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slides/slide308.xml" ContentType="application/vnd.openxmlformats-officedocument.presentationml.slide+xml"/>
  <Override PartName="/ppt/slides/slide31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00.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327.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316.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30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Default Extension="wmf" ContentType="image/x-wmf"/>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32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s/slide302.xml" ContentType="application/vnd.openxmlformats-officedocument.presentationml.slide+xml"/>
  <Override PartName="/ppt/slides/slide313.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s/slide318.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Override PartName="/ppt/slides/slide325.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31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2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32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gif" ContentType="image/gif"/>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0"/>
  </p:notesMasterIdLst>
  <p:sldIdLst>
    <p:sldId id="256" r:id="rId2"/>
    <p:sldId id="257" r:id="rId3"/>
    <p:sldId id="258" r:id="rId4"/>
    <p:sldId id="259" r:id="rId5"/>
    <p:sldId id="260" r:id="rId6"/>
    <p:sldId id="265" r:id="rId7"/>
    <p:sldId id="264" r:id="rId8"/>
    <p:sldId id="263" r:id="rId9"/>
    <p:sldId id="262" r:id="rId10"/>
    <p:sldId id="261" r:id="rId11"/>
    <p:sldId id="266" r:id="rId12"/>
    <p:sldId id="267" r:id="rId13"/>
    <p:sldId id="268" r:id="rId14"/>
    <p:sldId id="576" r:id="rId15"/>
    <p:sldId id="269" r:id="rId16"/>
    <p:sldId id="270" r:id="rId17"/>
    <p:sldId id="271" r:id="rId18"/>
    <p:sldId id="272" r:id="rId19"/>
    <p:sldId id="273" r:id="rId20"/>
    <p:sldId id="274" r:id="rId21"/>
    <p:sldId id="275" r:id="rId22"/>
    <p:sldId id="276" r:id="rId23"/>
    <p:sldId id="279" r:id="rId24"/>
    <p:sldId id="278" r:id="rId25"/>
    <p:sldId id="277" r:id="rId26"/>
    <p:sldId id="280" r:id="rId27"/>
    <p:sldId id="281" r:id="rId28"/>
    <p:sldId id="282" r:id="rId29"/>
    <p:sldId id="283" r:id="rId30"/>
    <p:sldId id="284" r:id="rId31"/>
    <p:sldId id="285" r:id="rId32"/>
    <p:sldId id="286" r:id="rId33"/>
    <p:sldId id="290" r:id="rId34"/>
    <p:sldId id="289" r:id="rId35"/>
    <p:sldId id="287" r:id="rId36"/>
    <p:sldId id="577"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578"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1" r:id="rId66"/>
    <p:sldId id="322" r:id="rId67"/>
    <p:sldId id="323" r:id="rId68"/>
    <p:sldId id="324" r:id="rId69"/>
    <p:sldId id="325" r:id="rId70"/>
    <p:sldId id="327" r:id="rId71"/>
    <p:sldId id="329" r:id="rId72"/>
    <p:sldId id="330" r:id="rId73"/>
    <p:sldId id="332" r:id="rId74"/>
    <p:sldId id="333" r:id="rId75"/>
    <p:sldId id="334" r:id="rId76"/>
    <p:sldId id="335" r:id="rId77"/>
    <p:sldId id="336" r:id="rId78"/>
    <p:sldId id="337" r:id="rId79"/>
    <p:sldId id="338" r:id="rId80"/>
    <p:sldId id="339"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59" r:id="rId100"/>
    <p:sldId id="360" r:id="rId101"/>
    <p:sldId id="361" r:id="rId102"/>
    <p:sldId id="362" r:id="rId103"/>
    <p:sldId id="363" r:id="rId104"/>
    <p:sldId id="364" r:id="rId105"/>
    <p:sldId id="365" r:id="rId106"/>
    <p:sldId id="366" r:id="rId107"/>
    <p:sldId id="367" r:id="rId108"/>
    <p:sldId id="369" r:id="rId109"/>
    <p:sldId id="370" r:id="rId110"/>
    <p:sldId id="372" r:id="rId111"/>
    <p:sldId id="373" r:id="rId112"/>
    <p:sldId id="374" r:id="rId113"/>
    <p:sldId id="375" r:id="rId114"/>
    <p:sldId id="376" r:id="rId115"/>
    <p:sldId id="377" r:id="rId116"/>
    <p:sldId id="378" r:id="rId117"/>
    <p:sldId id="379" r:id="rId118"/>
    <p:sldId id="380" r:id="rId119"/>
    <p:sldId id="381" r:id="rId120"/>
    <p:sldId id="382" r:id="rId121"/>
    <p:sldId id="383" r:id="rId122"/>
    <p:sldId id="384" r:id="rId123"/>
    <p:sldId id="385" r:id="rId124"/>
    <p:sldId id="386" r:id="rId125"/>
    <p:sldId id="387" r:id="rId126"/>
    <p:sldId id="388" r:id="rId127"/>
    <p:sldId id="389" r:id="rId128"/>
    <p:sldId id="390" r:id="rId129"/>
    <p:sldId id="391" r:id="rId130"/>
    <p:sldId id="392" r:id="rId131"/>
    <p:sldId id="393" r:id="rId132"/>
    <p:sldId id="394" r:id="rId133"/>
    <p:sldId id="395" r:id="rId134"/>
    <p:sldId id="396" r:id="rId135"/>
    <p:sldId id="397" r:id="rId136"/>
    <p:sldId id="398" r:id="rId137"/>
    <p:sldId id="399" r:id="rId138"/>
    <p:sldId id="400" r:id="rId139"/>
    <p:sldId id="401" r:id="rId140"/>
    <p:sldId id="402" r:id="rId141"/>
    <p:sldId id="403" r:id="rId142"/>
    <p:sldId id="404" r:id="rId143"/>
    <p:sldId id="405" r:id="rId144"/>
    <p:sldId id="406" r:id="rId145"/>
    <p:sldId id="407" r:id="rId146"/>
    <p:sldId id="408" r:id="rId147"/>
    <p:sldId id="409" r:id="rId148"/>
    <p:sldId id="410" r:id="rId149"/>
    <p:sldId id="411" r:id="rId150"/>
    <p:sldId id="412" r:id="rId151"/>
    <p:sldId id="413" r:id="rId152"/>
    <p:sldId id="415" r:id="rId153"/>
    <p:sldId id="416" r:id="rId154"/>
    <p:sldId id="417" r:id="rId155"/>
    <p:sldId id="418" r:id="rId156"/>
    <p:sldId id="419" r:id="rId157"/>
    <p:sldId id="420" r:id="rId158"/>
    <p:sldId id="421" r:id="rId159"/>
    <p:sldId id="422" r:id="rId160"/>
    <p:sldId id="423" r:id="rId161"/>
    <p:sldId id="424" r:id="rId162"/>
    <p:sldId id="425" r:id="rId163"/>
    <p:sldId id="426" r:id="rId164"/>
    <p:sldId id="427" r:id="rId165"/>
    <p:sldId id="428" r:id="rId166"/>
    <p:sldId id="429" r:id="rId167"/>
    <p:sldId id="430" r:id="rId168"/>
    <p:sldId id="431" r:id="rId169"/>
    <p:sldId id="432" r:id="rId170"/>
    <p:sldId id="433" r:id="rId171"/>
    <p:sldId id="434" r:id="rId172"/>
    <p:sldId id="436" r:id="rId173"/>
    <p:sldId id="437" r:id="rId174"/>
    <p:sldId id="438" r:id="rId175"/>
    <p:sldId id="439" r:id="rId176"/>
    <p:sldId id="440" r:id="rId177"/>
    <p:sldId id="441" r:id="rId178"/>
    <p:sldId id="442" r:id="rId179"/>
    <p:sldId id="443" r:id="rId180"/>
    <p:sldId id="445" r:id="rId181"/>
    <p:sldId id="446" r:id="rId182"/>
    <p:sldId id="447" r:id="rId183"/>
    <p:sldId id="448" r:id="rId184"/>
    <p:sldId id="449" r:id="rId185"/>
    <p:sldId id="450" r:id="rId186"/>
    <p:sldId id="451" r:id="rId187"/>
    <p:sldId id="452" r:id="rId188"/>
    <p:sldId id="453" r:id="rId189"/>
    <p:sldId id="454" r:id="rId190"/>
    <p:sldId id="455" r:id="rId191"/>
    <p:sldId id="456" r:id="rId192"/>
    <p:sldId id="457" r:id="rId193"/>
    <p:sldId id="458" r:id="rId194"/>
    <p:sldId id="459" r:id="rId195"/>
    <p:sldId id="460" r:id="rId196"/>
    <p:sldId id="461" r:id="rId197"/>
    <p:sldId id="462" r:id="rId198"/>
    <p:sldId id="463" r:id="rId199"/>
    <p:sldId id="464" r:id="rId200"/>
    <p:sldId id="465" r:id="rId201"/>
    <p:sldId id="466" r:id="rId202"/>
    <p:sldId id="467" r:id="rId203"/>
    <p:sldId id="468" r:id="rId204"/>
    <p:sldId id="469" r:id="rId205"/>
    <p:sldId id="470" r:id="rId206"/>
    <p:sldId id="471" r:id="rId207"/>
    <p:sldId id="472" r:id="rId208"/>
    <p:sldId id="473" r:id="rId209"/>
    <p:sldId id="474" r:id="rId210"/>
    <p:sldId id="476" r:id="rId211"/>
    <p:sldId id="475" r:id="rId212"/>
    <p:sldId id="477" r:id="rId213"/>
    <p:sldId id="478" r:id="rId214"/>
    <p:sldId id="479" r:id="rId215"/>
    <p:sldId id="480" r:id="rId216"/>
    <p:sldId id="481" r:id="rId217"/>
    <p:sldId id="482" r:id="rId218"/>
    <p:sldId id="483" r:id="rId219"/>
    <p:sldId id="484" r:id="rId220"/>
    <p:sldId id="485" r:id="rId221"/>
    <p:sldId id="486" r:id="rId222"/>
    <p:sldId id="487" r:id="rId223"/>
    <p:sldId id="488" r:id="rId224"/>
    <p:sldId id="489" r:id="rId225"/>
    <p:sldId id="490" r:id="rId226"/>
    <p:sldId id="491" r:id="rId227"/>
    <p:sldId id="492" r:id="rId228"/>
    <p:sldId id="493" r:id="rId229"/>
    <p:sldId id="494" r:id="rId230"/>
    <p:sldId id="495" r:id="rId231"/>
    <p:sldId id="496" r:id="rId232"/>
    <p:sldId id="497" r:id="rId233"/>
    <p:sldId id="498" r:id="rId234"/>
    <p:sldId id="499" r:id="rId235"/>
    <p:sldId id="500" r:id="rId236"/>
    <p:sldId id="501" r:id="rId237"/>
    <p:sldId id="502" r:id="rId238"/>
    <p:sldId id="503" r:id="rId239"/>
    <p:sldId id="504" r:id="rId240"/>
    <p:sldId id="505" r:id="rId241"/>
    <p:sldId id="506" r:id="rId242"/>
    <p:sldId id="507" r:id="rId243"/>
    <p:sldId id="508" r:id="rId244"/>
    <p:sldId id="509" r:id="rId245"/>
    <p:sldId id="510" r:id="rId246"/>
    <p:sldId id="511" r:id="rId247"/>
    <p:sldId id="512" r:id="rId248"/>
    <p:sldId id="513" r:id="rId249"/>
    <p:sldId id="514" r:id="rId250"/>
    <p:sldId id="515" r:id="rId251"/>
    <p:sldId id="516" r:id="rId252"/>
    <p:sldId id="517" r:id="rId253"/>
    <p:sldId id="518" r:id="rId254"/>
    <p:sldId id="519" r:id="rId255"/>
    <p:sldId id="520" r:id="rId256"/>
    <p:sldId id="521" r:id="rId257"/>
    <p:sldId id="522" r:id="rId258"/>
    <p:sldId id="523" r:id="rId259"/>
    <p:sldId id="524" r:id="rId260"/>
    <p:sldId id="525" r:id="rId261"/>
    <p:sldId id="526" r:id="rId262"/>
    <p:sldId id="527" r:id="rId263"/>
    <p:sldId id="528" r:id="rId264"/>
    <p:sldId id="529" r:id="rId265"/>
    <p:sldId id="530" r:id="rId266"/>
    <p:sldId id="531" r:id="rId267"/>
    <p:sldId id="532" r:id="rId268"/>
    <p:sldId id="533" r:id="rId269"/>
    <p:sldId id="534" r:id="rId270"/>
    <p:sldId id="535" r:id="rId271"/>
    <p:sldId id="536" r:id="rId272"/>
    <p:sldId id="537" r:id="rId273"/>
    <p:sldId id="538" r:id="rId274"/>
    <p:sldId id="539" r:id="rId275"/>
    <p:sldId id="540" r:id="rId276"/>
    <p:sldId id="541" r:id="rId277"/>
    <p:sldId id="542" r:id="rId278"/>
    <p:sldId id="543" r:id="rId279"/>
    <p:sldId id="544" r:id="rId280"/>
    <p:sldId id="545" r:id="rId281"/>
    <p:sldId id="546" r:id="rId282"/>
    <p:sldId id="547" r:id="rId283"/>
    <p:sldId id="548" r:id="rId284"/>
    <p:sldId id="549" r:id="rId285"/>
    <p:sldId id="550" r:id="rId286"/>
    <p:sldId id="551" r:id="rId287"/>
    <p:sldId id="552" r:id="rId288"/>
    <p:sldId id="553" r:id="rId289"/>
    <p:sldId id="554" r:id="rId290"/>
    <p:sldId id="555" r:id="rId291"/>
    <p:sldId id="556" r:id="rId292"/>
    <p:sldId id="557" r:id="rId293"/>
    <p:sldId id="558" r:id="rId294"/>
    <p:sldId id="559" r:id="rId295"/>
    <p:sldId id="560" r:id="rId296"/>
    <p:sldId id="561" r:id="rId297"/>
    <p:sldId id="562" r:id="rId298"/>
    <p:sldId id="563" r:id="rId299"/>
    <p:sldId id="564" r:id="rId300"/>
    <p:sldId id="565" r:id="rId301"/>
    <p:sldId id="566" r:id="rId302"/>
    <p:sldId id="567" r:id="rId303"/>
    <p:sldId id="568" r:id="rId304"/>
    <p:sldId id="569" r:id="rId305"/>
    <p:sldId id="570" r:id="rId306"/>
    <p:sldId id="571" r:id="rId307"/>
    <p:sldId id="572" r:id="rId308"/>
    <p:sldId id="573" r:id="rId309"/>
    <p:sldId id="574" r:id="rId310"/>
    <p:sldId id="575" r:id="rId311"/>
    <p:sldId id="579" r:id="rId312"/>
    <p:sldId id="580" r:id="rId313"/>
    <p:sldId id="581" r:id="rId314"/>
    <p:sldId id="582" r:id="rId315"/>
    <p:sldId id="583" r:id="rId316"/>
    <p:sldId id="584" r:id="rId317"/>
    <p:sldId id="585" r:id="rId318"/>
    <p:sldId id="586" r:id="rId319"/>
    <p:sldId id="587" r:id="rId320"/>
    <p:sldId id="588" r:id="rId321"/>
    <p:sldId id="589" r:id="rId322"/>
    <p:sldId id="590" r:id="rId323"/>
    <p:sldId id="591" r:id="rId324"/>
    <p:sldId id="592" r:id="rId325"/>
    <p:sldId id="593" r:id="rId326"/>
    <p:sldId id="594" r:id="rId327"/>
    <p:sldId id="595" r:id="rId328"/>
    <p:sldId id="596" r:id="rId3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95" autoAdjust="0"/>
  </p:normalViewPr>
  <p:slideViewPr>
    <p:cSldViewPr>
      <p:cViewPr varScale="1">
        <p:scale>
          <a:sx n="65" d="100"/>
          <a:sy n="65" d="100"/>
        </p:scale>
        <p:origin x="-108" y="-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slide" Target="slides/slide322.xml"/><Relationship Id="rId328" Type="http://schemas.openxmlformats.org/officeDocument/2006/relationships/slide" Target="slides/slide32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notesMaster" Target="notesMasters/notesMaster1.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presProps" Target="presProp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viewProps" Target="viewProp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460.wmf"/><Relationship Id="rId3" Type="http://schemas.openxmlformats.org/officeDocument/2006/relationships/image" Target="../media/image455.wmf"/><Relationship Id="rId7" Type="http://schemas.openxmlformats.org/officeDocument/2006/relationships/image" Target="../media/image459.wmf"/><Relationship Id="rId2" Type="http://schemas.openxmlformats.org/officeDocument/2006/relationships/image" Target="../media/image454.wmf"/><Relationship Id="rId1" Type="http://schemas.openxmlformats.org/officeDocument/2006/relationships/image" Target="../media/image453.wmf"/><Relationship Id="rId6" Type="http://schemas.openxmlformats.org/officeDocument/2006/relationships/image" Target="../media/image458.wmf"/><Relationship Id="rId5" Type="http://schemas.openxmlformats.org/officeDocument/2006/relationships/image" Target="../media/image457.wmf"/><Relationship Id="rId10" Type="http://schemas.openxmlformats.org/officeDocument/2006/relationships/image" Target="../media/image462.wmf"/><Relationship Id="rId4" Type="http://schemas.openxmlformats.org/officeDocument/2006/relationships/image" Target="../media/image456.wmf"/><Relationship Id="rId9" Type="http://schemas.openxmlformats.org/officeDocument/2006/relationships/image" Target="../media/image461.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34.wmf"/><Relationship Id="rId13" Type="http://schemas.openxmlformats.org/officeDocument/2006/relationships/image" Target="../media/image539.wmf"/><Relationship Id="rId3" Type="http://schemas.openxmlformats.org/officeDocument/2006/relationships/image" Target="../media/image529.wmf"/><Relationship Id="rId7" Type="http://schemas.openxmlformats.org/officeDocument/2006/relationships/image" Target="../media/image533.wmf"/><Relationship Id="rId12" Type="http://schemas.openxmlformats.org/officeDocument/2006/relationships/image" Target="../media/image538.wmf"/><Relationship Id="rId2" Type="http://schemas.openxmlformats.org/officeDocument/2006/relationships/image" Target="../media/image528.wmf"/><Relationship Id="rId1" Type="http://schemas.openxmlformats.org/officeDocument/2006/relationships/image" Target="../media/image527.wmf"/><Relationship Id="rId6" Type="http://schemas.openxmlformats.org/officeDocument/2006/relationships/image" Target="../media/image532.wmf"/><Relationship Id="rId11" Type="http://schemas.openxmlformats.org/officeDocument/2006/relationships/image" Target="../media/image537.wmf"/><Relationship Id="rId5" Type="http://schemas.openxmlformats.org/officeDocument/2006/relationships/image" Target="../media/image531.wmf"/><Relationship Id="rId10" Type="http://schemas.openxmlformats.org/officeDocument/2006/relationships/image" Target="../media/image536.wmf"/><Relationship Id="rId4" Type="http://schemas.openxmlformats.org/officeDocument/2006/relationships/image" Target="../media/image530.wmf"/><Relationship Id="rId9" Type="http://schemas.openxmlformats.org/officeDocument/2006/relationships/image" Target="../media/image535.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47.wmf"/><Relationship Id="rId3" Type="http://schemas.openxmlformats.org/officeDocument/2006/relationships/image" Target="../media/image542.wmf"/><Relationship Id="rId7" Type="http://schemas.openxmlformats.org/officeDocument/2006/relationships/image" Target="../media/image546.wmf"/><Relationship Id="rId2" Type="http://schemas.openxmlformats.org/officeDocument/2006/relationships/image" Target="../media/image541.wmf"/><Relationship Id="rId1" Type="http://schemas.openxmlformats.org/officeDocument/2006/relationships/image" Target="../media/image540.wmf"/><Relationship Id="rId6" Type="http://schemas.openxmlformats.org/officeDocument/2006/relationships/image" Target="../media/image545.wmf"/><Relationship Id="rId11" Type="http://schemas.openxmlformats.org/officeDocument/2006/relationships/image" Target="../media/image550.wmf"/><Relationship Id="rId5" Type="http://schemas.openxmlformats.org/officeDocument/2006/relationships/image" Target="../media/image544.wmf"/><Relationship Id="rId10" Type="http://schemas.openxmlformats.org/officeDocument/2006/relationships/image" Target="../media/image549.wmf"/><Relationship Id="rId4" Type="http://schemas.openxmlformats.org/officeDocument/2006/relationships/image" Target="../media/image543.wmf"/><Relationship Id="rId9" Type="http://schemas.openxmlformats.org/officeDocument/2006/relationships/image" Target="../media/image54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52.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560.wmf"/><Relationship Id="rId3" Type="http://schemas.openxmlformats.org/officeDocument/2006/relationships/image" Target="../media/image555.wmf"/><Relationship Id="rId7" Type="http://schemas.openxmlformats.org/officeDocument/2006/relationships/image" Target="../media/image559.wmf"/><Relationship Id="rId2" Type="http://schemas.openxmlformats.org/officeDocument/2006/relationships/image" Target="../media/image554.wmf"/><Relationship Id="rId1" Type="http://schemas.openxmlformats.org/officeDocument/2006/relationships/image" Target="../media/image553.wmf"/><Relationship Id="rId6" Type="http://schemas.openxmlformats.org/officeDocument/2006/relationships/image" Target="../media/image558.wmf"/><Relationship Id="rId11" Type="http://schemas.openxmlformats.org/officeDocument/2006/relationships/image" Target="../media/image563.wmf"/><Relationship Id="rId5" Type="http://schemas.openxmlformats.org/officeDocument/2006/relationships/image" Target="../media/image557.wmf"/><Relationship Id="rId10" Type="http://schemas.openxmlformats.org/officeDocument/2006/relationships/image" Target="../media/image562.wmf"/><Relationship Id="rId4" Type="http://schemas.openxmlformats.org/officeDocument/2006/relationships/image" Target="../media/image556.wmf"/><Relationship Id="rId9" Type="http://schemas.openxmlformats.org/officeDocument/2006/relationships/image" Target="../media/image561.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468.wmf"/><Relationship Id="rId3" Type="http://schemas.openxmlformats.org/officeDocument/2006/relationships/image" Target="../media/image453.wmf"/><Relationship Id="rId7" Type="http://schemas.openxmlformats.org/officeDocument/2006/relationships/image" Target="../media/image467.wmf"/><Relationship Id="rId2" Type="http://schemas.openxmlformats.org/officeDocument/2006/relationships/image" Target="../media/image464.wmf"/><Relationship Id="rId1" Type="http://schemas.openxmlformats.org/officeDocument/2006/relationships/image" Target="../media/image463.wmf"/><Relationship Id="rId6" Type="http://schemas.openxmlformats.org/officeDocument/2006/relationships/image" Target="../media/image466.wmf"/><Relationship Id="rId5" Type="http://schemas.openxmlformats.org/officeDocument/2006/relationships/image" Target="../media/image465.wmf"/><Relationship Id="rId4" Type="http://schemas.openxmlformats.org/officeDocument/2006/relationships/image" Target="../media/image456.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75.wmf"/><Relationship Id="rId3" Type="http://schemas.openxmlformats.org/officeDocument/2006/relationships/image" Target="../media/image470.wmf"/><Relationship Id="rId7" Type="http://schemas.openxmlformats.org/officeDocument/2006/relationships/image" Target="../media/image474.wmf"/><Relationship Id="rId12" Type="http://schemas.openxmlformats.org/officeDocument/2006/relationships/image" Target="../media/image479.wmf"/><Relationship Id="rId2" Type="http://schemas.openxmlformats.org/officeDocument/2006/relationships/image" Target="../media/image457.wmf"/><Relationship Id="rId1" Type="http://schemas.openxmlformats.org/officeDocument/2006/relationships/image" Target="../media/image469.wmf"/><Relationship Id="rId6" Type="http://schemas.openxmlformats.org/officeDocument/2006/relationships/image" Target="../media/image473.wmf"/><Relationship Id="rId11" Type="http://schemas.openxmlformats.org/officeDocument/2006/relationships/image" Target="../media/image478.wmf"/><Relationship Id="rId5" Type="http://schemas.openxmlformats.org/officeDocument/2006/relationships/image" Target="../media/image472.wmf"/><Relationship Id="rId10" Type="http://schemas.openxmlformats.org/officeDocument/2006/relationships/image" Target="../media/image477.wmf"/><Relationship Id="rId4" Type="http://schemas.openxmlformats.org/officeDocument/2006/relationships/image" Target="../media/image471.wmf"/><Relationship Id="rId9" Type="http://schemas.openxmlformats.org/officeDocument/2006/relationships/image" Target="../media/image476.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85.wmf"/><Relationship Id="rId3" Type="http://schemas.openxmlformats.org/officeDocument/2006/relationships/image" Target="../media/image482.wmf"/><Relationship Id="rId7" Type="http://schemas.openxmlformats.org/officeDocument/2006/relationships/image" Target="../media/image471.wmf"/><Relationship Id="rId2" Type="http://schemas.openxmlformats.org/officeDocument/2006/relationships/image" Target="../media/image481.wmf"/><Relationship Id="rId1" Type="http://schemas.openxmlformats.org/officeDocument/2006/relationships/image" Target="../media/image480.wmf"/><Relationship Id="rId6" Type="http://schemas.openxmlformats.org/officeDocument/2006/relationships/image" Target="../media/image484.wmf"/><Relationship Id="rId5" Type="http://schemas.openxmlformats.org/officeDocument/2006/relationships/image" Target="../media/image457.wmf"/><Relationship Id="rId4" Type="http://schemas.openxmlformats.org/officeDocument/2006/relationships/image" Target="../media/image48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86.wmf"/><Relationship Id="rId7" Type="http://schemas.openxmlformats.org/officeDocument/2006/relationships/image" Target="../media/image490.wmf"/><Relationship Id="rId2" Type="http://schemas.openxmlformats.org/officeDocument/2006/relationships/image" Target="../media/image485.wmf"/><Relationship Id="rId1" Type="http://schemas.openxmlformats.org/officeDocument/2006/relationships/image" Target="../media/image471.wmf"/><Relationship Id="rId6" Type="http://schemas.openxmlformats.org/officeDocument/2006/relationships/image" Target="../media/image489.wmf"/><Relationship Id="rId5" Type="http://schemas.openxmlformats.org/officeDocument/2006/relationships/image" Target="../media/image488.wmf"/><Relationship Id="rId4" Type="http://schemas.openxmlformats.org/officeDocument/2006/relationships/image" Target="../media/image48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92.wmf"/><Relationship Id="rId2" Type="http://schemas.openxmlformats.org/officeDocument/2006/relationships/image" Target="../media/image486.wmf"/><Relationship Id="rId1" Type="http://schemas.openxmlformats.org/officeDocument/2006/relationships/image" Target="../media/image491.wmf"/><Relationship Id="rId4" Type="http://schemas.openxmlformats.org/officeDocument/2006/relationships/image" Target="../media/image49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95.wmf"/><Relationship Id="rId2" Type="http://schemas.openxmlformats.org/officeDocument/2006/relationships/image" Target="../media/image492.wmf"/><Relationship Id="rId1" Type="http://schemas.openxmlformats.org/officeDocument/2006/relationships/image" Target="../media/image494.wmf"/><Relationship Id="rId4" Type="http://schemas.openxmlformats.org/officeDocument/2006/relationships/image" Target="../media/image496.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504.wmf"/><Relationship Id="rId13" Type="http://schemas.openxmlformats.org/officeDocument/2006/relationships/image" Target="../media/image509.wmf"/><Relationship Id="rId18" Type="http://schemas.openxmlformats.org/officeDocument/2006/relationships/image" Target="../media/image514.wmf"/><Relationship Id="rId3" Type="http://schemas.openxmlformats.org/officeDocument/2006/relationships/image" Target="../media/image499.wmf"/><Relationship Id="rId7" Type="http://schemas.openxmlformats.org/officeDocument/2006/relationships/image" Target="../media/image503.wmf"/><Relationship Id="rId12" Type="http://schemas.openxmlformats.org/officeDocument/2006/relationships/image" Target="../media/image508.wmf"/><Relationship Id="rId17" Type="http://schemas.openxmlformats.org/officeDocument/2006/relationships/image" Target="../media/image513.wmf"/><Relationship Id="rId2" Type="http://schemas.openxmlformats.org/officeDocument/2006/relationships/image" Target="../media/image498.wmf"/><Relationship Id="rId16" Type="http://schemas.openxmlformats.org/officeDocument/2006/relationships/image" Target="../media/image512.wmf"/><Relationship Id="rId1" Type="http://schemas.openxmlformats.org/officeDocument/2006/relationships/image" Target="../media/image497.wmf"/><Relationship Id="rId6" Type="http://schemas.openxmlformats.org/officeDocument/2006/relationships/image" Target="../media/image502.wmf"/><Relationship Id="rId11" Type="http://schemas.openxmlformats.org/officeDocument/2006/relationships/image" Target="../media/image507.wmf"/><Relationship Id="rId5" Type="http://schemas.openxmlformats.org/officeDocument/2006/relationships/image" Target="../media/image501.wmf"/><Relationship Id="rId15" Type="http://schemas.openxmlformats.org/officeDocument/2006/relationships/image" Target="../media/image511.wmf"/><Relationship Id="rId10" Type="http://schemas.openxmlformats.org/officeDocument/2006/relationships/image" Target="../media/image506.wmf"/><Relationship Id="rId4" Type="http://schemas.openxmlformats.org/officeDocument/2006/relationships/image" Target="../media/image500.wmf"/><Relationship Id="rId9" Type="http://schemas.openxmlformats.org/officeDocument/2006/relationships/image" Target="../media/image505.wmf"/><Relationship Id="rId14" Type="http://schemas.openxmlformats.org/officeDocument/2006/relationships/image" Target="../media/image510.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22.wmf"/><Relationship Id="rId3" Type="http://schemas.openxmlformats.org/officeDocument/2006/relationships/image" Target="../media/image517.wmf"/><Relationship Id="rId7" Type="http://schemas.openxmlformats.org/officeDocument/2006/relationships/image" Target="../media/image521.wmf"/><Relationship Id="rId12" Type="http://schemas.openxmlformats.org/officeDocument/2006/relationships/image" Target="../media/image526.wmf"/><Relationship Id="rId2" Type="http://schemas.openxmlformats.org/officeDocument/2006/relationships/image" Target="../media/image516.wmf"/><Relationship Id="rId1" Type="http://schemas.openxmlformats.org/officeDocument/2006/relationships/image" Target="../media/image515.wmf"/><Relationship Id="rId6" Type="http://schemas.openxmlformats.org/officeDocument/2006/relationships/image" Target="../media/image520.wmf"/><Relationship Id="rId11" Type="http://schemas.openxmlformats.org/officeDocument/2006/relationships/image" Target="../media/image525.wmf"/><Relationship Id="rId5" Type="http://schemas.openxmlformats.org/officeDocument/2006/relationships/image" Target="../media/image519.wmf"/><Relationship Id="rId10" Type="http://schemas.openxmlformats.org/officeDocument/2006/relationships/image" Target="../media/image524.wmf"/><Relationship Id="rId4" Type="http://schemas.openxmlformats.org/officeDocument/2006/relationships/image" Target="../media/image518.wmf"/><Relationship Id="rId9" Type="http://schemas.openxmlformats.org/officeDocument/2006/relationships/image" Target="../media/image5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890DCB-52F7-4451-AB0A-56A87A756826}" type="datetimeFigureOut">
              <a:rPr lang="ru-RU" smtClean="0"/>
              <a:pPr/>
              <a:t>20.12.2011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A492CB-0B30-4DAF-A84C-7E5A26DD56D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9A492CB-0B30-4DAF-A84C-7E5A26DD56DE}" type="slidenum">
              <a:rPr lang="ru-RU" smtClean="0"/>
              <a:pPr/>
              <a:t>42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9A492CB-0B30-4DAF-A84C-7E5A26DD56DE}" type="slidenum">
              <a:rPr lang="ru-RU" smtClean="0"/>
              <a:pPr/>
              <a:t>50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9A492CB-0B30-4DAF-A84C-7E5A26DD56DE}" type="slidenum">
              <a:rPr lang="ru-RU" smtClean="0"/>
              <a:pPr/>
              <a:t>120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9A492CB-0B30-4DAF-A84C-7E5A26DD56DE}" type="slidenum">
              <a:rPr lang="ru-RU" smtClean="0"/>
              <a:pPr/>
              <a:t>219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20.12.2011</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20.12.2011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20.12.2011</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20.12.2011</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20.12.2011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20.12.2011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20.12.2011</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dissolve/>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46.gi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48.gif"/><Relationship Id="rId2" Type="http://schemas.openxmlformats.org/officeDocument/2006/relationships/image" Target="../media/image147.gif"/><Relationship Id="rId1" Type="http://schemas.openxmlformats.org/officeDocument/2006/relationships/slideLayout" Target="../slideLayouts/slideLayout2.xml"/><Relationship Id="rId5" Type="http://schemas.openxmlformats.org/officeDocument/2006/relationships/image" Target="../media/image150.gif"/><Relationship Id="rId4" Type="http://schemas.openxmlformats.org/officeDocument/2006/relationships/image" Target="../media/image149.gif"/></Relationships>
</file>

<file path=ppt/slides/_rels/slide104.xml.rels><?xml version="1.0" encoding="UTF-8" standalone="yes"?>
<Relationships xmlns="http://schemas.openxmlformats.org/package/2006/relationships"><Relationship Id="rId2" Type="http://schemas.openxmlformats.org/officeDocument/2006/relationships/image" Target="../media/image151.gi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53.gif"/><Relationship Id="rId2" Type="http://schemas.openxmlformats.org/officeDocument/2006/relationships/image" Target="../media/image152.gi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55.gif"/><Relationship Id="rId2" Type="http://schemas.openxmlformats.org/officeDocument/2006/relationships/image" Target="../media/image154.gi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image" Target="../media/image156.gi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image" Target="../media/image158.gi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image" Target="../media/image16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63.gif"/><Relationship Id="rId2" Type="http://schemas.openxmlformats.org/officeDocument/2006/relationships/image" Target="../media/image162.gif"/><Relationship Id="rId1" Type="http://schemas.openxmlformats.org/officeDocument/2006/relationships/slideLayout" Target="../slideLayouts/slideLayout2.xml"/><Relationship Id="rId6" Type="http://schemas.openxmlformats.org/officeDocument/2006/relationships/image" Target="../media/image166.gif"/><Relationship Id="rId5" Type="http://schemas.openxmlformats.org/officeDocument/2006/relationships/image" Target="../media/image165.gif"/><Relationship Id="rId4" Type="http://schemas.openxmlformats.org/officeDocument/2006/relationships/image" Target="../media/image164.gif"/></Relationships>
</file>

<file path=ppt/slides/_rels/slide111.xml.rels><?xml version="1.0" encoding="UTF-8" standalone="yes"?>
<Relationships xmlns="http://schemas.openxmlformats.org/package/2006/relationships"><Relationship Id="rId3" Type="http://schemas.openxmlformats.org/officeDocument/2006/relationships/image" Target="../media/image168.gif"/><Relationship Id="rId2" Type="http://schemas.openxmlformats.org/officeDocument/2006/relationships/image" Target="../media/image167.gif"/><Relationship Id="rId1" Type="http://schemas.openxmlformats.org/officeDocument/2006/relationships/slideLayout" Target="../slideLayouts/slideLayout2.xml"/><Relationship Id="rId5" Type="http://schemas.openxmlformats.org/officeDocument/2006/relationships/image" Target="../media/image170.gif"/><Relationship Id="rId4" Type="http://schemas.openxmlformats.org/officeDocument/2006/relationships/image" Target="../media/image169.gif"/></Relationships>
</file>

<file path=ppt/slides/_rels/slide112.xml.rels><?xml version="1.0" encoding="UTF-8" standalone="yes"?>
<Relationships xmlns="http://schemas.openxmlformats.org/package/2006/relationships"><Relationship Id="rId2" Type="http://schemas.openxmlformats.org/officeDocument/2006/relationships/image" Target="../media/image171.gi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73.gif"/><Relationship Id="rId2" Type="http://schemas.openxmlformats.org/officeDocument/2006/relationships/image" Target="../media/image172.gif"/><Relationship Id="rId1" Type="http://schemas.openxmlformats.org/officeDocument/2006/relationships/slideLayout" Target="../slideLayouts/slideLayout2.xml"/><Relationship Id="rId5" Type="http://schemas.openxmlformats.org/officeDocument/2006/relationships/image" Target="../media/image175.gif"/><Relationship Id="rId4" Type="http://schemas.openxmlformats.org/officeDocument/2006/relationships/image" Target="../media/image174.gif"/></Relationships>
</file>

<file path=ppt/slides/_rels/slide114.xml.rels><?xml version="1.0" encoding="UTF-8" standalone="yes"?>
<Relationships xmlns="http://schemas.openxmlformats.org/package/2006/relationships"><Relationship Id="rId3" Type="http://schemas.openxmlformats.org/officeDocument/2006/relationships/image" Target="../media/image177.gif"/><Relationship Id="rId2" Type="http://schemas.openxmlformats.org/officeDocument/2006/relationships/image" Target="../media/image176.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79.gif"/><Relationship Id="rId2" Type="http://schemas.openxmlformats.org/officeDocument/2006/relationships/image" Target="../media/image178.gif"/><Relationship Id="rId1" Type="http://schemas.openxmlformats.org/officeDocument/2006/relationships/slideLayout" Target="../slideLayouts/slideLayout2.xml"/><Relationship Id="rId4" Type="http://schemas.openxmlformats.org/officeDocument/2006/relationships/image" Target="../media/image180.gif"/></Relationships>
</file>

<file path=ppt/slides/_rels/slide117.xml.rels><?xml version="1.0" encoding="UTF-8" standalone="yes"?>
<Relationships xmlns="http://schemas.openxmlformats.org/package/2006/relationships"><Relationship Id="rId2" Type="http://schemas.openxmlformats.org/officeDocument/2006/relationships/image" Target="../media/image181.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82.gi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84.gif"/><Relationship Id="rId2" Type="http://schemas.openxmlformats.org/officeDocument/2006/relationships/image" Target="../media/image183.gif"/><Relationship Id="rId1" Type="http://schemas.openxmlformats.org/officeDocument/2006/relationships/slideLayout" Target="../slideLayouts/slideLayout2.xml"/><Relationship Id="rId4" Type="http://schemas.openxmlformats.org/officeDocument/2006/relationships/image" Target="../media/image18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86.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9.gif"/><Relationship Id="rId5" Type="http://schemas.openxmlformats.org/officeDocument/2006/relationships/image" Target="../media/image188.gif"/><Relationship Id="rId4" Type="http://schemas.openxmlformats.org/officeDocument/2006/relationships/image" Target="../media/image187.gif"/></Relationships>
</file>

<file path=ppt/slides/_rels/slide121.xml.rels><?xml version="1.0" encoding="UTF-8" standalone="yes"?>
<Relationships xmlns="http://schemas.openxmlformats.org/package/2006/relationships"><Relationship Id="rId3" Type="http://schemas.openxmlformats.org/officeDocument/2006/relationships/image" Target="../media/image191.gif"/><Relationship Id="rId2" Type="http://schemas.openxmlformats.org/officeDocument/2006/relationships/image" Target="../media/image190.gif"/><Relationship Id="rId1" Type="http://schemas.openxmlformats.org/officeDocument/2006/relationships/slideLayout" Target="../slideLayouts/slideLayout2.xml"/><Relationship Id="rId5" Type="http://schemas.openxmlformats.org/officeDocument/2006/relationships/image" Target="../media/image193.jpeg"/><Relationship Id="rId4" Type="http://schemas.openxmlformats.org/officeDocument/2006/relationships/image" Target="../media/image192.gif"/></Relationships>
</file>

<file path=ppt/slides/_rels/slide122.xml.rels><?xml version="1.0" encoding="UTF-8" standalone="yes"?>
<Relationships xmlns="http://schemas.openxmlformats.org/package/2006/relationships"><Relationship Id="rId3" Type="http://schemas.openxmlformats.org/officeDocument/2006/relationships/image" Target="../media/image195.gif"/><Relationship Id="rId2" Type="http://schemas.openxmlformats.org/officeDocument/2006/relationships/image" Target="../media/image194.gif"/><Relationship Id="rId1" Type="http://schemas.openxmlformats.org/officeDocument/2006/relationships/slideLayout" Target="../slideLayouts/slideLayout2.xml"/><Relationship Id="rId5" Type="http://schemas.openxmlformats.org/officeDocument/2006/relationships/image" Target="../media/image197.gif"/><Relationship Id="rId4" Type="http://schemas.openxmlformats.org/officeDocument/2006/relationships/image" Target="../media/image196.gif"/></Relationships>
</file>

<file path=ppt/slides/_rels/slide123.xml.rels><?xml version="1.0" encoding="UTF-8" standalone="yes"?>
<Relationships xmlns="http://schemas.openxmlformats.org/package/2006/relationships"><Relationship Id="rId2" Type="http://schemas.openxmlformats.org/officeDocument/2006/relationships/image" Target="../media/image198.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00.gif"/><Relationship Id="rId2" Type="http://schemas.openxmlformats.org/officeDocument/2006/relationships/image" Target="../media/image199.gif"/><Relationship Id="rId1" Type="http://schemas.openxmlformats.org/officeDocument/2006/relationships/slideLayout" Target="../slideLayouts/slideLayout2.xml"/><Relationship Id="rId5" Type="http://schemas.openxmlformats.org/officeDocument/2006/relationships/image" Target="../media/image202.gif"/><Relationship Id="rId4" Type="http://schemas.openxmlformats.org/officeDocument/2006/relationships/image" Target="../media/image201.gif"/></Relationships>
</file>

<file path=ppt/slides/_rels/slide125.xml.rels><?xml version="1.0" encoding="UTF-8" standalone="yes"?>
<Relationships xmlns="http://schemas.openxmlformats.org/package/2006/relationships"><Relationship Id="rId2" Type="http://schemas.openxmlformats.org/officeDocument/2006/relationships/image" Target="../media/image203.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05.gif"/><Relationship Id="rId2" Type="http://schemas.openxmlformats.org/officeDocument/2006/relationships/image" Target="../media/image204.gif"/><Relationship Id="rId1" Type="http://schemas.openxmlformats.org/officeDocument/2006/relationships/slideLayout" Target="../slideLayouts/slideLayout2.xml"/><Relationship Id="rId4" Type="http://schemas.openxmlformats.org/officeDocument/2006/relationships/image" Target="../media/image206.gif"/></Relationships>
</file>

<file path=ppt/slides/_rels/slide129.xml.rels><?xml version="1.0" encoding="UTF-8" standalone="yes"?>
<Relationships xmlns="http://schemas.openxmlformats.org/package/2006/relationships"><Relationship Id="rId3" Type="http://schemas.openxmlformats.org/officeDocument/2006/relationships/image" Target="../media/image208.gif"/><Relationship Id="rId2" Type="http://schemas.openxmlformats.org/officeDocument/2006/relationships/image" Target="../media/image207.gif"/><Relationship Id="rId1" Type="http://schemas.openxmlformats.org/officeDocument/2006/relationships/slideLayout" Target="../slideLayouts/slideLayout2.xml"/><Relationship Id="rId5" Type="http://schemas.openxmlformats.org/officeDocument/2006/relationships/image" Target="../media/image210.gif"/><Relationship Id="rId4" Type="http://schemas.openxmlformats.org/officeDocument/2006/relationships/image" Target="../media/image209.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12.gif"/><Relationship Id="rId2" Type="http://schemas.openxmlformats.org/officeDocument/2006/relationships/image" Target="../media/image211.gif"/><Relationship Id="rId1" Type="http://schemas.openxmlformats.org/officeDocument/2006/relationships/slideLayout" Target="../slideLayouts/slideLayout2.xml"/><Relationship Id="rId5" Type="http://schemas.openxmlformats.org/officeDocument/2006/relationships/image" Target="../media/image214.gif"/><Relationship Id="rId4" Type="http://schemas.openxmlformats.org/officeDocument/2006/relationships/image" Target="../media/image213.gif"/></Relationships>
</file>

<file path=ppt/slides/_rels/slide131.xml.rels><?xml version="1.0" encoding="UTF-8" standalone="yes"?>
<Relationships xmlns="http://schemas.openxmlformats.org/package/2006/relationships"><Relationship Id="rId3" Type="http://schemas.openxmlformats.org/officeDocument/2006/relationships/image" Target="../media/image216.gif"/><Relationship Id="rId2" Type="http://schemas.openxmlformats.org/officeDocument/2006/relationships/image" Target="../media/image215.gif"/><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218.gif"/><Relationship Id="rId2" Type="http://schemas.openxmlformats.org/officeDocument/2006/relationships/image" Target="../media/image217.gif"/><Relationship Id="rId1" Type="http://schemas.openxmlformats.org/officeDocument/2006/relationships/slideLayout" Target="../slideLayouts/slideLayout2.xml"/><Relationship Id="rId4" Type="http://schemas.openxmlformats.org/officeDocument/2006/relationships/image" Target="../media/image219.gif"/></Relationships>
</file>

<file path=ppt/slides/_rels/slide133.xml.rels><?xml version="1.0" encoding="UTF-8" standalone="yes"?>
<Relationships xmlns="http://schemas.openxmlformats.org/package/2006/relationships"><Relationship Id="rId3" Type="http://schemas.openxmlformats.org/officeDocument/2006/relationships/image" Target="../media/image221.gif"/><Relationship Id="rId2" Type="http://schemas.openxmlformats.org/officeDocument/2006/relationships/image" Target="../media/image220.jpeg"/><Relationship Id="rId1" Type="http://schemas.openxmlformats.org/officeDocument/2006/relationships/slideLayout" Target="../slideLayouts/slideLayout2.xml"/><Relationship Id="rId5" Type="http://schemas.openxmlformats.org/officeDocument/2006/relationships/image" Target="../media/image223.gif"/><Relationship Id="rId4" Type="http://schemas.openxmlformats.org/officeDocument/2006/relationships/image" Target="../media/image222.gif"/></Relationships>
</file>

<file path=ppt/slides/_rels/slide134.xml.rels><?xml version="1.0" encoding="UTF-8" standalone="yes"?>
<Relationships xmlns="http://schemas.openxmlformats.org/package/2006/relationships"><Relationship Id="rId3" Type="http://schemas.openxmlformats.org/officeDocument/2006/relationships/image" Target="../media/image225.gif"/><Relationship Id="rId2" Type="http://schemas.openxmlformats.org/officeDocument/2006/relationships/image" Target="../media/image224.gif"/><Relationship Id="rId1" Type="http://schemas.openxmlformats.org/officeDocument/2006/relationships/slideLayout" Target="../slideLayouts/slideLayout2.xml"/><Relationship Id="rId6" Type="http://schemas.openxmlformats.org/officeDocument/2006/relationships/image" Target="../media/image228.gif"/><Relationship Id="rId5" Type="http://schemas.openxmlformats.org/officeDocument/2006/relationships/image" Target="../media/image227.gif"/><Relationship Id="rId4" Type="http://schemas.openxmlformats.org/officeDocument/2006/relationships/image" Target="../media/image226.gif"/></Relationships>
</file>

<file path=ppt/slides/_rels/slide135.xml.rels><?xml version="1.0" encoding="UTF-8" standalone="yes"?>
<Relationships xmlns="http://schemas.openxmlformats.org/package/2006/relationships"><Relationship Id="rId3" Type="http://schemas.openxmlformats.org/officeDocument/2006/relationships/image" Target="../media/image230.gif"/><Relationship Id="rId2" Type="http://schemas.openxmlformats.org/officeDocument/2006/relationships/image" Target="../media/image229.gif"/><Relationship Id="rId1" Type="http://schemas.openxmlformats.org/officeDocument/2006/relationships/slideLayout" Target="../slideLayouts/slideLayout2.xml"/><Relationship Id="rId4" Type="http://schemas.openxmlformats.org/officeDocument/2006/relationships/image" Target="../media/image231.gif"/></Relationships>
</file>

<file path=ppt/slides/_rels/slide136.xml.rels><?xml version="1.0" encoding="UTF-8" standalone="yes"?>
<Relationships xmlns="http://schemas.openxmlformats.org/package/2006/relationships"><Relationship Id="rId3" Type="http://schemas.openxmlformats.org/officeDocument/2006/relationships/image" Target="../media/image233.gif"/><Relationship Id="rId2" Type="http://schemas.openxmlformats.org/officeDocument/2006/relationships/image" Target="../media/image232.jpeg"/><Relationship Id="rId1" Type="http://schemas.openxmlformats.org/officeDocument/2006/relationships/slideLayout" Target="../slideLayouts/slideLayout2.xml"/><Relationship Id="rId4" Type="http://schemas.openxmlformats.org/officeDocument/2006/relationships/image" Target="../media/image234.gif"/></Relationships>
</file>

<file path=ppt/slides/_rels/slide137.xml.rels><?xml version="1.0" encoding="UTF-8" standalone="yes"?>
<Relationships xmlns="http://schemas.openxmlformats.org/package/2006/relationships"><Relationship Id="rId3" Type="http://schemas.openxmlformats.org/officeDocument/2006/relationships/image" Target="../media/image236.gif"/><Relationship Id="rId2" Type="http://schemas.openxmlformats.org/officeDocument/2006/relationships/image" Target="../media/image235.gif"/><Relationship Id="rId1" Type="http://schemas.openxmlformats.org/officeDocument/2006/relationships/slideLayout" Target="../slideLayouts/slideLayout2.xml"/><Relationship Id="rId4" Type="http://schemas.openxmlformats.org/officeDocument/2006/relationships/image" Target="../media/image237.jpeg"/></Relationships>
</file>

<file path=ppt/slides/_rels/slide138.xml.rels><?xml version="1.0" encoding="UTF-8" standalone="yes"?>
<Relationships xmlns="http://schemas.openxmlformats.org/package/2006/relationships"><Relationship Id="rId3" Type="http://schemas.openxmlformats.org/officeDocument/2006/relationships/image" Target="../media/image238.gif"/><Relationship Id="rId2" Type="http://schemas.openxmlformats.org/officeDocument/2006/relationships/image" Target="../media/image236.gif"/><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3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40.xml.rels><?xml version="1.0" encoding="UTF-8" standalone="yes"?>
<Relationships xmlns="http://schemas.openxmlformats.org/package/2006/relationships"><Relationship Id="rId3" Type="http://schemas.openxmlformats.org/officeDocument/2006/relationships/image" Target="../media/image241.gif"/><Relationship Id="rId2" Type="http://schemas.openxmlformats.org/officeDocument/2006/relationships/image" Target="../media/image240.gif"/><Relationship Id="rId1" Type="http://schemas.openxmlformats.org/officeDocument/2006/relationships/slideLayout" Target="../slideLayouts/slideLayout2.xml"/><Relationship Id="rId6" Type="http://schemas.openxmlformats.org/officeDocument/2006/relationships/image" Target="../media/image244.gif"/><Relationship Id="rId5" Type="http://schemas.openxmlformats.org/officeDocument/2006/relationships/image" Target="../media/image243.gif"/><Relationship Id="rId4" Type="http://schemas.openxmlformats.org/officeDocument/2006/relationships/image" Target="../media/image242.gif"/></Relationships>
</file>

<file path=ppt/slides/_rels/slide141.xml.rels><?xml version="1.0" encoding="UTF-8" standalone="yes"?>
<Relationships xmlns="http://schemas.openxmlformats.org/package/2006/relationships"><Relationship Id="rId3" Type="http://schemas.openxmlformats.org/officeDocument/2006/relationships/image" Target="../media/image246.jpeg"/><Relationship Id="rId2" Type="http://schemas.openxmlformats.org/officeDocument/2006/relationships/image" Target="../media/image245.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247.gif"/><Relationship Id="rId2" Type="http://schemas.openxmlformats.org/officeDocument/2006/relationships/image" Target="../media/image226.gif"/><Relationship Id="rId1" Type="http://schemas.openxmlformats.org/officeDocument/2006/relationships/slideLayout" Target="../slideLayouts/slideLayout2.xml"/><Relationship Id="rId5" Type="http://schemas.openxmlformats.org/officeDocument/2006/relationships/image" Target="../media/image249.gif"/><Relationship Id="rId4" Type="http://schemas.openxmlformats.org/officeDocument/2006/relationships/image" Target="../media/image248.gif"/></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50.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252.gif"/><Relationship Id="rId2" Type="http://schemas.openxmlformats.org/officeDocument/2006/relationships/image" Target="../media/image251.gif"/><Relationship Id="rId1" Type="http://schemas.openxmlformats.org/officeDocument/2006/relationships/slideLayout" Target="../slideLayouts/slideLayout2.xml"/><Relationship Id="rId4" Type="http://schemas.openxmlformats.org/officeDocument/2006/relationships/image" Target="../media/image253.gif"/></Relationships>
</file>

<file path=ppt/slides/_rels/slide148.xml.rels><?xml version="1.0" encoding="UTF-8" standalone="yes"?>
<Relationships xmlns="http://schemas.openxmlformats.org/package/2006/relationships"><Relationship Id="rId3" Type="http://schemas.openxmlformats.org/officeDocument/2006/relationships/image" Target="../media/image255.gif"/><Relationship Id="rId2" Type="http://schemas.openxmlformats.org/officeDocument/2006/relationships/image" Target="../media/image254.gif"/><Relationship Id="rId1" Type="http://schemas.openxmlformats.org/officeDocument/2006/relationships/slideLayout" Target="../slideLayouts/slideLayout2.xml"/><Relationship Id="rId4" Type="http://schemas.openxmlformats.org/officeDocument/2006/relationships/image" Target="../media/image256.gif"/></Relationships>
</file>

<file path=ppt/slides/_rels/slide149.xml.rels><?xml version="1.0" encoding="UTF-8" standalone="yes"?>
<Relationships xmlns="http://schemas.openxmlformats.org/package/2006/relationships"><Relationship Id="rId3" Type="http://schemas.openxmlformats.org/officeDocument/2006/relationships/image" Target="../media/image257.gif"/><Relationship Id="rId2" Type="http://schemas.openxmlformats.org/officeDocument/2006/relationships/image" Target="../media/image218.gif"/><Relationship Id="rId1" Type="http://schemas.openxmlformats.org/officeDocument/2006/relationships/slideLayout" Target="../slideLayouts/slideLayout2.xml"/><Relationship Id="rId4" Type="http://schemas.openxmlformats.org/officeDocument/2006/relationships/image" Target="../media/image258.jpeg"/></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260.gif"/><Relationship Id="rId2" Type="http://schemas.openxmlformats.org/officeDocument/2006/relationships/image" Target="../media/image259.gif"/><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262.gif"/><Relationship Id="rId2" Type="http://schemas.openxmlformats.org/officeDocument/2006/relationships/image" Target="../media/image261.gif"/><Relationship Id="rId1" Type="http://schemas.openxmlformats.org/officeDocument/2006/relationships/slideLayout" Target="../slideLayouts/slideLayout2.xml"/><Relationship Id="rId4" Type="http://schemas.openxmlformats.org/officeDocument/2006/relationships/image" Target="../media/image263.gif"/></Relationships>
</file>

<file path=ppt/slides/_rels/slide153.xml.rels><?xml version="1.0" encoding="UTF-8" standalone="yes"?>
<Relationships xmlns="http://schemas.openxmlformats.org/package/2006/relationships"><Relationship Id="rId3" Type="http://schemas.openxmlformats.org/officeDocument/2006/relationships/image" Target="../media/image265.gif"/><Relationship Id="rId2" Type="http://schemas.openxmlformats.org/officeDocument/2006/relationships/image" Target="../media/image264.gif"/><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267.gif"/><Relationship Id="rId2" Type="http://schemas.openxmlformats.org/officeDocument/2006/relationships/image" Target="../media/image266.gif"/><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269.gif"/><Relationship Id="rId2" Type="http://schemas.openxmlformats.org/officeDocument/2006/relationships/image" Target="../media/image268.gif"/><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270.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272.gif"/><Relationship Id="rId2" Type="http://schemas.openxmlformats.org/officeDocument/2006/relationships/image" Target="../media/image271.gif"/><Relationship Id="rId1" Type="http://schemas.openxmlformats.org/officeDocument/2006/relationships/slideLayout" Target="../slideLayouts/slideLayout2.xml"/><Relationship Id="rId4" Type="http://schemas.openxmlformats.org/officeDocument/2006/relationships/image" Target="../media/image273.gif"/></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275.gif"/><Relationship Id="rId2" Type="http://schemas.openxmlformats.org/officeDocument/2006/relationships/image" Target="../media/image274.gif"/><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277.gif"/><Relationship Id="rId2" Type="http://schemas.openxmlformats.org/officeDocument/2006/relationships/image" Target="../media/image276.gif"/><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279.gif"/><Relationship Id="rId2" Type="http://schemas.openxmlformats.org/officeDocument/2006/relationships/image" Target="../media/image278.gif"/><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281.gif"/><Relationship Id="rId2" Type="http://schemas.openxmlformats.org/officeDocument/2006/relationships/image" Target="../media/image280.gif"/><Relationship Id="rId1" Type="http://schemas.openxmlformats.org/officeDocument/2006/relationships/slideLayout" Target="../slideLayouts/slideLayout2.xml"/><Relationship Id="rId5" Type="http://schemas.openxmlformats.org/officeDocument/2006/relationships/image" Target="../media/image283.gif"/><Relationship Id="rId4" Type="http://schemas.openxmlformats.org/officeDocument/2006/relationships/image" Target="../media/image282.gif"/></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285.gif"/><Relationship Id="rId2" Type="http://schemas.openxmlformats.org/officeDocument/2006/relationships/image" Target="../media/image284.gif"/><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287.gif"/><Relationship Id="rId2" Type="http://schemas.openxmlformats.org/officeDocument/2006/relationships/image" Target="../media/image286.gif"/><Relationship Id="rId1" Type="http://schemas.openxmlformats.org/officeDocument/2006/relationships/slideLayout" Target="../slideLayouts/slideLayout2.xml"/><Relationship Id="rId6" Type="http://schemas.openxmlformats.org/officeDocument/2006/relationships/image" Target="../media/image290.gif"/><Relationship Id="rId5" Type="http://schemas.openxmlformats.org/officeDocument/2006/relationships/image" Target="../media/image289.gif"/><Relationship Id="rId4" Type="http://schemas.openxmlformats.org/officeDocument/2006/relationships/image" Target="../media/image288.gif"/></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292.gif"/><Relationship Id="rId2" Type="http://schemas.openxmlformats.org/officeDocument/2006/relationships/image" Target="../media/image291.gif"/><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29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295.gif"/><Relationship Id="rId2" Type="http://schemas.openxmlformats.org/officeDocument/2006/relationships/image" Target="../media/image294.gif"/><Relationship Id="rId1" Type="http://schemas.openxmlformats.org/officeDocument/2006/relationships/slideLayout" Target="../slideLayouts/slideLayout2.xml"/><Relationship Id="rId4" Type="http://schemas.openxmlformats.org/officeDocument/2006/relationships/image" Target="../media/image296.gif"/></Relationships>
</file>

<file path=ppt/slides/_rels/slide171.xml.rels><?xml version="1.0" encoding="UTF-8" standalone="yes"?>
<Relationships xmlns="http://schemas.openxmlformats.org/package/2006/relationships"><Relationship Id="rId2" Type="http://schemas.openxmlformats.org/officeDocument/2006/relationships/image" Target="../media/image297.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299.gif"/><Relationship Id="rId2" Type="http://schemas.openxmlformats.org/officeDocument/2006/relationships/image" Target="../media/image298.gif"/><Relationship Id="rId1" Type="http://schemas.openxmlformats.org/officeDocument/2006/relationships/slideLayout" Target="../slideLayouts/slideLayout2.xml"/><Relationship Id="rId4" Type="http://schemas.openxmlformats.org/officeDocument/2006/relationships/image" Target="../media/image300.gif"/></Relationships>
</file>

<file path=ppt/slides/_rels/slide173.xml.rels><?xml version="1.0" encoding="UTF-8" standalone="yes"?>
<Relationships xmlns="http://schemas.openxmlformats.org/package/2006/relationships"><Relationship Id="rId2" Type="http://schemas.openxmlformats.org/officeDocument/2006/relationships/image" Target="../media/image301.gif"/><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303.gif"/><Relationship Id="rId2" Type="http://schemas.openxmlformats.org/officeDocument/2006/relationships/image" Target="../media/image302.gif"/><Relationship Id="rId1" Type="http://schemas.openxmlformats.org/officeDocument/2006/relationships/slideLayout" Target="../slideLayouts/slideLayout2.xml"/><Relationship Id="rId4" Type="http://schemas.openxmlformats.org/officeDocument/2006/relationships/image" Target="../media/image304.gif"/></Relationships>
</file>

<file path=ppt/slides/_rels/slide175.xml.rels><?xml version="1.0" encoding="UTF-8" standalone="yes"?>
<Relationships xmlns="http://schemas.openxmlformats.org/package/2006/relationships"><Relationship Id="rId3" Type="http://schemas.openxmlformats.org/officeDocument/2006/relationships/image" Target="../media/image306.gif"/><Relationship Id="rId2" Type="http://schemas.openxmlformats.org/officeDocument/2006/relationships/image" Target="../media/image305.gif"/><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307.gif"/><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309.gif"/><Relationship Id="rId2" Type="http://schemas.openxmlformats.org/officeDocument/2006/relationships/image" Target="../media/image308.gif"/><Relationship Id="rId1" Type="http://schemas.openxmlformats.org/officeDocument/2006/relationships/slideLayout" Target="../slideLayouts/slideLayout2.xml"/><Relationship Id="rId5" Type="http://schemas.openxmlformats.org/officeDocument/2006/relationships/image" Target="../media/image311.gif"/><Relationship Id="rId4" Type="http://schemas.openxmlformats.org/officeDocument/2006/relationships/image" Target="../media/image31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312.gif"/><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313.gif"/><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315.jpeg"/><Relationship Id="rId2" Type="http://schemas.openxmlformats.org/officeDocument/2006/relationships/image" Target="../media/image314.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316.gif"/><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317.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318.jpe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320.gif"/><Relationship Id="rId2" Type="http://schemas.openxmlformats.org/officeDocument/2006/relationships/image" Target="../media/image319.gif"/><Relationship Id="rId1" Type="http://schemas.openxmlformats.org/officeDocument/2006/relationships/slideLayout" Target="../slideLayouts/slideLayout2.xml"/><Relationship Id="rId5" Type="http://schemas.openxmlformats.org/officeDocument/2006/relationships/image" Target="../media/image322.gif"/><Relationship Id="rId4" Type="http://schemas.openxmlformats.org/officeDocument/2006/relationships/image" Target="../media/image321.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323.gif"/><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324.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325.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327.gif"/><Relationship Id="rId2" Type="http://schemas.openxmlformats.org/officeDocument/2006/relationships/image" Target="../media/image326.jpeg"/><Relationship Id="rId1" Type="http://schemas.openxmlformats.org/officeDocument/2006/relationships/slideLayout" Target="../slideLayouts/slideLayout2.xml"/><Relationship Id="rId4" Type="http://schemas.openxmlformats.org/officeDocument/2006/relationships/image" Target="../media/image328.jpeg"/></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330.gif"/><Relationship Id="rId2" Type="http://schemas.openxmlformats.org/officeDocument/2006/relationships/image" Target="../media/image329.gif"/><Relationship Id="rId1" Type="http://schemas.openxmlformats.org/officeDocument/2006/relationships/slideLayout" Target="../slideLayouts/slideLayout2.xml"/><Relationship Id="rId5" Type="http://schemas.openxmlformats.org/officeDocument/2006/relationships/image" Target="../media/image332.gif"/><Relationship Id="rId4" Type="http://schemas.openxmlformats.org/officeDocument/2006/relationships/image" Target="../media/image331.gif"/></Relationships>
</file>

<file path=ppt/slides/_rels/slide203.xml.rels><?xml version="1.0" encoding="UTF-8" standalone="yes"?>
<Relationships xmlns="http://schemas.openxmlformats.org/package/2006/relationships"><Relationship Id="rId3" Type="http://schemas.openxmlformats.org/officeDocument/2006/relationships/image" Target="../media/image334.gif"/><Relationship Id="rId2" Type="http://schemas.openxmlformats.org/officeDocument/2006/relationships/image" Target="../media/image333.gif"/><Relationship Id="rId1" Type="http://schemas.openxmlformats.org/officeDocument/2006/relationships/slideLayout" Target="../slideLayouts/slideLayout2.xml"/><Relationship Id="rId5" Type="http://schemas.openxmlformats.org/officeDocument/2006/relationships/image" Target="../media/image336.gif"/><Relationship Id="rId4" Type="http://schemas.openxmlformats.org/officeDocument/2006/relationships/image" Target="../media/image335.gif"/></Relationships>
</file>

<file path=ppt/slides/_rels/slide204.xml.rels><?xml version="1.0" encoding="UTF-8" standalone="yes"?>
<Relationships xmlns="http://schemas.openxmlformats.org/package/2006/relationships"><Relationship Id="rId2" Type="http://schemas.openxmlformats.org/officeDocument/2006/relationships/image" Target="../media/image337.jpe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339.gif"/><Relationship Id="rId2" Type="http://schemas.openxmlformats.org/officeDocument/2006/relationships/image" Target="../media/image338.gif"/><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341.gif"/><Relationship Id="rId2" Type="http://schemas.openxmlformats.org/officeDocument/2006/relationships/image" Target="../media/image340.gif"/><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343.gif"/><Relationship Id="rId2" Type="http://schemas.openxmlformats.org/officeDocument/2006/relationships/image" Target="../media/image342.gif"/><Relationship Id="rId1" Type="http://schemas.openxmlformats.org/officeDocument/2006/relationships/slideLayout" Target="../slideLayouts/slideLayout2.xml"/><Relationship Id="rId4" Type="http://schemas.openxmlformats.org/officeDocument/2006/relationships/image" Target="../media/image344.gif"/></Relationships>
</file>

<file path=ppt/slides/_rels/slide209.xml.rels><?xml version="1.0" encoding="UTF-8" standalone="yes"?>
<Relationships xmlns="http://schemas.openxmlformats.org/package/2006/relationships"><Relationship Id="rId3" Type="http://schemas.openxmlformats.org/officeDocument/2006/relationships/image" Target="../media/image346.gif"/><Relationship Id="rId2" Type="http://schemas.openxmlformats.org/officeDocument/2006/relationships/image" Target="../media/image345.gif"/><Relationship Id="rId1" Type="http://schemas.openxmlformats.org/officeDocument/2006/relationships/slideLayout" Target="../slideLayouts/slideLayout2.xml"/><Relationship Id="rId4" Type="http://schemas.openxmlformats.org/officeDocument/2006/relationships/image" Target="../media/image347.gif"/></Relationships>
</file>

<file path=ppt/slides/_rels/slide2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348.jpe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349.jpe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351.gif"/><Relationship Id="rId2" Type="http://schemas.openxmlformats.org/officeDocument/2006/relationships/image" Target="../media/image350.gif"/><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352.gif"/><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353.jpe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355.jpeg"/><Relationship Id="rId2" Type="http://schemas.openxmlformats.org/officeDocument/2006/relationships/image" Target="../media/image354.gif"/><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image" Target="../media/image35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358.gif"/><Relationship Id="rId2" Type="http://schemas.openxmlformats.org/officeDocument/2006/relationships/image" Target="../media/image357.gif"/><Relationship Id="rId1" Type="http://schemas.openxmlformats.org/officeDocument/2006/relationships/slideLayout" Target="../slideLayouts/slideLayout2.xml"/><Relationship Id="rId5" Type="http://schemas.openxmlformats.org/officeDocument/2006/relationships/image" Target="../media/image360.gif"/><Relationship Id="rId4" Type="http://schemas.openxmlformats.org/officeDocument/2006/relationships/image" Target="../media/image359.gif"/></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8" Type="http://schemas.openxmlformats.org/officeDocument/2006/relationships/image" Target="../media/image367.gif"/><Relationship Id="rId3" Type="http://schemas.openxmlformats.org/officeDocument/2006/relationships/image" Target="../media/image362.gif"/><Relationship Id="rId7" Type="http://schemas.openxmlformats.org/officeDocument/2006/relationships/image" Target="../media/image366.gif"/><Relationship Id="rId2" Type="http://schemas.openxmlformats.org/officeDocument/2006/relationships/image" Target="../media/image361.gif"/><Relationship Id="rId1" Type="http://schemas.openxmlformats.org/officeDocument/2006/relationships/slideLayout" Target="../slideLayouts/slideLayout2.xml"/><Relationship Id="rId6" Type="http://schemas.openxmlformats.org/officeDocument/2006/relationships/image" Target="../media/image365.gif"/><Relationship Id="rId5" Type="http://schemas.openxmlformats.org/officeDocument/2006/relationships/image" Target="../media/image364.gif"/><Relationship Id="rId4" Type="http://schemas.openxmlformats.org/officeDocument/2006/relationships/image" Target="../media/image363.gif"/></Relationships>
</file>

<file path=ppt/slides/_rels/slide224.xml.rels><?xml version="1.0" encoding="UTF-8" standalone="yes"?>
<Relationships xmlns="http://schemas.openxmlformats.org/package/2006/relationships"><Relationship Id="rId2" Type="http://schemas.openxmlformats.org/officeDocument/2006/relationships/image" Target="../media/image368.gif"/><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8" Type="http://schemas.openxmlformats.org/officeDocument/2006/relationships/image" Target="../media/image375.gif"/><Relationship Id="rId3" Type="http://schemas.openxmlformats.org/officeDocument/2006/relationships/image" Target="../media/image370.gif"/><Relationship Id="rId7" Type="http://schemas.openxmlformats.org/officeDocument/2006/relationships/image" Target="../media/image374.gif"/><Relationship Id="rId2" Type="http://schemas.openxmlformats.org/officeDocument/2006/relationships/image" Target="../media/image369.gif"/><Relationship Id="rId1" Type="http://schemas.openxmlformats.org/officeDocument/2006/relationships/slideLayout" Target="../slideLayouts/slideLayout2.xml"/><Relationship Id="rId6" Type="http://schemas.openxmlformats.org/officeDocument/2006/relationships/image" Target="../media/image373.gif"/><Relationship Id="rId11" Type="http://schemas.openxmlformats.org/officeDocument/2006/relationships/image" Target="../media/image378.gif"/><Relationship Id="rId5" Type="http://schemas.openxmlformats.org/officeDocument/2006/relationships/image" Target="../media/image372.gif"/><Relationship Id="rId10" Type="http://schemas.openxmlformats.org/officeDocument/2006/relationships/image" Target="../media/image377.gif"/><Relationship Id="rId4" Type="http://schemas.openxmlformats.org/officeDocument/2006/relationships/image" Target="../media/image371.gif"/><Relationship Id="rId9" Type="http://schemas.openxmlformats.org/officeDocument/2006/relationships/image" Target="../media/image376.gif"/></Relationships>
</file>

<file path=ppt/slides/_rels/slide227.xml.rels><?xml version="1.0" encoding="UTF-8" standalone="yes"?>
<Relationships xmlns="http://schemas.openxmlformats.org/package/2006/relationships"><Relationship Id="rId3" Type="http://schemas.openxmlformats.org/officeDocument/2006/relationships/image" Target="../media/image380.gif"/><Relationship Id="rId7" Type="http://schemas.openxmlformats.org/officeDocument/2006/relationships/image" Target="../media/image384.gif"/><Relationship Id="rId2" Type="http://schemas.openxmlformats.org/officeDocument/2006/relationships/image" Target="../media/image379.gif"/><Relationship Id="rId1" Type="http://schemas.openxmlformats.org/officeDocument/2006/relationships/slideLayout" Target="../slideLayouts/slideLayout2.xml"/><Relationship Id="rId6" Type="http://schemas.openxmlformats.org/officeDocument/2006/relationships/image" Target="../media/image383.gif"/><Relationship Id="rId5" Type="http://schemas.openxmlformats.org/officeDocument/2006/relationships/image" Target="../media/image382.gif"/><Relationship Id="rId4" Type="http://schemas.openxmlformats.org/officeDocument/2006/relationships/image" Target="../media/image381.gif"/></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385.gif"/><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386.gif"/><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388.gif"/><Relationship Id="rId2" Type="http://schemas.openxmlformats.org/officeDocument/2006/relationships/image" Target="../media/image387.gif"/><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389.jpe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390.gif"/><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image" Target="../media/image388.gif"/><Relationship Id="rId2" Type="http://schemas.openxmlformats.org/officeDocument/2006/relationships/image" Target="../media/image391.gif"/><Relationship Id="rId1" Type="http://schemas.openxmlformats.org/officeDocument/2006/relationships/slideLayout" Target="../slideLayouts/slideLayout2.xml"/><Relationship Id="rId5" Type="http://schemas.openxmlformats.org/officeDocument/2006/relationships/image" Target="../media/image393.gif"/><Relationship Id="rId4" Type="http://schemas.openxmlformats.org/officeDocument/2006/relationships/image" Target="../media/image392.gif"/></Relationships>
</file>

<file path=ppt/slides/_rels/slide238.xml.rels><?xml version="1.0" encoding="UTF-8" standalone="yes"?>
<Relationships xmlns="http://schemas.openxmlformats.org/package/2006/relationships"><Relationship Id="rId2" Type="http://schemas.openxmlformats.org/officeDocument/2006/relationships/image" Target="../media/image394.gif"/><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39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394.gif"/><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395.gif"/><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image" Target="../media/image397.gif"/><Relationship Id="rId2" Type="http://schemas.openxmlformats.org/officeDocument/2006/relationships/image" Target="../media/image396.gif"/><Relationship Id="rId1" Type="http://schemas.openxmlformats.org/officeDocument/2006/relationships/slideLayout" Target="../slideLayouts/slideLayout2.xml"/><Relationship Id="rId4" Type="http://schemas.openxmlformats.org/officeDocument/2006/relationships/image" Target="../media/image398.gif"/></Relationships>
</file>

<file path=ppt/slides/_rels/slide244.xml.rels><?xml version="1.0" encoding="UTF-8" standalone="yes"?>
<Relationships xmlns="http://schemas.openxmlformats.org/package/2006/relationships"><Relationship Id="rId3" Type="http://schemas.openxmlformats.org/officeDocument/2006/relationships/image" Target="../media/image400.gif"/><Relationship Id="rId2" Type="http://schemas.openxmlformats.org/officeDocument/2006/relationships/image" Target="../media/image399.gif"/><Relationship Id="rId1" Type="http://schemas.openxmlformats.org/officeDocument/2006/relationships/slideLayout" Target="../slideLayouts/slideLayout2.xml"/><Relationship Id="rId6" Type="http://schemas.openxmlformats.org/officeDocument/2006/relationships/image" Target="../media/image403.gif"/><Relationship Id="rId5" Type="http://schemas.openxmlformats.org/officeDocument/2006/relationships/image" Target="../media/image402.gif"/><Relationship Id="rId4" Type="http://schemas.openxmlformats.org/officeDocument/2006/relationships/image" Target="../media/image401.gif"/></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404.gif"/><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405.gif"/><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40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407.gif"/><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3" Type="http://schemas.openxmlformats.org/officeDocument/2006/relationships/image" Target="../media/image409.gif"/><Relationship Id="rId2" Type="http://schemas.openxmlformats.org/officeDocument/2006/relationships/image" Target="../media/image408.gif"/><Relationship Id="rId1" Type="http://schemas.openxmlformats.org/officeDocument/2006/relationships/slideLayout" Target="../slideLayouts/slideLayout2.xml"/><Relationship Id="rId5" Type="http://schemas.openxmlformats.org/officeDocument/2006/relationships/image" Target="../media/image411.gif"/><Relationship Id="rId4" Type="http://schemas.openxmlformats.org/officeDocument/2006/relationships/image" Target="../media/image410.gif"/></Relationships>
</file>

<file path=ppt/slides/_rels/slide253.xml.rels><?xml version="1.0" encoding="UTF-8" standalone="yes"?>
<Relationships xmlns="http://schemas.openxmlformats.org/package/2006/relationships"><Relationship Id="rId2" Type="http://schemas.openxmlformats.org/officeDocument/2006/relationships/image" Target="../media/image412.gif"/><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413.gif"/><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3" Type="http://schemas.openxmlformats.org/officeDocument/2006/relationships/image" Target="../media/image415.gif"/><Relationship Id="rId2" Type="http://schemas.openxmlformats.org/officeDocument/2006/relationships/image" Target="../media/image414.gif"/><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3" Type="http://schemas.openxmlformats.org/officeDocument/2006/relationships/image" Target="../media/image417.gif"/><Relationship Id="rId2" Type="http://schemas.openxmlformats.org/officeDocument/2006/relationships/image" Target="../media/image416.gif"/><Relationship Id="rId1" Type="http://schemas.openxmlformats.org/officeDocument/2006/relationships/slideLayout" Target="../slideLayouts/slideLayout2.xml"/><Relationship Id="rId4" Type="http://schemas.openxmlformats.org/officeDocument/2006/relationships/image" Target="../media/image418.jpeg"/></Relationships>
</file>

<file path=ppt/slides/_rels/slide257.xml.rels><?xml version="1.0" encoding="UTF-8" standalone="yes"?>
<Relationships xmlns="http://schemas.openxmlformats.org/package/2006/relationships"><Relationship Id="rId2" Type="http://schemas.openxmlformats.org/officeDocument/2006/relationships/image" Target="../media/image419.jpeg"/><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42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422.gif"/><Relationship Id="rId2" Type="http://schemas.openxmlformats.org/officeDocument/2006/relationships/image" Target="../media/image421.gif"/><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image" Target="../media/image423.gif"/><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image" Target="../media/image424.gif"/><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425.gif"/><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image" Target="../media/image426.gif"/><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image" Target="../media/image428.gif"/><Relationship Id="rId2" Type="http://schemas.openxmlformats.org/officeDocument/2006/relationships/image" Target="../media/image427.gif"/><Relationship Id="rId1" Type="http://schemas.openxmlformats.org/officeDocument/2006/relationships/slideLayout" Target="../slideLayouts/slideLayout2.xml"/><Relationship Id="rId4" Type="http://schemas.openxmlformats.org/officeDocument/2006/relationships/image" Target="../media/image429.gif"/></Relationships>
</file>

<file path=ppt/slides/_rels/slide275.xml.rels><?xml version="1.0" encoding="UTF-8" standalone="yes"?>
<Relationships xmlns="http://schemas.openxmlformats.org/package/2006/relationships"><Relationship Id="rId3" Type="http://schemas.openxmlformats.org/officeDocument/2006/relationships/image" Target="../media/image431.gif"/><Relationship Id="rId2" Type="http://schemas.openxmlformats.org/officeDocument/2006/relationships/image" Target="../media/image430.gif"/><Relationship Id="rId1" Type="http://schemas.openxmlformats.org/officeDocument/2006/relationships/slideLayout" Target="../slideLayouts/slideLayout2.xml"/><Relationship Id="rId4" Type="http://schemas.openxmlformats.org/officeDocument/2006/relationships/image" Target="../media/image432.gif"/></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image" Target="../media/image433.jpeg"/><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image" Target="../media/image434.jpeg"/><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435.jpeg"/><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3" Type="http://schemas.openxmlformats.org/officeDocument/2006/relationships/image" Target="../media/image437.gif"/><Relationship Id="rId2" Type="http://schemas.openxmlformats.org/officeDocument/2006/relationships/image" Target="../media/image436.gif"/><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3" Type="http://schemas.openxmlformats.org/officeDocument/2006/relationships/image" Target="../media/image439.gif"/><Relationship Id="rId2" Type="http://schemas.openxmlformats.org/officeDocument/2006/relationships/image" Target="../media/image438.gif"/><Relationship Id="rId1" Type="http://schemas.openxmlformats.org/officeDocument/2006/relationships/slideLayout" Target="../slideLayouts/slideLayout2.xml"/><Relationship Id="rId4" Type="http://schemas.openxmlformats.org/officeDocument/2006/relationships/image" Target="../media/image440.gif"/></Relationships>
</file>

<file path=ppt/slides/_rels/slide285.xml.rels><?xml version="1.0" encoding="UTF-8" standalone="yes"?>
<Relationships xmlns="http://schemas.openxmlformats.org/package/2006/relationships"><Relationship Id="rId2" Type="http://schemas.openxmlformats.org/officeDocument/2006/relationships/image" Target="../media/image441.jpeg"/><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image" Target="../media/image442.jpeg"/><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image" Target="../media/image443.gif"/><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image" Target="../media/image444.jpeg"/><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image" Target="../media/image445.gif"/><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image" Target="../media/image446.gif"/><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image" Target="../media/image447.jpeg"/><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image" Target="../media/image448.gif"/><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image" Target="../media/image449.gif"/><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image" Target="../media/image450.jpeg"/><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3" Type="http://schemas.openxmlformats.org/officeDocument/2006/relationships/image" Target="../media/image452.jpeg"/><Relationship Id="rId2" Type="http://schemas.openxmlformats.org/officeDocument/2006/relationships/image" Target="../media/image451.jpeg"/><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313.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5.bin"/><Relationship Id="rId12"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4.bin"/><Relationship Id="rId11" Type="http://schemas.openxmlformats.org/officeDocument/2006/relationships/oleObject" Target="../embeddings/oleObject19.bin"/><Relationship Id="rId5" Type="http://schemas.openxmlformats.org/officeDocument/2006/relationships/oleObject" Target="../embeddings/oleObject13.bin"/><Relationship Id="rId10" Type="http://schemas.openxmlformats.org/officeDocument/2006/relationships/oleObject" Target="../embeddings/oleObject18.bin"/><Relationship Id="rId4" Type="http://schemas.openxmlformats.org/officeDocument/2006/relationships/oleObject" Target="../embeddings/oleObject12.bin"/><Relationship Id="rId9" Type="http://schemas.openxmlformats.org/officeDocument/2006/relationships/oleObject" Target="../embeddings/oleObject17.bin"/></Relationships>
</file>

<file path=ppt/slides/_rels/slide314.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oleObject" Target="../embeddings/oleObject31.bin"/><Relationship Id="rId3" Type="http://schemas.openxmlformats.org/officeDocument/2006/relationships/oleObject" Target="../embeddings/oleObject21.bin"/><Relationship Id="rId7" Type="http://schemas.openxmlformats.org/officeDocument/2006/relationships/oleObject" Target="../embeddings/oleObject25.bin"/><Relationship Id="rId12"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24.bin"/><Relationship Id="rId11" Type="http://schemas.openxmlformats.org/officeDocument/2006/relationships/oleObject" Target="../embeddings/oleObject29.bin"/><Relationship Id="rId5" Type="http://schemas.openxmlformats.org/officeDocument/2006/relationships/oleObject" Target="../embeddings/oleObject23.bin"/><Relationship Id="rId10" Type="http://schemas.openxmlformats.org/officeDocument/2006/relationships/oleObject" Target="../embeddings/oleObject28.bin"/><Relationship Id="rId4" Type="http://schemas.openxmlformats.org/officeDocument/2006/relationships/oleObject" Target="../embeddings/oleObject22.bin"/><Relationship Id="rId9" Type="http://schemas.openxmlformats.org/officeDocument/2006/relationships/oleObject" Target="../embeddings/oleObject27.bin"/><Relationship Id="rId14" Type="http://schemas.openxmlformats.org/officeDocument/2006/relationships/oleObject" Target="../embeddings/oleObject32.bin"/></Relationships>
</file>

<file path=ppt/slides/_rels/slide315.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oleObject" Target="../embeddings/oleObject33.bin"/><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36.bin"/><Relationship Id="rId5" Type="http://schemas.openxmlformats.org/officeDocument/2006/relationships/oleObject" Target="../embeddings/oleObject35.bin"/><Relationship Id="rId10" Type="http://schemas.openxmlformats.org/officeDocument/2006/relationships/oleObject" Target="../embeddings/oleObject40.bin"/><Relationship Id="rId4" Type="http://schemas.openxmlformats.org/officeDocument/2006/relationships/oleObject" Target="../embeddings/oleObject34.bin"/><Relationship Id="rId9" Type="http://schemas.openxmlformats.org/officeDocument/2006/relationships/oleObject" Target="../embeddings/oleObject39.bin"/></Relationships>
</file>

<file path=ppt/slides/_rels/slide316.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oleObject" Target="../embeddings/oleObject41.bin"/><Relationship Id="rId7"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44.bin"/><Relationship Id="rId5" Type="http://schemas.openxmlformats.org/officeDocument/2006/relationships/oleObject" Target="../embeddings/oleObject43.bin"/><Relationship Id="rId4" Type="http://schemas.openxmlformats.org/officeDocument/2006/relationships/oleObject" Target="../embeddings/oleObject42.bin"/><Relationship Id="rId9" Type="http://schemas.openxmlformats.org/officeDocument/2006/relationships/oleObject" Target="../embeddings/oleObject47.bin"/></Relationships>
</file>

<file path=ppt/slides/_rels/slide317.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hyperlink" Target="recousrseJava/funks_2.html" TargetMode="External"/><Relationship Id="rId7"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49.bin"/><Relationship Id="rId11" Type="http://schemas.openxmlformats.org/officeDocument/2006/relationships/oleObject" Target="../embeddings/oleObject54.bin"/><Relationship Id="rId5" Type="http://schemas.openxmlformats.org/officeDocument/2006/relationships/oleObject" Target="../embeddings/oleObject48.bin"/><Relationship Id="rId10" Type="http://schemas.openxmlformats.org/officeDocument/2006/relationships/oleObject" Target="../embeddings/oleObject53.bin"/><Relationship Id="rId4" Type="http://schemas.openxmlformats.org/officeDocument/2006/relationships/hyperlink" Target="recousrseJava/funks_3.html" TargetMode="External"/><Relationship Id="rId9" Type="http://schemas.openxmlformats.org/officeDocument/2006/relationships/oleObject" Target="../embeddings/oleObject52.bin"/></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hyperlink" Target="recousrseJava/funks_6.html" TargetMode="External"/><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56.bin"/><Relationship Id="rId5" Type="http://schemas.openxmlformats.org/officeDocument/2006/relationships/oleObject" Target="../embeddings/oleObject55.bin"/><Relationship Id="rId4" Type="http://schemas.openxmlformats.org/officeDocument/2006/relationships/hyperlink" Target="recousrseJava/funks_5.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oleObject" Target="../embeddings/oleObject69.bin"/><Relationship Id="rId18" Type="http://schemas.openxmlformats.org/officeDocument/2006/relationships/oleObject" Target="../embeddings/oleObject74.bin"/><Relationship Id="rId3" Type="http://schemas.openxmlformats.org/officeDocument/2006/relationships/oleObject" Target="../embeddings/oleObject59.bin"/><Relationship Id="rId7" Type="http://schemas.openxmlformats.org/officeDocument/2006/relationships/oleObject" Target="../embeddings/oleObject63.bin"/><Relationship Id="rId12" Type="http://schemas.openxmlformats.org/officeDocument/2006/relationships/oleObject" Target="../embeddings/oleObject68.bin"/><Relationship Id="rId17" Type="http://schemas.openxmlformats.org/officeDocument/2006/relationships/oleObject" Target="../embeddings/oleObject73.bin"/><Relationship Id="rId2" Type="http://schemas.openxmlformats.org/officeDocument/2006/relationships/slideLayout" Target="../slideLayouts/slideLayout2.xml"/><Relationship Id="rId16" Type="http://schemas.openxmlformats.org/officeDocument/2006/relationships/oleObject" Target="../embeddings/oleObject72.bin"/><Relationship Id="rId20" Type="http://schemas.openxmlformats.org/officeDocument/2006/relationships/oleObject" Target="../embeddings/oleObject76.bin"/><Relationship Id="rId1" Type="http://schemas.openxmlformats.org/officeDocument/2006/relationships/vmlDrawing" Target="../drawings/vmlDrawing8.vml"/><Relationship Id="rId6" Type="http://schemas.openxmlformats.org/officeDocument/2006/relationships/oleObject" Target="../embeddings/oleObject62.bin"/><Relationship Id="rId11" Type="http://schemas.openxmlformats.org/officeDocument/2006/relationships/oleObject" Target="../embeddings/oleObject67.bin"/><Relationship Id="rId5" Type="http://schemas.openxmlformats.org/officeDocument/2006/relationships/oleObject" Target="../embeddings/oleObject61.bin"/><Relationship Id="rId15" Type="http://schemas.openxmlformats.org/officeDocument/2006/relationships/oleObject" Target="../embeddings/oleObject71.bin"/><Relationship Id="rId10" Type="http://schemas.openxmlformats.org/officeDocument/2006/relationships/oleObject" Target="../embeddings/oleObject66.bin"/><Relationship Id="rId19" Type="http://schemas.openxmlformats.org/officeDocument/2006/relationships/oleObject" Target="../embeddings/oleObject75.bin"/><Relationship Id="rId4" Type="http://schemas.openxmlformats.org/officeDocument/2006/relationships/oleObject" Target="../embeddings/oleObject60.bin"/><Relationship Id="rId9" Type="http://schemas.openxmlformats.org/officeDocument/2006/relationships/oleObject" Target="../embeddings/oleObject65.bin"/><Relationship Id="rId14" Type="http://schemas.openxmlformats.org/officeDocument/2006/relationships/oleObject" Target="../embeddings/oleObject70.bin"/></Relationships>
</file>

<file path=ppt/slides/_rels/slide322.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oleObject" Target="../embeddings/oleObject87.bin"/><Relationship Id="rId3" Type="http://schemas.openxmlformats.org/officeDocument/2006/relationships/oleObject" Target="../embeddings/oleObject77.bin"/><Relationship Id="rId7" Type="http://schemas.openxmlformats.org/officeDocument/2006/relationships/oleObject" Target="../embeddings/oleObject81.bin"/><Relationship Id="rId12"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80.bin"/><Relationship Id="rId11" Type="http://schemas.openxmlformats.org/officeDocument/2006/relationships/oleObject" Target="../embeddings/oleObject85.bin"/><Relationship Id="rId5" Type="http://schemas.openxmlformats.org/officeDocument/2006/relationships/oleObject" Target="../embeddings/oleObject79.bin"/><Relationship Id="rId10" Type="http://schemas.openxmlformats.org/officeDocument/2006/relationships/oleObject" Target="../embeddings/oleObject84.bin"/><Relationship Id="rId4" Type="http://schemas.openxmlformats.org/officeDocument/2006/relationships/oleObject" Target="../embeddings/oleObject78.bin"/><Relationship Id="rId9" Type="http://schemas.openxmlformats.org/officeDocument/2006/relationships/oleObject" Target="../embeddings/oleObject83.bin"/><Relationship Id="rId14" Type="http://schemas.openxmlformats.org/officeDocument/2006/relationships/oleObject" Target="../embeddings/oleObject88.bin"/></Relationships>
</file>

<file path=ppt/slides/_rels/slide323.xml.rels><?xml version="1.0" encoding="UTF-8" standalone="yes"?>
<Relationships xmlns="http://schemas.openxmlformats.org/package/2006/relationships"><Relationship Id="rId8" Type="http://schemas.openxmlformats.org/officeDocument/2006/relationships/oleObject" Target="../embeddings/oleObject93.bin"/><Relationship Id="rId13" Type="http://schemas.openxmlformats.org/officeDocument/2006/relationships/oleObject" Target="../embeddings/oleObject98.bin"/><Relationship Id="rId3" Type="http://schemas.openxmlformats.org/officeDocument/2006/relationships/hyperlink" Target="recousrseJava/funks_4.html" TargetMode="External"/><Relationship Id="rId7" Type="http://schemas.openxmlformats.org/officeDocument/2006/relationships/oleObject" Target="../embeddings/oleObject92.bin"/><Relationship Id="rId12" Type="http://schemas.openxmlformats.org/officeDocument/2006/relationships/oleObject" Target="../embeddings/oleObject97.bin"/><Relationship Id="rId2" Type="http://schemas.openxmlformats.org/officeDocument/2006/relationships/slideLayout" Target="../slideLayouts/slideLayout2.xml"/><Relationship Id="rId16" Type="http://schemas.openxmlformats.org/officeDocument/2006/relationships/oleObject" Target="../embeddings/oleObject101.bin"/><Relationship Id="rId1" Type="http://schemas.openxmlformats.org/officeDocument/2006/relationships/vmlDrawing" Target="../drawings/vmlDrawing10.vml"/><Relationship Id="rId6" Type="http://schemas.openxmlformats.org/officeDocument/2006/relationships/oleObject" Target="../embeddings/oleObject91.bin"/><Relationship Id="rId11" Type="http://schemas.openxmlformats.org/officeDocument/2006/relationships/oleObject" Target="../embeddings/oleObject96.bin"/><Relationship Id="rId5" Type="http://schemas.openxmlformats.org/officeDocument/2006/relationships/oleObject" Target="../embeddings/oleObject90.bin"/><Relationship Id="rId15" Type="http://schemas.openxmlformats.org/officeDocument/2006/relationships/oleObject" Target="../embeddings/oleObject100.bin"/><Relationship Id="rId10" Type="http://schemas.openxmlformats.org/officeDocument/2006/relationships/oleObject" Target="../embeddings/oleObject95.bin"/><Relationship Id="rId4" Type="http://schemas.openxmlformats.org/officeDocument/2006/relationships/oleObject" Target="../embeddings/oleObject89.bin"/><Relationship Id="rId9" Type="http://schemas.openxmlformats.org/officeDocument/2006/relationships/oleObject" Target="../embeddings/oleObject94.bin"/><Relationship Id="rId14" Type="http://schemas.openxmlformats.org/officeDocument/2006/relationships/oleObject" Target="../embeddings/oleObject99.bin"/></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8" Type="http://schemas.openxmlformats.org/officeDocument/2006/relationships/oleObject" Target="../embeddings/oleObject105.bin"/><Relationship Id="rId13" Type="http://schemas.openxmlformats.org/officeDocument/2006/relationships/oleObject" Target="../embeddings/oleObject110.bin"/><Relationship Id="rId3" Type="http://schemas.openxmlformats.org/officeDocument/2006/relationships/hyperlink" Target="recousrseJava/primer_2.html" TargetMode="External"/><Relationship Id="rId7" Type="http://schemas.openxmlformats.org/officeDocument/2006/relationships/oleObject" Target="../embeddings/oleObject104.bin"/><Relationship Id="rId12" Type="http://schemas.openxmlformats.org/officeDocument/2006/relationships/oleObject" Target="../embeddings/oleObject109.bin"/><Relationship Id="rId2" Type="http://schemas.openxmlformats.org/officeDocument/2006/relationships/slideLayout" Target="../slideLayouts/slideLayout2.xml"/><Relationship Id="rId16" Type="http://schemas.openxmlformats.org/officeDocument/2006/relationships/image" Target="../media/image551.png"/><Relationship Id="rId1" Type="http://schemas.openxmlformats.org/officeDocument/2006/relationships/vmlDrawing" Target="../drawings/vmlDrawing11.vml"/><Relationship Id="rId6" Type="http://schemas.openxmlformats.org/officeDocument/2006/relationships/oleObject" Target="../embeddings/oleObject103.bin"/><Relationship Id="rId11" Type="http://schemas.openxmlformats.org/officeDocument/2006/relationships/oleObject" Target="../embeddings/oleObject108.bin"/><Relationship Id="rId5" Type="http://schemas.openxmlformats.org/officeDocument/2006/relationships/oleObject" Target="../embeddings/oleObject102.bin"/><Relationship Id="rId15" Type="http://schemas.openxmlformats.org/officeDocument/2006/relationships/oleObject" Target="../embeddings/oleObject112.bin"/><Relationship Id="rId10" Type="http://schemas.openxmlformats.org/officeDocument/2006/relationships/oleObject" Target="../embeddings/oleObject107.bin"/><Relationship Id="rId4" Type="http://schemas.openxmlformats.org/officeDocument/2006/relationships/hyperlink" Target="recousrseJava/primer_3.html" TargetMode="External"/><Relationship Id="rId9" Type="http://schemas.openxmlformats.org/officeDocument/2006/relationships/oleObject" Target="../embeddings/oleObject106.bin"/><Relationship Id="rId14" Type="http://schemas.openxmlformats.org/officeDocument/2006/relationships/oleObject" Target="../embeddings/oleObject111.bin"/></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328.xml.rels><?xml version="1.0" encoding="UTF-8" standalone="yes"?>
<Relationships xmlns="http://schemas.openxmlformats.org/package/2006/relationships"><Relationship Id="rId8" Type="http://schemas.openxmlformats.org/officeDocument/2006/relationships/oleObject" Target="../embeddings/oleObject118.bin"/><Relationship Id="rId13" Type="http://schemas.openxmlformats.org/officeDocument/2006/relationships/oleObject" Target="../embeddings/oleObject123.bin"/><Relationship Id="rId3" Type="http://schemas.openxmlformats.org/officeDocument/2006/relationships/hyperlink" Target="recousrseJava/primer_5.html" TargetMode="External"/><Relationship Id="rId7" Type="http://schemas.openxmlformats.org/officeDocument/2006/relationships/oleObject" Target="../embeddings/oleObject117.bin"/><Relationship Id="rId12" Type="http://schemas.openxmlformats.org/officeDocument/2006/relationships/oleObject" Target="../embeddings/oleObject12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16.bin"/><Relationship Id="rId11" Type="http://schemas.openxmlformats.org/officeDocument/2006/relationships/oleObject" Target="../embeddings/oleObject121.bin"/><Relationship Id="rId5" Type="http://schemas.openxmlformats.org/officeDocument/2006/relationships/oleObject" Target="../embeddings/oleObject115.bin"/><Relationship Id="rId10" Type="http://schemas.openxmlformats.org/officeDocument/2006/relationships/oleObject" Target="../embeddings/oleObject120.bin"/><Relationship Id="rId4" Type="http://schemas.openxmlformats.org/officeDocument/2006/relationships/oleObject" Target="../embeddings/oleObject114.bin"/><Relationship Id="rId9" Type="http://schemas.openxmlformats.org/officeDocument/2006/relationships/oleObject" Target="../embeddings/oleObject119.bin"/><Relationship Id="rId14" Type="http://schemas.openxmlformats.org/officeDocument/2006/relationships/oleObject" Target="../embeddings/oleObject124.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22.gi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5.gif"/><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gif"/></Relationships>
</file>

<file path=ppt/slides/_rels/slide44.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image" Target="../media/image30.gif"/><Relationship Id="rId7" Type="http://schemas.openxmlformats.org/officeDocument/2006/relationships/image" Target="../media/image34.gif"/><Relationship Id="rId2" Type="http://schemas.openxmlformats.org/officeDocument/2006/relationships/image" Target="../media/image29.gif"/><Relationship Id="rId1" Type="http://schemas.openxmlformats.org/officeDocument/2006/relationships/slideLayout" Target="../slideLayouts/slideLayout2.xml"/><Relationship Id="rId6" Type="http://schemas.openxmlformats.org/officeDocument/2006/relationships/image" Target="../media/image33.gif"/><Relationship Id="rId5" Type="http://schemas.openxmlformats.org/officeDocument/2006/relationships/image" Target="../media/image32.gif"/><Relationship Id="rId4" Type="http://schemas.openxmlformats.org/officeDocument/2006/relationships/image" Target="../media/image31.gif"/><Relationship Id="rId9" Type="http://schemas.openxmlformats.org/officeDocument/2006/relationships/image" Target="../media/image36.gif"/></Relationships>
</file>

<file path=ppt/slides/_rels/slide4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2.xml"/><Relationship Id="rId4" Type="http://schemas.openxmlformats.org/officeDocument/2006/relationships/image" Target="../media/image41.gif"/></Relationships>
</file>

<file path=ppt/slides/_rels/slide47.xml.rels><?xml version="1.0" encoding="UTF-8" standalone="yes"?>
<Relationships xmlns="http://schemas.openxmlformats.org/package/2006/relationships"><Relationship Id="rId8" Type="http://schemas.openxmlformats.org/officeDocument/2006/relationships/image" Target="../media/image48.gif"/><Relationship Id="rId3" Type="http://schemas.openxmlformats.org/officeDocument/2006/relationships/image" Target="../media/image43.gif"/><Relationship Id="rId7" Type="http://schemas.openxmlformats.org/officeDocument/2006/relationships/image" Target="../media/image47.gif"/><Relationship Id="rId2" Type="http://schemas.openxmlformats.org/officeDocument/2006/relationships/image" Target="../media/image42.gif"/><Relationship Id="rId1" Type="http://schemas.openxmlformats.org/officeDocument/2006/relationships/slideLayout" Target="../slideLayouts/slideLayout2.xml"/><Relationship Id="rId6" Type="http://schemas.openxmlformats.org/officeDocument/2006/relationships/image" Target="../media/image46.gif"/><Relationship Id="rId5" Type="http://schemas.openxmlformats.org/officeDocument/2006/relationships/image" Target="../media/image45.gif"/><Relationship Id="rId4" Type="http://schemas.openxmlformats.org/officeDocument/2006/relationships/image" Target="../media/image44.gif"/><Relationship Id="rId9" Type="http://schemas.openxmlformats.org/officeDocument/2006/relationships/image" Target="../media/image49.gif"/></Relationships>
</file>

<file path=ppt/slides/_rels/slide48.xml.rels><?xml version="1.0" encoding="UTF-8" standalone="yes"?>
<Relationships xmlns="http://schemas.openxmlformats.org/package/2006/relationships"><Relationship Id="rId2" Type="http://schemas.openxmlformats.org/officeDocument/2006/relationships/hyperlink" Target="file:///G:\Resouresxxx\tr1.exe"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gif"/><Relationship Id="rId1" Type="http://schemas.openxmlformats.org/officeDocument/2006/relationships/slideLayout" Target="../slideLayouts/slideLayout2.xml"/><Relationship Id="rId6" Type="http://schemas.openxmlformats.org/officeDocument/2006/relationships/hyperlink" Target="file:///G:\Resouresxxx\tr1.exe" TargetMode="External"/><Relationship Id="rId5" Type="http://schemas.openxmlformats.org/officeDocument/2006/relationships/image" Target="../media/image60.jpeg"/><Relationship Id="rId4" Type="http://schemas.openxmlformats.org/officeDocument/2006/relationships/image" Target="../media/image59.gif"/></Relationships>
</file>

<file path=ppt/slides/_rels/slide56.xml.rels><?xml version="1.0" encoding="UTF-8" standalone="yes"?>
<Relationships xmlns="http://schemas.openxmlformats.org/package/2006/relationships"><Relationship Id="rId8" Type="http://schemas.openxmlformats.org/officeDocument/2006/relationships/image" Target="../media/image67.gif"/><Relationship Id="rId3" Type="http://schemas.openxmlformats.org/officeDocument/2006/relationships/image" Target="../media/image62.gif"/><Relationship Id="rId7" Type="http://schemas.openxmlformats.org/officeDocument/2006/relationships/image" Target="../media/image66.gif"/><Relationship Id="rId12" Type="http://schemas.openxmlformats.org/officeDocument/2006/relationships/image" Target="../media/image71.gif"/><Relationship Id="rId2" Type="http://schemas.openxmlformats.org/officeDocument/2006/relationships/image" Target="../media/image61.gif"/><Relationship Id="rId1" Type="http://schemas.openxmlformats.org/officeDocument/2006/relationships/slideLayout" Target="../slideLayouts/slideLayout2.xml"/><Relationship Id="rId6" Type="http://schemas.openxmlformats.org/officeDocument/2006/relationships/image" Target="../media/image65.gif"/><Relationship Id="rId11" Type="http://schemas.openxmlformats.org/officeDocument/2006/relationships/image" Target="../media/image70.gif"/><Relationship Id="rId5" Type="http://schemas.openxmlformats.org/officeDocument/2006/relationships/image" Target="../media/image64.gif"/><Relationship Id="rId10" Type="http://schemas.openxmlformats.org/officeDocument/2006/relationships/image" Target="../media/image69.gif"/><Relationship Id="rId4" Type="http://schemas.openxmlformats.org/officeDocument/2006/relationships/image" Target="../media/image63.gif"/><Relationship Id="rId9" Type="http://schemas.openxmlformats.org/officeDocument/2006/relationships/image" Target="../media/image68.gif"/></Relationships>
</file>

<file path=ppt/slides/_rels/slide57.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74.gi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image" Target="../media/image80.gif"/><Relationship Id="rId1" Type="http://schemas.openxmlformats.org/officeDocument/2006/relationships/slideLayout" Target="../slideLayouts/slideLayout2.xml"/><Relationship Id="rId4" Type="http://schemas.openxmlformats.org/officeDocument/2006/relationships/image" Target="../media/image82.gif"/></Relationships>
</file>

<file path=ppt/slides/_rels/slide6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image" Target="../media/image84.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image" Target="../media/image87.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9.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0.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2.gif"/><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4.gif"/><Relationship Id="rId2" Type="http://schemas.openxmlformats.org/officeDocument/2006/relationships/image" Target="../media/image93.gif"/><Relationship Id="rId1" Type="http://schemas.openxmlformats.org/officeDocument/2006/relationships/slideLayout" Target="../slideLayouts/slideLayout2.xml"/><Relationship Id="rId5" Type="http://schemas.openxmlformats.org/officeDocument/2006/relationships/image" Target="../media/image96.jpeg"/><Relationship Id="rId4" Type="http://schemas.openxmlformats.org/officeDocument/2006/relationships/image" Target="../media/image9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0.gif"/><Relationship Id="rId2" Type="http://schemas.openxmlformats.org/officeDocument/2006/relationships/image" Target="../media/image99.gif"/><Relationship Id="rId1" Type="http://schemas.openxmlformats.org/officeDocument/2006/relationships/slideLayout" Target="../slideLayouts/slideLayout2.xml"/><Relationship Id="rId6" Type="http://schemas.openxmlformats.org/officeDocument/2006/relationships/image" Target="../media/image103.gif"/><Relationship Id="rId5" Type="http://schemas.openxmlformats.org/officeDocument/2006/relationships/image" Target="../media/image102.gif"/><Relationship Id="rId4" Type="http://schemas.openxmlformats.org/officeDocument/2006/relationships/image" Target="../media/image101.gif"/></Relationships>
</file>

<file path=ppt/slides/_rels/slide7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7.gif"/><Relationship Id="rId2" Type="http://schemas.openxmlformats.org/officeDocument/2006/relationships/image" Target="../media/image106.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3.gif"/><Relationship Id="rId2" Type="http://schemas.openxmlformats.org/officeDocument/2006/relationships/image" Target="../media/image112.gif"/><Relationship Id="rId1" Type="http://schemas.openxmlformats.org/officeDocument/2006/relationships/slideLayout" Target="../slideLayouts/slideLayout2.xml"/><Relationship Id="rId5" Type="http://schemas.openxmlformats.org/officeDocument/2006/relationships/image" Target="../media/image115.gif"/><Relationship Id="rId4" Type="http://schemas.openxmlformats.org/officeDocument/2006/relationships/image" Target="../media/image114.gif"/></Relationships>
</file>

<file path=ppt/slides/_rels/slide77.xml.rels><?xml version="1.0" encoding="UTF-8" standalone="yes"?>
<Relationships xmlns="http://schemas.openxmlformats.org/package/2006/relationships"><Relationship Id="rId3" Type="http://schemas.openxmlformats.org/officeDocument/2006/relationships/image" Target="../media/image117.gif"/><Relationship Id="rId2" Type="http://schemas.openxmlformats.org/officeDocument/2006/relationships/image" Target="../media/image116.gif"/><Relationship Id="rId1" Type="http://schemas.openxmlformats.org/officeDocument/2006/relationships/slideLayout" Target="../slideLayouts/slideLayout2.xml"/><Relationship Id="rId6" Type="http://schemas.openxmlformats.org/officeDocument/2006/relationships/image" Target="../media/image120.gif"/><Relationship Id="rId5" Type="http://schemas.openxmlformats.org/officeDocument/2006/relationships/image" Target="../media/image119.gif"/><Relationship Id="rId4" Type="http://schemas.openxmlformats.org/officeDocument/2006/relationships/image" Target="../media/image118.gif"/></Relationships>
</file>

<file path=ppt/slides/_rels/slide78.xml.rels><?xml version="1.0" encoding="UTF-8" standalone="yes"?>
<Relationships xmlns="http://schemas.openxmlformats.org/package/2006/relationships"><Relationship Id="rId3" Type="http://schemas.openxmlformats.org/officeDocument/2006/relationships/image" Target="../media/image122.gif"/><Relationship Id="rId2" Type="http://schemas.openxmlformats.org/officeDocument/2006/relationships/image" Target="../media/image121.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24.gif"/><Relationship Id="rId2" Type="http://schemas.openxmlformats.org/officeDocument/2006/relationships/image" Target="../media/image12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26.gif"/><Relationship Id="rId2" Type="http://schemas.openxmlformats.org/officeDocument/2006/relationships/image" Target="../media/image12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27.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30.gif"/><Relationship Id="rId2" Type="http://schemas.openxmlformats.org/officeDocument/2006/relationships/image" Target="../media/image129.gif"/><Relationship Id="rId1" Type="http://schemas.openxmlformats.org/officeDocument/2006/relationships/slideLayout" Target="../slideLayouts/slideLayout2.xml"/><Relationship Id="rId4" Type="http://schemas.openxmlformats.org/officeDocument/2006/relationships/image" Target="../media/image131.gi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33.gif"/><Relationship Id="rId2" Type="http://schemas.openxmlformats.org/officeDocument/2006/relationships/image" Target="../media/image132.gif"/><Relationship Id="rId1" Type="http://schemas.openxmlformats.org/officeDocument/2006/relationships/slideLayout" Target="../slideLayouts/slideLayout2.xml"/><Relationship Id="rId4" Type="http://schemas.openxmlformats.org/officeDocument/2006/relationships/image" Target="../media/image134.gif"/></Relationships>
</file>

<file path=ppt/slides/_rels/slide88.xml.rels><?xml version="1.0" encoding="UTF-8" standalone="yes"?>
<Relationships xmlns="http://schemas.openxmlformats.org/package/2006/relationships"><Relationship Id="rId3" Type="http://schemas.openxmlformats.org/officeDocument/2006/relationships/image" Target="../media/image136.gif"/><Relationship Id="rId2" Type="http://schemas.openxmlformats.org/officeDocument/2006/relationships/image" Target="../media/image135.gif"/><Relationship Id="rId1" Type="http://schemas.openxmlformats.org/officeDocument/2006/relationships/slideLayout" Target="../slideLayouts/slideLayout2.xml"/><Relationship Id="rId4" Type="http://schemas.openxmlformats.org/officeDocument/2006/relationships/image" Target="../media/image137.gi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39.gif"/><Relationship Id="rId2" Type="http://schemas.openxmlformats.org/officeDocument/2006/relationships/image" Target="../media/image138.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40.gi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42.gif"/><Relationship Id="rId2" Type="http://schemas.openxmlformats.org/officeDocument/2006/relationships/image" Target="../media/image141.gif"/><Relationship Id="rId1" Type="http://schemas.openxmlformats.org/officeDocument/2006/relationships/slideLayout" Target="../slideLayouts/slideLayout2.xml"/><Relationship Id="rId4" Type="http://schemas.openxmlformats.org/officeDocument/2006/relationships/image" Target="../media/image143.gi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45.gif"/><Relationship Id="rId2" Type="http://schemas.openxmlformats.org/officeDocument/2006/relationships/image" Target="../media/image144.gi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t>Г.Ю.Ризниченко.</a:t>
            </a:r>
            <a:endParaRPr lang="ru-RU" dirty="0"/>
          </a:p>
        </p:txBody>
      </p:sp>
      <p:sp>
        <p:nvSpPr>
          <p:cNvPr id="3" name="Подзаголовок 2"/>
          <p:cNvSpPr>
            <a:spLocks noGrp="1"/>
          </p:cNvSpPr>
          <p:nvPr>
            <p:ph type="subTitle" idx="1"/>
          </p:nvPr>
        </p:nvSpPr>
        <p:spPr/>
        <p:txBody>
          <a:bodyPr/>
          <a:lstStyle/>
          <a:p>
            <a:r>
              <a:rPr lang="ru-RU" b="1" dirty="0" smtClean="0">
                <a:solidFill>
                  <a:schemeClr val="tx1"/>
                </a:solidFill>
              </a:rPr>
              <a:t>Лекции по математическим моделям в биологии</a:t>
            </a:r>
            <a:endParaRPr lang="ru-RU" dirty="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Примеры моделей</a:t>
            </a:r>
            <a:r>
              <a:rPr lang="ru-RU" dirty="0" smtClean="0"/>
              <a:t>.</a:t>
            </a:r>
            <a:endParaRPr lang="ru-RU" dirty="0"/>
          </a:p>
        </p:txBody>
      </p:sp>
      <p:sp>
        <p:nvSpPr>
          <p:cNvPr id="3" name="Содержимое 2"/>
          <p:cNvSpPr>
            <a:spLocks noGrp="1"/>
          </p:cNvSpPr>
          <p:nvPr>
            <p:ph idx="1"/>
          </p:nvPr>
        </p:nvSpPr>
        <p:spPr/>
        <p:txBody>
          <a:bodyPr>
            <a:normAutofit fontScale="77500" lnSpcReduction="20000"/>
          </a:bodyPr>
          <a:lstStyle/>
          <a:p>
            <a:r>
              <a:rPr lang="ru-RU" b="1" dirty="0" smtClean="0"/>
              <a:t>6. Популяция дрозофилы</a:t>
            </a:r>
            <a:r>
              <a:rPr lang="ru-RU" dirty="0" smtClean="0"/>
              <a:t>, является классическим объектом моделирования микроэволюционного процесса и примером исключительно удачно найденной модели. Еще более удобной моделью являются вирусы, которые можно размножать в пробирке.</a:t>
            </a:r>
          </a:p>
          <a:p>
            <a:r>
              <a:rPr lang="ru-RU" dirty="0" smtClean="0"/>
              <a:t>Хотя не вполне ясно, справедливы ли эволюционные закономерности, установленные на вирусах, для законов эволюции высших животных. В лекции 11 мы увидим, что хорошей моделью микроэволюционных процессов являются также микробные популяции в проточном культиваторе.</a:t>
            </a:r>
          </a:p>
          <a:p>
            <a:r>
              <a:rPr lang="ru-RU" dirty="0" smtClean="0"/>
              <a:t>Из приведенных примеров видно, что любая физическая модель обладает конкретными свойствами физического объекта. В этом ее преимущества, но в этом и ее ограничения.</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5211763"/>
          </a:xfrm>
        </p:spPr>
        <p:txBody>
          <a:bodyPr>
            <a:normAutofit fontScale="62500" lnSpcReduction="20000"/>
          </a:bodyPr>
          <a:lstStyle/>
          <a:p>
            <a:r>
              <a:rPr lang="ru-RU" dirty="0" smtClean="0"/>
              <a:t>Наиболее интересные результаты по качественному моделированию свойств биологических систем получены на моделях из двух дифференциальных уравнений, которые допускают качественное исследование с помощью метода </a:t>
            </a:r>
            <a:r>
              <a:rPr lang="ru-RU" i="1" dirty="0" smtClean="0"/>
              <a:t>фазовой плоскости</a:t>
            </a:r>
            <a:r>
              <a:rPr lang="ru-RU" dirty="0" smtClean="0"/>
              <a:t>. Рассмотрим систему двух автономных обыкновенных дифференциальных уравнений общего вида</a:t>
            </a:r>
            <a:endParaRPr lang="en-US" dirty="0" smtClean="0"/>
          </a:p>
          <a:p>
            <a:endParaRPr lang="en-US" dirty="0" smtClean="0"/>
          </a:p>
          <a:p>
            <a:endParaRPr lang="en-US" dirty="0" smtClean="0"/>
          </a:p>
          <a:p>
            <a:endParaRPr lang="ru-RU" dirty="0" smtClean="0"/>
          </a:p>
          <a:p>
            <a:pPr>
              <a:buNone/>
            </a:pPr>
            <a:r>
              <a:rPr lang="en-US" dirty="0" smtClean="0"/>
              <a:t>	</a:t>
            </a:r>
            <a:r>
              <a:rPr lang="ru-RU" dirty="0" smtClean="0"/>
              <a:t>	</a:t>
            </a:r>
            <a:r>
              <a:rPr lang="en-US" dirty="0" smtClean="0"/>
              <a:t>				</a:t>
            </a:r>
            <a:r>
              <a:rPr lang="ru-RU" dirty="0" smtClean="0"/>
              <a:t>(4.1)</a:t>
            </a:r>
          </a:p>
          <a:p>
            <a:r>
              <a:rPr lang="ru-RU" i="1" dirty="0" smtClean="0"/>
              <a:t>P(</a:t>
            </a:r>
            <a:r>
              <a:rPr lang="ru-RU" i="1" dirty="0" err="1" smtClean="0"/>
              <a:t>x,y</a:t>
            </a:r>
            <a:r>
              <a:rPr lang="ru-RU" i="1" dirty="0" smtClean="0"/>
              <a:t>), Q(</a:t>
            </a:r>
            <a:r>
              <a:rPr lang="ru-RU" i="1" dirty="0" err="1" smtClean="0"/>
              <a:t>x,y</a:t>
            </a:r>
            <a:r>
              <a:rPr lang="ru-RU" i="1" dirty="0" smtClean="0"/>
              <a:t>)</a:t>
            </a:r>
            <a:r>
              <a:rPr lang="ru-RU" b="1" i="1" dirty="0" smtClean="0"/>
              <a:t> </a:t>
            </a:r>
            <a:r>
              <a:rPr lang="ru-RU" dirty="0" smtClean="0"/>
              <a:t>- непрерывные функции, определенные в некоторой области </a:t>
            </a:r>
            <a:r>
              <a:rPr lang="ru-RU" i="1" dirty="0" smtClean="0"/>
              <a:t>G</a:t>
            </a:r>
            <a:r>
              <a:rPr lang="ru-RU" dirty="0" smtClean="0"/>
              <a:t> евклидовой плоскости (</a:t>
            </a:r>
            <a:r>
              <a:rPr lang="ru-RU" i="1" dirty="0" err="1" smtClean="0"/>
              <a:t>x,y</a:t>
            </a:r>
            <a:r>
              <a:rPr lang="ru-RU" dirty="0" smtClean="0"/>
              <a:t> ‑ декартовы координаты) и имеющие в этой области непрерывные производные порядка не ниже первого.</a:t>
            </a:r>
          </a:p>
          <a:p>
            <a:r>
              <a:rPr lang="ru-RU" dirty="0" smtClean="0"/>
              <a:t>Область </a:t>
            </a:r>
            <a:r>
              <a:rPr lang="ru-RU" i="1" dirty="0" smtClean="0"/>
              <a:t>G</a:t>
            </a:r>
            <a:r>
              <a:rPr lang="ru-RU" b="1" i="1" dirty="0" smtClean="0"/>
              <a:t> </a:t>
            </a:r>
            <a:r>
              <a:rPr lang="ru-RU" dirty="0" smtClean="0"/>
              <a:t>может быть как неограниченной, так и ограниченной. Если переменные </a:t>
            </a:r>
            <a:r>
              <a:rPr lang="ru-RU" i="1" dirty="0" err="1" smtClean="0"/>
              <a:t>x</a:t>
            </a:r>
            <a:r>
              <a:rPr lang="ru-RU" i="1" dirty="0" smtClean="0"/>
              <a:t>, </a:t>
            </a:r>
            <a:r>
              <a:rPr lang="ru-RU" i="1" dirty="0" err="1" smtClean="0"/>
              <a:t>y</a:t>
            </a:r>
            <a:r>
              <a:rPr lang="ru-RU" dirty="0" smtClean="0"/>
              <a:t> имеют конкретный биологический смысл (концентрации веществ, численности видов) чаще всего область </a:t>
            </a:r>
            <a:r>
              <a:rPr lang="ru-RU" i="1" dirty="0" smtClean="0"/>
              <a:t>G</a:t>
            </a:r>
            <a:r>
              <a:rPr lang="ru-RU" dirty="0" smtClean="0"/>
              <a:t> представляет собой положительный квадрант правой полуплоскости:</a:t>
            </a:r>
          </a:p>
          <a:p>
            <a:r>
              <a:rPr lang="ru-RU" i="1" dirty="0" smtClean="0"/>
              <a:t>0</a:t>
            </a:r>
            <a:r>
              <a:rPr lang="ru-RU" i="1" dirty="0" smtClean="0">
                <a:sym typeface="Symbol"/>
              </a:rPr>
              <a:t></a:t>
            </a:r>
            <a:r>
              <a:rPr lang="ru-RU" i="1" dirty="0" smtClean="0"/>
              <a:t> </a:t>
            </a:r>
            <a:r>
              <a:rPr lang="ru-RU" i="1" dirty="0" err="1" smtClean="0"/>
              <a:t>x</a:t>
            </a:r>
            <a:r>
              <a:rPr lang="ru-RU" i="1" dirty="0" smtClean="0"/>
              <a:t>&lt; </a:t>
            </a:r>
            <a:r>
              <a:rPr lang="ru-RU" i="1" dirty="0" smtClean="0">
                <a:sym typeface="Symbol"/>
              </a:rPr>
              <a:t></a:t>
            </a:r>
            <a:r>
              <a:rPr lang="ru-RU" i="1" dirty="0" smtClean="0"/>
              <a:t>,  0 </a:t>
            </a:r>
            <a:r>
              <a:rPr lang="ru-RU" i="1" dirty="0" smtClean="0">
                <a:sym typeface="Symbol"/>
              </a:rPr>
              <a:t></a:t>
            </a:r>
            <a:r>
              <a:rPr lang="ru-RU" i="1" dirty="0" smtClean="0"/>
              <a:t> </a:t>
            </a:r>
            <a:r>
              <a:rPr lang="ru-RU" i="1" dirty="0" err="1" smtClean="0"/>
              <a:t>y</a:t>
            </a:r>
            <a:r>
              <a:rPr lang="ru-RU" i="1" dirty="0" smtClean="0"/>
              <a:t> &lt; </a:t>
            </a:r>
            <a:r>
              <a:rPr lang="ru-RU" i="1" dirty="0" smtClean="0">
                <a:sym typeface="Symbol"/>
              </a:rPr>
              <a:t></a:t>
            </a:r>
            <a:r>
              <a:rPr lang="ru-RU" i="1" dirty="0" smtClean="0"/>
              <a:t>.</a:t>
            </a:r>
            <a:endParaRPr lang="ru-RU" dirty="0" smtClean="0"/>
          </a:p>
          <a:p>
            <a:endParaRPr lang="ru-RU" dirty="0"/>
          </a:p>
        </p:txBody>
      </p:sp>
      <p:pic>
        <p:nvPicPr>
          <p:cNvPr id="1026" name="Picture 2" descr="C:\Users\73B5~1\AppData\Local\Temp\Rar$EX00.151\LectMB\Lect04.files\image002.gif"/>
          <p:cNvPicPr>
            <a:picLocks noChangeAspect="1" noChangeArrowheads="1"/>
          </p:cNvPicPr>
          <p:nvPr/>
        </p:nvPicPr>
        <p:blipFill>
          <a:blip r:embed="rId2" cstate="print"/>
          <a:srcRect/>
          <a:stretch>
            <a:fillRect/>
          </a:stretch>
        </p:blipFill>
        <p:spPr bwMode="auto">
          <a:xfrm>
            <a:off x="3857620" y="2857496"/>
            <a:ext cx="1315650" cy="121444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p:cTn id="16"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4" end="4"/>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p:cTn id="23" dur="500" fill="hold"/>
                                        <p:tgtEl>
                                          <p:spTgt spid="1026"/>
                                        </p:tgtEl>
                                        <p:attrNameLst>
                                          <p:attrName>ppt_w</p:attrName>
                                        </p:attrNameLst>
                                      </p:cBhvr>
                                      <p:tavLst>
                                        <p:tav tm="0">
                                          <p:val>
                                            <p:strVal val="#ppt_w*2.5"/>
                                          </p:val>
                                        </p:tav>
                                        <p:tav tm="100000">
                                          <p:val>
                                            <p:strVal val="#ppt_w"/>
                                          </p:val>
                                        </p:tav>
                                      </p:tavLst>
                                    </p:anim>
                                    <p:anim calcmode="lin" valueType="num">
                                      <p:cBhvr>
                                        <p:cTn id="24" dur="500" fill="hold"/>
                                        <p:tgtEl>
                                          <p:spTgt spid="1026"/>
                                        </p:tgtEl>
                                        <p:attrNameLst>
                                          <p:attrName>ppt_h</p:attrName>
                                        </p:attrNameLst>
                                      </p:cBhvr>
                                      <p:tavLst>
                                        <p:tav tm="0">
                                          <p:val>
                                            <p:strVal val="#ppt_h*0.01"/>
                                          </p:val>
                                        </p:tav>
                                        <p:tav tm="100000">
                                          <p:val>
                                            <p:strVal val="#ppt_h"/>
                                          </p:val>
                                        </p:tav>
                                      </p:tavLst>
                                    </p:anim>
                                    <p:anim calcmode="lin" valueType="num">
                                      <p:cBhvr>
                                        <p:cTn id="25" dur="500" fill="hold"/>
                                        <p:tgtEl>
                                          <p:spTgt spid="1026"/>
                                        </p:tgtEl>
                                        <p:attrNameLst>
                                          <p:attrName>ppt_x</p:attrName>
                                        </p:attrNameLst>
                                      </p:cBhvr>
                                      <p:tavLst>
                                        <p:tav tm="0">
                                          <p:val>
                                            <p:strVal val="#ppt_x"/>
                                          </p:val>
                                        </p:tav>
                                        <p:tav tm="100000">
                                          <p:val>
                                            <p:strVal val="#ppt_x"/>
                                          </p:val>
                                        </p:tav>
                                      </p:tavLst>
                                    </p:anim>
                                    <p:anim calcmode="lin" valueType="num">
                                      <p:cBhvr>
                                        <p:cTn id="26" dur="500" fill="hold"/>
                                        <p:tgtEl>
                                          <p:spTgt spid="1026"/>
                                        </p:tgtEl>
                                        <p:attrNameLst>
                                          <p:attrName>ppt_y</p:attrName>
                                        </p:attrNameLst>
                                      </p:cBhvr>
                                      <p:tavLst>
                                        <p:tav tm="0">
                                          <p:val>
                                            <p:strVal val="#ppt_h+1"/>
                                          </p:val>
                                        </p:tav>
                                        <p:tav tm="100000">
                                          <p:val>
                                            <p:strVal val="#ppt_y"/>
                                          </p:val>
                                        </p:tav>
                                      </p:tavLst>
                                    </p:anim>
                                    <p:animEffect transition="in" filter="fade">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14356"/>
            <a:ext cx="8229600" cy="5857915"/>
          </a:xfrm>
        </p:spPr>
        <p:txBody>
          <a:bodyPr>
            <a:normAutofit fontScale="62500" lnSpcReduction="20000"/>
          </a:bodyPr>
          <a:lstStyle/>
          <a:p>
            <a:r>
              <a:rPr lang="ru-RU" dirty="0" smtClean="0"/>
              <a:t>Концентрации веществ или численности видов также могут быть ограничены сверху объемом сосуда или площадью ареала обитания. Тогда область значений переменных имеет вид:</a:t>
            </a:r>
          </a:p>
          <a:p>
            <a:r>
              <a:rPr lang="ru-RU" i="1" dirty="0" smtClean="0"/>
              <a:t>0 </a:t>
            </a:r>
            <a:r>
              <a:rPr lang="ru-RU" i="1" dirty="0" smtClean="0">
                <a:sym typeface="Symbol"/>
              </a:rPr>
              <a:t></a:t>
            </a:r>
            <a:r>
              <a:rPr lang="ru-RU" i="1" dirty="0" smtClean="0"/>
              <a:t> </a:t>
            </a:r>
            <a:r>
              <a:rPr lang="ru-RU" i="1" dirty="0" err="1" smtClean="0"/>
              <a:t>x</a:t>
            </a:r>
            <a:r>
              <a:rPr lang="ru-RU" i="1" dirty="0" smtClean="0"/>
              <a:t> &lt; x</a:t>
            </a:r>
            <a:r>
              <a:rPr lang="ru-RU" i="1" baseline="-25000" dirty="0" smtClean="0"/>
              <a:t>0</a:t>
            </a:r>
            <a:r>
              <a:rPr lang="ru-RU" i="1" dirty="0" smtClean="0"/>
              <a:t>, 0 </a:t>
            </a:r>
            <a:r>
              <a:rPr lang="ru-RU" i="1" dirty="0" smtClean="0">
                <a:sym typeface="Symbol"/>
              </a:rPr>
              <a:t></a:t>
            </a:r>
            <a:r>
              <a:rPr lang="ru-RU" i="1" dirty="0" smtClean="0"/>
              <a:t> </a:t>
            </a:r>
            <a:r>
              <a:rPr lang="ru-RU" i="1" dirty="0" err="1" smtClean="0"/>
              <a:t>y</a:t>
            </a:r>
            <a:r>
              <a:rPr lang="ru-RU" i="1" dirty="0" smtClean="0"/>
              <a:t>&lt; y</a:t>
            </a:r>
            <a:r>
              <a:rPr lang="ru-RU" i="1" baseline="-25000" dirty="0" smtClean="0"/>
              <a:t>0</a:t>
            </a:r>
            <a:r>
              <a:rPr lang="ru-RU" baseline="-25000" dirty="0" smtClean="0"/>
              <a:t>.</a:t>
            </a:r>
            <a:r>
              <a:rPr lang="ru-RU" dirty="0" smtClean="0"/>
              <a:t> </a:t>
            </a:r>
          </a:p>
          <a:p>
            <a:r>
              <a:rPr lang="ru-RU" dirty="0" smtClean="0"/>
              <a:t>Переменные</a:t>
            </a:r>
            <a:r>
              <a:rPr lang="ru-RU" b="1" dirty="0" smtClean="0"/>
              <a:t> </a:t>
            </a:r>
            <a:r>
              <a:rPr lang="ru-RU" i="1" dirty="0" err="1" smtClean="0"/>
              <a:t>x</a:t>
            </a:r>
            <a:r>
              <a:rPr lang="ru-RU" i="1" dirty="0" smtClean="0"/>
              <a:t>, </a:t>
            </a:r>
            <a:r>
              <a:rPr lang="ru-RU" i="1" dirty="0" err="1" smtClean="0"/>
              <a:t>y</a:t>
            </a:r>
            <a:r>
              <a:rPr lang="ru-RU" b="1" i="1" dirty="0" smtClean="0"/>
              <a:t> </a:t>
            </a:r>
            <a:r>
              <a:rPr lang="ru-RU" dirty="0" smtClean="0"/>
              <a:t>во времени изменяются в соответствии с системой уравнений (4.1), так что каждому состоянию системы соответствует пара значений переменных (</a:t>
            </a:r>
            <a:r>
              <a:rPr lang="ru-RU" i="1" dirty="0" err="1" smtClean="0"/>
              <a:t>x</a:t>
            </a:r>
            <a:r>
              <a:rPr lang="ru-RU" i="1" dirty="0" smtClean="0"/>
              <a:t>, </a:t>
            </a:r>
            <a:r>
              <a:rPr lang="ru-RU" i="1" dirty="0" err="1" smtClean="0"/>
              <a:t>y</a:t>
            </a:r>
            <a:r>
              <a:rPr lang="ru-RU" dirty="0" smtClean="0"/>
              <a:t>)</a:t>
            </a:r>
            <a:r>
              <a:rPr lang="ru-RU" i="1" dirty="0" smtClean="0"/>
              <a:t>.</a:t>
            </a:r>
            <a:endParaRPr lang="ru-RU" dirty="0" smtClean="0"/>
          </a:p>
          <a:p>
            <a:r>
              <a:rPr lang="ru-RU" dirty="0" smtClean="0"/>
              <a:t>Обратно, каждой паре переменных (</a:t>
            </a:r>
            <a:r>
              <a:rPr lang="ru-RU" i="1" dirty="0" err="1" smtClean="0"/>
              <a:t>x</a:t>
            </a:r>
            <a:r>
              <a:rPr lang="ru-RU" i="1" dirty="0" smtClean="0"/>
              <a:t>, </a:t>
            </a:r>
            <a:r>
              <a:rPr lang="ru-RU" i="1" dirty="0" err="1" smtClean="0"/>
              <a:t>y</a:t>
            </a:r>
            <a:r>
              <a:rPr lang="ru-RU" dirty="0" smtClean="0"/>
              <a:t>) соответствует определенное состояние системы.</a:t>
            </a:r>
          </a:p>
          <a:p>
            <a:r>
              <a:rPr lang="ru-RU" dirty="0" smtClean="0"/>
              <a:t>Рассмотрим плоскость с осями координат, на которых отложены значения переменных </a:t>
            </a:r>
            <a:r>
              <a:rPr lang="ru-RU" i="1" dirty="0" err="1" smtClean="0"/>
              <a:t>x,y</a:t>
            </a:r>
            <a:r>
              <a:rPr lang="ru-RU" dirty="0" smtClean="0"/>
              <a:t>. Каждая точка </a:t>
            </a:r>
            <a:r>
              <a:rPr lang="ru-RU" i="1" dirty="0" smtClean="0"/>
              <a:t>М</a:t>
            </a:r>
            <a:r>
              <a:rPr lang="ru-RU" dirty="0" smtClean="0"/>
              <a:t> этой плоскости соответствует определенному состоянию системы. </a:t>
            </a:r>
            <a:r>
              <a:rPr lang="ru-RU" i="1" dirty="0" smtClean="0"/>
              <a:t>Такая плоскость носит название фазовой плоскости и изображает совокупность всех состояний системы. Точка М(</a:t>
            </a:r>
            <a:r>
              <a:rPr lang="ru-RU" i="1" dirty="0" err="1" smtClean="0"/>
              <a:t>x,y</a:t>
            </a:r>
            <a:r>
              <a:rPr lang="ru-RU" i="1" dirty="0" smtClean="0"/>
              <a:t>)</a:t>
            </a:r>
            <a:r>
              <a:rPr lang="ru-RU" b="1" i="1" dirty="0" smtClean="0"/>
              <a:t> </a:t>
            </a:r>
            <a:r>
              <a:rPr lang="ru-RU" i="1" dirty="0" smtClean="0"/>
              <a:t>называется изображающей или представляющей точкой.</a:t>
            </a:r>
            <a:endParaRPr lang="ru-RU" dirty="0" smtClean="0"/>
          </a:p>
          <a:p>
            <a:r>
              <a:rPr lang="ru-RU" dirty="0" smtClean="0"/>
              <a:t>Пусть в начальный момент времени </a:t>
            </a:r>
            <a:r>
              <a:rPr lang="ru-RU" i="1" dirty="0" smtClean="0"/>
              <a:t>t=t</a:t>
            </a:r>
            <a:r>
              <a:rPr lang="ru-RU" baseline="-25000" dirty="0" smtClean="0"/>
              <a:t>0 </a:t>
            </a:r>
            <a:r>
              <a:rPr lang="ru-RU" dirty="0" smtClean="0"/>
              <a:t>координаты изображающей точки </a:t>
            </a:r>
            <a:r>
              <a:rPr lang="ru-RU" i="1" dirty="0" smtClean="0"/>
              <a:t>М</a:t>
            </a:r>
            <a:r>
              <a:rPr lang="ru-RU" baseline="-25000" dirty="0" smtClean="0"/>
              <a:t>0</a:t>
            </a:r>
            <a:r>
              <a:rPr lang="ru-RU" dirty="0" smtClean="0"/>
              <a:t>(</a:t>
            </a:r>
            <a:r>
              <a:rPr lang="ru-RU" i="1" dirty="0" err="1" smtClean="0"/>
              <a:t>x</a:t>
            </a:r>
            <a:r>
              <a:rPr lang="ru-RU" dirty="0" smtClean="0"/>
              <a:t>(</a:t>
            </a:r>
            <a:r>
              <a:rPr lang="ru-RU" i="1" dirty="0" smtClean="0"/>
              <a:t>t</a:t>
            </a:r>
            <a:r>
              <a:rPr lang="ru-RU" baseline="-25000" dirty="0" smtClean="0"/>
              <a:t>0</a:t>
            </a:r>
            <a:r>
              <a:rPr lang="ru-RU" dirty="0" smtClean="0"/>
              <a:t>)</a:t>
            </a:r>
            <a:r>
              <a:rPr lang="ru-RU" i="1" dirty="0" smtClean="0"/>
              <a:t>, </a:t>
            </a:r>
            <a:r>
              <a:rPr lang="ru-RU" i="1" dirty="0" err="1" smtClean="0"/>
              <a:t>y</a:t>
            </a:r>
            <a:r>
              <a:rPr lang="ru-RU" dirty="0" smtClean="0"/>
              <a:t>(</a:t>
            </a:r>
            <a:r>
              <a:rPr lang="ru-RU" i="1" dirty="0" err="1" smtClean="0"/>
              <a:t>t</a:t>
            </a:r>
            <a:r>
              <a:rPr lang="ru-RU" baseline="-25000" dirty="0" err="1" smtClean="0"/>
              <a:t>0</a:t>
            </a:r>
            <a:r>
              <a:rPr lang="ru-RU" dirty="0" smtClean="0"/>
              <a:t>))</a:t>
            </a:r>
            <a:r>
              <a:rPr lang="ru-RU" i="1" dirty="0" smtClean="0"/>
              <a:t>.</a:t>
            </a:r>
            <a:r>
              <a:rPr lang="ru-RU" b="1" i="1" dirty="0" smtClean="0"/>
              <a:t> </a:t>
            </a:r>
            <a:r>
              <a:rPr lang="ru-RU" dirty="0" smtClean="0"/>
              <a:t>В каждый следующий момент времени </a:t>
            </a:r>
            <a:r>
              <a:rPr lang="ru-RU" i="1" dirty="0" err="1" smtClean="0"/>
              <a:t>t</a:t>
            </a:r>
            <a:r>
              <a:rPr lang="ru-RU" b="1" i="1" dirty="0" smtClean="0"/>
              <a:t> </a:t>
            </a:r>
            <a:r>
              <a:rPr lang="ru-RU" dirty="0" smtClean="0"/>
              <a:t>изображающая точка будет смещаться в соответствии с изменениями значений переменных </a:t>
            </a:r>
            <a:r>
              <a:rPr lang="ru-RU" i="1" dirty="0" err="1" smtClean="0"/>
              <a:t>x</a:t>
            </a:r>
            <a:r>
              <a:rPr lang="ru-RU" dirty="0" smtClean="0"/>
              <a:t>(</a:t>
            </a:r>
            <a:r>
              <a:rPr lang="ru-RU" i="1" dirty="0" err="1" smtClean="0"/>
              <a:t>t</a:t>
            </a:r>
            <a:r>
              <a:rPr lang="ru-RU" dirty="0" smtClean="0"/>
              <a:t>)</a:t>
            </a:r>
            <a:r>
              <a:rPr lang="ru-RU" i="1" dirty="0" smtClean="0"/>
              <a:t>, </a:t>
            </a:r>
            <a:r>
              <a:rPr lang="ru-RU" i="1" dirty="0" err="1" smtClean="0"/>
              <a:t>y</a:t>
            </a:r>
            <a:r>
              <a:rPr lang="ru-RU" dirty="0" smtClean="0"/>
              <a:t>(</a:t>
            </a:r>
            <a:r>
              <a:rPr lang="ru-RU" i="1" dirty="0" err="1" smtClean="0"/>
              <a:t>t</a:t>
            </a:r>
            <a:r>
              <a:rPr lang="ru-RU" dirty="0" smtClean="0"/>
              <a:t>)</a:t>
            </a:r>
            <a:r>
              <a:rPr lang="ru-RU" i="1" dirty="0" smtClean="0"/>
              <a:t>.</a:t>
            </a:r>
            <a:r>
              <a:rPr lang="ru-RU" dirty="0" smtClean="0"/>
              <a:t> Совокупность точек </a:t>
            </a:r>
            <a:r>
              <a:rPr lang="ru-RU" i="1" dirty="0" smtClean="0"/>
              <a:t>М</a:t>
            </a:r>
            <a:r>
              <a:rPr lang="ru-RU" dirty="0" smtClean="0"/>
              <a:t>(</a:t>
            </a:r>
            <a:r>
              <a:rPr lang="ru-RU" i="1" dirty="0" err="1" smtClean="0"/>
              <a:t>x</a:t>
            </a:r>
            <a:r>
              <a:rPr lang="ru-RU" dirty="0" smtClean="0"/>
              <a:t>(</a:t>
            </a:r>
            <a:r>
              <a:rPr lang="ru-RU" i="1" dirty="0" err="1" smtClean="0"/>
              <a:t>t</a:t>
            </a:r>
            <a:r>
              <a:rPr lang="ru-RU" dirty="0" smtClean="0"/>
              <a:t>)</a:t>
            </a:r>
            <a:r>
              <a:rPr lang="ru-RU" i="1" dirty="0" smtClean="0"/>
              <a:t>, </a:t>
            </a:r>
            <a:r>
              <a:rPr lang="ru-RU" i="1" dirty="0" err="1" smtClean="0"/>
              <a:t>y</a:t>
            </a:r>
            <a:r>
              <a:rPr lang="ru-RU" i="1" dirty="0" smtClean="0"/>
              <a:t>(</a:t>
            </a:r>
            <a:r>
              <a:rPr lang="ru-RU" i="1" dirty="0" err="1" smtClean="0"/>
              <a:t>t</a:t>
            </a:r>
            <a:r>
              <a:rPr lang="ru-RU" dirty="0" smtClean="0"/>
              <a:t>)) на фазовой плоскости, положение которых соответствует состояниям системы в процессе изменения во времени переменных </a:t>
            </a:r>
            <a:r>
              <a:rPr lang="ru-RU" i="1" dirty="0" err="1" smtClean="0"/>
              <a:t>x</a:t>
            </a:r>
            <a:r>
              <a:rPr lang="ru-RU" i="1" dirty="0" smtClean="0"/>
              <a:t>(</a:t>
            </a:r>
            <a:r>
              <a:rPr lang="ru-RU" i="1" dirty="0" err="1" smtClean="0"/>
              <a:t>t</a:t>
            </a:r>
            <a:r>
              <a:rPr lang="ru-RU" i="1" dirty="0" smtClean="0"/>
              <a:t>)</a:t>
            </a:r>
            <a:r>
              <a:rPr lang="ru-RU" dirty="0" smtClean="0"/>
              <a:t>, </a:t>
            </a:r>
            <a:r>
              <a:rPr lang="ru-RU" i="1" dirty="0" err="1" smtClean="0"/>
              <a:t>y</a:t>
            </a:r>
            <a:r>
              <a:rPr lang="ru-RU" i="1" dirty="0" smtClean="0"/>
              <a:t>(</a:t>
            </a:r>
            <a:r>
              <a:rPr lang="ru-RU" i="1" dirty="0" err="1" smtClean="0"/>
              <a:t>t</a:t>
            </a:r>
            <a:r>
              <a:rPr lang="ru-RU" i="1" dirty="0" smtClean="0"/>
              <a:t>)</a:t>
            </a:r>
            <a:r>
              <a:rPr lang="ru-RU" dirty="0" smtClean="0"/>
              <a:t> согласно уравнениям (4.1), называется </a:t>
            </a:r>
            <a:r>
              <a:rPr lang="ru-RU" i="1" dirty="0" smtClean="0"/>
              <a:t>фазовой траекторией.</a:t>
            </a:r>
            <a:endParaRPr lang="ru-RU" dirty="0" smtClean="0"/>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7500" lnSpcReduction="20000"/>
          </a:bodyPr>
          <a:lstStyle/>
          <a:p>
            <a:r>
              <a:rPr lang="ru-RU" dirty="0" smtClean="0"/>
              <a:t>Совокупность фазовых траекторий при различных начальных значениях переменных дает легко обозримый "портрет" системы. Построение </a:t>
            </a:r>
            <a:r>
              <a:rPr lang="ru-RU" i="1" dirty="0" smtClean="0"/>
              <a:t>фазового портрета</a:t>
            </a:r>
            <a:r>
              <a:rPr lang="ru-RU" dirty="0" smtClean="0"/>
              <a:t> позволяет сделать выводы о характере изменений переменных </a:t>
            </a:r>
            <a:r>
              <a:rPr lang="ru-RU" i="1" dirty="0" err="1" smtClean="0"/>
              <a:t>x</a:t>
            </a:r>
            <a:r>
              <a:rPr lang="ru-RU" i="1" dirty="0" smtClean="0"/>
              <a:t>, </a:t>
            </a:r>
            <a:r>
              <a:rPr lang="ru-RU" i="1" dirty="0" err="1" smtClean="0"/>
              <a:t>y</a:t>
            </a:r>
            <a:r>
              <a:rPr lang="ru-RU" dirty="0" smtClean="0"/>
              <a:t> без знания аналитических решений исходной системы уравнений (4.1).</a:t>
            </a:r>
          </a:p>
          <a:p>
            <a:r>
              <a:rPr lang="ru-RU" dirty="0" smtClean="0"/>
              <a:t>Для изображения фазового портрета необходимо построить векторное поле направлений траекторий системы в каждой точке фазовой плоскости. Задавая приращение </a:t>
            </a:r>
            <a:r>
              <a:rPr lang="ru-RU" i="1" dirty="0" smtClean="0">
                <a:sym typeface="Symbol"/>
              </a:rPr>
              <a:t></a:t>
            </a:r>
            <a:r>
              <a:rPr lang="ru-RU" i="1" dirty="0" err="1" smtClean="0"/>
              <a:t>t</a:t>
            </a:r>
            <a:r>
              <a:rPr lang="ru-RU" i="1" dirty="0" smtClean="0"/>
              <a:t>&gt;0,</a:t>
            </a:r>
            <a:r>
              <a:rPr lang="ru-RU" b="1" i="1" dirty="0" smtClean="0"/>
              <a:t> </a:t>
            </a:r>
            <a:r>
              <a:rPr lang="ru-RU" dirty="0" smtClean="0"/>
              <a:t>получим соответствующие приращения</a:t>
            </a:r>
            <a:r>
              <a:rPr lang="ru-RU" i="1" dirty="0" smtClean="0"/>
              <a:t> </a:t>
            </a:r>
            <a:r>
              <a:rPr lang="ru-RU" i="1" dirty="0" smtClean="0">
                <a:sym typeface="Symbol"/>
              </a:rPr>
              <a:t></a:t>
            </a:r>
            <a:r>
              <a:rPr lang="ru-RU" i="1" dirty="0" err="1" smtClean="0"/>
              <a:t>x</a:t>
            </a:r>
            <a:r>
              <a:rPr lang="ru-RU" i="1" dirty="0" smtClean="0"/>
              <a:t> </a:t>
            </a:r>
            <a:r>
              <a:rPr lang="ru-RU" dirty="0" smtClean="0"/>
              <a:t>и </a:t>
            </a:r>
            <a:r>
              <a:rPr lang="ru-RU" i="1" dirty="0" smtClean="0">
                <a:sym typeface="Symbol"/>
              </a:rPr>
              <a:t></a:t>
            </a:r>
            <a:r>
              <a:rPr lang="ru-RU" i="1" dirty="0" err="1" smtClean="0"/>
              <a:t>y</a:t>
            </a:r>
            <a:r>
              <a:rPr lang="ru-RU" dirty="0" smtClean="0"/>
              <a:t> из выражений:</a:t>
            </a:r>
          </a:p>
          <a:p>
            <a:r>
              <a:rPr lang="ru-RU" i="1" dirty="0" smtClean="0">
                <a:sym typeface="Symbol"/>
              </a:rPr>
              <a:t></a:t>
            </a:r>
            <a:r>
              <a:rPr lang="ru-RU" i="1" dirty="0" err="1" smtClean="0"/>
              <a:t>x=P</a:t>
            </a:r>
            <a:r>
              <a:rPr lang="ru-RU" i="1" dirty="0" smtClean="0"/>
              <a:t>(</a:t>
            </a:r>
            <a:r>
              <a:rPr lang="ru-RU" i="1" dirty="0" err="1" smtClean="0"/>
              <a:t>x,y</a:t>
            </a:r>
            <a:r>
              <a:rPr lang="ru-RU" i="1" dirty="0" smtClean="0"/>
              <a:t>) </a:t>
            </a:r>
            <a:r>
              <a:rPr lang="ru-RU" i="1" dirty="0" smtClean="0">
                <a:sym typeface="Symbol"/>
              </a:rPr>
              <a:t></a:t>
            </a:r>
            <a:r>
              <a:rPr lang="ru-RU" i="1" dirty="0" err="1" smtClean="0"/>
              <a:t>t</a:t>
            </a:r>
            <a:r>
              <a:rPr lang="ru-RU" dirty="0" smtClean="0"/>
              <a:t>,</a:t>
            </a:r>
          </a:p>
          <a:p>
            <a:r>
              <a:rPr lang="ru-RU" i="1" dirty="0" smtClean="0">
                <a:sym typeface="Symbol"/>
              </a:rPr>
              <a:t></a:t>
            </a:r>
            <a:r>
              <a:rPr lang="ru-RU" i="1" dirty="0" err="1" smtClean="0"/>
              <a:t>y=Q</a:t>
            </a:r>
            <a:r>
              <a:rPr lang="ru-RU" i="1" dirty="0" smtClean="0"/>
              <a:t>(</a:t>
            </a:r>
            <a:r>
              <a:rPr lang="ru-RU" i="1" dirty="0" err="1" smtClean="0"/>
              <a:t>x,y</a:t>
            </a:r>
            <a:r>
              <a:rPr lang="ru-RU" i="1" dirty="0" smtClean="0"/>
              <a:t>) </a:t>
            </a:r>
            <a:r>
              <a:rPr lang="ru-RU" i="1" dirty="0" smtClean="0">
                <a:sym typeface="Symbol"/>
              </a:rPr>
              <a:t></a:t>
            </a:r>
            <a:r>
              <a:rPr lang="ru-RU" i="1" dirty="0" err="1" smtClean="0"/>
              <a:t>t</a:t>
            </a:r>
            <a:r>
              <a:rPr lang="ru-RU" i="1" dirty="0" smtClean="0"/>
              <a:t>.</a:t>
            </a:r>
            <a:endParaRPr lang="ru-RU" dirty="0" smtClean="0"/>
          </a:p>
          <a:p>
            <a:r>
              <a:rPr lang="ru-RU" dirty="0" smtClean="0"/>
              <a:t>Направление вектора </a:t>
            </a:r>
            <a:r>
              <a:rPr lang="ru-RU" i="1" dirty="0" err="1" smtClean="0"/>
              <a:t>dy</a:t>
            </a:r>
            <a:r>
              <a:rPr lang="ru-RU" i="1" dirty="0" smtClean="0"/>
              <a:t>/</a:t>
            </a:r>
            <a:r>
              <a:rPr lang="ru-RU" i="1" dirty="0" err="1" smtClean="0"/>
              <a:t>dx</a:t>
            </a:r>
            <a:r>
              <a:rPr lang="ru-RU" dirty="0" smtClean="0"/>
              <a:t> в точке (</a:t>
            </a:r>
            <a:r>
              <a:rPr lang="ru-RU" i="1" dirty="0" err="1" smtClean="0"/>
              <a:t>x</a:t>
            </a:r>
            <a:r>
              <a:rPr lang="ru-RU" i="1" dirty="0" smtClean="0"/>
              <a:t>, </a:t>
            </a:r>
            <a:r>
              <a:rPr lang="ru-RU" i="1" dirty="0" err="1" smtClean="0"/>
              <a:t>y</a:t>
            </a:r>
            <a:r>
              <a:rPr lang="ru-RU" dirty="0" smtClean="0"/>
              <a:t>) зависит от знака функций </a:t>
            </a:r>
            <a:r>
              <a:rPr lang="ru-RU" i="1" dirty="0" smtClean="0"/>
              <a:t>P(</a:t>
            </a:r>
            <a:r>
              <a:rPr lang="ru-RU" i="1" dirty="0" err="1" smtClean="0"/>
              <a:t>x</a:t>
            </a:r>
            <a:r>
              <a:rPr lang="ru-RU" i="1" dirty="0" smtClean="0"/>
              <a:t>, </a:t>
            </a:r>
            <a:r>
              <a:rPr lang="ru-RU" i="1" dirty="0" err="1" smtClean="0"/>
              <a:t>y</a:t>
            </a:r>
            <a:r>
              <a:rPr lang="ru-RU" i="1" dirty="0" smtClean="0"/>
              <a:t>), Q(</a:t>
            </a:r>
            <a:r>
              <a:rPr lang="ru-RU" i="1" dirty="0" err="1" smtClean="0"/>
              <a:t>x</a:t>
            </a:r>
            <a:r>
              <a:rPr lang="ru-RU" i="1" dirty="0" smtClean="0"/>
              <a:t>, </a:t>
            </a:r>
            <a:r>
              <a:rPr lang="ru-RU" i="1" dirty="0" err="1" smtClean="0"/>
              <a:t>y</a:t>
            </a:r>
            <a:r>
              <a:rPr lang="ru-RU" i="1" dirty="0" smtClean="0"/>
              <a:t>)</a:t>
            </a:r>
            <a:r>
              <a:rPr lang="ru-RU" b="1" i="1" dirty="0" smtClean="0"/>
              <a:t> </a:t>
            </a:r>
            <a:r>
              <a:rPr lang="ru-RU" dirty="0" smtClean="0"/>
              <a:t>и может быть задано таблицей:</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9" name="Содержимое 8"/>
          <p:cNvSpPr>
            <a:spLocks noGrp="1"/>
          </p:cNvSpPr>
          <p:nvPr>
            <p:ph idx="1"/>
          </p:nvPr>
        </p:nvSpPr>
        <p:spPr/>
        <p:txBody>
          <a:bodyPr/>
          <a:lstStyle/>
          <a:p>
            <a:endParaRPr lang="ru-RU" dirty="0"/>
          </a:p>
        </p:txBody>
      </p:sp>
      <p:graphicFrame>
        <p:nvGraphicFramePr>
          <p:cNvPr id="4" name="Таблица 3"/>
          <p:cNvGraphicFramePr>
            <a:graphicFrameLocks noGrp="1"/>
          </p:cNvGraphicFramePr>
          <p:nvPr/>
        </p:nvGraphicFramePr>
        <p:xfrm>
          <a:off x="2714612" y="1500174"/>
          <a:ext cx="3708704" cy="4572032"/>
        </p:xfrm>
        <a:graphic>
          <a:graphicData uri="http://schemas.openxmlformats.org/drawingml/2006/table">
            <a:tbl>
              <a:tblPr/>
              <a:tblGrid>
                <a:gridCol w="1798989"/>
                <a:gridCol w="1909715"/>
              </a:tblGrid>
              <a:tr h="1164910">
                <a:tc>
                  <a:txBody>
                    <a:bodyPr/>
                    <a:lstStyle/>
                    <a:p>
                      <a:pPr algn="just"/>
                      <a:r>
                        <a:rPr lang="en-US" sz="1100" dirty="0"/>
                        <a:t> </a:t>
                      </a:r>
                      <a:endParaRPr lang="en-US" sz="1700" dirty="0"/>
                    </a:p>
                    <a:p>
                      <a:pPr algn="just"/>
                      <a:r>
                        <a:rPr lang="en-US" sz="1100" dirty="0"/>
                        <a:t> </a:t>
                      </a:r>
                      <a:endParaRPr lang="en-US" sz="1700" dirty="0"/>
                    </a:p>
                    <a:p>
                      <a:pPr algn="just"/>
                      <a:r>
                        <a:rPr lang="en-US" sz="1100" dirty="0"/>
                        <a:t> </a:t>
                      </a:r>
                      <a:endParaRPr lang="en-US" sz="1700" dirty="0"/>
                    </a:p>
                    <a:p>
                      <a:pPr algn="just"/>
                      <a:r>
                        <a:rPr lang="en-US" sz="1100" i="1" dirty="0"/>
                        <a:t>P(</a:t>
                      </a:r>
                      <a:r>
                        <a:rPr lang="en-US" sz="1100" i="1" dirty="0" err="1"/>
                        <a:t>x,y</a:t>
                      </a:r>
                      <a:r>
                        <a:rPr lang="en-US" sz="1100" i="1" dirty="0"/>
                        <a:t>)&gt;0,  Q(</a:t>
                      </a:r>
                      <a:r>
                        <a:rPr lang="en-US" sz="1100" i="1" dirty="0" err="1"/>
                        <a:t>x,y</a:t>
                      </a:r>
                      <a:r>
                        <a:rPr lang="en-US" sz="1100" i="1" dirty="0"/>
                        <a:t>)&gt;0</a:t>
                      </a:r>
                      <a:endParaRPr lang="en-US" sz="1700" dirty="0"/>
                    </a:p>
                  </a:txBody>
                  <a:tcPr marL="65705" marR="65705" marT="43804" marB="438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endParaRPr lang="ru-RU" sz="1000"/>
                    </a:p>
                  </a:txBody>
                  <a:tcPr marL="65705" marR="65705" marT="43804" marB="438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123159">
                <a:tc>
                  <a:txBody>
                    <a:bodyPr/>
                    <a:lstStyle/>
                    <a:p>
                      <a:pPr algn="just"/>
                      <a:r>
                        <a:rPr lang="en-US" sz="1100"/>
                        <a:t> </a:t>
                      </a:r>
                      <a:endParaRPr lang="en-US" sz="1700"/>
                    </a:p>
                    <a:p>
                      <a:pPr algn="just"/>
                      <a:r>
                        <a:rPr lang="en-US" sz="1100"/>
                        <a:t> </a:t>
                      </a:r>
                      <a:endParaRPr lang="en-US" sz="1700"/>
                    </a:p>
                    <a:p>
                      <a:pPr algn="just"/>
                      <a:r>
                        <a:rPr lang="en-US" sz="1100"/>
                        <a:t> </a:t>
                      </a:r>
                      <a:endParaRPr lang="en-US" sz="1700"/>
                    </a:p>
                    <a:p>
                      <a:pPr algn="just"/>
                      <a:r>
                        <a:rPr lang="en-US" sz="1100" i="1"/>
                        <a:t>P(x,y)&lt;0,  Q(x,y)&lt;0</a:t>
                      </a:r>
                      <a:endParaRPr lang="en-US" sz="1700"/>
                    </a:p>
                  </a:txBody>
                  <a:tcPr marL="65705" marR="65705" marT="43804" marB="438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r>
                        <a:rPr lang="en-US" sz="1700"/>
                        <a:t> </a:t>
                      </a:r>
                    </a:p>
                  </a:txBody>
                  <a:tcPr marL="65705" marR="65705" marT="43804" marB="438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101257">
                <a:tc>
                  <a:txBody>
                    <a:bodyPr/>
                    <a:lstStyle/>
                    <a:p>
                      <a:pPr algn="just"/>
                      <a:r>
                        <a:rPr lang="en-US" sz="1100" i="1"/>
                        <a:t> </a:t>
                      </a:r>
                      <a:endParaRPr lang="en-US" sz="1700"/>
                    </a:p>
                    <a:p>
                      <a:pPr algn="just"/>
                      <a:r>
                        <a:rPr lang="en-US" sz="1100" i="1"/>
                        <a:t> </a:t>
                      </a:r>
                      <a:endParaRPr lang="en-US" sz="1700"/>
                    </a:p>
                    <a:p>
                      <a:pPr algn="just"/>
                      <a:r>
                        <a:rPr lang="en-US" sz="1100" i="1"/>
                        <a:t> </a:t>
                      </a:r>
                      <a:endParaRPr lang="en-US" sz="1700"/>
                    </a:p>
                    <a:p>
                      <a:pPr algn="just"/>
                      <a:r>
                        <a:rPr lang="en-US" sz="1100" i="1"/>
                        <a:t>P(x,y)&gt;0,  Q(x,y)&lt;0</a:t>
                      </a:r>
                      <a:endParaRPr lang="en-US" sz="1700"/>
                    </a:p>
                  </a:txBody>
                  <a:tcPr marL="65705" marR="65705" marT="43804" marB="438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700"/>
                        <a:t> </a:t>
                      </a:r>
                    </a:p>
                  </a:txBody>
                  <a:tcPr marL="65705" marR="65705" marT="43804" marB="438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182706">
                <a:tc>
                  <a:txBody>
                    <a:bodyPr/>
                    <a:lstStyle/>
                    <a:p>
                      <a:pPr algn="just"/>
                      <a:r>
                        <a:rPr lang="en-US" sz="1700" i="1"/>
                        <a:t> </a:t>
                      </a:r>
                      <a:endParaRPr lang="en-US" sz="1700"/>
                    </a:p>
                    <a:p>
                      <a:pPr algn="just"/>
                      <a:r>
                        <a:rPr lang="en-US" sz="1700" i="1"/>
                        <a:t> </a:t>
                      </a:r>
                      <a:endParaRPr lang="en-US" sz="1700"/>
                    </a:p>
                    <a:p>
                      <a:pPr algn="just"/>
                      <a:r>
                        <a:rPr lang="en-US" sz="1700" i="1"/>
                        <a:t> </a:t>
                      </a:r>
                      <a:endParaRPr lang="en-US" sz="1700"/>
                    </a:p>
                    <a:p>
                      <a:pPr algn="just"/>
                      <a:r>
                        <a:rPr lang="en-US" sz="1100" i="1"/>
                        <a:t>P(x,y)&lt;0,  Q(x,y)&gt;0</a:t>
                      </a:r>
                      <a:endParaRPr lang="en-US" sz="1700"/>
                    </a:p>
                  </a:txBody>
                  <a:tcPr marL="65705" marR="65705" marT="43804" marB="438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r>
                        <a:rPr lang="en-US" sz="1700" dirty="0"/>
                        <a:t> </a:t>
                      </a:r>
                    </a:p>
                  </a:txBody>
                  <a:tcPr marL="65705" marR="65705" marT="43804" marB="438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pic>
        <p:nvPicPr>
          <p:cNvPr id="123905" name="Picture 1" descr="C:\Users\73B5~1\AppData\Local\Temp\Rar$EX00.151\LectMB\Lect04.files\image007.gif"/>
          <p:cNvPicPr>
            <a:picLocks noChangeAspect="1" noChangeArrowheads="1"/>
          </p:cNvPicPr>
          <p:nvPr/>
        </p:nvPicPr>
        <p:blipFill>
          <a:blip r:embed="rId2" cstate="print"/>
          <a:srcRect/>
          <a:stretch>
            <a:fillRect/>
          </a:stretch>
        </p:blipFill>
        <p:spPr bwMode="auto">
          <a:xfrm>
            <a:off x="4714876" y="1500174"/>
            <a:ext cx="1457325" cy="1247775"/>
          </a:xfrm>
          <a:prstGeom prst="rect">
            <a:avLst/>
          </a:prstGeom>
          <a:noFill/>
        </p:spPr>
      </p:pic>
      <p:pic>
        <p:nvPicPr>
          <p:cNvPr id="123906" name="Picture 2" descr="C:\Users\73B5~1\AppData\Local\Temp\Rar$EX00.151\LectMB\Lect04.files\image009.gif"/>
          <p:cNvPicPr>
            <a:picLocks noChangeAspect="1" noChangeArrowheads="1"/>
          </p:cNvPicPr>
          <p:nvPr/>
        </p:nvPicPr>
        <p:blipFill>
          <a:blip r:embed="rId3" cstate="print"/>
          <a:srcRect/>
          <a:stretch>
            <a:fillRect/>
          </a:stretch>
        </p:blipFill>
        <p:spPr bwMode="auto">
          <a:xfrm>
            <a:off x="4714876" y="2643182"/>
            <a:ext cx="1428750" cy="1219200"/>
          </a:xfrm>
          <a:prstGeom prst="rect">
            <a:avLst/>
          </a:prstGeom>
          <a:noFill/>
        </p:spPr>
      </p:pic>
      <p:pic>
        <p:nvPicPr>
          <p:cNvPr id="123907" name="Picture 3" descr="C:\Users\73B5~1\AppData\Local\Temp\Rar$EX00.151\LectMB\Lect04.files\image011.gif"/>
          <p:cNvPicPr>
            <a:picLocks noChangeAspect="1" noChangeArrowheads="1"/>
          </p:cNvPicPr>
          <p:nvPr/>
        </p:nvPicPr>
        <p:blipFill>
          <a:blip r:embed="rId4" cstate="print"/>
          <a:srcRect/>
          <a:stretch>
            <a:fillRect/>
          </a:stretch>
        </p:blipFill>
        <p:spPr bwMode="auto">
          <a:xfrm>
            <a:off x="4714876" y="3786190"/>
            <a:ext cx="1428750" cy="1190625"/>
          </a:xfrm>
          <a:prstGeom prst="rect">
            <a:avLst/>
          </a:prstGeom>
          <a:noFill/>
        </p:spPr>
      </p:pic>
      <p:pic>
        <p:nvPicPr>
          <p:cNvPr id="123908" name="Picture 4" descr="C:\Users\73B5~1\AppData\Local\Temp\Rar$EX00.151\LectMB\Lect04.files\image013.gif"/>
          <p:cNvPicPr>
            <a:picLocks noChangeAspect="1" noChangeArrowheads="1"/>
          </p:cNvPicPr>
          <p:nvPr/>
        </p:nvPicPr>
        <p:blipFill>
          <a:blip r:embed="rId5" cstate="print"/>
          <a:srcRect/>
          <a:stretch>
            <a:fillRect/>
          </a:stretch>
        </p:blipFill>
        <p:spPr bwMode="auto">
          <a:xfrm>
            <a:off x="4714876" y="4929198"/>
            <a:ext cx="1428750" cy="1219200"/>
          </a:xfrm>
          <a:prstGeom prst="rect">
            <a:avLst/>
          </a:prstGeom>
          <a:noFill/>
        </p:spPr>
      </p:pic>
    </p:spTree>
  </p:cSld>
  <p:clrMapOvr>
    <a:masterClrMapping/>
  </p:clrMapOvr>
  <p:transition>
    <p:dissolv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10000"/>
          </a:bodyPr>
          <a:lstStyle/>
          <a:p>
            <a:r>
              <a:rPr lang="ru-RU" dirty="0" smtClean="0"/>
              <a:t>Задача построения векторного поля упрощается, если получить выражение для фазовых траекторий в аналитическом виде. Для  этого  разделим второе из уравнений системы (4.1) на первое:</a:t>
            </a:r>
          </a:p>
          <a:p>
            <a:pPr>
              <a:buNone/>
            </a:pPr>
            <a:r>
              <a:rPr lang="en-US" dirty="0" smtClean="0"/>
              <a:t>	</a:t>
            </a:r>
          </a:p>
          <a:p>
            <a:pPr>
              <a:buNone/>
            </a:pPr>
            <a:endParaRPr lang="en-US" dirty="0" smtClean="0"/>
          </a:p>
          <a:p>
            <a:pPr>
              <a:buNone/>
            </a:pPr>
            <a:r>
              <a:rPr lang="en-US" dirty="0" smtClean="0"/>
              <a:t>					</a:t>
            </a:r>
            <a:r>
              <a:rPr lang="ru-RU" dirty="0" smtClean="0"/>
              <a:t>	(4.2)</a:t>
            </a:r>
          </a:p>
          <a:p>
            <a:r>
              <a:rPr lang="ru-RU" dirty="0" smtClean="0"/>
              <a:t>Решение этого уравнения</a:t>
            </a:r>
            <a:r>
              <a:rPr lang="ru-RU" b="1" i="1" dirty="0" smtClean="0"/>
              <a:t> </a:t>
            </a:r>
            <a:r>
              <a:rPr lang="ru-RU" i="1" dirty="0" err="1" smtClean="0"/>
              <a:t>y</a:t>
            </a:r>
            <a:r>
              <a:rPr lang="ru-RU" i="1" dirty="0" smtClean="0"/>
              <a:t> = </a:t>
            </a:r>
            <a:r>
              <a:rPr lang="ru-RU" i="1" dirty="0" err="1" smtClean="0"/>
              <a:t>y</a:t>
            </a:r>
            <a:r>
              <a:rPr lang="ru-RU" dirty="0" smtClean="0"/>
              <a:t>(</a:t>
            </a:r>
            <a:r>
              <a:rPr lang="ru-RU" i="1" dirty="0" err="1" smtClean="0"/>
              <a:t>x</a:t>
            </a:r>
            <a:r>
              <a:rPr lang="ru-RU" i="1" dirty="0" smtClean="0"/>
              <a:t>, </a:t>
            </a:r>
            <a:r>
              <a:rPr lang="ru-RU" i="1" dirty="0" err="1" smtClean="0"/>
              <a:t>c</a:t>
            </a:r>
            <a:r>
              <a:rPr lang="ru-RU" dirty="0" smtClean="0"/>
              <a:t>)</a:t>
            </a:r>
            <a:r>
              <a:rPr lang="ru-RU" i="1" dirty="0" smtClean="0"/>
              <a:t>,</a:t>
            </a:r>
            <a:r>
              <a:rPr lang="ru-RU" dirty="0" smtClean="0"/>
              <a:t> или в неявном виде </a:t>
            </a:r>
            <a:r>
              <a:rPr lang="ru-RU" i="1" dirty="0" smtClean="0"/>
              <a:t>F</a:t>
            </a:r>
            <a:r>
              <a:rPr lang="ru-RU" dirty="0" smtClean="0"/>
              <a:t>(</a:t>
            </a:r>
            <a:r>
              <a:rPr lang="ru-RU" i="1" dirty="0" err="1" smtClean="0"/>
              <a:t>x,y</a:t>
            </a:r>
            <a:r>
              <a:rPr lang="ru-RU" dirty="0" smtClean="0"/>
              <a:t>)</a:t>
            </a:r>
            <a:r>
              <a:rPr lang="ru-RU" i="1" dirty="0" err="1" smtClean="0"/>
              <a:t>=c</a:t>
            </a:r>
            <a:r>
              <a:rPr lang="ru-RU" i="1" dirty="0" smtClean="0"/>
              <a:t>,</a:t>
            </a:r>
            <a:r>
              <a:rPr lang="ru-RU" dirty="0" smtClean="0"/>
              <a:t> где </a:t>
            </a:r>
            <a:r>
              <a:rPr lang="ru-RU" i="1" dirty="0" smtClean="0"/>
              <a:t>с</a:t>
            </a:r>
            <a:r>
              <a:rPr lang="ru-RU" b="1" i="1" dirty="0" smtClean="0"/>
              <a:t> </a:t>
            </a:r>
            <a:r>
              <a:rPr lang="ru-RU" dirty="0" smtClean="0"/>
              <a:t>– постоянная интегрирования, дает семейство интегральных кривых уравнения (4.2) ‑ </a:t>
            </a:r>
            <a:r>
              <a:rPr lang="ru-RU" i="1" dirty="0" smtClean="0"/>
              <a:t>фазовых траекторий</a:t>
            </a:r>
            <a:r>
              <a:rPr lang="ru-RU" b="1" dirty="0" smtClean="0"/>
              <a:t> </a:t>
            </a:r>
            <a:r>
              <a:rPr lang="ru-RU" dirty="0" smtClean="0"/>
              <a:t>системы (4.1) на плоскости </a:t>
            </a:r>
            <a:r>
              <a:rPr lang="ru-RU" i="1" dirty="0" err="1" smtClean="0"/>
              <a:t>x</a:t>
            </a:r>
            <a:r>
              <a:rPr lang="ru-RU" i="1" dirty="0" smtClean="0"/>
              <a:t>, </a:t>
            </a:r>
            <a:r>
              <a:rPr lang="ru-RU" i="1" dirty="0" err="1" smtClean="0"/>
              <a:t>y</a:t>
            </a:r>
            <a:r>
              <a:rPr lang="ru-RU" dirty="0" smtClean="0"/>
              <a:t>.</a:t>
            </a:r>
          </a:p>
          <a:p>
            <a:endParaRPr lang="ru-RU" dirty="0"/>
          </a:p>
        </p:txBody>
      </p:sp>
      <p:pic>
        <p:nvPicPr>
          <p:cNvPr id="128002" name="Picture 2" descr="C:\Users\73B5~1\AppData\Local\Temp\Rar$EX00.151\LectMB\Lect04.files\image015.gif"/>
          <p:cNvPicPr>
            <a:picLocks noChangeAspect="1" noChangeArrowheads="1"/>
          </p:cNvPicPr>
          <p:nvPr/>
        </p:nvPicPr>
        <p:blipFill>
          <a:blip r:embed="rId2" cstate="print"/>
          <a:srcRect/>
          <a:stretch>
            <a:fillRect/>
          </a:stretch>
        </p:blipFill>
        <p:spPr bwMode="auto">
          <a:xfrm>
            <a:off x="3500430" y="3714752"/>
            <a:ext cx="1554173" cy="78581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3" end="3"/>
                                            </p:txEl>
                                          </p:spTgt>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128002"/>
                                        </p:tgtEl>
                                        <p:attrNameLst>
                                          <p:attrName>style.visibility</p:attrName>
                                        </p:attrNameLst>
                                      </p:cBhvr>
                                      <p:to>
                                        <p:strVal val="visible"/>
                                      </p:to>
                                    </p:set>
                                    <p:anim calcmode="lin" valueType="num">
                                      <p:cBhvr>
                                        <p:cTn id="30" dur="500" fill="hold"/>
                                        <p:tgtEl>
                                          <p:spTgt spid="128002"/>
                                        </p:tgtEl>
                                        <p:attrNameLst>
                                          <p:attrName>ppt_w</p:attrName>
                                        </p:attrNameLst>
                                      </p:cBhvr>
                                      <p:tavLst>
                                        <p:tav tm="0">
                                          <p:val>
                                            <p:strVal val="#ppt_w*2.5"/>
                                          </p:val>
                                        </p:tav>
                                        <p:tav tm="100000">
                                          <p:val>
                                            <p:strVal val="#ppt_w"/>
                                          </p:val>
                                        </p:tav>
                                      </p:tavLst>
                                    </p:anim>
                                    <p:anim calcmode="lin" valueType="num">
                                      <p:cBhvr>
                                        <p:cTn id="31" dur="500" fill="hold"/>
                                        <p:tgtEl>
                                          <p:spTgt spid="128002"/>
                                        </p:tgtEl>
                                        <p:attrNameLst>
                                          <p:attrName>ppt_h</p:attrName>
                                        </p:attrNameLst>
                                      </p:cBhvr>
                                      <p:tavLst>
                                        <p:tav tm="0">
                                          <p:val>
                                            <p:strVal val="#ppt_h*0.01"/>
                                          </p:val>
                                        </p:tav>
                                        <p:tav tm="100000">
                                          <p:val>
                                            <p:strVal val="#ppt_h"/>
                                          </p:val>
                                        </p:tav>
                                      </p:tavLst>
                                    </p:anim>
                                    <p:anim calcmode="lin" valueType="num">
                                      <p:cBhvr>
                                        <p:cTn id="32" dur="500" fill="hold"/>
                                        <p:tgtEl>
                                          <p:spTgt spid="128002"/>
                                        </p:tgtEl>
                                        <p:attrNameLst>
                                          <p:attrName>ppt_x</p:attrName>
                                        </p:attrNameLst>
                                      </p:cBhvr>
                                      <p:tavLst>
                                        <p:tav tm="0">
                                          <p:val>
                                            <p:strVal val="#ppt_x"/>
                                          </p:val>
                                        </p:tav>
                                        <p:tav tm="100000">
                                          <p:val>
                                            <p:strVal val="#ppt_x"/>
                                          </p:val>
                                        </p:tav>
                                      </p:tavLst>
                                    </p:anim>
                                    <p:anim calcmode="lin" valueType="num">
                                      <p:cBhvr>
                                        <p:cTn id="33" dur="500" fill="hold"/>
                                        <p:tgtEl>
                                          <p:spTgt spid="128002"/>
                                        </p:tgtEl>
                                        <p:attrNameLst>
                                          <p:attrName>ppt_y</p:attrName>
                                        </p:attrNameLst>
                                      </p:cBhvr>
                                      <p:tavLst>
                                        <p:tav tm="0">
                                          <p:val>
                                            <p:strVal val="#ppt_h+1"/>
                                          </p:val>
                                        </p:tav>
                                        <p:tav tm="100000">
                                          <p:val>
                                            <p:strVal val="#ppt_y"/>
                                          </p:val>
                                        </p:tav>
                                      </p:tavLst>
                                    </p:anim>
                                    <p:animEffect transition="in" filter="fade">
                                      <p:cBhvr>
                                        <p:cTn id="34" dur="500"/>
                                        <p:tgtEl>
                                          <p:spTgt spid="128002"/>
                                        </p:tgtEl>
                                      </p:cBhvr>
                                    </p:animEffect>
                                  </p:childTnLst>
                                </p:cTn>
                              </p:par>
                            </p:childTnLst>
                          </p:cTn>
                        </p:par>
                      </p:childTnLst>
                    </p:cTn>
                  </p:par>
                  <p:par>
                    <p:cTn id="35" fill="hold">
                      <p:stCondLst>
                        <p:cond delay="indefinite"/>
                      </p:stCondLst>
                      <p:childTnLst>
                        <p:par>
                          <p:cTn id="36" fill="hold">
                            <p:stCondLst>
                              <p:cond delay="0"/>
                            </p:stCondLst>
                            <p:childTnLst>
                              <p:par>
                                <p:cTn id="37" presetID="58" presetClass="entr" presetSubtype="0" accel="10000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0"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Метод изоклин</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Для построения фазового портрета пользуются </a:t>
            </a:r>
            <a:r>
              <a:rPr lang="ru-RU" i="1" dirty="0" smtClean="0"/>
              <a:t>методом изоклин – </a:t>
            </a:r>
            <a:r>
              <a:rPr lang="ru-RU" dirty="0" smtClean="0"/>
              <a:t>на фазовой плоскости наносят линии, которые пересекают интегральные кривые под одним определенным углом. Уравнение изоклин легко получить из (4.2). Положим</a:t>
            </a:r>
            <a:endParaRPr lang="en-US" dirty="0" smtClean="0"/>
          </a:p>
          <a:p>
            <a:endParaRPr lang="en-US" dirty="0" smtClean="0"/>
          </a:p>
          <a:p>
            <a:endParaRPr lang="en-US" dirty="0" smtClean="0"/>
          </a:p>
          <a:p>
            <a:endParaRPr lang="ru-RU" dirty="0" smtClean="0"/>
          </a:p>
          <a:p>
            <a:r>
              <a:rPr lang="ru-RU" dirty="0" smtClean="0"/>
              <a:t>где </a:t>
            </a:r>
            <a:r>
              <a:rPr lang="ru-RU" i="1" dirty="0" smtClean="0"/>
              <a:t>А</a:t>
            </a:r>
            <a:r>
              <a:rPr lang="ru-RU" b="1" i="1" dirty="0" smtClean="0"/>
              <a:t> </a:t>
            </a:r>
            <a:r>
              <a:rPr lang="ru-RU" dirty="0" smtClean="0"/>
              <a:t>–</a:t>
            </a:r>
            <a:r>
              <a:rPr lang="ru-RU" b="1" i="1" dirty="0" smtClean="0"/>
              <a:t> </a:t>
            </a:r>
            <a:r>
              <a:rPr lang="ru-RU" dirty="0" smtClean="0"/>
              <a:t>определенная постоянная величина. Значение </a:t>
            </a:r>
            <a:r>
              <a:rPr lang="ru-RU" i="1" dirty="0" smtClean="0"/>
              <a:t>А</a:t>
            </a:r>
            <a:r>
              <a:rPr lang="ru-RU" dirty="0" smtClean="0"/>
              <a:t> представляет собой тангенс угла наклона касательной к фазовой траектории и может принимать значения от –</a:t>
            </a:r>
            <a:r>
              <a:rPr lang="ru-RU" dirty="0" smtClean="0">
                <a:sym typeface="Symbol"/>
              </a:rPr>
              <a:t></a:t>
            </a:r>
            <a:r>
              <a:rPr lang="ru-RU" dirty="0" smtClean="0"/>
              <a:t> до +</a:t>
            </a:r>
            <a:r>
              <a:rPr lang="ru-RU" dirty="0" smtClean="0">
                <a:sym typeface="Symbol"/>
              </a:rPr>
              <a:t></a:t>
            </a:r>
            <a:r>
              <a:rPr lang="ru-RU" dirty="0" smtClean="0"/>
              <a:t>. Подставляя вместо </a:t>
            </a:r>
            <a:r>
              <a:rPr lang="ru-RU" i="1" dirty="0" err="1" smtClean="0"/>
              <a:t>dy</a:t>
            </a:r>
            <a:r>
              <a:rPr lang="ru-RU" i="1" dirty="0" smtClean="0"/>
              <a:t>/</a:t>
            </a:r>
            <a:r>
              <a:rPr lang="ru-RU" i="1" dirty="0" err="1" smtClean="0"/>
              <a:t>dx</a:t>
            </a:r>
            <a:r>
              <a:rPr lang="ru-RU" dirty="0" smtClean="0"/>
              <a:t> в (4.2) величину </a:t>
            </a:r>
            <a:r>
              <a:rPr lang="ru-RU" i="1" dirty="0" smtClean="0"/>
              <a:t>А</a:t>
            </a:r>
            <a:r>
              <a:rPr lang="ru-RU" dirty="0" smtClean="0"/>
              <a:t> получим уравнение изоклин:</a:t>
            </a:r>
          </a:p>
          <a:p>
            <a:pPr>
              <a:buNone/>
            </a:pPr>
            <a:r>
              <a:rPr lang="en-US" dirty="0" smtClean="0"/>
              <a:t>						</a:t>
            </a:r>
            <a:r>
              <a:rPr lang="ru-RU" dirty="0" smtClean="0"/>
              <a:t>	</a:t>
            </a:r>
            <a:endParaRPr lang="en-US" dirty="0" smtClean="0"/>
          </a:p>
          <a:p>
            <a:pPr>
              <a:buNone/>
            </a:pPr>
            <a:r>
              <a:rPr lang="en-US" dirty="0" smtClean="0"/>
              <a:t>					</a:t>
            </a:r>
          </a:p>
          <a:p>
            <a:pPr>
              <a:buNone/>
            </a:pPr>
            <a:r>
              <a:rPr lang="en-US" dirty="0" smtClean="0"/>
              <a:t>						</a:t>
            </a:r>
            <a:r>
              <a:rPr lang="ru-RU" dirty="0" smtClean="0"/>
              <a:t>(4.3) </a:t>
            </a:r>
          </a:p>
          <a:p>
            <a:endParaRPr lang="ru-RU" dirty="0"/>
          </a:p>
        </p:txBody>
      </p:sp>
      <p:pic>
        <p:nvPicPr>
          <p:cNvPr id="126978" name="Picture 2" descr="C:\Users\73B5~1\AppData\Local\Temp\Rar$EX00.151\LectMB\Lect04.files\image017.gif"/>
          <p:cNvPicPr>
            <a:picLocks noChangeAspect="1" noChangeArrowheads="1"/>
          </p:cNvPicPr>
          <p:nvPr/>
        </p:nvPicPr>
        <p:blipFill>
          <a:blip r:embed="rId2" cstate="print"/>
          <a:srcRect/>
          <a:stretch>
            <a:fillRect/>
          </a:stretch>
        </p:blipFill>
        <p:spPr bwMode="auto">
          <a:xfrm>
            <a:off x="3929058" y="3357562"/>
            <a:ext cx="857256" cy="701391"/>
          </a:xfrm>
          <a:prstGeom prst="rect">
            <a:avLst/>
          </a:prstGeom>
          <a:noFill/>
        </p:spPr>
      </p:pic>
      <p:pic>
        <p:nvPicPr>
          <p:cNvPr id="126979" name="Picture 3" descr="C:\Users\73B5~1\AppData\Local\Temp\Rar$EX00.151\LectMB\Lect04.files\image019.gif"/>
          <p:cNvPicPr>
            <a:picLocks noChangeAspect="1" noChangeArrowheads="1"/>
          </p:cNvPicPr>
          <p:nvPr/>
        </p:nvPicPr>
        <p:blipFill>
          <a:blip r:embed="rId3" cstate="print"/>
          <a:srcRect/>
          <a:stretch>
            <a:fillRect/>
          </a:stretch>
        </p:blipFill>
        <p:spPr bwMode="auto">
          <a:xfrm>
            <a:off x="3643306" y="5572140"/>
            <a:ext cx="1317634" cy="71438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26978"/>
                                        </p:tgtEl>
                                        <p:attrNameLst>
                                          <p:attrName>style.visibility</p:attrName>
                                        </p:attrNameLst>
                                      </p:cBhvr>
                                      <p:to>
                                        <p:strVal val="visible"/>
                                      </p:to>
                                    </p:set>
                                    <p:anim calcmode="lin" valueType="num">
                                      <p:cBhvr>
                                        <p:cTn id="14" dur="500" fill="hold"/>
                                        <p:tgtEl>
                                          <p:spTgt spid="126978"/>
                                        </p:tgtEl>
                                        <p:attrNameLst>
                                          <p:attrName>ppt_w</p:attrName>
                                        </p:attrNameLst>
                                      </p:cBhvr>
                                      <p:tavLst>
                                        <p:tav tm="0">
                                          <p:val>
                                            <p:strVal val="#ppt_w*2.5"/>
                                          </p:val>
                                        </p:tav>
                                        <p:tav tm="100000">
                                          <p:val>
                                            <p:strVal val="#ppt_w"/>
                                          </p:val>
                                        </p:tav>
                                      </p:tavLst>
                                    </p:anim>
                                    <p:anim calcmode="lin" valueType="num">
                                      <p:cBhvr>
                                        <p:cTn id="15" dur="500" fill="hold"/>
                                        <p:tgtEl>
                                          <p:spTgt spid="126978"/>
                                        </p:tgtEl>
                                        <p:attrNameLst>
                                          <p:attrName>ppt_h</p:attrName>
                                        </p:attrNameLst>
                                      </p:cBhvr>
                                      <p:tavLst>
                                        <p:tav tm="0">
                                          <p:val>
                                            <p:strVal val="#ppt_h*0.01"/>
                                          </p:val>
                                        </p:tav>
                                        <p:tav tm="100000">
                                          <p:val>
                                            <p:strVal val="#ppt_h"/>
                                          </p:val>
                                        </p:tav>
                                      </p:tavLst>
                                    </p:anim>
                                    <p:anim calcmode="lin" valueType="num">
                                      <p:cBhvr>
                                        <p:cTn id="16" dur="500" fill="hold"/>
                                        <p:tgtEl>
                                          <p:spTgt spid="126978"/>
                                        </p:tgtEl>
                                        <p:attrNameLst>
                                          <p:attrName>ppt_x</p:attrName>
                                        </p:attrNameLst>
                                      </p:cBhvr>
                                      <p:tavLst>
                                        <p:tav tm="0">
                                          <p:val>
                                            <p:strVal val="#ppt_x"/>
                                          </p:val>
                                        </p:tav>
                                        <p:tav tm="100000">
                                          <p:val>
                                            <p:strVal val="#ppt_x"/>
                                          </p:val>
                                        </p:tav>
                                      </p:tavLst>
                                    </p:anim>
                                    <p:anim calcmode="lin" valueType="num">
                                      <p:cBhvr>
                                        <p:cTn id="17" dur="500" fill="hold"/>
                                        <p:tgtEl>
                                          <p:spTgt spid="126978"/>
                                        </p:tgtEl>
                                        <p:attrNameLst>
                                          <p:attrName>ppt_y</p:attrName>
                                        </p:attrNameLst>
                                      </p:cBhvr>
                                      <p:tavLst>
                                        <p:tav tm="0">
                                          <p:val>
                                            <p:strVal val="#ppt_h+1"/>
                                          </p:val>
                                        </p:tav>
                                        <p:tav tm="100000">
                                          <p:val>
                                            <p:strVal val="#ppt_y"/>
                                          </p:val>
                                        </p:tav>
                                      </p:tavLst>
                                    </p:anim>
                                    <p:animEffect transition="in" filter="fade">
                                      <p:cBhvr>
                                        <p:cTn id="18" dur="500"/>
                                        <p:tgtEl>
                                          <p:spTgt spid="126978"/>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4" end="4"/>
                                            </p:txEl>
                                          </p:spTgt>
                                        </p:tgtEl>
                                      </p:cBhvr>
                                    </p:animEffect>
                                  </p:childTnLst>
                                </p:cTn>
                              </p:par>
                              <p:par>
                                <p:cTn id="28" presetID="58" presetClass="entr" presetSubtype="0" accel="10000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p:cTn id="30"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31"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34" dur="500"/>
                                        <p:tgtEl>
                                          <p:spTgt spid="3">
                                            <p:txEl>
                                              <p:pRg st="5" end="5"/>
                                            </p:txEl>
                                          </p:spTgt>
                                        </p:tgtEl>
                                      </p:cBhvr>
                                    </p:animEffect>
                                  </p:childTnLst>
                                </p:cTn>
                              </p:par>
                              <p:par>
                                <p:cTn id="35" presetID="58" presetClass="entr" presetSubtype="0" accel="10000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38"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8" presetClass="entr" presetSubtype="0" accel="10000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p:cTn id="46"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47"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50" dur="500"/>
                                        <p:tgtEl>
                                          <p:spTgt spid="3">
                                            <p:txEl>
                                              <p:pRg st="7" end="7"/>
                                            </p:txEl>
                                          </p:spTgt>
                                        </p:tgtEl>
                                      </p:cBhvr>
                                    </p:animEffect>
                                  </p:childTnLst>
                                </p:cTn>
                              </p:par>
                              <p:par>
                                <p:cTn id="51" presetID="58" presetClass="entr" presetSubtype="0" accel="100000" fill="hold" nodeType="withEffect">
                                  <p:stCondLst>
                                    <p:cond delay="0"/>
                                  </p:stCondLst>
                                  <p:childTnLst>
                                    <p:set>
                                      <p:cBhvr>
                                        <p:cTn id="52" dur="1" fill="hold">
                                          <p:stCondLst>
                                            <p:cond delay="0"/>
                                          </p:stCondLst>
                                        </p:cTn>
                                        <p:tgtEl>
                                          <p:spTgt spid="126979"/>
                                        </p:tgtEl>
                                        <p:attrNameLst>
                                          <p:attrName>style.visibility</p:attrName>
                                        </p:attrNameLst>
                                      </p:cBhvr>
                                      <p:to>
                                        <p:strVal val="visible"/>
                                      </p:to>
                                    </p:set>
                                    <p:anim calcmode="lin" valueType="num">
                                      <p:cBhvr>
                                        <p:cTn id="53" dur="500" fill="hold"/>
                                        <p:tgtEl>
                                          <p:spTgt spid="126979"/>
                                        </p:tgtEl>
                                        <p:attrNameLst>
                                          <p:attrName>ppt_w</p:attrName>
                                        </p:attrNameLst>
                                      </p:cBhvr>
                                      <p:tavLst>
                                        <p:tav tm="0">
                                          <p:val>
                                            <p:strVal val="#ppt_w*2.5"/>
                                          </p:val>
                                        </p:tav>
                                        <p:tav tm="100000">
                                          <p:val>
                                            <p:strVal val="#ppt_w"/>
                                          </p:val>
                                        </p:tav>
                                      </p:tavLst>
                                    </p:anim>
                                    <p:anim calcmode="lin" valueType="num">
                                      <p:cBhvr>
                                        <p:cTn id="54" dur="500" fill="hold"/>
                                        <p:tgtEl>
                                          <p:spTgt spid="126979"/>
                                        </p:tgtEl>
                                        <p:attrNameLst>
                                          <p:attrName>ppt_h</p:attrName>
                                        </p:attrNameLst>
                                      </p:cBhvr>
                                      <p:tavLst>
                                        <p:tav tm="0">
                                          <p:val>
                                            <p:strVal val="#ppt_h*0.01"/>
                                          </p:val>
                                        </p:tav>
                                        <p:tav tm="100000">
                                          <p:val>
                                            <p:strVal val="#ppt_h"/>
                                          </p:val>
                                        </p:tav>
                                      </p:tavLst>
                                    </p:anim>
                                    <p:anim calcmode="lin" valueType="num">
                                      <p:cBhvr>
                                        <p:cTn id="55" dur="500" fill="hold"/>
                                        <p:tgtEl>
                                          <p:spTgt spid="126979"/>
                                        </p:tgtEl>
                                        <p:attrNameLst>
                                          <p:attrName>ppt_x</p:attrName>
                                        </p:attrNameLst>
                                      </p:cBhvr>
                                      <p:tavLst>
                                        <p:tav tm="0">
                                          <p:val>
                                            <p:strVal val="#ppt_x"/>
                                          </p:val>
                                        </p:tav>
                                        <p:tav tm="100000">
                                          <p:val>
                                            <p:strVal val="#ppt_x"/>
                                          </p:val>
                                        </p:tav>
                                      </p:tavLst>
                                    </p:anim>
                                    <p:anim calcmode="lin" valueType="num">
                                      <p:cBhvr>
                                        <p:cTn id="56" dur="500" fill="hold"/>
                                        <p:tgtEl>
                                          <p:spTgt spid="126979"/>
                                        </p:tgtEl>
                                        <p:attrNameLst>
                                          <p:attrName>ppt_y</p:attrName>
                                        </p:attrNameLst>
                                      </p:cBhvr>
                                      <p:tavLst>
                                        <p:tav tm="0">
                                          <p:val>
                                            <p:strVal val="#ppt_h+1"/>
                                          </p:val>
                                        </p:tav>
                                        <p:tav tm="100000">
                                          <p:val>
                                            <p:strVal val="#ppt_y"/>
                                          </p:val>
                                        </p:tav>
                                      </p:tavLst>
                                    </p:anim>
                                    <p:animEffect transition="in" filter="fade">
                                      <p:cBhvr>
                                        <p:cTn id="57" dur="500"/>
                                        <p:tgtEl>
                                          <p:spTgt spid="126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28596" y="1071546"/>
            <a:ext cx="8229600" cy="4325112"/>
          </a:xfrm>
        </p:spPr>
        <p:txBody>
          <a:bodyPr>
            <a:normAutofit fontScale="62500" lnSpcReduction="20000"/>
          </a:bodyPr>
          <a:lstStyle/>
          <a:p>
            <a:r>
              <a:rPr lang="ru-RU" dirty="0" smtClean="0"/>
              <a:t>Уравнение (4.3) определяет в каждой точке плоскости единственную касательную к соответствующей интегральной кривой за исключением точки, где </a:t>
            </a:r>
            <a:r>
              <a:rPr lang="ru-RU" i="1" dirty="0" smtClean="0"/>
              <a:t>P (</a:t>
            </a:r>
            <a:r>
              <a:rPr lang="ru-RU" i="1" dirty="0" err="1" smtClean="0"/>
              <a:t>x,y</a:t>
            </a:r>
            <a:r>
              <a:rPr lang="ru-RU" dirty="0" smtClean="0"/>
              <a:t>)</a:t>
            </a:r>
            <a:r>
              <a:rPr lang="ru-RU" i="1" dirty="0" smtClean="0"/>
              <a:t> = 0, Q</a:t>
            </a:r>
            <a:r>
              <a:rPr lang="ru-RU" dirty="0" smtClean="0"/>
              <a:t> (</a:t>
            </a:r>
            <a:r>
              <a:rPr lang="ru-RU" i="1" dirty="0" err="1" smtClean="0"/>
              <a:t>x,y</a:t>
            </a:r>
            <a:r>
              <a:rPr lang="ru-RU" dirty="0" smtClean="0"/>
              <a:t>)</a:t>
            </a:r>
            <a:r>
              <a:rPr lang="ru-RU" i="1" dirty="0" smtClean="0"/>
              <a:t> = 0</a:t>
            </a:r>
            <a:r>
              <a:rPr lang="ru-RU" dirty="0" smtClean="0"/>
              <a:t>, в которой направление касательной становится неопределенным, так как при этом становится неопределенным значение производной:</a:t>
            </a:r>
          </a:p>
          <a:p>
            <a:pPr>
              <a:buNone/>
            </a:pPr>
            <a:endParaRPr lang="en-US" dirty="0" smtClean="0"/>
          </a:p>
          <a:p>
            <a:pPr>
              <a:buNone/>
            </a:pPr>
            <a:endParaRPr lang="en-US" dirty="0" smtClean="0"/>
          </a:p>
          <a:p>
            <a:pPr>
              <a:buNone/>
            </a:pPr>
            <a:endParaRPr lang="ru-RU" dirty="0" smtClean="0"/>
          </a:p>
          <a:p>
            <a:r>
              <a:rPr lang="ru-RU" dirty="0" smtClean="0"/>
              <a:t>Эта точка является точкой пересечения всех изоклин – </a:t>
            </a:r>
            <a:r>
              <a:rPr lang="ru-RU" i="1" dirty="0" smtClean="0"/>
              <a:t>особой точкой.</a:t>
            </a:r>
            <a:r>
              <a:rPr lang="ru-RU" dirty="0" smtClean="0"/>
              <a:t> В ней одновременно обращаются в нуль производные по времени переменных </a:t>
            </a:r>
            <a:r>
              <a:rPr lang="ru-RU" i="1" dirty="0" err="1" smtClean="0"/>
              <a:t>x</a:t>
            </a:r>
            <a:r>
              <a:rPr lang="ru-RU" dirty="0" smtClean="0"/>
              <a:t> и </a:t>
            </a:r>
            <a:r>
              <a:rPr lang="ru-RU" i="1" dirty="0" err="1" smtClean="0"/>
              <a:t>y</a:t>
            </a:r>
            <a:r>
              <a:rPr lang="ru-RU" dirty="0" smtClean="0"/>
              <a:t>.</a:t>
            </a:r>
          </a:p>
          <a:p>
            <a:r>
              <a:rPr lang="ru-RU" dirty="0" smtClean="0"/>
              <a:t>Таким образом, в особой точке скорости изменения переменных равны нулю. Следовательно, особая точка дифференциальных уравнений фазовых траекторий (4.2) соответствует </a:t>
            </a:r>
            <a:r>
              <a:rPr lang="ru-RU" i="1" dirty="0" smtClean="0"/>
              <a:t>стационарному состоянию системы </a:t>
            </a:r>
            <a:r>
              <a:rPr lang="ru-RU" dirty="0" smtClean="0"/>
              <a:t>(4.1),</a:t>
            </a:r>
            <a:r>
              <a:rPr lang="ru-RU" b="1" dirty="0" smtClean="0"/>
              <a:t> </a:t>
            </a:r>
            <a:r>
              <a:rPr lang="ru-RU" dirty="0" smtClean="0"/>
              <a:t>а ее координаты – суть стационарные значения переменных </a:t>
            </a:r>
            <a:r>
              <a:rPr lang="ru-RU" i="1" dirty="0" err="1" smtClean="0"/>
              <a:t>x</a:t>
            </a:r>
            <a:r>
              <a:rPr lang="ru-RU" i="1" dirty="0" smtClean="0"/>
              <a:t>, </a:t>
            </a:r>
            <a:r>
              <a:rPr lang="ru-RU" i="1" dirty="0" err="1" smtClean="0"/>
              <a:t>y</a:t>
            </a:r>
            <a:r>
              <a:rPr lang="ru-RU" i="1" dirty="0" smtClean="0"/>
              <a:t>.</a:t>
            </a:r>
            <a:endParaRPr lang="ru-RU" dirty="0" smtClean="0"/>
          </a:p>
          <a:p>
            <a:endParaRPr lang="ru-RU" dirty="0"/>
          </a:p>
        </p:txBody>
      </p:sp>
      <p:pic>
        <p:nvPicPr>
          <p:cNvPr id="129026" name="Picture 2" descr="C:\Users\73B5~1\AppData\Local\Temp\Rar$EX00.151\LectMB\Lect04.files\image021.gif"/>
          <p:cNvPicPr>
            <a:picLocks noChangeAspect="1" noChangeArrowheads="1"/>
          </p:cNvPicPr>
          <p:nvPr/>
        </p:nvPicPr>
        <p:blipFill>
          <a:blip r:embed="rId2" cstate="print"/>
          <a:srcRect/>
          <a:stretch>
            <a:fillRect/>
          </a:stretch>
        </p:blipFill>
        <p:spPr bwMode="auto">
          <a:xfrm>
            <a:off x="3400388" y="2179684"/>
            <a:ext cx="2347243" cy="714380"/>
          </a:xfrm>
          <a:prstGeom prst="rect">
            <a:avLst/>
          </a:prstGeom>
          <a:noFill/>
        </p:spPr>
      </p:pic>
      <p:pic>
        <p:nvPicPr>
          <p:cNvPr id="129027" name="Picture 3" descr="C:\Users\73B5~1\AppData\Local\Temp\Rar$EX00.151\LectMB\Lect04.files\image023.gif"/>
          <p:cNvPicPr>
            <a:picLocks noChangeAspect="1" noChangeArrowheads="1"/>
          </p:cNvPicPr>
          <p:nvPr/>
        </p:nvPicPr>
        <p:blipFill>
          <a:blip r:embed="rId3" cstate="print"/>
          <a:srcRect/>
          <a:stretch>
            <a:fillRect/>
          </a:stretch>
        </p:blipFill>
        <p:spPr bwMode="auto">
          <a:xfrm>
            <a:off x="2471694" y="4751452"/>
            <a:ext cx="4182100" cy="71438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29026"/>
                                        </p:tgtEl>
                                        <p:attrNameLst>
                                          <p:attrName>style.visibility</p:attrName>
                                        </p:attrNameLst>
                                      </p:cBhvr>
                                      <p:to>
                                        <p:strVal val="visible"/>
                                      </p:to>
                                    </p:set>
                                    <p:anim calcmode="lin" valueType="num">
                                      <p:cBhvr>
                                        <p:cTn id="14" dur="500" fill="hold"/>
                                        <p:tgtEl>
                                          <p:spTgt spid="129026"/>
                                        </p:tgtEl>
                                        <p:attrNameLst>
                                          <p:attrName>ppt_w</p:attrName>
                                        </p:attrNameLst>
                                      </p:cBhvr>
                                      <p:tavLst>
                                        <p:tav tm="0">
                                          <p:val>
                                            <p:strVal val="#ppt_w*2.5"/>
                                          </p:val>
                                        </p:tav>
                                        <p:tav tm="100000">
                                          <p:val>
                                            <p:strVal val="#ppt_w"/>
                                          </p:val>
                                        </p:tav>
                                      </p:tavLst>
                                    </p:anim>
                                    <p:anim calcmode="lin" valueType="num">
                                      <p:cBhvr>
                                        <p:cTn id="15" dur="500" fill="hold"/>
                                        <p:tgtEl>
                                          <p:spTgt spid="129026"/>
                                        </p:tgtEl>
                                        <p:attrNameLst>
                                          <p:attrName>ppt_h</p:attrName>
                                        </p:attrNameLst>
                                      </p:cBhvr>
                                      <p:tavLst>
                                        <p:tav tm="0">
                                          <p:val>
                                            <p:strVal val="#ppt_h*0.01"/>
                                          </p:val>
                                        </p:tav>
                                        <p:tav tm="100000">
                                          <p:val>
                                            <p:strVal val="#ppt_h"/>
                                          </p:val>
                                        </p:tav>
                                      </p:tavLst>
                                    </p:anim>
                                    <p:anim calcmode="lin" valueType="num">
                                      <p:cBhvr>
                                        <p:cTn id="16" dur="500" fill="hold"/>
                                        <p:tgtEl>
                                          <p:spTgt spid="129026"/>
                                        </p:tgtEl>
                                        <p:attrNameLst>
                                          <p:attrName>ppt_x</p:attrName>
                                        </p:attrNameLst>
                                      </p:cBhvr>
                                      <p:tavLst>
                                        <p:tav tm="0">
                                          <p:val>
                                            <p:strVal val="#ppt_x"/>
                                          </p:val>
                                        </p:tav>
                                        <p:tav tm="100000">
                                          <p:val>
                                            <p:strVal val="#ppt_x"/>
                                          </p:val>
                                        </p:tav>
                                      </p:tavLst>
                                    </p:anim>
                                    <p:anim calcmode="lin" valueType="num">
                                      <p:cBhvr>
                                        <p:cTn id="17" dur="500" fill="hold"/>
                                        <p:tgtEl>
                                          <p:spTgt spid="129026"/>
                                        </p:tgtEl>
                                        <p:attrNameLst>
                                          <p:attrName>ppt_y</p:attrName>
                                        </p:attrNameLst>
                                      </p:cBhvr>
                                      <p:tavLst>
                                        <p:tav tm="0">
                                          <p:val>
                                            <p:strVal val="#ppt_h+1"/>
                                          </p:val>
                                        </p:tav>
                                        <p:tav tm="100000">
                                          <p:val>
                                            <p:strVal val="#ppt_y"/>
                                          </p:val>
                                        </p:tav>
                                      </p:tavLst>
                                    </p:anim>
                                    <p:animEffect transition="in" filter="fade">
                                      <p:cBhvr>
                                        <p:cTn id="18" dur="500"/>
                                        <p:tgtEl>
                                          <p:spTgt spid="129026"/>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5" end="5"/>
                                            </p:txEl>
                                          </p:spTgt>
                                        </p:tgtEl>
                                      </p:cBhvr>
                                    </p:animEffect>
                                  </p:childTnLst>
                                </p:cTn>
                              </p:par>
                              <p:par>
                                <p:cTn id="37" presetID="58" presetClass="entr" presetSubtype="0" accel="100000" fill="hold" nodeType="withEffect">
                                  <p:stCondLst>
                                    <p:cond delay="0"/>
                                  </p:stCondLst>
                                  <p:childTnLst>
                                    <p:set>
                                      <p:cBhvr>
                                        <p:cTn id="38" dur="1" fill="hold">
                                          <p:stCondLst>
                                            <p:cond delay="0"/>
                                          </p:stCondLst>
                                        </p:cTn>
                                        <p:tgtEl>
                                          <p:spTgt spid="129027"/>
                                        </p:tgtEl>
                                        <p:attrNameLst>
                                          <p:attrName>style.visibility</p:attrName>
                                        </p:attrNameLst>
                                      </p:cBhvr>
                                      <p:to>
                                        <p:strVal val="visible"/>
                                      </p:to>
                                    </p:set>
                                    <p:anim calcmode="lin" valueType="num">
                                      <p:cBhvr>
                                        <p:cTn id="39" dur="500" fill="hold"/>
                                        <p:tgtEl>
                                          <p:spTgt spid="129027"/>
                                        </p:tgtEl>
                                        <p:attrNameLst>
                                          <p:attrName>ppt_w</p:attrName>
                                        </p:attrNameLst>
                                      </p:cBhvr>
                                      <p:tavLst>
                                        <p:tav tm="0">
                                          <p:val>
                                            <p:strVal val="#ppt_w*2.5"/>
                                          </p:val>
                                        </p:tav>
                                        <p:tav tm="100000">
                                          <p:val>
                                            <p:strVal val="#ppt_w"/>
                                          </p:val>
                                        </p:tav>
                                      </p:tavLst>
                                    </p:anim>
                                    <p:anim calcmode="lin" valueType="num">
                                      <p:cBhvr>
                                        <p:cTn id="40" dur="500" fill="hold"/>
                                        <p:tgtEl>
                                          <p:spTgt spid="129027"/>
                                        </p:tgtEl>
                                        <p:attrNameLst>
                                          <p:attrName>ppt_h</p:attrName>
                                        </p:attrNameLst>
                                      </p:cBhvr>
                                      <p:tavLst>
                                        <p:tav tm="0">
                                          <p:val>
                                            <p:strVal val="#ppt_h*0.01"/>
                                          </p:val>
                                        </p:tav>
                                        <p:tav tm="100000">
                                          <p:val>
                                            <p:strVal val="#ppt_h"/>
                                          </p:val>
                                        </p:tav>
                                      </p:tavLst>
                                    </p:anim>
                                    <p:anim calcmode="lin" valueType="num">
                                      <p:cBhvr>
                                        <p:cTn id="41" dur="500" fill="hold"/>
                                        <p:tgtEl>
                                          <p:spTgt spid="129027"/>
                                        </p:tgtEl>
                                        <p:attrNameLst>
                                          <p:attrName>ppt_x</p:attrName>
                                        </p:attrNameLst>
                                      </p:cBhvr>
                                      <p:tavLst>
                                        <p:tav tm="0">
                                          <p:val>
                                            <p:strVal val="#ppt_x"/>
                                          </p:val>
                                        </p:tav>
                                        <p:tav tm="100000">
                                          <p:val>
                                            <p:strVal val="#ppt_x"/>
                                          </p:val>
                                        </p:tav>
                                      </p:tavLst>
                                    </p:anim>
                                    <p:anim calcmode="lin" valueType="num">
                                      <p:cBhvr>
                                        <p:cTn id="42" dur="500" fill="hold"/>
                                        <p:tgtEl>
                                          <p:spTgt spid="129027"/>
                                        </p:tgtEl>
                                        <p:attrNameLst>
                                          <p:attrName>ppt_y</p:attrName>
                                        </p:attrNameLst>
                                      </p:cBhvr>
                                      <p:tavLst>
                                        <p:tav tm="0">
                                          <p:val>
                                            <p:strVal val="#ppt_h+1"/>
                                          </p:val>
                                        </p:tav>
                                        <p:tav tm="100000">
                                          <p:val>
                                            <p:strVal val="#ppt_y"/>
                                          </p:val>
                                        </p:tav>
                                      </p:tavLst>
                                    </p:anim>
                                    <p:animEffect transition="in" filter="fade">
                                      <p:cBhvr>
                                        <p:cTn id="43" dur="500"/>
                                        <p:tgtEl>
                                          <p:spTgt spid="129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428736"/>
            <a:ext cx="8229600" cy="3857652"/>
          </a:xfrm>
        </p:spPr>
        <p:txBody>
          <a:bodyPr>
            <a:normAutofit fontScale="55000" lnSpcReduction="20000"/>
          </a:bodyPr>
          <a:lstStyle/>
          <a:p>
            <a:r>
              <a:rPr lang="ru-RU" dirty="0" smtClean="0"/>
              <a:t>Особый интерес представляют </a:t>
            </a:r>
            <a:r>
              <a:rPr lang="ru-RU" i="1" dirty="0" smtClean="0"/>
              <a:t>главные изоклины:</a:t>
            </a:r>
            <a:endParaRPr lang="ru-RU" dirty="0" smtClean="0"/>
          </a:p>
          <a:p>
            <a:r>
              <a:rPr lang="ru-RU" i="1" dirty="0" err="1" smtClean="0"/>
              <a:t>dy</a:t>
            </a:r>
            <a:r>
              <a:rPr lang="ru-RU" i="1" dirty="0" smtClean="0"/>
              <a:t>/dx=0, P</a:t>
            </a:r>
            <a:r>
              <a:rPr lang="ru-RU" dirty="0" smtClean="0"/>
              <a:t>(</a:t>
            </a:r>
            <a:r>
              <a:rPr lang="ru-RU" i="1" dirty="0" err="1" smtClean="0"/>
              <a:t>x,y</a:t>
            </a:r>
            <a:r>
              <a:rPr lang="ru-RU" dirty="0" smtClean="0"/>
              <a:t>)</a:t>
            </a:r>
            <a:r>
              <a:rPr lang="ru-RU" i="1" dirty="0" smtClean="0"/>
              <a:t>=0 </a:t>
            </a:r>
            <a:r>
              <a:rPr lang="ru-RU" dirty="0" smtClean="0"/>
              <a:t>–</a:t>
            </a:r>
            <a:r>
              <a:rPr lang="ru-RU" b="1" i="1" dirty="0" smtClean="0"/>
              <a:t> </a:t>
            </a:r>
            <a:r>
              <a:rPr lang="ru-RU" dirty="0" smtClean="0"/>
              <a:t>изоклина горизонтальных касательных и</a:t>
            </a:r>
          </a:p>
          <a:p>
            <a:r>
              <a:rPr lang="ru-RU" i="1" dirty="0" err="1" smtClean="0"/>
              <a:t>dy</a:t>
            </a:r>
            <a:r>
              <a:rPr lang="ru-RU" i="1" dirty="0" smtClean="0"/>
              <a:t>/</a:t>
            </a:r>
            <a:r>
              <a:rPr lang="ru-RU" i="1" dirty="0" err="1" smtClean="0"/>
              <a:t>dx=</a:t>
            </a:r>
            <a:r>
              <a:rPr lang="ru-RU" i="1" dirty="0" smtClean="0">
                <a:sym typeface="Symbol"/>
              </a:rPr>
              <a:t></a:t>
            </a:r>
            <a:r>
              <a:rPr lang="ru-RU" i="1" dirty="0" smtClean="0"/>
              <a:t> , Q</a:t>
            </a:r>
            <a:r>
              <a:rPr lang="ru-RU" dirty="0" smtClean="0"/>
              <a:t>(</a:t>
            </a:r>
            <a:r>
              <a:rPr lang="ru-RU" i="1" dirty="0" err="1" smtClean="0"/>
              <a:t>x,y</a:t>
            </a:r>
            <a:r>
              <a:rPr lang="ru-RU" dirty="0" smtClean="0"/>
              <a:t>)</a:t>
            </a:r>
            <a:r>
              <a:rPr lang="ru-RU" i="1" dirty="0" smtClean="0"/>
              <a:t>=0 –</a:t>
            </a:r>
            <a:r>
              <a:rPr lang="ru-RU" b="1" i="1" dirty="0" smtClean="0"/>
              <a:t> </a:t>
            </a:r>
            <a:r>
              <a:rPr lang="ru-RU" dirty="0" smtClean="0"/>
              <a:t>изоклина вертикальных касательных.</a:t>
            </a:r>
          </a:p>
          <a:p>
            <a:r>
              <a:rPr lang="ru-RU" dirty="0" smtClean="0"/>
              <a:t>Построив главные изоклины и найдя точку их пересечения </a:t>
            </a:r>
            <a:r>
              <a:rPr lang="ru-RU" i="1" dirty="0" smtClean="0"/>
              <a:t>(</a:t>
            </a:r>
            <a:r>
              <a:rPr lang="ru-RU" i="1" dirty="0" err="1" smtClean="0"/>
              <a:t>x,y</a:t>
            </a:r>
            <a:r>
              <a:rPr lang="ru-RU" dirty="0" smtClean="0"/>
              <a:t>), координаты которой удовлетворяют условиям: </a:t>
            </a:r>
            <a:endParaRPr lang="en-US" dirty="0" smtClean="0"/>
          </a:p>
          <a:p>
            <a:endParaRPr lang="en-US" dirty="0" smtClean="0"/>
          </a:p>
          <a:p>
            <a:endParaRPr lang="ru-RU" dirty="0" smtClean="0"/>
          </a:p>
          <a:p>
            <a:r>
              <a:rPr lang="ru-RU" dirty="0" smtClean="0"/>
              <a:t>мы найдем тем самым точку пересечения всех изоклин фазовой плоскости, в которой направление касательных к фазовым траекториям неопределенно. Это – </a:t>
            </a:r>
            <a:r>
              <a:rPr lang="ru-RU" i="1" dirty="0" smtClean="0"/>
              <a:t>особая точка</a:t>
            </a:r>
            <a:r>
              <a:rPr lang="ru-RU" dirty="0" smtClean="0"/>
              <a:t>, которая соответствует </a:t>
            </a:r>
            <a:r>
              <a:rPr lang="ru-RU" i="1" dirty="0" smtClean="0"/>
              <a:t>стационарному состоянию системы</a:t>
            </a:r>
            <a:r>
              <a:rPr lang="ru-RU" dirty="0" smtClean="0"/>
              <a:t> (рис. 4.2).</a:t>
            </a:r>
          </a:p>
          <a:p>
            <a:r>
              <a:rPr lang="ru-RU" dirty="0" smtClean="0"/>
              <a:t>Система (4.1) обладает столькими стационарными состояниями, сколько точек пересечения главных изоклин имеется на фазовой плоскости.</a:t>
            </a:r>
          </a:p>
          <a:p>
            <a:r>
              <a:rPr lang="ru-RU" dirty="0" smtClean="0"/>
              <a:t>Каждая фазовая траектория соответствует совокупности движений динамической системы, проходящих через одни и те же состояния и отличающихся друг от друга только началом отсчета времени. </a:t>
            </a:r>
          </a:p>
          <a:p>
            <a:endParaRPr lang="ru-RU" dirty="0"/>
          </a:p>
        </p:txBody>
      </p:sp>
      <p:pic>
        <p:nvPicPr>
          <p:cNvPr id="130050" name="Picture 2" descr="C:\Users\73B5~1\AppData\Local\Temp\Rar$EX00.151\LectMB\Lect04.files\image025.gif"/>
          <p:cNvPicPr>
            <a:picLocks noChangeAspect="1" noChangeArrowheads="1"/>
          </p:cNvPicPr>
          <p:nvPr/>
        </p:nvPicPr>
        <p:blipFill>
          <a:blip r:embed="rId2" cstate="print"/>
          <a:srcRect/>
          <a:stretch>
            <a:fillRect/>
          </a:stretch>
        </p:blipFill>
        <p:spPr bwMode="auto">
          <a:xfrm>
            <a:off x="3071802" y="2571744"/>
            <a:ext cx="2928958" cy="375049"/>
          </a:xfrm>
          <a:prstGeom prst="rect">
            <a:avLst/>
          </a:prstGeom>
          <a:noFill/>
        </p:spPr>
      </p:pic>
      <p:pic>
        <p:nvPicPr>
          <p:cNvPr id="5" name="Picture 3" descr="C:\Users\73B5~1\AppData\Local\Temp\Rar$EX00.151\LectMB\Lect04.files\image028.jpg"/>
          <p:cNvPicPr>
            <a:picLocks noChangeAspect="1" noChangeArrowheads="1"/>
          </p:cNvPicPr>
          <p:nvPr/>
        </p:nvPicPr>
        <p:blipFill>
          <a:blip r:embed="rId3" cstate="print"/>
          <a:srcRect/>
          <a:stretch>
            <a:fillRect/>
          </a:stretch>
        </p:blipFill>
        <p:spPr bwMode="auto">
          <a:xfrm>
            <a:off x="2928926" y="4643446"/>
            <a:ext cx="3081976" cy="207170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par>
                                <p:cTn id="39" presetID="58" presetClass="entr" presetSubtype="0" accel="100000" fill="hold" nodeType="withEffect">
                                  <p:stCondLst>
                                    <p:cond delay="0"/>
                                  </p:stCondLst>
                                  <p:childTnLst>
                                    <p:set>
                                      <p:cBhvr>
                                        <p:cTn id="40" dur="1" fill="hold">
                                          <p:stCondLst>
                                            <p:cond delay="0"/>
                                          </p:stCondLst>
                                        </p:cTn>
                                        <p:tgtEl>
                                          <p:spTgt spid="130050"/>
                                        </p:tgtEl>
                                        <p:attrNameLst>
                                          <p:attrName>style.visibility</p:attrName>
                                        </p:attrNameLst>
                                      </p:cBhvr>
                                      <p:to>
                                        <p:strVal val="visible"/>
                                      </p:to>
                                    </p:set>
                                    <p:anim calcmode="lin" valueType="num">
                                      <p:cBhvr>
                                        <p:cTn id="41" dur="500" fill="hold"/>
                                        <p:tgtEl>
                                          <p:spTgt spid="130050"/>
                                        </p:tgtEl>
                                        <p:attrNameLst>
                                          <p:attrName>ppt_w</p:attrName>
                                        </p:attrNameLst>
                                      </p:cBhvr>
                                      <p:tavLst>
                                        <p:tav tm="0">
                                          <p:val>
                                            <p:strVal val="#ppt_w*2.5"/>
                                          </p:val>
                                        </p:tav>
                                        <p:tav tm="100000">
                                          <p:val>
                                            <p:strVal val="#ppt_w"/>
                                          </p:val>
                                        </p:tav>
                                      </p:tavLst>
                                    </p:anim>
                                    <p:anim calcmode="lin" valueType="num">
                                      <p:cBhvr>
                                        <p:cTn id="42" dur="500" fill="hold"/>
                                        <p:tgtEl>
                                          <p:spTgt spid="130050"/>
                                        </p:tgtEl>
                                        <p:attrNameLst>
                                          <p:attrName>ppt_h</p:attrName>
                                        </p:attrNameLst>
                                      </p:cBhvr>
                                      <p:tavLst>
                                        <p:tav tm="0">
                                          <p:val>
                                            <p:strVal val="#ppt_h*0.01"/>
                                          </p:val>
                                        </p:tav>
                                        <p:tav tm="100000">
                                          <p:val>
                                            <p:strVal val="#ppt_h"/>
                                          </p:val>
                                        </p:tav>
                                      </p:tavLst>
                                    </p:anim>
                                    <p:anim calcmode="lin" valueType="num">
                                      <p:cBhvr>
                                        <p:cTn id="43" dur="500" fill="hold"/>
                                        <p:tgtEl>
                                          <p:spTgt spid="130050"/>
                                        </p:tgtEl>
                                        <p:attrNameLst>
                                          <p:attrName>ppt_x</p:attrName>
                                        </p:attrNameLst>
                                      </p:cBhvr>
                                      <p:tavLst>
                                        <p:tav tm="0">
                                          <p:val>
                                            <p:strVal val="#ppt_x"/>
                                          </p:val>
                                        </p:tav>
                                        <p:tav tm="100000">
                                          <p:val>
                                            <p:strVal val="#ppt_x"/>
                                          </p:val>
                                        </p:tav>
                                      </p:tavLst>
                                    </p:anim>
                                    <p:anim calcmode="lin" valueType="num">
                                      <p:cBhvr>
                                        <p:cTn id="44" dur="500" fill="hold"/>
                                        <p:tgtEl>
                                          <p:spTgt spid="130050"/>
                                        </p:tgtEl>
                                        <p:attrNameLst>
                                          <p:attrName>ppt_y</p:attrName>
                                        </p:attrNameLst>
                                      </p:cBhvr>
                                      <p:tavLst>
                                        <p:tav tm="0">
                                          <p:val>
                                            <p:strVal val="#ppt_h+1"/>
                                          </p:val>
                                        </p:tav>
                                        <p:tav tm="100000">
                                          <p:val>
                                            <p:strVal val="#ppt_y"/>
                                          </p:val>
                                        </p:tav>
                                      </p:tavLst>
                                    </p:anim>
                                    <p:animEffect transition="in" filter="fade">
                                      <p:cBhvr>
                                        <p:cTn id="45" dur="500"/>
                                        <p:tgtEl>
                                          <p:spTgt spid="130050"/>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8" presetClass="entr" presetSubtype="0" accel="100000" fill="hold" grpId="0"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p:cTn id="59"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60"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2"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63" dur="500"/>
                                        <p:tgtEl>
                                          <p:spTgt spid="3">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8" presetClass="entr" presetSubtype="0" accel="10000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 calcmode="lin" valueType="num">
                                      <p:cBhvr>
                                        <p:cTn id="68"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69"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7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7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7"/>
            <a:ext cx="8229600" cy="5068911"/>
          </a:xfrm>
        </p:spPr>
        <p:txBody>
          <a:bodyPr>
            <a:normAutofit fontScale="70000" lnSpcReduction="20000"/>
          </a:bodyPr>
          <a:lstStyle/>
          <a:p>
            <a:r>
              <a:rPr lang="ru-RU" dirty="0" smtClean="0"/>
              <a:t>Таким образом, фазовые траектории системы – это проекции интегральных кривых в пространстве всех трех измерений </a:t>
            </a:r>
            <a:r>
              <a:rPr lang="ru-RU" i="1" dirty="0" err="1" smtClean="0"/>
              <a:t>x</a:t>
            </a:r>
            <a:r>
              <a:rPr lang="ru-RU" i="1" dirty="0" smtClean="0"/>
              <a:t>, </a:t>
            </a:r>
            <a:r>
              <a:rPr lang="ru-RU" i="1" dirty="0" err="1" smtClean="0"/>
              <a:t>y</a:t>
            </a:r>
            <a:r>
              <a:rPr lang="ru-RU" i="1" dirty="0" smtClean="0"/>
              <a:t>, </a:t>
            </a:r>
            <a:r>
              <a:rPr lang="ru-RU" i="1" dirty="0" err="1" smtClean="0"/>
              <a:t>t</a:t>
            </a:r>
            <a:r>
              <a:rPr lang="ru-RU" b="1" dirty="0" smtClean="0"/>
              <a:t> </a:t>
            </a:r>
            <a:r>
              <a:rPr lang="ru-RU" dirty="0" smtClean="0"/>
              <a:t>на плоскость </a:t>
            </a:r>
            <a:r>
              <a:rPr lang="ru-RU" i="1" dirty="0" err="1" smtClean="0"/>
              <a:t>x</a:t>
            </a:r>
            <a:r>
              <a:rPr lang="ru-RU" i="1" dirty="0" smtClean="0"/>
              <a:t>, </a:t>
            </a:r>
            <a:r>
              <a:rPr lang="ru-RU" i="1" dirty="0" err="1" smtClean="0"/>
              <a:t>y</a:t>
            </a:r>
            <a:r>
              <a:rPr lang="ru-RU" i="1" dirty="0" smtClean="0"/>
              <a:t> </a:t>
            </a:r>
            <a:r>
              <a:rPr lang="ru-RU" dirty="0" smtClean="0"/>
              <a:t>(рис.4.3).</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ru-RU" dirty="0" smtClean="0"/>
              <a:t>Если условия теоремы Коши выполнены, то через каждую точку пространства </a:t>
            </a:r>
            <a:r>
              <a:rPr lang="ru-RU" i="1" dirty="0" err="1" smtClean="0"/>
              <a:t>x</a:t>
            </a:r>
            <a:r>
              <a:rPr lang="ru-RU" i="1" dirty="0" smtClean="0"/>
              <a:t>, </a:t>
            </a:r>
            <a:r>
              <a:rPr lang="ru-RU" i="1" dirty="0" err="1" smtClean="0"/>
              <a:t>y</a:t>
            </a:r>
            <a:r>
              <a:rPr lang="ru-RU" i="1" dirty="0" smtClean="0"/>
              <a:t>, </a:t>
            </a:r>
            <a:r>
              <a:rPr lang="ru-RU" i="1" dirty="0" err="1" smtClean="0"/>
              <a:t>t</a:t>
            </a:r>
            <a:r>
              <a:rPr lang="ru-RU" b="1" i="1" dirty="0" smtClean="0"/>
              <a:t> </a:t>
            </a:r>
            <a:r>
              <a:rPr lang="ru-RU" dirty="0" smtClean="0"/>
              <a:t>проходит единственная интегральная кривая. То же справедливо, благодаря автономности, для фазовых траекторий: через каждую точку фазовой плоскости проходит единственная фазовая траектория.</a:t>
            </a:r>
          </a:p>
        </p:txBody>
      </p:sp>
      <p:pic>
        <p:nvPicPr>
          <p:cNvPr id="132098" name="Picture 2" descr="C:\Users\73B5~1\AppData\Local\Temp\Rar$EX00.151\LectMB\Lect04.files\image029.gif"/>
          <p:cNvPicPr>
            <a:picLocks noChangeAspect="1" noChangeArrowheads="1"/>
          </p:cNvPicPr>
          <p:nvPr/>
        </p:nvPicPr>
        <p:blipFill>
          <a:blip r:embed="rId2" cstate="print"/>
          <a:srcRect/>
          <a:stretch>
            <a:fillRect/>
          </a:stretch>
        </p:blipFill>
        <p:spPr bwMode="auto">
          <a:xfrm>
            <a:off x="1571604" y="928670"/>
            <a:ext cx="5749191" cy="3571900"/>
          </a:xfrm>
          <a:prstGeom prst="rect">
            <a:avLst/>
          </a:prstGeom>
          <a:noFill/>
        </p:spPr>
      </p:pic>
      <p:pic>
        <p:nvPicPr>
          <p:cNvPr id="132099" name="Picture 3" descr="C:\Users\73B5~1\AppData\Local\Temp\Rar$EX00.151\LectMB\Lect04.files\image031.jpg"/>
          <p:cNvPicPr>
            <a:picLocks noChangeAspect="1" noChangeArrowheads="1"/>
          </p:cNvPicPr>
          <p:nvPr/>
        </p:nvPicPr>
        <p:blipFill>
          <a:blip r:embed="rId3" cstate="print"/>
          <a:srcRect/>
          <a:stretch>
            <a:fillRect/>
          </a:stretch>
        </p:blipFill>
        <p:spPr bwMode="auto">
          <a:xfrm>
            <a:off x="1571604" y="2571744"/>
            <a:ext cx="1785950" cy="2228017"/>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132098"/>
                                        </p:tgtEl>
                                        <p:attrNameLst>
                                          <p:attrName>style.visibility</p:attrName>
                                        </p:attrNameLst>
                                      </p:cBhvr>
                                      <p:to>
                                        <p:strVal val="visible"/>
                                      </p:to>
                                    </p:set>
                                    <p:anim calcmode="lin" valueType="num">
                                      <p:cBhvr>
                                        <p:cTn id="16" dur="500" fill="hold"/>
                                        <p:tgtEl>
                                          <p:spTgt spid="132098"/>
                                        </p:tgtEl>
                                        <p:attrNameLst>
                                          <p:attrName>ppt_w</p:attrName>
                                        </p:attrNameLst>
                                      </p:cBhvr>
                                      <p:tavLst>
                                        <p:tav tm="0">
                                          <p:val>
                                            <p:strVal val="#ppt_w*2.5"/>
                                          </p:val>
                                        </p:tav>
                                        <p:tav tm="100000">
                                          <p:val>
                                            <p:strVal val="#ppt_w"/>
                                          </p:val>
                                        </p:tav>
                                      </p:tavLst>
                                    </p:anim>
                                    <p:anim calcmode="lin" valueType="num">
                                      <p:cBhvr>
                                        <p:cTn id="17" dur="500" fill="hold"/>
                                        <p:tgtEl>
                                          <p:spTgt spid="132098"/>
                                        </p:tgtEl>
                                        <p:attrNameLst>
                                          <p:attrName>ppt_h</p:attrName>
                                        </p:attrNameLst>
                                      </p:cBhvr>
                                      <p:tavLst>
                                        <p:tav tm="0">
                                          <p:val>
                                            <p:strVal val="#ppt_h*0.01"/>
                                          </p:val>
                                        </p:tav>
                                        <p:tav tm="100000">
                                          <p:val>
                                            <p:strVal val="#ppt_h"/>
                                          </p:val>
                                        </p:tav>
                                      </p:tavLst>
                                    </p:anim>
                                    <p:anim calcmode="lin" valueType="num">
                                      <p:cBhvr>
                                        <p:cTn id="18" dur="500" fill="hold"/>
                                        <p:tgtEl>
                                          <p:spTgt spid="132098"/>
                                        </p:tgtEl>
                                        <p:attrNameLst>
                                          <p:attrName>ppt_x</p:attrName>
                                        </p:attrNameLst>
                                      </p:cBhvr>
                                      <p:tavLst>
                                        <p:tav tm="0">
                                          <p:val>
                                            <p:strVal val="#ppt_x"/>
                                          </p:val>
                                        </p:tav>
                                        <p:tav tm="100000">
                                          <p:val>
                                            <p:strVal val="#ppt_x"/>
                                          </p:val>
                                        </p:tav>
                                      </p:tavLst>
                                    </p:anim>
                                    <p:anim calcmode="lin" valueType="num">
                                      <p:cBhvr>
                                        <p:cTn id="19" dur="500" fill="hold"/>
                                        <p:tgtEl>
                                          <p:spTgt spid="132098"/>
                                        </p:tgtEl>
                                        <p:attrNameLst>
                                          <p:attrName>ppt_y</p:attrName>
                                        </p:attrNameLst>
                                      </p:cBhvr>
                                      <p:tavLst>
                                        <p:tav tm="0">
                                          <p:val>
                                            <p:strVal val="#ppt_h+1"/>
                                          </p:val>
                                        </p:tav>
                                        <p:tav tm="100000">
                                          <p:val>
                                            <p:strVal val="#ppt_y"/>
                                          </p:val>
                                        </p:tav>
                                      </p:tavLst>
                                    </p:anim>
                                    <p:animEffect transition="in" filter="fade">
                                      <p:cBhvr>
                                        <p:cTn id="20" dur="500"/>
                                        <p:tgtEl>
                                          <p:spTgt spid="132098"/>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132099"/>
                                        </p:tgtEl>
                                        <p:attrNameLst>
                                          <p:attrName>style.visibility</p:attrName>
                                        </p:attrNameLst>
                                      </p:cBhvr>
                                      <p:to>
                                        <p:strVal val="visible"/>
                                      </p:to>
                                    </p:set>
                                    <p:anim calcmode="lin" valueType="num">
                                      <p:cBhvr>
                                        <p:cTn id="23" dur="500" fill="hold"/>
                                        <p:tgtEl>
                                          <p:spTgt spid="132099"/>
                                        </p:tgtEl>
                                        <p:attrNameLst>
                                          <p:attrName>ppt_w</p:attrName>
                                        </p:attrNameLst>
                                      </p:cBhvr>
                                      <p:tavLst>
                                        <p:tav tm="0">
                                          <p:val>
                                            <p:strVal val="#ppt_w*2.5"/>
                                          </p:val>
                                        </p:tav>
                                        <p:tav tm="100000">
                                          <p:val>
                                            <p:strVal val="#ppt_w"/>
                                          </p:val>
                                        </p:tav>
                                      </p:tavLst>
                                    </p:anim>
                                    <p:anim calcmode="lin" valueType="num">
                                      <p:cBhvr>
                                        <p:cTn id="24" dur="500" fill="hold"/>
                                        <p:tgtEl>
                                          <p:spTgt spid="132099"/>
                                        </p:tgtEl>
                                        <p:attrNameLst>
                                          <p:attrName>ppt_h</p:attrName>
                                        </p:attrNameLst>
                                      </p:cBhvr>
                                      <p:tavLst>
                                        <p:tav tm="0">
                                          <p:val>
                                            <p:strVal val="#ppt_h*0.01"/>
                                          </p:val>
                                        </p:tav>
                                        <p:tav tm="100000">
                                          <p:val>
                                            <p:strVal val="#ppt_h"/>
                                          </p:val>
                                        </p:tav>
                                      </p:tavLst>
                                    </p:anim>
                                    <p:anim calcmode="lin" valueType="num">
                                      <p:cBhvr>
                                        <p:cTn id="25" dur="500" fill="hold"/>
                                        <p:tgtEl>
                                          <p:spTgt spid="132099"/>
                                        </p:tgtEl>
                                        <p:attrNameLst>
                                          <p:attrName>ppt_x</p:attrName>
                                        </p:attrNameLst>
                                      </p:cBhvr>
                                      <p:tavLst>
                                        <p:tav tm="0">
                                          <p:val>
                                            <p:strVal val="#ppt_x"/>
                                          </p:val>
                                        </p:tav>
                                        <p:tav tm="100000">
                                          <p:val>
                                            <p:strVal val="#ppt_x"/>
                                          </p:val>
                                        </p:tav>
                                      </p:tavLst>
                                    </p:anim>
                                    <p:anim calcmode="lin" valueType="num">
                                      <p:cBhvr>
                                        <p:cTn id="26" dur="500" fill="hold"/>
                                        <p:tgtEl>
                                          <p:spTgt spid="132099"/>
                                        </p:tgtEl>
                                        <p:attrNameLst>
                                          <p:attrName>ppt_y</p:attrName>
                                        </p:attrNameLst>
                                      </p:cBhvr>
                                      <p:tavLst>
                                        <p:tav tm="0">
                                          <p:val>
                                            <p:strVal val="#ppt_h+1"/>
                                          </p:val>
                                        </p:tav>
                                        <p:tav tm="100000">
                                          <p:val>
                                            <p:strVal val="#ppt_y"/>
                                          </p:val>
                                        </p:tav>
                                      </p:tavLst>
                                    </p:anim>
                                    <p:animEffect transition="in" filter="fade">
                                      <p:cBhvr>
                                        <p:cTn id="27" dur="500"/>
                                        <p:tgtEl>
                                          <p:spTgt spid="132099"/>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 calcmode="lin" valueType="num">
                                      <p:cBhvr>
                                        <p:cTn id="32"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Устойчивость стационарного состояния</a:t>
            </a:r>
            <a:endParaRPr lang="ru-RU" dirty="0"/>
          </a:p>
        </p:txBody>
      </p:sp>
      <p:sp>
        <p:nvSpPr>
          <p:cNvPr id="3" name="Содержимое 2"/>
          <p:cNvSpPr>
            <a:spLocks noGrp="1"/>
          </p:cNvSpPr>
          <p:nvPr>
            <p:ph idx="1"/>
          </p:nvPr>
        </p:nvSpPr>
        <p:spPr>
          <a:xfrm>
            <a:off x="500034" y="642918"/>
            <a:ext cx="8229600" cy="4000528"/>
          </a:xfrm>
        </p:spPr>
        <p:txBody>
          <a:bodyPr>
            <a:normAutofit fontScale="55000" lnSpcReduction="20000"/>
          </a:bodyPr>
          <a:lstStyle/>
          <a:p>
            <a:r>
              <a:rPr lang="ru-RU" dirty="0" smtClean="0"/>
              <a:t>Пусть система находится в состоянии равновесия. </a:t>
            </a:r>
          </a:p>
          <a:p>
            <a:r>
              <a:rPr lang="ru-RU" dirty="0" smtClean="0"/>
              <a:t>Тогда изображающая точка находится в одной из особых точек системы, в которых по определению:</a:t>
            </a:r>
          </a:p>
          <a:p>
            <a:pPr>
              <a:buNone/>
            </a:pPr>
            <a:endParaRPr lang="en-US" dirty="0" smtClean="0"/>
          </a:p>
          <a:p>
            <a:pPr>
              <a:buNone/>
            </a:pPr>
            <a:endParaRPr lang="ru-RU" dirty="0" smtClean="0"/>
          </a:p>
          <a:p>
            <a:r>
              <a:rPr lang="ru-RU" dirty="0" smtClean="0"/>
              <a:t>Устойчива или нет особая точка, определяется тем, уйдет или нет изображающая точка при малом отклонении от стационарного состояния. Применительно к системе из двух уравнений определение устойчивости на языке </a:t>
            </a:r>
            <a:r>
              <a:rPr lang="ru-RU" dirty="0" smtClean="0">
                <a:sym typeface="Symbol"/>
              </a:rPr>
              <a:t></a:t>
            </a:r>
            <a:r>
              <a:rPr lang="ru-RU" dirty="0" smtClean="0"/>
              <a:t>, </a:t>
            </a:r>
            <a:r>
              <a:rPr lang="ru-RU" dirty="0" smtClean="0">
                <a:sym typeface="Symbol"/>
              </a:rPr>
              <a:t></a:t>
            </a:r>
            <a:r>
              <a:rPr lang="ru-RU" dirty="0" smtClean="0"/>
              <a:t> выглядит следующим образом.</a:t>
            </a:r>
          </a:p>
          <a:p>
            <a:r>
              <a:rPr lang="ru-RU" i="1" dirty="0" smtClean="0"/>
              <a:t>Состояние равновесия устойчиво, если для любой заданной области отклонений от состояния равновесия </a:t>
            </a:r>
            <a:r>
              <a:rPr lang="ru-RU" dirty="0" smtClean="0"/>
              <a:t>(</a:t>
            </a:r>
            <a:r>
              <a:rPr lang="ru-RU" i="1" dirty="0" smtClean="0">
                <a:sym typeface="Symbol"/>
              </a:rPr>
              <a:t></a:t>
            </a:r>
            <a:r>
              <a:rPr lang="ru-RU" dirty="0" smtClean="0"/>
              <a:t>)</a:t>
            </a:r>
            <a:r>
              <a:rPr lang="ru-RU" i="1" dirty="0" smtClean="0"/>
              <a:t> можно указать область </a:t>
            </a:r>
            <a:r>
              <a:rPr lang="ru-RU" i="1" dirty="0" smtClean="0">
                <a:sym typeface="Symbol"/>
              </a:rPr>
              <a:t></a:t>
            </a:r>
            <a:r>
              <a:rPr lang="ru-RU" dirty="0" smtClean="0"/>
              <a:t>(</a:t>
            </a:r>
            <a:r>
              <a:rPr lang="ru-RU" i="1" dirty="0" smtClean="0">
                <a:sym typeface="Symbol"/>
              </a:rPr>
              <a:t></a:t>
            </a:r>
            <a:r>
              <a:rPr lang="ru-RU" dirty="0" smtClean="0"/>
              <a:t>)</a:t>
            </a:r>
            <a:r>
              <a:rPr lang="ru-RU" i="1" dirty="0" smtClean="0"/>
              <a:t>, окружающую состояние равновесия и обладающую тем свойством, что ни одна траектория, которая начинается внутри области </a:t>
            </a:r>
            <a:r>
              <a:rPr lang="ru-RU" i="1" dirty="0" smtClean="0">
                <a:sym typeface="Symbol"/>
              </a:rPr>
              <a:t></a:t>
            </a:r>
            <a:r>
              <a:rPr lang="ru-RU" i="1" dirty="0" smtClean="0"/>
              <a:t>, никогда не достигнет границы </a:t>
            </a:r>
            <a:r>
              <a:rPr lang="ru-RU" i="1" dirty="0" smtClean="0">
                <a:sym typeface="Symbol"/>
              </a:rPr>
              <a:t></a:t>
            </a:r>
            <a:r>
              <a:rPr lang="ru-RU" dirty="0" smtClean="0"/>
              <a:t>. (рис. 4.4)</a:t>
            </a:r>
          </a:p>
          <a:p>
            <a:r>
              <a:rPr lang="ru-RU" dirty="0" smtClean="0"/>
              <a:t>Для большого класса систем – </a:t>
            </a:r>
            <a:r>
              <a:rPr lang="ru-RU" i="1" dirty="0" smtClean="0"/>
              <a:t>грубых систем</a:t>
            </a:r>
            <a:r>
              <a:rPr lang="ru-RU" b="1" dirty="0" smtClean="0"/>
              <a:t> – </a:t>
            </a:r>
            <a:r>
              <a:rPr lang="ru-RU" dirty="0" smtClean="0"/>
              <a:t>характер поведения которых не меняется при малом изменении вида уравнений, информацию о типе поведения в окрестности стационарного состояния можно получить, исследуя не исходную, а упрощенную </a:t>
            </a:r>
            <a:r>
              <a:rPr lang="ru-RU" i="1" dirty="0" smtClean="0"/>
              <a:t>линеаризованную </a:t>
            </a:r>
            <a:r>
              <a:rPr lang="ru-RU" dirty="0" smtClean="0"/>
              <a:t> систему. </a:t>
            </a:r>
            <a:endParaRPr lang="ru-RU" dirty="0"/>
          </a:p>
        </p:txBody>
      </p:sp>
      <p:pic>
        <p:nvPicPr>
          <p:cNvPr id="133122" name="Picture 2" descr="C:\Users\73B5~1\AppData\Local\Temp\Rar$EX00.151\LectMB\Lect04.files\image033.gif"/>
          <p:cNvPicPr>
            <a:picLocks noChangeAspect="1" noChangeArrowheads="1"/>
          </p:cNvPicPr>
          <p:nvPr/>
        </p:nvPicPr>
        <p:blipFill>
          <a:blip r:embed="rId2" cstate="print"/>
          <a:srcRect/>
          <a:stretch>
            <a:fillRect/>
          </a:stretch>
        </p:blipFill>
        <p:spPr bwMode="auto">
          <a:xfrm>
            <a:off x="3571868" y="1142984"/>
            <a:ext cx="1571636" cy="560322"/>
          </a:xfrm>
          <a:prstGeom prst="rect">
            <a:avLst/>
          </a:prstGeom>
          <a:noFill/>
        </p:spPr>
      </p:pic>
      <p:pic>
        <p:nvPicPr>
          <p:cNvPr id="5" name="Picture 3" descr="C:\Users\73B5~1\AppData\Local\Temp\Rar$EX00.151\LectMB\Lect04.files\image036.jpg"/>
          <p:cNvPicPr>
            <a:picLocks noChangeAspect="1" noChangeArrowheads="1"/>
          </p:cNvPicPr>
          <p:nvPr/>
        </p:nvPicPr>
        <p:blipFill>
          <a:blip r:embed="rId3" cstate="print"/>
          <a:srcRect/>
          <a:stretch>
            <a:fillRect/>
          </a:stretch>
        </p:blipFill>
        <p:spPr bwMode="auto">
          <a:xfrm>
            <a:off x="5000628" y="4286256"/>
            <a:ext cx="2867174" cy="235745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133122"/>
                                        </p:tgtEl>
                                        <p:attrNameLst>
                                          <p:attrName>style.visibility</p:attrName>
                                        </p:attrNameLst>
                                      </p:cBhvr>
                                      <p:to>
                                        <p:strVal val="visible"/>
                                      </p:to>
                                    </p:set>
                                    <p:anim calcmode="lin" valueType="num">
                                      <p:cBhvr>
                                        <p:cTn id="23" dur="500" fill="hold"/>
                                        <p:tgtEl>
                                          <p:spTgt spid="133122"/>
                                        </p:tgtEl>
                                        <p:attrNameLst>
                                          <p:attrName>ppt_w</p:attrName>
                                        </p:attrNameLst>
                                      </p:cBhvr>
                                      <p:tavLst>
                                        <p:tav tm="0">
                                          <p:val>
                                            <p:strVal val="#ppt_w*2.5"/>
                                          </p:val>
                                        </p:tav>
                                        <p:tav tm="100000">
                                          <p:val>
                                            <p:strVal val="#ppt_w"/>
                                          </p:val>
                                        </p:tav>
                                      </p:tavLst>
                                    </p:anim>
                                    <p:anim calcmode="lin" valueType="num">
                                      <p:cBhvr>
                                        <p:cTn id="24" dur="500" fill="hold"/>
                                        <p:tgtEl>
                                          <p:spTgt spid="133122"/>
                                        </p:tgtEl>
                                        <p:attrNameLst>
                                          <p:attrName>ppt_h</p:attrName>
                                        </p:attrNameLst>
                                      </p:cBhvr>
                                      <p:tavLst>
                                        <p:tav tm="0">
                                          <p:val>
                                            <p:strVal val="#ppt_h*0.01"/>
                                          </p:val>
                                        </p:tav>
                                        <p:tav tm="100000">
                                          <p:val>
                                            <p:strVal val="#ppt_h"/>
                                          </p:val>
                                        </p:tav>
                                      </p:tavLst>
                                    </p:anim>
                                    <p:anim calcmode="lin" valueType="num">
                                      <p:cBhvr>
                                        <p:cTn id="25" dur="500" fill="hold"/>
                                        <p:tgtEl>
                                          <p:spTgt spid="133122"/>
                                        </p:tgtEl>
                                        <p:attrNameLst>
                                          <p:attrName>ppt_x</p:attrName>
                                        </p:attrNameLst>
                                      </p:cBhvr>
                                      <p:tavLst>
                                        <p:tav tm="0">
                                          <p:val>
                                            <p:strVal val="#ppt_x"/>
                                          </p:val>
                                        </p:tav>
                                        <p:tav tm="100000">
                                          <p:val>
                                            <p:strVal val="#ppt_x"/>
                                          </p:val>
                                        </p:tav>
                                      </p:tavLst>
                                    </p:anim>
                                    <p:anim calcmode="lin" valueType="num">
                                      <p:cBhvr>
                                        <p:cTn id="26" dur="500" fill="hold"/>
                                        <p:tgtEl>
                                          <p:spTgt spid="133122"/>
                                        </p:tgtEl>
                                        <p:attrNameLst>
                                          <p:attrName>ppt_y</p:attrName>
                                        </p:attrNameLst>
                                      </p:cBhvr>
                                      <p:tavLst>
                                        <p:tav tm="0">
                                          <p:val>
                                            <p:strVal val="#ppt_h+1"/>
                                          </p:val>
                                        </p:tav>
                                        <p:tav tm="100000">
                                          <p:val>
                                            <p:strVal val="#ppt_y"/>
                                          </p:val>
                                        </p:tav>
                                      </p:tavLst>
                                    </p:anim>
                                    <p:animEffect transition="in" filter="fade">
                                      <p:cBhvr>
                                        <p:cTn id="27" dur="500"/>
                                        <p:tgtEl>
                                          <p:spTgt spid="133122"/>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62500" lnSpcReduction="20000"/>
          </a:bodyPr>
          <a:lstStyle/>
          <a:p>
            <a:r>
              <a:rPr lang="ru-RU" dirty="0" smtClean="0"/>
              <a:t>Из приведенных примеров видно, что любая физическая модель обладает конкретными свойствами физического объекта. В этом ее преимущества, но в этом и ее ограничения.</a:t>
            </a:r>
          </a:p>
          <a:p>
            <a:endParaRPr lang="ru-RU" dirty="0" smtClean="0"/>
          </a:p>
          <a:p>
            <a:r>
              <a:rPr lang="ru-RU" b="1" dirty="0" smtClean="0"/>
              <a:t>Компьютерные модели</a:t>
            </a:r>
            <a:r>
              <a:rPr lang="ru-RU" dirty="0" smtClean="0"/>
              <a:t> содержат "знания" об объекте в виде математических формул, таблиц, графиков, баз данных и знаний. Они позволяют изучать поведение системы при изменении внутренних характеристик и внешних условий, проигрывать сценарии, решать задачу оптимизации. Однако каждая компьютерная реализация соответствует </a:t>
            </a:r>
            <a:r>
              <a:rPr lang="ru-RU" i="1" dirty="0" smtClean="0"/>
              <a:t>конкретным, заданным параметрам системы.</a:t>
            </a:r>
            <a:r>
              <a:rPr lang="ru-RU" dirty="0" smtClean="0"/>
              <a:t> Наиболее общими и абстрактными являются математические модели.</a:t>
            </a:r>
          </a:p>
          <a:p>
            <a:pPr>
              <a:buNone/>
            </a:pPr>
            <a:r>
              <a:rPr lang="ru-RU" i="1" dirty="0" smtClean="0"/>
              <a:t> </a:t>
            </a:r>
            <a:endParaRPr lang="ru-RU" dirty="0" smtClean="0"/>
          </a:p>
          <a:p>
            <a:r>
              <a:rPr lang="ru-RU" b="1" dirty="0" smtClean="0"/>
              <a:t>Математические модели </a:t>
            </a:r>
            <a:r>
              <a:rPr lang="ru-RU" dirty="0" smtClean="0"/>
              <a:t>описывают  целый класс процессов или явлений, которые обладают сходными свойствами, или являются изоморфными. Наука конца 20 века – синергетика, показала, что сходными уравнениями описываются процессы самоорганизации самой разной природы: от образования скоплений галактик до образования пятен планктона в океане.</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Линейные системы.</a:t>
            </a:r>
            <a:endParaRPr lang="ru-RU" dirty="0"/>
          </a:p>
        </p:txBody>
      </p:sp>
      <p:sp>
        <p:nvSpPr>
          <p:cNvPr id="3" name="Содержимое 2"/>
          <p:cNvSpPr>
            <a:spLocks noGrp="1"/>
          </p:cNvSpPr>
          <p:nvPr>
            <p:ph idx="1"/>
          </p:nvPr>
        </p:nvSpPr>
        <p:spPr>
          <a:xfrm>
            <a:off x="500034" y="785794"/>
            <a:ext cx="8229600" cy="5431552"/>
          </a:xfrm>
        </p:spPr>
        <p:txBody>
          <a:bodyPr>
            <a:normAutofit fontScale="85000" lnSpcReduction="10000"/>
          </a:bodyPr>
          <a:lstStyle/>
          <a:p>
            <a:r>
              <a:rPr lang="ru-RU" dirty="0" smtClean="0"/>
              <a:t>Рассмотрим систему двух линейных уравнений:</a:t>
            </a:r>
            <a:endParaRPr lang="en-US" dirty="0" smtClean="0"/>
          </a:p>
          <a:p>
            <a:pPr>
              <a:buNone/>
            </a:pPr>
            <a:r>
              <a:rPr lang="ru-RU" dirty="0" smtClean="0"/>
              <a:t>	</a:t>
            </a:r>
            <a:endParaRPr lang="en-US" dirty="0" smtClean="0"/>
          </a:p>
          <a:p>
            <a:pPr>
              <a:buNone/>
            </a:pPr>
            <a:r>
              <a:rPr lang="en-US" dirty="0" smtClean="0"/>
              <a:t>							</a:t>
            </a:r>
            <a:r>
              <a:rPr lang="ru-RU" dirty="0" smtClean="0"/>
              <a:t>(4.4)</a:t>
            </a:r>
          </a:p>
          <a:p>
            <a:r>
              <a:rPr lang="ru-RU" dirty="0" smtClean="0"/>
              <a:t>Здесь </a:t>
            </a:r>
            <a:r>
              <a:rPr lang="ru-RU" i="1" dirty="0" err="1" smtClean="0"/>
              <a:t>a</a:t>
            </a:r>
            <a:r>
              <a:rPr lang="ru-RU" i="1" dirty="0" smtClean="0"/>
              <a:t>, </a:t>
            </a:r>
            <a:r>
              <a:rPr lang="ru-RU" i="1" dirty="0" err="1" smtClean="0"/>
              <a:t>b</a:t>
            </a:r>
            <a:r>
              <a:rPr lang="ru-RU" i="1" dirty="0" smtClean="0"/>
              <a:t>, </a:t>
            </a:r>
            <a:r>
              <a:rPr lang="ru-RU" i="1" dirty="0" err="1" smtClean="0"/>
              <a:t>c</a:t>
            </a:r>
            <a:r>
              <a:rPr lang="ru-RU" i="1" dirty="0" smtClean="0"/>
              <a:t>, </a:t>
            </a:r>
            <a:r>
              <a:rPr lang="ru-RU" i="1" dirty="0" err="1" smtClean="0"/>
              <a:t>d</a:t>
            </a:r>
            <a:r>
              <a:rPr lang="ru-RU" b="1" i="1" dirty="0" smtClean="0"/>
              <a:t> </a:t>
            </a:r>
            <a:r>
              <a:rPr lang="ru-RU" dirty="0" smtClean="0"/>
              <a:t>- константы, </a:t>
            </a:r>
            <a:r>
              <a:rPr lang="ru-RU" i="1" dirty="0" err="1" smtClean="0"/>
              <a:t>x</a:t>
            </a:r>
            <a:r>
              <a:rPr lang="ru-RU" i="1" dirty="0" smtClean="0"/>
              <a:t>, </a:t>
            </a:r>
            <a:r>
              <a:rPr lang="ru-RU" i="1" dirty="0" err="1" smtClean="0"/>
              <a:t>y</a:t>
            </a:r>
            <a:r>
              <a:rPr lang="ru-RU" i="1" dirty="0" smtClean="0"/>
              <a:t> </a:t>
            </a:r>
            <a:r>
              <a:rPr lang="ru-RU" dirty="0" smtClean="0"/>
              <a:t>‑ декартовы координаты на фазовой плоскости.</a:t>
            </a:r>
          </a:p>
          <a:p>
            <a:r>
              <a:rPr lang="ru-RU" dirty="0" smtClean="0"/>
              <a:t>Общее решение будем искать в виде:</a:t>
            </a:r>
          </a:p>
          <a:p>
            <a:pPr>
              <a:buNone/>
            </a:pPr>
            <a:r>
              <a:rPr lang="en-US" dirty="0" smtClean="0"/>
              <a:t>							</a:t>
            </a:r>
            <a:r>
              <a:rPr lang="ru-RU" dirty="0" smtClean="0"/>
              <a:t>(4.5)</a:t>
            </a:r>
          </a:p>
          <a:p>
            <a:r>
              <a:rPr lang="ru-RU" dirty="0" smtClean="0"/>
              <a:t>Подставим  эти выражения в (4.4) и сократим на </a:t>
            </a:r>
            <a:r>
              <a:rPr lang="ru-RU" i="1" dirty="0" err="1" smtClean="0"/>
              <a:t>e</a:t>
            </a:r>
            <a:r>
              <a:rPr lang="ru-RU" i="1" baseline="30000" dirty="0" err="1" smtClean="0">
                <a:sym typeface="Symbol"/>
              </a:rPr>
              <a:t></a:t>
            </a:r>
            <a:r>
              <a:rPr lang="ru-RU" i="1" baseline="30000" dirty="0" err="1" smtClean="0"/>
              <a:t>t</a:t>
            </a:r>
            <a:r>
              <a:rPr lang="ru-RU" i="1" dirty="0" smtClean="0"/>
              <a:t>:</a:t>
            </a:r>
            <a:endParaRPr lang="ru-RU" dirty="0" smtClean="0"/>
          </a:p>
          <a:p>
            <a:pPr>
              <a:buNone/>
            </a:pPr>
            <a:r>
              <a:rPr lang="en-US" dirty="0" smtClean="0"/>
              <a:t>															</a:t>
            </a:r>
            <a:r>
              <a:rPr lang="ru-RU" dirty="0" smtClean="0"/>
              <a:t>(4.6)</a:t>
            </a:r>
            <a:endParaRPr lang="en-US" dirty="0" smtClean="0"/>
          </a:p>
          <a:p>
            <a:r>
              <a:rPr lang="ru-RU" dirty="0" smtClean="0"/>
              <a:t> Алгебраическая система уравнений (4.6) с неизвестными </a:t>
            </a:r>
            <a:r>
              <a:rPr lang="ru-RU" i="1" dirty="0" smtClean="0"/>
              <a:t>A, B</a:t>
            </a:r>
            <a:r>
              <a:rPr lang="ru-RU" dirty="0" smtClean="0"/>
              <a:t> имеет ненулевое решение лишь в том случае, если ее определитель, составленный из коэффициентов при неизвестных, равен нулю:</a:t>
            </a:r>
          </a:p>
          <a:p>
            <a:pPr>
              <a:buNone/>
            </a:pPr>
            <a:endParaRPr lang="ru-RU" dirty="0" smtClean="0"/>
          </a:p>
          <a:p>
            <a:endParaRPr lang="ru-RU" dirty="0" smtClean="0"/>
          </a:p>
          <a:p>
            <a:endParaRPr lang="ru-RU" dirty="0"/>
          </a:p>
        </p:txBody>
      </p:sp>
      <p:pic>
        <p:nvPicPr>
          <p:cNvPr id="135170" name="Picture 2" descr="C:\Users\73B5~1\AppData\Local\Temp\Rar$EX00.151\LectMB\Lect04.files\image038.gif"/>
          <p:cNvPicPr>
            <a:picLocks noChangeAspect="1" noChangeArrowheads="1"/>
          </p:cNvPicPr>
          <p:nvPr/>
        </p:nvPicPr>
        <p:blipFill>
          <a:blip r:embed="rId2" cstate="print"/>
          <a:srcRect/>
          <a:stretch>
            <a:fillRect/>
          </a:stretch>
        </p:blipFill>
        <p:spPr bwMode="auto">
          <a:xfrm>
            <a:off x="2857488" y="1142984"/>
            <a:ext cx="3205999" cy="714380"/>
          </a:xfrm>
          <a:prstGeom prst="rect">
            <a:avLst/>
          </a:prstGeom>
          <a:noFill/>
        </p:spPr>
      </p:pic>
      <p:pic>
        <p:nvPicPr>
          <p:cNvPr id="135171" name="Picture 3" descr="C:\Users\73B5~1\AppData\Local\Temp\Rar$EX00.151\LectMB\Lect04.files\image040.gif"/>
          <p:cNvPicPr>
            <a:picLocks noChangeAspect="1" noChangeArrowheads="1"/>
          </p:cNvPicPr>
          <p:nvPr/>
        </p:nvPicPr>
        <p:blipFill>
          <a:blip r:embed="rId3" cstate="print"/>
          <a:srcRect/>
          <a:stretch>
            <a:fillRect/>
          </a:stretch>
        </p:blipFill>
        <p:spPr bwMode="auto">
          <a:xfrm>
            <a:off x="3143240" y="2928934"/>
            <a:ext cx="2833708" cy="500066"/>
          </a:xfrm>
          <a:prstGeom prst="rect">
            <a:avLst/>
          </a:prstGeom>
          <a:noFill/>
        </p:spPr>
      </p:pic>
      <p:pic>
        <p:nvPicPr>
          <p:cNvPr id="135172" name="Picture 4" descr="C:\Users\73B5~1\AppData\Local\Temp\Rar$EX00.151\LectMB\Lect04.files\image042.gif"/>
          <p:cNvPicPr>
            <a:picLocks noChangeAspect="1" noChangeArrowheads="1"/>
          </p:cNvPicPr>
          <p:nvPr/>
        </p:nvPicPr>
        <p:blipFill>
          <a:blip r:embed="rId4" cstate="print"/>
          <a:srcRect/>
          <a:stretch>
            <a:fillRect/>
          </a:stretch>
        </p:blipFill>
        <p:spPr bwMode="auto">
          <a:xfrm>
            <a:off x="384175" y="334963"/>
            <a:ext cx="152400" cy="342900"/>
          </a:xfrm>
          <a:prstGeom prst="rect">
            <a:avLst/>
          </a:prstGeom>
          <a:noFill/>
        </p:spPr>
      </p:pic>
      <p:pic>
        <p:nvPicPr>
          <p:cNvPr id="135173" name="Picture 5" descr="C:\Users\73B5~1\AppData\Local\Temp\Rar$EX00.151\LectMB\Lect04.files\image044.gif"/>
          <p:cNvPicPr>
            <a:picLocks noChangeAspect="1" noChangeArrowheads="1"/>
          </p:cNvPicPr>
          <p:nvPr/>
        </p:nvPicPr>
        <p:blipFill>
          <a:blip r:embed="rId5" cstate="print"/>
          <a:srcRect/>
          <a:stretch>
            <a:fillRect/>
          </a:stretch>
        </p:blipFill>
        <p:spPr bwMode="auto">
          <a:xfrm>
            <a:off x="3643306" y="3714752"/>
            <a:ext cx="1785950" cy="811795"/>
          </a:xfrm>
          <a:prstGeom prst="rect">
            <a:avLst/>
          </a:prstGeom>
          <a:noFill/>
        </p:spPr>
      </p:pic>
      <p:pic>
        <p:nvPicPr>
          <p:cNvPr id="135174" name="Picture 6" descr="C:\Users\73B5~1\AppData\Local\Temp\Rar$EX00.151\LectMB\Lect04.files\image046.gif"/>
          <p:cNvPicPr>
            <a:picLocks noChangeAspect="1" noChangeArrowheads="1"/>
          </p:cNvPicPr>
          <p:nvPr/>
        </p:nvPicPr>
        <p:blipFill>
          <a:blip r:embed="rId6" cstate="print"/>
          <a:srcRect/>
          <a:stretch>
            <a:fillRect/>
          </a:stretch>
        </p:blipFill>
        <p:spPr bwMode="auto">
          <a:xfrm>
            <a:off x="3357554" y="5786454"/>
            <a:ext cx="2350165" cy="92869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135170"/>
                                        </p:tgtEl>
                                        <p:attrNameLst>
                                          <p:attrName>style.visibility</p:attrName>
                                        </p:attrNameLst>
                                      </p:cBhvr>
                                      <p:to>
                                        <p:strVal val="visible"/>
                                      </p:to>
                                    </p:set>
                                    <p:anim calcmode="lin" valueType="num">
                                      <p:cBhvr>
                                        <p:cTn id="23" dur="500" fill="hold"/>
                                        <p:tgtEl>
                                          <p:spTgt spid="135170"/>
                                        </p:tgtEl>
                                        <p:attrNameLst>
                                          <p:attrName>ppt_w</p:attrName>
                                        </p:attrNameLst>
                                      </p:cBhvr>
                                      <p:tavLst>
                                        <p:tav tm="0">
                                          <p:val>
                                            <p:strVal val="#ppt_w*2.5"/>
                                          </p:val>
                                        </p:tav>
                                        <p:tav tm="100000">
                                          <p:val>
                                            <p:strVal val="#ppt_w"/>
                                          </p:val>
                                        </p:tav>
                                      </p:tavLst>
                                    </p:anim>
                                    <p:anim calcmode="lin" valueType="num">
                                      <p:cBhvr>
                                        <p:cTn id="24" dur="500" fill="hold"/>
                                        <p:tgtEl>
                                          <p:spTgt spid="135170"/>
                                        </p:tgtEl>
                                        <p:attrNameLst>
                                          <p:attrName>ppt_h</p:attrName>
                                        </p:attrNameLst>
                                      </p:cBhvr>
                                      <p:tavLst>
                                        <p:tav tm="0">
                                          <p:val>
                                            <p:strVal val="#ppt_h*0.01"/>
                                          </p:val>
                                        </p:tav>
                                        <p:tav tm="100000">
                                          <p:val>
                                            <p:strVal val="#ppt_h"/>
                                          </p:val>
                                        </p:tav>
                                      </p:tavLst>
                                    </p:anim>
                                    <p:anim calcmode="lin" valueType="num">
                                      <p:cBhvr>
                                        <p:cTn id="25" dur="500" fill="hold"/>
                                        <p:tgtEl>
                                          <p:spTgt spid="135170"/>
                                        </p:tgtEl>
                                        <p:attrNameLst>
                                          <p:attrName>ppt_x</p:attrName>
                                        </p:attrNameLst>
                                      </p:cBhvr>
                                      <p:tavLst>
                                        <p:tav tm="0">
                                          <p:val>
                                            <p:strVal val="#ppt_x"/>
                                          </p:val>
                                        </p:tav>
                                        <p:tav tm="100000">
                                          <p:val>
                                            <p:strVal val="#ppt_x"/>
                                          </p:val>
                                        </p:tav>
                                      </p:tavLst>
                                    </p:anim>
                                    <p:anim calcmode="lin" valueType="num">
                                      <p:cBhvr>
                                        <p:cTn id="26" dur="500" fill="hold"/>
                                        <p:tgtEl>
                                          <p:spTgt spid="135170"/>
                                        </p:tgtEl>
                                        <p:attrNameLst>
                                          <p:attrName>ppt_y</p:attrName>
                                        </p:attrNameLst>
                                      </p:cBhvr>
                                      <p:tavLst>
                                        <p:tav tm="0">
                                          <p:val>
                                            <p:strVal val="#ppt_h+1"/>
                                          </p:val>
                                        </p:tav>
                                        <p:tav tm="100000">
                                          <p:val>
                                            <p:strVal val="#ppt_y"/>
                                          </p:val>
                                        </p:tav>
                                      </p:tavLst>
                                    </p:anim>
                                    <p:animEffect transition="in" filter="fade">
                                      <p:cBhvr>
                                        <p:cTn id="27" dur="500"/>
                                        <p:tgtEl>
                                          <p:spTgt spid="135170"/>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5" end="5"/>
                                            </p:txEl>
                                          </p:spTgt>
                                        </p:tgtEl>
                                      </p:cBhvr>
                                    </p:animEffect>
                                  </p:childTnLst>
                                </p:cTn>
                              </p:par>
                              <p:par>
                                <p:cTn id="55" presetID="58" presetClass="entr" presetSubtype="0" accel="100000" fill="hold" nodeType="withEffect">
                                  <p:stCondLst>
                                    <p:cond delay="0"/>
                                  </p:stCondLst>
                                  <p:childTnLst>
                                    <p:set>
                                      <p:cBhvr>
                                        <p:cTn id="56" dur="1" fill="hold">
                                          <p:stCondLst>
                                            <p:cond delay="0"/>
                                          </p:stCondLst>
                                        </p:cTn>
                                        <p:tgtEl>
                                          <p:spTgt spid="135171"/>
                                        </p:tgtEl>
                                        <p:attrNameLst>
                                          <p:attrName>style.visibility</p:attrName>
                                        </p:attrNameLst>
                                      </p:cBhvr>
                                      <p:to>
                                        <p:strVal val="visible"/>
                                      </p:to>
                                    </p:set>
                                    <p:anim calcmode="lin" valueType="num">
                                      <p:cBhvr>
                                        <p:cTn id="57" dur="500" fill="hold"/>
                                        <p:tgtEl>
                                          <p:spTgt spid="135171"/>
                                        </p:tgtEl>
                                        <p:attrNameLst>
                                          <p:attrName>ppt_w</p:attrName>
                                        </p:attrNameLst>
                                      </p:cBhvr>
                                      <p:tavLst>
                                        <p:tav tm="0">
                                          <p:val>
                                            <p:strVal val="#ppt_w*2.5"/>
                                          </p:val>
                                        </p:tav>
                                        <p:tav tm="100000">
                                          <p:val>
                                            <p:strVal val="#ppt_w"/>
                                          </p:val>
                                        </p:tav>
                                      </p:tavLst>
                                    </p:anim>
                                    <p:anim calcmode="lin" valueType="num">
                                      <p:cBhvr>
                                        <p:cTn id="58" dur="500" fill="hold"/>
                                        <p:tgtEl>
                                          <p:spTgt spid="135171"/>
                                        </p:tgtEl>
                                        <p:attrNameLst>
                                          <p:attrName>ppt_h</p:attrName>
                                        </p:attrNameLst>
                                      </p:cBhvr>
                                      <p:tavLst>
                                        <p:tav tm="0">
                                          <p:val>
                                            <p:strVal val="#ppt_h*0.01"/>
                                          </p:val>
                                        </p:tav>
                                        <p:tav tm="100000">
                                          <p:val>
                                            <p:strVal val="#ppt_h"/>
                                          </p:val>
                                        </p:tav>
                                      </p:tavLst>
                                    </p:anim>
                                    <p:anim calcmode="lin" valueType="num">
                                      <p:cBhvr>
                                        <p:cTn id="59" dur="500" fill="hold"/>
                                        <p:tgtEl>
                                          <p:spTgt spid="135171"/>
                                        </p:tgtEl>
                                        <p:attrNameLst>
                                          <p:attrName>ppt_x</p:attrName>
                                        </p:attrNameLst>
                                      </p:cBhvr>
                                      <p:tavLst>
                                        <p:tav tm="0">
                                          <p:val>
                                            <p:strVal val="#ppt_x"/>
                                          </p:val>
                                        </p:tav>
                                        <p:tav tm="100000">
                                          <p:val>
                                            <p:strVal val="#ppt_x"/>
                                          </p:val>
                                        </p:tav>
                                      </p:tavLst>
                                    </p:anim>
                                    <p:anim calcmode="lin" valueType="num">
                                      <p:cBhvr>
                                        <p:cTn id="60" dur="500" fill="hold"/>
                                        <p:tgtEl>
                                          <p:spTgt spid="135171"/>
                                        </p:tgtEl>
                                        <p:attrNameLst>
                                          <p:attrName>ppt_y</p:attrName>
                                        </p:attrNameLst>
                                      </p:cBhvr>
                                      <p:tavLst>
                                        <p:tav tm="0">
                                          <p:val>
                                            <p:strVal val="#ppt_h+1"/>
                                          </p:val>
                                        </p:tav>
                                        <p:tav tm="100000">
                                          <p:val>
                                            <p:strVal val="#ppt_y"/>
                                          </p:val>
                                        </p:tav>
                                      </p:tavLst>
                                    </p:anim>
                                    <p:animEffect transition="in" filter="fade">
                                      <p:cBhvr>
                                        <p:cTn id="61" dur="500"/>
                                        <p:tgtEl>
                                          <p:spTgt spid="135171"/>
                                        </p:tgtEl>
                                      </p:cBhvr>
                                    </p:animEffec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 calcmode="lin" valueType="num">
                                      <p:cBhvr>
                                        <p:cTn id="66"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7"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6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70" dur="500"/>
                                        <p:tgtEl>
                                          <p:spTgt spid="3">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8" presetClass="entr" presetSubtype="0" accel="100000" fill="hold" grpId="0" nodeType="click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anim calcmode="lin" valueType="num">
                                      <p:cBhvr>
                                        <p:cTn id="75"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76"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7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8"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79" dur="500"/>
                                        <p:tgtEl>
                                          <p:spTgt spid="3">
                                            <p:txEl>
                                              <p:pRg st="7" end="7"/>
                                            </p:txEl>
                                          </p:spTgt>
                                        </p:tgtEl>
                                      </p:cBhvr>
                                    </p:animEffect>
                                  </p:childTnLst>
                                </p:cTn>
                              </p:par>
                              <p:par>
                                <p:cTn id="80" presetID="58" presetClass="entr" presetSubtype="0" accel="100000" fill="hold" nodeType="withEffect">
                                  <p:stCondLst>
                                    <p:cond delay="0"/>
                                  </p:stCondLst>
                                  <p:childTnLst>
                                    <p:set>
                                      <p:cBhvr>
                                        <p:cTn id="81" dur="1" fill="hold">
                                          <p:stCondLst>
                                            <p:cond delay="0"/>
                                          </p:stCondLst>
                                        </p:cTn>
                                        <p:tgtEl>
                                          <p:spTgt spid="135173"/>
                                        </p:tgtEl>
                                        <p:attrNameLst>
                                          <p:attrName>style.visibility</p:attrName>
                                        </p:attrNameLst>
                                      </p:cBhvr>
                                      <p:to>
                                        <p:strVal val="visible"/>
                                      </p:to>
                                    </p:set>
                                    <p:anim calcmode="lin" valueType="num">
                                      <p:cBhvr>
                                        <p:cTn id="82" dur="500" fill="hold"/>
                                        <p:tgtEl>
                                          <p:spTgt spid="135173"/>
                                        </p:tgtEl>
                                        <p:attrNameLst>
                                          <p:attrName>ppt_w</p:attrName>
                                        </p:attrNameLst>
                                      </p:cBhvr>
                                      <p:tavLst>
                                        <p:tav tm="0">
                                          <p:val>
                                            <p:strVal val="#ppt_w*2.5"/>
                                          </p:val>
                                        </p:tav>
                                        <p:tav tm="100000">
                                          <p:val>
                                            <p:strVal val="#ppt_w"/>
                                          </p:val>
                                        </p:tav>
                                      </p:tavLst>
                                    </p:anim>
                                    <p:anim calcmode="lin" valueType="num">
                                      <p:cBhvr>
                                        <p:cTn id="83" dur="500" fill="hold"/>
                                        <p:tgtEl>
                                          <p:spTgt spid="135173"/>
                                        </p:tgtEl>
                                        <p:attrNameLst>
                                          <p:attrName>ppt_h</p:attrName>
                                        </p:attrNameLst>
                                      </p:cBhvr>
                                      <p:tavLst>
                                        <p:tav tm="0">
                                          <p:val>
                                            <p:strVal val="#ppt_h*0.01"/>
                                          </p:val>
                                        </p:tav>
                                        <p:tav tm="100000">
                                          <p:val>
                                            <p:strVal val="#ppt_h"/>
                                          </p:val>
                                        </p:tav>
                                      </p:tavLst>
                                    </p:anim>
                                    <p:anim calcmode="lin" valueType="num">
                                      <p:cBhvr>
                                        <p:cTn id="84" dur="500" fill="hold"/>
                                        <p:tgtEl>
                                          <p:spTgt spid="135173"/>
                                        </p:tgtEl>
                                        <p:attrNameLst>
                                          <p:attrName>ppt_x</p:attrName>
                                        </p:attrNameLst>
                                      </p:cBhvr>
                                      <p:tavLst>
                                        <p:tav tm="0">
                                          <p:val>
                                            <p:strVal val="#ppt_x"/>
                                          </p:val>
                                        </p:tav>
                                        <p:tav tm="100000">
                                          <p:val>
                                            <p:strVal val="#ppt_x"/>
                                          </p:val>
                                        </p:tav>
                                      </p:tavLst>
                                    </p:anim>
                                    <p:anim calcmode="lin" valueType="num">
                                      <p:cBhvr>
                                        <p:cTn id="85" dur="500" fill="hold"/>
                                        <p:tgtEl>
                                          <p:spTgt spid="135173"/>
                                        </p:tgtEl>
                                        <p:attrNameLst>
                                          <p:attrName>ppt_y</p:attrName>
                                        </p:attrNameLst>
                                      </p:cBhvr>
                                      <p:tavLst>
                                        <p:tav tm="0">
                                          <p:val>
                                            <p:strVal val="#ppt_h+1"/>
                                          </p:val>
                                        </p:tav>
                                        <p:tav tm="100000">
                                          <p:val>
                                            <p:strVal val="#ppt_y"/>
                                          </p:val>
                                        </p:tav>
                                      </p:tavLst>
                                    </p:anim>
                                    <p:animEffect transition="in" filter="fade">
                                      <p:cBhvr>
                                        <p:cTn id="86" dur="500"/>
                                        <p:tgtEl>
                                          <p:spTgt spid="135173"/>
                                        </p:tgtEl>
                                      </p:cBhvr>
                                    </p:animEffect>
                                  </p:childTnLst>
                                </p:cTn>
                              </p:par>
                            </p:childTnLst>
                          </p:cTn>
                        </p:par>
                      </p:childTnLst>
                    </p:cTn>
                  </p:par>
                  <p:par>
                    <p:cTn id="87" fill="hold">
                      <p:stCondLst>
                        <p:cond delay="indefinite"/>
                      </p:stCondLst>
                      <p:childTnLst>
                        <p:par>
                          <p:cTn id="88" fill="hold">
                            <p:stCondLst>
                              <p:cond delay="0"/>
                            </p:stCondLst>
                            <p:childTnLst>
                              <p:par>
                                <p:cTn id="89" presetID="58" presetClass="entr" presetSubtype="0" accel="100000" fill="hold" grpId="0" nodeType="clickEffect">
                                  <p:stCondLst>
                                    <p:cond delay="0"/>
                                  </p:stCondLst>
                                  <p:childTnLst>
                                    <p:set>
                                      <p:cBhvr>
                                        <p:cTn id="90" dur="1" fill="hold">
                                          <p:stCondLst>
                                            <p:cond delay="0"/>
                                          </p:stCondLst>
                                        </p:cTn>
                                        <p:tgtEl>
                                          <p:spTgt spid="3">
                                            <p:txEl>
                                              <p:pRg st="8" end="8"/>
                                            </p:txEl>
                                          </p:spTgt>
                                        </p:tgtEl>
                                        <p:attrNameLst>
                                          <p:attrName>style.visibility</p:attrName>
                                        </p:attrNameLst>
                                      </p:cBhvr>
                                      <p:to>
                                        <p:strVal val="visible"/>
                                      </p:to>
                                    </p:set>
                                    <p:anim calcmode="lin" valueType="num">
                                      <p:cBhvr>
                                        <p:cTn id="91"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92"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9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4"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95" dur="500"/>
                                        <p:tgtEl>
                                          <p:spTgt spid="3">
                                            <p:txEl>
                                              <p:pRg st="8" end="8"/>
                                            </p:txEl>
                                          </p:spTgt>
                                        </p:tgtEl>
                                      </p:cBhvr>
                                    </p:animEffect>
                                  </p:childTnLst>
                                </p:cTn>
                              </p:par>
                              <p:par>
                                <p:cTn id="96" presetID="58" presetClass="entr" presetSubtype="0" accel="100000" fill="hold" nodeType="withEffect">
                                  <p:stCondLst>
                                    <p:cond delay="0"/>
                                  </p:stCondLst>
                                  <p:childTnLst>
                                    <p:set>
                                      <p:cBhvr>
                                        <p:cTn id="97" dur="1" fill="hold">
                                          <p:stCondLst>
                                            <p:cond delay="0"/>
                                          </p:stCondLst>
                                        </p:cTn>
                                        <p:tgtEl>
                                          <p:spTgt spid="135174"/>
                                        </p:tgtEl>
                                        <p:attrNameLst>
                                          <p:attrName>style.visibility</p:attrName>
                                        </p:attrNameLst>
                                      </p:cBhvr>
                                      <p:to>
                                        <p:strVal val="visible"/>
                                      </p:to>
                                    </p:set>
                                    <p:anim calcmode="lin" valueType="num">
                                      <p:cBhvr>
                                        <p:cTn id="98" dur="500" fill="hold"/>
                                        <p:tgtEl>
                                          <p:spTgt spid="135174"/>
                                        </p:tgtEl>
                                        <p:attrNameLst>
                                          <p:attrName>ppt_w</p:attrName>
                                        </p:attrNameLst>
                                      </p:cBhvr>
                                      <p:tavLst>
                                        <p:tav tm="0">
                                          <p:val>
                                            <p:strVal val="#ppt_w*2.5"/>
                                          </p:val>
                                        </p:tav>
                                        <p:tav tm="100000">
                                          <p:val>
                                            <p:strVal val="#ppt_w"/>
                                          </p:val>
                                        </p:tav>
                                      </p:tavLst>
                                    </p:anim>
                                    <p:anim calcmode="lin" valueType="num">
                                      <p:cBhvr>
                                        <p:cTn id="99" dur="500" fill="hold"/>
                                        <p:tgtEl>
                                          <p:spTgt spid="135174"/>
                                        </p:tgtEl>
                                        <p:attrNameLst>
                                          <p:attrName>ppt_h</p:attrName>
                                        </p:attrNameLst>
                                      </p:cBhvr>
                                      <p:tavLst>
                                        <p:tav tm="0">
                                          <p:val>
                                            <p:strVal val="#ppt_h*0.01"/>
                                          </p:val>
                                        </p:tav>
                                        <p:tav tm="100000">
                                          <p:val>
                                            <p:strVal val="#ppt_h"/>
                                          </p:val>
                                        </p:tav>
                                      </p:tavLst>
                                    </p:anim>
                                    <p:anim calcmode="lin" valueType="num">
                                      <p:cBhvr>
                                        <p:cTn id="100" dur="500" fill="hold"/>
                                        <p:tgtEl>
                                          <p:spTgt spid="135174"/>
                                        </p:tgtEl>
                                        <p:attrNameLst>
                                          <p:attrName>ppt_x</p:attrName>
                                        </p:attrNameLst>
                                      </p:cBhvr>
                                      <p:tavLst>
                                        <p:tav tm="0">
                                          <p:val>
                                            <p:strVal val="#ppt_x"/>
                                          </p:val>
                                        </p:tav>
                                        <p:tav tm="100000">
                                          <p:val>
                                            <p:strVal val="#ppt_x"/>
                                          </p:val>
                                        </p:tav>
                                      </p:tavLst>
                                    </p:anim>
                                    <p:anim calcmode="lin" valueType="num">
                                      <p:cBhvr>
                                        <p:cTn id="101" dur="500" fill="hold"/>
                                        <p:tgtEl>
                                          <p:spTgt spid="135174"/>
                                        </p:tgtEl>
                                        <p:attrNameLst>
                                          <p:attrName>ppt_y</p:attrName>
                                        </p:attrNameLst>
                                      </p:cBhvr>
                                      <p:tavLst>
                                        <p:tav tm="0">
                                          <p:val>
                                            <p:strVal val="#ppt_h+1"/>
                                          </p:val>
                                        </p:tav>
                                        <p:tav tm="100000">
                                          <p:val>
                                            <p:strVal val="#ppt_y"/>
                                          </p:val>
                                        </p:tav>
                                      </p:tavLst>
                                    </p:anim>
                                    <p:animEffect transition="in" filter="fade">
                                      <p:cBhvr>
                                        <p:cTn id="102" dur="500"/>
                                        <p:tgtEl>
                                          <p:spTgt spid="135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5211763"/>
          </a:xfrm>
        </p:spPr>
        <p:txBody>
          <a:bodyPr>
            <a:normAutofit fontScale="55000" lnSpcReduction="20000"/>
          </a:bodyPr>
          <a:lstStyle/>
          <a:p>
            <a:r>
              <a:rPr lang="ru-RU" dirty="0" smtClean="0"/>
              <a:t>Раскрывая этот определитель, получим характеристическое уравнение системы:</a:t>
            </a:r>
          </a:p>
          <a:p>
            <a:pPr>
              <a:buNone/>
            </a:pPr>
            <a:r>
              <a:rPr lang="ru-RU" dirty="0" smtClean="0"/>
              <a:t>	</a:t>
            </a:r>
            <a:endParaRPr lang="en-US" dirty="0" smtClean="0"/>
          </a:p>
          <a:p>
            <a:pPr>
              <a:buNone/>
            </a:pPr>
            <a:r>
              <a:rPr lang="en-US" dirty="0" smtClean="0"/>
              <a:t>							</a:t>
            </a:r>
            <a:r>
              <a:rPr lang="ru-RU" dirty="0" smtClean="0"/>
              <a:t>(4.7)</a:t>
            </a:r>
          </a:p>
          <a:p>
            <a:r>
              <a:rPr lang="ru-RU" dirty="0" smtClean="0"/>
              <a:t>Решение этого уравнения дает значения показателя </a:t>
            </a:r>
            <a:r>
              <a:rPr lang="ru-RU" i="1" dirty="0" smtClean="0">
                <a:sym typeface="Symbol"/>
              </a:rPr>
              <a:t></a:t>
            </a:r>
            <a:r>
              <a:rPr lang="ru-RU" baseline="-25000" dirty="0" smtClean="0"/>
              <a:t>1,2</a:t>
            </a:r>
            <a:r>
              <a:rPr lang="ru-RU" dirty="0" smtClean="0"/>
              <a:t>, при которых возможны ненулевые для </a:t>
            </a:r>
            <a:r>
              <a:rPr lang="ru-RU" i="1" dirty="0" smtClean="0"/>
              <a:t>A</a:t>
            </a:r>
            <a:r>
              <a:rPr lang="ru-RU" dirty="0" smtClean="0"/>
              <a:t> и </a:t>
            </a:r>
            <a:r>
              <a:rPr lang="ru-RU" i="1" dirty="0" smtClean="0"/>
              <a:t>B</a:t>
            </a:r>
            <a:r>
              <a:rPr lang="ru-RU" dirty="0" smtClean="0"/>
              <a:t> решения уравнения (4.6). Эти значения суть</a:t>
            </a:r>
          </a:p>
          <a:p>
            <a:pPr>
              <a:buNone/>
            </a:pPr>
            <a:r>
              <a:rPr lang="en-US" dirty="0" smtClean="0"/>
              <a:t>		</a:t>
            </a:r>
            <a:r>
              <a:rPr lang="ru-RU" dirty="0" smtClean="0"/>
              <a:t>	</a:t>
            </a:r>
            <a:endParaRPr lang="en-US" dirty="0" smtClean="0"/>
          </a:p>
          <a:p>
            <a:pPr>
              <a:buNone/>
            </a:pPr>
            <a:r>
              <a:rPr lang="en-US" dirty="0" smtClean="0"/>
              <a:t>							</a:t>
            </a:r>
            <a:r>
              <a:rPr lang="ru-RU" dirty="0" smtClean="0"/>
              <a:t>(4.8)</a:t>
            </a:r>
            <a:endParaRPr lang="en-US" dirty="0" smtClean="0"/>
          </a:p>
          <a:p>
            <a:pPr>
              <a:buNone/>
            </a:pPr>
            <a:endParaRPr lang="ru-RU" dirty="0" smtClean="0"/>
          </a:p>
          <a:p>
            <a:r>
              <a:rPr lang="ru-RU" dirty="0" smtClean="0"/>
              <a:t>Если подкоренное выражение отрицательно, то </a:t>
            </a:r>
            <a:r>
              <a:rPr lang="ru-RU" i="1" dirty="0" smtClean="0">
                <a:sym typeface="Symbol"/>
              </a:rPr>
              <a:t></a:t>
            </a:r>
            <a:r>
              <a:rPr lang="ru-RU" baseline="-25000" dirty="0" smtClean="0"/>
              <a:t>1,2  </a:t>
            </a:r>
            <a:r>
              <a:rPr lang="ru-RU" dirty="0" smtClean="0"/>
              <a:t>комплексно сопряженные числа. Предположим, что оба корня уравнения (4.7) имеют отличные от нуля действительные части и что нет кратных корней. Тогда общее решение системы (4.4) можно представить в виде линейной комбинации экспонент с показателями </a:t>
            </a:r>
            <a:r>
              <a:rPr lang="ru-RU" i="1" dirty="0" smtClean="0">
                <a:sym typeface="Symbol"/>
              </a:rPr>
              <a:t></a:t>
            </a:r>
            <a:r>
              <a:rPr lang="ru-RU" baseline="-25000" dirty="0" smtClean="0"/>
              <a:t>1</a:t>
            </a:r>
            <a:r>
              <a:rPr lang="ru-RU" i="1" dirty="0" smtClean="0"/>
              <a:t>, </a:t>
            </a:r>
            <a:r>
              <a:rPr lang="ru-RU" i="1" dirty="0" smtClean="0">
                <a:sym typeface="Symbol"/>
              </a:rPr>
              <a:t></a:t>
            </a:r>
            <a:r>
              <a:rPr lang="ru-RU" baseline="-25000" dirty="0" smtClean="0"/>
              <a:t>2</a:t>
            </a:r>
            <a:r>
              <a:rPr lang="ru-RU" dirty="0" smtClean="0"/>
              <a:t>:</a:t>
            </a:r>
            <a:endParaRPr lang="en-US" dirty="0" smtClean="0"/>
          </a:p>
          <a:p>
            <a:endParaRPr lang="ru-RU" dirty="0" smtClean="0"/>
          </a:p>
          <a:p>
            <a:pPr>
              <a:buNone/>
            </a:pPr>
            <a:r>
              <a:rPr lang="ru-RU" b="1" i="1" baseline="-25000" dirty="0" smtClean="0"/>
              <a:t>	</a:t>
            </a:r>
            <a:endParaRPr lang="en-US" b="1" i="1" baseline="-25000" dirty="0" smtClean="0"/>
          </a:p>
          <a:p>
            <a:pPr>
              <a:buNone/>
            </a:pPr>
            <a:r>
              <a:rPr lang="en-US" sz="3300" baseline="-25000" dirty="0" smtClean="0"/>
              <a:t>							</a:t>
            </a:r>
            <a:r>
              <a:rPr lang="ru-RU" sz="3300" baseline="-25000" dirty="0" smtClean="0"/>
              <a:t>(4.9)</a:t>
            </a:r>
            <a:endParaRPr lang="en-US" sz="3300" baseline="-25000" dirty="0" smtClean="0"/>
          </a:p>
          <a:p>
            <a:pPr>
              <a:buNone/>
            </a:pPr>
            <a:endParaRPr lang="ru-RU" sz="3300" dirty="0" smtClean="0"/>
          </a:p>
          <a:p>
            <a:r>
              <a:rPr lang="ru-RU" dirty="0" smtClean="0"/>
              <a:t>Для анализа характера возможных траекторий системы на фазовой плоскости используем </a:t>
            </a:r>
            <a:r>
              <a:rPr lang="ru-RU" i="1" dirty="0" smtClean="0"/>
              <a:t>линейное однородное преобразование координат, </a:t>
            </a:r>
            <a:r>
              <a:rPr lang="ru-RU" dirty="0" smtClean="0"/>
              <a:t>которое позволит привести систему к </a:t>
            </a:r>
            <a:r>
              <a:rPr lang="ru-RU" i="1" dirty="0" smtClean="0"/>
              <a:t>каноническому виду:</a:t>
            </a:r>
            <a:endParaRPr lang="ru-RU" dirty="0" smtClean="0"/>
          </a:p>
          <a:p>
            <a:pPr>
              <a:buNone/>
            </a:pPr>
            <a:r>
              <a:rPr lang="ru-RU" dirty="0" smtClean="0"/>
              <a:t>	</a:t>
            </a:r>
            <a:endParaRPr lang="en-US" dirty="0" smtClean="0"/>
          </a:p>
          <a:p>
            <a:pPr>
              <a:buNone/>
            </a:pPr>
            <a:r>
              <a:rPr lang="en-US" dirty="0" smtClean="0"/>
              <a:t>							</a:t>
            </a:r>
            <a:r>
              <a:rPr lang="ru-RU" dirty="0" smtClean="0"/>
              <a:t>(4.10)</a:t>
            </a:r>
          </a:p>
          <a:p>
            <a:endParaRPr lang="ru-RU" dirty="0"/>
          </a:p>
        </p:txBody>
      </p:sp>
      <p:pic>
        <p:nvPicPr>
          <p:cNvPr id="136194" name="Picture 2" descr="C:\Users\73B5~1\AppData\Local\Temp\Rar$EX00.151\LectMB\Lect04.files\image048.gif"/>
          <p:cNvPicPr>
            <a:picLocks noChangeAspect="1" noChangeArrowheads="1"/>
          </p:cNvPicPr>
          <p:nvPr/>
        </p:nvPicPr>
        <p:blipFill>
          <a:blip r:embed="rId2" cstate="print"/>
          <a:srcRect/>
          <a:stretch>
            <a:fillRect/>
          </a:stretch>
        </p:blipFill>
        <p:spPr bwMode="auto">
          <a:xfrm>
            <a:off x="2428860" y="1857364"/>
            <a:ext cx="3571900" cy="428628"/>
          </a:xfrm>
          <a:prstGeom prst="rect">
            <a:avLst/>
          </a:prstGeom>
          <a:noFill/>
        </p:spPr>
      </p:pic>
      <p:pic>
        <p:nvPicPr>
          <p:cNvPr id="136195" name="Picture 3" descr="C:\Users\73B5~1\AppData\Local\Temp\Rar$EX00.151\LectMB\Lect04.files\image050.gif"/>
          <p:cNvPicPr>
            <a:picLocks noChangeAspect="1" noChangeArrowheads="1"/>
          </p:cNvPicPr>
          <p:nvPr/>
        </p:nvPicPr>
        <p:blipFill>
          <a:blip r:embed="rId3" cstate="print"/>
          <a:srcRect/>
          <a:stretch>
            <a:fillRect/>
          </a:stretch>
        </p:blipFill>
        <p:spPr bwMode="auto">
          <a:xfrm>
            <a:off x="2500298" y="2714620"/>
            <a:ext cx="3586782" cy="714380"/>
          </a:xfrm>
          <a:prstGeom prst="rect">
            <a:avLst/>
          </a:prstGeom>
          <a:noFill/>
        </p:spPr>
      </p:pic>
      <p:pic>
        <p:nvPicPr>
          <p:cNvPr id="136196" name="Picture 4" descr="C:\Users\73B5~1\AppData\Local\Temp\Rar$EX00.151\LectMB\Lect04.files\image052.gif"/>
          <p:cNvPicPr>
            <a:picLocks noChangeAspect="1" noChangeArrowheads="1"/>
          </p:cNvPicPr>
          <p:nvPr/>
        </p:nvPicPr>
        <p:blipFill>
          <a:blip r:embed="rId4" cstate="print"/>
          <a:srcRect/>
          <a:stretch>
            <a:fillRect/>
          </a:stretch>
        </p:blipFill>
        <p:spPr bwMode="auto">
          <a:xfrm>
            <a:off x="3643306" y="4143380"/>
            <a:ext cx="2365541" cy="928694"/>
          </a:xfrm>
          <a:prstGeom prst="rect">
            <a:avLst/>
          </a:prstGeom>
          <a:noFill/>
        </p:spPr>
      </p:pic>
      <p:pic>
        <p:nvPicPr>
          <p:cNvPr id="136197" name="Picture 5" descr="C:\Users\73B5~1\AppData\Local\Temp\Rar$EX00.151\LectMB\Lect04.files\image054.gif"/>
          <p:cNvPicPr>
            <a:picLocks noChangeAspect="1" noChangeArrowheads="1"/>
          </p:cNvPicPr>
          <p:nvPr/>
        </p:nvPicPr>
        <p:blipFill>
          <a:blip r:embed="rId5" cstate="print"/>
          <a:srcRect/>
          <a:stretch>
            <a:fillRect/>
          </a:stretch>
        </p:blipFill>
        <p:spPr bwMode="auto">
          <a:xfrm>
            <a:off x="3786182" y="5572140"/>
            <a:ext cx="2132686" cy="64294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136194"/>
                                        </p:tgtEl>
                                        <p:attrNameLst>
                                          <p:attrName>style.visibility</p:attrName>
                                        </p:attrNameLst>
                                      </p:cBhvr>
                                      <p:to>
                                        <p:strVal val="visible"/>
                                      </p:to>
                                    </p:set>
                                    <p:anim calcmode="lin" valueType="num">
                                      <p:cBhvr>
                                        <p:cTn id="23" dur="500" fill="hold"/>
                                        <p:tgtEl>
                                          <p:spTgt spid="136194"/>
                                        </p:tgtEl>
                                        <p:attrNameLst>
                                          <p:attrName>ppt_w</p:attrName>
                                        </p:attrNameLst>
                                      </p:cBhvr>
                                      <p:tavLst>
                                        <p:tav tm="0">
                                          <p:val>
                                            <p:strVal val="#ppt_w*2.5"/>
                                          </p:val>
                                        </p:tav>
                                        <p:tav tm="100000">
                                          <p:val>
                                            <p:strVal val="#ppt_w"/>
                                          </p:val>
                                        </p:tav>
                                      </p:tavLst>
                                    </p:anim>
                                    <p:anim calcmode="lin" valueType="num">
                                      <p:cBhvr>
                                        <p:cTn id="24" dur="500" fill="hold"/>
                                        <p:tgtEl>
                                          <p:spTgt spid="136194"/>
                                        </p:tgtEl>
                                        <p:attrNameLst>
                                          <p:attrName>ppt_h</p:attrName>
                                        </p:attrNameLst>
                                      </p:cBhvr>
                                      <p:tavLst>
                                        <p:tav tm="0">
                                          <p:val>
                                            <p:strVal val="#ppt_h*0.01"/>
                                          </p:val>
                                        </p:tav>
                                        <p:tav tm="100000">
                                          <p:val>
                                            <p:strVal val="#ppt_h"/>
                                          </p:val>
                                        </p:tav>
                                      </p:tavLst>
                                    </p:anim>
                                    <p:anim calcmode="lin" valueType="num">
                                      <p:cBhvr>
                                        <p:cTn id="25" dur="500" fill="hold"/>
                                        <p:tgtEl>
                                          <p:spTgt spid="136194"/>
                                        </p:tgtEl>
                                        <p:attrNameLst>
                                          <p:attrName>ppt_x</p:attrName>
                                        </p:attrNameLst>
                                      </p:cBhvr>
                                      <p:tavLst>
                                        <p:tav tm="0">
                                          <p:val>
                                            <p:strVal val="#ppt_x"/>
                                          </p:val>
                                        </p:tav>
                                        <p:tav tm="100000">
                                          <p:val>
                                            <p:strVal val="#ppt_x"/>
                                          </p:val>
                                        </p:tav>
                                      </p:tavLst>
                                    </p:anim>
                                    <p:anim calcmode="lin" valueType="num">
                                      <p:cBhvr>
                                        <p:cTn id="26" dur="500" fill="hold"/>
                                        <p:tgtEl>
                                          <p:spTgt spid="136194"/>
                                        </p:tgtEl>
                                        <p:attrNameLst>
                                          <p:attrName>ppt_y</p:attrName>
                                        </p:attrNameLst>
                                      </p:cBhvr>
                                      <p:tavLst>
                                        <p:tav tm="0">
                                          <p:val>
                                            <p:strVal val="#ppt_h+1"/>
                                          </p:val>
                                        </p:tav>
                                        <p:tav tm="100000">
                                          <p:val>
                                            <p:strVal val="#ppt_y"/>
                                          </p:val>
                                        </p:tav>
                                      </p:tavLst>
                                    </p:anim>
                                    <p:animEffect transition="in" filter="fade">
                                      <p:cBhvr>
                                        <p:cTn id="27" dur="500"/>
                                        <p:tgtEl>
                                          <p:spTgt spid="136194"/>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5" end="5"/>
                                            </p:txEl>
                                          </p:spTgt>
                                        </p:tgtEl>
                                      </p:cBhvr>
                                    </p:animEffect>
                                  </p:childTnLst>
                                </p:cTn>
                              </p:par>
                              <p:par>
                                <p:cTn id="46" presetID="58" presetClass="entr" presetSubtype="0" accel="100000" fill="hold" nodeType="withEffect">
                                  <p:stCondLst>
                                    <p:cond delay="0"/>
                                  </p:stCondLst>
                                  <p:childTnLst>
                                    <p:set>
                                      <p:cBhvr>
                                        <p:cTn id="47" dur="1" fill="hold">
                                          <p:stCondLst>
                                            <p:cond delay="0"/>
                                          </p:stCondLst>
                                        </p:cTn>
                                        <p:tgtEl>
                                          <p:spTgt spid="136195"/>
                                        </p:tgtEl>
                                        <p:attrNameLst>
                                          <p:attrName>style.visibility</p:attrName>
                                        </p:attrNameLst>
                                      </p:cBhvr>
                                      <p:to>
                                        <p:strVal val="visible"/>
                                      </p:to>
                                    </p:set>
                                    <p:anim calcmode="lin" valueType="num">
                                      <p:cBhvr>
                                        <p:cTn id="48" dur="500" fill="hold"/>
                                        <p:tgtEl>
                                          <p:spTgt spid="136195"/>
                                        </p:tgtEl>
                                        <p:attrNameLst>
                                          <p:attrName>ppt_w</p:attrName>
                                        </p:attrNameLst>
                                      </p:cBhvr>
                                      <p:tavLst>
                                        <p:tav tm="0">
                                          <p:val>
                                            <p:strVal val="#ppt_w*2.5"/>
                                          </p:val>
                                        </p:tav>
                                        <p:tav tm="100000">
                                          <p:val>
                                            <p:strVal val="#ppt_w"/>
                                          </p:val>
                                        </p:tav>
                                      </p:tavLst>
                                    </p:anim>
                                    <p:anim calcmode="lin" valueType="num">
                                      <p:cBhvr>
                                        <p:cTn id="49" dur="500" fill="hold"/>
                                        <p:tgtEl>
                                          <p:spTgt spid="136195"/>
                                        </p:tgtEl>
                                        <p:attrNameLst>
                                          <p:attrName>ppt_h</p:attrName>
                                        </p:attrNameLst>
                                      </p:cBhvr>
                                      <p:tavLst>
                                        <p:tav tm="0">
                                          <p:val>
                                            <p:strVal val="#ppt_h*0.01"/>
                                          </p:val>
                                        </p:tav>
                                        <p:tav tm="100000">
                                          <p:val>
                                            <p:strVal val="#ppt_h"/>
                                          </p:val>
                                        </p:tav>
                                      </p:tavLst>
                                    </p:anim>
                                    <p:anim calcmode="lin" valueType="num">
                                      <p:cBhvr>
                                        <p:cTn id="50" dur="500" fill="hold"/>
                                        <p:tgtEl>
                                          <p:spTgt spid="136195"/>
                                        </p:tgtEl>
                                        <p:attrNameLst>
                                          <p:attrName>ppt_x</p:attrName>
                                        </p:attrNameLst>
                                      </p:cBhvr>
                                      <p:tavLst>
                                        <p:tav tm="0">
                                          <p:val>
                                            <p:strVal val="#ppt_x"/>
                                          </p:val>
                                        </p:tav>
                                        <p:tav tm="100000">
                                          <p:val>
                                            <p:strVal val="#ppt_x"/>
                                          </p:val>
                                        </p:tav>
                                      </p:tavLst>
                                    </p:anim>
                                    <p:anim calcmode="lin" valueType="num">
                                      <p:cBhvr>
                                        <p:cTn id="51" dur="500" fill="hold"/>
                                        <p:tgtEl>
                                          <p:spTgt spid="136195"/>
                                        </p:tgtEl>
                                        <p:attrNameLst>
                                          <p:attrName>ppt_y</p:attrName>
                                        </p:attrNameLst>
                                      </p:cBhvr>
                                      <p:tavLst>
                                        <p:tav tm="0">
                                          <p:val>
                                            <p:strVal val="#ppt_h+1"/>
                                          </p:val>
                                        </p:tav>
                                        <p:tav tm="100000">
                                          <p:val>
                                            <p:strVal val="#ppt_y"/>
                                          </p:val>
                                        </p:tav>
                                      </p:tavLst>
                                    </p:anim>
                                    <p:animEffect transition="in" filter="fade">
                                      <p:cBhvr>
                                        <p:cTn id="52" dur="500"/>
                                        <p:tgtEl>
                                          <p:spTgt spid="136195"/>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 calcmode="lin" valueType="num">
                                      <p:cBhvr>
                                        <p:cTn id="66"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67"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6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70" dur="500"/>
                                        <p:tgtEl>
                                          <p:spTgt spid="3">
                                            <p:txEl>
                                              <p:pRg st="10" end="10"/>
                                            </p:txEl>
                                          </p:spTgt>
                                        </p:tgtEl>
                                      </p:cBhvr>
                                    </p:animEffect>
                                  </p:childTnLst>
                                </p:cTn>
                              </p:par>
                              <p:par>
                                <p:cTn id="71" presetID="58" presetClass="entr" presetSubtype="0" accel="100000" fill="hold" nodeType="withEffect">
                                  <p:stCondLst>
                                    <p:cond delay="0"/>
                                  </p:stCondLst>
                                  <p:childTnLst>
                                    <p:set>
                                      <p:cBhvr>
                                        <p:cTn id="72" dur="1" fill="hold">
                                          <p:stCondLst>
                                            <p:cond delay="0"/>
                                          </p:stCondLst>
                                        </p:cTn>
                                        <p:tgtEl>
                                          <p:spTgt spid="136196"/>
                                        </p:tgtEl>
                                        <p:attrNameLst>
                                          <p:attrName>style.visibility</p:attrName>
                                        </p:attrNameLst>
                                      </p:cBhvr>
                                      <p:to>
                                        <p:strVal val="visible"/>
                                      </p:to>
                                    </p:set>
                                    <p:anim calcmode="lin" valueType="num">
                                      <p:cBhvr>
                                        <p:cTn id="73" dur="500" fill="hold"/>
                                        <p:tgtEl>
                                          <p:spTgt spid="136196"/>
                                        </p:tgtEl>
                                        <p:attrNameLst>
                                          <p:attrName>ppt_w</p:attrName>
                                        </p:attrNameLst>
                                      </p:cBhvr>
                                      <p:tavLst>
                                        <p:tav tm="0">
                                          <p:val>
                                            <p:strVal val="#ppt_w*2.5"/>
                                          </p:val>
                                        </p:tav>
                                        <p:tav tm="100000">
                                          <p:val>
                                            <p:strVal val="#ppt_w"/>
                                          </p:val>
                                        </p:tav>
                                      </p:tavLst>
                                    </p:anim>
                                    <p:anim calcmode="lin" valueType="num">
                                      <p:cBhvr>
                                        <p:cTn id="74" dur="500" fill="hold"/>
                                        <p:tgtEl>
                                          <p:spTgt spid="136196"/>
                                        </p:tgtEl>
                                        <p:attrNameLst>
                                          <p:attrName>ppt_h</p:attrName>
                                        </p:attrNameLst>
                                      </p:cBhvr>
                                      <p:tavLst>
                                        <p:tav tm="0">
                                          <p:val>
                                            <p:strVal val="#ppt_h*0.01"/>
                                          </p:val>
                                        </p:tav>
                                        <p:tav tm="100000">
                                          <p:val>
                                            <p:strVal val="#ppt_h"/>
                                          </p:val>
                                        </p:tav>
                                      </p:tavLst>
                                    </p:anim>
                                    <p:anim calcmode="lin" valueType="num">
                                      <p:cBhvr>
                                        <p:cTn id="75" dur="500" fill="hold"/>
                                        <p:tgtEl>
                                          <p:spTgt spid="136196"/>
                                        </p:tgtEl>
                                        <p:attrNameLst>
                                          <p:attrName>ppt_x</p:attrName>
                                        </p:attrNameLst>
                                      </p:cBhvr>
                                      <p:tavLst>
                                        <p:tav tm="0">
                                          <p:val>
                                            <p:strVal val="#ppt_x"/>
                                          </p:val>
                                        </p:tav>
                                        <p:tav tm="100000">
                                          <p:val>
                                            <p:strVal val="#ppt_x"/>
                                          </p:val>
                                        </p:tav>
                                      </p:tavLst>
                                    </p:anim>
                                    <p:anim calcmode="lin" valueType="num">
                                      <p:cBhvr>
                                        <p:cTn id="76" dur="500" fill="hold"/>
                                        <p:tgtEl>
                                          <p:spTgt spid="136196"/>
                                        </p:tgtEl>
                                        <p:attrNameLst>
                                          <p:attrName>ppt_y</p:attrName>
                                        </p:attrNameLst>
                                      </p:cBhvr>
                                      <p:tavLst>
                                        <p:tav tm="0">
                                          <p:val>
                                            <p:strVal val="#ppt_h+1"/>
                                          </p:val>
                                        </p:tav>
                                        <p:tav tm="100000">
                                          <p:val>
                                            <p:strVal val="#ppt_y"/>
                                          </p:val>
                                        </p:tav>
                                      </p:tavLst>
                                    </p:anim>
                                    <p:animEffect transition="in" filter="fade">
                                      <p:cBhvr>
                                        <p:cTn id="77" dur="500"/>
                                        <p:tgtEl>
                                          <p:spTgt spid="136196"/>
                                        </p:tgtEl>
                                      </p:cBhvr>
                                    </p:animEffect>
                                  </p:childTnLst>
                                </p:cTn>
                              </p:par>
                            </p:childTnLst>
                          </p:cTn>
                        </p:par>
                      </p:childTnLst>
                    </p:cTn>
                  </p:par>
                  <p:par>
                    <p:cTn id="78" fill="hold">
                      <p:stCondLst>
                        <p:cond delay="indefinite"/>
                      </p:stCondLst>
                      <p:childTnLst>
                        <p:par>
                          <p:cTn id="79" fill="hold">
                            <p:stCondLst>
                              <p:cond delay="0"/>
                            </p:stCondLst>
                            <p:childTnLst>
                              <p:par>
                                <p:cTn id="80" presetID="58" presetClass="entr" presetSubtype="0" accel="100000" fill="hold" grpId="0" nodeType="clickEffect">
                                  <p:stCondLst>
                                    <p:cond delay="0"/>
                                  </p:stCondLst>
                                  <p:childTnLst>
                                    <p:set>
                                      <p:cBhvr>
                                        <p:cTn id="81" dur="1" fill="hold">
                                          <p:stCondLst>
                                            <p:cond delay="0"/>
                                          </p:stCondLst>
                                        </p:cTn>
                                        <p:tgtEl>
                                          <p:spTgt spid="3">
                                            <p:txEl>
                                              <p:pRg st="12" end="12"/>
                                            </p:txEl>
                                          </p:spTgt>
                                        </p:tgtEl>
                                        <p:attrNameLst>
                                          <p:attrName>style.visibility</p:attrName>
                                        </p:attrNameLst>
                                      </p:cBhvr>
                                      <p:to>
                                        <p:strVal val="visible"/>
                                      </p:to>
                                    </p:set>
                                    <p:anim calcmode="lin" valueType="num">
                                      <p:cBhvr>
                                        <p:cTn id="82" dur="500" fill="hold"/>
                                        <p:tgtEl>
                                          <p:spTgt spid="3">
                                            <p:txEl>
                                              <p:pRg st="12" end="12"/>
                                            </p:txEl>
                                          </p:spTgt>
                                        </p:tgtEl>
                                        <p:attrNameLst>
                                          <p:attrName>ppt_w</p:attrName>
                                        </p:attrNameLst>
                                      </p:cBhvr>
                                      <p:tavLst>
                                        <p:tav tm="0">
                                          <p:val>
                                            <p:strVal val="#ppt_w*2.5"/>
                                          </p:val>
                                        </p:tav>
                                        <p:tav tm="100000">
                                          <p:val>
                                            <p:strVal val="#ppt_w"/>
                                          </p:val>
                                        </p:tav>
                                      </p:tavLst>
                                    </p:anim>
                                    <p:anim calcmode="lin" valueType="num">
                                      <p:cBhvr>
                                        <p:cTn id="83" dur="500" fill="hold"/>
                                        <p:tgtEl>
                                          <p:spTgt spid="3">
                                            <p:txEl>
                                              <p:pRg st="12" end="12"/>
                                            </p:txEl>
                                          </p:spTgt>
                                        </p:tgtEl>
                                        <p:attrNameLst>
                                          <p:attrName>ppt_h</p:attrName>
                                        </p:attrNameLst>
                                      </p:cBhvr>
                                      <p:tavLst>
                                        <p:tav tm="0">
                                          <p:val>
                                            <p:strVal val="#ppt_h*0.01"/>
                                          </p:val>
                                        </p:tav>
                                        <p:tav tm="100000">
                                          <p:val>
                                            <p:strVal val="#ppt_h"/>
                                          </p:val>
                                        </p:tav>
                                      </p:tavLst>
                                    </p:anim>
                                    <p:anim calcmode="lin" valueType="num">
                                      <p:cBhvr>
                                        <p:cTn id="84"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5" dur="500" fill="hold"/>
                                        <p:tgtEl>
                                          <p:spTgt spid="3">
                                            <p:txEl>
                                              <p:pRg st="12" end="12"/>
                                            </p:txEl>
                                          </p:spTgt>
                                        </p:tgtEl>
                                        <p:attrNameLst>
                                          <p:attrName>ppt_y</p:attrName>
                                        </p:attrNameLst>
                                      </p:cBhvr>
                                      <p:tavLst>
                                        <p:tav tm="0">
                                          <p:val>
                                            <p:strVal val="#ppt_h+1"/>
                                          </p:val>
                                        </p:tav>
                                        <p:tav tm="100000">
                                          <p:val>
                                            <p:strVal val="#ppt_y"/>
                                          </p:val>
                                        </p:tav>
                                      </p:tavLst>
                                    </p:anim>
                                    <p:animEffect transition="in" filter="fade">
                                      <p:cBhvr>
                                        <p:cTn id="86" dur="500"/>
                                        <p:tgtEl>
                                          <p:spTgt spid="3">
                                            <p:txEl>
                                              <p:pRg st="12" end="1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8" presetClass="entr" presetSubtype="0" accel="100000" fill="hold" grpId="0"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p:cTn id="91" dur="500" fill="hold"/>
                                        <p:tgtEl>
                                          <p:spTgt spid="3">
                                            <p:txEl>
                                              <p:pRg st="14" end="14"/>
                                            </p:txEl>
                                          </p:spTgt>
                                        </p:tgtEl>
                                        <p:attrNameLst>
                                          <p:attrName>ppt_w</p:attrName>
                                        </p:attrNameLst>
                                      </p:cBhvr>
                                      <p:tavLst>
                                        <p:tav tm="0">
                                          <p:val>
                                            <p:strVal val="#ppt_w*2.5"/>
                                          </p:val>
                                        </p:tav>
                                        <p:tav tm="100000">
                                          <p:val>
                                            <p:strVal val="#ppt_w"/>
                                          </p:val>
                                        </p:tav>
                                      </p:tavLst>
                                    </p:anim>
                                    <p:anim calcmode="lin" valueType="num">
                                      <p:cBhvr>
                                        <p:cTn id="92" dur="500" fill="hold"/>
                                        <p:tgtEl>
                                          <p:spTgt spid="3">
                                            <p:txEl>
                                              <p:pRg st="14" end="14"/>
                                            </p:txEl>
                                          </p:spTgt>
                                        </p:tgtEl>
                                        <p:attrNameLst>
                                          <p:attrName>ppt_h</p:attrName>
                                        </p:attrNameLst>
                                      </p:cBhvr>
                                      <p:tavLst>
                                        <p:tav tm="0">
                                          <p:val>
                                            <p:strVal val="#ppt_h*0.01"/>
                                          </p:val>
                                        </p:tav>
                                        <p:tav tm="100000">
                                          <p:val>
                                            <p:strVal val="#ppt_h"/>
                                          </p:val>
                                        </p:tav>
                                      </p:tavLst>
                                    </p:anim>
                                    <p:anim calcmode="lin" valueType="num">
                                      <p:cBhvr>
                                        <p:cTn id="9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94" dur="500" fill="hold"/>
                                        <p:tgtEl>
                                          <p:spTgt spid="3">
                                            <p:txEl>
                                              <p:pRg st="14" end="14"/>
                                            </p:txEl>
                                          </p:spTgt>
                                        </p:tgtEl>
                                        <p:attrNameLst>
                                          <p:attrName>ppt_y</p:attrName>
                                        </p:attrNameLst>
                                      </p:cBhvr>
                                      <p:tavLst>
                                        <p:tav tm="0">
                                          <p:val>
                                            <p:strVal val="#ppt_h+1"/>
                                          </p:val>
                                        </p:tav>
                                        <p:tav tm="100000">
                                          <p:val>
                                            <p:strVal val="#ppt_y"/>
                                          </p:val>
                                        </p:tav>
                                      </p:tavLst>
                                    </p:anim>
                                    <p:animEffect transition="in" filter="fade">
                                      <p:cBhvr>
                                        <p:cTn id="95" dur="500"/>
                                        <p:tgtEl>
                                          <p:spTgt spid="3">
                                            <p:txEl>
                                              <p:pRg st="14" end="14"/>
                                            </p:txEl>
                                          </p:spTgt>
                                        </p:tgtEl>
                                      </p:cBhvr>
                                    </p:animEffect>
                                  </p:childTnLst>
                                </p:cTn>
                              </p:par>
                              <p:par>
                                <p:cTn id="96" presetID="58" presetClass="entr" presetSubtype="0" accel="100000" fill="hold" nodeType="withEffect">
                                  <p:stCondLst>
                                    <p:cond delay="0"/>
                                  </p:stCondLst>
                                  <p:childTnLst>
                                    <p:set>
                                      <p:cBhvr>
                                        <p:cTn id="97" dur="1" fill="hold">
                                          <p:stCondLst>
                                            <p:cond delay="0"/>
                                          </p:stCondLst>
                                        </p:cTn>
                                        <p:tgtEl>
                                          <p:spTgt spid="136197"/>
                                        </p:tgtEl>
                                        <p:attrNameLst>
                                          <p:attrName>style.visibility</p:attrName>
                                        </p:attrNameLst>
                                      </p:cBhvr>
                                      <p:to>
                                        <p:strVal val="visible"/>
                                      </p:to>
                                    </p:set>
                                    <p:anim calcmode="lin" valueType="num">
                                      <p:cBhvr>
                                        <p:cTn id="98" dur="500" fill="hold"/>
                                        <p:tgtEl>
                                          <p:spTgt spid="136197"/>
                                        </p:tgtEl>
                                        <p:attrNameLst>
                                          <p:attrName>ppt_w</p:attrName>
                                        </p:attrNameLst>
                                      </p:cBhvr>
                                      <p:tavLst>
                                        <p:tav tm="0">
                                          <p:val>
                                            <p:strVal val="#ppt_w*2.5"/>
                                          </p:val>
                                        </p:tav>
                                        <p:tav tm="100000">
                                          <p:val>
                                            <p:strVal val="#ppt_w"/>
                                          </p:val>
                                        </p:tav>
                                      </p:tavLst>
                                    </p:anim>
                                    <p:anim calcmode="lin" valueType="num">
                                      <p:cBhvr>
                                        <p:cTn id="99" dur="500" fill="hold"/>
                                        <p:tgtEl>
                                          <p:spTgt spid="136197"/>
                                        </p:tgtEl>
                                        <p:attrNameLst>
                                          <p:attrName>ppt_h</p:attrName>
                                        </p:attrNameLst>
                                      </p:cBhvr>
                                      <p:tavLst>
                                        <p:tav tm="0">
                                          <p:val>
                                            <p:strVal val="#ppt_h*0.01"/>
                                          </p:val>
                                        </p:tav>
                                        <p:tav tm="100000">
                                          <p:val>
                                            <p:strVal val="#ppt_h"/>
                                          </p:val>
                                        </p:tav>
                                      </p:tavLst>
                                    </p:anim>
                                    <p:anim calcmode="lin" valueType="num">
                                      <p:cBhvr>
                                        <p:cTn id="100" dur="500" fill="hold"/>
                                        <p:tgtEl>
                                          <p:spTgt spid="136197"/>
                                        </p:tgtEl>
                                        <p:attrNameLst>
                                          <p:attrName>ppt_x</p:attrName>
                                        </p:attrNameLst>
                                      </p:cBhvr>
                                      <p:tavLst>
                                        <p:tav tm="0">
                                          <p:val>
                                            <p:strVal val="#ppt_x"/>
                                          </p:val>
                                        </p:tav>
                                        <p:tav tm="100000">
                                          <p:val>
                                            <p:strVal val="#ppt_x"/>
                                          </p:val>
                                        </p:tav>
                                      </p:tavLst>
                                    </p:anim>
                                    <p:anim calcmode="lin" valueType="num">
                                      <p:cBhvr>
                                        <p:cTn id="101" dur="500" fill="hold"/>
                                        <p:tgtEl>
                                          <p:spTgt spid="136197"/>
                                        </p:tgtEl>
                                        <p:attrNameLst>
                                          <p:attrName>ppt_y</p:attrName>
                                        </p:attrNameLst>
                                      </p:cBhvr>
                                      <p:tavLst>
                                        <p:tav tm="0">
                                          <p:val>
                                            <p:strVal val="#ppt_h+1"/>
                                          </p:val>
                                        </p:tav>
                                        <p:tav tm="100000">
                                          <p:val>
                                            <p:strVal val="#ppt_y"/>
                                          </p:val>
                                        </p:tav>
                                      </p:tavLst>
                                    </p:anim>
                                    <p:animEffect transition="in" filter="fade">
                                      <p:cBhvr>
                                        <p:cTn id="102" dur="500"/>
                                        <p:tgtEl>
                                          <p:spTgt spid="136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7500" lnSpcReduction="20000"/>
          </a:bodyPr>
          <a:lstStyle/>
          <a:p>
            <a:r>
              <a:rPr lang="ru-RU" dirty="0" smtClean="0"/>
              <a:t>допускающее более удобное представление на фазовой плоскости по сравнению с исходной системой (4.4). Введем новые координаты </a:t>
            </a:r>
            <a:r>
              <a:rPr lang="ru-RU" i="1" dirty="0" err="1" smtClean="0"/>
              <a:t>ξ</a:t>
            </a:r>
            <a:r>
              <a:rPr lang="ru-RU" i="1" dirty="0" smtClean="0"/>
              <a:t>, </a:t>
            </a:r>
            <a:r>
              <a:rPr lang="ru-RU" i="1" dirty="0" err="1" smtClean="0"/>
              <a:t>η</a:t>
            </a:r>
            <a:r>
              <a:rPr lang="ru-RU" dirty="0" err="1" smtClean="0"/>
              <a:t> </a:t>
            </a:r>
            <a:r>
              <a:rPr lang="ru-RU" dirty="0" smtClean="0"/>
              <a:t>по формулам:</a:t>
            </a:r>
            <a:endParaRPr lang="en-US" dirty="0" smtClean="0"/>
          </a:p>
          <a:p>
            <a:endParaRPr lang="ru-RU" dirty="0" smtClean="0"/>
          </a:p>
          <a:p>
            <a:pPr>
              <a:buNone/>
            </a:pPr>
            <a:r>
              <a:rPr lang="en-US" dirty="0" smtClean="0"/>
              <a:t>							</a:t>
            </a:r>
            <a:r>
              <a:rPr lang="ru-RU" dirty="0" smtClean="0"/>
              <a:t>	(4.1)</a:t>
            </a:r>
          </a:p>
          <a:p>
            <a:r>
              <a:rPr lang="ru-RU" dirty="0" smtClean="0"/>
              <a:t>Из курса линейной алгебры известно, что в случае неравенства нулю действительных частей </a:t>
            </a:r>
            <a:r>
              <a:rPr lang="ru-RU" i="1" dirty="0" smtClean="0">
                <a:sym typeface="Symbol"/>
              </a:rPr>
              <a:t></a:t>
            </a:r>
            <a:r>
              <a:rPr lang="ru-RU" baseline="-25000" dirty="0" smtClean="0"/>
              <a:t>1</a:t>
            </a:r>
            <a:r>
              <a:rPr lang="ru-RU" i="1" dirty="0" smtClean="0"/>
              <a:t>, </a:t>
            </a:r>
            <a:r>
              <a:rPr lang="ru-RU" i="1" dirty="0" smtClean="0">
                <a:sym typeface="Symbol"/>
              </a:rPr>
              <a:t></a:t>
            </a:r>
            <a:r>
              <a:rPr lang="ru-RU" baseline="-25000" dirty="0" smtClean="0"/>
              <a:t>2</a:t>
            </a:r>
            <a:r>
              <a:rPr lang="ru-RU" dirty="0" smtClean="0"/>
              <a:t> исходную систему (4.4) при помощи преобразований (4.11) всегда можно преобразовать к каноническому виду (4.10) и изучать ее поведение на фазовой плоскости </a:t>
            </a:r>
            <a:r>
              <a:rPr lang="ru-RU" i="1" dirty="0" err="1" smtClean="0"/>
              <a:t>ξ</a:t>
            </a:r>
            <a:r>
              <a:rPr lang="ru-RU" i="1" dirty="0" smtClean="0"/>
              <a:t>, </a:t>
            </a:r>
            <a:r>
              <a:rPr lang="ru-RU" i="1" dirty="0" err="1" smtClean="0"/>
              <a:t>η</a:t>
            </a:r>
            <a:r>
              <a:rPr lang="ru-RU" dirty="0" smtClean="0"/>
              <a:t>. Рассмотрим различные случаи, которые могут здесь представиться.</a:t>
            </a:r>
          </a:p>
          <a:p>
            <a:pPr>
              <a:buNone/>
            </a:pPr>
            <a:r>
              <a:rPr lang="ru-RU" b="1" dirty="0" smtClean="0"/>
              <a:t> </a:t>
            </a:r>
            <a:endParaRPr lang="ru-RU" dirty="0" smtClean="0"/>
          </a:p>
          <a:p>
            <a:endParaRPr lang="ru-RU" dirty="0"/>
          </a:p>
        </p:txBody>
      </p:sp>
      <p:pic>
        <p:nvPicPr>
          <p:cNvPr id="137218" name="Picture 2" descr="C:\Users\73B5~1\AppData\Local\Temp\Rar$EX00.151\LectMB\Lect04.files\image056.gif"/>
          <p:cNvPicPr>
            <a:picLocks noChangeAspect="1" noChangeArrowheads="1"/>
          </p:cNvPicPr>
          <p:nvPr/>
        </p:nvPicPr>
        <p:blipFill>
          <a:blip r:embed="rId2" cstate="print"/>
          <a:srcRect/>
          <a:stretch>
            <a:fillRect/>
          </a:stretch>
        </p:blipFill>
        <p:spPr bwMode="auto">
          <a:xfrm>
            <a:off x="2143108" y="3214686"/>
            <a:ext cx="4738720" cy="50006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5"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18" dur="500"/>
                                        <p:tgtEl>
                                          <p:spTgt spid="3">
                                            <p:txEl>
                                              <p:pRg st="2" end="2"/>
                                            </p:txEl>
                                          </p:spTgt>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137218"/>
                                        </p:tgtEl>
                                        <p:attrNameLst>
                                          <p:attrName>style.visibility</p:attrName>
                                        </p:attrNameLst>
                                      </p:cBhvr>
                                      <p:to>
                                        <p:strVal val="visible"/>
                                      </p:to>
                                    </p:set>
                                    <p:anim calcmode="lin" valueType="num">
                                      <p:cBhvr>
                                        <p:cTn id="21" dur="500" fill="hold"/>
                                        <p:tgtEl>
                                          <p:spTgt spid="137218"/>
                                        </p:tgtEl>
                                        <p:attrNameLst>
                                          <p:attrName>ppt_w</p:attrName>
                                        </p:attrNameLst>
                                      </p:cBhvr>
                                      <p:tavLst>
                                        <p:tav tm="0">
                                          <p:val>
                                            <p:strVal val="#ppt_w*2.5"/>
                                          </p:val>
                                        </p:tav>
                                        <p:tav tm="100000">
                                          <p:val>
                                            <p:strVal val="#ppt_w"/>
                                          </p:val>
                                        </p:tav>
                                      </p:tavLst>
                                    </p:anim>
                                    <p:anim calcmode="lin" valueType="num">
                                      <p:cBhvr>
                                        <p:cTn id="22" dur="500" fill="hold"/>
                                        <p:tgtEl>
                                          <p:spTgt spid="137218"/>
                                        </p:tgtEl>
                                        <p:attrNameLst>
                                          <p:attrName>ppt_h</p:attrName>
                                        </p:attrNameLst>
                                      </p:cBhvr>
                                      <p:tavLst>
                                        <p:tav tm="0">
                                          <p:val>
                                            <p:strVal val="#ppt_h*0.01"/>
                                          </p:val>
                                        </p:tav>
                                        <p:tav tm="100000">
                                          <p:val>
                                            <p:strVal val="#ppt_h"/>
                                          </p:val>
                                        </p:tav>
                                      </p:tavLst>
                                    </p:anim>
                                    <p:anim calcmode="lin" valueType="num">
                                      <p:cBhvr>
                                        <p:cTn id="23" dur="500" fill="hold"/>
                                        <p:tgtEl>
                                          <p:spTgt spid="137218"/>
                                        </p:tgtEl>
                                        <p:attrNameLst>
                                          <p:attrName>ppt_x</p:attrName>
                                        </p:attrNameLst>
                                      </p:cBhvr>
                                      <p:tavLst>
                                        <p:tav tm="0">
                                          <p:val>
                                            <p:strVal val="#ppt_x"/>
                                          </p:val>
                                        </p:tav>
                                        <p:tav tm="100000">
                                          <p:val>
                                            <p:strVal val="#ppt_x"/>
                                          </p:val>
                                        </p:tav>
                                      </p:tavLst>
                                    </p:anim>
                                    <p:anim calcmode="lin" valueType="num">
                                      <p:cBhvr>
                                        <p:cTn id="24" dur="500" fill="hold"/>
                                        <p:tgtEl>
                                          <p:spTgt spid="137218"/>
                                        </p:tgtEl>
                                        <p:attrNameLst>
                                          <p:attrName>ppt_y</p:attrName>
                                        </p:attrNameLst>
                                      </p:cBhvr>
                                      <p:tavLst>
                                        <p:tav tm="0">
                                          <p:val>
                                            <p:strVal val="#ppt_h+1"/>
                                          </p:val>
                                        </p:tav>
                                        <p:tav tm="100000">
                                          <p:val>
                                            <p:strVal val="#ppt_y"/>
                                          </p:val>
                                        </p:tav>
                                      </p:tavLst>
                                    </p:anim>
                                    <p:animEffect transition="in" filter="fade">
                                      <p:cBhvr>
                                        <p:cTn id="25" dur="500"/>
                                        <p:tgtEl>
                                          <p:spTgt spid="137218"/>
                                        </p:tgtEl>
                                      </p:cBhvr>
                                    </p:animEffect>
                                  </p:childTnLst>
                                </p:cTn>
                              </p:par>
                              <p:par>
                                <p:cTn id="26" presetID="58" presetClass="entr" presetSubtype="0" accel="10000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9"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Корни λ</a:t>
            </a:r>
            <a:r>
              <a:rPr lang="ru-RU" b="1" baseline="-25000" dirty="0" smtClean="0"/>
              <a:t>1</a:t>
            </a:r>
            <a:r>
              <a:rPr lang="ru-RU" b="1" dirty="0" smtClean="0"/>
              <a:t>, λ</a:t>
            </a:r>
            <a:r>
              <a:rPr lang="ru-RU" b="1" baseline="-25000" dirty="0" smtClean="0"/>
              <a:t>2</a:t>
            </a:r>
            <a:r>
              <a:rPr lang="ru-RU" b="1" dirty="0" smtClean="0"/>
              <a:t> – действительны и одного знака</a:t>
            </a:r>
            <a:endParaRPr lang="ru-RU" dirty="0"/>
          </a:p>
        </p:txBody>
      </p:sp>
      <p:sp>
        <p:nvSpPr>
          <p:cNvPr id="3" name="Содержимое 2"/>
          <p:cNvSpPr>
            <a:spLocks noGrp="1"/>
          </p:cNvSpPr>
          <p:nvPr>
            <p:ph idx="1"/>
          </p:nvPr>
        </p:nvSpPr>
        <p:spPr>
          <a:xfrm>
            <a:off x="457200" y="1000108"/>
            <a:ext cx="8229600" cy="5857892"/>
          </a:xfrm>
        </p:spPr>
        <p:txBody>
          <a:bodyPr>
            <a:normAutofit fontScale="47500" lnSpcReduction="20000"/>
          </a:bodyPr>
          <a:lstStyle/>
          <a:p>
            <a:r>
              <a:rPr lang="ru-RU" sz="3600" dirty="0" smtClean="0"/>
              <a:t>В этом случае коэффициенты преобразования действительны, мы переходим от действительной плоскости </a:t>
            </a:r>
            <a:r>
              <a:rPr lang="ru-RU" sz="3600" i="1" dirty="0" err="1" smtClean="0"/>
              <a:t>x,y</a:t>
            </a:r>
            <a:r>
              <a:rPr lang="ru-RU" sz="3600" dirty="0" smtClean="0"/>
              <a:t>  к действительной плоскости </a:t>
            </a:r>
            <a:r>
              <a:rPr lang="ru-RU" sz="3600" dirty="0" err="1" smtClean="0"/>
              <a:t>ξ</a:t>
            </a:r>
            <a:r>
              <a:rPr lang="ru-RU" sz="3600" dirty="0" smtClean="0"/>
              <a:t>, </a:t>
            </a:r>
            <a:r>
              <a:rPr lang="ru-RU" sz="3600" dirty="0" err="1" smtClean="0"/>
              <a:t>η</a:t>
            </a:r>
            <a:r>
              <a:rPr lang="ru-RU" sz="3600" dirty="0" smtClean="0"/>
              <a:t>. Разделив второе из уравнений (4.10) на первое, получим:</a:t>
            </a:r>
            <a:endParaRPr lang="en-US" sz="3600" dirty="0" smtClean="0"/>
          </a:p>
          <a:p>
            <a:endParaRPr lang="en-US" sz="3600" dirty="0" smtClean="0"/>
          </a:p>
          <a:p>
            <a:endParaRPr lang="ru-RU" sz="3600" dirty="0" smtClean="0"/>
          </a:p>
          <a:p>
            <a:pPr>
              <a:buNone/>
            </a:pPr>
            <a:r>
              <a:rPr lang="ru-RU" sz="3600" dirty="0" smtClean="0"/>
              <a:t>						</a:t>
            </a:r>
            <a:r>
              <a:rPr lang="en-US" sz="3600" dirty="0" smtClean="0"/>
              <a:t>	</a:t>
            </a:r>
            <a:r>
              <a:rPr lang="ru-RU" sz="3600" dirty="0" smtClean="0"/>
              <a:t>(4.12)</a:t>
            </a:r>
          </a:p>
          <a:p>
            <a:r>
              <a:rPr lang="ru-RU" sz="3600" dirty="0" smtClean="0"/>
              <a:t>Интегрируя это уравнение, находим:</a:t>
            </a:r>
            <a:endParaRPr lang="en-US" sz="3600" dirty="0" smtClean="0"/>
          </a:p>
          <a:p>
            <a:endParaRPr lang="ru-RU" sz="3600" dirty="0" smtClean="0"/>
          </a:p>
          <a:p>
            <a:pPr>
              <a:buNone/>
            </a:pPr>
            <a:r>
              <a:rPr lang="en-US" sz="3600" dirty="0" smtClean="0"/>
              <a:t>					</a:t>
            </a:r>
            <a:r>
              <a:rPr lang="ru-RU" sz="3600" dirty="0" smtClean="0"/>
              <a:t>, где </a:t>
            </a:r>
            <a:r>
              <a:rPr lang="en-US" sz="3600" dirty="0" smtClean="0"/>
              <a:t> 	           </a:t>
            </a:r>
            <a:r>
              <a:rPr lang="ru-RU" sz="3600" dirty="0" smtClean="0"/>
              <a:t>.(4.13)</a:t>
            </a:r>
          </a:p>
          <a:p>
            <a:r>
              <a:rPr lang="ru-RU" sz="3600" dirty="0" smtClean="0"/>
              <a:t>Условимся понимать под λ</a:t>
            </a:r>
            <a:r>
              <a:rPr lang="ru-RU" sz="3600" baseline="-25000" dirty="0" smtClean="0"/>
              <a:t>2 </a:t>
            </a:r>
            <a:r>
              <a:rPr lang="ru-RU" sz="3600" dirty="0" smtClean="0"/>
              <a:t>корень характеристического уравнения с большим модулем, что не нарушает общности нашего рассуждения. Тогда, поскольку в рассматриваемом случае корни λ</a:t>
            </a:r>
            <a:r>
              <a:rPr lang="ru-RU" sz="3600" baseline="-25000" dirty="0" smtClean="0"/>
              <a:t>1</a:t>
            </a:r>
            <a:r>
              <a:rPr lang="ru-RU" sz="3600" i="1" dirty="0" smtClean="0"/>
              <a:t>, </a:t>
            </a:r>
            <a:r>
              <a:rPr lang="ru-RU" sz="3600" dirty="0" smtClean="0"/>
              <a:t>λ</a:t>
            </a:r>
            <a:r>
              <a:rPr lang="ru-RU" sz="3600" baseline="-25000" dirty="0" smtClean="0"/>
              <a:t>2</a:t>
            </a:r>
            <a:r>
              <a:rPr lang="ru-RU" sz="3600" dirty="0" smtClean="0"/>
              <a:t> – действительны и одного знака, </a:t>
            </a:r>
            <a:r>
              <a:rPr lang="ru-RU" sz="3600" i="1" dirty="0" err="1" smtClean="0"/>
              <a:t>a</a:t>
            </a:r>
            <a:r>
              <a:rPr lang="ru-RU" sz="3600" dirty="0" smtClean="0"/>
              <a:t>&gt;1, и мы имеем дело с интегральными кривыми параболического типа.</a:t>
            </a:r>
          </a:p>
          <a:p>
            <a:r>
              <a:rPr lang="ru-RU" sz="3600" dirty="0" smtClean="0"/>
              <a:t>Все интегральные кривые (кроме оси </a:t>
            </a:r>
            <a:r>
              <a:rPr lang="ru-RU" sz="3600" i="1" dirty="0" err="1" smtClean="0"/>
              <a:t>η</a:t>
            </a:r>
            <a:r>
              <a:rPr lang="ru-RU" sz="3600" dirty="0" smtClean="0"/>
              <a:t>, которой соответствует</a:t>
            </a:r>
            <a:r>
              <a:rPr lang="en-US" sz="3600" dirty="0" smtClean="0"/>
              <a:t>	     </a:t>
            </a:r>
            <a:r>
              <a:rPr lang="ru-RU" sz="3600" dirty="0" smtClean="0"/>
              <a:t> ) касаются в начале координат оси </a:t>
            </a:r>
            <a:r>
              <a:rPr lang="ru-RU" sz="3600" i="1" dirty="0" err="1" smtClean="0"/>
              <a:t>ξ</a:t>
            </a:r>
            <a:r>
              <a:rPr lang="ru-RU" sz="3600" i="1" dirty="0" smtClean="0"/>
              <a:t>,</a:t>
            </a:r>
            <a:r>
              <a:rPr lang="ru-RU" sz="3600" dirty="0" smtClean="0"/>
              <a:t> которая также является интегральной кривой уравнения (4.11). Начало координат является особой точкой.</a:t>
            </a:r>
          </a:p>
          <a:p>
            <a:r>
              <a:rPr lang="ru-RU" sz="3600" dirty="0" smtClean="0"/>
              <a:t>Выясним теперь направление движений изображающей точки вдоль фазовых траекторий. Если λ</a:t>
            </a:r>
            <a:r>
              <a:rPr lang="ru-RU" sz="3600" baseline="-25000" dirty="0" smtClean="0"/>
              <a:t>1</a:t>
            </a:r>
            <a:r>
              <a:rPr lang="ru-RU" sz="3600" dirty="0" smtClean="0"/>
              <a:t>, λ</a:t>
            </a:r>
            <a:r>
              <a:rPr lang="ru-RU" sz="3600" baseline="-25000" dirty="0" smtClean="0"/>
              <a:t>2</a:t>
            </a:r>
            <a:r>
              <a:rPr lang="ru-RU" sz="3600" dirty="0" smtClean="0"/>
              <a:t> – отрицательны, то, как видно из уравнений (4.10), |</a:t>
            </a:r>
            <a:r>
              <a:rPr lang="ru-RU" sz="3600" dirty="0" err="1" smtClean="0"/>
              <a:t>ξ</a:t>
            </a:r>
            <a:r>
              <a:rPr lang="ru-RU" sz="3600" dirty="0" smtClean="0"/>
              <a:t>|, |</a:t>
            </a:r>
            <a:r>
              <a:rPr lang="ru-RU" sz="3600" dirty="0" err="1" smtClean="0"/>
              <a:t>η</a:t>
            </a:r>
            <a:r>
              <a:rPr lang="ru-RU" sz="3600" dirty="0" smtClean="0"/>
              <a:t>| убывают с течением времени. Изображающая точка приближается к началу координат, никогда, однако, не достигая его. В противном случае это противоречило бы теореме Коши, которая утверждает, что через каждую точку фазовой плоскости проходит лишь одна фазовая траектория. </a:t>
            </a:r>
          </a:p>
          <a:p>
            <a:endParaRPr lang="ru-RU" dirty="0"/>
          </a:p>
        </p:txBody>
      </p:sp>
      <p:pic>
        <p:nvPicPr>
          <p:cNvPr id="138242" name="Picture 2" descr="C:\Users\73B5~1\AppData\Local\Temp\Rar$EX00.151\LectMB\Lect04.files\image058.gif"/>
          <p:cNvPicPr>
            <a:picLocks noChangeAspect="1" noChangeArrowheads="1"/>
          </p:cNvPicPr>
          <p:nvPr/>
        </p:nvPicPr>
        <p:blipFill>
          <a:blip r:embed="rId2" cstate="print"/>
          <a:srcRect/>
          <a:stretch>
            <a:fillRect/>
          </a:stretch>
        </p:blipFill>
        <p:spPr bwMode="auto">
          <a:xfrm>
            <a:off x="4143372" y="1643050"/>
            <a:ext cx="1285884" cy="762005"/>
          </a:xfrm>
          <a:prstGeom prst="rect">
            <a:avLst/>
          </a:prstGeom>
          <a:noFill/>
        </p:spPr>
      </p:pic>
      <p:pic>
        <p:nvPicPr>
          <p:cNvPr id="138243" name="Picture 3" descr="C:\Users\73B5~1\AppData\Local\Temp\Rar$EX00.151\LectMB\Lect04.files\image060.gif"/>
          <p:cNvPicPr>
            <a:picLocks noChangeAspect="1" noChangeArrowheads="1"/>
          </p:cNvPicPr>
          <p:nvPr/>
        </p:nvPicPr>
        <p:blipFill>
          <a:blip r:embed="rId3" cstate="print"/>
          <a:srcRect/>
          <a:stretch>
            <a:fillRect/>
          </a:stretch>
        </p:blipFill>
        <p:spPr bwMode="auto">
          <a:xfrm>
            <a:off x="3500430" y="2714620"/>
            <a:ext cx="785818" cy="406944"/>
          </a:xfrm>
          <a:prstGeom prst="rect">
            <a:avLst/>
          </a:prstGeom>
          <a:noFill/>
        </p:spPr>
      </p:pic>
      <p:pic>
        <p:nvPicPr>
          <p:cNvPr id="138244" name="Picture 4" descr="C:\Users\73B5~1\AppData\Local\Temp\Rar$EX00.151\LectMB\Lect04.files\image062.gif"/>
          <p:cNvPicPr>
            <a:picLocks noChangeAspect="1" noChangeArrowheads="1"/>
          </p:cNvPicPr>
          <p:nvPr/>
        </p:nvPicPr>
        <p:blipFill>
          <a:blip r:embed="rId4" cstate="print"/>
          <a:srcRect/>
          <a:stretch>
            <a:fillRect/>
          </a:stretch>
        </p:blipFill>
        <p:spPr bwMode="auto">
          <a:xfrm>
            <a:off x="4714876" y="2571744"/>
            <a:ext cx="714380" cy="633509"/>
          </a:xfrm>
          <a:prstGeom prst="rect">
            <a:avLst/>
          </a:prstGeom>
          <a:noFill/>
        </p:spPr>
      </p:pic>
      <p:pic>
        <p:nvPicPr>
          <p:cNvPr id="138245" name="Picture 5" descr="C:\Users\73B5~1\AppData\Local\Temp\Rar$EX00.151\LectMB\Lect04.files\image064.gif"/>
          <p:cNvPicPr>
            <a:picLocks noChangeAspect="1" noChangeArrowheads="1"/>
          </p:cNvPicPr>
          <p:nvPr/>
        </p:nvPicPr>
        <p:blipFill>
          <a:blip r:embed="rId5" cstate="print"/>
          <a:srcRect/>
          <a:stretch>
            <a:fillRect/>
          </a:stretch>
        </p:blipFill>
        <p:spPr bwMode="auto">
          <a:xfrm>
            <a:off x="7286644" y="4214818"/>
            <a:ext cx="781053" cy="285751"/>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3" end="3"/>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138242"/>
                                        </p:tgtEl>
                                        <p:attrNameLst>
                                          <p:attrName>style.visibility</p:attrName>
                                        </p:attrNameLst>
                                      </p:cBhvr>
                                      <p:to>
                                        <p:strVal val="visible"/>
                                      </p:to>
                                    </p:set>
                                    <p:anim calcmode="lin" valueType="num">
                                      <p:cBhvr>
                                        <p:cTn id="23" dur="500" fill="hold"/>
                                        <p:tgtEl>
                                          <p:spTgt spid="138242"/>
                                        </p:tgtEl>
                                        <p:attrNameLst>
                                          <p:attrName>ppt_w</p:attrName>
                                        </p:attrNameLst>
                                      </p:cBhvr>
                                      <p:tavLst>
                                        <p:tav tm="0">
                                          <p:val>
                                            <p:strVal val="#ppt_w*2.5"/>
                                          </p:val>
                                        </p:tav>
                                        <p:tav tm="100000">
                                          <p:val>
                                            <p:strVal val="#ppt_w"/>
                                          </p:val>
                                        </p:tav>
                                      </p:tavLst>
                                    </p:anim>
                                    <p:anim calcmode="lin" valueType="num">
                                      <p:cBhvr>
                                        <p:cTn id="24" dur="500" fill="hold"/>
                                        <p:tgtEl>
                                          <p:spTgt spid="138242"/>
                                        </p:tgtEl>
                                        <p:attrNameLst>
                                          <p:attrName>ppt_h</p:attrName>
                                        </p:attrNameLst>
                                      </p:cBhvr>
                                      <p:tavLst>
                                        <p:tav tm="0">
                                          <p:val>
                                            <p:strVal val="#ppt_h*0.01"/>
                                          </p:val>
                                        </p:tav>
                                        <p:tav tm="100000">
                                          <p:val>
                                            <p:strVal val="#ppt_h"/>
                                          </p:val>
                                        </p:tav>
                                      </p:tavLst>
                                    </p:anim>
                                    <p:anim calcmode="lin" valueType="num">
                                      <p:cBhvr>
                                        <p:cTn id="25" dur="500" fill="hold"/>
                                        <p:tgtEl>
                                          <p:spTgt spid="138242"/>
                                        </p:tgtEl>
                                        <p:attrNameLst>
                                          <p:attrName>ppt_x</p:attrName>
                                        </p:attrNameLst>
                                      </p:cBhvr>
                                      <p:tavLst>
                                        <p:tav tm="0">
                                          <p:val>
                                            <p:strVal val="#ppt_x"/>
                                          </p:val>
                                        </p:tav>
                                        <p:tav tm="100000">
                                          <p:val>
                                            <p:strVal val="#ppt_x"/>
                                          </p:val>
                                        </p:tav>
                                      </p:tavLst>
                                    </p:anim>
                                    <p:anim calcmode="lin" valueType="num">
                                      <p:cBhvr>
                                        <p:cTn id="26" dur="500" fill="hold"/>
                                        <p:tgtEl>
                                          <p:spTgt spid="138242"/>
                                        </p:tgtEl>
                                        <p:attrNameLst>
                                          <p:attrName>ppt_y</p:attrName>
                                        </p:attrNameLst>
                                      </p:cBhvr>
                                      <p:tavLst>
                                        <p:tav tm="0">
                                          <p:val>
                                            <p:strVal val="#ppt_h+1"/>
                                          </p:val>
                                        </p:tav>
                                        <p:tav tm="100000">
                                          <p:val>
                                            <p:strVal val="#ppt_y"/>
                                          </p:val>
                                        </p:tav>
                                      </p:tavLst>
                                    </p:anim>
                                    <p:animEffect transition="in" filter="fade">
                                      <p:cBhvr>
                                        <p:cTn id="27" dur="500"/>
                                        <p:tgtEl>
                                          <p:spTgt spid="138242"/>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6" end="6"/>
                                            </p:txEl>
                                          </p:spTgt>
                                        </p:tgtEl>
                                      </p:cBhvr>
                                    </p:animEffect>
                                  </p:childTnLst>
                                </p:cTn>
                              </p:par>
                              <p:par>
                                <p:cTn id="46" presetID="58" presetClass="entr" presetSubtype="0" accel="100000" fill="hold" nodeType="withEffect">
                                  <p:stCondLst>
                                    <p:cond delay="0"/>
                                  </p:stCondLst>
                                  <p:childTnLst>
                                    <p:set>
                                      <p:cBhvr>
                                        <p:cTn id="47" dur="1" fill="hold">
                                          <p:stCondLst>
                                            <p:cond delay="0"/>
                                          </p:stCondLst>
                                        </p:cTn>
                                        <p:tgtEl>
                                          <p:spTgt spid="138243"/>
                                        </p:tgtEl>
                                        <p:attrNameLst>
                                          <p:attrName>style.visibility</p:attrName>
                                        </p:attrNameLst>
                                      </p:cBhvr>
                                      <p:to>
                                        <p:strVal val="visible"/>
                                      </p:to>
                                    </p:set>
                                    <p:anim calcmode="lin" valueType="num">
                                      <p:cBhvr>
                                        <p:cTn id="48" dur="500" fill="hold"/>
                                        <p:tgtEl>
                                          <p:spTgt spid="138243"/>
                                        </p:tgtEl>
                                        <p:attrNameLst>
                                          <p:attrName>ppt_w</p:attrName>
                                        </p:attrNameLst>
                                      </p:cBhvr>
                                      <p:tavLst>
                                        <p:tav tm="0">
                                          <p:val>
                                            <p:strVal val="#ppt_w*2.5"/>
                                          </p:val>
                                        </p:tav>
                                        <p:tav tm="100000">
                                          <p:val>
                                            <p:strVal val="#ppt_w"/>
                                          </p:val>
                                        </p:tav>
                                      </p:tavLst>
                                    </p:anim>
                                    <p:anim calcmode="lin" valueType="num">
                                      <p:cBhvr>
                                        <p:cTn id="49" dur="500" fill="hold"/>
                                        <p:tgtEl>
                                          <p:spTgt spid="138243"/>
                                        </p:tgtEl>
                                        <p:attrNameLst>
                                          <p:attrName>ppt_h</p:attrName>
                                        </p:attrNameLst>
                                      </p:cBhvr>
                                      <p:tavLst>
                                        <p:tav tm="0">
                                          <p:val>
                                            <p:strVal val="#ppt_h*0.01"/>
                                          </p:val>
                                        </p:tav>
                                        <p:tav tm="100000">
                                          <p:val>
                                            <p:strVal val="#ppt_h"/>
                                          </p:val>
                                        </p:tav>
                                      </p:tavLst>
                                    </p:anim>
                                    <p:anim calcmode="lin" valueType="num">
                                      <p:cBhvr>
                                        <p:cTn id="50" dur="500" fill="hold"/>
                                        <p:tgtEl>
                                          <p:spTgt spid="138243"/>
                                        </p:tgtEl>
                                        <p:attrNameLst>
                                          <p:attrName>ppt_x</p:attrName>
                                        </p:attrNameLst>
                                      </p:cBhvr>
                                      <p:tavLst>
                                        <p:tav tm="0">
                                          <p:val>
                                            <p:strVal val="#ppt_x"/>
                                          </p:val>
                                        </p:tav>
                                        <p:tav tm="100000">
                                          <p:val>
                                            <p:strVal val="#ppt_x"/>
                                          </p:val>
                                        </p:tav>
                                      </p:tavLst>
                                    </p:anim>
                                    <p:anim calcmode="lin" valueType="num">
                                      <p:cBhvr>
                                        <p:cTn id="51" dur="500" fill="hold"/>
                                        <p:tgtEl>
                                          <p:spTgt spid="138243"/>
                                        </p:tgtEl>
                                        <p:attrNameLst>
                                          <p:attrName>ppt_y</p:attrName>
                                        </p:attrNameLst>
                                      </p:cBhvr>
                                      <p:tavLst>
                                        <p:tav tm="0">
                                          <p:val>
                                            <p:strVal val="#ppt_h+1"/>
                                          </p:val>
                                        </p:tav>
                                        <p:tav tm="100000">
                                          <p:val>
                                            <p:strVal val="#ppt_y"/>
                                          </p:val>
                                        </p:tav>
                                      </p:tavLst>
                                    </p:anim>
                                    <p:animEffect transition="in" filter="fade">
                                      <p:cBhvr>
                                        <p:cTn id="52" dur="500"/>
                                        <p:tgtEl>
                                          <p:spTgt spid="138243"/>
                                        </p:tgtEl>
                                      </p:cBhvr>
                                    </p:animEffect>
                                  </p:childTnLst>
                                </p:cTn>
                              </p:par>
                              <p:par>
                                <p:cTn id="53" presetID="58" presetClass="entr" presetSubtype="0" accel="100000" fill="hold" nodeType="withEffect">
                                  <p:stCondLst>
                                    <p:cond delay="0"/>
                                  </p:stCondLst>
                                  <p:childTnLst>
                                    <p:set>
                                      <p:cBhvr>
                                        <p:cTn id="54" dur="1" fill="hold">
                                          <p:stCondLst>
                                            <p:cond delay="0"/>
                                          </p:stCondLst>
                                        </p:cTn>
                                        <p:tgtEl>
                                          <p:spTgt spid="138244"/>
                                        </p:tgtEl>
                                        <p:attrNameLst>
                                          <p:attrName>style.visibility</p:attrName>
                                        </p:attrNameLst>
                                      </p:cBhvr>
                                      <p:to>
                                        <p:strVal val="visible"/>
                                      </p:to>
                                    </p:set>
                                    <p:anim calcmode="lin" valueType="num">
                                      <p:cBhvr>
                                        <p:cTn id="55" dur="500" fill="hold"/>
                                        <p:tgtEl>
                                          <p:spTgt spid="138244"/>
                                        </p:tgtEl>
                                        <p:attrNameLst>
                                          <p:attrName>ppt_w</p:attrName>
                                        </p:attrNameLst>
                                      </p:cBhvr>
                                      <p:tavLst>
                                        <p:tav tm="0">
                                          <p:val>
                                            <p:strVal val="#ppt_w*2.5"/>
                                          </p:val>
                                        </p:tav>
                                        <p:tav tm="100000">
                                          <p:val>
                                            <p:strVal val="#ppt_w"/>
                                          </p:val>
                                        </p:tav>
                                      </p:tavLst>
                                    </p:anim>
                                    <p:anim calcmode="lin" valueType="num">
                                      <p:cBhvr>
                                        <p:cTn id="56" dur="500" fill="hold"/>
                                        <p:tgtEl>
                                          <p:spTgt spid="138244"/>
                                        </p:tgtEl>
                                        <p:attrNameLst>
                                          <p:attrName>ppt_h</p:attrName>
                                        </p:attrNameLst>
                                      </p:cBhvr>
                                      <p:tavLst>
                                        <p:tav tm="0">
                                          <p:val>
                                            <p:strVal val="#ppt_h*0.01"/>
                                          </p:val>
                                        </p:tav>
                                        <p:tav tm="100000">
                                          <p:val>
                                            <p:strVal val="#ppt_h"/>
                                          </p:val>
                                        </p:tav>
                                      </p:tavLst>
                                    </p:anim>
                                    <p:anim calcmode="lin" valueType="num">
                                      <p:cBhvr>
                                        <p:cTn id="57" dur="500" fill="hold"/>
                                        <p:tgtEl>
                                          <p:spTgt spid="138244"/>
                                        </p:tgtEl>
                                        <p:attrNameLst>
                                          <p:attrName>ppt_x</p:attrName>
                                        </p:attrNameLst>
                                      </p:cBhvr>
                                      <p:tavLst>
                                        <p:tav tm="0">
                                          <p:val>
                                            <p:strVal val="#ppt_x"/>
                                          </p:val>
                                        </p:tav>
                                        <p:tav tm="100000">
                                          <p:val>
                                            <p:strVal val="#ppt_x"/>
                                          </p:val>
                                        </p:tav>
                                      </p:tavLst>
                                    </p:anim>
                                    <p:anim calcmode="lin" valueType="num">
                                      <p:cBhvr>
                                        <p:cTn id="58" dur="500" fill="hold"/>
                                        <p:tgtEl>
                                          <p:spTgt spid="138244"/>
                                        </p:tgtEl>
                                        <p:attrNameLst>
                                          <p:attrName>ppt_y</p:attrName>
                                        </p:attrNameLst>
                                      </p:cBhvr>
                                      <p:tavLst>
                                        <p:tav tm="0">
                                          <p:val>
                                            <p:strVal val="#ppt_h+1"/>
                                          </p:val>
                                        </p:tav>
                                        <p:tav tm="100000">
                                          <p:val>
                                            <p:strVal val="#ppt_y"/>
                                          </p:val>
                                        </p:tav>
                                      </p:tavLst>
                                    </p:anim>
                                    <p:animEffect transition="in" filter="fade">
                                      <p:cBhvr>
                                        <p:cTn id="59" dur="500"/>
                                        <p:tgtEl>
                                          <p:spTgt spid="138244"/>
                                        </p:tgtEl>
                                      </p:cBhvr>
                                    </p:animEffect>
                                  </p:childTnLst>
                                </p:cTn>
                              </p:par>
                            </p:childTnLst>
                          </p:cTn>
                        </p:par>
                      </p:childTnLst>
                    </p:cTn>
                  </p:par>
                  <p:par>
                    <p:cTn id="60" fill="hold">
                      <p:stCondLst>
                        <p:cond delay="indefinite"/>
                      </p:stCondLst>
                      <p:childTnLst>
                        <p:par>
                          <p:cTn id="61" fill="hold">
                            <p:stCondLst>
                              <p:cond delay="0"/>
                            </p:stCondLst>
                            <p:childTnLst>
                              <p:par>
                                <p:cTn id="62" presetID="58" presetClass="entr" presetSubtype="0" accel="100000" fill="hold" grpId="0"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p:cTn id="64"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65"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6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7"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68" dur="500"/>
                                        <p:tgtEl>
                                          <p:spTgt spid="3">
                                            <p:txEl>
                                              <p:pRg st="7" end="7"/>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8" presetClass="entr" presetSubtype="0" accel="100000" fill="hold" grpId="0" nodeType="click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anim calcmode="lin" valueType="num">
                                      <p:cBhvr>
                                        <p:cTn id="73"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74"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7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6"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77" dur="500"/>
                                        <p:tgtEl>
                                          <p:spTgt spid="3">
                                            <p:txEl>
                                              <p:pRg st="8" end="8"/>
                                            </p:txEl>
                                          </p:spTgt>
                                        </p:tgtEl>
                                      </p:cBhvr>
                                    </p:animEffect>
                                  </p:childTnLst>
                                </p:cTn>
                              </p:par>
                              <p:par>
                                <p:cTn id="78" presetID="58" presetClass="entr" presetSubtype="0" accel="100000" fill="hold" nodeType="withEffect">
                                  <p:stCondLst>
                                    <p:cond delay="0"/>
                                  </p:stCondLst>
                                  <p:childTnLst>
                                    <p:set>
                                      <p:cBhvr>
                                        <p:cTn id="79" dur="1" fill="hold">
                                          <p:stCondLst>
                                            <p:cond delay="0"/>
                                          </p:stCondLst>
                                        </p:cTn>
                                        <p:tgtEl>
                                          <p:spTgt spid="138245"/>
                                        </p:tgtEl>
                                        <p:attrNameLst>
                                          <p:attrName>style.visibility</p:attrName>
                                        </p:attrNameLst>
                                      </p:cBhvr>
                                      <p:to>
                                        <p:strVal val="visible"/>
                                      </p:to>
                                    </p:set>
                                    <p:anim calcmode="lin" valueType="num">
                                      <p:cBhvr>
                                        <p:cTn id="80" dur="500" fill="hold"/>
                                        <p:tgtEl>
                                          <p:spTgt spid="138245"/>
                                        </p:tgtEl>
                                        <p:attrNameLst>
                                          <p:attrName>ppt_w</p:attrName>
                                        </p:attrNameLst>
                                      </p:cBhvr>
                                      <p:tavLst>
                                        <p:tav tm="0">
                                          <p:val>
                                            <p:strVal val="#ppt_w*2.5"/>
                                          </p:val>
                                        </p:tav>
                                        <p:tav tm="100000">
                                          <p:val>
                                            <p:strVal val="#ppt_w"/>
                                          </p:val>
                                        </p:tav>
                                      </p:tavLst>
                                    </p:anim>
                                    <p:anim calcmode="lin" valueType="num">
                                      <p:cBhvr>
                                        <p:cTn id="81" dur="500" fill="hold"/>
                                        <p:tgtEl>
                                          <p:spTgt spid="138245"/>
                                        </p:tgtEl>
                                        <p:attrNameLst>
                                          <p:attrName>ppt_h</p:attrName>
                                        </p:attrNameLst>
                                      </p:cBhvr>
                                      <p:tavLst>
                                        <p:tav tm="0">
                                          <p:val>
                                            <p:strVal val="#ppt_h*0.01"/>
                                          </p:val>
                                        </p:tav>
                                        <p:tav tm="100000">
                                          <p:val>
                                            <p:strVal val="#ppt_h"/>
                                          </p:val>
                                        </p:tav>
                                      </p:tavLst>
                                    </p:anim>
                                    <p:anim calcmode="lin" valueType="num">
                                      <p:cBhvr>
                                        <p:cTn id="82" dur="500" fill="hold"/>
                                        <p:tgtEl>
                                          <p:spTgt spid="138245"/>
                                        </p:tgtEl>
                                        <p:attrNameLst>
                                          <p:attrName>ppt_x</p:attrName>
                                        </p:attrNameLst>
                                      </p:cBhvr>
                                      <p:tavLst>
                                        <p:tav tm="0">
                                          <p:val>
                                            <p:strVal val="#ppt_x"/>
                                          </p:val>
                                        </p:tav>
                                        <p:tav tm="100000">
                                          <p:val>
                                            <p:strVal val="#ppt_x"/>
                                          </p:val>
                                        </p:tav>
                                      </p:tavLst>
                                    </p:anim>
                                    <p:anim calcmode="lin" valueType="num">
                                      <p:cBhvr>
                                        <p:cTn id="83" dur="500" fill="hold"/>
                                        <p:tgtEl>
                                          <p:spTgt spid="138245"/>
                                        </p:tgtEl>
                                        <p:attrNameLst>
                                          <p:attrName>ppt_y</p:attrName>
                                        </p:attrNameLst>
                                      </p:cBhvr>
                                      <p:tavLst>
                                        <p:tav tm="0">
                                          <p:val>
                                            <p:strVal val="#ppt_h+1"/>
                                          </p:val>
                                        </p:tav>
                                        <p:tav tm="100000">
                                          <p:val>
                                            <p:strVal val="#ppt_y"/>
                                          </p:val>
                                        </p:tav>
                                      </p:tavLst>
                                    </p:anim>
                                    <p:animEffect transition="in" filter="fade">
                                      <p:cBhvr>
                                        <p:cTn id="84" dur="500"/>
                                        <p:tgtEl>
                                          <p:spTgt spid="138245"/>
                                        </p:tgtEl>
                                      </p:cBhvr>
                                    </p:animEffect>
                                  </p:childTnLst>
                                </p:cTn>
                              </p:par>
                            </p:childTnLst>
                          </p:cTn>
                        </p:par>
                      </p:childTnLst>
                    </p:cTn>
                  </p:par>
                  <p:par>
                    <p:cTn id="85" fill="hold">
                      <p:stCondLst>
                        <p:cond delay="indefinite"/>
                      </p:stCondLst>
                      <p:childTnLst>
                        <p:par>
                          <p:cTn id="86" fill="hold">
                            <p:stCondLst>
                              <p:cond delay="0"/>
                            </p:stCondLst>
                            <p:childTnLst>
                              <p:par>
                                <p:cTn id="87" presetID="58" presetClass="entr" presetSubtype="0" accel="100000" fill="hold" grpId="0" nodeType="clickEffect">
                                  <p:stCondLst>
                                    <p:cond delay="0"/>
                                  </p:stCondLst>
                                  <p:childTnLst>
                                    <p:set>
                                      <p:cBhvr>
                                        <p:cTn id="88" dur="1" fill="hold">
                                          <p:stCondLst>
                                            <p:cond delay="0"/>
                                          </p:stCondLst>
                                        </p:cTn>
                                        <p:tgtEl>
                                          <p:spTgt spid="3">
                                            <p:txEl>
                                              <p:pRg st="9" end="9"/>
                                            </p:txEl>
                                          </p:spTgt>
                                        </p:tgtEl>
                                        <p:attrNameLst>
                                          <p:attrName>style.visibility</p:attrName>
                                        </p:attrNameLst>
                                      </p:cBhvr>
                                      <p:to>
                                        <p:strVal val="visible"/>
                                      </p:to>
                                    </p:set>
                                    <p:anim calcmode="lin" valueType="num">
                                      <p:cBhvr>
                                        <p:cTn id="89"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90"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9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2"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9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Такая особая точка, через которую проходят интегральные кривые, подобно тому, как семейство парабол   проходит через начало координат, носит название узла</a:t>
            </a:r>
            <a:r>
              <a:rPr lang="ru-RU" b="1" dirty="0" smtClean="0"/>
              <a:t> </a:t>
            </a:r>
            <a:r>
              <a:rPr lang="ru-RU" dirty="0" smtClean="0"/>
              <a:t>(рис. 4.5)</a:t>
            </a:r>
            <a:br>
              <a:rPr lang="ru-RU" dirty="0" smtClean="0"/>
            </a:br>
            <a:r>
              <a:rPr lang="en-US" dirty="0" smtClean="0"/>
              <a:t>v</a:t>
            </a:r>
            <a:endParaRPr lang="ru-RU" dirty="0"/>
          </a:p>
        </p:txBody>
      </p:sp>
      <p:pic>
        <p:nvPicPr>
          <p:cNvPr id="139266" name="Picture 2" descr="C:\Users\73B5~1\AppData\Local\Temp\Rar$EX00.151\LectMB\Lect04.files\image068.jpg"/>
          <p:cNvPicPr>
            <a:picLocks noChangeAspect="1" noChangeArrowheads="1"/>
          </p:cNvPicPr>
          <p:nvPr/>
        </p:nvPicPr>
        <p:blipFill>
          <a:blip r:embed="rId2" cstate="print"/>
          <a:srcRect/>
          <a:stretch>
            <a:fillRect/>
          </a:stretch>
        </p:blipFill>
        <p:spPr bwMode="auto">
          <a:xfrm>
            <a:off x="3357554" y="4214818"/>
            <a:ext cx="2500330" cy="2013253"/>
          </a:xfrm>
          <a:prstGeom prst="rect">
            <a:avLst/>
          </a:prstGeom>
          <a:noFill/>
        </p:spPr>
      </p:pic>
      <p:sp>
        <p:nvSpPr>
          <p:cNvPr id="7" name="Содержимое 6"/>
          <p:cNvSpPr>
            <a:spLocks noGrp="1"/>
          </p:cNvSpPr>
          <p:nvPr>
            <p:ph idx="1"/>
          </p:nvPr>
        </p:nvSpPr>
        <p:spPr/>
        <p:txBody>
          <a:bodyPr/>
          <a:lstStyle/>
          <a:p>
            <a:r>
              <a:rPr lang="ru-RU" dirty="0" smtClean="0"/>
              <a:t>Такая особая точка, через которую проходят интегральные кривые, подобно тому, как семейство парабол </a:t>
            </a:r>
            <a:r>
              <a:rPr lang="en-US" dirty="0" smtClean="0"/>
              <a:t>			</a:t>
            </a:r>
            <a:r>
              <a:rPr lang="ru-RU" dirty="0" smtClean="0"/>
              <a:t>  проходит через начало координат, носит название узла</a:t>
            </a:r>
            <a:r>
              <a:rPr lang="ru-RU" b="1" dirty="0" smtClean="0"/>
              <a:t> </a:t>
            </a:r>
            <a:r>
              <a:rPr lang="ru-RU" dirty="0" smtClean="0"/>
              <a:t>(рис. 4.5)</a:t>
            </a:r>
          </a:p>
          <a:p>
            <a:endParaRPr lang="ru-RU" dirty="0"/>
          </a:p>
        </p:txBody>
      </p:sp>
      <p:pic>
        <p:nvPicPr>
          <p:cNvPr id="8" name="Picture 6" descr="C:\Users\73B5~1\AppData\Local\Temp\Rar$EX00.151\LectMB\Lect04.files\image066.gif"/>
          <p:cNvPicPr>
            <a:picLocks noChangeAspect="1" noChangeArrowheads="1"/>
          </p:cNvPicPr>
          <p:nvPr/>
        </p:nvPicPr>
        <p:blipFill>
          <a:blip r:embed="rId3" cstate="print"/>
          <a:srcRect/>
          <a:stretch>
            <a:fillRect/>
          </a:stretch>
        </p:blipFill>
        <p:spPr bwMode="auto">
          <a:xfrm>
            <a:off x="4214810" y="3143248"/>
            <a:ext cx="1910966" cy="428628"/>
          </a:xfrm>
          <a:prstGeom prst="rect">
            <a:avLst/>
          </a:prstGeom>
          <a:noFill/>
        </p:spPr>
      </p:pic>
    </p:spTree>
  </p:cSld>
  <p:clrMapOvr>
    <a:masterClrMapping/>
  </p:clrMapOvr>
  <p:transition>
    <p:dissolv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5068912"/>
          </a:xfrm>
        </p:spPr>
        <p:txBody>
          <a:bodyPr>
            <a:normAutofit fontScale="85000" lnSpcReduction="20000"/>
          </a:bodyPr>
          <a:lstStyle/>
          <a:p>
            <a:r>
              <a:rPr lang="ru-RU" dirty="0" smtClean="0"/>
              <a:t>Состояние равновесия типа узел при λ</a:t>
            </a:r>
            <a:r>
              <a:rPr lang="ru-RU" baseline="-25000" dirty="0" smtClean="0"/>
              <a:t>1</a:t>
            </a:r>
            <a:r>
              <a:rPr lang="ru-RU" dirty="0" smtClean="0"/>
              <a:t>, λ</a:t>
            </a:r>
            <a:r>
              <a:rPr lang="ru-RU" baseline="-25000" dirty="0" smtClean="0"/>
              <a:t>2</a:t>
            </a:r>
            <a:r>
              <a:rPr lang="ru-RU" i="1" dirty="0" smtClean="0"/>
              <a:t>&lt;</a:t>
            </a:r>
            <a:r>
              <a:rPr lang="ru-RU" dirty="0" smtClean="0"/>
              <a:t>0 устойчиво по Ляпунову, так как изображающая точка по всем интегральным кривым движется по направлению к началу координат. </a:t>
            </a:r>
          </a:p>
          <a:p>
            <a:r>
              <a:rPr lang="ru-RU" dirty="0" smtClean="0"/>
              <a:t>Это </a:t>
            </a:r>
            <a:r>
              <a:rPr lang="ru-RU" i="1" dirty="0" smtClean="0"/>
              <a:t>устойчивый узел</a:t>
            </a:r>
            <a:r>
              <a:rPr lang="ru-RU" dirty="0" smtClean="0"/>
              <a:t>.</a:t>
            </a:r>
          </a:p>
          <a:p>
            <a:r>
              <a:rPr lang="ru-RU" dirty="0" smtClean="0"/>
              <a:t>Если же λ</a:t>
            </a:r>
            <a:r>
              <a:rPr lang="ru-RU" baseline="-25000" dirty="0" smtClean="0"/>
              <a:t>1</a:t>
            </a:r>
            <a:r>
              <a:rPr lang="ru-RU" dirty="0" smtClean="0"/>
              <a:t>, λ</a:t>
            </a:r>
            <a:r>
              <a:rPr lang="ru-RU" baseline="-25000" dirty="0" smtClean="0"/>
              <a:t>2</a:t>
            </a:r>
            <a:r>
              <a:rPr lang="ru-RU" i="1" dirty="0" smtClean="0"/>
              <a:t>&gt;</a:t>
            </a:r>
            <a:r>
              <a:rPr lang="ru-RU" dirty="0" smtClean="0"/>
              <a:t>0, то |</a:t>
            </a:r>
            <a:r>
              <a:rPr lang="ru-RU" dirty="0" err="1" smtClean="0"/>
              <a:t>ξ</a:t>
            </a:r>
            <a:r>
              <a:rPr lang="ru-RU" dirty="0" smtClean="0"/>
              <a:t>|, |</a:t>
            </a:r>
            <a:r>
              <a:rPr lang="ru-RU" dirty="0" err="1" smtClean="0"/>
              <a:t>η</a:t>
            </a:r>
            <a:r>
              <a:rPr lang="ru-RU" dirty="0" smtClean="0"/>
              <a:t>| возрастают с течением времени и изображающая точка удаляется от начала координат. В этом случае особая точка – </a:t>
            </a:r>
            <a:r>
              <a:rPr lang="ru-RU" i="1" dirty="0" smtClean="0"/>
              <a:t>неустойчивый узел</a:t>
            </a:r>
            <a:r>
              <a:rPr lang="ru-RU" dirty="0" smtClean="0"/>
              <a:t>. </a:t>
            </a:r>
          </a:p>
          <a:p>
            <a:r>
              <a:rPr lang="ru-RU" dirty="0" smtClean="0"/>
              <a:t>На фазовой плоскости </a:t>
            </a:r>
            <a:r>
              <a:rPr lang="ru-RU" i="1" dirty="0" err="1" smtClean="0"/>
              <a:t>x</a:t>
            </a:r>
            <a:r>
              <a:rPr lang="ru-RU" i="1" dirty="0" smtClean="0"/>
              <a:t>, </a:t>
            </a:r>
            <a:r>
              <a:rPr lang="ru-RU" i="1" dirty="0" err="1" smtClean="0"/>
              <a:t>y</a:t>
            </a:r>
            <a:r>
              <a:rPr lang="ru-RU" dirty="0" smtClean="0"/>
              <a:t> общий качественный характер поведения интегральных кривых сохранится, но касательные к интегральным кривым не будут совпадать с осями координат.</a:t>
            </a:r>
          </a:p>
          <a:p>
            <a:r>
              <a:rPr lang="ru-RU" dirty="0" smtClean="0"/>
              <a:t>Угол наклона этих касательных будет определяться соотношением коэффициентов </a:t>
            </a:r>
            <a:r>
              <a:rPr lang="ru-RU" i="1" dirty="0" err="1" smtClean="0"/>
              <a:t>α</a:t>
            </a:r>
            <a:r>
              <a:rPr lang="ru-RU" i="1" dirty="0" smtClean="0"/>
              <a:t>, </a:t>
            </a:r>
            <a:r>
              <a:rPr lang="ru-RU" i="1" dirty="0" err="1" smtClean="0"/>
              <a:t>β</a:t>
            </a:r>
            <a:r>
              <a:rPr lang="ru-RU" i="1" dirty="0" smtClean="0"/>
              <a:t>, </a:t>
            </a:r>
            <a:r>
              <a:rPr lang="ru-RU" i="1" dirty="0" err="1" smtClean="0"/>
              <a:t>γ</a:t>
            </a:r>
            <a:r>
              <a:rPr lang="ru-RU" i="1" dirty="0" smtClean="0"/>
              <a:t>, </a:t>
            </a:r>
            <a:r>
              <a:rPr lang="ru-RU" i="1" dirty="0" err="1" smtClean="0"/>
              <a:t>δ</a:t>
            </a:r>
            <a:r>
              <a:rPr lang="ru-RU" dirty="0" err="1" smtClean="0"/>
              <a:t> </a:t>
            </a:r>
            <a:r>
              <a:rPr lang="ru-RU" dirty="0" smtClean="0"/>
              <a:t>в уравнениях (4.11).</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Корни λ</a:t>
            </a:r>
            <a:r>
              <a:rPr lang="ru-RU" b="1" baseline="-25000" dirty="0" smtClean="0"/>
              <a:t>1</a:t>
            </a:r>
            <a:r>
              <a:rPr lang="ru-RU" b="1" dirty="0" smtClean="0"/>
              <a:t>, λ</a:t>
            </a:r>
            <a:r>
              <a:rPr lang="ru-RU" b="1" baseline="-25000" dirty="0" smtClean="0"/>
              <a:t>2</a:t>
            </a:r>
            <a:r>
              <a:rPr lang="ru-RU" b="1" dirty="0" smtClean="0"/>
              <a:t> – действительны и разных знаков.</a:t>
            </a:r>
            <a:endParaRPr lang="ru-RU" dirty="0"/>
          </a:p>
        </p:txBody>
      </p:sp>
      <p:sp>
        <p:nvSpPr>
          <p:cNvPr id="3" name="Содержимое 2"/>
          <p:cNvSpPr>
            <a:spLocks noGrp="1"/>
          </p:cNvSpPr>
          <p:nvPr>
            <p:ph idx="1"/>
          </p:nvPr>
        </p:nvSpPr>
        <p:spPr>
          <a:xfrm>
            <a:off x="457200" y="714356"/>
            <a:ext cx="8229600" cy="5860180"/>
          </a:xfrm>
        </p:spPr>
        <p:txBody>
          <a:bodyPr>
            <a:normAutofit fontScale="77500" lnSpcReduction="20000"/>
          </a:bodyPr>
          <a:lstStyle/>
          <a:p>
            <a:r>
              <a:rPr lang="ru-RU" dirty="0" smtClean="0"/>
              <a:t>Преобразование от координат </a:t>
            </a:r>
            <a:r>
              <a:rPr lang="ru-RU" i="1" dirty="0" err="1" smtClean="0"/>
              <a:t>x,y</a:t>
            </a:r>
            <a:r>
              <a:rPr lang="ru-RU" dirty="0" smtClean="0"/>
              <a:t> к координатам </a:t>
            </a:r>
            <a:r>
              <a:rPr lang="ru-RU" i="1" dirty="0" err="1" smtClean="0"/>
              <a:t>ξ</a:t>
            </a:r>
            <a:r>
              <a:rPr lang="ru-RU" i="1" dirty="0" smtClean="0"/>
              <a:t>, </a:t>
            </a:r>
            <a:r>
              <a:rPr lang="ru-RU" i="1" dirty="0" err="1" smtClean="0"/>
              <a:t>η</a:t>
            </a:r>
            <a:r>
              <a:rPr lang="ru-RU" dirty="0" err="1" smtClean="0"/>
              <a:t> </a:t>
            </a:r>
            <a:r>
              <a:rPr lang="ru-RU" dirty="0" smtClean="0"/>
              <a:t>опять действительное. Уравнения для канонических переменных снова имеют вид (4.10), но теперь знаки λ</a:t>
            </a:r>
            <a:r>
              <a:rPr lang="ru-RU" baseline="-25000" dirty="0" smtClean="0"/>
              <a:t>1</a:t>
            </a:r>
            <a:r>
              <a:rPr lang="ru-RU" dirty="0" smtClean="0"/>
              <a:t>, λ</a:t>
            </a:r>
            <a:r>
              <a:rPr lang="ru-RU" baseline="-25000" dirty="0" smtClean="0"/>
              <a:t>2 </a:t>
            </a:r>
            <a:r>
              <a:rPr lang="ru-RU" dirty="0" smtClean="0"/>
              <a:t>различны. Уравнение фазовых траекторий имеет вид:</a:t>
            </a:r>
          </a:p>
          <a:p>
            <a:endParaRPr lang="ru-RU" dirty="0" smtClean="0"/>
          </a:p>
          <a:p>
            <a:pPr>
              <a:buNone/>
            </a:pPr>
            <a:r>
              <a:rPr lang="en-US" dirty="0" smtClean="0"/>
              <a:t>				        </a:t>
            </a:r>
            <a:r>
              <a:rPr lang="ru-RU" dirty="0" smtClean="0"/>
              <a:t>где ,		(4.14)</a:t>
            </a:r>
          </a:p>
          <a:p>
            <a:r>
              <a:rPr lang="ru-RU" dirty="0" smtClean="0"/>
              <a:t>Интегрируя (4.14), находим </a:t>
            </a:r>
            <a:endParaRPr lang="en-US" dirty="0" smtClean="0"/>
          </a:p>
          <a:p>
            <a:endParaRPr lang="ru-RU" dirty="0" smtClean="0"/>
          </a:p>
          <a:p>
            <a:pPr>
              <a:buNone/>
            </a:pPr>
            <a:r>
              <a:rPr lang="ru-RU" dirty="0" smtClean="0"/>
              <a:t>					</a:t>
            </a:r>
            <a:r>
              <a:rPr lang="en-US" dirty="0" smtClean="0"/>
              <a:t>   	   </a:t>
            </a:r>
            <a:r>
              <a:rPr lang="ru-RU" dirty="0" smtClean="0"/>
              <a:t>(4.15)</a:t>
            </a:r>
          </a:p>
          <a:p>
            <a:r>
              <a:rPr lang="ru-RU" dirty="0" smtClean="0"/>
              <a:t>Это уравнение определяет семейство кривых гиперболического типа, где обе оси координат – асимптоты (при </a:t>
            </a:r>
            <a:r>
              <a:rPr lang="ru-RU" i="1" dirty="0" smtClean="0"/>
              <a:t>a</a:t>
            </a:r>
            <a:r>
              <a:rPr lang="ru-RU" dirty="0" smtClean="0"/>
              <a:t>=1 мы имели бы семейство равнобочных гипербол). Оси координат и в этом случае являются интегральными кривыми – это будут единственные интегральные кривые, проходящие через начало координат. Каждая из них состоит из трех фазовых траекторий: из двух движений к состоянию равновесия (или от состояния равновесия) и из состояния равновесия. </a:t>
            </a:r>
            <a:endParaRPr lang="ru-RU" dirty="0"/>
          </a:p>
        </p:txBody>
      </p:sp>
      <p:pic>
        <p:nvPicPr>
          <p:cNvPr id="140290" name="Picture 2" descr="C:\Users\73B5~1\AppData\Local\Temp\Rar$EX00.151\LectMB\Lect04.files\image070.gif"/>
          <p:cNvPicPr>
            <a:picLocks noChangeAspect="1" noChangeArrowheads="1"/>
          </p:cNvPicPr>
          <p:nvPr/>
        </p:nvPicPr>
        <p:blipFill>
          <a:blip r:embed="rId2" cstate="print"/>
          <a:srcRect/>
          <a:stretch>
            <a:fillRect/>
          </a:stretch>
        </p:blipFill>
        <p:spPr bwMode="auto">
          <a:xfrm>
            <a:off x="2357422" y="1714488"/>
            <a:ext cx="1493704" cy="714380"/>
          </a:xfrm>
          <a:prstGeom prst="rect">
            <a:avLst/>
          </a:prstGeom>
          <a:noFill/>
        </p:spPr>
      </p:pic>
      <p:pic>
        <p:nvPicPr>
          <p:cNvPr id="140291" name="Picture 3" descr="C:\Users\73B5~1\AppData\Local\Temp\Rar$EX00.151\LectMB\Lect04.files\image072.gif"/>
          <p:cNvPicPr>
            <a:picLocks noChangeAspect="1" noChangeArrowheads="1"/>
          </p:cNvPicPr>
          <p:nvPr/>
        </p:nvPicPr>
        <p:blipFill>
          <a:blip r:embed="rId3" cstate="print"/>
          <a:srcRect/>
          <a:stretch>
            <a:fillRect/>
          </a:stretch>
        </p:blipFill>
        <p:spPr bwMode="auto">
          <a:xfrm>
            <a:off x="4143372" y="2643182"/>
            <a:ext cx="1000132" cy="836176"/>
          </a:xfrm>
          <a:prstGeom prst="rect">
            <a:avLst/>
          </a:prstGeom>
          <a:noFill/>
        </p:spPr>
      </p:pic>
      <p:pic>
        <p:nvPicPr>
          <p:cNvPr id="140292" name="Picture 4" descr="C:\Users\73B5~1\AppData\Local\Temp\Rar$EX00.151\LectMB\Lect04.files\image074.gif"/>
          <p:cNvPicPr>
            <a:picLocks noChangeAspect="1" noChangeArrowheads="1"/>
          </p:cNvPicPr>
          <p:nvPr/>
        </p:nvPicPr>
        <p:blipFill>
          <a:blip r:embed="rId4" cstate="print"/>
          <a:srcRect/>
          <a:stretch>
            <a:fillRect/>
          </a:stretch>
        </p:blipFill>
        <p:spPr bwMode="auto">
          <a:xfrm>
            <a:off x="4429124" y="1857364"/>
            <a:ext cx="1155326" cy="50006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140290"/>
                                        </p:tgtEl>
                                        <p:attrNameLst>
                                          <p:attrName>style.visibility</p:attrName>
                                        </p:attrNameLst>
                                      </p:cBhvr>
                                      <p:to>
                                        <p:strVal val="visible"/>
                                      </p:to>
                                    </p:set>
                                    <p:anim calcmode="lin" valueType="num">
                                      <p:cBhvr>
                                        <p:cTn id="23" dur="500" fill="hold"/>
                                        <p:tgtEl>
                                          <p:spTgt spid="140290"/>
                                        </p:tgtEl>
                                        <p:attrNameLst>
                                          <p:attrName>ppt_w</p:attrName>
                                        </p:attrNameLst>
                                      </p:cBhvr>
                                      <p:tavLst>
                                        <p:tav tm="0">
                                          <p:val>
                                            <p:strVal val="#ppt_w*2.5"/>
                                          </p:val>
                                        </p:tav>
                                        <p:tav tm="100000">
                                          <p:val>
                                            <p:strVal val="#ppt_w"/>
                                          </p:val>
                                        </p:tav>
                                      </p:tavLst>
                                    </p:anim>
                                    <p:anim calcmode="lin" valueType="num">
                                      <p:cBhvr>
                                        <p:cTn id="24" dur="500" fill="hold"/>
                                        <p:tgtEl>
                                          <p:spTgt spid="140290"/>
                                        </p:tgtEl>
                                        <p:attrNameLst>
                                          <p:attrName>ppt_h</p:attrName>
                                        </p:attrNameLst>
                                      </p:cBhvr>
                                      <p:tavLst>
                                        <p:tav tm="0">
                                          <p:val>
                                            <p:strVal val="#ppt_h*0.01"/>
                                          </p:val>
                                        </p:tav>
                                        <p:tav tm="100000">
                                          <p:val>
                                            <p:strVal val="#ppt_h"/>
                                          </p:val>
                                        </p:tav>
                                      </p:tavLst>
                                    </p:anim>
                                    <p:anim calcmode="lin" valueType="num">
                                      <p:cBhvr>
                                        <p:cTn id="25" dur="500" fill="hold"/>
                                        <p:tgtEl>
                                          <p:spTgt spid="140290"/>
                                        </p:tgtEl>
                                        <p:attrNameLst>
                                          <p:attrName>ppt_x</p:attrName>
                                        </p:attrNameLst>
                                      </p:cBhvr>
                                      <p:tavLst>
                                        <p:tav tm="0">
                                          <p:val>
                                            <p:strVal val="#ppt_x"/>
                                          </p:val>
                                        </p:tav>
                                        <p:tav tm="100000">
                                          <p:val>
                                            <p:strVal val="#ppt_x"/>
                                          </p:val>
                                        </p:tav>
                                      </p:tavLst>
                                    </p:anim>
                                    <p:anim calcmode="lin" valueType="num">
                                      <p:cBhvr>
                                        <p:cTn id="26" dur="500" fill="hold"/>
                                        <p:tgtEl>
                                          <p:spTgt spid="140290"/>
                                        </p:tgtEl>
                                        <p:attrNameLst>
                                          <p:attrName>ppt_y</p:attrName>
                                        </p:attrNameLst>
                                      </p:cBhvr>
                                      <p:tavLst>
                                        <p:tav tm="0">
                                          <p:val>
                                            <p:strVal val="#ppt_h+1"/>
                                          </p:val>
                                        </p:tav>
                                        <p:tav tm="100000">
                                          <p:val>
                                            <p:strVal val="#ppt_y"/>
                                          </p:val>
                                        </p:tav>
                                      </p:tavLst>
                                    </p:anim>
                                    <p:animEffect transition="in" filter="fade">
                                      <p:cBhvr>
                                        <p:cTn id="27" dur="500"/>
                                        <p:tgtEl>
                                          <p:spTgt spid="140290"/>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140292"/>
                                        </p:tgtEl>
                                        <p:attrNameLst>
                                          <p:attrName>style.visibility</p:attrName>
                                        </p:attrNameLst>
                                      </p:cBhvr>
                                      <p:to>
                                        <p:strVal val="visible"/>
                                      </p:to>
                                    </p:set>
                                    <p:anim calcmode="lin" valueType="num">
                                      <p:cBhvr>
                                        <p:cTn id="30" dur="500" fill="hold"/>
                                        <p:tgtEl>
                                          <p:spTgt spid="140292"/>
                                        </p:tgtEl>
                                        <p:attrNameLst>
                                          <p:attrName>ppt_w</p:attrName>
                                        </p:attrNameLst>
                                      </p:cBhvr>
                                      <p:tavLst>
                                        <p:tav tm="0">
                                          <p:val>
                                            <p:strVal val="#ppt_w*2.5"/>
                                          </p:val>
                                        </p:tav>
                                        <p:tav tm="100000">
                                          <p:val>
                                            <p:strVal val="#ppt_w"/>
                                          </p:val>
                                        </p:tav>
                                      </p:tavLst>
                                    </p:anim>
                                    <p:anim calcmode="lin" valueType="num">
                                      <p:cBhvr>
                                        <p:cTn id="31" dur="500" fill="hold"/>
                                        <p:tgtEl>
                                          <p:spTgt spid="140292"/>
                                        </p:tgtEl>
                                        <p:attrNameLst>
                                          <p:attrName>ppt_h</p:attrName>
                                        </p:attrNameLst>
                                      </p:cBhvr>
                                      <p:tavLst>
                                        <p:tav tm="0">
                                          <p:val>
                                            <p:strVal val="#ppt_h*0.01"/>
                                          </p:val>
                                        </p:tav>
                                        <p:tav tm="100000">
                                          <p:val>
                                            <p:strVal val="#ppt_h"/>
                                          </p:val>
                                        </p:tav>
                                      </p:tavLst>
                                    </p:anim>
                                    <p:anim calcmode="lin" valueType="num">
                                      <p:cBhvr>
                                        <p:cTn id="32" dur="500" fill="hold"/>
                                        <p:tgtEl>
                                          <p:spTgt spid="140292"/>
                                        </p:tgtEl>
                                        <p:attrNameLst>
                                          <p:attrName>ppt_x</p:attrName>
                                        </p:attrNameLst>
                                      </p:cBhvr>
                                      <p:tavLst>
                                        <p:tav tm="0">
                                          <p:val>
                                            <p:strVal val="#ppt_x"/>
                                          </p:val>
                                        </p:tav>
                                        <p:tav tm="100000">
                                          <p:val>
                                            <p:strVal val="#ppt_x"/>
                                          </p:val>
                                        </p:tav>
                                      </p:tavLst>
                                    </p:anim>
                                    <p:anim calcmode="lin" valueType="num">
                                      <p:cBhvr>
                                        <p:cTn id="33" dur="500" fill="hold"/>
                                        <p:tgtEl>
                                          <p:spTgt spid="140292"/>
                                        </p:tgtEl>
                                        <p:attrNameLst>
                                          <p:attrName>ppt_y</p:attrName>
                                        </p:attrNameLst>
                                      </p:cBhvr>
                                      <p:tavLst>
                                        <p:tav tm="0">
                                          <p:val>
                                            <p:strVal val="#ppt_h+1"/>
                                          </p:val>
                                        </p:tav>
                                        <p:tav tm="100000">
                                          <p:val>
                                            <p:strVal val="#ppt_y"/>
                                          </p:val>
                                        </p:tav>
                                      </p:tavLst>
                                    </p:anim>
                                    <p:animEffect transition="in" filter="fade">
                                      <p:cBhvr>
                                        <p:cTn id="34" dur="500"/>
                                        <p:tgtEl>
                                          <p:spTgt spid="140292"/>
                                        </p:tgtEl>
                                      </p:cBhvr>
                                    </p:animEffect>
                                  </p:childTnLst>
                                </p:cTn>
                              </p:par>
                            </p:childTnLst>
                          </p:cTn>
                        </p:par>
                      </p:childTnLst>
                    </p:cTn>
                  </p:par>
                  <p:par>
                    <p:cTn id="35" fill="hold">
                      <p:stCondLst>
                        <p:cond delay="indefinite"/>
                      </p:stCondLst>
                      <p:childTnLst>
                        <p:par>
                          <p:cTn id="36" fill="hold">
                            <p:stCondLst>
                              <p:cond delay="0"/>
                            </p:stCondLst>
                            <p:childTnLst>
                              <p:par>
                                <p:cTn id="37" presetID="58" presetClass="entr" presetSubtype="0" accel="10000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40"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3" dur="5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9"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2" dur="500"/>
                                        <p:tgtEl>
                                          <p:spTgt spid="3">
                                            <p:txEl>
                                              <p:pRg st="5" end="5"/>
                                            </p:txEl>
                                          </p:spTgt>
                                        </p:tgtEl>
                                      </p:cBhvr>
                                    </p:animEffect>
                                  </p:childTnLst>
                                </p:cTn>
                              </p:par>
                              <p:par>
                                <p:cTn id="53" presetID="58" presetClass="entr" presetSubtype="0" accel="100000" fill="hold" nodeType="withEffect">
                                  <p:stCondLst>
                                    <p:cond delay="0"/>
                                  </p:stCondLst>
                                  <p:childTnLst>
                                    <p:set>
                                      <p:cBhvr>
                                        <p:cTn id="54" dur="1" fill="hold">
                                          <p:stCondLst>
                                            <p:cond delay="0"/>
                                          </p:stCondLst>
                                        </p:cTn>
                                        <p:tgtEl>
                                          <p:spTgt spid="140291"/>
                                        </p:tgtEl>
                                        <p:attrNameLst>
                                          <p:attrName>style.visibility</p:attrName>
                                        </p:attrNameLst>
                                      </p:cBhvr>
                                      <p:to>
                                        <p:strVal val="visible"/>
                                      </p:to>
                                    </p:set>
                                    <p:anim calcmode="lin" valueType="num">
                                      <p:cBhvr>
                                        <p:cTn id="55" dur="500" fill="hold"/>
                                        <p:tgtEl>
                                          <p:spTgt spid="140291"/>
                                        </p:tgtEl>
                                        <p:attrNameLst>
                                          <p:attrName>ppt_w</p:attrName>
                                        </p:attrNameLst>
                                      </p:cBhvr>
                                      <p:tavLst>
                                        <p:tav tm="0">
                                          <p:val>
                                            <p:strVal val="#ppt_w*2.5"/>
                                          </p:val>
                                        </p:tav>
                                        <p:tav tm="100000">
                                          <p:val>
                                            <p:strVal val="#ppt_w"/>
                                          </p:val>
                                        </p:tav>
                                      </p:tavLst>
                                    </p:anim>
                                    <p:anim calcmode="lin" valueType="num">
                                      <p:cBhvr>
                                        <p:cTn id="56" dur="500" fill="hold"/>
                                        <p:tgtEl>
                                          <p:spTgt spid="140291"/>
                                        </p:tgtEl>
                                        <p:attrNameLst>
                                          <p:attrName>ppt_h</p:attrName>
                                        </p:attrNameLst>
                                      </p:cBhvr>
                                      <p:tavLst>
                                        <p:tav tm="0">
                                          <p:val>
                                            <p:strVal val="#ppt_h*0.01"/>
                                          </p:val>
                                        </p:tav>
                                        <p:tav tm="100000">
                                          <p:val>
                                            <p:strVal val="#ppt_h"/>
                                          </p:val>
                                        </p:tav>
                                      </p:tavLst>
                                    </p:anim>
                                    <p:anim calcmode="lin" valueType="num">
                                      <p:cBhvr>
                                        <p:cTn id="57" dur="500" fill="hold"/>
                                        <p:tgtEl>
                                          <p:spTgt spid="140291"/>
                                        </p:tgtEl>
                                        <p:attrNameLst>
                                          <p:attrName>ppt_x</p:attrName>
                                        </p:attrNameLst>
                                      </p:cBhvr>
                                      <p:tavLst>
                                        <p:tav tm="0">
                                          <p:val>
                                            <p:strVal val="#ppt_x"/>
                                          </p:val>
                                        </p:tav>
                                        <p:tav tm="100000">
                                          <p:val>
                                            <p:strVal val="#ppt_x"/>
                                          </p:val>
                                        </p:tav>
                                      </p:tavLst>
                                    </p:anim>
                                    <p:anim calcmode="lin" valueType="num">
                                      <p:cBhvr>
                                        <p:cTn id="58" dur="500" fill="hold"/>
                                        <p:tgtEl>
                                          <p:spTgt spid="140291"/>
                                        </p:tgtEl>
                                        <p:attrNameLst>
                                          <p:attrName>ppt_y</p:attrName>
                                        </p:attrNameLst>
                                      </p:cBhvr>
                                      <p:tavLst>
                                        <p:tav tm="0">
                                          <p:val>
                                            <p:strVal val="#ppt_h+1"/>
                                          </p:val>
                                        </p:tav>
                                        <p:tav tm="100000">
                                          <p:val>
                                            <p:strVal val="#ppt_y"/>
                                          </p:val>
                                        </p:tav>
                                      </p:tavLst>
                                    </p:anim>
                                    <p:animEffect transition="in" filter="fade">
                                      <p:cBhvr>
                                        <p:cTn id="59" dur="500"/>
                                        <p:tgtEl>
                                          <p:spTgt spid="140291"/>
                                        </p:tgtEl>
                                      </p:cBhvr>
                                    </p:animEffect>
                                  </p:childTnLst>
                                </p:cTn>
                              </p:par>
                            </p:childTnLst>
                          </p:cTn>
                        </p:par>
                      </p:childTnLst>
                    </p:cTn>
                  </p:par>
                  <p:par>
                    <p:cTn id="60" fill="hold">
                      <p:stCondLst>
                        <p:cond delay="indefinite"/>
                      </p:stCondLst>
                      <p:childTnLst>
                        <p:par>
                          <p:cTn id="61" fill="hold">
                            <p:stCondLst>
                              <p:cond delay="0"/>
                            </p:stCondLst>
                            <p:childTnLst>
                              <p:par>
                                <p:cTn id="62" presetID="58" presetClass="entr" presetSubtype="0" accel="100000" fill="hold" grpId="0" nodeType="clickEffect">
                                  <p:stCondLst>
                                    <p:cond delay="0"/>
                                  </p:stCondLst>
                                  <p:childTnLst>
                                    <p:set>
                                      <p:cBhvr>
                                        <p:cTn id="63" dur="1" fill="hold">
                                          <p:stCondLst>
                                            <p:cond delay="0"/>
                                          </p:stCondLst>
                                        </p:cTn>
                                        <p:tgtEl>
                                          <p:spTgt spid="3">
                                            <p:txEl>
                                              <p:pRg st="6" end="6"/>
                                            </p:txEl>
                                          </p:spTgt>
                                        </p:tgtEl>
                                        <p:attrNameLst>
                                          <p:attrName>style.visibility</p:attrName>
                                        </p:attrNameLst>
                                      </p:cBhvr>
                                      <p:to>
                                        <p:strVal val="visible"/>
                                      </p:to>
                                    </p:set>
                                    <p:anim calcmode="lin" valueType="num">
                                      <p:cBhvr>
                                        <p:cTn id="64"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5"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6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7"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42338" name="Picture 2" descr="C:\Users\73B5~1\AppData\Local\Temp\Rar$EX00.151\LectMB\Lect04.files\image076.jpg"/>
          <p:cNvPicPr>
            <a:picLocks noChangeAspect="1" noChangeArrowheads="1"/>
          </p:cNvPicPr>
          <p:nvPr/>
        </p:nvPicPr>
        <p:blipFill>
          <a:blip r:embed="rId2" cstate="print"/>
          <a:srcRect/>
          <a:stretch>
            <a:fillRect/>
          </a:stretch>
        </p:blipFill>
        <p:spPr bwMode="auto">
          <a:xfrm>
            <a:off x="3214678" y="3714752"/>
            <a:ext cx="2786082" cy="2824248"/>
          </a:xfrm>
          <a:prstGeom prst="rect">
            <a:avLst/>
          </a:prstGeom>
          <a:noFill/>
        </p:spPr>
      </p:pic>
      <p:sp>
        <p:nvSpPr>
          <p:cNvPr id="5" name="Содержимое 4"/>
          <p:cNvSpPr>
            <a:spLocks noGrp="1"/>
          </p:cNvSpPr>
          <p:nvPr>
            <p:ph idx="1"/>
          </p:nvPr>
        </p:nvSpPr>
        <p:spPr>
          <a:xfrm>
            <a:off x="500034" y="1000108"/>
            <a:ext cx="8229600" cy="2751212"/>
          </a:xfrm>
        </p:spPr>
        <p:txBody>
          <a:bodyPr/>
          <a:lstStyle/>
          <a:p>
            <a:r>
              <a:rPr lang="ru-RU" dirty="0" smtClean="0"/>
              <a:t>Все остальные интегральные кривые – суть гиперболы, не проходящие через начало координат (рис. 4.6) Такая особая точка носит название </a:t>
            </a:r>
            <a:r>
              <a:rPr lang="ru-RU" i="1" dirty="0" smtClean="0"/>
              <a:t>«седло».</a:t>
            </a:r>
            <a:r>
              <a:rPr lang="ru-RU" dirty="0" smtClean="0"/>
              <a:t> Линии уровня вблизи горной седловины ведут себя подобно фазовым траекториям в окрестности седла.</a:t>
            </a:r>
          </a:p>
        </p:txBody>
      </p:sp>
    </p:spTree>
  </p:cSld>
  <p:clrMapOvr>
    <a:masterClrMapping/>
  </p:clrMapOvr>
  <p:transition>
    <p:dissolv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1"/>
          <p:cNvSpPr>
            <a:spLocks noChangeArrowheads="1"/>
          </p:cNvSpPr>
          <p:nvPr/>
        </p:nvSpPr>
        <p:spPr bwMode="auto">
          <a:xfrm>
            <a:off x="500034" y="1000108"/>
            <a:ext cx="8215370"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defTabSz="914400" rtl="0" eaLnBrk="1" fontAlgn="base" latinLnBrk="0" hangingPunct="1">
              <a:lnSpc>
                <a:spcPct val="100000"/>
              </a:lnSpc>
              <a:spcBef>
                <a:spcPct val="0"/>
              </a:spcBef>
              <a:spcAft>
                <a:spcPct val="0"/>
              </a:spcAft>
              <a:buClrTx/>
              <a:buSzTx/>
              <a:buFont typeface="Arial" pitchFamily="34" charset="0"/>
              <a:buChar char="•"/>
              <a:tabLst/>
            </a:pPr>
            <a:r>
              <a:rPr kumimoji="0" lang="ru-RU" sz="1400" b="0" i="0" u="none" strike="noStrike" cap="none" normalizeH="0" baseline="0" dirty="0" smtClean="0">
                <a:ln>
                  <a:noFill/>
                </a:ln>
                <a:solidFill>
                  <a:schemeClr val="tx1"/>
                </a:solidFill>
                <a:effectLst/>
                <a:cs typeface="Times New Roman" pitchFamily="18" charset="0"/>
              </a:rPr>
              <a:t>Рассмотрим характер движения изображающей точки по фазовым траекториям вблизи состояния равновесия. Пусть, например,</a:t>
            </a:r>
            <a:r>
              <a:rPr kumimoji="0" lang="ru-RU" sz="1400" b="0" i="0" u="none" strike="noStrike" cap="none" normalizeH="0" baseline="0" dirty="0" smtClean="0">
                <a:ln>
                  <a:noFill/>
                </a:ln>
                <a:solidFill>
                  <a:schemeClr val="tx1"/>
                </a:solidFill>
                <a:effectLst/>
                <a:cs typeface="Arial" pitchFamily="34" charset="0"/>
              </a:rPr>
              <a:t> </a:t>
            </a:r>
            <a:r>
              <a:rPr kumimoji="0" lang="ru-RU" sz="1400" b="0" i="0" u="none" strike="noStrike" cap="none" normalizeH="0" baseline="0" dirty="0" smtClean="0">
                <a:ln>
                  <a:noFill/>
                </a:ln>
                <a:solidFill>
                  <a:schemeClr val="tx1"/>
                </a:solidFill>
                <a:effectLst/>
                <a:cs typeface="Times New Roman" pitchFamily="18" charset="0"/>
              </a:rPr>
              <a:t>λ</a:t>
            </a:r>
            <a:r>
              <a:rPr kumimoji="0" lang="ru-RU" sz="1400" b="0" i="0" u="none" strike="noStrike" cap="none" normalizeH="0" baseline="-30000" dirty="0" smtClean="0">
                <a:ln>
                  <a:noFill/>
                </a:ln>
                <a:solidFill>
                  <a:schemeClr val="tx1"/>
                </a:solidFill>
                <a:effectLst/>
                <a:cs typeface="Arial" pitchFamily="34" charset="0"/>
              </a:rPr>
              <a:t>1</a:t>
            </a:r>
            <a:r>
              <a:rPr kumimoji="0" lang="ru-RU" sz="1400" b="0" i="0" u="none" strike="noStrike" cap="none" normalizeH="0" baseline="0" dirty="0" smtClean="0">
                <a:ln>
                  <a:noFill/>
                </a:ln>
                <a:solidFill>
                  <a:schemeClr val="tx1"/>
                </a:solidFill>
                <a:effectLst/>
                <a:cs typeface="Arial" pitchFamily="34" charset="0"/>
              </a:rPr>
              <a:t>&gt;0</a:t>
            </a:r>
            <a:r>
              <a:rPr kumimoji="0" lang="ru-RU" sz="1400" b="0" i="0" u="none" strike="noStrike" cap="none" normalizeH="0" baseline="0" dirty="0" smtClean="0">
                <a:ln>
                  <a:noFill/>
                </a:ln>
                <a:solidFill>
                  <a:schemeClr val="tx1"/>
                </a:solidFill>
                <a:effectLst/>
                <a:cs typeface="Times New Roman" pitchFamily="18" charset="0"/>
              </a:rPr>
              <a:t>, λ</a:t>
            </a:r>
            <a:r>
              <a:rPr kumimoji="0" lang="ru-RU" sz="1400" b="0" i="0" u="none" strike="noStrike" cap="none" normalizeH="0" baseline="-30000" dirty="0" smtClean="0">
                <a:ln>
                  <a:noFill/>
                </a:ln>
                <a:solidFill>
                  <a:schemeClr val="tx1"/>
                </a:solidFill>
                <a:effectLst/>
                <a:cs typeface="Arial" pitchFamily="34" charset="0"/>
              </a:rPr>
              <a:t>2</a:t>
            </a:r>
            <a:r>
              <a:rPr kumimoji="0" lang="ru-RU" sz="1400" b="0" i="0" u="none" strike="noStrike" cap="none" normalizeH="0" baseline="0" dirty="0" smtClean="0">
                <a:ln>
                  <a:noFill/>
                </a:ln>
                <a:solidFill>
                  <a:schemeClr val="tx1"/>
                </a:solidFill>
                <a:effectLst/>
                <a:cs typeface="Arial" pitchFamily="34" charset="0"/>
              </a:rPr>
              <a:t>&lt;0</a:t>
            </a:r>
            <a:r>
              <a:rPr kumimoji="0" lang="ru-RU" sz="1400" b="0" i="0" u="none" strike="noStrike" cap="none" normalizeH="0" baseline="0" dirty="0" smtClean="0">
                <a:ln>
                  <a:noFill/>
                </a:ln>
                <a:solidFill>
                  <a:schemeClr val="tx1"/>
                </a:solidFill>
                <a:effectLst/>
                <a:cs typeface="Times New Roman" pitchFamily="18" charset="0"/>
              </a:rPr>
              <a:t>. Тогда изображающая точка, помещенная на оси </a:t>
            </a:r>
            <a:r>
              <a:rPr kumimoji="0" lang="ru-RU" sz="1400" b="0" i="1" u="none" strike="noStrike" cap="none" normalizeH="0" baseline="0" dirty="0" err="1" smtClean="0">
                <a:ln>
                  <a:noFill/>
                </a:ln>
                <a:solidFill>
                  <a:schemeClr val="tx1"/>
                </a:solidFill>
                <a:effectLst/>
                <a:cs typeface="Times New Roman" pitchFamily="18" charset="0"/>
              </a:rPr>
              <a:t>ξ</a:t>
            </a:r>
            <a:r>
              <a:rPr kumimoji="0" lang="ru-RU" sz="1400" b="0" i="0" u="none" strike="noStrike" cap="none" normalizeH="0" baseline="0" dirty="0" smtClean="0">
                <a:ln>
                  <a:noFill/>
                </a:ln>
                <a:solidFill>
                  <a:schemeClr val="tx1"/>
                </a:solidFill>
                <a:effectLst/>
                <a:cs typeface="Times New Roman" pitchFamily="18" charset="0"/>
              </a:rPr>
              <a:t>, будет удаляться от начала координат, а помещенная на оси </a:t>
            </a:r>
            <a:r>
              <a:rPr kumimoji="0" lang="ru-RU" sz="1400" b="0" i="1" u="none" strike="noStrike" cap="none" normalizeH="0" baseline="0" dirty="0" err="1" smtClean="0">
                <a:ln>
                  <a:noFill/>
                </a:ln>
                <a:solidFill>
                  <a:schemeClr val="tx1"/>
                </a:solidFill>
                <a:effectLst/>
                <a:cs typeface="Times New Roman" pitchFamily="18" charset="0"/>
              </a:rPr>
              <a:t>η</a:t>
            </a:r>
            <a:r>
              <a:rPr kumimoji="0" lang="ru-RU" sz="1400" b="0" i="0" u="none" strike="noStrike" cap="none" normalizeH="0" baseline="0" dirty="0" err="1" smtClean="0">
                <a:ln>
                  <a:noFill/>
                </a:ln>
                <a:solidFill>
                  <a:schemeClr val="tx1"/>
                </a:solidFill>
                <a:effectLst/>
                <a:cs typeface="Arial" pitchFamily="34" charset="0"/>
              </a:rPr>
              <a:t> </a:t>
            </a:r>
            <a:r>
              <a:rPr kumimoji="0" lang="ru-RU" sz="1400" b="0" i="0" u="none" strike="noStrike" cap="none" normalizeH="0" baseline="0" dirty="0" smtClean="0">
                <a:ln>
                  <a:noFill/>
                </a:ln>
                <a:solidFill>
                  <a:schemeClr val="tx1"/>
                </a:solidFill>
                <a:effectLst/>
                <a:cs typeface="Arial" pitchFamily="34" charset="0"/>
              </a:rPr>
              <a:t>– </a:t>
            </a:r>
            <a:r>
              <a:rPr kumimoji="0" lang="ru-RU" sz="1400" b="0" i="0" u="none" strike="noStrike" cap="none" normalizeH="0" baseline="0" dirty="0" smtClean="0">
                <a:ln>
                  <a:noFill/>
                </a:ln>
                <a:solidFill>
                  <a:schemeClr val="tx1"/>
                </a:solidFill>
                <a:effectLst/>
                <a:cs typeface="Times New Roman" pitchFamily="18" charset="0"/>
              </a:rPr>
              <a:t>будет неограниченно приближаться к началу координат</a:t>
            </a:r>
            <a:r>
              <a:rPr kumimoji="0" lang="ru-RU" sz="1400" b="0" i="0" u="none" strike="noStrike" cap="none" normalizeH="0" baseline="0" dirty="0" smtClean="0">
                <a:ln>
                  <a:noFill/>
                </a:ln>
                <a:solidFill>
                  <a:schemeClr val="tx1"/>
                </a:solidFill>
                <a:effectLst/>
                <a:cs typeface="Arial" pitchFamily="34" charset="0"/>
              </a:rPr>
              <a:t>, </a:t>
            </a:r>
            <a:r>
              <a:rPr kumimoji="0" lang="ru-RU" sz="1400" b="0" i="0" u="none" strike="noStrike" cap="none" normalizeH="0" baseline="0" dirty="0" smtClean="0">
                <a:ln>
                  <a:noFill/>
                </a:ln>
                <a:solidFill>
                  <a:schemeClr val="tx1"/>
                </a:solidFill>
                <a:effectLst/>
                <a:cs typeface="Times New Roman" pitchFamily="18" charset="0"/>
              </a:rPr>
              <a:t>не достигая его за конечное время</a:t>
            </a:r>
            <a:r>
              <a:rPr kumimoji="0" lang="ru-RU" sz="1400" b="0" i="0" u="none" strike="noStrike" cap="none" normalizeH="0" baseline="0" dirty="0" smtClean="0">
                <a:ln>
                  <a:noFill/>
                </a:ln>
                <a:solidFill>
                  <a:schemeClr val="tx1"/>
                </a:solidFill>
                <a:effectLst/>
                <a:cs typeface="Arial" pitchFamily="34" charset="0"/>
              </a:rPr>
              <a:t>. </a:t>
            </a:r>
            <a:r>
              <a:rPr kumimoji="0" lang="ru-RU" sz="1400" b="0" i="0" u="none" strike="noStrike" cap="none" normalizeH="0" baseline="0" dirty="0" smtClean="0">
                <a:ln>
                  <a:noFill/>
                </a:ln>
                <a:solidFill>
                  <a:schemeClr val="tx1"/>
                </a:solidFill>
                <a:effectLst/>
                <a:cs typeface="Times New Roman" pitchFamily="18" charset="0"/>
              </a:rPr>
              <a:t>Где бы ни находилась изображающая точка в начальный момент (за исключением особой точки и точек на асимптоте </a:t>
            </a:r>
            <a:r>
              <a:rPr kumimoji="0" lang="ru-RU" sz="1400" b="0" i="1" u="none" strike="noStrike" cap="none" normalizeH="0" baseline="0" dirty="0" err="1" smtClean="0">
                <a:ln>
                  <a:noFill/>
                </a:ln>
                <a:solidFill>
                  <a:schemeClr val="tx1"/>
                </a:solidFill>
                <a:effectLst/>
                <a:cs typeface="Times New Roman" pitchFamily="18" charset="0"/>
              </a:rPr>
              <a:t>η</a:t>
            </a:r>
            <a:r>
              <a:rPr kumimoji="0" lang="ru-RU" sz="1400" b="0" i="0" u="none" strike="noStrike" cap="none" normalizeH="0" baseline="0" dirty="0" smtClean="0">
                <a:ln>
                  <a:noFill/>
                </a:ln>
                <a:solidFill>
                  <a:schemeClr val="tx1"/>
                </a:solidFill>
                <a:effectLst/>
                <a:cs typeface="Arial" pitchFamily="34" charset="0"/>
              </a:rPr>
              <a:t>=0),</a:t>
            </a:r>
            <a:r>
              <a:rPr kumimoji="0" lang="ru-RU" sz="1400" b="0" i="0" u="none" strike="noStrike" cap="none" normalizeH="0" baseline="0" dirty="0" smtClean="0">
                <a:ln>
                  <a:noFill/>
                </a:ln>
                <a:solidFill>
                  <a:schemeClr val="tx1"/>
                </a:solidFill>
                <a:effectLst/>
                <a:cs typeface="Times New Roman" pitchFamily="18" charset="0"/>
              </a:rPr>
              <a:t> она в конечном счете будет удаляться от состояния равновесия, даже если в начале она движется по одной из интегральных кривых по направлению к особой точке</a:t>
            </a:r>
            <a:r>
              <a:rPr kumimoji="0" lang="ru-RU" sz="1400" b="0" i="0" u="none" strike="noStrike" cap="none" normalizeH="0" baseline="0" dirty="0" smtClean="0">
                <a:ln>
                  <a:noFill/>
                </a:ln>
                <a:solidFill>
                  <a:schemeClr val="tx1"/>
                </a:solidFill>
                <a:effectLst/>
                <a:cs typeface="Arial" pitchFamily="34" charset="0"/>
              </a:rPr>
              <a:t>. </a:t>
            </a:r>
          </a:p>
          <a:p>
            <a:pPr marL="0" marR="0" lvl="0" indent="180975" defTabSz="914400" rtl="0" eaLnBrk="0" fontAlgn="base" latinLnBrk="0" hangingPunct="0">
              <a:lnSpc>
                <a:spcPct val="100000"/>
              </a:lnSpc>
              <a:spcBef>
                <a:spcPct val="0"/>
              </a:spcBef>
              <a:spcAft>
                <a:spcPct val="0"/>
              </a:spcAft>
              <a:buClrTx/>
              <a:buSzTx/>
              <a:buFont typeface="Arial" pitchFamily="34" charset="0"/>
              <a:buChar char="•"/>
              <a:tabLst/>
            </a:pPr>
            <a:r>
              <a:rPr kumimoji="0" lang="ru-RU" sz="1400" b="0" i="0" u="none" strike="noStrike" cap="none" normalizeH="0" baseline="0" dirty="0" smtClean="0">
                <a:ln>
                  <a:noFill/>
                </a:ln>
                <a:solidFill>
                  <a:schemeClr val="tx1"/>
                </a:solidFill>
                <a:effectLst/>
                <a:cs typeface="Times New Roman" pitchFamily="18" charset="0"/>
              </a:rPr>
              <a:t>Очевидно, что</a:t>
            </a:r>
            <a:r>
              <a:rPr kumimoji="0" lang="ru-RU" sz="1400" b="0" i="0" u="none" strike="noStrike" cap="none" normalizeH="0" baseline="0" dirty="0" smtClean="0">
                <a:ln>
                  <a:noFill/>
                </a:ln>
                <a:solidFill>
                  <a:schemeClr val="tx1"/>
                </a:solidFill>
                <a:effectLst/>
                <a:cs typeface="Arial" pitchFamily="34" charset="0"/>
              </a:rPr>
              <a:t> </a:t>
            </a:r>
            <a:r>
              <a:rPr kumimoji="0" lang="ru-RU" sz="1400" b="0" i="1" u="none" strike="noStrike" cap="none" normalizeH="0" baseline="0" dirty="0" smtClean="0">
                <a:ln>
                  <a:noFill/>
                </a:ln>
                <a:solidFill>
                  <a:schemeClr val="tx1"/>
                </a:solidFill>
                <a:effectLst/>
                <a:cs typeface="Times New Roman" pitchFamily="18" charset="0"/>
              </a:rPr>
              <a:t>особая точка типа седла всегда неустойчива</a:t>
            </a:r>
            <a:r>
              <a:rPr kumimoji="0" lang="ru-RU" sz="1400" b="0" i="0" u="none" strike="noStrike" cap="none" normalizeH="0" baseline="0" dirty="0" smtClean="0">
                <a:ln>
                  <a:noFill/>
                </a:ln>
                <a:solidFill>
                  <a:schemeClr val="tx1"/>
                </a:solidFill>
                <a:effectLst/>
                <a:cs typeface="Arial" pitchFamily="34" charset="0"/>
              </a:rPr>
              <a:t>. </a:t>
            </a:r>
            <a:r>
              <a:rPr kumimoji="0" lang="ru-RU" sz="1400" b="0" i="0" u="none" strike="noStrike" cap="none" normalizeH="0" baseline="0" dirty="0" smtClean="0">
                <a:ln>
                  <a:noFill/>
                </a:ln>
                <a:solidFill>
                  <a:schemeClr val="tx1"/>
                </a:solidFill>
                <a:effectLst/>
                <a:cs typeface="Times New Roman" pitchFamily="18" charset="0"/>
              </a:rPr>
              <a:t>Только при специально выбранных начальных условиях на асимптоте</a:t>
            </a:r>
            <a:r>
              <a:rPr kumimoji="0" lang="ru-RU" sz="1400" b="1" i="0" u="none" strike="noStrike" cap="none" normalizeH="0" baseline="0" dirty="0" smtClean="0">
                <a:ln>
                  <a:noFill/>
                </a:ln>
                <a:solidFill>
                  <a:schemeClr val="tx1"/>
                </a:solidFill>
                <a:effectLst/>
                <a:cs typeface="Arial" pitchFamily="34" charset="0"/>
              </a:rPr>
              <a:t> </a:t>
            </a:r>
            <a:r>
              <a:rPr kumimoji="0" lang="ru-RU" sz="1400" b="0" i="1" u="none" strike="noStrike" cap="none" normalizeH="0" baseline="0" dirty="0" err="1" smtClean="0">
                <a:ln>
                  <a:noFill/>
                </a:ln>
                <a:solidFill>
                  <a:schemeClr val="tx1"/>
                </a:solidFill>
                <a:effectLst/>
                <a:cs typeface="Times New Roman" pitchFamily="18" charset="0"/>
              </a:rPr>
              <a:t>η</a:t>
            </a:r>
            <a:r>
              <a:rPr kumimoji="0" lang="ru-RU" sz="1400" b="0" i="0" u="none" strike="noStrike" cap="none" normalizeH="0" baseline="0" dirty="0" smtClean="0">
                <a:ln>
                  <a:noFill/>
                </a:ln>
                <a:solidFill>
                  <a:schemeClr val="tx1"/>
                </a:solidFill>
                <a:effectLst/>
                <a:cs typeface="Arial" pitchFamily="34" charset="0"/>
              </a:rPr>
              <a:t>=0</a:t>
            </a:r>
            <a:r>
              <a:rPr kumimoji="0" lang="ru-RU" sz="1400" b="0" i="0" u="none" strike="noStrike" cap="none" normalizeH="0" baseline="0" dirty="0" smtClean="0">
                <a:ln>
                  <a:noFill/>
                </a:ln>
                <a:solidFill>
                  <a:schemeClr val="tx1"/>
                </a:solidFill>
                <a:effectLst/>
                <a:cs typeface="Times New Roman" pitchFamily="18" charset="0"/>
              </a:rPr>
              <a:t> система будет приближаться к состоянию равновесия. Однако это не противоречит утверждению о неустойчивости системы. Если считать</a:t>
            </a:r>
            <a:r>
              <a:rPr kumimoji="0" lang="ru-RU" sz="1400" b="0" i="0" u="none" strike="noStrike" cap="none" normalizeH="0" baseline="0" dirty="0" smtClean="0">
                <a:ln>
                  <a:noFill/>
                </a:ln>
                <a:solidFill>
                  <a:schemeClr val="tx1"/>
                </a:solidFill>
                <a:effectLst/>
                <a:cs typeface="Arial" pitchFamily="34" charset="0"/>
              </a:rPr>
              <a:t>, </a:t>
            </a:r>
            <a:r>
              <a:rPr kumimoji="0" lang="ru-RU" sz="1400" b="0" i="0" u="none" strike="noStrike" cap="none" normalizeH="0" baseline="0" dirty="0" smtClean="0">
                <a:ln>
                  <a:noFill/>
                </a:ln>
                <a:solidFill>
                  <a:schemeClr val="tx1"/>
                </a:solidFill>
                <a:effectLst/>
                <a:cs typeface="Times New Roman" pitchFamily="18" charset="0"/>
              </a:rPr>
              <a:t>что все начальные состояния системы на фазовой плоскости равновероятны, то вероятность такого начального состояния, которое соответствует движению по направлению</a:t>
            </a:r>
            <a:r>
              <a:rPr kumimoji="0" lang="ru-RU" sz="1400" b="0" i="0" u="none" strike="noStrike" cap="none" normalizeH="0" baseline="0" dirty="0" smtClean="0">
                <a:ln>
                  <a:noFill/>
                </a:ln>
                <a:solidFill>
                  <a:schemeClr val="tx1"/>
                </a:solidFill>
                <a:effectLst/>
                <a:cs typeface="Arial" pitchFamily="34" charset="0"/>
              </a:rPr>
              <a:t> </a:t>
            </a:r>
            <a:r>
              <a:rPr kumimoji="0" lang="ru-RU" sz="1400" b="0" i="0" u="none" strike="noStrike" cap="none" normalizeH="0" baseline="0" dirty="0" smtClean="0">
                <a:ln>
                  <a:noFill/>
                </a:ln>
                <a:solidFill>
                  <a:schemeClr val="tx1"/>
                </a:solidFill>
                <a:effectLst/>
                <a:cs typeface="Times New Roman" pitchFamily="18" charset="0"/>
              </a:rPr>
              <a:t>к</a:t>
            </a:r>
            <a:r>
              <a:rPr kumimoji="0" lang="ru-RU" sz="1400" b="0" i="0" u="none" strike="noStrike" cap="none" normalizeH="0" baseline="0" dirty="0" smtClean="0">
                <a:ln>
                  <a:noFill/>
                </a:ln>
                <a:solidFill>
                  <a:schemeClr val="tx1"/>
                </a:solidFill>
                <a:effectLst/>
                <a:cs typeface="Arial" pitchFamily="34" charset="0"/>
              </a:rPr>
              <a:t> </a:t>
            </a:r>
            <a:r>
              <a:rPr kumimoji="0" lang="ru-RU" sz="1400" b="0" i="0" u="none" strike="noStrike" cap="none" normalizeH="0" baseline="0" dirty="0" smtClean="0">
                <a:ln>
                  <a:noFill/>
                </a:ln>
                <a:solidFill>
                  <a:schemeClr val="tx1"/>
                </a:solidFill>
                <a:effectLst/>
                <a:cs typeface="Times New Roman" pitchFamily="18" charset="0"/>
              </a:rPr>
              <a:t>особой точке, равна нулю. Поэтому всякое реальное движение будет удалять систему от состояния равновесия.</a:t>
            </a:r>
            <a:r>
              <a:rPr kumimoji="0" lang="ru-RU" sz="1400" b="0" i="0" u="none" strike="noStrike" cap="none" normalizeH="0" baseline="0" dirty="0" smtClean="0">
                <a:ln>
                  <a:noFill/>
                </a:ln>
                <a:solidFill>
                  <a:schemeClr val="tx1"/>
                </a:solidFill>
                <a:effectLst/>
                <a:cs typeface="Arial" pitchFamily="34" charset="0"/>
              </a:rPr>
              <a:t> </a:t>
            </a:r>
            <a:r>
              <a:rPr kumimoji="0" lang="ru-RU" sz="1400" b="0" i="0" u="none" strike="noStrike" cap="none" normalizeH="0" baseline="0" dirty="0" smtClean="0">
                <a:ln>
                  <a:noFill/>
                </a:ln>
                <a:solidFill>
                  <a:schemeClr val="tx1"/>
                </a:solidFill>
                <a:effectLst/>
                <a:cs typeface="Times New Roman" pitchFamily="18" charset="0"/>
              </a:rPr>
              <a:t>Переходя обратно к координатам </a:t>
            </a:r>
            <a:r>
              <a:rPr kumimoji="0" lang="ru-RU" sz="1400" b="0" i="1" u="none" strike="noStrike" cap="none" normalizeH="0" baseline="0" dirty="0" err="1" smtClean="0">
                <a:ln>
                  <a:noFill/>
                </a:ln>
                <a:solidFill>
                  <a:schemeClr val="tx1"/>
                </a:solidFill>
                <a:effectLst/>
                <a:cs typeface="Arial" pitchFamily="34" charset="0"/>
              </a:rPr>
              <a:t>x,y</a:t>
            </a:r>
            <a:r>
              <a:rPr kumimoji="0" lang="ru-RU" sz="1400" b="0" i="1" u="none" strike="noStrike" cap="none" normalizeH="0" baseline="0" dirty="0" smtClean="0">
                <a:ln>
                  <a:noFill/>
                </a:ln>
                <a:solidFill>
                  <a:schemeClr val="tx1"/>
                </a:solidFill>
                <a:effectLst/>
                <a:cs typeface="Arial" pitchFamily="34" charset="0"/>
              </a:rPr>
              <a:t>,</a:t>
            </a:r>
            <a:r>
              <a:rPr kumimoji="0" lang="ru-RU" sz="1400" b="0" i="0" u="none" strike="noStrike" cap="none" normalizeH="0" baseline="0" dirty="0" smtClean="0">
                <a:ln>
                  <a:noFill/>
                </a:ln>
                <a:solidFill>
                  <a:schemeClr val="tx1"/>
                </a:solidFill>
                <a:effectLst/>
                <a:cs typeface="Arial" pitchFamily="34" charset="0"/>
              </a:rPr>
              <a:t> </a:t>
            </a:r>
            <a:r>
              <a:rPr kumimoji="0" lang="ru-RU" sz="1400" b="0" i="0" u="none" strike="noStrike" cap="none" normalizeH="0" baseline="0" dirty="0" smtClean="0">
                <a:ln>
                  <a:noFill/>
                </a:ln>
                <a:solidFill>
                  <a:schemeClr val="tx1"/>
                </a:solidFill>
                <a:effectLst/>
                <a:cs typeface="Times New Roman" pitchFamily="18" charset="0"/>
              </a:rPr>
              <a:t>мы получим ту же качественную картину характера движения траекторий вокруг начала координат.</a:t>
            </a:r>
            <a:r>
              <a:rPr kumimoji="0" lang="ru-RU" sz="1400" b="0" i="0" u="none" strike="noStrike" cap="none" normalizeH="0" baseline="0" dirty="0" smtClean="0">
                <a:ln>
                  <a:noFill/>
                </a:ln>
                <a:solidFill>
                  <a:schemeClr val="tx1"/>
                </a:solidFill>
                <a:effectLst/>
                <a:cs typeface="Arial" pitchFamily="34" charset="0"/>
              </a:rPr>
              <a:t> </a:t>
            </a:r>
          </a:p>
          <a:p>
            <a:pPr marL="0" marR="0" lvl="0" indent="180975" defTabSz="914400" rtl="0" eaLnBrk="0" fontAlgn="base" latinLnBrk="0" hangingPunct="0">
              <a:lnSpc>
                <a:spcPct val="100000"/>
              </a:lnSpc>
              <a:spcBef>
                <a:spcPct val="0"/>
              </a:spcBef>
              <a:spcAft>
                <a:spcPct val="0"/>
              </a:spcAft>
              <a:buClrTx/>
              <a:buSzTx/>
              <a:buFont typeface="Arial" pitchFamily="34" charset="0"/>
              <a:buChar char="•"/>
              <a:tabLst/>
            </a:pPr>
            <a:r>
              <a:rPr kumimoji="0" lang="ru-RU" sz="1400" b="0" i="0" u="none" strike="noStrike" cap="none" normalizeH="0" baseline="0" dirty="0" smtClean="0">
                <a:ln>
                  <a:noFill/>
                </a:ln>
                <a:solidFill>
                  <a:schemeClr val="tx1"/>
                </a:solidFill>
                <a:effectLst/>
                <a:cs typeface="Times New Roman" pitchFamily="18" charset="0"/>
              </a:rPr>
              <a:t>Пограничным между рассмотренными случаями узла и седла является случай,</a:t>
            </a:r>
            <a:r>
              <a:rPr kumimoji="0" lang="ru-RU" sz="1400" b="0" i="0" u="none" strike="noStrike" cap="none" normalizeH="0" baseline="0" dirty="0" smtClean="0">
                <a:ln>
                  <a:noFill/>
                </a:ln>
                <a:solidFill>
                  <a:schemeClr val="tx1"/>
                </a:solidFill>
                <a:effectLst/>
                <a:cs typeface="Arial" pitchFamily="34" charset="0"/>
              </a:rPr>
              <a:t> </a:t>
            </a:r>
            <a:r>
              <a:rPr kumimoji="0" lang="ru-RU" sz="1400" b="0" i="0" u="none" strike="noStrike" cap="none" normalizeH="0" baseline="0" dirty="0" smtClean="0">
                <a:ln>
                  <a:noFill/>
                </a:ln>
                <a:solidFill>
                  <a:schemeClr val="tx1"/>
                </a:solidFill>
                <a:effectLst/>
                <a:cs typeface="Times New Roman" pitchFamily="18" charset="0"/>
              </a:rPr>
              <a:t>когда</a:t>
            </a:r>
            <a:r>
              <a:rPr kumimoji="0" lang="ru-RU" sz="1400" b="0" i="0" u="none" strike="noStrike" cap="none" normalizeH="0" baseline="0" dirty="0" smtClean="0">
                <a:ln>
                  <a:noFill/>
                </a:ln>
                <a:solidFill>
                  <a:schemeClr val="tx1"/>
                </a:solidFill>
                <a:effectLst/>
                <a:cs typeface="Arial" pitchFamily="34" charset="0"/>
              </a:rPr>
              <a:t> </a:t>
            </a:r>
            <a:r>
              <a:rPr kumimoji="0" lang="ru-RU" sz="1400" b="0" i="0" u="none" strike="noStrike" cap="none" normalizeH="0" baseline="0" dirty="0" smtClean="0">
                <a:ln>
                  <a:noFill/>
                </a:ln>
                <a:solidFill>
                  <a:schemeClr val="tx1"/>
                </a:solidFill>
                <a:effectLst/>
                <a:cs typeface="Times New Roman" pitchFamily="18" charset="0"/>
              </a:rPr>
              <a:t>один из характеристических показателей, например </a:t>
            </a:r>
            <a:r>
              <a:rPr kumimoji="0" lang="ru-RU" sz="1400" b="0" i="1" u="none" strike="noStrike" cap="none" normalizeH="0" baseline="0" dirty="0" smtClean="0">
                <a:ln>
                  <a:noFill/>
                </a:ln>
                <a:solidFill>
                  <a:schemeClr val="tx1"/>
                </a:solidFill>
                <a:effectLst/>
                <a:cs typeface="Times New Roman" pitchFamily="18" charset="0"/>
              </a:rPr>
              <a:t>λ</a:t>
            </a:r>
            <a:r>
              <a:rPr kumimoji="0" lang="ru-RU" sz="1400" b="0" i="0" u="none" strike="noStrike" cap="none" normalizeH="0" baseline="-30000" dirty="0" smtClean="0">
                <a:ln>
                  <a:noFill/>
                </a:ln>
                <a:solidFill>
                  <a:schemeClr val="tx1"/>
                </a:solidFill>
                <a:effectLst/>
                <a:cs typeface="Arial" pitchFamily="34" charset="0"/>
              </a:rPr>
              <a:t>1</a:t>
            </a:r>
            <a:r>
              <a:rPr kumimoji="0" lang="ru-RU" sz="1400" b="0" i="0" u="none" strike="noStrike" cap="none" normalizeH="0" baseline="0" dirty="0" smtClean="0">
                <a:ln>
                  <a:noFill/>
                </a:ln>
                <a:solidFill>
                  <a:schemeClr val="tx1"/>
                </a:solidFill>
                <a:effectLst/>
                <a:cs typeface="Arial" pitchFamily="34" charset="0"/>
              </a:rPr>
              <a:t>, </a:t>
            </a:r>
            <a:r>
              <a:rPr kumimoji="0" lang="ru-RU" sz="1400" b="0" i="0" u="none" strike="noStrike" cap="none" normalizeH="0" baseline="0" dirty="0" smtClean="0">
                <a:ln>
                  <a:noFill/>
                </a:ln>
                <a:solidFill>
                  <a:schemeClr val="tx1"/>
                </a:solidFill>
                <a:effectLst/>
                <a:cs typeface="Times New Roman" pitchFamily="18" charset="0"/>
              </a:rPr>
              <a:t>обращается в нуль, что имеет место, когда определитель системы </a:t>
            </a:r>
            <a:r>
              <a:rPr kumimoji="0" lang="ru-RU" sz="1400" b="0" i="0" u="none" strike="noStrike" cap="none" normalizeH="0" baseline="0" dirty="0" smtClean="0">
                <a:ln>
                  <a:noFill/>
                </a:ln>
                <a:solidFill>
                  <a:schemeClr val="tx1"/>
                </a:solidFill>
                <a:effectLst/>
                <a:cs typeface="Arial" pitchFamily="34" charset="0"/>
              </a:rPr>
              <a:t>–</a:t>
            </a:r>
            <a:r>
              <a:rPr kumimoji="0" lang="ru-RU" sz="1400" b="0" i="0" u="none" strike="noStrike" cap="none" normalizeH="0" baseline="0" dirty="0" smtClean="0">
                <a:ln>
                  <a:noFill/>
                </a:ln>
                <a:solidFill>
                  <a:schemeClr val="tx1"/>
                </a:solidFill>
                <a:effectLst/>
                <a:cs typeface="Times New Roman" pitchFamily="18" charset="0"/>
              </a:rPr>
              <a:t> выражение </a:t>
            </a:r>
            <a:r>
              <a:rPr kumimoji="0" lang="ru-RU" sz="1400" b="0" i="1" u="none" strike="noStrike" cap="none" normalizeH="0" baseline="0" dirty="0" smtClean="0">
                <a:ln>
                  <a:noFill/>
                </a:ln>
                <a:solidFill>
                  <a:schemeClr val="tx1"/>
                </a:solidFill>
                <a:effectLst/>
                <a:cs typeface="Arial" pitchFamily="34" charset="0"/>
              </a:rPr>
              <a:t>ad-bc=0 </a:t>
            </a:r>
            <a:r>
              <a:rPr kumimoji="0" lang="ru-RU" sz="1400" b="0" i="0" u="none" strike="noStrike" cap="none" normalizeH="0" baseline="0" dirty="0" smtClean="0">
                <a:ln>
                  <a:noFill/>
                </a:ln>
                <a:solidFill>
                  <a:schemeClr val="tx1"/>
                </a:solidFill>
                <a:effectLst/>
                <a:cs typeface="Times New Roman" pitchFamily="18" charset="0"/>
              </a:rPr>
              <a:t>(см. формулу 4.8</a:t>
            </a:r>
            <a:r>
              <a:rPr kumimoji="0" lang="ru-RU" sz="1400" b="0" i="1" u="none" strike="noStrike" cap="none" normalizeH="0" baseline="0" dirty="0" smtClean="0">
                <a:ln>
                  <a:noFill/>
                </a:ln>
                <a:solidFill>
                  <a:schemeClr val="tx1"/>
                </a:solidFill>
                <a:effectLst/>
                <a:cs typeface="Arial" pitchFamily="34" charset="0"/>
              </a:rPr>
              <a:t>).</a:t>
            </a:r>
            <a:r>
              <a:rPr kumimoji="0" lang="ru-RU" sz="1400" b="0" i="0" u="none" strike="noStrike" cap="none" normalizeH="0" baseline="0" dirty="0" smtClean="0">
                <a:ln>
                  <a:noFill/>
                </a:ln>
                <a:solidFill>
                  <a:schemeClr val="tx1"/>
                </a:solidFill>
                <a:effectLst/>
                <a:cs typeface="Arial" pitchFamily="34" charset="0"/>
              </a:rPr>
              <a:t> </a:t>
            </a:r>
            <a:r>
              <a:rPr kumimoji="0" lang="ru-RU" sz="1400" b="0" i="0" u="none" strike="noStrike" cap="none" normalizeH="0" baseline="0" dirty="0" smtClean="0">
                <a:ln>
                  <a:noFill/>
                </a:ln>
                <a:solidFill>
                  <a:schemeClr val="tx1"/>
                </a:solidFill>
                <a:effectLst/>
                <a:cs typeface="Times New Roman" pitchFamily="18" charset="0"/>
              </a:rPr>
              <a:t>В этом случае коэффициенты правых частей уравнений (4.4) пропорциональны друг другу</a:t>
            </a:r>
            <a:r>
              <a:rPr kumimoji="0" lang="ru-RU" sz="1400" b="0" i="0" u="none" strike="noStrike" cap="none" normalizeH="0" baseline="0" dirty="0" smtClean="0">
                <a:ln>
                  <a:noFill/>
                </a:ln>
                <a:solidFill>
                  <a:schemeClr val="tx1"/>
                </a:solidFill>
                <a:effectLst/>
                <a:cs typeface="Arial" pitchFamily="34" charset="0"/>
              </a:rPr>
              <a:t>:</a:t>
            </a: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30000" dirty="0" smtClean="0">
                <a:ln>
                  <a:noFill/>
                </a:ln>
                <a:solidFill>
                  <a:schemeClr val="tx1"/>
                </a:solidFill>
                <a:effectLst/>
                <a:latin typeface="Arial" pitchFamily="34" charset="0"/>
                <a:cs typeface="Arial" pitchFamily="34" charset="0"/>
              </a:rPr>
              <a:t>  </a:t>
            </a:r>
            <a:r>
              <a:rPr kumimoji="0" lang="ru-RU" sz="1600" b="0" i="0" u="none" strike="noStrike" cap="none" normalizeH="0" baseline="0" dirty="0" smtClean="0">
                <a:ln>
                  <a:noFill/>
                </a:ln>
                <a:solidFill>
                  <a:schemeClr val="tx1"/>
                </a:solidFill>
                <a:effectLst/>
                <a:latin typeface="Arial" pitchFamily="34" charset="0"/>
                <a:cs typeface="Arial" pitchFamily="34" charset="0"/>
              </a:rPr>
              <a:t> </a:t>
            </a:r>
            <a:endParaRPr kumimoji="0" lang="ru-RU" sz="1600" b="0" i="0" u="none" strike="noStrike" cap="none" normalizeH="0" baseline="-30000" dirty="0" smtClean="0">
              <a:ln>
                <a:noFill/>
              </a:ln>
              <a:solidFill>
                <a:schemeClr val="tx1"/>
              </a:solidFill>
              <a:effectLst/>
              <a:latin typeface="Arial" pitchFamily="34" charset="0"/>
              <a:cs typeface="Arial" pitchFamily="34" charset="0"/>
            </a:endParaRPr>
          </a:p>
        </p:txBody>
      </p:sp>
      <p:sp>
        <p:nvSpPr>
          <p:cNvPr id="2" name="Заголовок 1"/>
          <p:cNvSpPr>
            <a:spLocks noGrp="1"/>
          </p:cNvSpPr>
          <p:nvPr>
            <p:ph type="title"/>
          </p:nvPr>
        </p:nvSpPr>
        <p:spPr/>
        <p:txBody>
          <a:bodyPr/>
          <a:lstStyle/>
          <a:p>
            <a:endParaRPr lang="ru-RU" dirty="0"/>
          </a:p>
        </p:txBody>
      </p:sp>
      <p:pic>
        <p:nvPicPr>
          <p:cNvPr id="143362" name="Picture 2" descr="C:\Users\73B5~1\AppData\Local\Temp\Rar$EX00.151\LectMB\Lect04.files\image078.gif"/>
          <p:cNvPicPr>
            <a:picLocks noChangeAspect="1" noChangeArrowheads="1"/>
          </p:cNvPicPr>
          <p:nvPr/>
        </p:nvPicPr>
        <p:blipFill>
          <a:blip r:embed="rId2" cstate="print"/>
          <a:srcRect/>
          <a:stretch>
            <a:fillRect/>
          </a:stretch>
        </p:blipFill>
        <p:spPr bwMode="auto">
          <a:xfrm>
            <a:off x="4214810" y="5286388"/>
            <a:ext cx="1000132" cy="80402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143361">
                                            <p:txEl>
                                              <p:pRg st="0" end="0"/>
                                            </p:txEl>
                                          </p:spTgt>
                                        </p:tgtEl>
                                        <p:attrNameLst>
                                          <p:attrName>style.visibility</p:attrName>
                                        </p:attrNameLst>
                                      </p:cBhvr>
                                      <p:to>
                                        <p:strVal val="visible"/>
                                      </p:to>
                                    </p:set>
                                    <p:anim calcmode="lin" valueType="num">
                                      <p:cBhvr>
                                        <p:cTn id="7" dur="500" fill="hold"/>
                                        <p:tgtEl>
                                          <p:spTgt spid="143361">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143361">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143361">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143361">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14336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143361">
                                            <p:txEl>
                                              <p:pRg st="1" end="1"/>
                                            </p:txEl>
                                          </p:spTgt>
                                        </p:tgtEl>
                                        <p:attrNameLst>
                                          <p:attrName>style.visibility</p:attrName>
                                        </p:attrNameLst>
                                      </p:cBhvr>
                                      <p:to>
                                        <p:strVal val="visible"/>
                                      </p:to>
                                    </p:set>
                                    <p:anim calcmode="lin" valueType="num">
                                      <p:cBhvr>
                                        <p:cTn id="16" dur="500" fill="hold"/>
                                        <p:tgtEl>
                                          <p:spTgt spid="143361">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143361">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143361">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143361">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14336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143361">
                                            <p:txEl>
                                              <p:pRg st="1" end="1"/>
                                            </p:txEl>
                                          </p:spTgt>
                                        </p:tgtEl>
                                        <p:attrNameLst>
                                          <p:attrName>style.visibility</p:attrName>
                                        </p:attrNameLst>
                                      </p:cBhvr>
                                      <p:to>
                                        <p:strVal val="visible"/>
                                      </p:to>
                                    </p:set>
                                    <p:anim calcmode="lin" valueType="num">
                                      <p:cBhvr>
                                        <p:cTn id="25" dur="500" fill="hold"/>
                                        <p:tgtEl>
                                          <p:spTgt spid="143361">
                                            <p:txEl>
                                              <p:pRg st="1" end="1"/>
                                            </p:txEl>
                                          </p:spTgt>
                                        </p:tgtEl>
                                        <p:attrNameLst>
                                          <p:attrName>ppt_w</p:attrName>
                                        </p:attrNameLst>
                                      </p:cBhvr>
                                      <p:tavLst>
                                        <p:tav tm="0">
                                          <p:val>
                                            <p:strVal val="#ppt_w*2.5"/>
                                          </p:val>
                                        </p:tav>
                                        <p:tav tm="100000">
                                          <p:val>
                                            <p:strVal val="#ppt_w"/>
                                          </p:val>
                                        </p:tav>
                                      </p:tavLst>
                                    </p:anim>
                                    <p:anim calcmode="lin" valueType="num">
                                      <p:cBhvr>
                                        <p:cTn id="26" dur="500" fill="hold"/>
                                        <p:tgtEl>
                                          <p:spTgt spid="143361">
                                            <p:txEl>
                                              <p:pRg st="1" end="1"/>
                                            </p:txEl>
                                          </p:spTgt>
                                        </p:tgtEl>
                                        <p:attrNameLst>
                                          <p:attrName>ppt_h</p:attrName>
                                        </p:attrNameLst>
                                      </p:cBhvr>
                                      <p:tavLst>
                                        <p:tav tm="0">
                                          <p:val>
                                            <p:strVal val="#ppt_h*0.01"/>
                                          </p:val>
                                        </p:tav>
                                        <p:tav tm="100000">
                                          <p:val>
                                            <p:strVal val="#ppt_h"/>
                                          </p:val>
                                        </p:tav>
                                      </p:tavLst>
                                    </p:anim>
                                    <p:anim calcmode="lin" valueType="num">
                                      <p:cBhvr>
                                        <p:cTn id="27" dur="500" fill="hold"/>
                                        <p:tgtEl>
                                          <p:spTgt spid="143361">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43361">
                                            <p:txEl>
                                              <p:pRg st="1" end="1"/>
                                            </p:txEl>
                                          </p:spTgt>
                                        </p:tgtEl>
                                        <p:attrNameLst>
                                          <p:attrName>ppt_y</p:attrName>
                                        </p:attrNameLst>
                                      </p:cBhvr>
                                      <p:tavLst>
                                        <p:tav tm="0">
                                          <p:val>
                                            <p:strVal val="#ppt_h+1"/>
                                          </p:val>
                                        </p:tav>
                                        <p:tav tm="100000">
                                          <p:val>
                                            <p:strVal val="#ppt_y"/>
                                          </p:val>
                                        </p:tav>
                                      </p:tavLst>
                                    </p:anim>
                                    <p:animEffect transition="in" filter="fade">
                                      <p:cBhvr>
                                        <p:cTn id="29" dur="500"/>
                                        <p:tgtEl>
                                          <p:spTgt spid="14336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143361">
                                            <p:txEl>
                                              <p:pRg st="1" end="1"/>
                                            </p:txEl>
                                          </p:spTgt>
                                        </p:tgtEl>
                                        <p:attrNameLst>
                                          <p:attrName>style.visibility</p:attrName>
                                        </p:attrNameLst>
                                      </p:cBhvr>
                                      <p:to>
                                        <p:strVal val="visible"/>
                                      </p:to>
                                    </p:set>
                                    <p:anim calcmode="lin" valueType="num">
                                      <p:cBhvr>
                                        <p:cTn id="34" dur="500" fill="hold"/>
                                        <p:tgtEl>
                                          <p:spTgt spid="143361">
                                            <p:txEl>
                                              <p:pRg st="1" end="1"/>
                                            </p:txEl>
                                          </p:spTgt>
                                        </p:tgtEl>
                                        <p:attrNameLst>
                                          <p:attrName>ppt_w</p:attrName>
                                        </p:attrNameLst>
                                      </p:cBhvr>
                                      <p:tavLst>
                                        <p:tav tm="0">
                                          <p:val>
                                            <p:strVal val="#ppt_w*2.5"/>
                                          </p:val>
                                        </p:tav>
                                        <p:tav tm="100000">
                                          <p:val>
                                            <p:strVal val="#ppt_w"/>
                                          </p:val>
                                        </p:tav>
                                      </p:tavLst>
                                    </p:anim>
                                    <p:anim calcmode="lin" valueType="num">
                                      <p:cBhvr>
                                        <p:cTn id="35" dur="500" fill="hold"/>
                                        <p:tgtEl>
                                          <p:spTgt spid="143361">
                                            <p:txEl>
                                              <p:pRg st="1" end="1"/>
                                            </p:txEl>
                                          </p:spTgt>
                                        </p:tgtEl>
                                        <p:attrNameLst>
                                          <p:attrName>ppt_h</p:attrName>
                                        </p:attrNameLst>
                                      </p:cBhvr>
                                      <p:tavLst>
                                        <p:tav tm="0">
                                          <p:val>
                                            <p:strVal val="#ppt_h*0.01"/>
                                          </p:val>
                                        </p:tav>
                                        <p:tav tm="100000">
                                          <p:val>
                                            <p:strVal val="#ppt_h"/>
                                          </p:val>
                                        </p:tav>
                                      </p:tavLst>
                                    </p:anim>
                                    <p:anim calcmode="lin" valueType="num">
                                      <p:cBhvr>
                                        <p:cTn id="36" dur="500" fill="hold"/>
                                        <p:tgtEl>
                                          <p:spTgt spid="143361">
                                            <p:txEl>
                                              <p:pRg st="1" end="1"/>
                                            </p:txEl>
                                          </p:spTgt>
                                        </p:tgtEl>
                                        <p:attrNameLst>
                                          <p:attrName>ppt_x</p:attrName>
                                        </p:attrNameLst>
                                      </p:cBhvr>
                                      <p:tavLst>
                                        <p:tav tm="0">
                                          <p:val>
                                            <p:strVal val="#ppt_x"/>
                                          </p:val>
                                        </p:tav>
                                        <p:tav tm="100000">
                                          <p:val>
                                            <p:strVal val="#ppt_x"/>
                                          </p:val>
                                        </p:tav>
                                      </p:tavLst>
                                    </p:anim>
                                    <p:anim calcmode="lin" valueType="num">
                                      <p:cBhvr>
                                        <p:cTn id="37" dur="500" fill="hold"/>
                                        <p:tgtEl>
                                          <p:spTgt spid="143361">
                                            <p:txEl>
                                              <p:pRg st="1" end="1"/>
                                            </p:txEl>
                                          </p:spTgt>
                                        </p:tgtEl>
                                        <p:attrNameLst>
                                          <p:attrName>ppt_y</p:attrName>
                                        </p:attrNameLst>
                                      </p:cBhvr>
                                      <p:tavLst>
                                        <p:tav tm="0">
                                          <p:val>
                                            <p:strVal val="#ppt_h+1"/>
                                          </p:val>
                                        </p:tav>
                                        <p:tav tm="100000">
                                          <p:val>
                                            <p:strVal val="#ppt_y"/>
                                          </p:val>
                                        </p:tav>
                                      </p:tavLst>
                                    </p:anim>
                                    <p:animEffect transition="in" filter="fade">
                                      <p:cBhvr>
                                        <p:cTn id="38" dur="500"/>
                                        <p:tgtEl>
                                          <p:spTgt spid="143361">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nodeType="clickEffect">
                                  <p:stCondLst>
                                    <p:cond delay="0"/>
                                  </p:stCondLst>
                                  <p:childTnLst>
                                    <p:set>
                                      <p:cBhvr>
                                        <p:cTn id="42" dur="1" fill="hold">
                                          <p:stCondLst>
                                            <p:cond delay="0"/>
                                          </p:stCondLst>
                                        </p:cTn>
                                        <p:tgtEl>
                                          <p:spTgt spid="143361">
                                            <p:txEl>
                                              <p:pRg st="2" end="2"/>
                                            </p:txEl>
                                          </p:spTgt>
                                        </p:tgtEl>
                                        <p:attrNameLst>
                                          <p:attrName>style.visibility</p:attrName>
                                        </p:attrNameLst>
                                      </p:cBhvr>
                                      <p:to>
                                        <p:strVal val="visible"/>
                                      </p:to>
                                    </p:set>
                                    <p:anim calcmode="lin" valueType="num">
                                      <p:cBhvr>
                                        <p:cTn id="43" dur="500" fill="hold"/>
                                        <p:tgtEl>
                                          <p:spTgt spid="143361">
                                            <p:txEl>
                                              <p:pRg st="2" end="2"/>
                                            </p:txEl>
                                          </p:spTgt>
                                        </p:tgtEl>
                                        <p:attrNameLst>
                                          <p:attrName>ppt_w</p:attrName>
                                        </p:attrNameLst>
                                      </p:cBhvr>
                                      <p:tavLst>
                                        <p:tav tm="0">
                                          <p:val>
                                            <p:strVal val="#ppt_w*2.5"/>
                                          </p:val>
                                        </p:tav>
                                        <p:tav tm="100000">
                                          <p:val>
                                            <p:strVal val="#ppt_w"/>
                                          </p:val>
                                        </p:tav>
                                      </p:tavLst>
                                    </p:anim>
                                    <p:anim calcmode="lin" valueType="num">
                                      <p:cBhvr>
                                        <p:cTn id="44" dur="500" fill="hold"/>
                                        <p:tgtEl>
                                          <p:spTgt spid="143361">
                                            <p:txEl>
                                              <p:pRg st="2" end="2"/>
                                            </p:txEl>
                                          </p:spTgt>
                                        </p:tgtEl>
                                        <p:attrNameLst>
                                          <p:attrName>ppt_h</p:attrName>
                                        </p:attrNameLst>
                                      </p:cBhvr>
                                      <p:tavLst>
                                        <p:tav tm="0">
                                          <p:val>
                                            <p:strVal val="#ppt_h*0.01"/>
                                          </p:val>
                                        </p:tav>
                                        <p:tav tm="100000">
                                          <p:val>
                                            <p:strVal val="#ppt_h"/>
                                          </p:val>
                                        </p:tav>
                                      </p:tavLst>
                                    </p:anim>
                                    <p:anim calcmode="lin" valueType="num">
                                      <p:cBhvr>
                                        <p:cTn id="45" dur="500" fill="hold"/>
                                        <p:tgtEl>
                                          <p:spTgt spid="143361">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143361">
                                            <p:txEl>
                                              <p:pRg st="2" end="2"/>
                                            </p:txEl>
                                          </p:spTgt>
                                        </p:tgtEl>
                                        <p:attrNameLst>
                                          <p:attrName>ppt_y</p:attrName>
                                        </p:attrNameLst>
                                      </p:cBhvr>
                                      <p:tavLst>
                                        <p:tav tm="0">
                                          <p:val>
                                            <p:strVal val="#ppt_h+1"/>
                                          </p:val>
                                        </p:tav>
                                        <p:tav tm="100000">
                                          <p:val>
                                            <p:strVal val="#ppt_y"/>
                                          </p:val>
                                        </p:tav>
                                      </p:tavLst>
                                    </p:anim>
                                    <p:animEffect transition="in" filter="fade">
                                      <p:cBhvr>
                                        <p:cTn id="47" dur="500"/>
                                        <p:tgtEl>
                                          <p:spTgt spid="143361">
                                            <p:txEl>
                                              <p:pRg st="2" end="2"/>
                                            </p:txEl>
                                          </p:spTgt>
                                        </p:tgtEl>
                                      </p:cBhvr>
                                    </p:animEffect>
                                  </p:childTnLst>
                                </p:cTn>
                              </p:par>
                              <p:par>
                                <p:cTn id="48" presetID="58" presetClass="entr" presetSubtype="0" accel="100000" fill="hold" nodeType="withEffect">
                                  <p:stCondLst>
                                    <p:cond delay="0"/>
                                  </p:stCondLst>
                                  <p:childTnLst>
                                    <p:set>
                                      <p:cBhvr>
                                        <p:cTn id="49" dur="1" fill="hold">
                                          <p:stCondLst>
                                            <p:cond delay="0"/>
                                          </p:stCondLst>
                                        </p:cTn>
                                        <p:tgtEl>
                                          <p:spTgt spid="143362"/>
                                        </p:tgtEl>
                                        <p:attrNameLst>
                                          <p:attrName>style.visibility</p:attrName>
                                        </p:attrNameLst>
                                      </p:cBhvr>
                                      <p:to>
                                        <p:strVal val="visible"/>
                                      </p:to>
                                    </p:set>
                                    <p:anim calcmode="lin" valueType="num">
                                      <p:cBhvr>
                                        <p:cTn id="50" dur="500" fill="hold"/>
                                        <p:tgtEl>
                                          <p:spTgt spid="143362"/>
                                        </p:tgtEl>
                                        <p:attrNameLst>
                                          <p:attrName>ppt_w</p:attrName>
                                        </p:attrNameLst>
                                      </p:cBhvr>
                                      <p:tavLst>
                                        <p:tav tm="0">
                                          <p:val>
                                            <p:strVal val="#ppt_w*2.5"/>
                                          </p:val>
                                        </p:tav>
                                        <p:tav tm="100000">
                                          <p:val>
                                            <p:strVal val="#ppt_w"/>
                                          </p:val>
                                        </p:tav>
                                      </p:tavLst>
                                    </p:anim>
                                    <p:anim calcmode="lin" valueType="num">
                                      <p:cBhvr>
                                        <p:cTn id="51" dur="500" fill="hold"/>
                                        <p:tgtEl>
                                          <p:spTgt spid="143362"/>
                                        </p:tgtEl>
                                        <p:attrNameLst>
                                          <p:attrName>ppt_h</p:attrName>
                                        </p:attrNameLst>
                                      </p:cBhvr>
                                      <p:tavLst>
                                        <p:tav tm="0">
                                          <p:val>
                                            <p:strVal val="#ppt_h*0.01"/>
                                          </p:val>
                                        </p:tav>
                                        <p:tav tm="100000">
                                          <p:val>
                                            <p:strVal val="#ppt_h"/>
                                          </p:val>
                                        </p:tav>
                                      </p:tavLst>
                                    </p:anim>
                                    <p:anim calcmode="lin" valueType="num">
                                      <p:cBhvr>
                                        <p:cTn id="52" dur="500" fill="hold"/>
                                        <p:tgtEl>
                                          <p:spTgt spid="143362"/>
                                        </p:tgtEl>
                                        <p:attrNameLst>
                                          <p:attrName>ppt_x</p:attrName>
                                        </p:attrNameLst>
                                      </p:cBhvr>
                                      <p:tavLst>
                                        <p:tav tm="0">
                                          <p:val>
                                            <p:strVal val="#ppt_x"/>
                                          </p:val>
                                        </p:tav>
                                        <p:tav tm="100000">
                                          <p:val>
                                            <p:strVal val="#ppt_x"/>
                                          </p:val>
                                        </p:tav>
                                      </p:tavLst>
                                    </p:anim>
                                    <p:anim calcmode="lin" valueType="num">
                                      <p:cBhvr>
                                        <p:cTn id="53" dur="500" fill="hold"/>
                                        <p:tgtEl>
                                          <p:spTgt spid="143362"/>
                                        </p:tgtEl>
                                        <p:attrNameLst>
                                          <p:attrName>ppt_y</p:attrName>
                                        </p:attrNameLst>
                                      </p:cBhvr>
                                      <p:tavLst>
                                        <p:tav tm="0">
                                          <p:val>
                                            <p:strVal val="#ppt_h+1"/>
                                          </p:val>
                                        </p:tav>
                                        <p:tav tm="100000">
                                          <p:val>
                                            <p:strVal val="#ppt_y"/>
                                          </p:val>
                                        </p:tav>
                                      </p:tavLst>
                                    </p:anim>
                                    <p:animEffect transition="in" filter="fade">
                                      <p:cBhvr>
                                        <p:cTn id="54" dur="500"/>
                                        <p:tgtEl>
                                          <p:spTgt spid="143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142984"/>
            <a:ext cx="8229600" cy="6143668"/>
          </a:xfrm>
        </p:spPr>
        <p:txBody>
          <a:bodyPr>
            <a:normAutofit fontScale="85000" lnSpcReduction="20000"/>
          </a:bodyPr>
          <a:lstStyle/>
          <a:p>
            <a:r>
              <a:rPr lang="ru-RU" dirty="0" smtClean="0"/>
              <a:t>и система имеет своими состояниями равновесия все точки прямой:</a:t>
            </a:r>
          </a:p>
          <a:p>
            <a:r>
              <a:rPr lang="ru-RU" dirty="0" smtClean="0"/>
              <a:t>Остальные интегральные кривые представляют собой семейство параллельных прямых с угловым коэффициентом</a:t>
            </a:r>
            <a:r>
              <a:rPr lang="en-US" dirty="0" smtClean="0"/>
              <a:t>	       	 </a:t>
            </a:r>
            <a:r>
              <a:rPr lang="ru-RU" dirty="0" smtClean="0"/>
              <a:t> , по которым изображающие точки либо приближаются к состоянию равновесия, либо удаляются от него в зависимости от знака второго корня характеристического уравнения λ</a:t>
            </a:r>
            <a:r>
              <a:rPr lang="ru-RU" baseline="-25000" dirty="0" smtClean="0"/>
              <a:t>2 </a:t>
            </a:r>
            <a:r>
              <a:rPr lang="ru-RU" dirty="0" smtClean="0"/>
              <a:t>= </a:t>
            </a:r>
            <a:r>
              <a:rPr lang="ru-RU" i="1" dirty="0" err="1" smtClean="0"/>
              <a:t>a+d</a:t>
            </a:r>
            <a:r>
              <a:rPr lang="ru-RU" i="1" dirty="0" smtClean="0"/>
              <a:t>. </a:t>
            </a:r>
            <a:r>
              <a:rPr lang="ru-RU" dirty="0" smtClean="0"/>
              <a:t>(Рис.4.7) В этом случае координаты состояния равновесия зависят от начального значения переменных.</a:t>
            </a:r>
            <a:endParaRPr lang="en-US" dirty="0" smtClean="0"/>
          </a:p>
          <a:p>
            <a:endParaRPr lang="en-US" dirty="0" smtClean="0"/>
          </a:p>
          <a:p>
            <a:endParaRPr lang="en-US" dirty="0" smtClean="0"/>
          </a:p>
          <a:p>
            <a:endParaRPr lang="ru-RU" dirty="0" smtClean="0"/>
          </a:p>
          <a:p>
            <a:pPr>
              <a:buNone/>
            </a:pPr>
            <a:r>
              <a:rPr lang="ru-RU" dirty="0" smtClean="0"/>
              <a:t> </a:t>
            </a:r>
          </a:p>
          <a:p>
            <a:pPr fontAlgn="t"/>
            <a:r>
              <a:rPr lang="ru-RU" b="1" dirty="0" smtClean="0"/>
              <a:t>Рис. 4.7.</a:t>
            </a:r>
            <a:r>
              <a:rPr lang="ru-RU" dirty="0" smtClean="0"/>
              <a:t> Фазовый портрет системы, один из характеристических корней которой равен нулю, а второй отрицателен.</a:t>
            </a:r>
          </a:p>
          <a:p>
            <a:pPr>
              <a:buNone/>
            </a:pPr>
            <a:r>
              <a:rPr lang="ru-RU" dirty="0" smtClean="0"/>
              <a:t>  </a:t>
            </a:r>
            <a:r>
              <a:rPr lang="ru-RU" b="1" dirty="0" smtClean="0"/>
              <a:t> </a:t>
            </a:r>
            <a:endParaRPr lang="ru-RU" dirty="0" smtClean="0"/>
          </a:p>
          <a:p>
            <a:endParaRPr lang="ru-RU" dirty="0"/>
          </a:p>
        </p:txBody>
      </p:sp>
      <p:pic>
        <p:nvPicPr>
          <p:cNvPr id="145410" name="Picture 2" descr="C:\Users\73B5~1\AppData\Local\Temp\Rar$EX00.151\LectMB\Lect04.files\image080.gif"/>
          <p:cNvPicPr>
            <a:picLocks noChangeAspect="1" noChangeArrowheads="1"/>
          </p:cNvPicPr>
          <p:nvPr/>
        </p:nvPicPr>
        <p:blipFill>
          <a:blip r:embed="rId2" cstate="print"/>
          <a:srcRect/>
          <a:stretch>
            <a:fillRect/>
          </a:stretch>
        </p:blipFill>
        <p:spPr bwMode="auto">
          <a:xfrm>
            <a:off x="3071802" y="1428736"/>
            <a:ext cx="1612449" cy="428628"/>
          </a:xfrm>
          <a:prstGeom prst="rect">
            <a:avLst/>
          </a:prstGeom>
          <a:noFill/>
        </p:spPr>
      </p:pic>
      <p:pic>
        <p:nvPicPr>
          <p:cNvPr id="145411" name="Picture 3" descr="C:\Users\73B5~1\AppData\Local\Temp\Rar$EX00.151\LectMB\Lect04.files\image082.gif"/>
          <p:cNvPicPr>
            <a:picLocks noChangeAspect="1" noChangeArrowheads="1"/>
          </p:cNvPicPr>
          <p:nvPr/>
        </p:nvPicPr>
        <p:blipFill>
          <a:blip r:embed="rId3" cstate="print"/>
          <a:srcRect/>
          <a:stretch>
            <a:fillRect/>
          </a:stretch>
        </p:blipFill>
        <p:spPr bwMode="auto">
          <a:xfrm>
            <a:off x="3357554" y="2357430"/>
            <a:ext cx="1040954" cy="383509"/>
          </a:xfrm>
          <a:prstGeom prst="rect">
            <a:avLst/>
          </a:prstGeom>
          <a:noFill/>
        </p:spPr>
      </p:pic>
      <p:pic>
        <p:nvPicPr>
          <p:cNvPr id="145412" name="Picture 4" descr="C:\Users\73B5~1\AppData\Local\Temp\Rar$EX00.151\LectMB\Lect04.files\image084.jpg"/>
          <p:cNvPicPr>
            <a:picLocks noChangeAspect="1" noChangeArrowheads="1"/>
          </p:cNvPicPr>
          <p:nvPr/>
        </p:nvPicPr>
        <p:blipFill>
          <a:blip r:embed="rId4" cstate="print"/>
          <a:srcRect/>
          <a:stretch>
            <a:fillRect/>
          </a:stretch>
        </p:blipFill>
        <p:spPr bwMode="auto">
          <a:xfrm>
            <a:off x="3428992" y="4429132"/>
            <a:ext cx="2076450" cy="141922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45410"/>
                                        </p:tgtEl>
                                        <p:attrNameLst>
                                          <p:attrName>style.visibility</p:attrName>
                                        </p:attrNameLst>
                                      </p:cBhvr>
                                      <p:to>
                                        <p:strVal val="visible"/>
                                      </p:to>
                                    </p:set>
                                    <p:anim calcmode="lin" valueType="num">
                                      <p:cBhvr>
                                        <p:cTn id="14" dur="500" fill="hold"/>
                                        <p:tgtEl>
                                          <p:spTgt spid="145410"/>
                                        </p:tgtEl>
                                        <p:attrNameLst>
                                          <p:attrName>ppt_w</p:attrName>
                                        </p:attrNameLst>
                                      </p:cBhvr>
                                      <p:tavLst>
                                        <p:tav tm="0">
                                          <p:val>
                                            <p:strVal val="#ppt_w*2.5"/>
                                          </p:val>
                                        </p:tav>
                                        <p:tav tm="100000">
                                          <p:val>
                                            <p:strVal val="#ppt_w"/>
                                          </p:val>
                                        </p:tav>
                                      </p:tavLst>
                                    </p:anim>
                                    <p:anim calcmode="lin" valueType="num">
                                      <p:cBhvr>
                                        <p:cTn id="15" dur="500" fill="hold"/>
                                        <p:tgtEl>
                                          <p:spTgt spid="145410"/>
                                        </p:tgtEl>
                                        <p:attrNameLst>
                                          <p:attrName>ppt_h</p:attrName>
                                        </p:attrNameLst>
                                      </p:cBhvr>
                                      <p:tavLst>
                                        <p:tav tm="0">
                                          <p:val>
                                            <p:strVal val="#ppt_h*0.01"/>
                                          </p:val>
                                        </p:tav>
                                        <p:tav tm="100000">
                                          <p:val>
                                            <p:strVal val="#ppt_h"/>
                                          </p:val>
                                        </p:tav>
                                      </p:tavLst>
                                    </p:anim>
                                    <p:anim calcmode="lin" valueType="num">
                                      <p:cBhvr>
                                        <p:cTn id="16" dur="500" fill="hold"/>
                                        <p:tgtEl>
                                          <p:spTgt spid="145410"/>
                                        </p:tgtEl>
                                        <p:attrNameLst>
                                          <p:attrName>ppt_x</p:attrName>
                                        </p:attrNameLst>
                                      </p:cBhvr>
                                      <p:tavLst>
                                        <p:tav tm="0">
                                          <p:val>
                                            <p:strVal val="#ppt_x"/>
                                          </p:val>
                                        </p:tav>
                                        <p:tav tm="100000">
                                          <p:val>
                                            <p:strVal val="#ppt_x"/>
                                          </p:val>
                                        </p:tav>
                                      </p:tavLst>
                                    </p:anim>
                                    <p:anim calcmode="lin" valueType="num">
                                      <p:cBhvr>
                                        <p:cTn id="17" dur="500" fill="hold"/>
                                        <p:tgtEl>
                                          <p:spTgt spid="145410"/>
                                        </p:tgtEl>
                                        <p:attrNameLst>
                                          <p:attrName>ppt_y</p:attrName>
                                        </p:attrNameLst>
                                      </p:cBhvr>
                                      <p:tavLst>
                                        <p:tav tm="0">
                                          <p:val>
                                            <p:strVal val="#ppt_h+1"/>
                                          </p:val>
                                        </p:tav>
                                        <p:tav tm="100000">
                                          <p:val>
                                            <p:strVal val="#ppt_y"/>
                                          </p:val>
                                        </p:tav>
                                      </p:tavLst>
                                    </p:anim>
                                    <p:animEffect transition="in" filter="fade">
                                      <p:cBhvr>
                                        <p:cTn id="18" dur="500"/>
                                        <p:tgtEl>
                                          <p:spTgt spid="145410"/>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1" end="1"/>
                                            </p:txEl>
                                          </p:spTgt>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145411"/>
                                        </p:tgtEl>
                                        <p:attrNameLst>
                                          <p:attrName>style.visibility</p:attrName>
                                        </p:attrNameLst>
                                      </p:cBhvr>
                                      <p:to>
                                        <p:strVal val="visible"/>
                                      </p:to>
                                    </p:set>
                                    <p:anim calcmode="lin" valueType="num">
                                      <p:cBhvr>
                                        <p:cTn id="30" dur="500" fill="hold"/>
                                        <p:tgtEl>
                                          <p:spTgt spid="145411"/>
                                        </p:tgtEl>
                                        <p:attrNameLst>
                                          <p:attrName>ppt_w</p:attrName>
                                        </p:attrNameLst>
                                      </p:cBhvr>
                                      <p:tavLst>
                                        <p:tav tm="0">
                                          <p:val>
                                            <p:strVal val="#ppt_w*2.5"/>
                                          </p:val>
                                        </p:tav>
                                        <p:tav tm="100000">
                                          <p:val>
                                            <p:strVal val="#ppt_w"/>
                                          </p:val>
                                        </p:tav>
                                      </p:tavLst>
                                    </p:anim>
                                    <p:anim calcmode="lin" valueType="num">
                                      <p:cBhvr>
                                        <p:cTn id="31" dur="500" fill="hold"/>
                                        <p:tgtEl>
                                          <p:spTgt spid="145411"/>
                                        </p:tgtEl>
                                        <p:attrNameLst>
                                          <p:attrName>ppt_h</p:attrName>
                                        </p:attrNameLst>
                                      </p:cBhvr>
                                      <p:tavLst>
                                        <p:tav tm="0">
                                          <p:val>
                                            <p:strVal val="#ppt_h*0.01"/>
                                          </p:val>
                                        </p:tav>
                                        <p:tav tm="100000">
                                          <p:val>
                                            <p:strVal val="#ppt_h"/>
                                          </p:val>
                                        </p:tav>
                                      </p:tavLst>
                                    </p:anim>
                                    <p:anim calcmode="lin" valueType="num">
                                      <p:cBhvr>
                                        <p:cTn id="32" dur="500" fill="hold"/>
                                        <p:tgtEl>
                                          <p:spTgt spid="145411"/>
                                        </p:tgtEl>
                                        <p:attrNameLst>
                                          <p:attrName>ppt_x</p:attrName>
                                        </p:attrNameLst>
                                      </p:cBhvr>
                                      <p:tavLst>
                                        <p:tav tm="0">
                                          <p:val>
                                            <p:strVal val="#ppt_x"/>
                                          </p:val>
                                        </p:tav>
                                        <p:tav tm="100000">
                                          <p:val>
                                            <p:strVal val="#ppt_x"/>
                                          </p:val>
                                        </p:tav>
                                      </p:tavLst>
                                    </p:anim>
                                    <p:anim calcmode="lin" valueType="num">
                                      <p:cBhvr>
                                        <p:cTn id="33" dur="500" fill="hold"/>
                                        <p:tgtEl>
                                          <p:spTgt spid="145411"/>
                                        </p:tgtEl>
                                        <p:attrNameLst>
                                          <p:attrName>ppt_y</p:attrName>
                                        </p:attrNameLst>
                                      </p:cBhvr>
                                      <p:tavLst>
                                        <p:tav tm="0">
                                          <p:val>
                                            <p:strVal val="#ppt_h+1"/>
                                          </p:val>
                                        </p:tav>
                                        <p:tav tm="100000">
                                          <p:val>
                                            <p:strVal val="#ppt_y"/>
                                          </p:val>
                                        </p:tav>
                                      </p:tavLst>
                                    </p:anim>
                                    <p:animEffect transition="in" filter="fade">
                                      <p:cBhvr>
                                        <p:cTn id="34" dur="500"/>
                                        <p:tgtEl>
                                          <p:spTgt spid="145411"/>
                                        </p:tgtEl>
                                      </p:cBhvr>
                                    </p:animEffect>
                                  </p:childTnLst>
                                </p:cTn>
                              </p:par>
                            </p:childTnLst>
                          </p:cTn>
                        </p:par>
                      </p:childTnLst>
                    </p:cTn>
                  </p:par>
                  <p:par>
                    <p:cTn id="35" fill="hold">
                      <p:stCondLst>
                        <p:cond delay="indefinite"/>
                      </p:stCondLst>
                      <p:childTnLst>
                        <p:par>
                          <p:cTn id="36" fill="hold">
                            <p:stCondLst>
                              <p:cond delay="0"/>
                            </p:stCondLst>
                            <p:childTnLst>
                              <p:par>
                                <p:cTn id="37" presetID="58" presetClass="entr" presetSubtype="0" accel="10000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0"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43" dur="500"/>
                                        <p:tgtEl>
                                          <p:spTgt spid="3">
                                            <p:txEl>
                                              <p:pRg st="6" end="6"/>
                                            </p:txEl>
                                          </p:spTgt>
                                        </p:tgtEl>
                                      </p:cBhvr>
                                    </p:animEffect>
                                  </p:childTnLst>
                                </p:cTn>
                              </p:par>
                              <p:par>
                                <p:cTn id="44" presetID="58" presetClass="entr" presetSubtype="0" accel="100000" fill="hold" nodeType="withEffect">
                                  <p:stCondLst>
                                    <p:cond delay="0"/>
                                  </p:stCondLst>
                                  <p:childTnLst>
                                    <p:set>
                                      <p:cBhvr>
                                        <p:cTn id="45" dur="1" fill="hold">
                                          <p:stCondLst>
                                            <p:cond delay="0"/>
                                          </p:stCondLst>
                                        </p:cTn>
                                        <p:tgtEl>
                                          <p:spTgt spid="145412"/>
                                        </p:tgtEl>
                                        <p:attrNameLst>
                                          <p:attrName>style.visibility</p:attrName>
                                        </p:attrNameLst>
                                      </p:cBhvr>
                                      <p:to>
                                        <p:strVal val="visible"/>
                                      </p:to>
                                    </p:set>
                                    <p:anim calcmode="lin" valueType="num">
                                      <p:cBhvr>
                                        <p:cTn id="46" dur="500" fill="hold"/>
                                        <p:tgtEl>
                                          <p:spTgt spid="145412"/>
                                        </p:tgtEl>
                                        <p:attrNameLst>
                                          <p:attrName>ppt_w</p:attrName>
                                        </p:attrNameLst>
                                      </p:cBhvr>
                                      <p:tavLst>
                                        <p:tav tm="0">
                                          <p:val>
                                            <p:strVal val="#ppt_w*2.5"/>
                                          </p:val>
                                        </p:tav>
                                        <p:tav tm="100000">
                                          <p:val>
                                            <p:strVal val="#ppt_w"/>
                                          </p:val>
                                        </p:tav>
                                      </p:tavLst>
                                    </p:anim>
                                    <p:anim calcmode="lin" valueType="num">
                                      <p:cBhvr>
                                        <p:cTn id="47" dur="500" fill="hold"/>
                                        <p:tgtEl>
                                          <p:spTgt spid="145412"/>
                                        </p:tgtEl>
                                        <p:attrNameLst>
                                          <p:attrName>ppt_h</p:attrName>
                                        </p:attrNameLst>
                                      </p:cBhvr>
                                      <p:tavLst>
                                        <p:tav tm="0">
                                          <p:val>
                                            <p:strVal val="#ppt_h*0.01"/>
                                          </p:val>
                                        </p:tav>
                                        <p:tav tm="100000">
                                          <p:val>
                                            <p:strVal val="#ppt_h"/>
                                          </p:val>
                                        </p:tav>
                                      </p:tavLst>
                                    </p:anim>
                                    <p:anim calcmode="lin" valueType="num">
                                      <p:cBhvr>
                                        <p:cTn id="48" dur="500" fill="hold"/>
                                        <p:tgtEl>
                                          <p:spTgt spid="145412"/>
                                        </p:tgtEl>
                                        <p:attrNameLst>
                                          <p:attrName>ppt_x</p:attrName>
                                        </p:attrNameLst>
                                      </p:cBhvr>
                                      <p:tavLst>
                                        <p:tav tm="0">
                                          <p:val>
                                            <p:strVal val="#ppt_x"/>
                                          </p:val>
                                        </p:tav>
                                        <p:tav tm="100000">
                                          <p:val>
                                            <p:strVal val="#ppt_x"/>
                                          </p:val>
                                        </p:tav>
                                      </p:tavLst>
                                    </p:anim>
                                    <p:anim calcmode="lin" valueType="num">
                                      <p:cBhvr>
                                        <p:cTn id="49" dur="500" fill="hold"/>
                                        <p:tgtEl>
                                          <p:spTgt spid="145412"/>
                                        </p:tgtEl>
                                        <p:attrNameLst>
                                          <p:attrName>ppt_y</p:attrName>
                                        </p:attrNameLst>
                                      </p:cBhvr>
                                      <p:tavLst>
                                        <p:tav tm="0">
                                          <p:val>
                                            <p:strVal val="#ppt_h+1"/>
                                          </p:val>
                                        </p:tav>
                                        <p:tav tm="100000">
                                          <p:val>
                                            <p:strVal val="#ppt_y"/>
                                          </p:val>
                                        </p:tav>
                                      </p:tavLst>
                                    </p:anim>
                                    <p:animEffect transition="in" filter="fade">
                                      <p:cBhvr>
                                        <p:cTn id="50" dur="500"/>
                                        <p:tgtEl>
                                          <p:spTgt spid="145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62500" lnSpcReduction="20000"/>
          </a:bodyPr>
          <a:lstStyle/>
          <a:p>
            <a:r>
              <a:rPr lang="ru-RU" dirty="0" smtClean="0"/>
              <a:t>Если удается сформулировать «хорошую» математическую модель, для ее исследования можно применить весь арсенал науки, накопленный за тысячелетия. Недаром многие классики независимо высказывали одну и ту же мудрую мысль:</a:t>
            </a:r>
          </a:p>
          <a:p>
            <a:r>
              <a:rPr lang="ru-RU" i="1" dirty="0" smtClean="0"/>
              <a:t>«Область знания становится наукой, когда она выражает свои законы в виде математических соотношений</a:t>
            </a:r>
            <a:r>
              <a:rPr lang="ru-RU" dirty="0" smtClean="0"/>
              <a:t>»</a:t>
            </a:r>
          </a:p>
          <a:p>
            <a:r>
              <a:rPr lang="ru-RU" dirty="0" smtClean="0"/>
              <a:t>С этой точки зрения самая "научная" наука ‑ физика. Она использует математику в качестве своего естественного языка. Все физические законы выражаются в виде математических формул или уравнений.</a:t>
            </a:r>
          </a:p>
          <a:p>
            <a:r>
              <a:rPr lang="ru-RU" dirty="0" smtClean="0"/>
              <a:t>В химию математика пришла в тридцатые годы 20 века вместе с химической кинетикой и физической химией. Сейчас книги по химии, в особенности по химической кинетике, физической химии, квантовой химии полны математическими символами и уравнениями.</a:t>
            </a:r>
          </a:p>
          <a:p>
            <a:r>
              <a:rPr lang="ru-RU" dirty="0" smtClean="0"/>
              <a:t>Чем более сложными являются объекты и процессы, которыми занимается наука, тем труднее найти математические абстракции, подходящие для описания этих объектов и процессов. В биологию, геологию и другие «описательные науки» математика пришла по настоящему только во второй половине 20 века.</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Корни λ</a:t>
            </a:r>
            <a:r>
              <a:rPr lang="ru-RU" b="1" baseline="-25000" dirty="0" smtClean="0"/>
              <a:t>1</a:t>
            </a:r>
            <a:r>
              <a:rPr lang="ru-RU" b="1" dirty="0" smtClean="0"/>
              <a:t>, λ</a:t>
            </a:r>
            <a:r>
              <a:rPr lang="ru-RU" b="1" baseline="-25000" dirty="0" smtClean="0"/>
              <a:t>2</a:t>
            </a:r>
            <a:r>
              <a:rPr lang="ru-RU" b="1" dirty="0" smtClean="0"/>
              <a:t> – комплексные сопряженные</a:t>
            </a:r>
            <a:endParaRPr lang="ru-RU" dirty="0"/>
          </a:p>
        </p:txBody>
      </p:sp>
      <p:sp>
        <p:nvSpPr>
          <p:cNvPr id="3" name="Содержимое 2"/>
          <p:cNvSpPr>
            <a:spLocks noGrp="1"/>
          </p:cNvSpPr>
          <p:nvPr>
            <p:ph idx="1"/>
          </p:nvPr>
        </p:nvSpPr>
        <p:spPr>
          <a:xfrm>
            <a:off x="457200" y="928670"/>
            <a:ext cx="8229600" cy="5645866"/>
          </a:xfrm>
        </p:spPr>
        <p:txBody>
          <a:bodyPr>
            <a:normAutofit fontScale="77500" lnSpcReduction="20000"/>
          </a:bodyPr>
          <a:lstStyle/>
          <a:p>
            <a:r>
              <a:rPr lang="ru-RU" dirty="0" smtClean="0"/>
              <a:t>В этом случае при действительных </a:t>
            </a:r>
            <a:r>
              <a:rPr lang="ru-RU" i="1" dirty="0" err="1" smtClean="0"/>
              <a:t>x</a:t>
            </a:r>
            <a:r>
              <a:rPr lang="ru-RU" i="1" dirty="0" smtClean="0"/>
              <a:t> </a:t>
            </a:r>
            <a:r>
              <a:rPr lang="ru-RU" dirty="0" smtClean="0"/>
              <a:t>и </a:t>
            </a:r>
            <a:r>
              <a:rPr lang="ru-RU" i="1" dirty="0" err="1" smtClean="0"/>
              <a:t>y</a:t>
            </a:r>
            <a:r>
              <a:rPr lang="ru-RU" i="1" dirty="0" smtClean="0"/>
              <a:t> </a:t>
            </a:r>
            <a:r>
              <a:rPr lang="ru-RU" dirty="0" smtClean="0"/>
              <a:t>мы будем иметь комплексные сопряженные </a:t>
            </a:r>
            <a:r>
              <a:rPr lang="ru-RU" i="1" dirty="0" err="1" smtClean="0"/>
              <a:t>ξ</a:t>
            </a:r>
            <a:r>
              <a:rPr lang="ru-RU" i="1" dirty="0" smtClean="0"/>
              <a:t>, </a:t>
            </a:r>
            <a:r>
              <a:rPr lang="ru-RU" i="1" dirty="0" err="1" smtClean="0"/>
              <a:t>η</a:t>
            </a:r>
            <a:r>
              <a:rPr lang="ru-RU" dirty="0" err="1" smtClean="0"/>
              <a:t> </a:t>
            </a:r>
            <a:r>
              <a:rPr lang="ru-RU" dirty="0" smtClean="0"/>
              <a:t>(4.10). Однако , вводя еще одно промежуточное преобразование, можно и в этом случае свести рассмотрение к действительному линейному однородному преобразованию. Положим:</a:t>
            </a:r>
            <a:endParaRPr lang="en-US" dirty="0" smtClean="0"/>
          </a:p>
          <a:p>
            <a:endParaRPr lang="ru-RU" dirty="0" smtClean="0"/>
          </a:p>
          <a:p>
            <a:pPr>
              <a:buNone/>
            </a:pPr>
            <a:endParaRPr lang="en-US" dirty="0" smtClean="0"/>
          </a:p>
          <a:p>
            <a:pPr>
              <a:buNone/>
            </a:pPr>
            <a:r>
              <a:rPr lang="ru-RU" dirty="0" smtClean="0"/>
              <a:t>			</a:t>
            </a:r>
            <a:r>
              <a:rPr lang="en-US" dirty="0" smtClean="0"/>
              <a:t>	</a:t>
            </a:r>
            <a:r>
              <a:rPr lang="ru-RU" dirty="0" smtClean="0"/>
              <a:t>		</a:t>
            </a:r>
            <a:r>
              <a:rPr lang="en-US" dirty="0" smtClean="0"/>
              <a:t>	</a:t>
            </a:r>
            <a:r>
              <a:rPr lang="ru-RU" dirty="0" smtClean="0"/>
              <a:t>(4.16)</a:t>
            </a:r>
          </a:p>
          <a:p>
            <a:r>
              <a:rPr lang="ru-RU" dirty="0" smtClean="0"/>
              <a:t>где </a:t>
            </a:r>
            <a:r>
              <a:rPr lang="ru-RU" i="1" dirty="0" err="1" smtClean="0"/>
              <a:t>a,b</a:t>
            </a:r>
            <a:r>
              <a:rPr lang="ru-RU" i="1" dirty="0" smtClean="0"/>
              <a:t>,</a:t>
            </a:r>
            <a:r>
              <a:rPr lang="ru-RU" dirty="0" smtClean="0"/>
              <a:t> и </a:t>
            </a:r>
            <a:r>
              <a:rPr lang="ru-RU" i="1" dirty="0" err="1" smtClean="0"/>
              <a:t>u,v</a:t>
            </a:r>
            <a:r>
              <a:rPr lang="ru-RU" dirty="0" smtClean="0"/>
              <a:t> – действительные величины. Можно показать, что преобразование от </a:t>
            </a:r>
            <a:r>
              <a:rPr lang="ru-RU" i="1" dirty="0" err="1" smtClean="0"/>
              <a:t>x,y</a:t>
            </a:r>
            <a:r>
              <a:rPr lang="ru-RU" dirty="0" smtClean="0"/>
              <a:t>  к  </a:t>
            </a:r>
            <a:r>
              <a:rPr lang="ru-RU" i="1" dirty="0" err="1" smtClean="0"/>
              <a:t>u,v</a:t>
            </a:r>
            <a:r>
              <a:rPr lang="ru-RU" dirty="0" smtClean="0"/>
              <a:t> является при наших предположениях действительным, линейным, однородным с детерминантом, отличным от нуля. В силу уравнений (4.10, 4.16) имеем:</a:t>
            </a:r>
          </a:p>
          <a:p>
            <a:pPr>
              <a:buNone/>
            </a:pPr>
            <a:endParaRPr lang="en-US" dirty="0" smtClean="0"/>
          </a:p>
          <a:p>
            <a:pPr>
              <a:buNone/>
            </a:pPr>
            <a:r>
              <a:rPr lang="en-US" dirty="0" smtClean="0"/>
              <a:t>				     </a:t>
            </a:r>
            <a:r>
              <a:rPr lang="ru-RU" dirty="0" smtClean="0"/>
              <a:t>откуда</a:t>
            </a:r>
          </a:p>
          <a:p>
            <a:pPr>
              <a:buNone/>
            </a:pPr>
            <a:endParaRPr lang="en-US" dirty="0" smtClean="0"/>
          </a:p>
          <a:p>
            <a:pPr>
              <a:buNone/>
            </a:pPr>
            <a:r>
              <a:rPr lang="ru-RU" dirty="0" smtClean="0"/>
              <a:t>						</a:t>
            </a:r>
            <a:r>
              <a:rPr lang="en-US" dirty="0" smtClean="0"/>
              <a:t>	</a:t>
            </a:r>
            <a:r>
              <a:rPr lang="ru-RU" dirty="0" smtClean="0"/>
              <a:t>(4.17)</a:t>
            </a:r>
          </a:p>
          <a:p>
            <a:pPr>
              <a:buNone/>
            </a:pPr>
            <a:r>
              <a:rPr lang="ru-RU" dirty="0" smtClean="0"/>
              <a:t>Разделив второе из уравнений на первое, получим:</a:t>
            </a:r>
          </a:p>
          <a:p>
            <a:endParaRPr lang="ru-RU" dirty="0"/>
          </a:p>
        </p:txBody>
      </p:sp>
      <p:pic>
        <p:nvPicPr>
          <p:cNvPr id="146439" name="Picture 7" descr="C:\Users\73B5~1\AppData\Local\Temp\Rar$EX00.151\LectMB\Lect04.files\image086.gif"/>
          <p:cNvPicPr>
            <a:picLocks noChangeAspect="1" noChangeArrowheads="1"/>
          </p:cNvPicPr>
          <p:nvPr/>
        </p:nvPicPr>
        <p:blipFill>
          <a:blip r:embed="rId3" cstate="print"/>
          <a:srcRect/>
          <a:stretch>
            <a:fillRect/>
          </a:stretch>
        </p:blipFill>
        <p:spPr bwMode="auto">
          <a:xfrm>
            <a:off x="2786050" y="2357430"/>
            <a:ext cx="3656732" cy="928694"/>
          </a:xfrm>
          <a:prstGeom prst="rect">
            <a:avLst/>
          </a:prstGeom>
          <a:noFill/>
        </p:spPr>
      </p:pic>
      <p:pic>
        <p:nvPicPr>
          <p:cNvPr id="146440" name="Picture 8" descr="C:\Users\73B5~1\AppData\Local\Temp\Rar$EX00.151\LectMB\Lect04.files\image088.gif"/>
          <p:cNvPicPr>
            <a:picLocks noChangeAspect="1" noChangeArrowheads="1"/>
          </p:cNvPicPr>
          <p:nvPr/>
        </p:nvPicPr>
        <p:blipFill>
          <a:blip r:embed="rId4" cstate="print"/>
          <a:srcRect/>
          <a:stretch>
            <a:fillRect/>
          </a:stretch>
        </p:blipFill>
        <p:spPr bwMode="auto">
          <a:xfrm>
            <a:off x="714348" y="4572008"/>
            <a:ext cx="2844067" cy="1285884"/>
          </a:xfrm>
          <a:prstGeom prst="rect">
            <a:avLst/>
          </a:prstGeom>
          <a:noFill/>
        </p:spPr>
      </p:pic>
      <p:pic>
        <p:nvPicPr>
          <p:cNvPr id="146441" name="Picture 9" descr="C:\Users\73B5~1\AppData\Local\Temp\Rar$EX00.151\LectMB\Lect04.files\image090.gif"/>
          <p:cNvPicPr>
            <a:picLocks noChangeAspect="1" noChangeArrowheads="1"/>
          </p:cNvPicPr>
          <p:nvPr/>
        </p:nvPicPr>
        <p:blipFill>
          <a:blip r:embed="rId5" cstate="print"/>
          <a:srcRect/>
          <a:stretch>
            <a:fillRect/>
          </a:stretch>
        </p:blipFill>
        <p:spPr bwMode="auto">
          <a:xfrm>
            <a:off x="4500561" y="4522002"/>
            <a:ext cx="1571635" cy="1335890"/>
          </a:xfrm>
          <a:prstGeom prst="rect">
            <a:avLst/>
          </a:prstGeom>
          <a:noFill/>
        </p:spPr>
      </p:pic>
      <p:pic>
        <p:nvPicPr>
          <p:cNvPr id="146442" name="Picture 10" descr="C:\Users\73B5~1\AppData\Local\Temp\Rar$EX00.151\LectMB\Lect04.files\image092.gif"/>
          <p:cNvPicPr>
            <a:picLocks noChangeAspect="1" noChangeArrowheads="1"/>
          </p:cNvPicPr>
          <p:nvPr/>
        </p:nvPicPr>
        <p:blipFill>
          <a:blip r:embed="rId6" cstate="print"/>
          <a:srcRect/>
          <a:stretch>
            <a:fillRect/>
          </a:stretch>
        </p:blipFill>
        <p:spPr bwMode="auto">
          <a:xfrm>
            <a:off x="3500430" y="5994621"/>
            <a:ext cx="1928826" cy="863379"/>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146439"/>
                                        </p:tgtEl>
                                        <p:attrNameLst>
                                          <p:attrName>style.visibility</p:attrName>
                                        </p:attrNameLst>
                                      </p:cBhvr>
                                      <p:to>
                                        <p:strVal val="visible"/>
                                      </p:to>
                                    </p:set>
                                    <p:anim calcmode="lin" valueType="num">
                                      <p:cBhvr>
                                        <p:cTn id="7" dur="500" fill="hold"/>
                                        <p:tgtEl>
                                          <p:spTgt spid="146439"/>
                                        </p:tgtEl>
                                        <p:attrNameLst>
                                          <p:attrName>ppt_w</p:attrName>
                                        </p:attrNameLst>
                                      </p:cBhvr>
                                      <p:tavLst>
                                        <p:tav tm="0">
                                          <p:val>
                                            <p:strVal val="#ppt_w*2.5"/>
                                          </p:val>
                                        </p:tav>
                                        <p:tav tm="100000">
                                          <p:val>
                                            <p:strVal val="#ppt_w"/>
                                          </p:val>
                                        </p:tav>
                                      </p:tavLst>
                                    </p:anim>
                                    <p:anim calcmode="lin" valueType="num">
                                      <p:cBhvr>
                                        <p:cTn id="8" dur="500" fill="hold"/>
                                        <p:tgtEl>
                                          <p:spTgt spid="146439"/>
                                        </p:tgtEl>
                                        <p:attrNameLst>
                                          <p:attrName>ppt_h</p:attrName>
                                        </p:attrNameLst>
                                      </p:cBhvr>
                                      <p:tavLst>
                                        <p:tav tm="0">
                                          <p:val>
                                            <p:strVal val="#ppt_h*0.01"/>
                                          </p:val>
                                        </p:tav>
                                        <p:tav tm="100000">
                                          <p:val>
                                            <p:strVal val="#ppt_h"/>
                                          </p:val>
                                        </p:tav>
                                      </p:tavLst>
                                    </p:anim>
                                    <p:anim calcmode="lin" valueType="num">
                                      <p:cBhvr>
                                        <p:cTn id="9" dur="500" fill="hold"/>
                                        <p:tgtEl>
                                          <p:spTgt spid="146439"/>
                                        </p:tgtEl>
                                        <p:attrNameLst>
                                          <p:attrName>ppt_x</p:attrName>
                                        </p:attrNameLst>
                                      </p:cBhvr>
                                      <p:tavLst>
                                        <p:tav tm="0">
                                          <p:val>
                                            <p:strVal val="#ppt_x"/>
                                          </p:val>
                                        </p:tav>
                                        <p:tav tm="100000">
                                          <p:val>
                                            <p:strVal val="#ppt_x"/>
                                          </p:val>
                                        </p:tav>
                                      </p:tavLst>
                                    </p:anim>
                                    <p:anim calcmode="lin" valueType="num">
                                      <p:cBhvr>
                                        <p:cTn id="10" dur="500" fill="hold"/>
                                        <p:tgtEl>
                                          <p:spTgt spid="146439"/>
                                        </p:tgtEl>
                                        <p:attrNameLst>
                                          <p:attrName>ppt_y</p:attrName>
                                        </p:attrNameLst>
                                      </p:cBhvr>
                                      <p:tavLst>
                                        <p:tav tm="0">
                                          <p:val>
                                            <p:strVal val="#ppt_h+1"/>
                                          </p:val>
                                        </p:tav>
                                        <p:tav tm="100000">
                                          <p:val>
                                            <p:strVal val="#ppt_y"/>
                                          </p:val>
                                        </p:tav>
                                      </p:tavLst>
                                    </p:anim>
                                    <p:animEffect transition="in" filter="fade">
                                      <p:cBhvr>
                                        <p:cTn id="11" dur="500"/>
                                        <p:tgtEl>
                                          <p:spTgt spid="146439"/>
                                        </p:tgtEl>
                                      </p:cBhvr>
                                    </p:animEffect>
                                  </p:childTnLst>
                                </p:cTn>
                              </p:par>
                              <p:par>
                                <p:cTn id="12" presetID="58" presetClass="entr" presetSubtype="0" accel="10000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6" end="6"/>
                                            </p:txEl>
                                          </p:spTgt>
                                        </p:tgtEl>
                                      </p:cBhvr>
                                    </p:animEffect>
                                  </p:childTnLst>
                                </p:cTn>
                              </p:par>
                              <p:par>
                                <p:cTn id="46" presetID="58" presetClass="entr" presetSubtype="0" accel="100000" fill="hold" nodeType="withEffect">
                                  <p:stCondLst>
                                    <p:cond delay="0"/>
                                  </p:stCondLst>
                                  <p:childTnLst>
                                    <p:set>
                                      <p:cBhvr>
                                        <p:cTn id="47" dur="1" fill="hold">
                                          <p:stCondLst>
                                            <p:cond delay="0"/>
                                          </p:stCondLst>
                                        </p:cTn>
                                        <p:tgtEl>
                                          <p:spTgt spid="146440"/>
                                        </p:tgtEl>
                                        <p:attrNameLst>
                                          <p:attrName>style.visibility</p:attrName>
                                        </p:attrNameLst>
                                      </p:cBhvr>
                                      <p:to>
                                        <p:strVal val="visible"/>
                                      </p:to>
                                    </p:set>
                                    <p:anim calcmode="lin" valueType="num">
                                      <p:cBhvr>
                                        <p:cTn id="48" dur="500" fill="hold"/>
                                        <p:tgtEl>
                                          <p:spTgt spid="146440"/>
                                        </p:tgtEl>
                                        <p:attrNameLst>
                                          <p:attrName>ppt_w</p:attrName>
                                        </p:attrNameLst>
                                      </p:cBhvr>
                                      <p:tavLst>
                                        <p:tav tm="0">
                                          <p:val>
                                            <p:strVal val="#ppt_w*2.5"/>
                                          </p:val>
                                        </p:tav>
                                        <p:tav tm="100000">
                                          <p:val>
                                            <p:strVal val="#ppt_w"/>
                                          </p:val>
                                        </p:tav>
                                      </p:tavLst>
                                    </p:anim>
                                    <p:anim calcmode="lin" valueType="num">
                                      <p:cBhvr>
                                        <p:cTn id="49" dur="500" fill="hold"/>
                                        <p:tgtEl>
                                          <p:spTgt spid="146440"/>
                                        </p:tgtEl>
                                        <p:attrNameLst>
                                          <p:attrName>ppt_h</p:attrName>
                                        </p:attrNameLst>
                                      </p:cBhvr>
                                      <p:tavLst>
                                        <p:tav tm="0">
                                          <p:val>
                                            <p:strVal val="#ppt_h*0.01"/>
                                          </p:val>
                                        </p:tav>
                                        <p:tav tm="100000">
                                          <p:val>
                                            <p:strVal val="#ppt_h"/>
                                          </p:val>
                                        </p:tav>
                                      </p:tavLst>
                                    </p:anim>
                                    <p:anim calcmode="lin" valueType="num">
                                      <p:cBhvr>
                                        <p:cTn id="50" dur="500" fill="hold"/>
                                        <p:tgtEl>
                                          <p:spTgt spid="146440"/>
                                        </p:tgtEl>
                                        <p:attrNameLst>
                                          <p:attrName>ppt_x</p:attrName>
                                        </p:attrNameLst>
                                      </p:cBhvr>
                                      <p:tavLst>
                                        <p:tav tm="0">
                                          <p:val>
                                            <p:strVal val="#ppt_x"/>
                                          </p:val>
                                        </p:tav>
                                        <p:tav tm="100000">
                                          <p:val>
                                            <p:strVal val="#ppt_x"/>
                                          </p:val>
                                        </p:tav>
                                      </p:tavLst>
                                    </p:anim>
                                    <p:anim calcmode="lin" valueType="num">
                                      <p:cBhvr>
                                        <p:cTn id="51" dur="500" fill="hold"/>
                                        <p:tgtEl>
                                          <p:spTgt spid="146440"/>
                                        </p:tgtEl>
                                        <p:attrNameLst>
                                          <p:attrName>ppt_y</p:attrName>
                                        </p:attrNameLst>
                                      </p:cBhvr>
                                      <p:tavLst>
                                        <p:tav tm="0">
                                          <p:val>
                                            <p:strVal val="#ppt_h+1"/>
                                          </p:val>
                                        </p:tav>
                                        <p:tav tm="100000">
                                          <p:val>
                                            <p:strVal val="#ppt_y"/>
                                          </p:val>
                                        </p:tav>
                                      </p:tavLst>
                                    </p:anim>
                                    <p:animEffect transition="in" filter="fade">
                                      <p:cBhvr>
                                        <p:cTn id="52" dur="500"/>
                                        <p:tgtEl>
                                          <p:spTgt spid="146440"/>
                                        </p:tgtEl>
                                      </p:cBhvr>
                                    </p:animEffect>
                                  </p:childTnLst>
                                </p:cTn>
                              </p:par>
                              <p:par>
                                <p:cTn id="53" presetID="58" presetClass="entr" presetSubtype="0" accel="100000" fill="hold" nodeType="withEffect">
                                  <p:stCondLst>
                                    <p:cond delay="0"/>
                                  </p:stCondLst>
                                  <p:childTnLst>
                                    <p:set>
                                      <p:cBhvr>
                                        <p:cTn id="54" dur="1" fill="hold">
                                          <p:stCondLst>
                                            <p:cond delay="0"/>
                                          </p:stCondLst>
                                        </p:cTn>
                                        <p:tgtEl>
                                          <p:spTgt spid="146441"/>
                                        </p:tgtEl>
                                        <p:attrNameLst>
                                          <p:attrName>style.visibility</p:attrName>
                                        </p:attrNameLst>
                                      </p:cBhvr>
                                      <p:to>
                                        <p:strVal val="visible"/>
                                      </p:to>
                                    </p:set>
                                    <p:anim calcmode="lin" valueType="num">
                                      <p:cBhvr>
                                        <p:cTn id="55" dur="500" fill="hold"/>
                                        <p:tgtEl>
                                          <p:spTgt spid="146441"/>
                                        </p:tgtEl>
                                        <p:attrNameLst>
                                          <p:attrName>ppt_w</p:attrName>
                                        </p:attrNameLst>
                                      </p:cBhvr>
                                      <p:tavLst>
                                        <p:tav tm="0">
                                          <p:val>
                                            <p:strVal val="#ppt_w*2.5"/>
                                          </p:val>
                                        </p:tav>
                                        <p:tav tm="100000">
                                          <p:val>
                                            <p:strVal val="#ppt_w"/>
                                          </p:val>
                                        </p:tav>
                                      </p:tavLst>
                                    </p:anim>
                                    <p:anim calcmode="lin" valueType="num">
                                      <p:cBhvr>
                                        <p:cTn id="56" dur="500" fill="hold"/>
                                        <p:tgtEl>
                                          <p:spTgt spid="146441"/>
                                        </p:tgtEl>
                                        <p:attrNameLst>
                                          <p:attrName>ppt_h</p:attrName>
                                        </p:attrNameLst>
                                      </p:cBhvr>
                                      <p:tavLst>
                                        <p:tav tm="0">
                                          <p:val>
                                            <p:strVal val="#ppt_h*0.01"/>
                                          </p:val>
                                        </p:tav>
                                        <p:tav tm="100000">
                                          <p:val>
                                            <p:strVal val="#ppt_h"/>
                                          </p:val>
                                        </p:tav>
                                      </p:tavLst>
                                    </p:anim>
                                    <p:anim calcmode="lin" valueType="num">
                                      <p:cBhvr>
                                        <p:cTn id="57" dur="500" fill="hold"/>
                                        <p:tgtEl>
                                          <p:spTgt spid="146441"/>
                                        </p:tgtEl>
                                        <p:attrNameLst>
                                          <p:attrName>ppt_x</p:attrName>
                                        </p:attrNameLst>
                                      </p:cBhvr>
                                      <p:tavLst>
                                        <p:tav tm="0">
                                          <p:val>
                                            <p:strVal val="#ppt_x"/>
                                          </p:val>
                                        </p:tav>
                                        <p:tav tm="100000">
                                          <p:val>
                                            <p:strVal val="#ppt_x"/>
                                          </p:val>
                                        </p:tav>
                                      </p:tavLst>
                                    </p:anim>
                                    <p:anim calcmode="lin" valueType="num">
                                      <p:cBhvr>
                                        <p:cTn id="58" dur="500" fill="hold"/>
                                        <p:tgtEl>
                                          <p:spTgt spid="146441"/>
                                        </p:tgtEl>
                                        <p:attrNameLst>
                                          <p:attrName>ppt_y</p:attrName>
                                        </p:attrNameLst>
                                      </p:cBhvr>
                                      <p:tavLst>
                                        <p:tav tm="0">
                                          <p:val>
                                            <p:strVal val="#ppt_h+1"/>
                                          </p:val>
                                        </p:tav>
                                        <p:tav tm="100000">
                                          <p:val>
                                            <p:strVal val="#ppt_y"/>
                                          </p:val>
                                        </p:tav>
                                      </p:tavLst>
                                    </p:anim>
                                    <p:animEffect transition="in" filter="fade">
                                      <p:cBhvr>
                                        <p:cTn id="59" dur="500"/>
                                        <p:tgtEl>
                                          <p:spTgt spid="146441"/>
                                        </p:tgtEl>
                                      </p:cBhvr>
                                    </p:animEffect>
                                  </p:childTnLst>
                                </p:cTn>
                              </p:par>
                              <p:par>
                                <p:cTn id="60" presetID="58" presetClass="entr" presetSubtype="0" accel="100000" fill="hold" grpId="0" nodeType="with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p:cTn id="62"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63"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6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66" dur="500"/>
                                        <p:tgtEl>
                                          <p:spTgt spid="3">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8" presetClass="entr" presetSubtype="0" accel="100000" fill="hold" grpId="0"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p:cTn id="71"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72"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7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4"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75" dur="500"/>
                                        <p:tgtEl>
                                          <p:spTgt spid="3">
                                            <p:txEl>
                                              <p:pRg st="9" end="9"/>
                                            </p:txEl>
                                          </p:spTgt>
                                        </p:tgtEl>
                                      </p:cBhvr>
                                    </p:animEffect>
                                  </p:childTnLst>
                                </p:cTn>
                              </p:par>
                              <p:par>
                                <p:cTn id="76" presetID="58" presetClass="entr" presetSubtype="0" accel="100000" fill="hold" nodeType="withEffect">
                                  <p:stCondLst>
                                    <p:cond delay="0"/>
                                  </p:stCondLst>
                                  <p:childTnLst>
                                    <p:set>
                                      <p:cBhvr>
                                        <p:cTn id="77" dur="1" fill="hold">
                                          <p:stCondLst>
                                            <p:cond delay="0"/>
                                          </p:stCondLst>
                                        </p:cTn>
                                        <p:tgtEl>
                                          <p:spTgt spid="146442"/>
                                        </p:tgtEl>
                                        <p:attrNameLst>
                                          <p:attrName>style.visibility</p:attrName>
                                        </p:attrNameLst>
                                      </p:cBhvr>
                                      <p:to>
                                        <p:strVal val="visible"/>
                                      </p:to>
                                    </p:set>
                                    <p:anim calcmode="lin" valueType="num">
                                      <p:cBhvr>
                                        <p:cTn id="78" dur="500" fill="hold"/>
                                        <p:tgtEl>
                                          <p:spTgt spid="146442"/>
                                        </p:tgtEl>
                                        <p:attrNameLst>
                                          <p:attrName>ppt_w</p:attrName>
                                        </p:attrNameLst>
                                      </p:cBhvr>
                                      <p:tavLst>
                                        <p:tav tm="0">
                                          <p:val>
                                            <p:strVal val="#ppt_w*2.5"/>
                                          </p:val>
                                        </p:tav>
                                        <p:tav tm="100000">
                                          <p:val>
                                            <p:strVal val="#ppt_w"/>
                                          </p:val>
                                        </p:tav>
                                      </p:tavLst>
                                    </p:anim>
                                    <p:anim calcmode="lin" valueType="num">
                                      <p:cBhvr>
                                        <p:cTn id="79" dur="500" fill="hold"/>
                                        <p:tgtEl>
                                          <p:spTgt spid="146442"/>
                                        </p:tgtEl>
                                        <p:attrNameLst>
                                          <p:attrName>ppt_h</p:attrName>
                                        </p:attrNameLst>
                                      </p:cBhvr>
                                      <p:tavLst>
                                        <p:tav tm="0">
                                          <p:val>
                                            <p:strVal val="#ppt_h*0.01"/>
                                          </p:val>
                                        </p:tav>
                                        <p:tav tm="100000">
                                          <p:val>
                                            <p:strVal val="#ppt_h"/>
                                          </p:val>
                                        </p:tav>
                                      </p:tavLst>
                                    </p:anim>
                                    <p:anim calcmode="lin" valueType="num">
                                      <p:cBhvr>
                                        <p:cTn id="80" dur="500" fill="hold"/>
                                        <p:tgtEl>
                                          <p:spTgt spid="146442"/>
                                        </p:tgtEl>
                                        <p:attrNameLst>
                                          <p:attrName>ppt_x</p:attrName>
                                        </p:attrNameLst>
                                      </p:cBhvr>
                                      <p:tavLst>
                                        <p:tav tm="0">
                                          <p:val>
                                            <p:strVal val="#ppt_x"/>
                                          </p:val>
                                        </p:tav>
                                        <p:tav tm="100000">
                                          <p:val>
                                            <p:strVal val="#ppt_x"/>
                                          </p:val>
                                        </p:tav>
                                      </p:tavLst>
                                    </p:anim>
                                    <p:anim calcmode="lin" valueType="num">
                                      <p:cBhvr>
                                        <p:cTn id="81" dur="500" fill="hold"/>
                                        <p:tgtEl>
                                          <p:spTgt spid="146442"/>
                                        </p:tgtEl>
                                        <p:attrNameLst>
                                          <p:attrName>ppt_y</p:attrName>
                                        </p:attrNameLst>
                                      </p:cBhvr>
                                      <p:tavLst>
                                        <p:tav tm="0">
                                          <p:val>
                                            <p:strVal val="#ppt_h+1"/>
                                          </p:val>
                                        </p:tav>
                                        <p:tav tm="100000">
                                          <p:val>
                                            <p:strVal val="#ppt_y"/>
                                          </p:val>
                                        </p:tav>
                                      </p:tavLst>
                                    </p:anim>
                                    <p:animEffect transition="in" filter="fade">
                                      <p:cBhvr>
                                        <p:cTn id="82" dur="500"/>
                                        <p:tgtEl>
                                          <p:spTgt spid="146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5211764"/>
          </a:xfrm>
        </p:spPr>
        <p:txBody>
          <a:bodyPr>
            <a:normAutofit fontScale="70000" lnSpcReduction="20000"/>
          </a:bodyPr>
          <a:lstStyle/>
          <a:p>
            <a:r>
              <a:rPr lang="ru-RU" dirty="0" smtClean="0"/>
              <a:t>которое легче интегрируется, если перейти к полярной системе координат (</a:t>
            </a:r>
            <a:r>
              <a:rPr lang="ru-RU" i="1" dirty="0" err="1" smtClean="0"/>
              <a:t>r</a:t>
            </a:r>
            <a:r>
              <a:rPr lang="ru-RU" i="1" dirty="0" smtClean="0"/>
              <a:t>, </a:t>
            </a:r>
            <a:r>
              <a:rPr lang="ru-RU" i="1" dirty="0" err="1" smtClean="0"/>
              <a:t>φ</a:t>
            </a:r>
            <a:r>
              <a:rPr lang="ru-RU" dirty="0" smtClean="0"/>
              <a:t>). После подстановки  получим , откуда: </a:t>
            </a:r>
          </a:p>
          <a:p>
            <a:pPr>
              <a:buNone/>
            </a:pPr>
            <a:r>
              <a:rPr lang="ru-RU" dirty="0" smtClean="0"/>
              <a:t>						</a:t>
            </a:r>
            <a:endParaRPr lang="en-US" dirty="0" smtClean="0"/>
          </a:p>
          <a:p>
            <a:pPr>
              <a:buNone/>
            </a:pPr>
            <a:r>
              <a:rPr lang="en-US" dirty="0" smtClean="0"/>
              <a:t>						</a:t>
            </a:r>
            <a:r>
              <a:rPr lang="ru-RU" dirty="0" smtClean="0"/>
              <a:t>(4.18)</a:t>
            </a:r>
            <a:endParaRPr lang="en-US" dirty="0" smtClean="0"/>
          </a:p>
          <a:p>
            <a:r>
              <a:rPr lang="ru-RU" dirty="0" smtClean="0"/>
              <a:t>Таким образом, на фазовой плоскости </a:t>
            </a:r>
            <a:r>
              <a:rPr lang="ru-RU" i="1" dirty="0" err="1" smtClean="0"/>
              <a:t>u</a:t>
            </a:r>
            <a:r>
              <a:rPr lang="ru-RU" i="1" dirty="0" smtClean="0"/>
              <a:t>, </a:t>
            </a:r>
            <a:r>
              <a:rPr lang="ru-RU" i="1" dirty="0" err="1" smtClean="0"/>
              <a:t>v</a:t>
            </a:r>
            <a:r>
              <a:rPr lang="ru-RU" dirty="0" smtClean="0"/>
              <a:t> мы имеем дело с семейством логарифмических спиралей, каждая из которых имеет асимптотическую точку в начале координат. Особая точка, которая является асимптотической точкой всех интегральных кривых, имеющих вид спиралей, вложенных друг в друга, называется </a:t>
            </a:r>
            <a:r>
              <a:rPr lang="ru-RU" i="1" dirty="0" smtClean="0"/>
              <a:t>фокусом (</a:t>
            </a:r>
            <a:r>
              <a:rPr lang="ru-RU" dirty="0" smtClean="0"/>
              <a:t>рис.4.8</a:t>
            </a:r>
            <a:r>
              <a:rPr lang="ru-RU" b="1" dirty="0" smtClean="0"/>
              <a:t>)</a:t>
            </a:r>
            <a:r>
              <a:rPr lang="ru-RU" dirty="0" smtClean="0"/>
              <a:t>.</a:t>
            </a:r>
            <a:endParaRPr lang="en-US" dirty="0" smtClean="0"/>
          </a:p>
          <a:p>
            <a:endParaRPr lang="ru-RU" dirty="0" smtClean="0"/>
          </a:p>
          <a:p>
            <a:endParaRPr lang="en-US" dirty="0" smtClean="0"/>
          </a:p>
          <a:p>
            <a:endParaRPr lang="en-US" dirty="0" smtClean="0"/>
          </a:p>
          <a:p>
            <a:endParaRPr lang="en-US" dirty="0" smtClean="0"/>
          </a:p>
          <a:p>
            <a:endParaRPr lang="en-US" dirty="0" smtClean="0"/>
          </a:p>
          <a:p>
            <a:endParaRPr lang="en-US" dirty="0" smtClean="0"/>
          </a:p>
          <a:p>
            <a:endParaRPr lang="ru-RU" dirty="0" smtClean="0"/>
          </a:p>
          <a:p>
            <a:pPr fontAlgn="t"/>
            <a:r>
              <a:rPr lang="ru-RU" sz="2000" b="1" dirty="0" smtClean="0"/>
              <a:t>Рис. 4.8.</a:t>
            </a:r>
            <a:r>
              <a:rPr lang="ru-RU" sz="2000" dirty="0" smtClean="0"/>
              <a:t> Фазовый портрет системы в окрестности особой точки типа фокус на плоскости координат </a:t>
            </a:r>
            <a:r>
              <a:rPr lang="ru-RU" sz="2000" i="1" dirty="0" err="1" smtClean="0"/>
              <a:t>u</a:t>
            </a:r>
            <a:r>
              <a:rPr lang="ru-RU" sz="2000" i="1" dirty="0" smtClean="0"/>
              <a:t>, </a:t>
            </a:r>
            <a:r>
              <a:rPr lang="ru-RU" sz="2000" i="1" dirty="0" err="1" smtClean="0"/>
              <a:t>v</a:t>
            </a:r>
            <a:r>
              <a:rPr lang="ru-RU" sz="2000" i="1" dirty="0" smtClean="0"/>
              <a:t>.</a:t>
            </a:r>
            <a:endParaRPr lang="ru-RU" sz="2000" dirty="0" smtClean="0"/>
          </a:p>
          <a:p>
            <a:endParaRPr lang="ru-RU" dirty="0"/>
          </a:p>
        </p:txBody>
      </p:sp>
      <p:pic>
        <p:nvPicPr>
          <p:cNvPr id="147458" name="Picture 2" descr="C:\Users\73B5~1\AppData\Local\Temp\Rar$EX00.151\LectMB\Lect04.files\image094.gif"/>
          <p:cNvPicPr>
            <a:picLocks noChangeAspect="1" noChangeArrowheads="1"/>
          </p:cNvPicPr>
          <p:nvPr/>
        </p:nvPicPr>
        <p:blipFill>
          <a:blip r:embed="rId2" cstate="print"/>
          <a:srcRect/>
          <a:stretch>
            <a:fillRect/>
          </a:stretch>
        </p:blipFill>
        <p:spPr bwMode="auto">
          <a:xfrm>
            <a:off x="6357950" y="-571528"/>
            <a:ext cx="1409700" cy="200025"/>
          </a:xfrm>
          <a:prstGeom prst="rect">
            <a:avLst/>
          </a:prstGeom>
          <a:noFill/>
        </p:spPr>
      </p:pic>
      <p:pic>
        <p:nvPicPr>
          <p:cNvPr id="147459" name="Picture 3" descr="C:\Users\73B5~1\AppData\Local\Temp\Rar$EX00.151\LectMB\Lect04.files\image096.gif"/>
          <p:cNvPicPr>
            <a:picLocks noChangeAspect="1" noChangeArrowheads="1"/>
          </p:cNvPicPr>
          <p:nvPr/>
        </p:nvPicPr>
        <p:blipFill>
          <a:blip r:embed="rId3" cstate="print"/>
          <a:srcRect/>
          <a:stretch>
            <a:fillRect/>
          </a:stretch>
        </p:blipFill>
        <p:spPr bwMode="auto">
          <a:xfrm>
            <a:off x="7312025" y="-533400"/>
            <a:ext cx="619125" cy="447675"/>
          </a:xfrm>
          <a:prstGeom prst="rect">
            <a:avLst/>
          </a:prstGeom>
          <a:noFill/>
        </p:spPr>
      </p:pic>
      <p:pic>
        <p:nvPicPr>
          <p:cNvPr id="147460" name="Picture 4" descr="C:\Users\73B5~1\AppData\Local\Temp\Rar$EX00.151\LectMB\Lect04.files\image098.gif"/>
          <p:cNvPicPr>
            <a:picLocks noChangeAspect="1" noChangeArrowheads="1"/>
          </p:cNvPicPr>
          <p:nvPr/>
        </p:nvPicPr>
        <p:blipFill>
          <a:blip r:embed="rId4" cstate="print"/>
          <a:srcRect/>
          <a:stretch>
            <a:fillRect/>
          </a:stretch>
        </p:blipFill>
        <p:spPr bwMode="auto">
          <a:xfrm>
            <a:off x="3857620" y="2071678"/>
            <a:ext cx="1285884" cy="663035"/>
          </a:xfrm>
          <a:prstGeom prst="rect">
            <a:avLst/>
          </a:prstGeom>
          <a:noFill/>
        </p:spPr>
      </p:pic>
      <p:pic>
        <p:nvPicPr>
          <p:cNvPr id="147461" name="Picture 5" descr="C:\Users\73B5~1\AppData\Local\Temp\Rar$EX00.151\LectMB\Lect04.files\image100.jpg"/>
          <p:cNvPicPr>
            <a:picLocks noChangeAspect="1" noChangeArrowheads="1"/>
          </p:cNvPicPr>
          <p:nvPr/>
        </p:nvPicPr>
        <p:blipFill>
          <a:blip r:embed="rId5" cstate="print"/>
          <a:srcRect/>
          <a:stretch>
            <a:fillRect/>
          </a:stretch>
        </p:blipFill>
        <p:spPr bwMode="auto">
          <a:xfrm>
            <a:off x="3357554" y="4214818"/>
            <a:ext cx="1990725" cy="173355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8" dur="500"/>
                                        <p:tgtEl>
                                          <p:spTgt spid="3">
                                            <p:txEl>
                                              <p:pRg st="1" end="1"/>
                                            </p:txEl>
                                          </p:spTgt>
                                        </p:tgtEl>
                                      </p:cBhvr>
                                    </p:animEffect>
                                  </p:childTnLst>
                                </p:cTn>
                              </p:par>
                              <p:par>
                                <p:cTn id="19" presetID="58" presetClass="entr" presetSubtype="0" accel="10000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5" dur="500"/>
                                        <p:tgtEl>
                                          <p:spTgt spid="3">
                                            <p:txEl>
                                              <p:pRg st="2" end="2"/>
                                            </p:txEl>
                                          </p:spTgt>
                                        </p:tgtEl>
                                      </p:cBhvr>
                                    </p:animEffect>
                                  </p:childTnLst>
                                </p:cTn>
                              </p:par>
                              <p:par>
                                <p:cTn id="26" presetID="58" presetClass="entr" presetSubtype="0" accel="100000" fill="hold" nodeType="withEffect">
                                  <p:stCondLst>
                                    <p:cond delay="0"/>
                                  </p:stCondLst>
                                  <p:childTnLst>
                                    <p:set>
                                      <p:cBhvr>
                                        <p:cTn id="27" dur="1" fill="hold">
                                          <p:stCondLst>
                                            <p:cond delay="0"/>
                                          </p:stCondLst>
                                        </p:cTn>
                                        <p:tgtEl>
                                          <p:spTgt spid="147460"/>
                                        </p:tgtEl>
                                        <p:attrNameLst>
                                          <p:attrName>style.visibility</p:attrName>
                                        </p:attrNameLst>
                                      </p:cBhvr>
                                      <p:to>
                                        <p:strVal val="visible"/>
                                      </p:to>
                                    </p:set>
                                    <p:anim calcmode="lin" valueType="num">
                                      <p:cBhvr>
                                        <p:cTn id="28" dur="500" fill="hold"/>
                                        <p:tgtEl>
                                          <p:spTgt spid="147460"/>
                                        </p:tgtEl>
                                        <p:attrNameLst>
                                          <p:attrName>ppt_w</p:attrName>
                                        </p:attrNameLst>
                                      </p:cBhvr>
                                      <p:tavLst>
                                        <p:tav tm="0">
                                          <p:val>
                                            <p:strVal val="#ppt_w*2.5"/>
                                          </p:val>
                                        </p:tav>
                                        <p:tav tm="100000">
                                          <p:val>
                                            <p:strVal val="#ppt_w"/>
                                          </p:val>
                                        </p:tav>
                                      </p:tavLst>
                                    </p:anim>
                                    <p:anim calcmode="lin" valueType="num">
                                      <p:cBhvr>
                                        <p:cTn id="29" dur="500" fill="hold"/>
                                        <p:tgtEl>
                                          <p:spTgt spid="147460"/>
                                        </p:tgtEl>
                                        <p:attrNameLst>
                                          <p:attrName>ppt_h</p:attrName>
                                        </p:attrNameLst>
                                      </p:cBhvr>
                                      <p:tavLst>
                                        <p:tav tm="0">
                                          <p:val>
                                            <p:strVal val="#ppt_h*0.01"/>
                                          </p:val>
                                        </p:tav>
                                        <p:tav tm="100000">
                                          <p:val>
                                            <p:strVal val="#ppt_h"/>
                                          </p:val>
                                        </p:tav>
                                      </p:tavLst>
                                    </p:anim>
                                    <p:anim calcmode="lin" valueType="num">
                                      <p:cBhvr>
                                        <p:cTn id="30" dur="500" fill="hold"/>
                                        <p:tgtEl>
                                          <p:spTgt spid="147460"/>
                                        </p:tgtEl>
                                        <p:attrNameLst>
                                          <p:attrName>ppt_x</p:attrName>
                                        </p:attrNameLst>
                                      </p:cBhvr>
                                      <p:tavLst>
                                        <p:tav tm="0">
                                          <p:val>
                                            <p:strVal val="#ppt_x"/>
                                          </p:val>
                                        </p:tav>
                                        <p:tav tm="100000">
                                          <p:val>
                                            <p:strVal val="#ppt_x"/>
                                          </p:val>
                                        </p:tav>
                                      </p:tavLst>
                                    </p:anim>
                                    <p:anim calcmode="lin" valueType="num">
                                      <p:cBhvr>
                                        <p:cTn id="31" dur="500" fill="hold"/>
                                        <p:tgtEl>
                                          <p:spTgt spid="147460"/>
                                        </p:tgtEl>
                                        <p:attrNameLst>
                                          <p:attrName>ppt_y</p:attrName>
                                        </p:attrNameLst>
                                      </p:cBhvr>
                                      <p:tavLst>
                                        <p:tav tm="0">
                                          <p:val>
                                            <p:strVal val="#ppt_h+1"/>
                                          </p:val>
                                        </p:tav>
                                        <p:tav tm="100000">
                                          <p:val>
                                            <p:strVal val="#ppt_y"/>
                                          </p:val>
                                        </p:tav>
                                      </p:tavLst>
                                    </p:anim>
                                    <p:animEffect transition="in" filter="fade">
                                      <p:cBhvr>
                                        <p:cTn id="32" dur="500"/>
                                        <p:tgtEl>
                                          <p:spTgt spid="147460"/>
                                        </p:tgtEl>
                                      </p:cBhvr>
                                    </p:animEffect>
                                  </p:childTnLst>
                                </p:cTn>
                              </p:par>
                            </p:childTnLst>
                          </p:cTn>
                        </p:par>
                      </p:childTnLst>
                    </p:cTn>
                  </p:par>
                  <p:par>
                    <p:cTn id="33" fill="hold">
                      <p:stCondLst>
                        <p:cond delay="indefinite"/>
                      </p:stCondLst>
                      <p:childTnLst>
                        <p:par>
                          <p:cTn id="34" fill="hold">
                            <p:stCondLst>
                              <p:cond delay="0"/>
                            </p:stCondLst>
                            <p:childTnLst>
                              <p:par>
                                <p:cTn id="35" presetID="58" presetClass="entr" presetSubtype="0" accel="10000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8"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1" dur="5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8" presetClass="entr" presetSubtype="0" accel="100000" fill="hold" grpId="0"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 calcmode="lin" valueType="num">
                                      <p:cBhvr>
                                        <p:cTn id="46" dur="500" fill="hold"/>
                                        <p:tgtEl>
                                          <p:spTgt spid="3">
                                            <p:txEl>
                                              <p:pRg st="11" end="11"/>
                                            </p:txEl>
                                          </p:spTgt>
                                        </p:tgtEl>
                                        <p:attrNameLst>
                                          <p:attrName>ppt_w</p:attrName>
                                        </p:attrNameLst>
                                      </p:cBhvr>
                                      <p:tavLst>
                                        <p:tav tm="0">
                                          <p:val>
                                            <p:strVal val="#ppt_w*2.5"/>
                                          </p:val>
                                        </p:tav>
                                        <p:tav tm="100000">
                                          <p:val>
                                            <p:strVal val="#ppt_w"/>
                                          </p:val>
                                        </p:tav>
                                      </p:tavLst>
                                    </p:anim>
                                    <p:anim calcmode="lin" valueType="num">
                                      <p:cBhvr>
                                        <p:cTn id="47" dur="500" fill="hold"/>
                                        <p:tgtEl>
                                          <p:spTgt spid="3">
                                            <p:txEl>
                                              <p:pRg st="11" end="11"/>
                                            </p:txEl>
                                          </p:spTgt>
                                        </p:tgtEl>
                                        <p:attrNameLst>
                                          <p:attrName>ppt_h</p:attrName>
                                        </p:attrNameLst>
                                      </p:cBhvr>
                                      <p:tavLst>
                                        <p:tav tm="0">
                                          <p:val>
                                            <p:strVal val="#ppt_h*0.01"/>
                                          </p:val>
                                        </p:tav>
                                        <p:tav tm="100000">
                                          <p:val>
                                            <p:strVal val="#ppt_h"/>
                                          </p:val>
                                        </p:tav>
                                      </p:tavLst>
                                    </p:anim>
                                    <p:anim calcmode="lin" valueType="num">
                                      <p:cBhvr>
                                        <p:cTn id="4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9" dur="500" fill="hold"/>
                                        <p:tgtEl>
                                          <p:spTgt spid="3">
                                            <p:txEl>
                                              <p:pRg st="11" end="11"/>
                                            </p:txEl>
                                          </p:spTgt>
                                        </p:tgtEl>
                                        <p:attrNameLst>
                                          <p:attrName>ppt_y</p:attrName>
                                        </p:attrNameLst>
                                      </p:cBhvr>
                                      <p:tavLst>
                                        <p:tav tm="0">
                                          <p:val>
                                            <p:strVal val="#ppt_h+1"/>
                                          </p:val>
                                        </p:tav>
                                        <p:tav tm="100000">
                                          <p:val>
                                            <p:strVal val="#ppt_y"/>
                                          </p:val>
                                        </p:tav>
                                      </p:tavLst>
                                    </p:anim>
                                    <p:animEffect transition="in" filter="fade">
                                      <p:cBhvr>
                                        <p:cTn id="50" dur="500"/>
                                        <p:tgtEl>
                                          <p:spTgt spid="3">
                                            <p:txEl>
                                              <p:pRg st="11" end="11"/>
                                            </p:txEl>
                                          </p:spTgt>
                                        </p:tgtEl>
                                      </p:cBhvr>
                                    </p:animEffect>
                                  </p:childTnLst>
                                </p:cTn>
                              </p:par>
                              <p:par>
                                <p:cTn id="51" presetID="58" presetClass="entr" presetSubtype="0" accel="100000" fill="hold" nodeType="withEffect">
                                  <p:stCondLst>
                                    <p:cond delay="0"/>
                                  </p:stCondLst>
                                  <p:childTnLst>
                                    <p:set>
                                      <p:cBhvr>
                                        <p:cTn id="52" dur="1" fill="hold">
                                          <p:stCondLst>
                                            <p:cond delay="0"/>
                                          </p:stCondLst>
                                        </p:cTn>
                                        <p:tgtEl>
                                          <p:spTgt spid="147461"/>
                                        </p:tgtEl>
                                        <p:attrNameLst>
                                          <p:attrName>style.visibility</p:attrName>
                                        </p:attrNameLst>
                                      </p:cBhvr>
                                      <p:to>
                                        <p:strVal val="visible"/>
                                      </p:to>
                                    </p:set>
                                    <p:anim calcmode="lin" valueType="num">
                                      <p:cBhvr>
                                        <p:cTn id="53" dur="500" fill="hold"/>
                                        <p:tgtEl>
                                          <p:spTgt spid="147461"/>
                                        </p:tgtEl>
                                        <p:attrNameLst>
                                          <p:attrName>ppt_w</p:attrName>
                                        </p:attrNameLst>
                                      </p:cBhvr>
                                      <p:tavLst>
                                        <p:tav tm="0">
                                          <p:val>
                                            <p:strVal val="#ppt_w*2.5"/>
                                          </p:val>
                                        </p:tav>
                                        <p:tav tm="100000">
                                          <p:val>
                                            <p:strVal val="#ppt_w"/>
                                          </p:val>
                                        </p:tav>
                                      </p:tavLst>
                                    </p:anim>
                                    <p:anim calcmode="lin" valueType="num">
                                      <p:cBhvr>
                                        <p:cTn id="54" dur="500" fill="hold"/>
                                        <p:tgtEl>
                                          <p:spTgt spid="147461"/>
                                        </p:tgtEl>
                                        <p:attrNameLst>
                                          <p:attrName>ppt_h</p:attrName>
                                        </p:attrNameLst>
                                      </p:cBhvr>
                                      <p:tavLst>
                                        <p:tav tm="0">
                                          <p:val>
                                            <p:strVal val="#ppt_h*0.01"/>
                                          </p:val>
                                        </p:tav>
                                        <p:tav tm="100000">
                                          <p:val>
                                            <p:strVal val="#ppt_h"/>
                                          </p:val>
                                        </p:tav>
                                      </p:tavLst>
                                    </p:anim>
                                    <p:anim calcmode="lin" valueType="num">
                                      <p:cBhvr>
                                        <p:cTn id="55" dur="500" fill="hold"/>
                                        <p:tgtEl>
                                          <p:spTgt spid="147461"/>
                                        </p:tgtEl>
                                        <p:attrNameLst>
                                          <p:attrName>ppt_x</p:attrName>
                                        </p:attrNameLst>
                                      </p:cBhvr>
                                      <p:tavLst>
                                        <p:tav tm="0">
                                          <p:val>
                                            <p:strVal val="#ppt_x"/>
                                          </p:val>
                                        </p:tav>
                                        <p:tav tm="100000">
                                          <p:val>
                                            <p:strVal val="#ppt_x"/>
                                          </p:val>
                                        </p:tav>
                                      </p:tavLst>
                                    </p:anim>
                                    <p:anim calcmode="lin" valueType="num">
                                      <p:cBhvr>
                                        <p:cTn id="56" dur="500" fill="hold"/>
                                        <p:tgtEl>
                                          <p:spTgt spid="147461"/>
                                        </p:tgtEl>
                                        <p:attrNameLst>
                                          <p:attrName>ppt_y</p:attrName>
                                        </p:attrNameLst>
                                      </p:cBhvr>
                                      <p:tavLst>
                                        <p:tav tm="0">
                                          <p:val>
                                            <p:strVal val="#ppt_h+1"/>
                                          </p:val>
                                        </p:tav>
                                        <p:tav tm="100000">
                                          <p:val>
                                            <p:strVal val="#ppt_y"/>
                                          </p:val>
                                        </p:tav>
                                      </p:tavLst>
                                    </p:anim>
                                    <p:animEffect transition="in" filter="fade">
                                      <p:cBhvr>
                                        <p:cTn id="57" dur="500"/>
                                        <p:tgtEl>
                                          <p:spTgt spid="147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4854597"/>
          </a:xfrm>
        </p:spPr>
        <p:txBody>
          <a:bodyPr>
            <a:normAutofit fontScale="47500" lnSpcReduction="20000"/>
          </a:bodyPr>
          <a:lstStyle/>
          <a:p>
            <a:r>
              <a:rPr lang="ru-RU" sz="3400" dirty="0" smtClean="0"/>
              <a:t>Рассмотрим характер движения изображающей точки по фазовым траекториям. Умножая первое из уравнений (4.17) на </a:t>
            </a:r>
            <a:r>
              <a:rPr lang="ru-RU" sz="3400" i="1" dirty="0" err="1" smtClean="0"/>
              <a:t>u</a:t>
            </a:r>
            <a:r>
              <a:rPr lang="ru-RU" sz="3400" dirty="0" smtClean="0"/>
              <a:t>, а второе на </a:t>
            </a:r>
            <a:r>
              <a:rPr lang="ru-RU" sz="3400" i="1" dirty="0" err="1" smtClean="0"/>
              <a:t>v</a:t>
            </a:r>
            <a:r>
              <a:rPr lang="ru-RU" sz="3400" dirty="0" smtClean="0"/>
              <a:t> и складывая, получаем:</a:t>
            </a:r>
          </a:p>
          <a:p>
            <a:pPr>
              <a:buNone/>
            </a:pPr>
            <a:r>
              <a:rPr lang="en-US" sz="3400" dirty="0" smtClean="0"/>
              <a:t>					</a:t>
            </a:r>
            <a:r>
              <a:rPr lang="ru-RU" sz="3400" dirty="0" smtClean="0"/>
              <a:t> где 		</a:t>
            </a:r>
            <a:endParaRPr lang="en-US" sz="3400" dirty="0" smtClean="0"/>
          </a:p>
          <a:p>
            <a:pPr>
              <a:buNone/>
            </a:pPr>
            <a:r>
              <a:rPr lang="ru-RU" sz="3400" dirty="0" smtClean="0"/>
              <a:t>		</a:t>
            </a:r>
          </a:p>
          <a:p>
            <a:r>
              <a:rPr lang="ru-RU" sz="3400" dirty="0" smtClean="0"/>
              <a:t>Пусть </a:t>
            </a:r>
            <a:r>
              <a:rPr lang="ru-RU" sz="3400" i="1" dirty="0" smtClean="0"/>
              <a:t>a</a:t>
            </a:r>
            <a:r>
              <a:rPr lang="ru-RU" sz="3400" baseline="-25000" dirty="0" smtClean="0"/>
              <a:t>1 </a:t>
            </a:r>
            <a:r>
              <a:rPr lang="ru-RU" sz="3400" dirty="0" smtClean="0"/>
              <a:t>&lt; 0 (</a:t>
            </a:r>
            <a:r>
              <a:rPr lang="ru-RU" sz="3400" i="1" dirty="0" smtClean="0"/>
              <a:t>a</a:t>
            </a:r>
            <a:r>
              <a:rPr lang="ru-RU" sz="3400" baseline="-25000" dirty="0" smtClean="0"/>
              <a:t>1</a:t>
            </a:r>
            <a:r>
              <a:rPr lang="ru-RU" sz="3400" i="1" dirty="0" smtClean="0"/>
              <a:t>=</a:t>
            </a:r>
            <a:r>
              <a:rPr lang="ru-RU" sz="3400" i="1" dirty="0" err="1" smtClean="0"/>
              <a:t>Reλ</a:t>
            </a:r>
            <a:r>
              <a:rPr lang="ru-RU" sz="3400" dirty="0" smtClean="0"/>
              <a:t>). Изображающая точка тогда непрерывно приближается к началу координат, не достигая его в конечное время. Это означает, что фазовые траектории представляют собой скручивающиеся спирали и соответствуют затухающим колебаниям переменных. Это – </a:t>
            </a:r>
            <a:r>
              <a:rPr lang="ru-RU" sz="3400" i="1" dirty="0" smtClean="0"/>
              <a:t>устойчивый фокус</a:t>
            </a:r>
            <a:r>
              <a:rPr lang="ru-RU" sz="3400" b="1" dirty="0" smtClean="0"/>
              <a:t>.</a:t>
            </a:r>
            <a:endParaRPr lang="ru-RU" sz="3400" dirty="0" smtClean="0"/>
          </a:p>
          <a:p>
            <a:r>
              <a:rPr lang="ru-RU" sz="3400" dirty="0" smtClean="0"/>
              <a:t>В случае устойчивого фокуса, как и в случае устойчивого узла, выполнено не только условие Ляпунова, но и более жесткое требование. Именно, при любых начальных отклонениях система по прошествии времени вернется как угодно близко к положению равновесия. Такая устойчивость, при которой начальные отклонения не только не нарастают, но затухают, стремясь к нулю, называют </a:t>
            </a:r>
            <a:r>
              <a:rPr lang="ru-RU" sz="3400" i="1" dirty="0" smtClean="0"/>
              <a:t>абсолютной устойчивостью</a:t>
            </a:r>
            <a:r>
              <a:rPr lang="ru-RU" sz="3400" b="1" dirty="0" smtClean="0"/>
              <a:t>.</a:t>
            </a:r>
            <a:r>
              <a:rPr lang="ru-RU" sz="3400" dirty="0" smtClean="0"/>
              <a:t> </a:t>
            </a:r>
          </a:p>
          <a:p>
            <a:r>
              <a:rPr lang="ru-RU" sz="3400" dirty="0" smtClean="0"/>
              <a:t>Если в формуле (4.18) </a:t>
            </a:r>
            <a:r>
              <a:rPr lang="ru-RU" sz="3400" i="1" dirty="0" smtClean="0"/>
              <a:t>a</a:t>
            </a:r>
            <a:r>
              <a:rPr lang="ru-RU" sz="3400" baseline="-25000" dirty="0" smtClean="0"/>
              <a:t>1</a:t>
            </a:r>
            <a:r>
              <a:rPr lang="ru-RU" sz="3400" i="1" dirty="0" smtClean="0"/>
              <a:t> </a:t>
            </a:r>
            <a:r>
              <a:rPr lang="ru-RU" sz="3400" dirty="0" smtClean="0"/>
              <a:t>&gt;0, то изображающая точка удаляется от начала координат, и мы имеем дело с </a:t>
            </a:r>
            <a:r>
              <a:rPr lang="ru-RU" sz="3400" i="1" dirty="0" smtClean="0"/>
              <a:t>неустойчивым фокусом.</a:t>
            </a:r>
            <a:r>
              <a:rPr lang="ru-RU" sz="3400" dirty="0" smtClean="0"/>
              <a:t> При переходе от плоскости </a:t>
            </a:r>
            <a:r>
              <a:rPr lang="ru-RU" sz="3400" i="1" dirty="0" err="1" smtClean="0"/>
              <a:t>u,v</a:t>
            </a:r>
            <a:r>
              <a:rPr lang="ru-RU" sz="3400" i="1" dirty="0" smtClean="0"/>
              <a:t> </a:t>
            </a:r>
            <a:r>
              <a:rPr lang="ru-RU" sz="3400" dirty="0" smtClean="0"/>
              <a:t>к фазовой плоскости </a:t>
            </a:r>
            <a:r>
              <a:rPr lang="ru-RU" sz="3400" i="1" dirty="0" err="1" smtClean="0"/>
              <a:t>x,y</a:t>
            </a:r>
            <a:r>
              <a:rPr lang="ru-RU" sz="3400" dirty="0" smtClean="0"/>
              <a:t> спирали также останутся спиралями, однако будут деформированы.</a:t>
            </a:r>
          </a:p>
          <a:p>
            <a:r>
              <a:rPr lang="ru-RU" sz="3400" dirty="0" smtClean="0"/>
              <a:t>Рассмотрим теперь случай, когда </a:t>
            </a:r>
            <a:r>
              <a:rPr lang="ru-RU" sz="3400" i="1" dirty="0" smtClean="0"/>
              <a:t>a</a:t>
            </a:r>
            <a:r>
              <a:rPr lang="ru-RU" sz="3400" baseline="-25000" dirty="0" smtClean="0"/>
              <a:t>1</a:t>
            </a:r>
            <a:r>
              <a:rPr lang="ru-RU" sz="3400" dirty="0" smtClean="0"/>
              <a:t>=0. Фазовыми траекториями на плоскости </a:t>
            </a:r>
            <a:r>
              <a:rPr lang="ru-RU" sz="3400" i="1" dirty="0" err="1" smtClean="0"/>
              <a:t>u</a:t>
            </a:r>
            <a:r>
              <a:rPr lang="ru-RU" sz="3400" i="1" dirty="0" smtClean="0"/>
              <a:t>, </a:t>
            </a:r>
            <a:r>
              <a:rPr lang="ru-RU" sz="3400" i="1" dirty="0" err="1" smtClean="0"/>
              <a:t>v</a:t>
            </a:r>
            <a:r>
              <a:rPr lang="ru-RU" sz="3400" i="1" dirty="0" smtClean="0"/>
              <a:t> </a:t>
            </a:r>
            <a:r>
              <a:rPr lang="ru-RU" sz="3400" dirty="0" smtClean="0"/>
              <a:t>будут окружности </a:t>
            </a:r>
            <a:r>
              <a:rPr lang="en-US" sz="3400" dirty="0" smtClean="0"/>
              <a:t>                        </a:t>
            </a:r>
            <a:r>
              <a:rPr lang="ru-RU" sz="3400" dirty="0" smtClean="0"/>
              <a:t> </a:t>
            </a:r>
            <a:r>
              <a:rPr lang="en-US" sz="3400" dirty="0" smtClean="0"/>
              <a:t>    </a:t>
            </a:r>
            <a:r>
              <a:rPr lang="ru-RU" sz="3400" dirty="0" smtClean="0"/>
              <a:t>которым на плоскости </a:t>
            </a:r>
            <a:r>
              <a:rPr lang="ru-RU" sz="3400" i="1" dirty="0" err="1" smtClean="0"/>
              <a:t>x,y</a:t>
            </a:r>
            <a:r>
              <a:rPr lang="ru-RU" sz="3400" dirty="0" smtClean="0"/>
              <a:t>  соответствуют эллипсы:</a:t>
            </a:r>
          </a:p>
          <a:p>
            <a:endParaRPr lang="ru-RU" dirty="0"/>
          </a:p>
        </p:txBody>
      </p:sp>
      <p:pic>
        <p:nvPicPr>
          <p:cNvPr id="149506" name="Picture 2" descr="C:\Users\73B5~1\AppData\Local\Temp\Rar$EX00.151\LectMB\Lect04.files\image102.gif"/>
          <p:cNvPicPr>
            <a:picLocks noChangeAspect="1" noChangeArrowheads="1"/>
          </p:cNvPicPr>
          <p:nvPr/>
        </p:nvPicPr>
        <p:blipFill>
          <a:blip r:embed="rId2" cstate="print"/>
          <a:srcRect/>
          <a:stretch>
            <a:fillRect/>
          </a:stretch>
        </p:blipFill>
        <p:spPr bwMode="auto">
          <a:xfrm>
            <a:off x="3143240" y="2143116"/>
            <a:ext cx="1071570" cy="529330"/>
          </a:xfrm>
          <a:prstGeom prst="rect">
            <a:avLst/>
          </a:prstGeom>
          <a:noFill/>
        </p:spPr>
      </p:pic>
      <p:pic>
        <p:nvPicPr>
          <p:cNvPr id="149507" name="Picture 3" descr="C:\Users\73B5~1\AppData\Local\Temp\Rar$EX00.151\LectMB\Lect04.files\image104.gif"/>
          <p:cNvPicPr>
            <a:picLocks noChangeAspect="1" noChangeArrowheads="1"/>
          </p:cNvPicPr>
          <p:nvPr/>
        </p:nvPicPr>
        <p:blipFill>
          <a:blip r:embed="rId3" cstate="print"/>
          <a:srcRect/>
          <a:stretch>
            <a:fillRect/>
          </a:stretch>
        </p:blipFill>
        <p:spPr bwMode="auto">
          <a:xfrm>
            <a:off x="4643438" y="2214554"/>
            <a:ext cx="1190633" cy="357190"/>
          </a:xfrm>
          <a:prstGeom prst="rect">
            <a:avLst/>
          </a:prstGeom>
          <a:noFill/>
        </p:spPr>
      </p:pic>
      <p:pic>
        <p:nvPicPr>
          <p:cNvPr id="149508" name="Picture 4" descr="C:\Users\73B5~1\AppData\Local\Temp\Rar$EX00.151\LectMB\Lect04.files\image106.gif"/>
          <p:cNvPicPr>
            <a:picLocks noChangeAspect="1" noChangeArrowheads="1"/>
          </p:cNvPicPr>
          <p:nvPr/>
        </p:nvPicPr>
        <p:blipFill>
          <a:blip r:embed="rId4" cstate="print"/>
          <a:srcRect/>
          <a:stretch>
            <a:fillRect/>
          </a:stretch>
        </p:blipFill>
        <p:spPr bwMode="auto">
          <a:xfrm>
            <a:off x="2928926" y="5786454"/>
            <a:ext cx="1273978" cy="285752"/>
          </a:xfrm>
          <a:prstGeom prst="rect">
            <a:avLst/>
          </a:prstGeom>
          <a:noFill/>
        </p:spPr>
      </p:pic>
      <p:pic>
        <p:nvPicPr>
          <p:cNvPr id="149509" name="Picture 5" descr="C:\Users\73B5~1\AppData\Local\Temp\Rar$EX00.151\LectMB\Lect04.files\image108.gif"/>
          <p:cNvPicPr>
            <a:picLocks noChangeAspect="1" noChangeArrowheads="1"/>
          </p:cNvPicPr>
          <p:nvPr/>
        </p:nvPicPr>
        <p:blipFill>
          <a:blip r:embed="rId5" cstate="print"/>
          <a:srcRect/>
          <a:stretch>
            <a:fillRect/>
          </a:stretch>
        </p:blipFill>
        <p:spPr bwMode="auto">
          <a:xfrm>
            <a:off x="2571736" y="6143644"/>
            <a:ext cx="4143403" cy="50735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149506"/>
                                        </p:tgtEl>
                                        <p:attrNameLst>
                                          <p:attrName>style.visibility</p:attrName>
                                        </p:attrNameLst>
                                      </p:cBhvr>
                                      <p:to>
                                        <p:strVal val="visible"/>
                                      </p:to>
                                    </p:set>
                                    <p:anim calcmode="lin" valueType="num">
                                      <p:cBhvr>
                                        <p:cTn id="32" dur="500" fill="hold"/>
                                        <p:tgtEl>
                                          <p:spTgt spid="149506"/>
                                        </p:tgtEl>
                                        <p:attrNameLst>
                                          <p:attrName>ppt_w</p:attrName>
                                        </p:attrNameLst>
                                      </p:cBhvr>
                                      <p:tavLst>
                                        <p:tav tm="0">
                                          <p:val>
                                            <p:strVal val="#ppt_w*2.5"/>
                                          </p:val>
                                        </p:tav>
                                        <p:tav tm="100000">
                                          <p:val>
                                            <p:strVal val="#ppt_w"/>
                                          </p:val>
                                        </p:tav>
                                      </p:tavLst>
                                    </p:anim>
                                    <p:anim calcmode="lin" valueType="num">
                                      <p:cBhvr>
                                        <p:cTn id="33" dur="500" fill="hold"/>
                                        <p:tgtEl>
                                          <p:spTgt spid="149506"/>
                                        </p:tgtEl>
                                        <p:attrNameLst>
                                          <p:attrName>ppt_h</p:attrName>
                                        </p:attrNameLst>
                                      </p:cBhvr>
                                      <p:tavLst>
                                        <p:tav tm="0">
                                          <p:val>
                                            <p:strVal val="#ppt_h*0.01"/>
                                          </p:val>
                                        </p:tav>
                                        <p:tav tm="100000">
                                          <p:val>
                                            <p:strVal val="#ppt_h"/>
                                          </p:val>
                                        </p:tav>
                                      </p:tavLst>
                                    </p:anim>
                                    <p:anim calcmode="lin" valueType="num">
                                      <p:cBhvr>
                                        <p:cTn id="34" dur="500" fill="hold"/>
                                        <p:tgtEl>
                                          <p:spTgt spid="149506"/>
                                        </p:tgtEl>
                                        <p:attrNameLst>
                                          <p:attrName>ppt_x</p:attrName>
                                        </p:attrNameLst>
                                      </p:cBhvr>
                                      <p:tavLst>
                                        <p:tav tm="0">
                                          <p:val>
                                            <p:strVal val="#ppt_x"/>
                                          </p:val>
                                        </p:tav>
                                        <p:tav tm="100000">
                                          <p:val>
                                            <p:strVal val="#ppt_x"/>
                                          </p:val>
                                        </p:tav>
                                      </p:tavLst>
                                    </p:anim>
                                    <p:anim calcmode="lin" valueType="num">
                                      <p:cBhvr>
                                        <p:cTn id="35" dur="500" fill="hold"/>
                                        <p:tgtEl>
                                          <p:spTgt spid="149506"/>
                                        </p:tgtEl>
                                        <p:attrNameLst>
                                          <p:attrName>ppt_y</p:attrName>
                                        </p:attrNameLst>
                                      </p:cBhvr>
                                      <p:tavLst>
                                        <p:tav tm="0">
                                          <p:val>
                                            <p:strVal val="#ppt_h+1"/>
                                          </p:val>
                                        </p:tav>
                                        <p:tav tm="100000">
                                          <p:val>
                                            <p:strVal val="#ppt_y"/>
                                          </p:val>
                                        </p:tav>
                                      </p:tavLst>
                                    </p:anim>
                                    <p:animEffect transition="in" filter="fade">
                                      <p:cBhvr>
                                        <p:cTn id="36" dur="500"/>
                                        <p:tgtEl>
                                          <p:spTgt spid="149506"/>
                                        </p:tgtEl>
                                      </p:cBhvr>
                                    </p:animEffect>
                                  </p:childTnLst>
                                </p:cTn>
                              </p:par>
                              <p:par>
                                <p:cTn id="37" presetID="58" presetClass="entr" presetSubtype="0" accel="100000" fill="hold" nodeType="withEffect">
                                  <p:stCondLst>
                                    <p:cond delay="0"/>
                                  </p:stCondLst>
                                  <p:childTnLst>
                                    <p:set>
                                      <p:cBhvr>
                                        <p:cTn id="38" dur="1" fill="hold">
                                          <p:stCondLst>
                                            <p:cond delay="0"/>
                                          </p:stCondLst>
                                        </p:cTn>
                                        <p:tgtEl>
                                          <p:spTgt spid="149507"/>
                                        </p:tgtEl>
                                        <p:attrNameLst>
                                          <p:attrName>style.visibility</p:attrName>
                                        </p:attrNameLst>
                                      </p:cBhvr>
                                      <p:to>
                                        <p:strVal val="visible"/>
                                      </p:to>
                                    </p:set>
                                    <p:anim calcmode="lin" valueType="num">
                                      <p:cBhvr>
                                        <p:cTn id="39" dur="500" fill="hold"/>
                                        <p:tgtEl>
                                          <p:spTgt spid="149507"/>
                                        </p:tgtEl>
                                        <p:attrNameLst>
                                          <p:attrName>ppt_w</p:attrName>
                                        </p:attrNameLst>
                                      </p:cBhvr>
                                      <p:tavLst>
                                        <p:tav tm="0">
                                          <p:val>
                                            <p:strVal val="#ppt_w*2.5"/>
                                          </p:val>
                                        </p:tav>
                                        <p:tav tm="100000">
                                          <p:val>
                                            <p:strVal val="#ppt_w"/>
                                          </p:val>
                                        </p:tav>
                                      </p:tavLst>
                                    </p:anim>
                                    <p:anim calcmode="lin" valueType="num">
                                      <p:cBhvr>
                                        <p:cTn id="40" dur="500" fill="hold"/>
                                        <p:tgtEl>
                                          <p:spTgt spid="149507"/>
                                        </p:tgtEl>
                                        <p:attrNameLst>
                                          <p:attrName>ppt_h</p:attrName>
                                        </p:attrNameLst>
                                      </p:cBhvr>
                                      <p:tavLst>
                                        <p:tav tm="0">
                                          <p:val>
                                            <p:strVal val="#ppt_h*0.01"/>
                                          </p:val>
                                        </p:tav>
                                        <p:tav tm="100000">
                                          <p:val>
                                            <p:strVal val="#ppt_h"/>
                                          </p:val>
                                        </p:tav>
                                      </p:tavLst>
                                    </p:anim>
                                    <p:anim calcmode="lin" valueType="num">
                                      <p:cBhvr>
                                        <p:cTn id="41" dur="500" fill="hold"/>
                                        <p:tgtEl>
                                          <p:spTgt spid="149507"/>
                                        </p:tgtEl>
                                        <p:attrNameLst>
                                          <p:attrName>ppt_x</p:attrName>
                                        </p:attrNameLst>
                                      </p:cBhvr>
                                      <p:tavLst>
                                        <p:tav tm="0">
                                          <p:val>
                                            <p:strVal val="#ppt_x"/>
                                          </p:val>
                                        </p:tav>
                                        <p:tav tm="100000">
                                          <p:val>
                                            <p:strVal val="#ppt_x"/>
                                          </p:val>
                                        </p:tav>
                                      </p:tavLst>
                                    </p:anim>
                                    <p:anim calcmode="lin" valueType="num">
                                      <p:cBhvr>
                                        <p:cTn id="42" dur="500" fill="hold"/>
                                        <p:tgtEl>
                                          <p:spTgt spid="149507"/>
                                        </p:tgtEl>
                                        <p:attrNameLst>
                                          <p:attrName>ppt_y</p:attrName>
                                        </p:attrNameLst>
                                      </p:cBhvr>
                                      <p:tavLst>
                                        <p:tav tm="0">
                                          <p:val>
                                            <p:strVal val="#ppt_h+1"/>
                                          </p:val>
                                        </p:tav>
                                        <p:tav tm="100000">
                                          <p:val>
                                            <p:strVal val="#ppt_y"/>
                                          </p:val>
                                        </p:tav>
                                      </p:tavLst>
                                    </p:anim>
                                    <p:animEffect transition="in" filter="fade">
                                      <p:cBhvr>
                                        <p:cTn id="43" dur="500"/>
                                        <p:tgtEl>
                                          <p:spTgt spid="149507"/>
                                        </p:tgtEl>
                                      </p:cBhvr>
                                    </p:animEffect>
                                  </p:childTnLst>
                                </p:cTn>
                              </p:par>
                            </p:childTnLst>
                          </p:cTn>
                        </p:par>
                      </p:childTnLst>
                    </p:cTn>
                  </p:par>
                  <p:par>
                    <p:cTn id="44" fill="hold">
                      <p:stCondLst>
                        <p:cond delay="indefinite"/>
                      </p:stCondLst>
                      <p:childTnLst>
                        <p:par>
                          <p:cTn id="45" fill="hold">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p:cTn id="48"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49"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5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52" dur="500"/>
                                        <p:tgtEl>
                                          <p:spTgt spid="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 calcmode="lin" valueType="num">
                                      <p:cBhvr>
                                        <p:cTn id="66"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67"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6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70" dur="500"/>
                                        <p:tgtEl>
                                          <p:spTgt spid="3">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8" presetClass="entr" presetSubtype="0" accel="100000" fill="hold" grpId="0" nodeType="clickEffect">
                                  <p:stCondLst>
                                    <p:cond delay="0"/>
                                  </p:stCondLst>
                                  <p:childTnLst>
                                    <p:set>
                                      <p:cBhvr>
                                        <p:cTn id="74" dur="1" fill="hold">
                                          <p:stCondLst>
                                            <p:cond delay="0"/>
                                          </p:stCondLst>
                                        </p:cTn>
                                        <p:tgtEl>
                                          <p:spTgt spid="3">
                                            <p:txEl>
                                              <p:pRg st="6" end="6"/>
                                            </p:txEl>
                                          </p:spTgt>
                                        </p:tgtEl>
                                        <p:attrNameLst>
                                          <p:attrName>style.visibility</p:attrName>
                                        </p:attrNameLst>
                                      </p:cBhvr>
                                      <p:to>
                                        <p:strVal val="visible"/>
                                      </p:to>
                                    </p:set>
                                    <p:anim calcmode="lin" valueType="num">
                                      <p:cBhvr>
                                        <p:cTn id="75"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76"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7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8"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79" dur="500"/>
                                        <p:tgtEl>
                                          <p:spTgt spid="3">
                                            <p:txEl>
                                              <p:pRg st="6" end="6"/>
                                            </p:txEl>
                                          </p:spTgt>
                                        </p:tgtEl>
                                      </p:cBhvr>
                                    </p:animEffect>
                                  </p:childTnLst>
                                </p:cTn>
                              </p:par>
                              <p:par>
                                <p:cTn id="80" presetID="58" presetClass="entr" presetSubtype="0" accel="100000" fill="hold" nodeType="withEffect">
                                  <p:stCondLst>
                                    <p:cond delay="0"/>
                                  </p:stCondLst>
                                  <p:childTnLst>
                                    <p:set>
                                      <p:cBhvr>
                                        <p:cTn id="81" dur="1" fill="hold">
                                          <p:stCondLst>
                                            <p:cond delay="0"/>
                                          </p:stCondLst>
                                        </p:cTn>
                                        <p:tgtEl>
                                          <p:spTgt spid="149508"/>
                                        </p:tgtEl>
                                        <p:attrNameLst>
                                          <p:attrName>style.visibility</p:attrName>
                                        </p:attrNameLst>
                                      </p:cBhvr>
                                      <p:to>
                                        <p:strVal val="visible"/>
                                      </p:to>
                                    </p:set>
                                    <p:anim calcmode="lin" valueType="num">
                                      <p:cBhvr>
                                        <p:cTn id="82" dur="500" fill="hold"/>
                                        <p:tgtEl>
                                          <p:spTgt spid="149508"/>
                                        </p:tgtEl>
                                        <p:attrNameLst>
                                          <p:attrName>ppt_w</p:attrName>
                                        </p:attrNameLst>
                                      </p:cBhvr>
                                      <p:tavLst>
                                        <p:tav tm="0">
                                          <p:val>
                                            <p:strVal val="#ppt_w*2.5"/>
                                          </p:val>
                                        </p:tav>
                                        <p:tav tm="100000">
                                          <p:val>
                                            <p:strVal val="#ppt_w"/>
                                          </p:val>
                                        </p:tav>
                                      </p:tavLst>
                                    </p:anim>
                                    <p:anim calcmode="lin" valueType="num">
                                      <p:cBhvr>
                                        <p:cTn id="83" dur="500" fill="hold"/>
                                        <p:tgtEl>
                                          <p:spTgt spid="149508"/>
                                        </p:tgtEl>
                                        <p:attrNameLst>
                                          <p:attrName>ppt_h</p:attrName>
                                        </p:attrNameLst>
                                      </p:cBhvr>
                                      <p:tavLst>
                                        <p:tav tm="0">
                                          <p:val>
                                            <p:strVal val="#ppt_h*0.01"/>
                                          </p:val>
                                        </p:tav>
                                        <p:tav tm="100000">
                                          <p:val>
                                            <p:strVal val="#ppt_h"/>
                                          </p:val>
                                        </p:tav>
                                      </p:tavLst>
                                    </p:anim>
                                    <p:anim calcmode="lin" valueType="num">
                                      <p:cBhvr>
                                        <p:cTn id="84" dur="500" fill="hold"/>
                                        <p:tgtEl>
                                          <p:spTgt spid="149508"/>
                                        </p:tgtEl>
                                        <p:attrNameLst>
                                          <p:attrName>ppt_x</p:attrName>
                                        </p:attrNameLst>
                                      </p:cBhvr>
                                      <p:tavLst>
                                        <p:tav tm="0">
                                          <p:val>
                                            <p:strVal val="#ppt_x"/>
                                          </p:val>
                                        </p:tav>
                                        <p:tav tm="100000">
                                          <p:val>
                                            <p:strVal val="#ppt_x"/>
                                          </p:val>
                                        </p:tav>
                                      </p:tavLst>
                                    </p:anim>
                                    <p:anim calcmode="lin" valueType="num">
                                      <p:cBhvr>
                                        <p:cTn id="85" dur="500" fill="hold"/>
                                        <p:tgtEl>
                                          <p:spTgt spid="149508"/>
                                        </p:tgtEl>
                                        <p:attrNameLst>
                                          <p:attrName>ppt_y</p:attrName>
                                        </p:attrNameLst>
                                      </p:cBhvr>
                                      <p:tavLst>
                                        <p:tav tm="0">
                                          <p:val>
                                            <p:strVal val="#ppt_h+1"/>
                                          </p:val>
                                        </p:tav>
                                        <p:tav tm="100000">
                                          <p:val>
                                            <p:strVal val="#ppt_y"/>
                                          </p:val>
                                        </p:tav>
                                      </p:tavLst>
                                    </p:anim>
                                    <p:animEffect transition="in" filter="fade">
                                      <p:cBhvr>
                                        <p:cTn id="86" dur="500"/>
                                        <p:tgtEl>
                                          <p:spTgt spid="149508"/>
                                        </p:tgtEl>
                                      </p:cBhvr>
                                    </p:animEffect>
                                  </p:childTnLst>
                                </p:cTn>
                              </p:par>
                              <p:par>
                                <p:cTn id="87" presetID="58" presetClass="entr" presetSubtype="0" accel="100000" fill="hold" nodeType="withEffect">
                                  <p:stCondLst>
                                    <p:cond delay="0"/>
                                  </p:stCondLst>
                                  <p:childTnLst>
                                    <p:set>
                                      <p:cBhvr>
                                        <p:cTn id="88" dur="1" fill="hold">
                                          <p:stCondLst>
                                            <p:cond delay="0"/>
                                          </p:stCondLst>
                                        </p:cTn>
                                        <p:tgtEl>
                                          <p:spTgt spid="149509"/>
                                        </p:tgtEl>
                                        <p:attrNameLst>
                                          <p:attrName>style.visibility</p:attrName>
                                        </p:attrNameLst>
                                      </p:cBhvr>
                                      <p:to>
                                        <p:strVal val="visible"/>
                                      </p:to>
                                    </p:set>
                                    <p:anim calcmode="lin" valueType="num">
                                      <p:cBhvr>
                                        <p:cTn id="89" dur="500" fill="hold"/>
                                        <p:tgtEl>
                                          <p:spTgt spid="149509"/>
                                        </p:tgtEl>
                                        <p:attrNameLst>
                                          <p:attrName>ppt_w</p:attrName>
                                        </p:attrNameLst>
                                      </p:cBhvr>
                                      <p:tavLst>
                                        <p:tav tm="0">
                                          <p:val>
                                            <p:strVal val="#ppt_w*2.5"/>
                                          </p:val>
                                        </p:tav>
                                        <p:tav tm="100000">
                                          <p:val>
                                            <p:strVal val="#ppt_w"/>
                                          </p:val>
                                        </p:tav>
                                      </p:tavLst>
                                    </p:anim>
                                    <p:anim calcmode="lin" valueType="num">
                                      <p:cBhvr>
                                        <p:cTn id="90" dur="500" fill="hold"/>
                                        <p:tgtEl>
                                          <p:spTgt spid="149509"/>
                                        </p:tgtEl>
                                        <p:attrNameLst>
                                          <p:attrName>ppt_h</p:attrName>
                                        </p:attrNameLst>
                                      </p:cBhvr>
                                      <p:tavLst>
                                        <p:tav tm="0">
                                          <p:val>
                                            <p:strVal val="#ppt_h*0.01"/>
                                          </p:val>
                                        </p:tav>
                                        <p:tav tm="100000">
                                          <p:val>
                                            <p:strVal val="#ppt_h"/>
                                          </p:val>
                                        </p:tav>
                                      </p:tavLst>
                                    </p:anim>
                                    <p:anim calcmode="lin" valueType="num">
                                      <p:cBhvr>
                                        <p:cTn id="91" dur="500" fill="hold"/>
                                        <p:tgtEl>
                                          <p:spTgt spid="149509"/>
                                        </p:tgtEl>
                                        <p:attrNameLst>
                                          <p:attrName>ppt_x</p:attrName>
                                        </p:attrNameLst>
                                      </p:cBhvr>
                                      <p:tavLst>
                                        <p:tav tm="0">
                                          <p:val>
                                            <p:strVal val="#ppt_x"/>
                                          </p:val>
                                        </p:tav>
                                        <p:tav tm="100000">
                                          <p:val>
                                            <p:strVal val="#ppt_x"/>
                                          </p:val>
                                        </p:tav>
                                      </p:tavLst>
                                    </p:anim>
                                    <p:anim calcmode="lin" valueType="num">
                                      <p:cBhvr>
                                        <p:cTn id="92" dur="500" fill="hold"/>
                                        <p:tgtEl>
                                          <p:spTgt spid="149509"/>
                                        </p:tgtEl>
                                        <p:attrNameLst>
                                          <p:attrName>ppt_y</p:attrName>
                                        </p:attrNameLst>
                                      </p:cBhvr>
                                      <p:tavLst>
                                        <p:tav tm="0">
                                          <p:val>
                                            <p:strVal val="#ppt_h+1"/>
                                          </p:val>
                                        </p:tav>
                                        <p:tav tm="100000">
                                          <p:val>
                                            <p:strVal val="#ppt_y"/>
                                          </p:val>
                                        </p:tav>
                                      </p:tavLst>
                                    </p:anim>
                                    <p:animEffect transition="in" filter="fade">
                                      <p:cBhvr>
                                        <p:cTn id="93" dur="500"/>
                                        <p:tgtEl>
                                          <p:spTgt spid="149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4043362" cy="5068911"/>
          </a:xfrm>
        </p:spPr>
        <p:txBody>
          <a:bodyPr>
            <a:normAutofit fontScale="47500" lnSpcReduction="20000"/>
          </a:bodyPr>
          <a:lstStyle/>
          <a:p>
            <a:r>
              <a:rPr lang="ru-RU" sz="3500" dirty="0" smtClean="0"/>
              <a:t>Таким образом, при </a:t>
            </a:r>
            <a:r>
              <a:rPr lang="ru-RU" sz="3500" i="1" dirty="0" smtClean="0"/>
              <a:t>a</a:t>
            </a:r>
            <a:r>
              <a:rPr lang="ru-RU" sz="3500" i="1" baseline="-25000" dirty="0" smtClean="0"/>
              <a:t>1</a:t>
            </a:r>
            <a:r>
              <a:rPr lang="ru-RU" sz="3500" dirty="0" smtClean="0"/>
              <a:t>=0 через особую точку </a:t>
            </a:r>
            <a:r>
              <a:rPr lang="ru-RU" sz="3500" i="1" dirty="0" smtClean="0"/>
              <a:t>x=</a:t>
            </a:r>
            <a:r>
              <a:rPr lang="ru-RU" sz="3500" dirty="0" smtClean="0"/>
              <a:t>0</a:t>
            </a:r>
            <a:r>
              <a:rPr lang="ru-RU" sz="3500" i="1" dirty="0" smtClean="0"/>
              <a:t>, y=</a:t>
            </a:r>
            <a:r>
              <a:rPr lang="ru-RU" sz="3500" dirty="0" smtClean="0"/>
              <a:t>0 не проходит ни одна интегральная кривая. </a:t>
            </a:r>
            <a:r>
              <a:rPr lang="ru-RU" sz="3500" i="1" dirty="0" smtClean="0"/>
              <a:t>Такая изолированная особая точка, вблизи которой интегральные кривые представляют собой замкнутые кривые, в частности, эллипсы, вложенные друг в друга и охватывающие особую точку, называется центром. </a:t>
            </a:r>
            <a:endParaRPr lang="ru-RU" sz="3500" dirty="0" smtClean="0"/>
          </a:p>
          <a:p>
            <a:r>
              <a:rPr lang="ru-RU" sz="3500" dirty="0" smtClean="0"/>
              <a:t>Таким образом, возможны шесть типов состояния равновесия в зависимости от характера корней характеристического уравнения (4.7). Вид фазовых траекторий на плоскости </a:t>
            </a:r>
            <a:r>
              <a:rPr lang="ru-RU" sz="3500" i="1" dirty="0" err="1" smtClean="0"/>
              <a:t>x</a:t>
            </a:r>
            <a:r>
              <a:rPr lang="ru-RU" sz="3500" i="1" dirty="0" smtClean="0"/>
              <a:t>, </a:t>
            </a:r>
            <a:r>
              <a:rPr lang="ru-RU" sz="3500" i="1" dirty="0" err="1" smtClean="0"/>
              <a:t>y</a:t>
            </a:r>
            <a:r>
              <a:rPr lang="ru-RU" sz="3500" dirty="0" smtClean="0"/>
              <a:t>  для этих шести случаев изображен на рис. 4.9.</a:t>
            </a:r>
          </a:p>
          <a:p>
            <a:endParaRPr lang="ru-RU" dirty="0"/>
          </a:p>
        </p:txBody>
      </p:sp>
      <p:pic>
        <p:nvPicPr>
          <p:cNvPr id="150530" name="Picture 2" descr="C:\Users\73B5~1\AppData\Local\Temp\Rar$EX00.151\LectMB\Lect04.files\image110.jpg"/>
          <p:cNvPicPr>
            <a:picLocks noChangeAspect="1" noChangeArrowheads="1"/>
          </p:cNvPicPr>
          <p:nvPr/>
        </p:nvPicPr>
        <p:blipFill>
          <a:blip r:embed="rId2" cstate="print"/>
          <a:srcRect/>
          <a:stretch>
            <a:fillRect/>
          </a:stretch>
        </p:blipFill>
        <p:spPr bwMode="auto">
          <a:xfrm>
            <a:off x="4714876" y="1571612"/>
            <a:ext cx="3429000" cy="498156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150530"/>
                                        </p:tgtEl>
                                        <p:attrNameLst>
                                          <p:attrName>style.visibility</p:attrName>
                                        </p:attrNameLst>
                                      </p:cBhvr>
                                      <p:to>
                                        <p:strVal val="visible"/>
                                      </p:to>
                                    </p:set>
                                    <p:anim calcmode="lin" valueType="num">
                                      <p:cBhvr>
                                        <p:cTn id="23" dur="500" fill="hold"/>
                                        <p:tgtEl>
                                          <p:spTgt spid="150530"/>
                                        </p:tgtEl>
                                        <p:attrNameLst>
                                          <p:attrName>ppt_w</p:attrName>
                                        </p:attrNameLst>
                                      </p:cBhvr>
                                      <p:tavLst>
                                        <p:tav tm="0">
                                          <p:val>
                                            <p:strVal val="#ppt_w*2.5"/>
                                          </p:val>
                                        </p:tav>
                                        <p:tav tm="100000">
                                          <p:val>
                                            <p:strVal val="#ppt_w"/>
                                          </p:val>
                                        </p:tav>
                                      </p:tavLst>
                                    </p:anim>
                                    <p:anim calcmode="lin" valueType="num">
                                      <p:cBhvr>
                                        <p:cTn id="24" dur="500" fill="hold"/>
                                        <p:tgtEl>
                                          <p:spTgt spid="150530"/>
                                        </p:tgtEl>
                                        <p:attrNameLst>
                                          <p:attrName>ppt_h</p:attrName>
                                        </p:attrNameLst>
                                      </p:cBhvr>
                                      <p:tavLst>
                                        <p:tav tm="0">
                                          <p:val>
                                            <p:strVal val="#ppt_h*0.01"/>
                                          </p:val>
                                        </p:tav>
                                        <p:tav tm="100000">
                                          <p:val>
                                            <p:strVal val="#ppt_h"/>
                                          </p:val>
                                        </p:tav>
                                      </p:tavLst>
                                    </p:anim>
                                    <p:anim calcmode="lin" valueType="num">
                                      <p:cBhvr>
                                        <p:cTn id="25" dur="500" fill="hold"/>
                                        <p:tgtEl>
                                          <p:spTgt spid="150530"/>
                                        </p:tgtEl>
                                        <p:attrNameLst>
                                          <p:attrName>ppt_x</p:attrName>
                                        </p:attrNameLst>
                                      </p:cBhvr>
                                      <p:tavLst>
                                        <p:tav tm="0">
                                          <p:val>
                                            <p:strVal val="#ppt_x"/>
                                          </p:val>
                                        </p:tav>
                                        <p:tav tm="100000">
                                          <p:val>
                                            <p:strVal val="#ppt_x"/>
                                          </p:val>
                                        </p:tav>
                                      </p:tavLst>
                                    </p:anim>
                                    <p:anim calcmode="lin" valueType="num">
                                      <p:cBhvr>
                                        <p:cTn id="26" dur="500" fill="hold"/>
                                        <p:tgtEl>
                                          <p:spTgt spid="150530"/>
                                        </p:tgtEl>
                                        <p:attrNameLst>
                                          <p:attrName>ppt_y</p:attrName>
                                        </p:attrNameLst>
                                      </p:cBhvr>
                                      <p:tavLst>
                                        <p:tav tm="0">
                                          <p:val>
                                            <p:strVal val="#ppt_h+1"/>
                                          </p:val>
                                        </p:tav>
                                        <p:tav tm="100000">
                                          <p:val>
                                            <p:strVal val="#ppt_y"/>
                                          </p:val>
                                        </p:tav>
                                      </p:tavLst>
                                    </p:anim>
                                    <p:animEffect transition="in" filter="fade">
                                      <p:cBhvr>
                                        <p:cTn id="27" dur="500"/>
                                        <p:tgtEl>
                                          <p:spTgt spid="150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err="1" smtClean="0"/>
              <a:t>Бифуркационная</a:t>
            </a:r>
            <a:r>
              <a:rPr lang="ru-RU" b="1" dirty="0" smtClean="0"/>
              <a:t> диаграмма</a:t>
            </a:r>
            <a:endParaRPr lang="ru-RU" dirty="0"/>
          </a:p>
        </p:txBody>
      </p:sp>
      <p:sp>
        <p:nvSpPr>
          <p:cNvPr id="3" name="Содержимое 2"/>
          <p:cNvSpPr>
            <a:spLocks noGrp="1"/>
          </p:cNvSpPr>
          <p:nvPr>
            <p:ph idx="1"/>
          </p:nvPr>
        </p:nvSpPr>
        <p:spPr>
          <a:xfrm>
            <a:off x="457200" y="1142984"/>
            <a:ext cx="8229600" cy="5500725"/>
          </a:xfrm>
        </p:spPr>
        <p:txBody>
          <a:bodyPr>
            <a:noAutofit/>
          </a:bodyPr>
          <a:lstStyle/>
          <a:p>
            <a:r>
              <a:rPr lang="ru-RU" sz="1550" dirty="0" smtClean="0"/>
              <a:t>Введем обозначения:</a:t>
            </a:r>
          </a:p>
          <a:p>
            <a:pPr>
              <a:buNone/>
            </a:pPr>
            <a:endParaRPr lang="en-US" sz="1550" dirty="0" smtClean="0"/>
          </a:p>
          <a:p>
            <a:pPr>
              <a:buNone/>
            </a:pPr>
            <a:r>
              <a:rPr lang="en-US" sz="1550" dirty="0" smtClean="0"/>
              <a:t>						</a:t>
            </a:r>
            <a:r>
              <a:rPr lang="ru-RU" sz="1550" dirty="0" smtClean="0"/>
              <a:t>(4.11)</a:t>
            </a:r>
          </a:p>
          <a:p>
            <a:r>
              <a:rPr lang="ru-RU" sz="1550" dirty="0" smtClean="0"/>
              <a:t>Тогда характеристическое уравнение запишется в виде:</a:t>
            </a:r>
          </a:p>
          <a:p>
            <a:pPr>
              <a:buNone/>
            </a:pPr>
            <a:endParaRPr lang="en-US" sz="1550" dirty="0" smtClean="0"/>
          </a:p>
          <a:p>
            <a:pPr>
              <a:buNone/>
            </a:pPr>
            <a:r>
              <a:rPr lang="ru-RU" sz="1550" dirty="0" smtClean="0"/>
              <a:t>	</a:t>
            </a:r>
            <a:r>
              <a:rPr lang="en-US" sz="1550" dirty="0" smtClean="0"/>
              <a:t>					</a:t>
            </a:r>
            <a:r>
              <a:rPr lang="ru-RU" sz="1550" dirty="0" smtClean="0"/>
              <a:t>(4.12)</a:t>
            </a:r>
          </a:p>
          <a:p>
            <a:r>
              <a:rPr lang="ru-RU" sz="1550" dirty="0" smtClean="0"/>
              <a:t>Рассмотрим плоскость с прямоугольными декартовыми координатами</a:t>
            </a:r>
            <a:r>
              <a:rPr lang="ru-RU" sz="1550" i="1" dirty="0" smtClean="0"/>
              <a:t> </a:t>
            </a:r>
            <a:r>
              <a:rPr lang="ru-RU" sz="1550" i="1" dirty="0" smtClean="0">
                <a:sym typeface="Symbol"/>
              </a:rPr>
              <a:t></a:t>
            </a:r>
            <a:r>
              <a:rPr lang="ru-RU" sz="1550" i="1" dirty="0" smtClean="0"/>
              <a:t>, </a:t>
            </a:r>
            <a:r>
              <a:rPr lang="ru-RU" sz="1550" i="1" dirty="0" smtClean="0">
                <a:sym typeface="Symbol"/>
              </a:rPr>
              <a:t></a:t>
            </a:r>
            <a:r>
              <a:rPr lang="ru-RU" sz="1550" i="1" dirty="0" smtClean="0"/>
              <a:t> </a:t>
            </a:r>
            <a:r>
              <a:rPr lang="ru-RU" sz="1550" dirty="0" smtClean="0"/>
              <a:t>и отметим на ней области, соответствующие тому или иному типу состояния равновесия, который определяется характером корней характеристического уравнения </a:t>
            </a:r>
          </a:p>
          <a:p>
            <a:pPr>
              <a:buNone/>
            </a:pPr>
            <a:endParaRPr lang="en-US" sz="1550" dirty="0" smtClean="0"/>
          </a:p>
          <a:p>
            <a:pPr>
              <a:buNone/>
            </a:pPr>
            <a:r>
              <a:rPr lang="ru-RU" sz="1550" dirty="0" smtClean="0"/>
              <a:t>				</a:t>
            </a:r>
            <a:r>
              <a:rPr lang="en-US" sz="1550" dirty="0" smtClean="0"/>
              <a:t>	</a:t>
            </a:r>
            <a:r>
              <a:rPr lang="ru-RU" sz="1550" dirty="0" smtClean="0"/>
              <a:t>	</a:t>
            </a:r>
            <a:r>
              <a:rPr lang="en-US" sz="1550" dirty="0" smtClean="0"/>
              <a:t>	</a:t>
            </a:r>
            <a:r>
              <a:rPr lang="ru-RU" sz="1550" dirty="0" smtClean="0"/>
              <a:t>(4.13)</a:t>
            </a:r>
          </a:p>
          <a:p>
            <a:r>
              <a:rPr lang="ru-RU" sz="1550" dirty="0" smtClean="0"/>
              <a:t>Условием устойчивости состояния равновесия будет наличие отрицательной действительной части у </a:t>
            </a:r>
            <a:r>
              <a:rPr lang="ru-RU" sz="1550" dirty="0" smtClean="0">
                <a:sym typeface="Symbol"/>
              </a:rPr>
              <a:t></a:t>
            </a:r>
            <a:r>
              <a:rPr lang="ru-RU" sz="1550" baseline="-25000" dirty="0" smtClean="0"/>
              <a:t>1</a:t>
            </a:r>
            <a:r>
              <a:rPr lang="ru-RU" sz="1550" dirty="0" smtClean="0"/>
              <a:t> и </a:t>
            </a:r>
            <a:r>
              <a:rPr lang="ru-RU" sz="1550" dirty="0" smtClean="0">
                <a:sym typeface="Symbol"/>
              </a:rPr>
              <a:t></a:t>
            </a:r>
            <a:r>
              <a:rPr lang="ru-RU" sz="1550" baseline="-25000" dirty="0" smtClean="0"/>
              <a:t>2</a:t>
            </a:r>
            <a:r>
              <a:rPr lang="ru-RU" sz="1550" dirty="0" smtClean="0"/>
              <a:t>. Необходимое и достаточное условие этого – выполнение неравенств </a:t>
            </a:r>
            <a:r>
              <a:rPr lang="ru-RU" sz="1550" dirty="0" smtClean="0">
                <a:sym typeface="Symbol"/>
              </a:rPr>
              <a:t></a:t>
            </a:r>
            <a:r>
              <a:rPr lang="ru-RU" sz="1550" dirty="0" smtClean="0"/>
              <a:t> &gt; 0, </a:t>
            </a:r>
            <a:r>
              <a:rPr lang="ru-RU" sz="1550" i="1" dirty="0" smtClean="0">
                <a:sym typeface="Symbol"/>
              </a:rPr>
              <a:t></a:t>
            </a:r>
            <a:r>
              <a:rPr lang="ru-RU" sz="1550" i="1" dirty="0" smtClean="0"/>
              <a:t> &gt; 0</a:t>
            </a:r>
            <a:r>
              <a:rPr lang="ru-RU" sz="1550" dirty="0" smtClean="0"/>
              <a:t>. </a:t>
            </a:r>
            <a:endParaRPr lang="ru-RU" sz="1550" dirty="0"/>
          </a:p>
        </p:txBody>
      </p:sp>
      <p:pic>
        <p:nvPicPr>
          <p:cNvPr id="151554" name="Picture 2" descr="C:\Users\73B5~1\AppData\Local\Temp\Rar$EX00.151\LectMB\Lect04.files\image112.gif"/>
          <p:cNvPicPr>
            <a:picLocks noChangeAspect="1" noChangeArrowheads="1"/>
          </p:cNvPicPr>
          <p:nvPr/>
        </p:nvPicPr>
        <p:blipFill>
          <a:blip r:embed="rId2" cstate="print"/>
          <a:srcRect/>
          <a:stretch>
            <a:fillRect/>
          </a:stretch>
        </p:blipFill>
        <p:spPr bwMode="auto">
          <a:xfrm>
            <a:off x="3071802" y="1357298"/>
            <a:ext cx="1952625" cy="571500"/>
          </a:xfrm>
          <a:prstGeom prst="rect">
            <a:avLst/>
          </a:prstGeom>
          <a:noFill/>
        </p:spPr>
      </p:pic>
      <p:pic>
        <p:nvPicPr>
          <p:cNvPr id="151555" name="Picture 3" descr="C:\Users\73B5~1\AppData\Local\Temp\Rar$EX00.151\LectMB\Lect04.files\image114.gif"/>
          <p:cNvPicPr>
            <a:picLocks noChangeAspect="1" noChangeArrowheads="1"/>
          </p:cNvPicPr>
          <p:nvPr/>
        </p:nvPicPr>
        <p:blipFill>
          <a:blip r:embed="rId3" cstate="print"/>
          <a:srcRect/>
          <a:stretch>
            <a:fillRect/>
          </a:stretch>
        </p:blipFill>
        <p:spPr bwMode="auto">
          <a:xfrm>
            <a:off x="3214678" y="2428868"/>
            <a:ext cx="1800833" cy="357190"/>
          </a:xfrm>
          <a:prstGeom prst="rect">
            <a:avLst/>
          </a:prstGeom>
          <a:noFill/>
        </p:spPr>
      </p:pic>
      <p:pic>
        <p:nvPicPr>
          <p:cNvPr id="151556" name="Picture 4" descr="C:\Users\73B5~1\AppData\Local\Temp\Rar$EX00.151\LectMB\Lect04.files\image116.gif"/>
          <p:cNvPicPr>
            <a:picLocks noChangeAspect="1" noChangeArrowheads="1"/>
          </p:cNvPicPr>
          <p:nvPr/>
        </p:nvPicPr>
        <p:blipFill>
          <a:blip r:embed="rId4" cstate="print"/>
          <a:srcRect/>
          <a:stretch>
            <a:fillRect/>
          </a:stretch>
        </p:blipFill>
        <p:spPr bwMode="auto">
          <a:xfrm>
            <a:off x="3571868" y="3643314"/>
            <a:ext cx="2129746" cy="642942"/>
          </a:xfrm>
          <a:prstGeom prst="rect">
            <a:avLst/>
          </a:prstGeom>
          <a:noFill/>
        </p:spPr>
      </p:pic>
      <p:pic>
        <p:nvPicPr>
          <p:cNvPr id="151557" name="Picture 5" descr="C:\Users\73B5~1\AppData\Local\Temp\Rar$EX00.151\LectMB\Lect04.files\image118.gif"/>
          <p:cNvPicPr>
            <a:picLocks noChangeAspect="1" noChangeArrowheads="1"/>
          </p:cNvPicPr>
          <p:nvPr/>
        </p:nvPicPr>
        <p:blipFill>
          <a:blip r:embed="rId5" cstate="print"/>
          <a:srcRect/>
          <a:stretch>
            <a:fillRect/>
          </a:stretch>
        </p:blipFill>
        <p:spPr bwMode="auto">
          <a:xfrm>
            <a:off x="3714744" y="1071546"/>
            <a:ext cx="771525" cy="2286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5"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18" dur="500"/>
                                        <p:tgtEl>
                                          <p:spTgt spid="3">
                                            <p:txEl>
                                              <p:pRg st="2" end="2"/>
                                            </p:txEl>
                                          </p:spTgt>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151557"/>
                                        </p:tgtEl>
                                        <p:attrNameLst>
                                          <p:attrName>style.visibility</p:attrName>
                                        </p:attrNameLst>
                                      </p:cBhvr>
                                      <p:to>
                                        <p:strVal val="visible"/>
                                      </p:to>
                                    </p:set>
                                    <p:anim calcmode="lin" valueType="num">
                                      <p:cBhvr>
                                        <p:cTn id="21" dur="500" fill="hold"/>
                                        <p:tgtEl>
                                          <p:spTgt spid="151557"/>
                                        </p:tgtEl>
                                        <p:attrNameLst>
                                          <p:attrName>ppt_w</p:attrName>
                                        </p:attrNameLst>
                                      </p:cBhvr>
                                      <p:tavLst>
                                        <p:tav tm="0">
                                          <p:val>
                                            <p:strVal val="#ppt_w*2.5"/>
                                          </p:val>
                                        </p:tav>
                                        <p:tav tm="100000">
                                          <p:val>
                                            <p:strVal val="#ppt_w"/>
                                          </p:val>
                                        </p:tav>
                                      </p:tavLst>
                                    </p:anim>
                                    <p:anim calcmode="lin" valueType="num">
                                      <p:cBhvr>
                                        <p:cTn id="22" dur="500" fill="hold"/>
                                        <p:tgtEl>
                                          <p:spTgt spid="151557"/>
                                        </p:tgtEl>
                                        <p:attrNameLst>
                                          <p:attrName>ppt_h</p:attrName>
                                        </p:attrNameLst>
                                      </p:cBhvr>
                                      <p:tavLst>
                                        <p:tav tm="0">
                                          <p:val>
                                            <p:strVal val="#ppt_h*0.01"/>
                                          </p:val>
                                        </p:tav>
                                        <p:tav tm="100000">
                                          <p:val>
                                            <p:strVal val="#ppt_h"/>
                                          </p:val>
                                        </p:tav>
                                      </p:tavLst>
                                    </p:anim>
                                    <p:anim calcmode="lin" valueType="num">
                                      <p:cBhvr>
                                        <p:cTn id="23" dur="500" fill="hold"/>
                                        <p:tgtEl>
                                          <p:spTgt spid="151557"/>
                                        </p:tgtEl>
                                        <p:attrNameLst>
                                          <p:attrName>ppt_x</p:attrName>
                                        </p:attrNameLst>
                                      </p:cBhvr>
                                      <p:tavLst>
                                        <p:tav tm="0">
                                          <p:val>
                                            <p:strVal val="#ppt_x"/>
                                          </p:val>
                                        </p:tav>
                                        <p:tav tm="100000">
                                          <p:val>
                                            <p:strVal val="#ppt_x"/>
                                          </p:val>
                                        </p:tav>
                                      </p:tavLst>
                                    </p:anim>
                                    <p:anim calcmode="lin" valueType="num">
                                      <p:cBhvr>
                                        <p:cTn id="24" dur="500" fill="hold"/>
                                        <p:tgtEl>
                                          <p:spTgt spid="151557"/>
                                        </p:tgtEl>
                                        <p:attrNameLst>
                                          <p:attrName>ppt_y</p:attrName>
                                        </p:attrNameLst>
                                      </p:cBhvr>
                                      <p:tavLst>
                                        <p:tav tm="0">
                                          <p:val>
                                            <p:strVal val="#ppt_h+1"/>
                                          </p:val>
                                        </p:tav>
                                        <p:tav tm="100000">
                                          <p:val>
                                            <p:strVal val="#ppt_y"/>
                                          </p:val>
                                        </p:tav>
                                      </p:tavLst>
                                    </p:anim>
                                    <p:animEffect transition="in" filter="fade">
                                      <p:cBhvr>
                                        <p:cTn id="25" dur="500"/>
                                        <p:tgtEl>
                                          <p:spTgt spid="151557"/>
                                        </p:tgtEl>
                                      </p:cBhvr>
                                    </p:animEffect>
                                  </p:childTnLst>
                                </p:cTn>
                              </p:par>
                              <p:par>
                                <p:cTn id="26" presetID="58" presetClass="entr" presetSubtype="0" accel="100000" fill="hold" nodeType="withEffect">
                                  <p:stCondLst>
                                    <p:cond delay="0"/>
                                  </p:stCondLst>
                                  <p:childTnLst>
                                    <p:set>
                                      <p:cBhvr>
                                        <p:cTn id="27" dur="1" fill="hold">
                                          <p:stCondLst>
                                            <p:cond delay="0"/>
                                          </p:stCondLst>
                                        </p:cTn>
                                        <p:tgtEl>
                                          <p:spTgt spid="151554"/>
                                        </p:tgtEl>
                                        <p:attrNameLst>
                                          <p:attrName>style.visibility</p:attrName>
                                        </p:attrNameLst>
                                      </p:cBhvr>
                                      <p:to>
                                        <p:strVal val="visible"/>
                                      </p:to>
                                    </p:set>
                                    <p:anim calcmode="lin" valueType="num">
                                      <p:cBhvr>
                                        <p:cTn id="28" dur="500" fill="hold"/>
                                        <p:tgtEl>
                                          <p:spTgt spid="151554"/>
                                        </p:tgtEl>
                                        <p:attrNameLst>
                                          <p:attrName>ppt_w</p:attrName>
                                        </p:attrNameLst>
                                      </p:cBhvr>
                                      <p:tavLst>
                                        <p:tav tm="0">
                                          <p:val>
                                            <p:strVal val="#ppt_w*2.5"/>
                                          </p:val>
                                        </p:tav>
                                        <p:tav tm="100000">
                                          <p:val>
                                            <p:strVal val="#ppt_w"/>
                                          </p:val>
                                        </p:tav>
                                      </p:tavLst>
                                    </p:anim>
                                    <p:anim calcmode="lin" valueType="num">
                                      <p:cBhvr>
                                        <p:cTn id="29" dur="500" fill="hold"/>
                                        <p:tgtEl>
                                          <p:spTgt spid="151554"/>
                                        </p:tgtEl>
                                        <p:attrNameLst>
                                          <p:attrName>ppt_h</p:attrName>
                                        </p:attrNameLst>
                                      </p:cBhvr>
                                      <p:tavLst>
                                        <p:tav tm="0">
                                          <p:val>
                                            <p:strVal val="#ppt_h*0.01"/>
                                          </p:val>
                                        </p:tav>
                                        <p:tav tm="100000">
                                          <p:val>
                                            <p:strVal val="#ppt_h"/>
                                          </p:val>
                                        </p:tav>
                                      </p:tavLst>
                                    </p:anim>
                                    <p:anim calcmode="lin" valueType="num">
                                      <p:cBhvr>
                                        <p:cTn id="30" dur="500" fill="hold"/>
                                        <p:tgtEl>
                                          <p:spTgt spid="151554"/>
                                        </p:tgtEl>
                                        <p:attrNameLst>
                                          <p:attrName>ppt_x</p:attrName>
                                        </p:attrNameLst>
                                      </p:cBhvr>
                                      <p:tavLst>
                                        <p:tav tm="0">
                                          <p:val>
                                            <p:strVal val="#ppt_x"/>
                                          </p:val>
                                        </p:tav>
                                        <p:tav tm="100000">
                                          <p:val>
                                            <p:strVal val="#ppt_x"/>
                                          </p:val>
                                        </p:tav>
                                      </p:tavLst>
                                    </p:anim>
                                    <p:anim calcmode="lin" valueType="num">
                                      <p:cBhvr>
                                        <p:cTn id="31" dur="500" fill="hold"/>
                                        <p:tgtEl>
                                          <p:spTgt spid="151554"/>
                                        </p:tgtEl>
                                        <p:attrNameLst>
                                          <p:attrName>ppt_y</p:attrName>
                                        </p:attrNameLst>
                                      </p:cBhvr>
                                      <p:tavLst>
                                        <p:tav tm="0">
                                          <p:val>
                                            <p:strVal val="#ppt_h+1"/>
                                          </p:val>
                                        </p:tav>
                                        <p:tav tm="100000">
                                          <p:val>
                                            <p:strVal val="#ppt_y"/>
                                          </p:val>
                                        </p:tav>
                                      </p:tavLst>
                                    </p:anim>
                                    <p:animEffect transition="in" filter="fade">
                                      <p:cBhvr>
                                        <p:cTn id="32" dur="500"/>
                                        <p:tgtEl>
                                          <p:spTgt spid="151554"/>
                                        </p:tgtEl>
                                      </p:cBhvr>
                                    </p:animEffect>
                                  </p:childTnLst>
                                </p:cTn>
                              </p:par>
                            </p:childTnLst>
                          </p:cTn>
                        </p:par>
                      </p:childTnLst>
                    </p:cTn>
                  </p:par>
                  <p:par>
                    <p:cTn id="33" fill="hold">
                      <p:stCondLst>
                        <p:cond delay="indefinite"/>
                      </p:stCondLst>
                      <p:childTnLst>
                        <p:par>
                          <p:cTn id="34" fill="hold">
                            <p:stCondLst>
                              <p:cond delay="0"/>
                            </p:stCondLst>
                            <p:childTnLst>
                              <p:par>
                                <p:cTn id="35" presetID="58" presetClass="entr" presetSubtype="0" accel="10000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8"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1" dur="5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8" presetClass="entr" presetSubtype="0" accel="10000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7"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0" dur="500"/>
                                        <p:tgtEl>
                                          <p:spTgt spid="3">
                                            <p:txEl>
                                              <p:pRg st="5" end="5"/>
                                            </p:txEl>
                                          </p:spTgt>
                                        </p:tgtEl>
                                      </p:cBhvr>
                                    </p:animEffect>
                                  </p:childTnLst>
                                </p:cTn>
                              </p:par>
                              <p:par>
                                <p:cTn id="51" presetID="58" presetClass="entr" presetSubtype="0" accel="100000" fill="hold" nodeType="withEffect">
                                  <p:stCondLst>
                                    <p:cond delay="0"/>
                                  </p:stCondLst>
                                  <p:childTnLst>
                                    <p:set>
                                      <p:cBhvr>
                                        <p:cTn id="52" dur="1" fill="hold">
                                          <p:stCondLst>
                                            <p:cond delay="0"/>
                                          </p:stCondLst>
                                        </p:cTn>
                                        <p:tgtEl>
                                          <p:spTgt spid="151555"/>
                                        </p:tgtEl>
                                        <p:attrNameLst>
                                          <p:attrName>style.visibility</p:attrName>
                                        </p:attrNameLst>
                                      </p:cBhvr>
                                      <p:to>
                                        <p:strVal val="visible"/>
                                      </p:to>
                                    </p:set>
                                    <p:anim calcmode="lin" valueType="num">
                                      <p:cBhvr>
                                        <p:cTn id="53" dur="500" fill="hold"/>
                                        <p:tgtEl>
                                          <p:spTgt spid="151555"/>
                                        </p:tgtEl>
                                        <p:attrNameLst>
                                          <p:attrName>ppt_w</p:attrName>
                                        </p:attrNameLst>
                                      </p:cBhvr>
                                      <p:tavLst>
                                        <p:tav tm="0">
                                          <p:val>
                                            <p:strVal val="#ppt_w*2.5"/>
                                          </p:val>
                                        </p:tav>
                                        <p:tav tm="100000">
                                          <p:val>
                                            <p:strVal val="#ppt_w"/>
                                          </p:val>
                                        </p:tav>
                                      </p:tavLst>
                                    </p:anim>
                                    <p:anim calcmode="lin" valueType="num">
                                      <p:cBhvr>
                                        <p:cTn id="54" dur="500" fill="hold"/>
                                        <p:tgtEl>
                                          <p:spTgt spid="151555"/>
                                        </p:tgtEl>
                                        <p:attrNameLst>
                                          <p:attrName>ppt_h</p:attrName>
                                        </p:attrNameLst>
                                      </p:cBhvr>
                                      <p:tavLst>
                                        <p:tav tm="0">
                                          <p:val>
                                            <p:strVal val="#ppt_h*0.01"/>
                                          </p:val>
                                        </p:tav>
                                        <p:tav tm="100000">
                                          <p:val>
                                            <p:strVal val="#ppt_h"/>
                                          </p:val>
                                        </p:tav>
                                      </p:tavLst>
                                    </p:anim>
                                    <p:anim calcmode="lin" valueType="num">
                                      <p:cBhvr>
                                        <p:cTn id="55" dur="500" fill="hold"/>
                                        <p:tgtEl>
                                          <p:spTgt spid="151555"/>
                                        </p:tgtEl>
                                        <p:attrNameLst>
                                          <p:attrName>ppt_x</p:attrName>
                                        </p:attrNameLst>
                                      </p:cBhvr>
                                      <p:tavLst>
                                        <p:tav tm="0">
                                          <p:val>
                                            <p:strVal val="#ppt_x"/>
                                          </p:val>
                                        </p:tav>
                                        <p:tav tm="100000">
                                          <p:val>
                                            <p:strVal val="#ppt_x"/>
                                          </p:val>
                                        </p:tav>
                                      </p:tavLst>
                                    </p:anim>
                                    <p:anim calcmode="lin" valueType="num">
                                      <p:cBhvr>
                                        <p:cTn id="56" dur="500" fill="hold"/>
                                        <p:tgtEl>
                                          <p:spTgt spid="151555"/>
                                        </p:tgtEl>
                                        <p:attrNameLst>
                                          <p:attrName>ppt_y</p:attrName>
                                        </p:attrNameLst>
                                      </p:cBhvr>
                                      <p:tavLst>
                                        <p:tav tm="0">
                                          <p:val>
                                            <p:strVal val="#ppt_h+1"/>
                                          </p:val>
                                        </p:tav>
                                        <p:tav tm="100000">
                                          <p:val>
                                            <p:strVal val="#ppt_y"/>
                                          </p:val>
                                        </p:tav>
                                      </p:tavLst>
                                    </p:anim>
                                    <p:animEffect transition="in" filter="fade">
                                      <p:cBhvr>
                                        <p:cTn id="57" dur="500"/>
                                        <p:tgtEl>
                                          <p:spTgt spid="151555"/>
                                        </p:tgtEl>
                                      </p:cBhvr>
                                    </p:animEffect>
                                  </p:childTnLst>
                                </p:cTn>
                              </p:par>
                            </p:childTnLst>
                          </p:cTn>
                        </p:par>
                      </p:childTnLst>
                    </p:cTn>
                  </p:par>
                  <p:par>
                    <p:cTn id="58" fill="hold">
                      <p:stCondLst>
                        <p:cond delay="indefinite"/>
                      </p:stCondLst>
                      <p:childTnLst>
                        <p:par>
                          <p:cTn id="59" fill="hold">
                            <p:stCondLst>
                              <p:cond delay="0"/>
                            </p:stCondLst>
                            <p:childTnLst>
                              <p:par>
                                <p:cTn id="60" presetID="58" presetClass="entr" presetSubtype="0" accel="10000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calcmode="lin" valueType="num">
                                      <p:cBhvr>
                                        <p:cTn id="62"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3"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6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5"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6" dur="500"/>
                                        <p:tgtEl>
                                          <p:spTgt spid="3">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8" presetClass="entr" presetSubtype="0" accel="10000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72"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7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4"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75" dur="500"/>
                                        <p:tgtEl>
                                          <p:spTgt spid="3">
                                            <p:txEl>
                                              <p:pRg st="8" end="8"/>
                                            </p:txEl>
                                          </p:spTgt>
                                        </p:tgtEl>
                                      </p:cBhvr>
                                    </p:animEffect>
                                  </p:childTnLst>
                                </p:cTn>
                              </p:par>
                              <p:par>
                                <p:cTn id="76" presetID="58" presetClass="entr" presetSubtype="0" accel="100000" fill="hold" nodeType="withEffect">
                                  <p:stCondLst>
                                    <p:cond delay="0"/>
                                  </p:stCondLst>
                                  <p:childTnLst>
                                    <p:set>
                                      <p:cBhvr>
                                        <p:cTn id="77" dur="1" fill="hold">
                                          <p:stCondLst>
                                            <p:cond delay="0"/>
                                          </p:stCondLst>
                                        </p:cTn>
                                        <p:tgtEl>
                                          <p:spTgt spid="151556"/>
                                        </p:tgtEl>
                                        <p:attrNameLst>
                                          <p:attrName>style.visibility</p:attrName>
                                        </p:attrNameLst>
                                      </p:cBhvr>
                                      <p:to>
                                        <p:strVal val="visible"/>
                                      </p:to>
                                    </p:set>
                                    <p:anim calcmode="lin" valueType="num">
                                      <p:cBhvr>
                                        <p:cTn id="78" dur="500" fill="hold"/>
                                        <p:tgtEl>
                                          <p:spTgt spid="151556"/>
                                        </p:tgtEl>
                                        <p:attrNameLst>
                                          <p:attrName>ppt_w</p:attrName>
                                        </p:attrNameLst>
                                      </p:cBhvr>
                                      <p:tavLst>
                                        <p:tav tm="0">
                                          <p:val>
                                            <p:strVal val="#ppt_w*2.5"/>
                                          </p:val>
                                        </p:tav>
                                        <p:tav tm="100000">
                                          <p:val>
                                            <p:strVal val="#ppt_w"/>
                                          </p:val>
                                        </p:tav>
                                      </p:tavLst>
                                    </p:anim>
                                    <p:anim calcmode="lin" valueType="num">
                                      <p:cBhvr>
                                        <p:cTn id="79" dur="500" fill="hold"/>
                                        <p:tgtEl>
                                          <p:spTgt spid="151556"/>
                                        </p:tgtEl>
                                        <p:attrNameLst>
                                          <p:attrName>ppt_h</p:attrName>
                                        </p:attrNameLst>
                                      </p:cBhvr>
                                      <p:tavLst>
                                        <p:tav tm="0">
                                          <p:val>
                                            <p:strVal val="#ppt_h*0.01"/>
                                          </p:val>
                                        </p:tav>
                                        <p:tav tm="100000">
                                          <p:val>
                                            <p:strVal val="#ppt_h"/>
                                          </p:val>
                                        </p:tav>
                                      </p:tavLst>
                                    </p:anim>
                                    <p:anim calcmode="lin" valueType="num">
                                      <p:cBhvr>
                                        <p:cTn id="80" dur="500" fill="hold"/>
                                        <p:tgtEl>
                                          <p:spTgt spid="151556"/>
                                        </p:tgtEl>
                                        <p:attrNameLst>
                                          <p:attrName>ppt_x</p:attrName>
                                        </p:attrNameLst>
                                      </p:cBhvr>
                                      <p:tavLst>
                                        <p:tav tm="0">
                                          <p:val>
                                            <p:strVal val="#ppt_x"/>
                                          </p:val>
                                        </p:tav>
                                        <p:tav tm="100000">
                                          <p:val>
                                            <p:strVal val="#ppt_x"/>
                                          </p:val>
                                        </p:tav>
                                      </p:tavLst>
                                    </p:anim>
                                    <p:anim calcmode="lin" valueType="num">
                                      <p:cBhvr>
                                        <p:cTn id="81" dur="500" fill="hold"/>
                                        <p:tgtEl>
                                          <p:spTgt spid="151556"/>
                                        </p:tgtEl>
                                        <p:attrNameLst>
                                          <p:attrName>ppt_y</p:attrName>
                                        </p:attrNameLst>
                                      </p:cBhvr>
                                      <p:tavLst>
                                        <p:tav tm="0">
                                          <p:val>
                                            <p:strVal val="#ppt_h+1"/>
                                          </p:val>
                                        </p:tav>
                                        <p:tav tm="100000">
                                          <p:val>
                                            <p:strVal val="#ppt_y"/>
                                          </p:val>
                                        </p:tav>
                                      </p:tavLst>
                                    </p:anim>
                                    <p:animEffect transition="in" filter="fade">
                                      <p:cBhvr>
                                        <p:cTn id="82" dur="500"/>
                                        <p:tgtEl>
                                          <p:spTgt spid="151556"/>
                                        </p:tgtEl>
                                      </p:cBhvr>
                                    </p:animEffect>
                                  </p:childTnLst>
                                </p:cTn>
                              </p:par>
                            </p:childTnLst>
                          </p:cTn>
                        </p:par>
                      </p:childTnLst>
                    </p:cTn>
                  </p:par>
                  <p:par>
                    <p:cTn id="83" fill="hold">
                      <p:stCondLst>
                        <p:cond delay="indefinite"/>
                      </p:stCondLst>
                      <p:childTnLst>
                        <p:par>
                          <p:cTn id="84" fill="hold">
                            <p:stCondLst>
                              <p:cond delay="0"/>
                            </p:stCondLst>
                            <p:childTnLst>
                              <p:par>
                                <p:cTn id="85" presetID="58" presetClass="entr" presetSubtype="0" accel="100000" fill="hold" grpId="0" nodeType="clickEffect">
                                  <p:stCondLst>
                                    <p:cond delay="0"/>
                                  </p:stCondLst>
                                  <p:childTnLst>
                                    <p:set>
                                      <p:cBhvr>
                                        <p:cTn id="86" dur="1" fill="hold">
                                          <p:stCondLst>
                                            <p:cond delay="0"/>
                                          </p:stCondLst>
                                        </p:cTn>
                                        <p:tgtEl>
                                          <p:spTgt spid="3">
                                            <p:txEl>
                                              <p:pRg st="9" end="9"/>
                                            </p:txEl>
                                          </p:spTgt>
                                        </p:tgtEl>
                                        <p:attrNameLst>
                                          <p:attrName>style.visibility</p:attrName>
                                        </p:attrNameLst>
                                      </p:cBhvr>
                                      <p:to>
                                        <p:strVal val="visible"/>
                                      </p:to>
                                    </p:set>
                                    <p:anim calcmode="lin" valueType="num">
                                      <p:cBhvr>
                                        <p:cTn id="87"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88"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8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0"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9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2578" name="Picture 2" descr="C:\Users\73B5~1\AppData\Local\Temp\Rar$EX00.151\LectMB\Lect04.files\image120.jpg"/>
          <p:cNvPicPr>
            <a:picLocks noChangeAspect="1" noChangeArrowheads="1"/>
          </p:cNvPicPr>
          <p:nvPr/>
        </p:nvPicPr>
        <p:blipFill>
          <a:blip r:embed="rId2" cstate="print"/>
          <a:srcRect/>
          <a:stretch>
            <a:fillRect/>
          </a:stretch>
        </p:blipFill>
        <p:spPr bwMode="auto">
          <a:xfrm>
            <a:off x="2285984" y="3429000"/>
            <a:ext cx="4301981" cy="2857520"/>
          </a:xfrm>
          <a:prstGeom prst="rect">
            <a:avLst/>
          </a:prstGeom>
          <a:noFill/>
        </p:spPr>
      </p:pic>
      <p:sp>
        <p:nvSpPr>
          <p:cNvPr id="5" name="Содержимое 4"/>
          <p:cNvSpPr>
            <a:spLocks noGrp="1"/>
          </p:cNvSpPr>
          <p:nvPr>
            <p:ph idx="1"/>
          </p:nvPr>
        </p:nvSpPr>
        <p:spPr>
          <a:xfrm>
            <a:off x="500034" y="785794"/>
            <a:ext cx="8229600" cy="3286148"/>
          </a:xfrm>
        </p:spPr>
        <p:txBody>
          <a:bodyPr>
            <a:normAutofit fontScale="70000" lnSpcReduction="20000"/>
          </a:bodyPr>
          <a:lstStyle/>
          <a:p>
            <a:r>
              <a:rPr lang="ru-RU" dirty="0" smtClean="0"/>
              <a:t>На диаграмме (4.15) этому условию соответствуют точки, расположенные в первой четверти плоскости параметров. Особая точка будет фокусом, если </a:t>
            </a:r>
            <a:r>
              <a:rPr lang="ru-RU" dirty="0" smtClean="0">
                <a:sym typeface="Symbol"/>
              </a:rPr>
              <a:t></a:t>
            </a:r>
            <a:r>
              <a:rPr lang="ru-RU" baseline="-25000" dirty="0" smtClean="0"/>
              <a:t>1</a:t>
            </a:r>
            <a:r>
              <a:rPr lang="ru-RU" dirty="0" smtClean="0"/>
              <a:t> и </a:t>
            </a:r>
            <a:r>
              <a:rPr lang="ru-RU" dirty="0" smtClean="0">
                <a:sym typeface="Symbol"/>
              </a:rPr>
              <a:t></a:t>
            </a:r>
            <a:r>
              <a:rPr lang="ru-RU" baseline="-25000" dirty="0" smtClean="0"/>
              <a:t>2</a:t>
            </a:r>
            <a:r>
              <a:rPr lang="ru-RU" dirty="0" smtClean="0"/>
              <a:t> комплексны. Этому условию соответствуют те точки плоскости, для которых </a:t>
            </a:r>
            <a:r>
              <a:rPr lang="ru-RU" b="1" i="1" dirty="0" smtClean="0"/>
              <a:t>,</a:t>
            </a:r>
            <a:r>
              <a:rPr lang="ru-RU" dirty="0" smtClean="0"/>
              <a:t> т.е. точки между двумя ветвями параболы </a:t>
            </a:r>
            <a:r>
              <a:rPr lang="ru-RU" dirty="0" smtClean="0">
                <a:sym typeface="Symbol"/>
              </a:rPr>
              <a:t></a:t>
            </a:r>
            <a:r>
              <a:rPr lang="ru-RU" dirty="0" smtClean="0"/>
              <a:t> </a:t>
            </a:r>
            <a:r>
              <a:rPr lang="ru-RU" baseline="30000" dirty="0" smtClean="0"/>
              <a:t>2 </a:t>
            </a:r>
            <a:r>
              <a:rPr lang="ru-RU" dirty="0" smtClean="0"/>
              <a:t>= 4</a:t>
            </a:r>
            <a:r>
              <a:rPr lang="ru-RU" dirty="0" smtClean="0">
                <a:sym typeface="Symbol"/>
              </a:rPr>
              <a:t></a:t>
            </a:r>
            <a:r>
              <a:rPr lang="ru-RU" dirty="0" smtClean="0"/>
              <a:t>. Точки полуоси </a:t>
            </a:r>
            <a:r>
              <a:rPr lang="ru-RU" dirty="0" smtClean="0">
                <a:sym typeface="Symbol"/>
              </a:rPr>
              <a:t></a:t>
            </a:r>
            <a:r>
              <a:rPr lang="ru-RU" dirty="0" smtClean="0"/>
              <a:t> = 0, </a:t>
            </a:r>
            <a:r>
              <a:rPr lang="ru-RU" dirty="0" smtClean="0">
                <a:sym typeface="Symbol"/>
              </a:rPr>
              <a:t></a:t>
            </a:r>
            <a:r>
              <a:rPr lang="ru-RU" dirty="0" smtClean="0"/>
              <a:t>&gt;0, соответствуют состояниям равновесия типа центр. Аналогично, </a:t>
            </a:r>
            <a:r>
              <a:rPr lang="ru-RU" dirty="0" smtClean="0">
                <a:sym typeface="Symbol"/>
              </a:rPr>
              <a:t></a:t>
            </a:r>
            <a:r>
              <a:rPr lang="ru-RU" baseline="-25000" dirty="0" smtClean="0"/>
              <a:t>1</a:t>
            </a:r>
            <a:r>
              <a:rPr lang="ru-RU" dirty="0" smtClean="0"/>
              <a:t> и </a:t>
            </a:r>
            <a:r>
              <a:rPr lang="ru-RU" dirty="0" smtClean="0">
                <a:sym typeface="Symbol"/>
              </a:rPr>
              <a:t></a:t>
            </a:r>
            <a:r>
              <a:rPr lang="ru-RU" baseline="-25000" dirty="0" smtClean="0"/>
              <a:t>2</a:t>
            </a:r>
            <a:r>
              <a:rPr lang="ru-RU" dirty="0" smtClean="0"/>
              <a:t> - действительны, но разных знаков, т.е. особая точка будет седлом, если</a:t>
            </a:r>
            <a:r>
              <a:rPr lang="ru-RU" i="1" dirty="0" smtClean="0"/>
              <a:t> </a:t>
            </a:r>
            <a:r>
              <a:rPr lang="ru-RU" dirty="0" smtClean="0">
                <a:sym typeface="Symbol"/>
              </a:rPr>
              <a:t></a:t>
            </a:r>
            <a:r>
              <a:rPr lang="ru-RU" dirty="0" smtClean="0"/>
              <a:t>&lt;0</a:t>
            </a:r>
            <a:r>
              <a:rPr lang="ru-RU" i="1" dirty="0" smtClean="0"/>
              <a:t>,</a:t>
            </a:r>
            <a:r>
              <a:rPr lang="ru-RU" dirty="0" smtClean="0"/>
              <a:t> и т.д. В итоге мы получим диаграмму разбиения плоскости параметров</a:t>
            </a:r>
            <a:r>
              <a:rPr lang="ru-RU" i="1" dirty="0" smtClean="0"/>
              <a:t> </a:t>
            </a:r>
            <a:r>
              <a:rPr lang="ru-RU" dirty="0" smtClean="0">
                <a:sym typeface="Symbol"/>
              </a:rPr>
              <a:t></a:t>
            </a:r>
            <a:r>
              <a:rPr lang="ru-RU" dirty="0" smtClean="0"/>
              <a:t>, </a:t>
            </a:r>
            <a:r>
              <a:rPr lang="ru-RU" dirty="0" smtClean="0">
                <a:sym typeface="Symbol"/>
              </a:rPr>
              <a:t></a:t>
            </a:r>
            <a:r>
              <a:rPr lang="ru-RU" dirty="0" smtClean="0"/>
              <a:t>, на области, соответствующие различным типам состояния равновесия.</a:t>
            </a:r>
          </a:p>
          <a:p>
            <a:endParaRPr lang="ru-RU" dirty="0"/>
          </a:p>
        </p:txBody>
      </p:sp>
    </p:spTree>
  </p:cSld>
  <p:clrMapOvr>
    <a:masterClrMapping/>
  </p:clrMapOvr>
  <p:transition>
    <p:dissolv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00108"/>
            <a:ext cx="8229600" cy="5643602"/>
          </a:xfrm>
        </p:spPr>
        <p:txBody>
          <a:bodyPr>
            <a:normAutofit fontScale="47500" lnSpcReduction="20000"/>
          </a:bodyPr>
          <a:lstStyle/>
          <a:p>
            <a:r>
              <a:rPr lang="ru-RU" sz="3800" dirty="0" smtClean="0"/>
              <a:t>Если коэффициенты линейной системы </a:t>
            </a:r>
            <a:r>
              <a:rPr lang="ru-RU" sz="3800" i="1" dirty="0" err="1" smtClean="0"/>
              <a:t>a</a:t>
            </a:r>
            <a:r>
              <a:rPr lang="ru-RU" sz="3800" i="1" dirty="0" smtClean="0"/>
              <a:t>, </a:t>
            </a:r>
            <a:r>
              <a:rPr lang="ru-RU" sz="3800" i="1" dirty="0" err="1" smtClean="0"/>
              <a:t>b</a:t>
            </a:r>
            <a:r>
              <a:rPr lang="ru-RU" sz="3800" i="1" dirty="0" smtClean="0"/>
              <a:t>, </a:t>
            </a:r>
            <a:r>
              <a:rPr lang="ru-RU" sz="3800" i="1" dirty="0" err="1" smtClean="0"/>
              <a:t>c</a:t>
            </a:r>
            <a:r>
              <a:rPr lang="ru-RU" sz="3800" i="1" dirty="0" smtClean="0"/>
              <a:t>, </a:t>
            </a:r>
            <a:r>
              <a:rPr lang="ru-RU" sz="3800" i="1" dirty="0" err="1" smtClean="0"/>
              <a:t>d</a:t>
            </a:r>
            <a:r>
              <a:rPr lang="ru-RU" sz="3800" dirty="0" smtClean="0"/>
              <a:t> зависят от некоторого параметра, то при изменении этого параметра будут меняться и величины </a:t>
            </a:r>
            <a:r>
              <a:rPr lang="ru-RU" sz="3800" i="1" dirty="0" smtClean="0">
                <a:sym typeface="Symbol"/>
              </a:rPr>
              <a:t></a:t>
            </a:r>
            <a:r>
              <a:rPr lang="ru-RU" sz="3800" i="1" dirty="0" smtClean="0"/>
              <a:t>, </a:t>
            </a:r>
            <a:r>
              <a:rPr lang="ru-RU" sz="3800" i="1" dirty="0" smtClean="0">
                <a:sym typeface="Symbol"/>
              </a:rPr>
              <a:t></a:t>
            </a:r>
            <a:r>
              <a:rPr lang="ru-RU" sz="3800" dirty="0" smtClean="0"/>
              <a:t>. При переходе через границы характер фазового портрета качественно меняется. Поэтому такие границы называются </a:t>
            </a:r>
            <a:r>
              <a:rPr lang="ru-RU" sz="3800" dirty="0" err="1" smtClean="0"/>
              <a:t>бифуркационными</a:t>
            </a:r>
            <a:r>
              <a:rPr lang="ru-RU" sz="3800" dirty="0" smtClean="0"/>
              <a:t> – по разные стороны от границы система имеет два </a:t>
            </a:r>
            <a:r>
              <a:rPr lang="ru-RU" sz="3800" dirty="0" err="1" smtClean="0"/>
              <a:t>топологически</a:t>
            </a:r>
            <a:r>
              <a:rPr lang="ru-RU" sz="3800" dirty="0" smtClean="0"/>
              <a:t> различных фазовых портрета и, соответственно два разных типа поведения.</a:t>
            </a:r>
          </a:p>
          <a:p>
            <a:r>
              <a:rPr lang="ru-RU" sz="3800" dirty="0" smtClean="0"/>
              <a:t>На диаграмме видно, как могут проходить такие изменения. Если исключить особые случаи – начало координат, – то легко видеть, что седло может переходить в узел, устойчивый или неустойчивый при пересечении оси ординат. Устойчивый узел может перейти либо в седло, либо в устойчивый фокус, и т.д. Отметим, что переходы устойчивый узел – устойчивый фокус и неустойчивый узел – неустойчивый фокус не являются </a:t>
            </a:r>
            <a:r>
              <a:rPr lang="ru-RU" sz="3800" dirty="0" err="1" smtClean="0"/>
              <a:t>бифуркационными</a:t>
            </a:r>
            <a:r>
              <a:rPr lang="ru-RU" sz="3800" dirty="0" smtClean="0"/>
              <a:t>, так как топология фазового пространства при этом не меняется. Более подробно мы поговорим о топологии фазового пространства и </a:t>
            </a:r>
            <a:r>
              <a:rPr lang="ru-RU" sz="3800" dirty="0" err="1" smtClean="0"/>
              <a:t>бифуркационных</a:t>
            </a:r>
            <a:r>
              <a:rPr lang="ru-RU" sz="3800" dirty="0" smtClean="0"/>
              <a:t> переходах в лекции 6. </a:t>
            </a:r>
          </a:p>
          <a:p>
            <a:r>
              <a:rPr lang="ru-RU" sz="3800" dirty="0" smtClean="0"/>
              <a:t>При </a:t>
            </a:r>
            <a:r>
              <a:rPr lang="ru-RU" sz="3800" dirty="0" err="1" smtClean="0"/>
              <a:t>бифуркационных</a:t>
            </a:r>
            <a:r>
              <a:rPr lang="ru-RU" sz="3800" dirty="0" smtClean="0"/>
              <a:t> переходах меняется характер устойчивости особой точки. Например, устойчивый фокус через центр может переходить в неустойчивый фокус. Эта бифуркация называется </a:t>
            </a:r>
            <a:r>
              <a:rPr lang="ru-RU" sz="3800" i="1" dirty="0" smtClean="0"/>
              <a:t>бифуркацией Андронова-Хопфа</a:t>
            </a:r>
            <a:r>
              <a:rPr lang="ru-RU" sz="3800" dirty="0" smtClean="0"/>
              <a:t> по именам исследовавших ее ученых. При этой бифуркации в нелинейных системах происходит рождение предельного цикла, и система становится автоколебательной (см. лекцию 8).</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dirty="0"/>
          </a:p>
        </p:txBody>
      </p:sp>
      <p:sp>
        <p:nvSpPr>
          <p:cNvPr id="3" name="Содержимое 2"/>
          <p:cNvSpPr>
            <a:spLocks noGrp="1"/>
          </p:cNvSpPr>
          <p:nvPr>
            <p:ph idx="1"/>
          </p:nvPr>
        </p:nvSpPr>
        <p:spPr/>
        <p:txBody>
          <a:bodyPr/>
          <a:lstStyle/>
          <a:p>
            <a:pPr algn="r"/>
            <a:endParaRPr lang="en-US" b="1" dirty="0" smtClean="0"/>
          </a:p>
          <a:p>
            <a:pPr algn="r">
              <a:buNone/>
            </a:pPr>
            <a:r>
              <a:rPr lang="ru-RU" b="1" dirty="0" smtClean="0"/>
              <a:t>ЛЕКЦИЯ 5</a:t>
            </a:r>
            <a:r>
              <a:rPr lang="ru-RU" dirty="0" smtClean="0"/>
              <a:t/>
            </a:r>
            <a:br>
              <a:rPr lang="ru-RU" dirty="0" smtClean="0"/>
            </a:br>
            <a:r>
              <a:rPr lang="ru-RU" b="1" dirty="0" smtClean="0"/>
              <a:t>ИССЛЕДОВАНИЕ УСТОЙЧИВОСТИ СТАЦИОНАРНЫХ СОСТОЯНИЙ НЕЛИНЕЙНЫХ СИСТЕМ ВТОРОГО ПОРЯДКА</a:t>
            </a:r>
            <a:endParaRPr lang="ru-RU" dirty="0"/>
          </a:p>
        </p:txBody>
      </p:sp>
    </p:spTree>
  </p:cSld>
  <p:clrMapOvr>
    <a:masterClrMapping/>
  </p:clrMapOvr>
  <p:transition>
    <p:dissolv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28670"/>
            <a:ext cx="8229600" cy="5645866"/>
          </a:xfrm>
        </p:spPr>
        <p:txBody>
          <a:bodyPr>
            <a:normAutofit fontScale="92500" lnSpcReduction="20000"/>
          </a:bodyPr>
          <a:lstStyle/>
          <a:p>
            <a:r>
              <a:rPr lang="ru-RU" dirty="0" smtClean="0"/>
              <a:t>Пусть биологическая система описывается системой двух автономных дифференциальных уравнений второго порядка общего вида:</a:t>
            </a:r>
            <a:endParaRPr lang="en-US" dirty="0" smtClean="0"/>
          </a:p>
          <a:p>
            <a:endParaRPr lang="ru-RU" dirty="0" smtClean="0"/>
          </a:p>
          <a:p>
            <a:pPr>
              <a:buNone/>
            </a:pPr>
            <a:endParaRPr lang="en-US" dirty="0" smtClean="0"/>
          </a:p>
          <a:p>
            <a:pPr>
              <a:buNone/>
            </a:pPr>
            <a:r>
              <a:rPr lang="ru-RU" dirty="0" smtClean="0"/>
              <a:t>	</a:t>
            </a:r>
            <a:r>
              <a:rPr lang="en-US" dirty="0" smtClean="0"/>
              <a:t>					       </a:t>
            </a:r>
            <a:r>
              <a:rPr lang="ru-RU" dirty="0" smtClean="0"/>
              <a:t>(5.1)</a:t>
            </a:r>
          </a:p>
          <a:p>
            <a:r>
              <a:rPr lang="ru-RU" dirty="0" smtClean="0"/>
              <a:t>Стационарные значения переменных системы определяются из алгебраических уравнений:</a:t>
            </a:r>
          </a:p>
          <a:p>
            <a:pPr>
              <a:buNone/>
            </a:pPr>
            <a:endParaRPr lang="en-US" dirty="0" smtClean="0"/>
          </a:p>
          <a:p>
            <a:pPr>
              <a:buNone/>
            </a:pPr>
            <a:r>
              <a:rPr lang="ru-RU" dirty="0" smtClean="0"/>
              <a:t>				</a:t>
            </a:r>
            <a:r>
              <a:rPr lang="en-US" dirty="0" smtClean="0"/>
              <a:t>	</a:t>
            </a:r>
            <a:r>
              <a:rPr lang="ru-RU" dirty="0" smtClean="0"/>
              <a:t>    </a:t>
            </a:r>
            <a:r>
              <a:rPr lang="en-US" dirty="0" smtClean="0"/>
              <a:t>	   </a:t>
            </a:r>
            <a:r>
              <a:rPr lang="ru-RU" dirty="0" smtClean="0"/>
              <a:t>(5.2)</a:t>
            </a:r>
          </a:p>
          <a:p>
            <a:r>
              <a:rPr lang="ru-RU" i="1" dirty="0" smtClean="0"/>
              <a:t>Стационарные состояния</a:t>
            </a:r>
            <a:r>
              <a:rPr lang="ru-RU" dirty="0" smtClean="0"/>
              <a:t> соответствуют особым точкам дифференциального уравнения первого порядка, определяющего интегральные кривые:</a:t>
            </a:r>
          </a:p>
          <a:p>
            <a:pPr>
              <a:buNone/>
            </a:pPr>
            <a:endParaRPr lang="en-US" dirty="0" smtClean="0"/>
          </a:p>
          <a:p>
            <a:pPr>
              <a:buNone/>
            </a:pPr>
            <a:r>
              <a:rPr lang="ru-RU" dirty="0" smtClean="0"/>
              <a:t>	</a:t>
            </a:r>
            <a:r>
              <a:rPr lang="en-US" dirty="0" smtClean="0"/>
              <a:t>				 	      </a:t>
            </a:r>
            <a:r>
              <a:rPr lang="ru-RU" dirty="0" smtClean="0"/>
              <a:t>(5.3)</a:t>
            </a:r>
          </a:p>
          <a:p>
            <a:endParaRPr lang="ru-RU" dirty="0"/>
          </a:p>
        </p:txBody>
      </p:sp>
      <p:pic>
        <p:nvPicPr>
          <p:cNvPr id="153602" name="Picture 2" descr="C:\Users\73B5~1\AppData\Local\Temp\Rar$EX00.134\LectMB\Lect05.files\image002.gif"/>
          <p:cNvPicPr>
            <a:picLocks noChangeAspect="1" noChangeArrowheads="1"/>
          </p:cNvPicPr>
          <p:nvPr/>
        </p:nvPicPr>
        <p:blipFill>
          <a:blip r:embed="rId2" cstate="print"/>
          <a:srcRect/>
          <a:stretch>
            <a:fillRect/>
          </a:stretch>
        </p:blipFill>
        <p:spPr bwMode="auto">
          <a:xfrm>
            <a:off x="4071934" y="1857364"/>
            <a:ext cx="1357322" cy="1308264"/>
          </a:xfrm>
          <a:prstGeom prst="rect">
            <a:avLst/>
          </a:prstGeom>
          <a:noFill/>
        </p:spPr>
      </p:pic>
      <p:pic>
        <p:nvPicPr>
          <p:cNvPr id="153603" name="Picture 3" descr="C:\Users\73B5~1\AppData\Local\Temp\Rar$EX00.134\LectMB\Lect05.files\image004.gif"/>
          <p:cNvPicPr>
            <a:picLocks noChangeAspect="1" noChangeArrowheads="1"/>
          </p:cNvPicPr>
          <p:nvPr/>
        </p:nvPicPr>
        <p:blipFill>
          <a:blip r:embed="rId3" cstate="print"/>
          <a:srcRect/>
          <a:stretch>
            <a:fillRect/>
          </a:stretch>
        </p:blipFill>
        <p:spPr bwMode="auto">
          <a:xfrm>
            <a:off x="4214810" y="3786190"/>
            <a:ext cx="1143008" cy="724442"/>
          </a:xfrm>
          <a:prstGeom prst="rect">
            <a:avLst/>
          </a:prstGeom>
          <a:noFill/>
        </p:spPr>
      </p:pic>
      <p:pic>
        <p:nvPicPr>
          <p:cNvPr id="153604" name="Picture 4" descr="C:\Users\73B5~1\AppData\Local\Temp\Rar$EX00.134\LectMB\Lect05.files\image006.gif"/>
          <p:cNvPicPr>
            <a:picLocks noChangeAspect="1" noChangeArrowheads="1"/>
          </p:cNvPicPr>
          <p:nvPr/>
        </p:nvPicPr>
        <p:blipFill>
          <a:blip r:embed="rId4" cstate="print"/>
          <a:srcRect/>
          <a:stretch>
            <a:fillRect/>
          </a:stretch>
        </p:blipFill>
        <p:spPr bwMode="auto">
          <a:xfrm>
            <a:off x="3857620" y="5624692"/>
            <a:ext cx="1357322" cy="73326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3" end="3"/>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153602"/>
                                        </p:tgtEl>
                                        <p:attrNameLst>
                                          <p:attrName>style.visibility</p:attrName>
                                        </p:attrNameLst>
                                      </p:cBhvr>
                                      <p:to>
                                        <p:strVal val="visible"/>
                                      </p:to>
                                    </p:set>
                                    <p:anim calcmode="lin" valueType="num">
                                      <p:cBhvr>
                                        <p:cTn id="23" dur="500" fill="hold"/>
                                        <p:tgtEl>
                                          <p:spTgt spid="153602"/>
                                        </p:tgtEl>
                                        <p:attrNameLst>
                                          <p:attrName>ppt_w</p:attrName>
                                        </p:attrNameLst>
                                      </p:cBhvr>
                                      <p:tavLst>
                                        <p:tav tm="0">
                                          <p:val>
                                            <p:strVal val="#ppt_w*2.5"/>
                                          </p:val>
                                        </p:tav>
                                        <p:tav tm="100000">
                                          <p:val>
                                            <p:strVal val="#ppt_w"/>
                                          </p:val>
                                        </p:tav>
                                      </p:tavLst>
                                    </p:anim>
                                    <p:anim calcmode="lin" valueType="num">
                                      <p:cBhvr>
                                        <p:cTn id="24" dur="500" fill="hold"/>
                                        <p:tgtEl>
                                          <p:spTgt spid="153602"/>
                                        </p:tgtEl>
                                        <p:attrNameLst>
                                          <p:attrName>ppt_h</p:attrName>
                                        </p:attrNameLst>
                                      </p:cBhvr>
                                      <p:tavLst>
                                        <p:tav tm="0">
                                          <p:val>
                                            <p:strVal val="#ppt_h*0.01"/>
                                          </p:val>
                                        </p:tav>
                                        <p:tav tm="100000">
                                          <p:val>
                                            <p:strVal val="#ppt_h"/>
                                          </p:val>
                                        </p:tav>
                                      </p:tavLst>
                                    </p:anim>
                                    <p:anim calcmode="lin" valueType="num">
                                      <p:cBhvr>
                                        <p:cTn id="25" dur="500" fill="hold"/>
                                        <p:tgtEl>
                                          <p:spTgt spid="153602"/>
                                        </p:tgtEl>
                                        <p:attrNameLst>
                                          <p:attrName>ppt_x</p:attrName>
                                        </p:attrNameLst>
                                      </p:cBhvr>
                                      <p:tavLst>
                                        <p:tav tm="0">
                                          <p:val>
                                            <p:strVal val="#ppt_x"/>
                                          </p:val>
                                        </p:tav>
                                        <p:tav tm="100000">
                                          <p:val>
                                            <p:strVal val="#ppt_x"/>
                                          </p:val>
                                        </p:tav>
                                      </p:tavLst>
                                    </p:anim>
                                    <p:anim calcmode="lin" valueType="num">
                                      <p:cBhvr>
                                        <p:cTn id="26" dur="500" fill="hold"/>
                                        <p:tgtEl>
                                          <p:spTgt spid="153602"/>
                                        </p:tgtEl>
                                        <p:attrNameLst>
                                          <p:attrName>ppt_y</p:attrName>
                                        </p:attrNameLst>
                                      </p:cBhvr>
                                      <p:tavLst>
                                        <p:tav tm="0">
                                          <p:val>
                                            <p:strVal val="#ppt_h+1"/>
                                          </p:val>
                                        </p:tav>
                                        <p:tav tm="100000">
                                          <p:val>
                                            <p:strVal val="#ppt_y"/>
                                          </p:val>
                                        </p:tav>
                                      </p:tavLst>
                                    </p:anim>
                                    <p:animEffect transition="in" filter="fade">
                                      <p:cBhvr>
                                        <p:cTn id="27" dur="500"/>
                                        <p:tgtEl>
                                          <p:spTgt spid="153602"/>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6" end="6"/>
                                            </p:txEl>
                                          </p:spTgt>
                                        </p:tgtEl>
                                      </p:cBhvr>
                                    </p:animEffect>
                                  </p:childTnLst>
                                </p:cTn>
                              </p:par>
                              <p:par>
                                <p:cTn id="46" presetID="58" presetClass="entr" presetSubtype="0" accel="100000" fill="hold" nodeType="withEffect">
                                  <p:stCondLst>
                                    <p:cond delay="0"/>
                                  </p:stCondLst>
                                  <p:childTnLst>
                                    <p:set>
                                      <p:cBhvr>
                                        <p:cTn id="47" dur="1" fill="hold">
                                          <p:stCondLst>
                                            <p:cond delay="0"/>
                                          </p:stCondLst>
                                        </p:cTn>
                                        <p:tgtEl>
                                          <p:spTgt spid="153603"/>
                                        </p:tgtEl>
                                        <p:attrNameLst>
                                          <p:attrName>style.visibility</p:attrName>
                                        </p:attrNameLst>
                                      </p:cBhvr>
                                      <p:to>
                                        <p:strVal val="visible"/>
                                      </p:to>
                                    </p:set>
                                    <p:anim calcmode="lin" valueType="num">
                                      <p:cBhvr>
                                        <p:cTn id="48" dur="500" fill="hold"/>
                                        <p:tgtEl>
                                          <p:spTgt spid="153603"/>
                                        </p:tgtEl>
                                        <p:attrNameLst>
                                          <p:attrName>ppt_w</p:attrName>
                                        </p:attrNameLst>
                                      </p:cBhvr>
                                      <p:tavLst>
                                        <p:tav tm="0">
                                          <p:val>
                                            <p:strVal val="#ppt_w*2.5"/>
                                          </p:val>
                                        </p:tav>
                                        <p:tav tm="100000">
                                          <p:val>
                                            <p:strVal val="#ppt_w"/>
                                          </p:val>
                                        </p:tav>
                                      </p:tavLst>
                                    </p:anim>
                                    <p:anim calcmode="lin" valueType="num">
                                      <p:cBhvr>
                                        <p:cTn id="49" dur="500" fill="hold"/>
                                        <p:tgtEl>
                                          <p:spTgt spid="153603"/>
                                        </p:tgtEl>
                                        <p:attrNameLst>
                                          <p:attrName>ppt_h</p:attrName>
                                        </p:attrNameLst>
                                      </p:cBhvr>
                                      <p:tavLst>
                                        <p:tav tm="0">
                                          <p:val>
                                            <p:strVal val="#ppt_h*0.01"/>
                                          </p:val>
                                        </p:tav>
                                        <p:tav tm="100000">
                                          <p:val>
                                            <p:strVal val="#ppt_h"/>
                                          </p:val>
                                        </p:tav>
                                      </p:tavLst>
                                    </p:anim>
                                    <p:anim calcmode="lin" valueType="num">
                                      <p:cBhvr>
                                        <p:cTn id="50" dur="500" fill="hold"/>
                                        <p:tgtEl>
                                          <p:spTgt spid="153603"/>
                                        </p:tgtEl>
                                        <p:attrNameLst>
                                          <p:attrName>ppt_x</p:attrName>
                                        </p:attrNameLst>
                                      </p:cBhvr>
                                      <p:tavLst>
                                        <p:tav tm="0">
                                          <p:val>
                                            <p:strVal val="#ppt_x"/>
                                          </p:val>
                                        </p:tav>
                                        <p:tav tm="100000">
                                          <p:val>
                                            <p:strVal val="#ppt_x"/>
                                          </p:val>
                                        </p:tav>
                                      </p:tavLst>
                                    </p:anim>
                                    <p:anim calcmode="lin" valueType="num">
                                      <p:cBhvr>
                                        <p:cTn id="51" dur="500" fill="hold"/>
                                        <p:tgtEl>
                                          <p:spTgt spid="153603"/>
                                        </p:tgtEl>
                                        <p:attrNameLst>
                                          <p:attrName>ppt_y</p:attrName>
                                        </p:attrNameLst>
                                      </p:cBhvr>
                                      <p:tavLst>
                                        <p:tav tm="0">
                                          <p:val>
                                            <p:strVal val="#ppt_h+1"/>
                                          </p:val>
                                        </p:tav>
                                        <p:tav tm="100000">
                                          <p:val>
                                            <p:strVal val="#ppt_y"/>
                                          </p:val>
                                        </p:tav>
                                      </p:tavLst>
                                    </p:anim>
                                    <p:animEffect transition="in" filter="fade">
                                      <p:cBhvr>
                                        <p:cTn id="52" dur="500"/>
                                        <p:tgtEl>
                                          <p:spTgt spid="153603"/>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p:cTn id="66"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67"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6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70" dur="500"/>
                                        <p:tgtEl>
                                          <p:spTgt spid="3">
                                            <p:txEl>
                                              <p:pRg st="9" end="9"/>
                                            </p:txEl>
                                          </p:spTgt>
                                        </p:tgtEl>
                                      </p:cBhvr>
                                    </p:animEffect>
                                  </p:childTnLst>
                                </p:cTn>
                              </p:par>
                              <p:par>
                                <p:cTn id="71" presetID="58" presetClass="entr" presetSubtype="0" accel="100000" fill="hold" nodeType="withEffect">
                                  <p:stCondLst>
                                    <p:cond delay="0"/>
                                  </p:stCondLst>
                                  <p:childTnLst>
                                    <p:set>
                                      <p:cBhvr>
                                        <p:cTn id="72" dur="1" fill="hold">
                                          <p:stCondLst>
                                            <p:cond delay="0"/>
                                          </p:stCondLst>
                                        </p:cTn>
                                        <p:tgtEl>
                                          <p:spTgt spid="153604"/>
                                        </p:tgtEl>
                                        <p:attrNameLst>
                                          <p:attrName>style.visibility</p:attrName>
                                        </p:attrNameLst>
                                      </p:cBhvr>
                                      <p:to>
                                        <p:strVal val="visible"/>
                                      </p:to>
                                    </p:set>
                                    <p:anim calcmode="lin" valueType="num">
                                      <p:cBhvr>
                                        <p:cTn id="73" dur="500" fill="hold"/>
                                        <p:tgtEl>
                                          <p:spTgt spid="153604"/>
                                        </p:tgtEl>
                                        <p:attrNameLst>
                                          <p:attrName>ppt_w</p:attrName>
                                        </p:attrNameLst>
                                      </p:cBhvr>
                                      <p:tavLst>
                                        <p:tav tm="0">
                                          <p:val>
                                            <p:strVal val="#ppt_w*2.5"/>
                                          </p:val>
                                        </p:tav>
                                        <p:tav tm="100000">
                                          <p:val>
                                            <p:strVal val="#ppt_w"/>
                                          </p:val>
                                        </p:tav>
                                      </p:tavLst>
                                    </p:anim>
                                    <p:anim calcmode="lin" valueType="num">
                                      <p:cBhvr>
                                        <p:cTn id="74" dur="500" fill="hold"/>
                                        <p:tgtEl>
                                          <p:spTgt spid="153604"/>
                                        </p:tgtEl>
                                        <p:attrNameLst>
                                          <p:attrName>ppt_h</p:attrName>
                                        </p:attrNameLst>
                                      </p:cBhvr>
                                      <p:tavLst>
                                        <p:tav tm="0">
                                          <p:val>
                                            <p:strVal val="#ppt_h*0.01"/>
                                          </p:val>
                                        </p:tav>
                                        <p:tav tm="100000">
                                          <p:val>
                                            <p:strVal val="#ppt_h"/>
                                          </p:val>
                                        </p:tav>
                                      </p:tavLst>
                                    </p:anim>
                                    <p:anim calcmode="lin" valueType="num">
                                      <p:cBhvr>
                                        <p:cTn id="75" dur="500" fill="hold"/>
                                        <p:tgtEl>
                                          <p:spTgt spid="153604"/>
                                        </p:tgtEl>
                                        <p:attrNameLst>
                                          <p:attrName>ppt_x</p:attrName>
                                        </p:attrNameLst>
                                      </p:cBhvr>
                                      <p:tavLst>
                                        <p:tav tm="0">
                                          <p:val>
                                            <p:strVal val="#ppt_x"/>
                                          </p:val>
                                        </p:tav>
                                        <p:tav tm="100000">
                                          <p:val>
                                            <p:strVal val="#ppt_x"/>
                                          </p:val>
                                        </p:tav>
                                      </p:tavLst>
                                    </p:anim>
                                    <p:anim calcmode="lin" valueType="num">
                                      <p:cBhvr>
                                        <p:cTn id="76" dur="500" fill="hold"/>
                                        <p:tgtEl>
                                          <p:spTgt spid="153604"/>
                                        </p:tgtEl>
                                        <p:attrNameLst>
                                          <p:attrName>ppt_y</p:attrName>
                                        </p:attrNameLst>
                                      </p:cBhvr>
                                      <p:tavLst>
                                        <p:tav tm="0">
                                          <p:val>
                                            <p:strVal val="#ppt_h+1"/>
                                          </p:val>
                                        </p:tav>
                                        <p:tav tm="100000">
                                          <p:val>
                                            <p:strVal val="#ppt_y"/>
                                          </p:val>
                                        </p:tav>
                                      </p:tavLst>
                                    </p:anim>
                                    <p:animEffect transition="in" filter="fade">
                                      <p:cBhvr>
                                        <p:cTn id="77" dur="500"/>
                                        <p:tgtEl>
                                          <p:spTgt spid="153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14356"/>
            <a:ext cx="8229600" cy="5929354"/>
          </a:xfrm>
        </p:spPr>
        <p:txBody>
          <a:bodyPr>
            <a:normAutofit fontScale="70000" lnSpcReduction="20000"/>
          </a:bodyPr>
          <a:lstStyle/>
          <a:p>
            <a:r>
              <a:rPr lang="ru-RU" dirty="0" smtClean="0"/>
              <a:t>Математический анализ поведения траекторий этой системы на фазовой плоскости связан с именами французского математика Анри Пуанкаре и русского математика и механика Александра Михайловича Ляпунова (1857-1918). </a:t>
            </a:r>
          </a:p>
          <a:p>
            <a:r>
              <a:rPr lang="ru-RU" dirty="0" smtClean="0"/>
              <a:t>Ляпунов показал, что в большом числе случаев анализ устойчивости стационарного состояния нелинейной системы можно заменить анализом устойчивости системы, линеаризованной в окрестности стационарного состояния.</a:t>
            </a:r>
          </a:p>
          <a:p>
            <a:r>
              <a:rPr lang="ru-RU" dirty="0" smtClean="0"/>
              <a:t>Рассмотрим характер поведения переменных при некотором небольшом отклонении системы от состояния равновесия. Введем вместо переменных </a:t>
            </a:r>
            <a:r>
              <a:rPr lang="ru-RU" i="1" dirty="0" err="1" smtClean="0"/>
              <a:t>x</a:t>
            </a:r>
            <a:r>
              <a:rPr lang="ru-RU" i="1" dirty="0" smtClean="0"/>
              <a:t>, </a:t>
            </a:r>
            <a:r>
              <a:rPr lang="ru-RU" i="1" dirty="0" err="1" smtClean="0"/>
              <a:t>y</a:t>
            </a:r>
            <a:r>
              <a:rPr lang="ru-RU" dirty="0" smtClean="0"/>
              <a:t> новые независимые переменные </a:t>
            </a:r>
            <a:r>
              <a:rPr lang="ru-RU" dirty="0" smtClean="0">
                <a:sym typeface="Symbol"/>
              </a:rPr>
              <a:t></a:t>
            </a:r>
            <a:r>
              <a:rPr lang="ru-RU" dirty="0" smtClean="0"/>
              <a:t>, </a:t>
            </a:r>
            <a:r>
              <a:rPr lang="ru-RU" i="1" dirty="0" smtClean="0">
                <a:sym typeface="Symbol"/>
              </a:rPr>
              <a:t></a:t>
            </a:r>
            <a:r>
              <a:rPr lang="ru-RU" dirty="0" smtClean="0"/>
              <a:t>, определив их как смещения относительно равновесных значений переменных</a:t>
            </a:r>
            <a:endParaRPr lang="en-US" dirty="0" smtClean="0"/>
          </a:p>
          <a:p>
            <a:endParaRPr lang="ru-RU" dirty="0" smtClean="0"/>
          </a:p>
          <a:p>
            <a:pPr>
              <a:buNone/>
            </a:pPr>
            <a:r>
              <a:rPr lang="en-US" dirty="0" smtClean="0"/>
              <a:t>					</a:t>
            </a:r>
            <a:r>
              <a:rPr lang="ru-RU" dirty="0" smtClean="0"/>
              <a:t>	(5.4)</a:t>
            </a:r>
          </a:p>
          <a:p>
            <a:r>
              <a:rPr lang="ru-RU" dirty="0" smtClean="0"/>
              <a:t>Подставив эти выражения в (5.1), получим:</a:t>
            </a:r>
            <a:endParaRPr lang="en-US" dirty="0" smtClean="0"/>
          </a:p>
          <a:p>
            <a:endParaRPr lang="en-US" dirty="0" smtClean="0"/>
          </a:p>
          <a:p>
            <a:endParaRPr lang="ru-RU" dirty="0" smtClean="0"/>
          </a:p>
          <a:p>
            <a:pPr>
              <a:buNone/>
            </a:pPr>
            <a:r>
              <a:rPr lang="ru-RU" dirty="0" smtClean="0"/>
              <a:t>	</a:t>
            </a:r>
            <a:r>
              <a:rPr lang="en-US" dirty="0" smtClean="0"/>
              <a:t>					</a:t>
            </a:r>
            <a:r>
              <a:rPr lang="ru-RU" dirty="0" smtClean="0"/>
              <a:t>(5.5)</a:t>
            </a:r>
            <a:endParaRPr lang="en-US" dirty="0" smtClean="0"/>
          </a:p>
          <a:p>
            <a:pPr>
              <a:buNone/>
            </a:pPr>
            <a:endParaRPr lang="ru-RU" dirty="0" smtClean="0"/>
          </a:p>
          <a:p>
            <a:r>
              <a:rPr lang="en-US" dirty="0" smtClean="0"/>
              <a:t>                 </a:t>
            </a:r>
            <a:r>
              <a:rPr lang="ru-RU" dirty="0" smtClean="0"/>
              <a:t>, так как </a:t>
            </a:r>
            <a:r>
              <a:rPr lang="en-US" dirty="0" smtClean="0"/>
              <a:t>          </a:t>
            </a:r>
            <a:r>
              <a:rPr lang="ru-RU" dirty="0" smtClean="0"/>
              <a:t> - координаты особой точки.</a:t>
            </a:r>
          </a:p>
          <a:p>
            <a:endParaRPr lang="ru-RU" dirty="0"/>
          </a:p>
        </p:txBody>
      </p:sp>
      <p:pic>
        <p:nvPicPr>
          <p:cNvPr id="156674" name="Picture 2" descr="C:\Users\73B5~1\AppData\Local\Temp\Rar$EX00.134\LectMB\Lect05.files\image008.gif"/>
          <p:cNvPicPr>
            <a:picLocks noChangeAspect="1" noChangeArrowheads="1"/>
          </p:cNvPicPr>
          <p:nvPr/>
        </p:nvPicPr>
        <p:blipFill>
          <a:blip r:embed="rId2" cstate="print"/>
          <a:srcRect/>
          <a:stretch>
            <a:fillRect/>
          </a:stretch>
        </p:blipFill>
        <p:spPr bwMode="auto">
          <a:xfrm>
            <a:off x="4143372" y="3929066"/>
            <a:ext cx="928694" cy="708326"/>
          </a:xfrm>
          <a:prstGeom prst="rect">
            <a:avLst/>
          </a:prstGeom>
          <a:noFill/>
        </p:spPr>
      </p:pic>
      <p:pic>
        <p:nvPicPr>
          <p:cNvPr id="156675" name="Picture 3" descr="C:\Users\73B5~1\AppData\Local\Temp\Rar$EX00.134\LectMB\Lect05.files\image010.gif"/>
          <p:cNvPicPr>
            <a:picLocks noChangeAspect="1" noChangeArrowheads="1"/>
          </p:cNvPicPr>
          <p:nvPr/>
        </p:nvPicPr>
        <p:blipFill>
          <a:blip r:embed="rId3" cstate="print"/>
          <a:srcRect/>
          <a:stretch>
            <a:fillRect/>
          </a:stretch>
        </p:blipFill>
        <p:spPr bwMode="auto">
          <a:xfrm>
            <a:off x="3143240" y="4786322"/>
            <a:ext cx="1928826" cy="1005830"/>
          </a:xfrm>
          <a:prstGeom prst="rect">
            <a:avLst/>
          </a:prstGeom>
          <a:noFill/>
        </p:spPr>
      </p:pic>
      <p:pic>
        <p:nvPicPr>
          <p:cNvPr id="156676" name="Picture 4" descr="C:\Users\73B5~1\AppData\Local\Temp\Rar$EX00.134\LectMB\Lect05.files\image012.gif"/>
          <p:cNvPicPr>
            <a:picLocks noChangeAspect="1" noChangeArrowheads="1"/>
          </p:cNvPicPr>
          <p:nvPr/>
        </p:nvPicPr>
        <p:blipFill>
          <a:blip r:embed="rId4" cstate="print"/>
          <a:srcRect/>
          <a:stretch>
            <a:fillRect/>
          </a:stretch>
        </p:blipFill>
        <p:spPr bwMode="auto">
          <a:xfrm>
            <a:off x="714348" y="5786454"/>
            <a:ext cx="1243021" cy="642942"/>
          </a:xfrm>
          <a:prstGeom prst="rect">
            <a:avLst/>
          </a:prstGeom>
          <a:noFill/>
        </p:spPr>
      </p:pic>
      <p:pic>
        <p:nvPicPr>
          <p:cNvPr id="156677" name="Picture 5" descr="C:\Users\73B5~1\AppData\Local\Temp\Rar$EX00.134\LectMB\Lect05.files\image014.gif"/>
          <p:cNvPicPr>
            <a:picLocks noChangeAspect="1" noChangeArrowheads="1"/>
          </p:cNvPicPr>
          <p:nvPr/>
        </p:nvPicPr>
        <p:blipFill>
          <a:blip r:embed="rId5" cstate="print"/>
          <a:srcRect/>
          <a:stretch>
            <a:fillRect/>
          </a:stretch>
        </p:blipFill>
        <p:spPr bwMode="auto">
          <a:xfrm>
            <a:off x="3143240" y="5929330"/>
            <a:ext cx="436148" cy="28575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4" end="4"/>
                                            </p:txEl>
                                          </p:spTgt>
                                        </p:tgtEl>
                                      </p:cBhvr>
                                    </p:animEffect>
                                  </p:childTnLst>
                                </p:cTn>
                              </p:par>
                              <p:par>
                                <p:cTn id="39" presetID="58" presetClass="entr" presetSubtype="0" accel="100000" fill="hold" nodeType="withEffect">
                                  <p:stCondLst>
                                    <p:cond delay="0"/>
                                  </p:stCondLst>
                                  <p:childTnLst>
                                    <p:set>
                                      <p:cBhvr>
                                        <p:cTn id="40" dur="1" fill="hold">
                                          <p:stCondLst>
                                            <p:cond delay="0"/>
                                          </p:stCondLst>
                                        </p:cTn>
                                        <p:tgtEl>
                                          <p:spTgt spid="156674"/>
                                        </p:tgtEl>
                                        <p:attrNameLst>
                                          <p:attrName>style.visibility</p:attrName>
                                        </p:attrNameLst>
                                      </p:cBhvr>
                                      <p:to>
                                        <p:strVal val="visible"/>
                                      </p:to>
                                    </p:set>
                                    <p:anim calcmode="lin" valueType="num">
                                      <p:cBhvr>
                                        <p:cTn id="41" dur="500" fill="hold"/>
                                        <p:tgtEl>
                                          <p:spTgt spid="156674"/>
                                        </p:tgtEl>
                                        <p:attrNameLst>
                                          <p:attrName>ppt_w</p:attrName>
                                        </p:attrNameLst>
                                      </p:cBhvr>
                                      <p:tavLst>
                                        <p:tav tm="0">
                                          <p:val>
                                            <p:strVal val="#ppt_w*2.5"/>
                                          </p:val>
                                        </p:tav>
                                        <p:tav tm="100000">
                                          <p:val>
                                            <p:strVal val="#ppt_w"/>
                                          </p:val>
                                        </p:tav>
                                      </p:tavLst>
                                    </p:anim>
                                    <p:anim calcmode="lin" valueType="num">
                                      <p:cBhvr>
                                        <p:cTn id="42" dur="500" fill="hold"/>
                                        <p:tgtEl>
                                          <p:spTgt spid="156674"/>
                                        </p:tgtEl>
                                        <p:attrNameLst>
                                          <p:attrName>ppt_h</p:attrName>
                                        </p:attrNameLst>
                                      </p:cBhvr>
                                      <p:tavLst>
                                        <p:tav tm="0">
                                          <p:val>
                                            <p:strVal val="#ppt_h*0.01"/>
                                          </p:val>
                                        </p:tav>
                                        <p:tav tm="100000">
                                          <p:val>
                                            <p:strVal val="#ppt_h"/>
                                          </p:val>
                                        </p:tav>
                                      </p:tavLst>
                                    </p:anim>
                                    <p:anim calcmode="lin" valueType="num">
                                      <p:cBhvr>
                                        <p:cTn id="43" dur="500" fill="hold"/>
                                        <p:tgtEl>
                                          <p:spTgt spid="156674"/>
                                        </p:tgtEl>
                                        <p:attrNameLst>
                                          <p:attrName>ppt_x</p:attrName>
                                        </p:attrNameLst>
                                      </p:cBhvr>
                                      <p:tavLst>
                                        <p:tav tm="0">
                                          <p:val>
                                            <p:strVal val="#ppt_x"/>
                                          </p:val>
                                        </p:tav>
                                        <p:tav tm="100000">
                                          <p:val>
                                            <p:strVal val="#ppt_x"/>
                                          </p:val>
                                        </p:tav>
                                      </p:tavLst>
                                    </p:anim>
                                    <p:anim calcmode="lin" valueType="num">
                                      <p:cBhvr>
                                        <p:cTn id="44" dur="500" fill="hold"/>
                                        <p:tgtEl>
                                          <p:spTgt spid="156674"/>
                                        </p:tgtEl>
                                        <p:attrNameLst>
                                          <p:attrName>ppt_y</p:attrName>
                                        </p:attrNameLst>
                                      </p:cBhvr>
                                      <p:tavLst>
                                        <p:tav tm="0">
                                          <p:val>
                                            <p:strVal val="#ppt_h+1"/>
                                          </p:val>
                                        </p:tav>
                                        <p:tav tm="100000">
                                          <p:val>
                                            <p:strVal val="#ppt_y"/>
                                          </p:val>
                                        </p:tav>
                                      </p:tavLst>
                                    </p:anim>
                                    <p:animEffect transition="in" filter="fade">
                                      <p:cBhvr>
                                        <p:cTn id="45" dur="500"/>
                                        <p:tgtEl>
                                          <p:spTgt spid="156674"/>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8" presetClass="entr" presetSubtype="0" accel="100000"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p:cTn id="59"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60"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63" dur="500"/>
                                        <p:tgtEl>
                                          <p:spTgt spid="3">
                                            <p:txEl>
                                              <p:pRg st="8" end="8"/>
                                            </p:txEl>
                                          </p:spTgt>
                                        </p:tgtEl>
                                      </p:cBhvr>
                                    </p:animEffect>
                                  </p:childTnLst>
                                </p:cTn>
                              </p:par>
                              <p:par>
                                <p:cTn id="64" presetID="58" presetClass="entr" presetSubtype="0" accel="100000" fill="hold" nodeType="withEffect">
                                  <p:stCondLst>
                                    <p:cond delay="0"/>
                                  </p:stCondLst>
                                  <p:childTnLst>
                                    <p:set>
                                      <p:cBhvr>
                                        <p:cTn id="65" dur="1" fill="hold">
                                          <p:stCondLst>
                                            <p:cond delay="0"/>
                                          </p:stCondLst>
                                        </p:cTn>
                                        <p:tgtEl>
                                          <p:spTgt spid="156675"/>
                                        </p:tgtEl>
                                        <p:attrNameLst>
                                          <p:attrName>style.visibility</p:attrName>
                                        </p:attrNameLst>
                                      </p:cBhvr>
                                      <p:to>
                                        <p:strVal val="visible"/>
                                      </p:to>
                                    </p:set>
                                    <p:anim calcmode="lin" valueType="num">
                                      <p:cBhvr>
                                        <p:cTn id="66" dur="500" fill="hold"/>
                                        <p:tgtEl>
                                          <p:spTgt spid="156675"/>
                                        </p:tgtEl>
                                        <p:attrNameLst>
                                          <p:attrName>ppt_w</p:attrName>
                                        </p:attrNameLst>
                                      </p:cBhvr>
                                      <p:tavLst>
                                        <p:tav tm="0">
                                          <p:val>
                                            <p:strVal val="#ppt_w*2.5"/>
                                          </p:val>
                                        </p:tav>
                                        <p:tav tm="100000">
                                          <p:val>
                                            <p:strVal val="#ppt_w"/>
                                          </p:val>
                                        </p:tav>
                                      </p:tavLst>
                                    </p:anim>
                                    <p:anim calcmode="lin" valueType="num">
                                      <p:cBhvr>
                                        <p:cTn id="67" dur="500" fill="hold"/>
                                        <p:tgtEl>
                                          <p:spTgt spid="156675"/>
                                        </p:tgtEl>
                                        <p:attrNameLst>
                                          <p:attrName>ppt_h</p:attrName>
                                        </p:attrNameLst>
                                      </p:cBhvr>
                                      <p:tavLst>
                                        <p:tav tm="0">
                                          <p:val>
                                            <p:strVal val="#ppt_h*0.01"/>
                                          </p:val>
                                        </p:tav>
                                        <p:tav tm="100000">
                                          <p:val>
                                            <p:strVal val="#ppt_h"/>
                                          </p:val>
                                        </p:tav>
                                      </p:tavLst>
                                    </p:anim>
                                    <p:anim calcmode="lin" valueType="num">
                                      <p:cBhvr>
                                        <p:cTn id="68" dur="500" fill="hold"/>
                                        <p:tgtEl>
                                          <p:spTgt spid="156675"/>
                                        </p:tgtEl>
                                        <p:attrNameLst>
                                          <p:attrName>ppt_x</p:attrName>
                                        </p:attrNameLst>
                                      </p:cBhvr>
                                      <p:tavLst>
                                        <p:tav tm="0">
                                          <p:val>
                                            <p:strVal val="#ppt_x"/>
                                          </p:val>
                                        </p:tav>
                                        <p:tav tm="100000">
                                          <p:val>
                                            <p:strVal val="#ppt_x"/>
                                          </p:val>
                                        </p:tav>
                                      </p:tavLst>
                                    </p:anim>
                                    <p:anim calcmode="lin" valueType="num">
                                      <p:cBhvr>
                                        <p:cTn id="69" dur="500" fill="hold"/>
                                        <p:tgtEl>
                                          <p:spTgt spid="156675"/>
                                        </p:tgtEl>
                                        <p:attrNameLst>
                                          <p:attrName>ppt_y</p:attrName>
                                        </p:attrNameLst>
                                      </p:cBhvr>
                                      <p:tavLst>
                                        <p:tav tm="0">
                                          <p:val>
                                            <p:strVal val="#ppt_h+1"/>
                                          </p:val>
                                        </p:tav>
                                        <p:tav tm="100000">
                                          <p:val>
                                            <p:strVal val="#ppt_y"/>
                                          </p:val>
                                        </p:tav>
                                      </p:tavLst>
                                    </p:anim>
                                    <p:animEffect transition="in" filter="fade">
                                      <p:cBhvr>
                                        <p:cTn id="70" dur="500"/>
                                        <p:tgtEl>
                                          <p:spTgt spid="156675"/>
                                        </p:tgtEl>
                                      </p:cBhvr>
                                    </p:animEffect>
                                  </p:childTnLst>
                                </p:cTn>
                              </p:par>
                            </p:childTnLst>
                          </p:cTn>
                        </p:par>
                      </p:childTnLst>
                    </p:cTn>
                  </p:par>
                  <p:par>
                    <p:cTn id="71" fill="hold">
                      <p:stCondLst>
                        <p:cond delay="indefinite"/>
                      </p:stCondLst>
                      <p:childTnLst>
                        <p:par>
                          <p:cTn id="72" fill="hold">
                            <p:stCondLst>
                              <p:cond delay="0"/>
                            </p:stCondLst>
                            <p:childTnLst>
                              <p:par>
                                <p:cTn id="73" presetID="58" presetClass="entr" presetSubtype="0" accel="100000" fill="hold" grpId="0"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 calcmode="lin" valueType="num">
                                      <p:cBhvr>
                                        <p:cTn id="75"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76"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7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8"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79" dur="500"/>
                                        <p:tgtEl>
                                          <p:spTgt spid="3">
                                            <p:txEl>
                                              <p:pRg st="10" end="10"/>
                                            </p:txEl>
                                          </p:spTgt>
                                        </p:tgtEl>
                                      </p:cBhvr>
                                    </p:animEffect>
                                  </p:childTnLst>
                                </p:cTn>
                              </p:par>
                              <p:par>
                                <p:cTn id="80" presetID="58" presetClass="entr" presetSubtype="0" accel="100000" fill="hold" nodeType="withEffect">
                                  <p:stCondLst>
                                    <p:cond delay="0"/>
                                  </p:stCondLst>
                                  <p:childTnLst>
                                    <p:set>
                                      <p:cBhvr>
                                        <p:cTn id="81" dur="1" fill="hold">
                                          <p:stCondLst>
                                            <p:cond delay="0"/>
                                          </p:stCondLst>
                                        </p:cTn>
                                        <p:tgtEl>
                                          <p:spTgt spid="156676"/>
                                        </p:tgtEl>
                                        <p:attrNameLst>
                                          <p:attrName>style.visibility</p:attrName>
                                        </p:attrNameLst>
                                      </p:cBhvr>
                                      <p:to>
                                        <p:strVal val="visible"/>
                                      </p:to>
                                    </p:set>
                                    <p:anim calcmode="lin" valueType="num">
                                      <p:cBhvr>
                                        <p:cTn id="82" dur="500" fill="hold"/>
                                        <p:tgtEl>
                                          <p:spTgt spid="156676"/>
                                        </p:tgtEl>
                                        <p:attrNameLst>
                                          <p:attrName>ppt_w</p:attrName>
                                        </p:attrNameLst>
                                      </p:cBhvr>
                                      <p:tavLst>
                                        <p:tav tm="0">
                                          <p:val>
                                            <p:strVal val="#ppt_w*2.5"/>
                                          </p:val>
                                        </p:tav>
                                        <p:tav tm="100000">
                                          <p:val>
                                            <p:strVal val="#ppt_w"/>
                                          </p:val>
                                        </p:tav>
                                      </p:tavLst>
                                    </p:anim>
                                    <p:anim calcmode="lin" valueType="num">
                                      <p:cBhvr>
                                        <p:cTn id="83" dur="500" fill="hold"/>
                                        <p:tgtEl>
                                          <p:spTgt spid="156676"/>
                                        </p:tgtEl>
                                        <p:attrNameLst>
                                          <p:attrName>ppt_h</p:attrName>
                                        </p:attrNameLst>
                                      </p:cBhvr>
                                      <p:tavLst>
                                        <p:tav tm="0">
                                          <p:val>
                                            <p:strVal val="#ppt_h*0.01"/>
                                          </p:val>
                                        </p:tav>
                                        <p:tav tm="100000">
                                          <p:val>
                                            <p:strVal val="#ppt_h"/>
                                          </p:val>
                                        </p:tav>
                                      </p:tavLst>
                                    </p:anim>
                                    <p:anim calcmode="lin" valueType="num">
                                      <p:cBhvr>
                                        <p:cTn id="84" dur="500" fill="hold"/>
                                        <p:tgtEl>
                                          <p:spTgt spid="156676"/>
                                        </p:tgtEl>
                                        <p:attrNameLst>
                                          <p:attrName>ppt_x</p:attrName>
                                        </p:attrNameLst>
                                      </p:cBhvr>
                                      <p:tavLst>
                                        <p:tav tm="0">
                                          <p:val>
                                            <p:strVal val="#ppt_x"/>
                                          </p:val>
                                        </p:tav>
                                        <p:tav tm="100000">
                                          <p:val>
                                            <p:strVal val="#ppt_x"/>
                                          </p:val>
                                        </p:tav>
                                      </p:tavLst>
                                    </p:anim>
                                    <p:anim calcmode="lin" valueType="num">
                                      <p:cBhvr>
                                        <p:cTn id="85" dur="500" fill="hold"/>
                                        <p:tgtEl>
                                          <p:spTgt spid="156676"/>
                                        </p:tgtEl>
                                        <p:attrNameLst>
                                          <p:attrName>ppt_y</p:attrName>
                                        </p:attrNameLst>
                                      </p:cBhvr>
                                      <p:tavLst>
                                        <p:tav tm="0">
                                          <p:val>
                                            <p:strVal val="#ppt_h+1"/>
                                          </p:val>
                                        </p:tav>
                                        <p:tav tm="100000">
                                          <p:val>
                                            <p:strVal val="#ppt_y"/>
                                          </p:val>
                                        </p:tav>
                                      </p:tavLst>
                                    </p:anim>
                                    <p:animEffect transition="in" filter="fade">
                                      <p:cBhvr>
                                        <p:cTn id="86" dur="500"/>
                                        <p:tgtEl>
                                          <p:spTgt spid="156676"/>
                                        </p:tgtEl>
                                      </p:cBhvr>
                                    </p:animEffect>
                                  </p:childTnLst>
                                </p:cTn>
                              </p:par>
                              <p:par>
                                <p:cTn id="87" presetID="58" presetClass="entr" presetSubtype="0" accel="100000" fill="hold" nodeType="withEffect">
                                  <p:stCondLst>
                                    <p:cond delay="0"/>
                                  </p:stCondLst>
                                  <p:childTnLst>
                                    <p:set>
                                      <p:cBhvr>
                                        <p:cTn id="88" dur="1" fill="hold">
                                          <p:stCondLst>
                                            <p:cond delay="0"/>
                                          </p:stCondLst>
                                        </p:cTn>
                                        <p:tgtEl>
                                          <p:spTgt spid="156677"/>
                                        </p:tgtEl>
                                        <p:attrNameLst>
                                          <p:attrName>style.visibility</p:attrName>
                                        </p:attrNameLst>
                                      </p:cBhvr>
                                      <p:to>
                                        <p:strVal val="visible"/>
                                      </p:to>
                                    </p:set>
                                    <p:anim calcmode="lin" valueType="num">
                                      <p:cBhvr>
                                        <p:cTn id="89" dur="500" fill="hold"/>
                                        <p:tgtEl>
                                          <p:spTgt spid="156677"/>
                                        </p:tgtEl>
                                        <p:attrNameLst>
                                          <p:attrName>ppt_w</p:attrName>
                                        </p:attrNameLst>
                                      </p:cBhvr>
                                      <p:tavLst>
                                        <p:tav tm="0">
                                          <p:val>
                                            <p:strVal val="#ppt_w*2.5"/>
                                          </p:val>
                                        </p:tav>
                                        <p:tav tm="100000">
                                          <p:val>
                                            <p:strVal val="#ppt_w"/>
                                          </p:val>
                                        </p:tav>
                                      </p:tavLst>
                                    </p:anim>
                                    <p:anim calcmode="lin" valueType="num">
                                      <p:cBhvr>
                                        <p:cTn id="90" dur="500" fill="hold"/>
                                        <p:tgtEl>
                                          <p:spTgt spid="156677"/>
                                        </p:tgtEl>
                                        <p:attrNameLst>
                                          <p:attrName>ppt_h</p:attrName>
                                        </p:attrNameLst>
                                      </p:cBhvr>
                                      <p:tavLst>
                                        <p:tav tm="0">
                                          <p:val>
                                            <p:strVal val="#ppt_h*0.01"/>
                                          </p:val>
                                        </p:tav>
                                        <p:tav tm="100000">
                                          <p:val>
                                            <p:strVal val="#ppt_h"/>
                                          </p:val>
                                        </p:tav>
                                      </p:tavLst>
                                    </p:anim>
                                    <p:anim calcmode="lin" valueType="num">
                                      <p:cBhvr>
                                        <p:cTn id="91" dur="500" fill="hold"/>
                                        <p:tgtEl>
                                          <p:spTgt spid="156677"/>
                                        </p:tgtEl>
                                        <p:attrNameLst>
                                          <p:attrName>ppt_x</p:attrName>
                                        </p:attrNameLst>
                                      </p:cBhvr>
                                      <p:tavLst>
                                        <p:tav tm="0">
                                          <p:val>
                                            <p:strVal val="#ppt_x"/>
                                          </p:val>
                                        </p:tav>
                                        <p:tav tm="100000">
                                          <p:val>
                                            <p:strVal val="#ppt_x"/>
                                          </p:val>
                                        </p:tav>
                                      </p:tavLst>
                                    </p:anim>
                                    <p:anim calcmode="lin" valueType="num">
                                      <p:cBhvr>
                                        <p:cTn id="92" dur="500" fill="hold"/>
                                        <p:tgtEl>
                                          <p:spTgt spid="156677"/>
                                        </p:tgtEl>
                                        <p:attrNameLst>
                                          <p:attrName>ppt_y</p:attrName>
                                        </p:attrNameLst>
                                      </p:cBhvr>
                                      <p:tavLst>
                                        <p:tav tm="0">
                                          <p:val>
                                            <p:strVal val="#ppt_h+1"/>
                                          </p:val>
                                        </p:tav>
                                        <p:tav tm="100000">
                                          <p:val>
                                            <p:strVal val="#ppt_y"/>
                                          </p:val>
                                        </p:tav>
                                      </p:tavLst>
                                    </p:anim>
                                    <p:animEffect transition="in" filter="fade">
                                      <p:cBhvr>
                                        <p:cTn id="93" dur="500"/>
                                        <p:tgtEl>
                                          <p:spTgt spid="156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62500" lnSpcReduction="20000"/>
          </a:bodyPr>
          <a:lstStyle/>
          <a:p>
            <a:r>
              <a:rPr lang="ru-RU" dirty="0" smtClean="0"/>
              <a:t>Первые попытки математически описать биологические процессы относятся к моделям популяционной динамики. Эта область математической биологии и в дальнейшем служила </a:t>
            </a:r>
            <a:r>
              <a:rPr lang="ru-RU" i="1" dirty="0" smtClean="0"/>
              <a:t>математическим полигоном</a:t>
            </a:r>
            <a:r>
              <a:rPr lang="ru-RU" dirty="0" smtClean="0"/>
              <a:t>, на котором "отрабатывались" математические модели в разных областях биологии. В том числе модели эволюции, микробиологии, иммунологии и других областей, связанных с клеточными популяциями.</a:t>
            </a:r>
          </a:p>
          <a:p>
            <a:r>
              <a:rPr lang="ru-RU" dirty="0" smtClean="0"/>
              <a:t>Самая первая известная модель, сформулированная в биологической постановке, ‑ знаменитый ряд Фибоначчи, который приводит в своем труде Леонардо из Пизы в 13 веке. Это ряд чисел, описывающий количество пар кроликов, которые рождаются каждый месяц, если кролики начинают размножаться со второго месяца и каждый месяц дают потомство в виде пары кроликов. Ряд представляет последовательность чисел:</a:t>
            </a:r>
          </a:p>
          <a:p>
            <a:endParaRPr lang="ru-RU" dirty="0" smtClean="0"/>
          </a:p>
          <a:p>
            <a:r>
              <a:rPr lang="ru-RU" dirty="0" smtClean="0"/>
              <a:t>1, 1, 2, 3, 5, 8, 13, 21, 34, 55, 89,....,</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par>
                          <p:cTn id="21" fill="hold">
                            <p:stCondLst>
                              <p:cond delay="500"/>
                            </p:stCondLst>
                            <p:childTnLst>
                              <p:par>
                                <p:cTn id="22" presetID="58" presetClass="entr" presetSubtype="0" accel="10000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28596" y="928670"/>
            <a:ext cx="8229600" cy="5143536"/>
          </a:xfrm>
        </p:spPr>
        <p:txBody>
          <a:bodyPr>
            <a:normAutofit fontScale="70000" lnSpcReduction="20000"/>
          </a:bodyPr>
          <a:lstStyle/>
          <a:p>
            <a:r>
              <a:rPr lang="ru-RU" dirty="0" smtClean="0"/>
              <a:t>Предположим, что функции </a:t>
            </a:r>
            <a:r>
              <a:rPr lang="ru-RU" i="1" dirty="0" smtClean="0"/>
              <a:t>P</a:t>
            </a:r>
            <a:r>
              <a:rPr lang="ru-RU" dirty="0" smtClean="0"/>
              <a:t> и </a:t>
            </a:r>
            <a:r>
              <a:rPr lang="ru-RU" i="1" dirty="0" smtClean="0"/>
              <a:t>Q</a:t>
            </a:r>
            <a:r>
              <a:rPr lang="ru-RU" dirty="0" smtClean="0"/>
              <a:t> непрерывны и имеют непрерывные производные не ниже первого порядка. Тогда мы можем разложить правые части уравнений (5.5) в ряд Тейлора по переменным </a:t>
            </a:r>
            <a:r>
              <a:rPr lang="ru-RU" i="1" dirty="0" smtClean="0">
                <a:sym typeface="Symbol"/>
              </a:rPr>
              <a:t></a:t>
            </a:r>
            <a:r>
              <a:rPr lang="ru-RU" i="1" dirty="0" smtClean="0"/>
              <a:t>, </a:t>
            </a:r>
            <a:r>
              <a:rPr lang="ru-RU" i="1" dirty="0" smtClean="0">
                <a:sym typeface="Symbol"/>
              </a:rPr>
              <a:t></a:t>
            </a:r>
            <a:r>
              <a:rPr lang="ru-RU" i="1" dirty="0" smtClean="0"/>
              <a:t>.</a:t>
            </a:r>
            <a:r>
              <a:rPr lang="ru-RU" dirty="0" smtClean="0"/>
              <a:t> </a:t>
            </a:r>
          </a:p>
          <a:p>
            <a:pPr>
              <a:buNone/>
            </a:pPr>
            <a:r>
              <a:rPr lang="ru-RU" dirty="0" smtClean="0"/>
              <a:t>	</a:t>
            </a:r>
            <a:endParaRPr lang="en-US" dirty="0" smtClean="0"/>
          </a:p>
          <a:p>
            <a:pPr>
              <a:buNone/>
            </a:pPr>
            <a:r>
              <a:rPr lang="en-US" dirty="0" smtClean="0"/>
              <a:t>								</a:t>
            </a:r>
            <a:r>
              <a:rPr lang="ru-RU" dirty="0" smtClean="0"/>
              <a:t>(5.6)</a:t>
            </a:r>
          </a:p>
          <a:p>
            <a:pPr>
              <a:buNone/>
            </a:pPr>
            <a:endParaRPr lang="ru-RU" dirty="0" smtClean="0"/>
          </a:p>
          <a:p>
            <a:pPr>
              <a:buNone/>
            </a:pPr>
            <a:endParaRPr lang="ru-RU" dirty="0" smtClean="0"/>
          </a:p>
          <a:p>
            <a:pPr>
              <a:buNone/>
            </a:pPr>
            <a:r>
              <a:rPr lang="ru-RU" dirty="0" smtClean="0"/>
              <a:t>	                 где</a:t>
            </a:r>
            <a:endParaRPr lang="en-US" dirty="0" smtClean="0"/>
          </a:p>
          <a:p>
            <a:pPr>
              <a:buNone/>
            </a:pPr>
            <a:r>
              <a:rPr lang="en-US" dirty="0" smtClean="0"/>
              <a:t>						</a:t>
            </a:r>
            <a:r>
              <a:rPr lang="ru-RU" dirty="0" smtClean="0"/>
              <a:t>(5.7)</a:t>
            </a:r>
          </a:p>
          <a:p>
            <a:r>
              <a:rPr lang="ru-RU" dirty="0" smtClean="0"/>
              <a:t>Учтем, что по определению особой точки</a:t>
            </a:r>
            <a:endParaRPr lang="en-US" dirty="0" smtClean="0"/>
          </a:p>
          <a:p>
            <a:endParaRPr lang="en-US" dirty="0" smtClean="0"/>
          </a:p>
          <a:p>
            <a:endParaRPr lang="en-US" dirty="0" smtClean="0"/>
          </a:p>
          <a:p>
            <a:r>
              <a:rPr lang="en-US" dirty="0" smtClean="0"/>
              <a:t> </a:t>
            </a:r>
            <a:r>
              <a:rPr lang="ru-RU" dirty="0" smtClean="0"/>
              <a:t>и отбросим в уравнениях (5.6) нелинейные члены. Получим систему линейных уравнений с постоянными коэффициентами —</a:t>
            </a:r>
            <a:r>
              <a:rPr lang="ru-RU" i="1" dirty="0" smtClean="0"/>
              <a:t> систему первого приближения: </a:t>
            </a:r>
            <a:endParaRPr lang="ru-RU" dirty="0" smtClean="0"/>
          </a:p>
          <a:p>
            <a:pPr>
              <a:buNone/>
            </a:pPr>
            <a:endParaRPr lang="en-US" dirty="0" smtClean="0"/>
          </a:p>
          <a:p>
            <a:pPr>
              <a:buNone/>
            </a:pPr>
            <a:r>
              <a:rPr lang="ru-RU" dirty="0" smtClean="0"/>
              <a:t>	</a:t>
            </a:r>
            <a:r>
              <a:rPr lang="en-US" dirty="0" smtClean="0"/>
              <a:t>					</a:t>
            </a:r>
            <a:r>
              <a:rPr lang="ru-RU" dirty="0" smtClean="0"/>
              <a:t>(5.8)</a:t>
            </a:r>
          </a:p>
          <a:p>
            <a:endParaRPr lang="ru-RU" dirty="0"/>
          </a:p>
        </p:txBody>
      </p:sp>
      <p:pic>
        <p:nvPicPr>
          <p:cNvPr id="157698" name="Picture 2" descr="C:\Users\73B5~1\AppData\Local\Temp\Rar$EX00.134\LectMB\Lect05.files\image016.gif"/>
          <p:cNvPicPr>
            <a:picLocks noChangeAspect="1" noChangeArrowheads="1"/>
          </p:cNvPicPr>
          <p:nvPr/>
        </p:nvPicPr>
        <p:blipFill>
          <a:blip r:embed="rId2" cstate="print"/>
          <a:srcRect/>
          <a:stretch>
            <a:fillRect/>
          </a:stretch>
        </p:blipFill>
        <p:spPr bwMode="auto">
          <a:xfrm>
            <a:off x="2643174" y="1857364"/>
            <a:ext cx="4140883" cy="928694"/>
          </a:xfrm>
          <a:prstGeom prst="rect">
            <a:avLst/>
          </a:prstGeom>
          <a:noFill/>
        </p:spPr>
      </p:pic>
      <p:pic>
        <p:nvPicPr>
          <p:cNvPr id="157699" name="Picture 3" descr="C:\Users\73B5~1\AppData\Local\Temp\Rar$EX00.134\LectMB\Lect05.files\image018.gif"/>
          <p:cNvPicPr>
            <a:picLocks noChangeAspect="1" noChangeArrowheads="1"/>
          </p:cNvPicPr>
          <p:nvPr/>
        </p:nvPicPr>
        <p:blipFill>
          <a:blip r:embed="rId3" cstate="print"/>
          <a:srcRect/>
          <a:stretch>
            <a:fillRect/>
          </a:stretch>
        </p:blipFill>
        <p:spPr bwMode="auto">
          <a:xfrm>
            <a:off x="2928926" y="2857496"/>
            <a:ext cx="2042677" cy="714380"/>
          </a:xfrm>
          <a:prstGeom prst="rect">
            <a:avLst/>
          </a:prstGeom>
          <a:noFill/>
        </p:spPr>
      </p:pic>
      <p:pic>
        <p:nvPicPr>
          <p:cNvPr id="157700" name="Picture 4" descr="C:\Users\73B5~1\AppData\Local\Temp\Rar$EX00.134\LectMB\Lect05.files\image020.gif"/>
          <p:cNvPicPr>
            <a:picLocks noChangeAspect="1" noChangeArrowheads="1"/>
          </p:cNvPicPr>
          <p:nvPr/>
        </p:nvPicPr>
        <p:blipFill>
          <a:blip r:embed="rId4" cstate="print"/>
          <a:srcRect/>
          <a:stretch>
            <a:fillRect/>
          </a:stretch>
        </p:blipFill>
        <p:spPr bwMode="auto">
          <a:xfrm>
            <a:off x="3857620" y="3929066"/>
            <a:ext cx="901706" cy="571504"/>
          </a:xfrm>
          <a:prstGeom prst="rect">
            <a:avLst/>
          </a:prstGeom>
          <a:noFill/>
        </p:spPr>
      </p:pic>
      <p:pic>
        <p:nvPicPr>
          <p:cNvPr id="157701" name="Picture 5" descr="C:\Users\73B5~1\AppData\Local\Temp\Rar$EX00.134\LectMB\Lect05.files\image022.gif"/>
          <p:cNvPicPr>
            <a:picLocks noChangeAspect="1" noChangeArrowheads="1"/>
          </p:cNvPicPr>
          <p:nvPr/>
        </p:nvPicPr>
        <p:blipFill>
          <a:blip r:embed="rId5" cstate="print"/>
          <a:srcRect/>
          <a:stretch>
            <a:fillRect/>
          </a:stretch>
        </p:blipFill>
        <p:spPr bwMode="auto">
          <a:xfrm>
            <a:off x="3786182" y="5357826"/>
            <a:ext cx="1285884" cy="122809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2" end="2"/>
                                            </p:txEl>
                                          </p:spTgt>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157698"/>
                                        </p:tgtEl>
                                        <p:attrNameLst>
                                          <p:attrName>style.visibility</p:attrName>
                                        </p:attrNameLst>
                                      </p:cBhvr>
                                      <p:to>
                                        <p:strVal val="visible"/>
                                      </p:to>
                                    </p:set>
                                    <p:anim calcmode="lin" valueType="num">
                                      <p:cBhvr>
                                        <p:cTn id="30" dur="500" fill="hold"/>
                                        <p:tgtEl>
                                          <p:spTgt spid="157698"/>
                                        </p:tgtEl>
                                        <p:attrNameLst>
                                          <p:attrName>ppt_w</p:attrName>
                                        </p:attrNameLst>
                                      </p:cBhvr>
                                      <p:tavLst>
                                        <p:tav tm="0">
                                          <p:val>
                                            <p:strVal val="#ppt_w*2.5"/>
                                          </p:val>
                                        </p:tav>
                                        <p:tav tm="100000">
                                          <p:val>
                                            <p:strVal val="#ppt_w"/>
                                          </p:val>
                                        </p:tav>
                                      </p:tavLst>
                                    </p:anim>
                                    <p:anim calcmode="lin" valueType="num">
                                      <p:cBhvr>
                                        <p:cTn id="31" dur="500" fill="hold"/>
                                        <p:tgtEl>
                                          <p:spTgt spid="157698"/>
                                        </p:tgtEl>
                                        <p:attrNameLst>
                                          <p:attrName>ppt_h</p:attrName>
                                        </p:attrNameLst>
                                      </p:cBhvr>
                                      <p:tavLst>
                                        <p:tav tm="0">
                                          <p:val>
                                            <p:strVal val="#ppt_h*0.01"/>
                                          </p:val>
                                        </p:tav>
                                        <p:tav tm="100000">
                                          <p:val>
                                            <p:strVal val="#ppt_h"/>
                                          </p:val>
                                        </p:tav>
                                      </p:tavLst>
                                    </p:anim>
                                    <p:anim calcmode="lin" valueType="num">
                                      <p:cBhvr>
                                        <p:cTn id="32" dur="500" fill="hold"/>
                                        <p:tgtEl>
                                          <p:spTgt spid="157698"/>
                                        </p:tgtEl>
                                        <p:attrNameLst>
                                          <p:attrName>ppt_x</p:attrName>
                                        </p:attrNameLst>
                                      </p:cBhvr>
                                      <p:tavLst>
                                        <p:tav tm="0">
                                          <p:val>
                                            <p:strVal val="#ppt_x"/>
                                          </p:val>
                                        </p:tav>
                                        <p:tav tm="100000">
                                          <p:val>
                                            <p:strVal val="#ppt_x"/>
                                          </p:val>
                                        </p:tav>
                                      </p:tavLst>
                                    </p:anim>
                                    <p:anim calcmode="lin" valueType="num">
                                      <p:cBhvr>
                                        <p:cTn id="33" dur="500" fill="hold"/>
                                        <p:tgtEl>
                                          <p:spTgt spid="157698"/>
                                        </p:tgtEl>
                                        <p:attrNameLst>
                                          <p:attrName>ppt_y</p:attrName>
                                        </p:attrNameLst>
                                      </p:cBhvr>
                                      <p:tavLst>
                                        <p:tav tm="0">
                                          <p:val>
                                            <p:strVal val="#ppt_h+1"/>
                                          </p:val>
                                        </p:tav>
                                        <p:tav tm="100000">
                                          <p:val>
                                            <p:strVal val="#ppt_y"/>
                                          </p:val>
                                        </p:tav>
                                      </p:tavLst>
                                    </p:anim>
                                    <p:animEffect transition="in" filter="fade">
                                      <p:cBhvr>
                                        <p:cTn id="34" dur="500"/>
                                        <p:tgtEl>
                                          <p:spTgt spid="157698"/>
                                        </p:tgtEl>
                                      </p:cBhvr>
                                    </p:animEffect>
                                  </p:childTnLst>
                                </p:cTn>
                              </p:par>
                              <p:par>
                                <p:cTn id="35" presetID="58" presetClass="entr" presetSubtype="0" accel="10000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38"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41" dur="500"/>
                                        <p:tgtEl>
                                          <p:spTgt spid="3">
                                            <p:txEl>
                                              <p:pRg st="5" end="5"/>
                                            </p:txEl>
                                          </p:spTgt>
                                        </p:tgtEl>
                                      </p:cBhvr>
                                    </p:animEffect>
                                  </p:childTnLst>
                                </p:cTn>
                              </p:par>
                              <p:par>
                                <p:cTn id="42" presetID="58" presetClass="entr" presetSubtype="0" accel="100000" fill="hold" grpId="0"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5"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48" dur="500"/>
                                        <p:tgtEl>
                                          <p:spTgt spid="3">
                                            <p:txEl>
                                              <p:pRg st="6" end="6"/>
                                            </p:txEl>
                                          </p:spTgt>
                                        </p:tgtEl>
                                      </p:cBhvr>
                                    </p:animEffect>
                                  </p:childTnLst>
                                </p:cTn>
                              </p:par>
                              <p:par>
                                <p:cTn id="49" presetID="58" presetClass="entr" presetSubtype="0" accel="100000" fill="hold" nodeType="withEffect">
                                  <p:stCondLst>
                                    <p:cond delay="0"/>
                                  </p:stCondLst>
                                  <p:childTnLst>
                                    <p:set>
                                      <p:cBhvr>
                                        <p:cTn id="50" dur="1" fill="hold">
                                          <p:stCondLst>
                                            <p:cond delay="0"/>
                                          </p:stCondLst>
                                        </p:cTn>
                                        <p:tgtEl>
                                          <p:spTgt spid="157699"/>
                                        </p:tgtEl>
                                        <p:attrNameLst>
                                          <p:attrName>style.visibility</p:attrName>
                                        </p:attrNameLst>
                                      </p:cBhvr>
                                      <p:to>
                                        <p:strVal val="visible"/>
                                      </p:to>
                                    </p:set>
                                    <p:anim calcmode="lin" valueType="num">
                                      <p:cBhvr>
                                        <p:cTn id="51" dur="500" fill="hold"/>
                                        <p:tgtEl>
                                          <p:spTgt spid="157699"/>
                                        </p:tgtEl>
                                        <p:attrNameLst>
                                          <p:attrName>ppt_w</p:attrName>
                                        </p:attrNameLst>
                                      </p:cBhvr>
                                      <p:tavLst>
                                        <p:tav tm="0">
                                          <p:val>
                                            <p:strVal val="#ppt_w*2.5"/>
                                          </p:val>
                                        </p:tav>
                                        <p:tav tm="100000">
                                          <p:val>
                                            <p:strVal val="#ppt_w"/>
                                          </p:val>
                                        </p:tav>
                                      </p:tavLst>
                                    </p:anim>
                                    <p:anim calcmode="lin" valueType="num">
                                      <p:cBhvr>
                                        <p:cTn id="52" dur="500" fill="hold"/>
                                        <p:tgtEl>
                                          <p:spTgt spid="157699"/>
                                        </p:tgtEl>
                                        <p:attrNameLst>
                                          <p:attrName>ppt_h</p:attrName>
                                        </p:attrNameLst>
                                      </p:cBhvr>
                                      <p:tavLst>
                                        <p:tav tm="0">
                                          <p:val>
                                            <p:strVal val="#ppt_h*0.01"/>
                                          </p:val>
                                        </p:tav>
                                        <p:tav tm="100000">
                                          <p:val>
                                            <p:strVal val="#ppt_h"/>
                                          </p:val>
                                        </p:tav>
                                      </p:tavLst>
                                    </p:anim>
                                    <p:anim calcmode="lin" valueType="num">
                                      <p:cBhvr>
                                        <p:cTn id="53" dur="500" fill="hold"/>
                                        <p:tgtEl>
                                          <p:spTgt spid="157699"/>
                                        </p:tgtEl>
                                        <p:attrNameLst>
                                          <p:attrName>ppt_x</p:attrName>
                                        </p:attrNameLst>
                                      </p:cBhvr>
                                      <p:tavLst>
                                        <p:tav tm="0">
                                          <p:val>
                                            <p:strVal val="#ppt_x"/>
                                          </p:val>
                                        </p:tav>
                                        <p:tav tm="100000">
                                          <p:val>
                                            <p:strVal val="#ppt_x"/>
                                          </p:val>
                                        </p:tav>
                                      </p:tavLst>
                                    </p:anim>
                                    <p:anim calcmode="lin" valueType="num">
                                      <p:cBhvr>
                                        <p:cTn id="54" dur="500" fill="hold"/>
                                        <p:tgtEl>
                                          <p:spTgt spid="157699"/>
                                        </p:tgtEl>
                                        <p:attrNameLst>
                                          <p:attrName>ppt_y</p:attrName>
                                        </p:attrNameLst>
                                      </p:cBhvr>
                                      <p:tavLst>
                                        <p:tav tm="0">
                                          <p:val>
                                            <p:strVal val="#ppt_h+1"/>
                                          </p:val>
                                        </p:tav>
                                        <p:tav tm="100000">
                                          <p:val>
                                            <p:strVal val="#ppt_y"/>
                                          </p:val>
                                        </p:tav>
                                      </p:tavLst>
                                    </p:anim>
                                    <p:animEffect transition="in" filter="fade">
                                      <p:cBhvr>
                                        <p:cTn id="55" dur="500"/>
                                        <p:tgtEl>
                                          <p:spTgt spid="157699"/>
                                        </p:tgtEl>
                                      </p:cBhvr>
                                    </p:animEffect>
                                  </p:childTnLst>
                                </p:cTn>
                              </p:par>
                            </p:childTnLst>
                          </p:cTn>
                        </p:par>
                      </p:childTnLst>
                    </p:cTn>
                  </p:par>
                  <p:par>
                    <p:cTn id="56" fill="hold">
                      <p:stCondLst>
                        <p:cond delay="indefinite"/>
                      </p:stCondLst>
                      <p:childTnLst>
                        <p:par>
                          <p:cTn id="57" fill="hold">
                            <p:stCondLst>
                              <p:cond delay="0"/>
                            </p:stCondLst>
                            <p:childTnLst>
                              <p:par>
                                <p:cTn id="58" presetID="58" presetClass="entr" presetSubtype="0" accel="100000"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p:cTn id="60"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61"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6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64" dur="500"/>
                                        <p:tgtEl>
                                          <p:spTgt spid="3">
                                            <p:txEl>
                                              <p:pRg st="7" end="7"/>
                                            </p:txEl>
                                          </p:spTgt>
                                        </p:tgtEl>
                                      </p:cBhvr>
                                    </p:animEffect>
                                  </p:childTnLst>
                                </p:cTn>
                              </p:par>
                              <p:par>
                                <p:cTn id="65" presetID="58" presetClass="entr" presetSubtype="0" accel="100000" fill="hold" nodeType="withEffect">
                                  <p:stCondLst>
                                    <p:cond delay="0"/>
                                  </p:stCondLst>
                                  <p:childTnLst>
                                    <p:set>
                                      <p:cBhvr>
                                        <p:cTn id="66" dur="1" fill="hold">
                                          <p:stCondLst>
                                            <p:cond delay="0"/>
                                          </p:stCondLst>
                                        </p:cTn>
                                        <p:tgtEl>
                                          <p:spTgt spid="157700"/>
                                        </p:tgtEl>
                                        <p:attrNameLst>
                                          <p:attrName>style.visibility</p:attrName>
                                        </p:attrNameLst>
                                      </p:cBhvr>
                                      <p:to>
                                        <p:strVal val="visible"/>
                                      </p:to>
                                    </p:set>
                                    <p:anim calcmode="lin" valueType="num">
                                      <p:cBhvr>
                                        <p:cTn id="67" dur="500" fill="hold"/>
                                        <p:tgtEl>
                                          <p:spTgt spid="157700"/>
                                        </p:tgtEl>
                                        <p:attrNameLst>
                                          <p:attrName>ppt_w</p:attrName>
                                        </p:attrNameLst>
                                      </p:cBhvr>
                                      <p:tavLst>
                                        <p:tav tm="0">
                                          <p:val>
                                            <p:strVal val="#ppt_w*2.5"/>
                                          </p:val>
                                        </p:tav>
                                        <p:tav tm="100000">
                                          <p:val>
                                            <p:strVal val="#ppt_w"/>
                                          </p:val>
                                        </p:tav>
                                      </p:tavLst>
                                    </p:anim>
                                    <p:anim calcmode="lin" valueType="num">
                                      <p:cBhvr>
                                        <p:cTn id="68" dur="500" fill="hold"/>
                                        <p:tgtEl>
                                          <p:spTgt spid="157700"/>
                                        </p:tgtEl>
                                        <p:attrNameLst>
                                          <p:attrName>ppt_h</p:attrName>
                                        </p:attrNameLst>
                                      </p:cBhvr>
                                      <p:tavLst>
                                        <p:tav tm="0">
                                          <p:val>
                                            <p:strVal val="#ppt_h*0.01"/>
                                          </p:val>
                                        </p:tav>
                                        <p:tav tm="100000">
                                          <p:val>
                                            <p:strVal val="#ppt_h"/>
                                          </p:val>
                                        </p:tav>
                                      </p:tavLst>
                                    </p:anim>
                                    <p:anim calcmode="lin" valueType="num">
                                      <p:cBhvr>
                                        <p:cTn id="69" dur="500" fill="hold"/>
                                        <p:tgtEl>
                                          <p:spTgt spid="157700"/>
                                        </p:tgtEl>
                                        <p:attrNameLst>
                                          <p:attrName>ppt_x</p:attrName>
                                        </p:attrNameLst>
                                      </p:cBhvr>
                                      <p:tavLst>
                                        <p:tav tm="0">
                                          <p:val>
                                            <p:strVal val="#ppt_x"/>
                                          </p:val>
                                        </p:tav>
                                        <p:tav tm="100000">
                                          <p:val>
                                            <p:strVal val="#ppt_x"/>
                                          </p:val>
                                        </p:tav>
                                      </p:tavLst>
                                    </p:anim>
                                    <p:anim calcmode="lin" valueType="num">
                                      <p:cBhvr>
                                        <p:cTn id="70" dur="500" fill="hold"/>
                                        <p:tgtEl>
                                          <p:spTgt spid="157700"/>
                                        </p:tgtEl>
                                        <p:attrNameLst>
                                          <p:attrName>ppt_y</p:attrName>
                                        </p:attrNameLst>
                                      </p:cBhvr>
                                      <p:tavLst>
                                        <p:tav tm="0">
                                          <p:val>
                                            <p:strVal val="#ppt_h+1"/>
                                          </p:val>
                                        </p:tav>
                                        <p:tav tm="100000">
                                          <p:val>
                                            <p:strVal val="#ppt_y"/>
                                          </p:val>
                                        </p:tav>
                                      </p:tavLst>
                                    </p:anim>
                                    <p:animEffect transition="in" filter="fade">
                                      <p:cBhvr>
                                        <p:cTn id="71" dur="500"/>
                                        <p:tgtEl>
                                          <p:spTgt spid="157700"/>
                                        </p:tgtEl>
                                      </p:cBhvr>
                                    </p:animEffect>
                                  </p:childTnLst>
                                </p:cTn>
                              </p:par>
                            </p:childTnLst>
                          </p:cTn>
                        </p:par>
                      </p:childTnLst>
                    </p:cTn>
                  </p:par>
                  <p:par>
                    <p:cTn id="72" fill="hold">
                      <p:stCondLst>
                        <p:cond delay="indefinite"/>
                      </p:stCondLst>
                      <p:childTnLst>
                        <p:par>
                          <p:cTn id="73" fill="hold">
                            <p:stCondLst>
                              <p:cond delay="0"/>
                            </p:stCondLst>
                            <p:childTnLst>
                              <p:par>
                                <p:cTn id="74" presetID="58" presetClass="entr" presetSubtype="0" accel="100000" fill="hold" grpId="0" nodeType="clickEffect">
                                  <p:stCondLst>
                                    <p:cond delay="0"/>
                                  </p:stCondLst>
                                  <p:childTnLst>
                                    <p:set>
                                      <p:cBhvr>
                                        <p:cTn id="75" dur="1" fill="hold">
                                          <p:stCondLst>
                                            <p:cond delay="0"/>
                                          </p:stCondLst>
                                        </p:cTn>
                                        <p:tgtEl>
                                          <p:spTgt spid="3">
                                            <p:txEl>
                                              <p:pRg st="10" end="10"/>
                                            </p:txEl>
                                          </p:spTgt>
                                        </p:tgtEl>
                                        <p:attrNameLst>
                                          <p:attrName>style.visibility</p:attrName>
                                        </p:attrNameLst>
                                      </p:cBhvr>
                                      <p:to>
                                        <p:strVal val="visible"/>
                                      </p:to>
                                    </p:set>
                                    <p:anim calcmode="lin" valueType="num">
                                      <p:cBhvr>
                                        <p:cTn id="76"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77"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7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80" dur="500"/>
                                        <p:tgtEl>
                                          <p:spTgt spid="3">
                                            <p:txEl>
                                              <p:pRg st="10" end="1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8" presetClass="entr" presetSubtype="0" accel="100000" fill="hold" grpId="0"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p:cTn id="85" dur="500" fill="hold"/>
                                        <p:tgtEl>
                                          <p:spTgt spid="3">
                                            <p:txEl>
                                              <p:pRg st="12" end="12"/>
                                            </p:txEl>
                                          </p:spTgt>
                                        </p:tgtEl>
                                        <p:attrNameLst>
                                          <p:attrName>ppt_w</p:attrName>
                                        </p:attrNameLst>
                                      </p:cBhvr>
                                      <p:tavLst>
                                        <p:tav tm="0">
                                          <p:val>
                                            <p:strVal val="#ppt_w*2.5"/>
                                          </p:val>
                                        </p:tav>
                                        <p:tav tm="100000">
                                          <p:val>
                                            <p:strVal val="#ppt_w"/>
                                          </p:val>
                                        </p:tav>
                                      </p:tavLst>
                                    </p:anim>
                                    <p:anim calcmode="lin" valueType="num">
                                      <p:cBhvr>
                                        <p:cTn id="86" dur="500" fill="hold"/>
                                        <p:tgtEl>
                                          <p:spTgt spid="3">
                                            <p:txEl>
                                              <p:pRg st="12" end="12"/>
                                            </p:txEl>
                                          </p:spTgt>
                                        </p:tgtEl>
                                        <p:attrNameLst>
                                          <p:attrName>ppt_h</p:attrName>
                                        </p:attrNameLst>
                                      </p:cBhvr>
                                      <p:tavLst>
                                        <p:tav tm="0">
                                          <p:val>
                                            <p:strVal val="#ppt_h*0.01"/>
                                          </p:val>
                                        </p:tav>
                                        <p:tav tm="100000">
                                          <p:val>
                                            <p:strVal val="#ppt_h"/>
                                          </p:val>
                                        </p:tav>
                                      </p:tavLst>
                                    </p:anim>
                                    <p:anim calcmode="lin" valueType="num">
                                      <p:cBhvr>
                                        <p:cTn id="8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8" dur="500" fill="hold"/>
                                        <p:tgtEl>
                                          <p:spTgt spid="3">
                                            <p:txEl>
                                              <p:pRg st="12" end="12"/>
                                            </p:txEl>
                                          </p:spTgt>
                                        </p:tgtEl>
                                        <p:attrNameLst>
                                          <p:attrName>ppt_y</p:attrName>
                                        </p:attrNameLst>
                                      </p:cBhvr>
                                      <p:tavLst>
                                        <p:tav tm="0">
                                          <p:val>
                                            <p:strVal val="#ppt_h+1"/>
                                          </p:val>
                                        </p:tav>
                                        <p:tav tm="100000">
                                          <p:val>
                                            <p:strVal val="#ppt_y"/>
                                          </p:val>
                                        </p:tav>
                                      </p:tavLst>
                                    </p:anim>
                                    <p:animEffect transition="in" filter="fade">
                                      <p:cBhvr>
                                        <p:cTn id="89" dur="500"/>
                                        <p:tgtEl>
                                          <p:spTgt spid="3">
                                            <p:txEl>
                                              <p:pRg st="12" end="12"/>
                                            </p:txEl>
                                          </p:spTgt>
                                        </p:tgtEl>
                                      </p:cBhvr>
                                    </p:animEffect>
                                  </p:childTnLst>
                                </p:cTn>
                              </p:par>
                              <p:par>
                                <p:cTn id="90" presetID="58" presetClass="entr" presetSubtype="0" accel="100000" fill="hold" nodeType="withEffect">
                                  <p:stCondLst>
                                    <p:cond delay="0"/>
                                  </p:stCondLst>
                                  <p:childTnLst>
                                    <p:set>
                                      <p:cBhvr>
                                        <p:cTn id="91" dur="1" fill="hold">
                                          <p:stCondLst>
                                            <p:cond delay="0"/>
                                          </p:stCondLst>
                                        </p:cTn>
                                        <p:tgtEl>
                                          <p:spTgt spid="157701"/>
                                        </p:tgtEl>
                                        <p:attrNameLst>
                                          <p:attrName>style.visibility</p:attrName>
                                        </p:attrNameLst>
                                      </p:cBhvr>
                                      <p:to>
                                        <p:strVal val="visible"/>
                                      </p:to>
                                    </p:set>
                                    <p:anim calcmode="lin" valueType="num">
                                      <p:cBhvr>
                                        <p:cTn id="92" dur="500" fill="hold"/>
                                        <p:tgtEl>
                                          <p:spTgt spid="157701"/>
                                        </p:tgtEl>
                                        <p:attrNameLst>
                                          <p:attrName>ppt_w</p:attrName>
                                        </p:attrNameLst>
                                      </p:cBhvr>
                                      <p:tavLst>
                                        <p:tav tm="0">
                                          <p:val>
                                            <p:strVal val="#ppt_w*2.5"/>
                                          </p:val>
                                        </p:tav>
                                        <p:tav tm="100000">
                                          <p:val>
                                            <p:strVal val="#ppt_w"/>
                                          </p:val>
                                        </p:tav>
                                      </p:tavLst>
                                    </p:anim>
                                    <p:anim calcmode="lin" valueType="num">
                                      <p:cBhvr>
                                        <p:cTn id="93" dur="500" fill="hold"/>
                                        <p:tgtEl>
                                          <p:spTgt spid="157701"/>
                                        </p:tgtEl>
                                        <p:attrNameLst>
                                          <p:attrName>ppt_h</p:attrName>
                                        </p:attrNameLst>
                                      </p:cBhvr>
                                      <p:tavLst>
                                        <p:tav tm="0">
                                          <p:val>
                                            <p:strVal val="#ppt_h*0.01"/>
                                          </p:val>
                                        </p:tav>
                                        <p:tav tm="100000">
                                          <p:val>
                                            <p:strVal val="#ppt_h"/>
                                          </p:val>
                                        </p:tav>
                                      </p:tavLst>
                                    </p:anim>
                                    <p:anim calcmode="lin" valueType="num">
                                      <p:cBhvr>
                                        <p:cTn id="94" dur="500" fill="hold"/>
                                        <p:tgtEl>
                                          <p:spTgt spid="157701"/>
                                        </p:tgtEl>
                                        <p:attrNameLst>
                                          <p:attrName>ppt_x</p:attrName>
                                        </p:attrNameLst>
                                      </p:cBhvr>
                                      <p:tavLst>
                                        <p:tav tm="0">
                                          <p:val>
                                            <p:strVal val="#ppt_x"/>
                                          </p:val>
                                        </p:tav>
                                        <p:tav tm="100000">
                                          <p:val>
                                            <p:strVal val="#ppt_x"/>
                                          </p:val>
                                        </p:tav>
                                      </p:tavLst>
                                    </p:anim>
                                    <p:anim calcmode="lin" valueType="num">
                                      <p:cBhvr>
                                        <p:cTn id="95" dur="500" fill="hold"/>
                                        <p:tgtEl>
                                          <p:spTgt spid="157701"/>
                                        </p:tgtEl>
                                        <p:attrNameLst>
                                          <p:attrName>ppt_y</p:attrName>
                                        </p:attrNameLst>
                                      </p:cBhvr>
                                      <p:tavLst>
                                        <p:tav tm="0">
                                          <p:val>
                                            <p:strVal val="#ppt_h+1"/>
                                          </p:val>
                                        </p:tav>
                                        <p:tav tm="100000">
                                          <p:val>
                                            <p:strVal val="#ppt_y"/>
                                          </p:val>
                                        </p:tav>
                                      </p:tavLst>
                                    </p:anim>
                                    <p:animEffect transition="in" filter="fade">
                                      <p:cBhvr>
                                        <p:cTn id="96" dur="500"/>
                                        <p:tgtEl>
                                          <p:spTgt spid="157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5068911"/>
          </a:xfrm>
        </p:spPr>
        <p:txBody>
          <a:bodyPr>
            <a:normAutofit fontScale="47500" lnSpcReduction="20000"/>
          </a:bodyPr>
          <a:lstStyle/>
          <a:p>
            <a:r>
              <a:rPr lang="ru-RU" sz="3400" dirty="0" smtClean="0"/>
              <a:t>Решение этой системы было рассмотрено в Лекции 4. Оно определяется корнями характеристического уравнения системы:</a:t>
            </a:r>
            <a:endParaRPr lang="en-US" sz="3400" dirty="0" smtClean="0"/>
          </a:p>
          <a:p>
            <a:endParaRPr lang="en-US" sz="3400" dirty="0" smtClean="0"/>
          </a:p>
          <a:p>
            <a:endParaRPr lang="ru-RU" sz="3400" dirty="0" smtClean="0"/>
          </a:p>
          <a:p>
            <a:pPr>
              <a:buNone/>
            </a:pPr>
            <a:r>
              <a:rPr lang="ru-RU" sz="3400" dirty="0" smtClean="0"/>
              <a:t>	</a:t>
            </a:r>
            <a:r>
              <a:rPr lang="en-US" sz="3400" dirty="0" smtClean="0"/>
              <a:t>					</a:t>
            </a:r>
            <a:r>
              <a:rPr lang="ru-RU" sz="3400" dirty="0" smtClean="0"/>
              <a:t>(5.9)</a:t>
            </a:r>
          </a:p>
          <a:p>
            <a:r>
              <a:rPr lang="ru-RU" sz="3400" dirty="0" smtClean="0"/>
              <a:t>Ляпунов показал, что в случае, если оба корня уравнения (5.9): </a:t>
            </a:r>
          </a:p>
          <a:p>
            <a:pPr>
              <a:buNone/>
            </a:pPr>
            <a:endParaRPr lang="en-US" sz="3400" dirty="0" smtClean="0"/>
          </a:p>
          <a:p>
            <a:pPr>
              <a:buNone/>
            </a:pPr>
            <a:endParaRPr lang="en-US" sz="3400" dirty="0" smtClean="0"/>
          </a:p>
          <a:p>
            <a:pPr>
              <a:buNone/>
            </a:pPr>
            <a:r>
              <a:rPr lang="ru-RU" sz="3400" dirty="0" smtClean="0"/>
              <a:t>	</a:t>
            </a:r>
            <a:r>
              <a:rPr lang="en-US" sz="3400" dirty="0" smtClean="0"/>
              <a:t>					         </a:t>
            </a:r>
            <a:r>
              <a:rPr lang="ru-RU" sz="3400" dirty="0" smtClean="0"/>
              <a:t>(5.10)</a:t>
            </a:r>
          </a:p>
          <a:p>
            <a:r>
              <a:rPr lang="ru-RU" sz="3400" dirty="0" smtClean="0"/>
              <a:t>имеют отличные от нуля действительные части, исследование уравнений первого приближения (5.8) всегда дает правильный ответ на вопрос о типе устойчивости состояния равновесия в системе (5.1). А именно: </a:t>
            </a:r>
          </a:p>
          <a:p>
            <a:pPr lvl="0"/>
            <a:r>
              <a:rPr lang="ru-RU" sz="3400" i="1" dirty="0" smtClean="0"/>
              <a:t>·        </a:t>
            </a:r>
            <a:r>
              <a:rPr lang="ru-RU" sz="3400" dirty="0" smtClean="0"/>
              <a:t>если </a:t>
            </a:r>
            <a:r>
              <a:rPr lang="ru-RU" sz="3400" i="1" dirty="0" smtClean="0"/>
              <a:t>оба корня</a:t>
            </a:r>
            <a:r>
              <a:rPr lang="ru-RU" sz="3400" dirty="0" smtClean="0"/>
              <a:t> имеют </a:t>
            </a:r>
            <a:r>
              <a:rPr lang="ru-RU" sz="3400" i="1" dirty="0" smtClean="0"/>
              <a:t>отрицательную</a:t>
            </a:r>
            <a:r>
              <a:rPr lang="ru-RU" sz="3400" b="1" dirty="0" smtClean="0"/>
              <a:t> </a:t>
            </a:r>
            <a:r>
              <a:rPr lang="ru-RU" sz="3400" i="1" dirty="0" smtClean="0"/>
              <a:t>действительную</a:t>
            </a:r>
            <a:r>
              <a:rPr lang="ru-RU" sz="3400" dirty="0" smtClean="0"/>
              <a:t> часть и, следовательно, все решения уравнений первого приближения (5.8) затухают, то </a:t>
            </a:r>
            <a:r>
              <a:rPr lang="ru-RU" sz="3400" i="1" dirty="0" smtClean="0"/>
              <a:t>состояние равновесия устойчиво;</a:t>
            </a:r>
            <a:endParaRPr lang="ru-RU" sz="3400" dirty="0" smtClean="0"/>
          </a:p>
          <a:p>
            <a:pPr lvl="0"/>
            <a:r>
              <a:rPr lang="ru-RU" sz="3400" i="1" dirty="0" smtClean="0"/>
              <a:t>·        </a:t>
            </a:r>
            <a:r>
              <a:rPr lang="ru-RU" sz="3400" dirty="0" smtClean="0"/>
              <a:t>если </a:t>
            </a:r>
            <a:r>
              <a:rPr lang="ru-RU" sz="3400" i="1" dirty="0" smtClean="0"/>
              <a:t>хотя бы один корень</a:t>
            </a:r>
            <a:r>
              <a:rPr lang="ru-RU" sz="3400" dirty="0" smtClean="0"/>
              <a:t> имеет </a:t>
            </a:r>
            <a:r>
              <a:rPr lang="ru-RU" sz="3400" i="1" dirty="0" smtClean="0"/>
              <a:t>положительную действительную часть</a:t>
            </a:r>
            <a:r>
              <a:rPr lang="ru-RU" sz="3400" dirty="0" smtClean="0"/>
              <a:t>, то есть система (5.8) имеет нарастающие решения, то </a:t>
            </a:r>
            <a:r>
              <a:rPr lang="ru-RU" sz="3400" i="1" dirty="0" smtClean="0"/>
              <a:t>состояние равновесия неустойчиво.</a:t>
            </a:r>
            <a:endParaRPr lang="ru-RU" sz="3400" dirty="0" smtClean="0"/>
          </a:p>
          <a:p>
            <a:r>
              <a:rPr lang="ru-RU" sz="3400" dirty="0" smtClean="0"/>
              <a:t>Если </a:t>
            </a:r>
            <a:r>
              <a:rPr lang="ru-RU" sz="3400" i="1" dirty="0" smtClean="0"/>
              <a:t>действительные части обоих корней</a:t>
            </a:r>
            <a:r>
              <a:rPr lang="ru-RU" sz="3400" dirty="0" smtClean="0"/>
              <a:t> характеристического уравнения </a:t>
            </a:r>
            <a:r>
              <a:rPr lang="ru-RU" sz="3400" i="1" dirty="0" smtClean="0"/>
              <a:t>равны нулю</a:t>
            </a:r>
            <a:r>
              <a:rPr lang="ru-RU" sz="3400" dirty="0" smtClean="0"/>
              <a:t> или если </a:t>
            </a:r>
            <a:r>
              <a:rPr lang="ru-RU" sz="3400" i="1" dirty="0" smtClean="0"/>
              <a:t>один корень</a:t>
            </a:r>
            <a:r>
              <a:rPr lang="ru-RU" sz="3400" b="1" dirty="0" smtClean="0"/>
              <a:t> </a:t>
            </a:r>
            <a:r>
              <a:rPr lang="ru-RU" sz="3400" i="1" dirty="0" smtClean="0"/>
              <a:t>равен нулю</a:t>
            </a:r>
            <a:r>
              <a:rPr lang="ru-RU" sz="3400" dirty="0" smtClean="0"/>
              <a:t>, а </a:t>
            </a:r>
            <a:r>
              <a:rPr lang="ru-RU" sz="3400" i="1" dirty="0" smtClean="0"/>
              <a:t>другой отрицателен</a:t>
            </a:r>
            <a:r>
              <a:rPr lang="ru-RU" sz="3400" dirty="0" smtClean="0"/>
              <a:t>, то </a:t>
            </a:r>
            <a:r>
              <a:rPr lang="ru-RU" sz="3400" i="1" dirty="0" smtClean="0"/>
              <a:t>уравнения</a:t>
            </a:r>
            <a:r>
              <a:rPr lang="ru-RU" sz="3400" dirty="0" smtClean="0"/>
              <a:t> (5.8)</a:t>
            </a:r>
            <a:r>
              <a:rPr lang="ru-RU" sz="3400" b="1" dirty="0" smtClean="0"/>
              <a:t> </a:t>
            </a:r>
            <a:r>
              <a:rPr lang="ru-RU" sz="3400" i="1" dirty="0" smtClean="0"/>
              <a:t>не дают</a:t>
            </a:r>
            <a:r>
              <a:rPr lang="ru-RU" sz="3400" b="1" dirty="0" smtClean="0"/>
              <a:t> </a:t>
            </a:r>
            <a:r>
              <a:rPr lang="ru-RU" sz="3400" i="1" dirty="0" smtClean="0"/>
              <a:t>ответа</a:t>
            </a:r>
            <a:r>
              <a:rPr lang="ru-RU" sz="3400" b="1" dirty="0" smtClean="0"/>
              <a:t> </a:t>
            </a:r>
            <a:r>
              <a:rPr lang="ru-RU" sz="3400" dirty="0" smtClean="0"/>
              <a:t>на вопрос об </a:t>
            </a:r>
            <a:r>
              <a:rPr lang="ru-RU" sz="3400" i="1" dirty="0" smtClean="0"/>
              <a:t>устойчивости состояния равновесия</a:t>
            </a:r>
            <a:r>
              <a:rPr lang="ru-RU" sz="3400" dirty="0" smtClean="0"/>
              <a:t>, и необходимо </a:t>
            </a:r>
            <a:r>
              <a:rPr lang="ru-RU" sz="3400" i="1" dirty="0" smtClean="0"/>
              <a:t>рассматривать члены более высокого порядка</a:t>
            </a:r>
            <a:r>
              <a:rPr lang="ru-RU" sz="3400" b="1" dirty="0" smtClean="0"/>
              <a:t> </a:t>
            </a:r>
            <a:r>
              <a:rPr lang="ru-RU" sz="3400" i="1" dirty="0" smtClean="0"/>
              <a:t>малости в разложении в ряд Тейлора правых частей уравнений </a:t>
            </a:r>
            <a:r>
              <a:rPr lang="ru-RU" sz="3400" dirty="0" smtClean="0"/>
              <a:t>(5.6).</a:t>
            </a:r>
          </a:p>
          <a:p>
            <a:endParaRPr lang="ru-RU" dirty="0"/>
          </a:p>
        </p:txBody>
      </p:sp>
      <p:pic>
        <p:nvPicPr>
          <p:cNvPr id="158722" name="Picture 2" descr="C:\Users\73B5~1\AppData\Local\Temp\Rar$EX00.134\LectMB\Lect05.files\image024.gif"/>
          <p:cNvPicPr>
            <a:picLocks noChangeAspect="1" noChangeArrowheads="1"/>
          </p:cNvPicPr>
          <p:nvPr/>
        </p:nvPicPr>
        <p:blipFill>
          <a:blip r:embed="rId2" cstate="print"/>
          <a:srcRect/>
          <a:stretch>
            <a:fillRect/>
          </a:stretch>
        </p:blipFill>
        <p:spPr bwMode="auto">
          <a:xfrm>
            <a:off x="3571868" y="2143116"/>
            <a:ext cx="1714512" cy="642942"/>
          </a:xfrm>
          <a:prstGeom prst="rect">
            <a:avLst/>
          </a:prstGeom>
          <a:noFill/>
        </p:spPr>
      </p:pic>
      <p:pic>
        <p:nvPicPr>
          <p:cNvPr id="158723" name="Picture 3" descr="C:\Users\73B5~1\AppData\Local\Temp\Rar$EX00.134\LectMB\Lect05.files\image026.gif"/>
          <p:cNvPicPr>
            <a:picLocks noChangeAspect="1" noChangeArrowheads="1"/>
          </p:cNvPicPr>
          <p:nvPr/>
        </p:nvPicPr>
        <p:blipFill>
          <a:blip r:embed="rId3" cstate="print"/>
          <a:srcRect/>
          <a:stretch>
            <a:fillRect/>
          </a:stretch>
        </p:blipFill>
        <p:spPr bwMode="auto">
          <a:xfrm>
            <a:off x="2643174" y="3143248"/>
            <a:ext cx="2927494" cy="57150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3" end="3"/>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158722"/>
                                        </p:tgtEl>
                                        <p:attrNameLst>
                                          <p:attrName>style.visibility</p:attrName>
                                        </p:attrNameLst>
                                      </p:cBhvr>
                                      <p:to>
                                        <p:strVal val="visible"/>
                                      </p:to>
                                    </p:set>
                                    <p:anim calcmode="lin" valueType="num">
                                      <p:cBhvr>
                                        <p:cTn id="23" dur="500" fill="hold"/>
                                        <p:tgtEl>
                                          <p:spTgt spid="158722"/>
                                        </p:tgtEl>
                                        <p:attrNameLst>
                                          <p:attrName>ppt_w</p:attrName>
                                        </p:attrNameLst>
                                      </p:cBhvr>
                                      <p:tavLst>
                                        <p:tav tm="0">
                                          <p:val>
                                            <p:strVal val="#ppt_w*2.5"/>
                                          </p:val>
                                        </p:tav>
                                        <p:tav tm="100000">
                                          <p:val>
                                            <p:strVal val="#ppt_w"/>
                                          </p:val>
                                        </p:tav>
                                      </p:tavLst>
                                    </p:anim>
                                    <p:anim calcmode="lin" valueType="num">
                                      <p:cBhvr>
                                        <p:cTn id="24" dur="500" fill="hold"/>
                                        <p:tgtEl>
                                          <p:spTgt spid="158722"/>
                                        </p:tgtEl>
                                        <p:attrNameLst>
                                          <p:attrName>ppt_h</p:attrName>
                                        </p:attrNameLst>
                                      </p:cBhvr>
                                      <p:tavLst>
                                        <p:tav tm="0">
                                          <p:val>
                                            <p:strVal val="#ppt_h*0.01"/>
                                          </p:val>
                                        </p:tav>
                                        <p:tav tm="100000">
                                          <p:val>
                                            <p:strVal val="#ppt_h"/>
                                          </p:val>
                                        </p:tav>
                                      </p:tavLst>
                                    </p:anim>
                                    <p:anim calcmode="lin" valueType="num">
                                      <p:cBhvr>
                                        <p:cTn id="25" dur="500" fill="hold"/>
                                        <p:tgtEl>
                                          <p:spTgt spid="158722"/>
                                        </p:tgtEl>
                                        <p:attrNameLst>
                                          <p:attrName>ppt_x</p:attrName>
                                        </p:attrNameLst>
                                      </p:cBhvr>
                                      <p:tavLst>
                                        <p:tav tm="0">
                                          <p:val>
                                            <p:strVal val="#ppt_x"/>
                                          </p:val>
                                        </p:tav>
                                        <p:tav tm="100000">
                                          <p:val>
                                            <p:strVal val="#ppt_x"/>
                                          </p:val>
                                        </p:tav>
                                      </p:tavLst>
                                    </p:anim>
                                    <p:anim calcmode="lin" valueType="num">
                                      <p:cBhvr>
                                        <p:cTn id="26" dur="500" fill="hold"/>
                                        <p:tgtEl>
                                          <p:spTgt spid="158722"/>
                                        </p:tgtEl>
                                        <p:attrNameLst>
                                          <p:attrName>ppt_y</p:attrName>
                                        </p:attrNameLst>
                                      </p:cBhvr>
                                      <p:tavLst>
                                        <p:tav tm="0">
                                          <p:val>
                                            <p:strVal val="#ppt_h+1"/>
                                          </p:val>
                                        </p:tav>
                                        <p:tav tm="100000">
                                          <p:val>
                                            <p:strVal val="#ppt_y"/>
                                          </p:val>
                                        </p:tav>
                                      </p:tavLst>
                                    </p:anim>
                                    <p:animEffect transition="in" filter="fade">
                                      <p:cBhvr>
                                        <p:cTn id="27" dur="500"/>
                                        <p:tgtEl>
                                          <p:spTgt spid="158722"/>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p:cTn id="41"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7" end="7"/>
                                            </p:txEl>
                                          </p:spTgt>
                                        </p:tgtEl>
                                      </p:cBhvr>
                                    </p:animEffect>
                                  </p:childTnLst>
                                </p:cTn>
                              </p:par>
                              <p:par>
                                <p:cTn id="46" presetID="58" presetClass="entr" presetSubtype="0" accel="100000" fill="hold" nodeType="withEffect">
                                  <p:stCondLst>
                                    <p:cond delay="0"/>
                                  </p:stCondLst>
                                  <p:childTnLst>
                                    <p:set>
                                      <p:cBhvr>
                                        <p:cTn id="47" dur="1" fill="hold">
                                          <p:stCondLst>
                                            <p:cond delay="0"/>
                                          </p:stCondLst>
                                        </p:cTn>
                                        <p:tgtEl>
                                          <p:spTgt spid="158723"/>
                                        </p:tgtEl>
                                        <p:attrNameLst>
                                          <p:attrName>style.visibility</p:attrName>
                                        </p:attrNameLst>
                                      </p:cBhvr>
                                      <p:to>
                                        <p:strVal val="visible"/>
                                      </p:to>
                                    </p:set>
                                    <p:anim calcmode="lin" valueType="num">
                                      <p:cBhvr>
                                        <p:cTn id="48" dur="500" fill="hold"/>
                                        <p:tgtEl>
                                          <p:spTgt spid="158723"/>
                                        </p:tgtEl>
                                        <p:attrNameLst>
                                          <p:attrName>ppt_w</p:attrName>
                                        </p:attrNameLst>
                                      </p:cBhvr>
                                      <p:tavLst>
                                        <p:tav tm="0">
                                          <p:val>
                                            <p:strVal val="#ppt_w*2.5"/>
                                          </p:val>
                                        </p:tav>
                                        <p:tav tm="100000">
                                          <p:val>
                                            <p:strVal val="#ppt_w"/>
                                          </p:val>
                                        </p:tav>
                                      </p:tavLst>
                                    </p:anim>
                                    <p:anim calcmode="lin" valueType="num">
                                      <p:cBhvr>
                                        <p:cTn id="49" dur="500" fill="hold"/>
                                        <p:tgtEl>
                                          <p:spTgt spid="158723"/>
                                        </p:tgtEl>
                                        <p:attrNameLst>
                                          <p:attrName>ppt_h</p:attrName>
                                        </p:attrNameLst>
                                      </p:cBhvr>
                                      <p:tavLst>
                                        <p:tav tm="0">
                                          <p:val>
                                            <p:strVal val="#ppt_h*0.01"/>
                                          </p:val>
                                        </p:tav>
                                        <p:tav tm="100000">
                                          <p:val>
                                            <p:strVal val="#ppt_h"/>
                                          </p:val>
                                        </p:tav>
                                      </p:tavLst>
                                    </p:anim>
                                    <p:anim calcmode="lin" valueType="num">
                                      <p:cBhvr>
                                        <p:cTn id="50" dur="500" fill="hold"/>
                                        <p:tgtEl>
                                          <p:spTgt spid="158723"/>
                                        </p:tgtEl>
                                        <p:attrNameLst>
                                          <p:attrName>ppt_x</p:attrName>
                                        </p:attrNameLst>
                                      </p:cBhvr>
                                      <p:tavLst>
                                        <p:tav tm="0">
                                          <p:val>
                                            <p:strVal val="#ppt_x"/>
                                          </p:val>
                                        </p:tav>
                                        <p:tav tm="100000">
                                          <p:val>
                                            <p:strVal val="#ppt_x"/>
                                          </p:val>
                                        </p:tav>
                                      </p:tavLst>
                                    </p:anim>
                                    <p:anim calcmode="lin" valueType="num">
                                      <p:cBhvr>
                                        <p:cTn id="51" dur="500" fill="hold"/>
                                        <p:tgtEl>
                                          <p:spTgt spid="158723"/>
                                        </p:tgtEl>
                                        <p:attrNameLst>
                                          <p:attrName>ppt_y</p:attrName>
                                        </p:attrNameLst>
                                      </p:cBhvr>
                                      <p:tavLst>
                                        <p:tav tm="0">
                                          <p:val>
                                            <p:strVal val="#ppt_h+1"/>
                                          </p:val>
                                        </p:tav>
                                        <p:tav tm="100000">
                                          <p:val>
                                            <p:strVal val="#ppt_y"/>
                                          </p:val>
                                        </p:tav>
                                      </p:tavLst>
                                    </p:anim>
                                    <p:animEffect transition="in" filter="fade">
                                      <p:cBhvr>
                                        <p:cTn id="52" dur="500"/>
                                        <p:tgtEl>
                                          <p:spTgt spid="158723"/>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p:cTn id="57"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p:cTn id="66"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67"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6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70" dur="500"/>
                                        <p:tgtEl>
                                          <p:spTgt spid="3">
                                            <p:txEl>
                                              <p:pRg st="9" end="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8" presetClass="entr" presetSubtype="0" accel="100000" fill="hold" grpId="0"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 calcmode="lin" valueType="num">
                                      <p:cBhvr>
                                        <p:cTn id="75"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76"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7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8"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79" dur="500"/>
                                        <p:tgtEl>
                                          <p:spTgt spid="3">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8" presetClass="entr" presetSubtype="0" accel="10000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 calcmode="lin" valueType="num">
                                      <p:cBhvr>
                                        <p:cTn id="84" dur="500" fill="hold"/>
                                        <p:tgtEl>
                                          <p:spTgt spid="3">
                                            <p:txEl>
                                              <p:pRg st="11" end="11"/>
                                            </p:txEl>
                                          </p:spTgt>
                                        </p:tgtEl>
                                        <p:attrNameLst>
                                          <p:attrName>ppt_w</p:attrName>
                                        </p:attrNameLst>
                                      </p:cBhvr>
                                      <p:tavLst>
                                        <p:tav tm="0">
                                          <p:val>
                                            <p:strVal val="#ppt_w*2.5"/>
                                          </p:val>
                                        </p:tav>
                                        <p:tav tm="100000">
                                          <p:val>
                                            <p:strVal val="#ppt_w"/>
                                          </p:val>
                                        </p:tav>
                                      </p:tavLst>
                                    </p:anim>
                                    <p:anim calcmode="lin" valueType="num">
                                      <p:cBhvr>
                                        <p:cTn id="85" dur="500" fill="hold"/>
                                        <p:tgtEl>
                                          <p:spTgt spid="3">
                                            <p:txEl>
                                              <p:pRg st="11" end="11"/>
                                            </p:txEl>
                                          </p:spTgt>
                                        </p:tgtEl>
                                        <p:attrNameLst>
                                          <p:attrName>ppt_h</p:attrName>
                                        </p:attrNameLst>
                                      </p:cBhvr>
                                      <p:tavLst>
                                        <p:tav tm="0">
                                          <p:val>
                                            <p:strVal val="#ppt_h*0.01"/>
                                          </p:val>
                                        </p:tav>
                                        <p:tav tm="100000">
                                          <p:val>
                                            <p:strVal val="#ppt_h"/>
                                          </p:val>
                                        </p:tav>
                                      </p:tavLst>
                                    </p:anim>
                                    <p:anim calcmode="lin" valueType="num">
                                      <p:cBhvr>
                                        <p:cTn id="86"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7" dur="500" fill="hold"/>
                                        <p:tgtEl>
                                          <p:spTgt spid="3">
                                            <p:txEl>
                                              <p:pRg st="11" end="11"/>
                                            </p:txEl>
                                          </p:spTgt>
                                        </p:tgtEl>
                                        <p:attrNameLst>
                                          <p:attrName>ppt_y</p:attrName>
                                        </p:attrNameLst>
                                      </p:cBhvr>
                                      <p:tavLst>
                                        <p:tav tm="0">
                                          <p:val>
                                            <p:strVal val="#ppt_h+1"/>
                                          </p:val>
                                        </p:tav>
                                        <p:tav tm="100000">
                                          <p:val>
                                            <p:strVal val="#ppt_y"/>
                                          </p:val>
                                        </p:tav>
                                      </p:tavLst>
                                    </p:anim>
                                    <p:animEffect transition="in" filter="fade">
                                      <p:cBhvr>
                                        <p:cTn id="8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5211764"/>
          </a:xfrm>
        </p:spPr>
        <p:txBody>
          <a:bodyPr>
            <a:noAutofit/>
          </a:bodyPr>
          <a:lstStyle/>
          <a:p>
            <a:r>
              <a:rPr lang="ru-RU" sz="1400" dirty="0" smtClean="0"/>
              <a:t>В случае, когда </a:t>
            </a:r>
            <a:r>
              <a:rPr lang="ru-RU" sz="1400" i="1" dirty="0" smtClean="0"/>
              <a:t>оба корня</a:t>
            </a:r>
            <a:r>
              <a:rPr lang="ru-RU" sz="1400" dirty="0" smtClean="0"/>
              <a:t> характеристического уравнения имеют </a:t>
            </a:r>
            <a:r>
              <a:rPr lang="ru-RU" sz="1400" i="1" dirty="0" smtClean="0"/>
              <a:t>отличные от нуля действительные части</a:t>
            </a:r>
            <a:r>
              <a:rPr lang="ru-RU" sz="1400" dirty="0" smtClean="0"/>
              <a:t> (</a:t>
            </a:r>
            <a:r>
              <a:rPr lang="ru-RU" sz="1400" i="1" dirty="0" smtClean="0"/>
              <a:t>грубые</a:t>
            </a:r>
            <a:r>
              <a:rPr lang="ru-RU" sz="1400" dirty="0" smtClean="0"/>
              <a:t> с</a:t>
            </a:r>
            <a:r>
              <a:rPr lang="ru-RU" sz="1400" i="1" dirty="0" smtClean="0"/>
              <a:t>истемы</a:t>
            </a:r>
            <a:r>
              <a:rPr lang="ru-RU" sz="1400" dirty="0" smtClean="0"/>
              <a:t>), уравнение первого приближения определяют не только устойчивость стационарного состояния, но и характер фазовых траекторий в достаточно малой его окрестности.</a:t>
            </a:r>
          </a:p>
          <a:p>
            <a:r>
              <a:rPr lang="ru-RU" sz="1400" dirty="0" smtClean="0"/>
              <a:t>Как и в случае линейных уравнений (Лекция 4) здесь возможны пять типов грубых состояний равновесия: устойчивый узел, неустойчивый узел, устойчивый фокус, неустойчивый фокус и седло. Для исследования типов состояний равновесий удобно пользоваться диаграммой, изображенной на рис. 4.11. Для системы (5.1):</a:t>
            </a:r>
          </a:p>
          <a:p>
            <a:pPr>
              <a:buNone/>
            </a:pPr>
            <a:r>
              <a:rPr lang="en-US" sz="1400" dirty="0" smtClean="0"/>
              <a:t>						</a:t>
            </a:r>
            <a:r>
              <a:rPr lang="ru-RU" sz="1400" dirty="0" smtClean="0"/>
              <a:t>	 (5.11)</a:t>
            </a:r>
            <a:endParaRPr lang="en-US" sz="1400" dirty="0" smtClean="0"/>
          </a:p>
          <a:p>
            <a:pPr>
              <a:buNone/>
            </a:pPr>
            <a:r>
              <a:rPr lang="ru-RU" sz="1400" dirty="0" smtClean="0"/>
              <a:t>	</a:t>
            </a:r>
            <a:r>
              <a:rPr lang="en-US" sz="1400" dirty="0" smtClean="0"/>
              <a:t>					</a:t>
            </a:r>
            <a:endParaRPr lang="ru-RU" sz="1400" dirty="0" smtClean="0"/>
          </a:p>
          <a:p>
            <a:pPr>
              <a:buNone/>
            </a:pPr>
            <a:r>
              <a:rPr lang="ru-RU" sz="1400" dirty="0" smtClean="0"/>
              <a:t>	</a:t>
            </a:r>
            <a:r>
              <a:rPr lang="en-US" sz="1400" dirty="0" smtClean="0"/>
              <a:t>			</a:t>
            </a:r>
            <a:r>
              <a:rPr lang="ru-RU" sz="1400" dirty="0" smtClean="0"/>
              <a:t>	</a:t>
            </a:r>
            <a:r>
              <a:rPr lang="en-US" sz="1400" dirty="0" smtClean="0"/>
              <a:t>		</a:t>
            </a:r>
            <a:r>
              <a:rPr lang="ru-RU" sz="1400" dirty="0" smtClean="0"/>
              <a:t> (5.12)</a:t>
            </a:r>
            <a:endParaRPr lang="en-US" sz="1400" dirty="0" smtClean="0"/>
          </a:p>
          <a:p>
            <a:pPr>
              <a:buNone/>
            </a:pPr>
            <a:r>
              <a:rPr lang="en-US" sz="1400" dirty="0" smtClean="0"/>
              <a:t>						</a:t>
            </a:r>
            <a:endParaRPr lang="ru-RU" sz="1400" dirty="0" smtClean="0"/>
          </a:p>
          <a:p>
            <a:r>
              <a:rPr lang="ru-RU" sz="1400" dirty="0" smtClean="0"/>
              <a:t>Грубым состояниям равновесия соответствуют все точки плоскости параметров </a:t>
            </a:r>
            <a:r>
              <a:rPr lang="ru-RU" sz="1400" dirty="0" smtClean="0">
                <a:sym typeface="Symbol"/>
              </a:rPr>
              <a:t></a:t>
            </a:r>
            <a:r>
              <a:rPr lang="ru-RU" sz="1400" dirty="0" smtClean="0"/>
              <a:t>, </a:t>
            </a:r>
            <a:r>
              <a:rPr lang="ru-RU" sz="1400" dirty="0" smtClean="0">
                <a:sym typeface="Symbol"/>
              </a:rPr>
              <a:t></a:t>
            </a:r>
            <a:r>
              <a:rPr lang="ru-RU" sz="1400" dirty="0" smtClean="0"/>
              <a:t>, лежащие вне оси </a:t>
            </a:r>
            <a:r>
              <a:rPr lang="ru-RU" sz="1400" dirty="0" smtClean="0">
                <a:sym typeface="Symbol"/>
              </a:rPr>
              <a:t></a:t>
            </a:r>
            <a:r>
              <a:rPr lang="ru-RU" sz="1400" dirty="0" smtClean="0"/>
              <a:t>=0 и полуоси </a:t>
            </a:r>
            <a:r>
              <a:rPr lang="ru-RU" sz="1400" dirty="0" smtClean="0">
                <a:sym typeface="Symbol"/>
              </a:rPr>
              <a:t></a:t>
            </a:r>
            <a:r>
              <a:rPr lang="ru-RU" sz="1400" dirty="0" smtClean="0"/>
              <a:t>=0, </a:t>
            </a:r>
            <a:r>
              <a:rPr lang="ru-RU" sz="1400" dirty="0" smtClean="0">
                <a:sym typeface="Symbol"/>
              </a:rPr>
              <a:t></a:t>
            </a:r>
            <a:r>
              <a:rPr lang="ru-RU" sz="1400" dirty="0" smtClean="0"/>
              <a:t>&gt;0.</a:t>
            </a:r>
          </a:p>
          <a:p>
            <a:r>
              <a:rPr lang="ru-RU" sz="1400" dirty="0" smtClean="0"/>
              <a:t>Точкам оси </a:t>
            </a:r>
            <a:r>
              <a:rPr lang="ru-RU" sz="1400" dirty="0" smtClean="0">
                <a:sym typeface="Symbol"/>
              </a:rPr>
              <a:t></a:t>
            </a:r>
            <a:r>
              <a:rPr lang="ru-RU" sz="1400" dirty="0" smtClean="0"/>
              <a:t> = 0 и полуоси </a:t>
            </a:r>
            <a:r>
              <a:rPr lang="ru-RU" sz="1400" dirty="0" smtClean="0">
                <a:sym typeface="Symbol"/>
              </a:rPr>
              <a:t></a:t>
            </a:r>
            <a:r>
              <a:rPr lang="ru-RU" sz="1400" dirty="0" smtClean="0"/>
              <a:t> = 0, </a:t>
            </a:r>
            <a:r>
              <a:rPr lang="ru-RU" sz="1400" dirty="0" smtClean="0">
                <a:sym typeface="Symbol"/>
              </a:rPr>
              <a:t></a:t>
            </a:r>
            <a:r>
              <a:rPr lang="ru-RU" sz="1400" dirty="0" smtClean="0"/>
              <a:t>&gt;0 соответствуют негрубые состояния равновесия (негрубые особые точки). Их свойства могут быть изменены сколь угодно малыми изменениями правых частей уравнений (5.1) за счет сколь угодно малых изменений функций </a:t>
            </a:r>
            <a:r>
              <a:rPr lang="ru-RU" sz="1400" i="1" dirty="0" smtClean="0"/>
              <a:t>P(</a:t>
            </a:r>
            <a:r>
              <a:rPr lang="ru-RU" sz="1400" i="1" dirty="0" err="1" smtClean="0"/>
              <a:t>x,y</a:t>
            </a:r>
            <a:r>
              <a:rPr lang="ru-RU" sz="1400" i="1" dirty="0" smtClean="0"/>
              <a:t>), Q(</a:t>
            </a:r>
            <a:r>
              <a:rPr lang="ru-RU" sz="1400" i="1" dirty="0" err="1" smtClean="0"/>
              <a:t>x,y</a:t>
            </a:r>
            <a:r>
              <a:rPr lang="ru-RU" sz="1400" i="1" dirty="0" smtClean="0"/>
              <a:t>)</a:t>
            </a:r>
            <a:r>
              <a:rPr lang="ru-RU" sz="1400" dirty="0" smtClean="0"/>
              <a:t> и их производных. Поэтому характер негрубых состояний равновесия (в частности, устойчивость) уже не  определяется значениями коэффициентов в правых частях уравнений первого приближения (5.8). В отличие от линейных систем, уже при небольших изменений в правых частях содержащихся там нелинейных членов может произойти качественное изменение фазового портрета — </a:t>
            </a:r>
            <a:r>
              <a:rPr lang="ru-RU" sz="1400" i="1" dirty="0" smtClean="0"/>
              <a:t>бифуркация.</a:t>
            </a:r>
            <a:endParaRPr lang="ru-RU" sz="1400" dirty="0" smtClean="0"/>
          </a:p>
          <a:p>
            <a:endParaRPr lang="ru-RU" sz="1400" dirty="0"/>
          </a:p>
        </p:txBody>
      </p:sp>
      <p:pic>
        <p:nvPicPr>
          <p:cNvPr id="159746" name="Picture 2" descr="C:\Users\73B5~1\AppData\Local\Temp\Rar$EX00.134\LectMB\Lect05.files\image028.gif"/>
          <p:cNvPicPr>
            <a:picLocks noChangeAspect="1" noChangeArrowheads="1"/>
          </p:cNvPicPr>
          <p:nvPr/>
        </p:nvPicPr>
        <p:blipFill>
          <a:blip r:embed="rId2" cstate="print"/>
          <a:srcRect/>
          <a:stretch>
            <a:fillRect/>
          </a:stretch>
        </p:blipFill>
        <p:spPr bwMode="auto">
          <a:xfrm>
            <a:off x="3286116" y="3429000"/>
            <a:ext cx="2012170" cy="285752"/>
          </a:xfrm>
          <a:prstGeom prst="rect">
            <a:avLst/>
          </a:prstGeom>
          <a:noFill/>
        </p:spPr>
      </p:pic>
      <p:pic>
        <p:nvPicPr>
          <p:cNvPr id="159747" name="Picture 3" descr="C:\Users\73B5~1\AppData\Local\Temp\Rar$EX00.134\LectMB\Lect05.files\image030.gif"/>
          <p:cNvPicPr>
            <a:picLocks noChangeAspect="1" noChangeArrowheads="1"/>
          </p:cNvPicPr>
          <p:nvPr/>
        </p:nvPicPr>
        <p:blipFill>
          <a:blip r:embed="rId3" cstate="print"/>
          <a:srcRect/>
          <a:stretch>
            <a:fillRect/>
          </a:stretch>
        </p:blipFill>
        <p:spPr bwMode="auto">
          <a:xfrm>
            <a:off x="214282" y="2786058"/>
            <a:ext cx="114300" cy="200025"/>
          </a:xfrm>
          <a:prstGeom prst="rect">
            <a:avLst/>
          </a:prstGeom>
          <a:noFill/>
        </p:spPr>
      </p:pic>
      <p:pic>
        <p:nvPicPr>
          <p:cNvPr id="159748" name="Picture 4" descr="C:\Users\73B5~1\AppData\Local\Temp\Rar$EX00.134\LectMB\Lect05.files\image032.gif"/>
          <p:cNvPicPr>
            <a:picLocks noChangeAspect="1" noChangeArrowheads="1"/>
          </p:cNvPicPr>
          <p:nvPr/>
        </p:nvPicPr>
        <p:blipFill>
          <a:blip r:embed="rId4" cstate="print"/>
          <a:srcRect/>
          <a:stretch>
            <a:fillRect/>
          </a:stretch>
        </p:blipFill>
        <p:spPr bwMode="auto">
          <a:xfrm>
            <a:off x="3286116" y="3714752"/>
            <a:ext cx="2000264" cy="71438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159746"/>
                                        </p:tgtEl>
                                        <p:attrNameLst>
                                          <p:attrName>style.visibility</p:attrName>
                                        </p:attrNameLst>
                                      </p:cBhvr>
                                      <p:to>
                                        <p:strVal val="visible"/>
                                      </p:to>
                                    </p:set>
                                    <p:anim calcmode="lin" valueType="num">
                                      <p:cBhvr>
                                        <p:cTn id="32" dur="500" fill="hold"/>
                                        <p:tgtEl>
                                          <p:spTgt spid="159746"/>
                                        </p:tgtEl>
                                        <p:attrNameLst>
                                          <p:attrName>ppt_w</p:attrName>
                                        </p:attrNameLst>
                                      </p:cBhvr>
                                      <p:tavLst>
                                        <p:tav tm="0">
                                          <p:val>
                                            <p:strVal val="#ppt_w*2.5"/>
                                          </p:val>
                                        </p:tav>
                                        <p:tav tm="100000">
                                          <p:val>
                                            <p:strVal val="#ppt_w"/>
                                          </p:val>
                                        </p:tav>
                                      </p:tavLst>
                                    </p:anim>
                                    <p:anim calcmode="lin" valueType="num">
                                      <p:cBhvr>
                                        <p:cTn id="33" dur="500" fill="hold"/>
                                        <p:tgtEl>
                                          <p:spTgt spid="159746"/>
                                        </p:tgtEl>
                                        <p:attrNameLst>
                                          <p:attrName>ppt_h</p:attrName>
                                        </p:attrNameLst>
                                      </p:cBhvr>
                                      <p:tavLst>
                                        <p:tav tm="0">
                                          <p:val>
                                            <p:strVal val="#ppt_h*0.01"/>
                                          </p:val>
                                        </p:tav>
                                        <p:tav tm="100000">
                                          <p:val>
                                            <p:strVal val="#ppt_h"/>
                                          </p:val>
                                        </p:tav>
                                      </p:tavLst>
                                    </p:anim>
                                    <p:anim calcmode="lin" valueType="num">
                                      <p:cBhvr>
                                        <p:cTn id="34" dur="500" fill="hold"/>
                                        <p:tgtEl>
                                          <p:spTgt spid="159746"/>
                                        </p:tgtEl>
                                        <p:attrNameLst>
                                          <p:attrName>ppt_x</p:attrName>
                                        </p:attrNameLst>
                                      </p:cBhvr>
                                      <p:tavLst>
                                        <p:tav tm="0">
                                          <p:val>
                                            <p:strVal val="#ppt_x"/>
                                          </p:val>
                                        </p:tav>
                                        <p:tav tm="100000">
                                          <p:val>
                                            <p:strVal val="#ppt_x"/>
                                          </p:val>
                                        </p:tav>
                                      </p:tavLst>
                                    </p:anim>
                                    <p:anim calcmode="lin" valueType="num">
                                      <p:cBhvr>
                                        <p:cTn id="35" dur="500" fill="hold"/>
                                        <p:tgtEl>
                                          <p:spTgt spid="159746"/>
                                        </p:tgtEl>
                                        <p:attrNameLst>
                                          <p:attrName>ppt_y</p:attrName>
                                        </p:attrNameLst>
                                      </p:cBhvr>
                                      <p:tavLst>
                                        <p:tav tm="0">
                                          <p:val>
                                            <p:strVal val="#ppt_h+1"/>
                                          </p:val>
                                        </p:tav>
                                        <p:tav tm="100000">
                                          <p:val>
                                            <p:strVal val="#ppt_y"/>
                                          </p:val>
                                        </p:tav>
                                      </p:tavLst>
                                    </p:anim>
                                    <p:animEffect transition="in" filter="fade">
                                      <p:cBhvr>
                                        <p:cTn id="36" dur="500"/>
                                        <p:tgtEl>
                                          <p:spTgt spid="159746"/>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4" end="4"/>
                                            </p:txEl>
                                          </p:spTgt>
                                        </p:tgtEl>
                                      </p:cBhvr>
                                    </p:animEffect>
                                  </p:childTnLst>
                                </p:cTn>
                              </p:par>
                              <p:par>
                                <p:cTn id="46" presetID="58" presetClass="entr" presetSubtype="0" accel="100000" fill="hold" nodeType="withEffect">
                                  <p:stCondLst>
                                    <p:cond delay="0"/>
                                  </p:stCondLst>
                                  <p:childTnLst>
                                    <p:set>
                                      <p:cBhvr>
                                        <p:cTn id="47" dur="1" fill="hold">
                                          <p:stCondLst>
                                            <p:cond delay="0"/>
                                          </p:stCondLst>
                                        </p:cTn>
                                        <p:tgtEl>
                                          <p:spTgt spid="159748"/>
                                        </p:tgtEl>
                                        <p:attrNameLst>
                                          <p:attrName>style.visibility</p:attrName>
                                        </p:attrNameLst>
                                      </p:cBhvr>
                                      <p:to>
                                        <p:strVal val="visible"/>
                                      </p:to>
                                    </p:set>
                                    <p:anim calcmode="lin" valueType="num">
                                      <p:cBhvr>
                                        <p:cTn id="48" dur="500" fill="hold"/>
                                        <p:tgtEl>
                                          <p:spTgt spid="159748"/>
                                        </p:tgtEl>
                                        <p:attrNameLst>
                                          <p:attrName>ppt_w</p:attrName>
                                        </p:attrNameLst>
                                      </p:cBhvr>
                                      <p:tavLst>
                                        <p:tav tm="0">
                                          <p:val>
                                            <p:strVal val="#ppt_w*2.5"/>
                                          </p:val>
                                        </p:tav>
                                        <p:tav tm="100000">
                                          <p:val>
                                            <p:strVal val="#ppt_w"/>
                                          </p:val>
                                        </p:tav>
                                      </p:tavLst>
                                    </p:anim>
                                    <p:anim calcmode="lin" valueType="num">
                                      <p:cBhvr>
                                        <p:cTn id="49" dur="500" fill="hold"/>
                                        <p:tgtEl>
                                          <p:spTgt spid="159748"/>
                                        </p:tgtEl>
                                        <p:attrNameLst>
                                          <p:attrName>ppt_h</p:attrName>
                                        </p:attrNameLst>
                                      </p:cBhvr>
                                      <p:tavLst>
                                        <p:tav tm="0">
                                          <p:val>
                                            <p:strVal val="#ppt_h*0.01"/>
                                          </p:val>
                                        </p:tav>
                                        <p:tav tm="100000">
                                          <p:val>
                                            <p:strVal val="#ppt_h"/>
                                          </p:val>
                                        </p:tav>
                                      </p:tavLst>
                                    </p:anim>
                                    <p:anim calcmode="lin" valueType="num">
                                      <p:cBhvr>
                                        <p:cTn id="50" dur="500" fill="hold"/>
                                        <p:tgtEl>
                                          <p:spTgt spid="159748"/>
                                        </p:tgtEl>
                                        <p:attrNameLst>
                                          <p:attrName>ppt_x</p:attrName>
                                        </p:attrNameLst>
                                      </p:cBhvr>
                                      <p:tavLst>
                                        <p:tav tm="0">
                                          <p:val>
                                            <p:strVal val="#ppt_x"/>
                                          </p:val>
                                        </p:tav>
                                        <p:tav tm="100000">
                                          <p:val>
                                            <p:strVal val="#ppt_x"/>
                                          </p:val>
                                        </p:tav>
                                      </p:tavLst>
                                    </p:anim>
                                    <p:anim calcmode="lin" valueType="num">
                                      <p:cBhvr>
                                        <p:cTn id="51" dur="500" fill="hold"/>
                                        <p:tgtEl>
                                          <p:spTgt spid="159748"/>
                                        </p:tgtEl>
                                        <p:attrNameLst>
                                          <p:attrName>ppt_y</p:attrName>
                                        </p:attrNameLst>
                                      </p:cBhvr>
                                      <p:tavLst>
                                        <p:tav tm="0">
                                          <p:val>
                                            <p:strVal val="#ppt_h+1"/>
                                          </p:val>
                                        </p:tav>
                                        <p:tav tm="100000">
                                          <p:val>
                                            <p:strVal val="#ppt_y"/>
                                          </p:val>
                                        </p:tav>
                                      </p:tavLst>
                                    </p:anim>
                                    <p:animEffect transition="in" filter="fade">
                                      <p:cBhvr>
                                        <p:cTn id="52" dur="500"/>
                                        <p:tgtEl>
                                          <p:spTgt spid="159748"/>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 calcmode="lin" valueType="num">
                                      <p:cBhvr>
                                        <p:cTn id="66"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67"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6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7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t>Примеры</a:t>
            </a:r>
            <a:r>
              <a:rPr lang="ru-RU" sz="3600" dirty="0" smtClean="0"/>
              <a:t/>
            </a:r>
            <a:br>
              <a:rPr lang="ru-RU" sz="3600" dirty="0" smtClean="0"/>
            </a:br>
            <a:r>
              <a:rPr lang="ru-RU" sz="3600" b="1" dirty="0" smtClean="0"/>
              <a:t>1. Кинетические уравнения Лотки </a:t>
            </a:r>
          </a:p>
        </p:txBody>
      </p:sp>
      <p:sp>
        <p:nvSpPr>
          <p:cNvPr id="3" name="Содержимое 2"/>
          <p:cNvSpPr>
            <a:spLocks noGrp="1"/>
          </p:cNvSpPr>
          <p:nvPr>
            <p:ph idx="1"/>
          </p:nvPr>
        </p:nvSpPr>
        <p:spPr>
          <a:xfrm>
            <a:off x="457200" y="928670"/>
            <a:ext cx="8229600" cy="5645866"/>
          </a:xfrm>
        </p:spPr>
        <p:txBody>
          <a:bodyPr>
            <a:normAutofit fontScale="55000" lnSpcReduction="20000"/>
          </a:bodyPr>
          <a:lstStyle/>
          <a:p>
            <a:r>
              <a:rPr lang="ru-RU" sz="2900" dirty="0" err="1" smtClean="0"/>
              <a:t>Лоткой</a:t>
            </a:r>
            <a:r>
              <a:rPr lang="ru-RU" sz="2900" dirty="0" smtClean="0"/>
              <a:t> была исследована гипотетическая химическая реакция:</a:t>
            </a:r>
          </a:p>
          <a:p>
            <a:r>
              <a:rPr lang="ru-RU" sz="2900" dirty="0" smtClean="0"/>
              <a:t> </a:t>
            </a:r>
          </a:p>
          <a:p>
            <a:r>
              <a:rPr lang="ru-RU" sz="2900" dirty="0" smtClean="0"/>
              <a:t> </a:t>
            </a:r>
          </a:p>
          <a:p>
            <a:r>
              <a:rPr lang="ru-RU" sz="2900" dirty="0" smtClean="0"/>
              <a:t>Модель очень простая и служит хорошей иллюстрацией применения исследования устойчивости стационарного состояния системы методом линеаризации.</a:t>
            </a:r>
          </a:p>
          <a:p>
            <a:r>
              <a:rPr lang="ru-RU" sz="2900" dirty="0" smtClean="0"/>
              <a:t>Пусть в некотором объеме находится в избытке вещество </a:t>
            </a:r>
            <a:r>
              <a:rPr lang="ru-RU" sz="2900" b="1" dirty="0" smtClean="0"/>
              <a:t>А.</a:t>
            </a:r>
            <a:r>
              <a:rPr lang="ru-RU" sz="2900" dirty="0" smtClean="0"/>
              <a:t> Молекулы </a:t>
            </a:r>
            <a:r>
              <a:rPr lang="ru-RU" sz="2900" b="1" dirty="0" smtClean="0"/>
              <a:t>А</a:t>
            </a:r>
            <a:r>
              <a:rPr lang="ru-RU" sz="2900" dirty="0" smtClean="0"/>
              <a:t> с некоторой постоянной скоростью </a:t>
            </a:r>
            <a:r>
              <a:rPr lang="en-US" sz="2900" dirty="0" smtClean="0"/>
              <a:t>     </a:t>
            </a:r>
            <a:r>
              <a:rPr lang="ru-RU" sz="2900" i="1" dirty="0" smtClean="0"/>
              <a:t> </a:t>
            </a:r>
            <a:r>
              <a:rPr lang="ru-RU" sz="2900" dirty="0" smtClean="0"/>
              <a:t>превращаются в молекулы вещества </a:t>
            </a:r>
            <a:r>
              <a:rPr lang="ru-RU" sz="2900" b="1" dirty="0" smtClean="0"/>
              <a:t>X</a:t>
            </a:r>
            <a:r>
              <a:rPr lang="ru-RU" sz="2900" dirty="0" smtClean="0"/>
              <a:t> (реакция нулевого порядка). Вещество </a:t>
            </a:r>
            <a:r>
              <a:rPr lang="ru-RU" sz="2900" b="1" dirty="0" smtClean="0"/>
              <a:t>X</a:t>
            </a:r>
            <a:r>
              <a:rPr lang="ru-RU" sz="2900" dirty="0" smtClean="0"/>
              <a:t> может превращаться в вещество </a:t>
            </a:r>
            <a:r>
              <a:rPr lang="ru-RU" sz="2900" b="1" dirty="0" smtClean="0"/>
              <a:t>Y, </a:t>
            </a:r>
            <a:r>
              <a:rPr lang="ru-RU" sz="2900" dirty="0" smtClean="0"/>
              <a:t>причем скорость этой реакции тем больше, чем больше концентрация вещества</a:t>
            </a:r>
            <a:r>
              <a:rPr lang="ru-RU" sz="2900" b="1" dirty="0" smtClean="0"/>
              <a:t> Y</a:t>
            </a:r>
            <a:r>
              <a:rPr lang="ru-RU" sz="2900" dirty="0" smtClean="0"/>
              <a:t> – реакция второго порядка. В схеме это отражено обратной стрелкой над символом </a:t>
            </a:r>
            <a:r>
              <a:rPr lang="ru-RU" sz="2900" b="1" dirty="0" smtClean="0"/>
              <a:t>Y</a:t>
            </a:r>
            <a:r>
              <a:rPr lang="ru-RU" sz="2900" dirty="0" smtClean="0"/>
              <a:t>. Молекулы </a:t>
            </a:r>
            <a:r>
              <a:rPr lang="ru-RU" sz="2900" b="1" dirty="0" smtClean="0"/>
              <a:t>Y </a:t>
            </a:r>
            <a:r>
              <a:rPr lang="ru-RU" sz="2900" dirty="0" smtClean="0"/>
              <a:t>в свою очередь необратимо распадаются, в результате образуется вещество </a:t>
            </a:r>
            <a:r>
              <a:rPr lang="ru-RU" sz="2900" b="1" dirty="0" smtClean="0"/>
              <a:t>B</a:t>
            </a:r>
            <a:r>
              <a:rPr lang="ru-RU" sz="2900" dirty="0" smtClean="0"/>
              <a:t> (реакция первого порядка).</a:t>
            </a:r>
          </a:p>
          <a:p>
            <a:r>
              <a:rPr lang="ru-RU" sz="2900" dirty="0" smtClean="0"/>
              <a:t>Запишем систему уравнений, описывающих реакцию:</a:t>
            </a:r>
            <a:endParaRPr lang="en-US" sz="2900" dirty="0" smtClean="0"/>
          </a:p>
          <a:p>
            <a:endParaRPr lang="en-US" sz="2900" dirty="0" smtClean="0"/>
          </a:p>
          <a:p>
            <a:endParaRPr lang="ru-RU" sz="2900" dirty="0" smtClean="0"/>
          </a:p>
          <a:p>
            <a:pPr>
              <a:buNone/>
            </a:pPr>
            <a:r>
              <a:rPr lang="en-US" sz="2900" dirty="0" smtClean="0"/>
              <a:t>						</a:t>
            </a:r>
            <a:r>
              <a:rPr lang="ru-RU" sz="2900" dirty="0" smtClean="0"/>
              <a:t> (5.13) </a:t>
            </a:r>
            <a:r>
              <a:rPr lang="en-US" sz="2900" dirty="0" smtClean="0"/>
              <a:t>						</a:t>
            </a:r>
          </a:p>
          <a:p>
            <a:pPr>
              <a:buNone/>
            </a:pPr>
            <a:r>
              <a:rPr lang="en-US" sz="2900" dirty="0" smtClean="0"/>
              <a:t>						</a:t>
            </a:r>
          </a:p>
          <a:p>
            <a:pPr>
              <a:buNone/>
            </a:pPr>
            <a:r>
              <a:rPr lang="en-US" sz="2900" dirty="0" smtClean="0"/>
              <a:t>						</a:t>
            </a:r>
            <a:endParaRPr lang="ru-RU" sz="2900" dirty="0" smtClean="0"/>
          </a:p>
          <a:p>
            <a:r>
              <a:rPr lang="ru-RU" sz="2900" dirty="0" smtClean="0"/>
              <a:t>Здесь</a:t>
            </a:r>
            <a:r>
              <a:rPr lang="ru-RU" sz="2900" i="1" dirty="0" smtClean="0"/>
              <a:t> </a:t>
            </a:r>
            <a:r>
              <a:rPr lang="ru-RU" sz="2900" i="1" dirty="0" err="1" smtClean="0"/>
              <a:t>x</a:t>
            </a:r>
            <a:r>
              <a:rPr lang="ru-RU" sz="2900" b="1" i="1" dirty="0" smtClean="0"/>
              <a:t>, </a:t>
            </a:r>
            <a:r>
              <a:rPr lang="ru-RU" sz="2900" i="1" dirty="0" err="1" smtClean="0"/>
              <a:t>y</a:t>
            </a:r>
            <a:r>
              <a:rPr lang="ru-RU" sz="2900" b="1" i="1" dirty="0" smtClean="0"/>
              <a:t>, </a:t>
            </a:r>
            <a:r>
              <a:rPr lang="ru-RU" sz="2900" i="1" dirty="0" smtClean="0"/>
              <a:t>B</a:t>
            </a:r>
            <a:r>
              <a:rPr lang="ru-RU" sz="2900" dirty="0" smtClean="0"/>
              <a:t> - концентрации химических компонентов. Первые два уравнения этой системы не зависят от </a:t>
            </a:r>
            <a:r>
              <a:rPr lang="ru-RU" sz="2900" i="1" dirty="0" smtClean="0"/>
              <a:t>B</a:t>
            </a:r>
            <a:r>
              <a:rPr lang="ru-RU" sz="2900" b="1" dirty="0" smtClean="0"/>
              <a:t>, </a:t>
            </a:r>
            <a:r>
              <a:rPr lang="ru-RU" sz="2900" dirty="0" smtClean="0"/>
              <a:t>поэтому их можно рассматривать отдельно. Рассмотрим стационарное решение системы:</a:t>
            </a:r>
          </a:p>
          <a:p>
            <a:endParaRPr lang="ru-RU" dirty="0"/>
          </a:p>
        </p:txBody>
      </p:sp>
      <p:pic>
        <p:nvPicPr>
          <p:cNvPr id="160770" name="Picture 2" descr="C:\Users\73B5~1\AppData\Local\Temp\Rar$EX00.134\LectMB\Lect05.files\image034.jpg"/>
          <p:cNvPicPr>
            <a:picLocks noChangeAspect="1" noChangeArrowheads="1"/>
          </p:cNvPicPr>
          <p:nvPr/>
        </p:nvPicPr>
        <p:blipFill>
          <a:blip r:embed="rId2" cstate="print"/>
          <a:srcRect/>
          <a:stretch>
            <a:fillRect/>
          </a:stretch>
        </p:blipFill>
        <p:spPr bwMode="auto">
          <a:xfrm>
            <a:off x="3786182" y="1214422"/>
            <a:ext cx="1581150" cy="352425"/>
          </a:xfrm>
          <a:prstGeom prst="rect">
            <a:avLst/>
          </a:prstGeom>
          <a:noFill/>
        </p:spPr>
      </p:pic>
      <p:pic>
        <p:nvPicPr>
          <p:cNvPr id="160772" name="Picture 4" descr="C:\Users\73B5~1\AppData\Local\Temp\Rar$EX00.134\LectMB\Lect05.files\image038.gif"/>
          <p:cNvPicPr>
            <a:picLocks noChangeAspect="1" noChangeArrowheads="1"/>
          </p:cNvPicPr>
          <p:nvPr/>
        </p:nvPicPr>
        <p:blipFill>
          <a:blip r:embed="rId3" cstate="print"/>
          <a:srcRect/>
          <a:stretch>
            <a:fillRect/>
          </a:stretch>
        </p:blipFill>
        <p:spPr bwMode="auto">
          <a:xfrm>
            <a:off x="3643306" y="3857628"/>
            <a:ext cx="1428760" cy="1428761"/>
          </a:xfrm>
          <a:prstGeom prst="rect">
            <a:avLst/>
          </a:prstGeom>
          <a:noFill/>
        </p:spPr>
      </p:pic>
      <p:pic>
        <p:nvPicPr>
          <p:cNvPr id="160773" name="Picture 5" descr="C:\Users\73B5~1\AppData\Local\Temp\Rar$EX00.134\LectMB\Lect05.files\image040.gif"/>
          <p:cNvPicPr>
            <a:picLocks noChangeAspect="1" noChangeArrowheads="1"/>
          </p:cNvPicPr>
          <p:nvPr/>
        </p:nvPicPr>
        <p:blipFill>
          <a:blip r:embed="rId4" cstate="print"/>
          <a:srcRect/>
          <a:stretch>
            <a:fillRect/>
          </a:stretch>
        </p:blipFill>
        <p:spPr bwMode="auto">
          <a:xfrm>
            <a:off x="3786182" y="6000768"/>
            <a:ext cx="1714512" cy="652425"/>
          </a:xfrm>
          <a:prstGeom prst="rect">
            <a:avLst/>
          </a:prstGeom>
          <a:noFill/>
        </p:spPr>
      </p:pic>
      <p:pic>
        <p:nvPicPr>
          <p:cNvPr id="160775" name="Picture 7" descr="C:\Users\73B5~1\AppData\Local\Temp\Rar$EX00.134\LectMB\Lect05.files\image036.gif"/>
          <p:cNvPicPr>
            <a:picLocks noChangeAspect="1" noChangeArrowheads="1"/>
          </p:cNvPicPr>
          <p:nvPr/>
        </p:nvPicPr>
        <p:blipFill>
          <a:blip r:embed="rId5" cstate="print"/>
          <a:srcRect/>
          <a:stretch>
            <a:fillRect/>
          </a:stretch>
        </p:blipFill>
        <p:spPr bwMode="auto">
          <a:xfrm>
            <a:off x="2928926" y="2786058"/>
            <a:ext cx="180975" cy="16192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160770"/>
                                        </p:tgtEl>
                                        <p:attrNameLst>
                                          <p:attrName>style.visibility</p:attrName>
                                        </p:attrNameLst>
                                      </p:cBhvr>
                                      <p:to>
                                        <p:strVal val="visible"/>
                                      </p:to>
                                    </p:set>
                                    <p:anim calcmode="lin" valueType="num">
                                      <p:cBhvr>
                                        <p:cTn id="23" dur="500" fill="hold"/>
                                        <p:tgtEl>
                                          <p:spTgt spid="160770"/>
                                        </p:tgtEl>
                                        <p:attrNameLst>
                                          <p:attrName>ppt_w</p:attrName>
                                        </p:attrNameLst>
                                      </p:cBhvr>
                                      <p:tavLst>
                                        <p:tav tm="0">
                                          <p:val>
                                            <p:strVal val="#ppt_w*2.5"/>
                                          </p:val>
                                        </p:tav>
                                        <p:tav tm="100000">
                                          <p:val>
                                            <p:strVal val="#ppt_w"/>
                                          </p:val>
                                        </p:tav>
                                      </p:tavLst>
                                    </p:anim>
                                    <p:anim calcmode="lin" valueType="num">
                                      <p:cBhvr>
                                        <p:cTn id="24" dur="500" fill="hold"/>
                                        <p:tgtEl>
                                          <p:spTgt spid="160770"/>
                                        </p:tgtEl>
                                        <p:attrNameLst>
                                          <p:attrName>ppt_h</p:attrName>
                                        </p:attrNameLst>
                                      </p:cBhvr>
                                      <p:tavLst>
                                        <p:tav tm="0">
                                          <p:val>
                                            <p:strVal val="#ppt_h*0.01"/>
                                          </p:val>
                                        </p:tav>
                                        <p:tav tm="100000">
                                          <p:val>
                                            <p:strVal val="#ppt_h"/>
                                          </p:val>
                                        </p:tav>
                                      </p:tavLst>
                                    </p:anim>
                                    <p:anim calcmode="lin" valueType="num">
                                      <p:cBhvr>
                                        <p:cTn id="25" dur="500" fill="hold"/>
                                        <p:tgtEl>
                                          <p:spTgt spid="160770"/>
                                        </p:tgtEl>
                                        <p:attrNameLst>
                                          <p:attrName>ppt_x</p:attrName>
                                        </p:attrNameLst>
                                      </p:cBhvr>
                                      <p:tavLst>
                                        <p:tav tm="0">
                                          <p:val>
                                            <p:strVal val="#ppt_x"/>
                                          </p:val>
                                        </p:tav>
                                        <p:tav tm="100000">
                                          <p:val>
                                            <p:strVal val="#ppt_x"/>
                                          </p:val>
                                        </p:tav>
                                      </p:tavLst>
                                    </p:anim>
                                    <p:anim calcmode="lin" valueType="num">
                                      <p:cBhvr>
                                        <p:cTn id="26" dur="500" fill="hold"/>
                                        <p:tgtEl>
                                          <p:spTgt spid="160770"/>
                                        </p:tgtEl>
                                        <p:attrNameLst>
                                          <p:attrName>ppt_y</p:attrName>
                                        </p:attrNameLst>
                                      </p:cBhvr>
                                      <p:tavLst>
                                        <p:tav tm="0">
                                          <p:val>
                                            <p:strVal val="#ppt_h+1"/>
                                          </p:val>
                                        </p:tav>
                                        <p:tav tm="100000">
                                          <p:val>
                                            <p:strVal val="#ppt_y"/>
                                          </p:val>
                                        </p:tav>
                                      </p:tavLst>
                                    </p:anim>
                                    <p:animEffect transition="in" filter="fade">
                                      <p:cBhvr>
                                        <p:cTn id="27" dur="500"/>
                                        <p:tgtEl>
                                          <p:spTgt spid="160770"/>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3" end="3"/>
                                            </p:txEl>
                                          </p:spTgt>
                                        </p:tgtEl>
                                      </p:cBhvr>
                                    </p:animEffect>
                                  </p:childTnLst>
                                </p:cTn>
                              </p:par>
                              <p:par>
                                <p:cTn id="37" presetID="58" presetClass="entr" presetSubtype="0" accel="100000" fill="hold" nodeType="withEffect">
                                  <p:stCondLst>
                                    <p:cond delay="0"/>
                                  </p:stCondLst>
                                  <p:childTnLst>
                                    <p:set>
                                      <p:cBhvr>
                                        <p:cTn id="38" dur="1" fill="hold">
                                          <p:stCondLst>
                                            <p:cond delay="0"/>
                                          </p:stCondLst>
                                        </p:cTn>
                                        <p:tgtEl>
                                          <p:spTgt spid="160775"/>
                                        </p:tgtEl>
                                        <p:attrNameLst>
                                          <p:attrName>style.visibility</p:attrName>
                                        </p:attrNameLst>
                                      </p:cBhvr>
                                      <p:to>
                                        <p:strVal val="visible"/>
                                      </p:to>
                                    </p:set>
                                    <p:anim calcmode="lin" valueType="num">
                                      <p:cBhvr>
                                        <p:cTn id="39" dur="500" fill="hold"/>
                                        <p:tgtEl>
                                          <p:spTgt spid="160775"/>
                                        </p:tgtEl>
                                        <p:attrNameLst>
                                          <p:attrName>ppt_w</p:attrName>
                                        </p:attrNameLst>
                                      </p:cBhvr>
                                      <p:tavLst>
                                        <p:tav tm="0">
                                          <p:val>
                                            <p:strVal val="#ppt_w*2.5"/>
                                          </p:val>
                                        </p:tav>
                                        <p:tav tm="100000">
                                          <p:val>
                                            <p:strVal val="#ppt_w"/>
                                          </p:val>
                                        </p:tav>
                                      </p:tavLst>
                                    </p:anim>
                                    <p:anim calcmode="lin" valueType="num">
                                      <p:cBhvr>
                                        <p:cTn id="40" dur="500" fill="hold"/>
                                        <p:tgtEl>
                                          <p:spTgt spid="160775"/>
                                        </p:tgtEl>
                                        <p:attrNameLst>
                                          <p:attrName>ppt_h</p:attrName>
                                        </p:attrNameLst>
                                      </p:cBhvr>
                                      <p:tavLst>
                                        <p:tav tm="0">
                                          <p:val>
                                            <p:strVal val="#ppt_h*0.01"/>
                                          </p:val>
                                        </p:tav>
                                        <p:tav tm="100000">
                                          <p:val>
                                            <p:strVal val="#ppt_h"/>
                                          </p:val>
                                        </p:tav>
                                      </p:tavLst>
                                    </p:anim>
                                    <p:anim calcmode="lin" valueType="num">
                                      <p:cBhvr>
                                        <p:cTn id="41" dur="500" fill="hold"/>
                                        <p:tgtEl>
                                          <p:spTgt spid="160775"/>
                                        </p:tgtEl>
                                        <p:attrNameLst>
                                          <p:attrName>ppt_x</p:attrName>
                                        </p:attrNameLst>
                                      </p:cBhvr>
                                      <p:tavLst>
                                        <p:tav tm="0">
                                          <p:val>
                                            <p:strVal val="#ppt_x"/>
                                          </p:val>
                                        </p:tav>
                                        <p:tav tm="100000">
                                          <p:val>
                                            <p:strVal val="#ppt_x"/>
                                          </p:val>
                                        </p:tav>
                                      </p:tavLst>
                                    </p:anim>
                                    <p:anim calcmode="lin" valueType="num">
                                      <p:cBhvr>
                                        <p:cTn id="42" dur="500" fill="hold"/>
                                        <p:tgtEl>
                                          <p:spTgt spid="160775"/>
                                        </p:tgtEl>
                                        <p:attrNameLst>
                                          <p:attrName>ppt_y</p:attrName>
                                        </p:attrNameLst>
                                      </p:cBhvr>
                                      <p:tavLst>
                                        <p:tav tm="0">
                                          <p:val>
                                            <p:strVal val="#ppt_h+1"/>
                                          </p:val>
                                        </p:tav>
                                        <p:tav tm="100000">
                                          <p:val>
                                            <p:strVal val="#ppt_y"/>
                                          </p:val>
                                        </p:tav>
                                      </p:tavLst>
                                    </p:anim>
                                    <p:animEffect transition="in" filter="fade">
                                      <p:cBhvr>
                                        <p:cTn id="43" dur="500"/>
                                        <p:tgtEl>
                                          <p:spTgt spid="160775"/>
                                        </p:tgtEl>
                                      </p:cBhvr>
                                    </p:animEffect>
                                  </p:childTnLst>
                                </p:cTn>
                              </p:par>
                            </p:childTnLst>
                          </p:cTn>
                        </p:par>
                      </p:childTnLst>
                    </p:cTn>
                  </p:par>
                  <p:par>
                    <p:cTn id="44" fill="hold">
                      <p:stCondLst>
                        <p:cond delay="indefinite"/>
                      </p:stCondLst>
                      <p:childTnLst>
                        <p:par>
                          <p:cTn id="45" fill="hold">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9"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5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52" dur="500"/>
                                        <p:tgtEl>
                                          <p:spTgt spid="3">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p:cTn id="66"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67"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6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70" dur="500"/>
                                        <p:tgtEl>
                                          <p:spTgt spid="3">
                                            <p:txEl>
                                              <p:pRg st="8" end="8"/>
                                            </p:txEl>
                                          </p:spTgt>
                                        </p:tgtEl>
                                      </p:cBhvr>
                                    </p:animEffect>
                                  </p:childTnLst>
                                </p:cTn>
                              </p:par>
                              <p:par>
                                <p:cTn id="71" presetID="58" presetClass="entr" presetSubtype="0" accel="100000" fill="hold" nodeType="withEffect">
                                  <p:stCondLst>
                                    <p:cond delay="0"/>
                                  </p:stCondLst>
                                  <p:childTnLst>
                                    <p:set>
                                      <p:cBhvr>
                                        <p:cTn id="72" dur="1" fill="hold">
                                          <p:stCondLst>
                                            <p:cond delay="0"/>
                                          </p:stCondLst>
                                        </p:cTn>
                                        <p:tgtEl>
                                          <p:spTgt spid="160772"/>
                                        </p:tgtEl>
                                        <p:attrNameLst>
                                          <p:attrName>style.visibility</p:attrName>
                                        </p:attrNameLst>
                                      </p:cBhvr>
                                      <p:to>
                                        <p:strVal val="visible"/>
                                      </p:to>
                                    </p:set>
                                    <p:anim calcmode="lin" valueType="num">
                                      <p:cBhvr>
                                        <p:cTn id="73" dur="500" fill="hold"/>
                                        <p:tgtEl>
                                          <p:spTgt spid="160772"/>
                                        </p:tgtEl>
                                        <p:attrNameLst>
                                          <p:attrName>ppt_w</p:attrName>
                                        </p:attrNameLst>
                                      </p:cBhvr>
                                      <p:tavLst>
                                        <p:tav tm="0">
                                          <p:val>
                                            <p:strVal val="#ppt_w*2.5"/>
                                          </p:val>
                                        </p:tav>
                                        <p:tav tm="100000">
                                          <p:val>
                                            <p:strVal val="#ppt_w"/>
                                          </p:val>
                                        </p:tav>
                                      </p:tavLst>
                                    </p:anim>
                                    <p:anim calcmode="lin" valueType="num">
                                      <p:cBhvr>
                                        <p:cTn id="74" dur="500" fill="hold"/>
                                        <p:tgtEl>
                                          <p:spTgt spid="160772"/>
                                        </p:tgtEl>
                                        <p:attrNameLst>
                                          <p:attrName>ppt_h</p:attrName>
                                        </p:attrNameLst>
                                      </p:cBhvr>
                                      <p:tavLst>
                                        <p:tav tm="0">
                                          <p:val>
                                            <p:strVal val="#ppt_h*0.01"/>
                                          </p:val>
                                        </p:tav>
                                        <p:tav tm="100000">
                                          <p:val>
                                            <p:strVal val="#ppt_h"/>
                                          </p:val>
                                        </p:tav>
                                      </p:tavLst>
                                    </p:anim>
                                    <p:anim calcmode="lin" valueType="num">
                                      <p:cBhvr>
                                        <p:cTn id="75" dur="500" fill="hold"/>
                                        <p:tgtEl>
                                          <p:spTgt spid="160772"/>
                                        </p:tgtEl>
                                        <p:attrNameLst>
                                          <p:attrName>ppt_x</p:attrName>
                                        </p:attrNameLst>
                                      </p:cBhvr>
                                      <p:tavLst>
                                        <p:tav tm="0">
                                          <p:val>
                                            <p:strVal val="#ppt_x"/>
                                          </p:val>
                                        </p:tav>
                                        <p:tav tm="100000">
                                          <p:val>
                                            <p:strVal val="#ppt_x"/>
                                          </p:val>
                                        </p:tav>
                                      </p:tavLst>
                                    </p:anim>
                                    <p:anim calcmode="lin" valueType="num">
                                      <p:cBhvr>
                                        <p:cTn id="76" dur="500" fill="hold"/>
                                        <p:tgtEl>
                                          <p:spTgt spid="160772"/>
                                        </p:tgtEl>
                                        <p:attrNameLst>
                                          <p:attrName>ppt_y</p:attrName>
                                        </p:attrNameLst>
                                      </p:cBhvr>
                                      <p:tavLst>
                                        <p:tav tm="0">
                                          <p:val>
                                            <p:strVal val="#ppt_h+1"/>
                                          </p:val>
                                        </p:tav>
                                        <p:tav tm="100000">
                                          <p:val>
                                            <p:strVal val="#ppt_y"/>
                                          </p:val>
                                        </p:tav>
                                      </p:tavLst>
                                    </p:anim>
                                    <p:animEffect transition="in" filter="fade">
                                      <p:cBhvr>
                                        <p:cTn id="77" dur="500"/>
                                        <p:tgtEl>
                                          <p:spTgt spid="160772"/>
                                        </p:tgtEl>
                                      </p:cBhvr>
                                    </p:animEffect>
                                  </p:childTnLst>
                                </p:cTn>
                              </p:par>
                            </p:childTnLst>
                          </p:cTn>
                        </p:par>
                      </p:childTnLst>
                    </p:cTn>
                  </p:par>
                  <p:par>
                    <p:cTn id="78" fill="hold">
                      <p:stCondLst>
                        <p:cond delay="indefinite"/>
                      </p:stCondLst>
                      <p:childTnLst>
                        <p:par>
                          <p:cTn id="79" fill="hold">
                            <p:stCondLst>
                              <p:cond delay="0"/>
                            </p:stCondLst>
                            <p:childTnLst>
                              <p:par>
                                <p:cTn id="80" presetID="58" presetClass="entr" presetSubtype="0" accel="100000" fill="hold" grpId="0" nodeType="clickEffect">
                                  <p:stCondLst>
                                    <p:cond delay="0"/>
                                  </p:stCondLst>
                                  <p:childTnLst>
                                    <p:set>
                                      <p:cBhvr>
                                        <p:cTn id="81" dur="1" fill="hold">
                                          <p:stCondLst>
                                            <p:cond delay="0"/>
                                          </p:stCondLst>
                                        </p:cTn>
                                        <p:tgtEl>
                                          <p:spTgt spid="3">
                                            <p:txEl>
                                              <p:pRg st="11" end="11"/>
                                            </p:txEl>
                                          </p:spTgt>
                                        </p:tgtEl>
                                        <p:attrNameLst>
                                          <p:attrName>style.visibility</p:attrName>
                                        </p:attrNameLst>
                                      </p:cBhvr>
                                      <p:to>
                                        <p:strVal val="visible"/>
                                      </p:to>
                                    </p:set>
                                    <p:anim calcmode="lin" valueType="num">
                                      <p:cBhvr>
                                        <p:cTn id="82" dur="500" fill="hold"/>
                                        <p:tgtEl>
                                          <p:spTgt spid="3">
                                            <p:txEl>
                                              <p:pRg st="11" end="11"/>
                                            </p:txEl>
                                          </p:spTgt>
                                        </p:tgtEl>
                                        <p:attrNameLst>
                                          <p:attrName>ppt_w</p:attrName>
                                        </p:attrNameLst>
                                      </p:cBhvr>
                                      <p:tavLst>
                                        <p:tav tm="0">
                                          <p:val>
                                            <p:strVal val="#ppt_w*2.5"/>
                                          </p:val>
                                        </p:tav>
                                        <p:tav tm="100000">
                                          <p:val>
                                            <p:strVal val="#ppt_w"/>
                                          </p:val>
                                        </p:tav>
                                      </p:tavLst>
                                    </p:anim>
                                    <p:anim calcmode="lin" valueType="num">
                                      <p:cBhvr>
                                        <p:cTn id="83" dur="500" fill="hold"/>
                                        <p:tgtEl>
                                          <p:spTgt spid="3">
                                            <p:txEl>
                                              <p:pRg st="11" end="11"/>
                                            </p:txEl>
                                          </p:spTgt>
                                        </p:tgtEl>
                                        <p:attrNameLst>
                                          <p:attrName>ppt_h</p:attrName>
                                        </p:attrNameLst>
                                      </p:cBhvr>
                                      <p:tavLst>
                                        <p:tav tm="0">
                                          <p:val>
                                            <p:strVal val="#ppt_h*0.01"/>
                                          </p:val>
                                        </p:tav>
                                        <p:tav tm="100000">
                                          <p:val>
                                            <p:strVal val="#ppt_h"/>
                                          </p:val>
                                        </p:tav>
                                      </p:tavLst>
                                    </p:anim>
                                    <p:anim calcmode="lin" valueType="num">
                                      <p:cBhvr>
                                        <p:cTn id="84"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5" dur="500" fill="hold"/>
                                        <p:tgtEl>
                                          <p:spTgt spid="3">
                                            <p:txEl>
                                              <p:pRg st="11" end="11"/>
                                            </p:txEl>
                                          </p:spTgt>
                                        </p:tgtEl>
                                        <p:attrNameLst>
                                          <p:attrName>ppt_y</p:attrName>
                                        </p:attrNameLst>
                                      </p:cBhvr>
                                      <p:tavLst>
                                        <p:tav tm="0">
                                          <p:val>
                                            <p:strVal val="#ppt_h+1"/>
                                          </p:val>
                                        </p:tav>
                                        <p:tav tm="100000">
                                          <p:val>
                                            <p:strVal val="#ppt_y"/>
                                          </p:val>
                                        </p:tav>
                                      </p:tavLst>
                                    </p:anim>
                                    <p:animEffect transition="in" filter="fade">
                                      <p:cBhvr>
                                        <p:cTn id="86" dur="500"/>
                                        <p:tgtEl>
                                          <p:spTgt spid="3">
                                            <p:txEl>
                                              <p:pRg st="11" end="11"/>
                                            </p:txEl>
                                          </p:spTgt>
                                        </p:tgtEl>
                                      </p:cBhvr>
                                    </p:animEffect>
                                  </p:childTnLst>
                                </p:cTn>
                              </p:par>
                              <p:par>
                                <p:cTn id="87" presetID="58" presetClass="entr" presetSubtype="0" accel="100000" fill="hold" nodeType="withEffect">
                                  <p:stCondLst>
                                    <p:cond delay="0"/>
                                  </p:stCondLst>
                                  <p:childTnLst>
                                    <p:set>
                                      <p:cBhvr>
                                        <p:cTn id="88" dur="1" fill="hold">
                                          <p:stCondLst>
                                            <p:cond delay="0"/>
                                          </p:stCondLst>
                                        </p:cTn>
                                        <p:tgtEl>
                                          <p:spTgt spid="160773"/>
                                        </p:tgtEl>
                                        <p:attrNameLst>
                                          <p:attrName>style.visibility</p:attrName>
                                        </p:attrNameLst>
                                      </p:cBhvr>
                                      <p:to>
                                        <p:strVal val="visible"/>
                                      </p:to>
                                    </p:set>
                                    <p:anim calcmode="lin" valueType="num">
                                      <p:cBhvr>
                                        <p:cTn id="89" dur="500" fill="hold"/>
                                        <p:tgtEl>
                                          <p:spTgt spid="160773"/>
                                        </p:tgtEl>
                                        <p:attrNameLst>
                                          <p:attrName>ppt_w</p:attrName>
                                        </p:attrNameLst>
                                      </p:cBhvr>
                                      <p:tavLst>
                                        <p:tav tm="0">
                                          <p:val>
                                            <p:strVal val="#ppt_w*2.5"/>
                                          </p:val>
                                        </p:tav>
                                        <p:tav tm="100000">
                                          <p:val>
                                            <p:strVal val="#ppt_w"/>
                                          </p:val>
                                        </p:tav>
                                      </p:tavLst>
                                    </p:anim>
                                    <p:anim calcmode="lin" valueType="num">
                                      <p:cBhvr>
                                        <p:cTn id="90" dur="500" fill="hold"/>
                                        <p:tgtEl>
                                          <p:spTgt spid="160773"/>
                                        </p:tgtEl>
                                        <p:attrNameLst>
                                          <p:attrName>ppt_h</p:attrName>
                                        </p:attrNameLst>
                                      </p:cBhvr>
                                      <p:tavLst>
                                        <p:tav tm="0">
                                          <p:val>
                                            <p:strVal val="#ppt_h*0.01"/>
                                          </p:val>
                                        </p:tav>
                                        <p:tav tm="100000">
                                          <p:val>
                                            <p:strVal val="#ppt_h"/>
                                          </p:val>
                                        </p:tav>
                                      </p:tavLst>
                                    </p:anim>
                                    <p:anim calcmode="lin" valueType="num">
                                      <p:cBhvr>
                                        <p:cTn id="91" dur="500" fill="hold"/>
                                        <p:tgtEl>
                                          <p:spTgt spid="160773"/>
                                        </p:tgtEl>
                                        <p:attrNameLst>
                                          <p:attrName>ppt_x</p:attrName>
                                        </p:attrNameLst>
                                      </p:cBhvr>
                                      <p:tavLst>
                                        <p:tav tm="0">
                                          <p:val>
                                            <p:strVal val="#ppt_x"/>
                                          </p:val>
                                        </p:tav>
                                        <p:tav tm="100000">
                                          <p:val>
                                            <p:strVal val="#ppt_x"/>
                                          </p:val>
                                        </p:tav>
                                      </p:tavLst>
                                    </p:anim>
                                    <p:anim calcmode="lin" valueType="num">
                                      <p:cBhvr>
                                        <p:cTn id="92" dur="500" fill="hold"/>
                                        <p:tgtEl>
                                          <p:spTgt spid="160773"/>
                                        </p:tgtEl>
                                        <p:attrNameLst>
                                          <p:attrName>ppt_y</p:attrName>
                                        </p:attrNameLst>
                                      </p:cBhvr>
                                      <p:tavLst>
                                        <p:tav tm="0">
                                          <p:val>
                                            <p:strVal val="#ppt_h+1"/>
                                          </p:val>
                                        </p:tav>
                                        <p:tav tm="100000">
                                          <p:val>
                                            <p:strVal val="#ppt_y"/>
                                          </p:val>
                                        </p:tav>
                                      </p:tavLst>
                                    </p:anim>
                                    <p:animEffect transition="in" filter="fade">
                                      <p:cBhvr>
                                        <p:cTn id="93" dur="500"/>
                                        <p:tgtEl>
                                          <p:spTgt spid="160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71546"/>
            <a:ext cx="8229600" cy="5502990"/>
          </a:xfrm>
        </p:spPr>
        <p:txBody>
          <a:bodyPr>
            <a:normAutofit fontScale="77500" lnSpcReduction="20000"/>
          </a:bodyPr>
          <a:lstStyle/>
          <a:p>
            <a:r>
              <a:rPr lang="ru-RU" dirty="0" smtClean="0"/>
              <a:t>Из этих условий получим систему алгебраических уравнений, связывающих равновесные концентрации</a:t>
            </a:r>
            <a:r>
              <a:rPr lang="en-US" dirty="0" smtClean="0"/>
              <a:t>      </a:t>
            </a:r>
            <a:r>
              <a:rPr lang="ru-RU" dirty="0" smtClean="0"/>
              <a:t>:</a:t>
            </a:r>
          </a:p>
          <a:p>
            <a:pPr>
              <a:buNone/>
            </a:pPr>
            <a:endParaRPr lang="en-US" dirty="0" smtClean="0"/>
          </a:p>
          <a:p>
            <a:pPr>
              <a:buNone/>
            </a:pPr>
            <a:r>
              <a:rPr lang="en-US" dirty="0" smtClean="0"/>
              <a:t>						</a:t>
            </a:r>
            <a:r>
              <a:rPr lang="ru-RU" dirty="0" smtClean="0"/>
              <a:t>(5.14)</a:t>
            </a:r>
          </a:p>
          <a:p>
            <a:r>
              <a:rPr lang="ru-RU" dirty="0" smtClean="0"/>
              <a:t>Координаты особой точки:</a:t>
            </a:r>
            <a:endParaRPr lang="en-US" dirty="0" smtClean="0"/>
          </a:p>
          <a:p>
            <a:endParaRPr lang="ru-RU" dirty="0" smtClean="0"/>
          </a:p>
          <a:p>
            <a:pPr>
              <a:buNone/>
            </a:pPr>
            <a:endParaRPr lang="ru-RU" dirty="0" smtClean="0"/>
          </a:p>
          <a:p>
            <a:r>
              <a:rPr lang="ru-RU" dirty="0" smtClean="0"/>
              <a:t>Исследуем устойчивость этого стационарного состояния методом Ляпунова. Введем новые переменные </a:t>
            </a:r>
            <a:r>
              <a:rPr lang="ru-RU" dirty="0" smtClean="0">
                <a:sym typeface="Symbol"/>
              </a:rPr>
              <a:t></a:t>
            </a:r>
            <a:r>
              <a:rPr lang="ru-RU" dirty="0" smtClean="0"/>
              <a:t>, </a:t>
            </a:r>
            <a:r>
              <a:rPr lang="ru-RU" dirty="0" smtClean="0">
                <a:sym typeface="Symbol"/>
              </a:rPr>
              <a:t></a:t>
            </a:r>
            <a:r>
              <a:rPr lang="ru-RU" dirty="0" smtClean="0"/>
              <a:t>, характеризующие отклонения переменных от равновесных концентраций</a:t>
            </a:r>
            <a:r>
              <a:rPr lang="en-US" dirty="0" smtClean="0"/>
              <a:t>        </a:t>
            </a:r>
            <a:r>
              <a:rPr lang="ru-RU" dirty="0" smtClean="0"/>
              <a:t>: </a:t>
            </a:r>
          </a:p>
          <a:p>
            <a:pPr>
              <a:buNone/>
            </a:pPr>
            <a:endParaRPr lang="en-US" dirty="0" smtClean="0"/>
          </a:p>
          <a:p>
            <a:pPr>
              <a:buNone/>
            </a:pPr>
            <a:endParaRPr lang="ru-RU" dirty="0" smtClean="0"/>
          </a:p>
          <a:p>
            <a:r>
              <a:rPr lang="ru-RU" dirty="0" smtClean="0"/>
              <a:t>Линеаризованная система в новых переменных имеет вид:</a:t>
            </a:r>
          </a:p>
          <a:p>
            <a:pPr>
              <a:buNone/>
            </a:pPr>
            <a:r>
              <a:rPr lang="ru-RU" dirty="0" smtClean="0"/>
              <a:t>	</a:t>
            </a:r>
            <a:endParaRPr lang="en-US" dirty="0" smtClean="0"/>
          </a:p>
          <a:p>
            <a:pPr>
              <a:buNone/>
            </a:pPr>
            <a:r>
              <a:rPr lang="en-US" dirty="0" smtClean="0"/>
              <a:t>						</a:t>
            </a:r>
            <a:r>
              <a:rPr lang="ru-RU" dirty="0" smtClean="0"/>
              <a:t>(5.15)</a:t>
            </a:r>
          </a:p>
          <a:p>
            <a:endParaRPr lang="ru-RU" dirty="0"/>
          </a:p>
        </p:txBody>
      </p:sp>
      <p:pic>
        <p:nvPicPr>
          <p:cNvPr id="161795" name="Picture 3" descr="C:\Users\73B5~1\AppData\Local\Temp\Rar$EX00.134\LectMB\Lect05.files\image044.gif"/>
          <p:cNvPicPr>
            <a:picLocks noChangeAspect="1" noChangeArrowheads="1"/>
          </p:cNvPicPr>
          <p:nvPr/>
        </p:nvPicPr>
        <p:blipFill>
          <a:blip r:embed="rId2" cstate="print"/>
          <a:srcRect/>
          <a:stretch>
            <a:fillRect/>
          </a:stretch>
        </p:blipFill>
        <p:spPr bwMode="auto">
          <a:xfrm>
            <a:off x="3643306" y="1643050"/>
            <a:ext cx="1488290" cy="714380"/>
          </a:xfrm>
          <a:prstGeom prst="rect">
            <a:avLst/>
          </a:prstGeom>
          <a:noFill/>
        </p:spPr>
      </p:pic>
      <p:pic>
        <p:nvPicPr>
          <p:cNvPr id="161796" name="Picture 4" descr="C:\Users\73B5~1\AppData\Local\Temp\Rar$EX00.134\LectMB\Lect05.files\image046.gif"/>
          <p:cNvPicPr>
            <a:picLocks noChangeAspect="1" noChangeArrowheads="1"/>
          </p:cNvPicPr>
          <p:nvPr/>
        </p:nvPicPr>
        <p:blipFill>
          <a:blip r:embed="rId3" cstate="print"/>
          <a:srcRect/>
          <a:stretch>
            <a:fillRect/>
          </a:stretch>
        </p:blipFill>
        <p:spPr bwMode="auto">
          <a:xfrm>
            <a:off x="3714744" y="2571744"/>
            <a:ext cx="1543058" cy="642942"/>
          </a:xfrm>
          <a:prstGeom prst="rect">
            <a:avLst/>
          </a:prstGeom>
          <a:noFill/>
        </p:spPr>
      </p:pic>
      <p:pic>
        <p:nvPicPr>
          <p:cNvPr id="161797" name="Picture 5" descr="C:\Users\73B5~1\AppData\Local\Temp\Rar$EX00.134\LectMB\Lect05.files\image048.gif"/>
          <p:cNvPicPr>
            <a:picLocks noChangeAspect="1" noChangeArrowheads="1"/>
          </p:cNvPicPr>
          <p:nvPr/>
        </p:nvPicPr>
        <p:blipFill>
          <a:blip r:embed="rId4" cstate="print"/>
          <a:srcRect/>
          <a:stretch>
            <a:fillRect/>
          </a:stretch>
        </p:blipFill>
        <p:spPr bwMode="auto">
          <a:xfrm>
            <a:off x="4643438" y="4000504"/>
            <a:ext cx="457203" cy="285752"/>
          </a:xfrm>
          <a:prstGeom prst="rect">
            <a:avLst/>
          </a:prstGeom>
          <a:noFill/>
        </p:spPr>
      </p:pic>
      <p:pic>
        <p:nvPicPr>
          <p:cNvPr id="161798" name="Picture 6" descr="C:\Users\73B5~1\AppData\Local\Temp\Rar$EX00.134\LectMB\Lect05.files\image050.gif"/>
          <p:cNvPicPr>
            <a:picLocks noChangeAspect="1" noChangeArrowheads="1"/>
          </p:cNvPicPr>
          <p:nvPr/>
        </p:nvPicPr>
        <p:blipFill>
          <a:blip r:embed="rId5" cstate="print"/>
          <a:srcRect/>
          <a:stretch>
            <a:fillRect/>
          </a:stretch>
        </p:blipFill>
        <p:spPr bwMode="auto">
          <a:xfrm>
            <a:off x="3857620" y="4286256"/>
            <a:ext cx="1428760" cy="671518"/>
          </a:xfrm>
          <a:prstGeom prst="rect">
            <a:avLst/>
          </a:prstGeom>
          <a:noFill/>
        </p:spPr>
      </p:pic>
      <p:pic>
        <p:nvPicPr>
          <p:cNvPr id="161799" name="Picture 7" descr="C:\Users\73B5~1\AppData\Local\Temp\Rar$EX00.134\LectMB\Lect05.files\image052.gif"/>
          <p:cNvPicPr>
            <a:picLocks noChangeAspect="1" noChangeArrowheads="1"/>
          </p:cNvPicPr>
          <p:nvPr/>
        </p:nvPicPr>
        <p:blipFill>
          <a:blip r:embed="rId6" cstate="print"/>
          <a:srcRect/>
          <a:stretch>
            <a:fillRect/>
          </a:stretch>
        </p:blipFill>
        <p:spPr bwMode="auto">
          <a:xfrm>
            <a:off x="3571868" y="5357826"/>
            <a:ext cx="1880432" cy="128588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161795"/>
                                        </p:tgtEl>
                                        <p:attrNameLst>
                                          <p:attrName>style.visibility</p:attrName>
                                        </p:attrNameLst>
                                      </p:cBhvr>
                                      <p:to>
                                        <p:strVal val="visible"/>
                                      </p:to>
                                    </p:set>
                                    <p:anim calcmode="lin" valueType="num">
                                      <p:cBhvr>
                                        <p:cTn id="23" dur="500" fill="hold"/>
                                        <p:tgtEl>
                                          <p:spTgt spid="161795"/>
                                        </p:tgtEl>
                                        <p:attrNameLst>
                                          <p:attrName>ppt_w</p:attrName>
                                        </p:attrNameLst>
                                      </p:cBhvr>
                                      <p:tavLst>
                                        <p:tav tm="0">
                                          <p:val>
                                            <p:strVal val="#ppt_w*2.5"/>
                                          </p:val>
                                        </p:tav>
                                        <p:tav tm="100000">
                                          <p:val>
                                            <p:strVal val="#ppt_w"/>
                                          </p:val>
                                        </p:tav>
                                      </p:tavLst>
                                    </p:anim>
                                    <p:anim calcmode="lin" valueType="num">
                                      <p:cBhvr>
                                        <p:cTn id="24" dur="500" fill="hold"/>
                                        <p:tgtEl>
                                          <p:spTgt spid="161795"/>
                                        </p:tgtEl>
                                        <p:attrNameLst>
                                          <p:attrName>ppt_h</p:attrName>
                                        </p:attrNameLst>
                                      </p:cBhvr>
                                      <p:tavLst>
                                        <p:tav tm="0">
                                          <p:val>
                                            <p:strVal val="#ppt_h*0.01"/>
                                          </p:val>
                                        </p:tav>
                                        <p:tav tm="100000">
                                          <p:val>
                                            <p:strVal val="#ppt_h"/>
                                          </p:val>
                                        </p:tav>
                                      </p:tavLst>
                                    </p:anim>
                                    <p:anim calcmode="lin" valueType="num">
                                      <p:cBhvr>
                                        <p:cTn id="25" dur="500" fill="hold"/>
                                        <p:tgtEl>
                                          <p:spTgt spid="161795"/>
                                        </p:tgtEl>
                                        <p:attrNameLst>
                                          <p:attrName>ppt_x</p:attrName>
                                        </p:attrNameLst>
                                      </p:cBhvr>
                                      <p:tavLst>
                                        <p:tav tm="0">
                                          <p:val>
                                            <p:strVal val="#ppt_x"/>
                                          </p:val>
                                        </p:tav>
                                        <p:tav tm="100000">
                                          <p:val>
                                            <p:strVal val="#ppt_x"/>
                                          </p:val>
                                        </p:tav>
                                      </p:tavLst>
                                    </p:anim>
                                    <p:anim calcmode="lin" valueType="num">
                                      <p:cBhvr>
                                        <p:cTn id="26" dur="500" fill="hold"/>
                                        <p:tgtEl>
                                          <p:spTgt spid="161795"/>
                                        </p:tgtEl>
                                        <p:attrNameLst>
                                          <p:attrName>ppt_y</p:attrName>
                                        </p:attrNameLst>
                                      </p:cBhvr>
                                      <p:tavLst>
                                        <p:tav tm="0">
                                          <p:val>
                                            <p:strVal val="#ppt_h+1"/>
                                          </p:val>
                                        </p:tav>
                                        <p:tav tm="100000">
                                          <p:val>
                                            <p:strVal val="#ppt_y"/>
                                          </p:val>
                                        </p:tav>
                                      </p:tavLst>
                                    </p:anim>
                                    <p:animEffect transition="in" filter="fade">
                                      <p:cBhvr>
                                        <p:cTn id="27" dur="500"/>
                                        <p:tgtEl>
                                          <p:spTgt spid="161795"/>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3" end="3"/>
                                            </p:txEl>
                                          </p:spTgt>
                                        </p:tgtEl>
                                      </p:cBhvr>
                                    </p:animEffect>
                                  </p:childTnLst>
                                </p:cTn>
                              </p:par>
                              <p:par>
                                <p:cTn id="37" presetID="58" presetClass="entr" presetSubtype="0" accel="100000" fill="hold" nodeType="withEffect">
                                  <p:stCondLst>
                                    <p:cond delay="0"/>
                                  </p:stCondLst>
                                  <p:childTnLst>
                                    <p:set>
                                      <p:cBhvr>
                                        <p:cTn id="38" dur="1" fill="hold">
                                          <p:stCondLst>
                                            <p:cond delay="0"/>
                                          </p:stCondLst>
                                        </p:cTn>
                                        <p:tgtEl>
                                          <p:spTgt spid="161796"/>
                                        </p:tgtEl>
                                        <p:attrNameLst>
                                          <p:attrName>style.visibility</p:attrName>
                                        </p:attrNameLst>
                                      </p:cBhvr>
                                      <p:to>
                                        <p:strVal val="visible"/>
                                      </p:to>
                                    </p:set>
                                    <p:anim calcmode="lin" valueType="num">
                                      <p:cBhvr>
                                        <p:cTn id="39" dur="500" fill="hold"/>
                                        <p:tgtEl>
                                          <p:spTgt spid="161796"/>
                                        </p:tgtEl>
                                        <p:attrNameLst>
                                          <p:attrName>ppt_w</p:attrName>
                                        </p:attrNameLst>
                                      </p:cBhvr>
                                      <p:tavLst>
                                        <p:tav tm="0">
                                          <p:val>
                                            <p:strVal val="#ppt_w*2.5"/>
                                          </p:val>
                                        </p:tav>
                                        <p:tav tm="100000">
                                          <p:val>
                                            <p:strVal val="#ppt_w"/>
                                          </p:val>
                                        </p:tav>
                                      </p:tavLst>
                                    </p:anim>
                                    <p:anim calcmode="lin" valueType="num">
                                      <p:cBhvr>
                                        <p:cTn id="40" dur="500" fill="hold"/>
                                        <p:tgtEl>
                                          <p:spTgt spid="161796"/>
                                        </p:tgtEl>
                                        <p:attrNameLst>
                                          <p:attrName>ppt_h</p:attrName>
                                        </p:attrNameLst>
                                      </p:cBhvr>
                                      <p:tavLst>
                                        <p:tav tm="0">
                                          <p:val>
                                            <p:strVal val="#ppt_h*0.01"/>
                                          </p:val>
                                        </p:tav>
                                        <p:tav tm="100000">
                                          <p:val>
                                            <p:strVal val="#ppt_h"/>
                                          </p:val>
                                        </p:tav>
                                      </p:tavLst>
                                    </p:anim>
                                    <p:anim calcmode="lin" valueType="num">
                                      <p:cBhvr>
                                        <p:cTn id="41" dur="500" fill="hold"/>
                                        <p:tgtEl>
                                          <p:spTgt spid="161796"/>
                                        </p:tgtEl>
                                        <p:attrNameLst>
                                          <p:attrName>ppt_x</p:attrName>
                                        </p:attrNameLst>
                                      </p:cBhvr>
                                      <p:tavLst>
                                        <p:tav tm="0">
                                          <p:val>
                                            <p:strVal val="#ppt_x"/>
                                          </p:val>
                                        </p:tav>
                                        <p:tav tm="100000">
                                          <p:val>
                                            <p:strVal val="#ppt_x"/>
                                          </p:val>
                                        </p:tav>
                                      </p:tavLst>
                                    </p:anim>
                                    <p:anim calcmode="lin" valueType="num">
                                      <p:cBhvr>
                                        <p:cTn id="42" dur="500" fill="hold"/>
                                        <p:tgtEl>
                                          <p:spTgt spid="161796"/>
                                        </p:tgtEl>
                                        <p:attrNameLst>
                                          <p:attrName>ppt_y</p:attrName>
                                        </p:attrNameLst>
                                      </p:cBhvr>
                                      <p:tavLst>
                                        <p:tav tm="0">
                                          <p:val>
                                            <p:strVal val="#ppt_h+1"/>
                                          </p:val>
                                        </p:tav>
                                        <p:tav tm="100000">
                                          <p:val>
                                            <p:strVal val="#ppt_y"/>
                                          </p:val>
                                        </p:tav>
                                      </p:tavLst>
                                    </p:anim>
                                    <p:animEffect transition="in" filter="fade">
                                      <p:cBhvr>
                                        <p:cTn id="43" dur="500"/>
                                        <p:tgtEl>
                                          <p:spTgt spid="161796"/>
                                        </p:tgtEl>
                                      </p:cBhvr>
                                    </p:animEffect>
                                  </p:childTnLst>
                                </p:cTn>
                              </p:par>
                            </p:childTnLst>
                          </p:cTn>
                        </p:par>
                      </p:childTnLst>
                    </p:cTn>
                  </p:par>
                  <p:par>
                    <p:cTn id="44" fill="hold">
                      <p:stCondLst>
                        <p:cond delay="indefinite"/>
                      </p:stCondLst>
                      <p:childTnLst>
                        <p:par>
                          <p:cTn id="45" fill="hold">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9"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2" dur="500"/>
                                        <p:tgtEl>
                                          <p:spTgt spid="3">
                                            <p:txEl>
                                              <p:pRg st="6" end="6"/>
                                            </p:txEl>
                                          </p:spTgt>
                                        </p:tgtEl>
                                      </p:cBhvr>
                                    </p:animEffect>
                                  </p:childTnLst>
                                </p:cTn>
                              </p:par>
                              <p:par>
                                <p:cTn id="53" presetID="58" presetClass="entr" presetSubtype="0" accel="100000" fill="hold" nodeType="withEffect">
                                  <p:stCondLst>
                                    <p:cond delay="0"/>
                                  </p:stCondLst>
                                  <p:childTnLst>
                                    <p:set>
                                      <p:cBhvr>
                                        <p:cTn id="54" dur="1" fill="hold">
                                          <p:stCondLst>
                                            <p:cond delay="0"/>
                                          </p:stCondLst>
                                        </p:cTn>
                                        <p:tgtEl>
                                          <p:spTgt spid="161797"/>
                                        </p:tgtEl>
                                        <p:attrNameLst>
                                          <p:attrName>style.visibility</p:attrName>
                                        </p:attrNameLst>
                                      </p:cBhvr>
                                      <p:to>
                                        <p:strVal val="visible"/>
                                      </p:to>
                                    </p:set>
                                    <p:anim calcmode="lin" valueType="num">
                                      <p:cBhvr>
                                        <p:cTn id="55" dur="500" fill="hold"/>
                                        <p:tgtEl>
                                          <p:spTgt spid="161797"/>
                                        </p:tgtEl>
                                        <p:attrNameLst>
                                          <p:attrName>ppt_w</p:attrName>
                                        </p:attrNameLst>
                                      </p:cBhvr>
                                      <p:tavLst>
                                        <p:tav tm="0">
                                          <p:val>
                                            <p:strVal val="#ppt_w*2.5"/>
                                          </p:val>
                                        </p:tav>
                                        <p:tav tm="100000">
                                          <p:val>
                                            <p:strVal val="#ppt_w"/>
                                          </p:val>
                                        </p:tav>
                                      </p:tavLst>
                                    </p:anim>
                                    <p:anim calcmode="lin" valueType="num">
                                      <p:cBhvr>
                                        <p:cTn id="56" dur="500" fill="hold"/>
                                        <p:tgtEl>
                                          <p:spTgt spid="161797"/>
                                        </p:tgtEl>
                                        <p:attrNameLst>
                                          <p:attrName>ppt_h</p:attrName>
                                        </p:attrNameLst>
                                      </p:cBhvr>
                                      <p:tavLst>
                                        <p:tav tm="0">
                                          <p:val>
                                            <p:strVal val="#ppt_h*0.01"/>
                                          </p:val>
                                        </p:tav>
                                        <p:tav tm="100000">
                                          <p:val>
                                            <p:strVal val="#ppt_h"/>
                                          </p:val>
                                        </p:tav>
                                      </p:tavLst>
                                    </p:anim>
                                    <p:anim calcmode="lin" valueType="num">
                                      <p:cBhvr>
                                        <p:cTn id="57" dur="500" fill="hold"/>
                                        <p:tgtEl>
                                          <p:spTgt spid="161797"/>
                                        </p:tgtEl>
                                        <p:attrNameLst>
                                          <p:attrName>ppt_x</p:attrName>
                                        </p:attrNameLst>
                                      </p:cBhvr>
                                      <p:tavLst>
                                        <p:tav tm="0">
                                          <p:val>
                                            <p:strVal val="#ppt_x"/>
                                          </p:val>
                                        </p:tav>
                                        <p:tav tm="100000">
                                          <p:val>
                                            <p:strVal val="#ppt_x"/>
                                          </p:val>
                                        </p:tav>
                                      </p:tavLst>
                                    </p:anim>
                                    <p:anim calcmode="lin" valueType="num">
                                      <p:cBhvr>
                                        <p:cTn id="58" dur="500" fill="hold"/>
                                        <p:tgtEl>
                                          <p:spTgt spid="161797"/>
                                        </p:tgtEl>
                                        <p:attrNameLst>
                                          <p:attrName>ppt_y</p:attrName>
                                        </p:attrNameLst>
                                      </p:cBhvr>
                                      <p:tavLst>
                                        <p:tav tm="0">
                                          <p:val>
                                            <p:strVal val="#ppt_h+1"/>
                                          </p:val>
                                        </p:tav>
                                        <p:tav tm="100000">
                                          <p:val>
                                            <p:strVal val="#ppt_y"/>
                                          </p:val>
                                        </p:tav>
                                      </p:tavLst>
                                    </p:anim>
                                    <p:animEffect transition="in" filter="fade">
                                      <p:cBhvr>
                                        <p:cTn id="59" dur="500"/>
                                        <p:tgtEl>
                                          <p:spTgt spid="161797"/>
                                        </p:tgtEl>
                                      </p:cBhvr>
                                    </p:animEffect>
                                  </p:childTnLst>
                                </p:cTn>
                              </p:par>
                              <p:par>
                                <p:cTn id="60" presetID="58" presetClass="entr" presetSubtype="0" accel="100000" fill="hold" nodeType="withEffect">
                                  <p:stCondLst>
                                    <p:cond delay="0"/>
                                  </p:stCondLst>
                                  <p:childTnLst>
                                    <p:set>
                                      <p:cBhvr>
                                        <p:cTn id="61" dur="1" fill="hold">
                                          <p:stCondLst>
                                            <p:cond delay="0"/>
                                          </p:stCondLst>
                                        </p:cTn>
                                        <p:tgtEl>
                                          <p:spTgt spid="161798"/>
                                        </p:tgtEl>
                                        <p:attrNameLst>
                                          <p:attrName>style.visibility</p:attrName>
                                        </p:attrNameLst>
                                      </p:cBhvr>
                                      <p:to>
                                        <p:strVal val="visible"/>
                                      </p:to>
                                    </p:set>
                                    <p:anim calcmode="lin" valueType="num">
                                      <p:cBhvr>
                                        <p:cTn id="62" dur="500" fill="hold"/>
                                        <p:tgtEl>
                                          <p:spTgt spid="161798"/>
                                        </p:tgtEl>
                                        <p:attrNameLst>
                                          <p:attrName>ppt_w</p:attrName>
                                        </p:attrNameLst>
                                      </p:cBhvr>
                                      <p:tavLst>
                                        <p:tav tm="0">
                                          <p:val>
                                            <p:strVal val="#ppt_w*2.5"/>
                                          </p:val>
                                        </p:tav>
                                        <p:tav tm="100000">
                                          <p:val>
                                            <p:strVal val="#ppt_w"/>
                                          </p:val>
                                        </p:tav>
                                      </p:tavLst>
                                    </p:anim>
                                    <p:anim calcmode="lin" valueType="num">
                                      <p:cBhvr>
                                        <p:cTn id="63" dur="500" fill="hold"/>
                                        <p:tgtEl>
                                          <p:spTgt spid="161798"/>
                                        </p:tgtEl>
                                        <p:attrNameLst>
                                          <p:attrName>ppt_h</p:attrName>
                                        </p:attrNameLst>
                                      </p:cBhvr>
                                      <p:tavLst>
                                        <p:tav tm="0">
                                          <p:val>
                                            <p:strVal val="#ppt_h*0.01"/>
                                          </p:val>
                                        </p:tav>
                                        <p:tav tm="100000">
                                          <p:val>
                                            <p:strVal val="#ppt_h"/>
                                          </p:val>
                                        </p:tav>
                                      </p:tavLst>
                                    </p:anim>
                                    <p:anim calcmode="lin" valueType="num">
                                      <p:cBhvr>
                                        <p:cTn id="64" dur="500" fill="hold"/>
                                        <p:tgtEl>
                                          <p:spTgt spid="161798"/>
                                        </p:tgtEl>
                                        <p:attrNameLst>
                                          <p:attrName>ppt_x</p:attrName>
                                        </p:attrNameLst>
                                      </p:cBhvr>
                                      <p:tavLst>
                                        <p:tav tm="0">
                                          <p:val>
                                            <p:strVal val="#ppt_x"/>
                                          </p:val>
                                        </p:tav>
                                        <p:tav tm="100000">
                                          <p:val>
                                            <p:strVal val="#ppt_x"/>
                                          </p:val>
                                        </p:tav>
                                      </p:tavLst>
                                    </p:anim>
                                    <p:anim calcmode="lin" valueType="num">
                                      <p:cBhvr>
                                        <p:cTn id="65" dur="500" fill="hold"/>
                                        <p:tgtEl>
                                          <p:spTgt spid="161798"/>
                                        </p:tgtEl>
                                        <p:attrNameLst>
                                          <p:attrName>ppt_y</p:attrName>
                                        </p:attrNameLst>
                                      </p:cBhvr>
                                      <p:tavLst>
                                        <p:tav tm="0">
                                          <p:val>
                                            <p:strVal val="#ppt_h+1"/>
                                          </p:val>
                                        </p:tav>
                                        <p:tav tm="100000">
                                          <p:val>
                                            <p:strVal val="#ppt_y"/>
                                          </p:val>
                                        </p:tav>
                                      </p:tavLst>
                                    </p:anim>
                                    <p:animEffect transition="in" filter="fade">
                                      <p:cBhvr>
                                        <p:cTn id="66" dur="500"/>
                                        <p:tgtEl>
                                          <p:spTgt spid="161798"/>
                                        </p:tgtEl>
                                      </p:cBhvr>
                                    </p:animEffect>
                                  </p:childTnLst>
                                </p:cTn>
                              </p:par>
                            </p:childTnLst>
                          </p:cTn>
                        </p:par>
                      </p:childTnLst>
                    </p:cTn>
                  </p:par>
                  <p:par>
                    <p:cTn id="67" fill="hold">
                      <p:stCondLst>
                        <p:cond delay="indefinite"/>
                      </p:stCondLst>
                      <p:childTnLst>
                        <p:par>
                          <p:cTn id="68" fill="hold">
                            <p:stCondLst>
                              <p:cond delay="0"/>
                            </p:stCondLst>
                            <p:childTnLst>
                              <p:par>
                                <p:cTn id="69" presetID="58" presetClass="entr" presetSubtype="0" accel="100000" fill="hold" grpId="0"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p:cTn id="71"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72"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7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4"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75" dur="500"/>
                                        <p:tgtEl>
                                          <p:spTgt spid="3">
                                            <p:txEl>
                                              <p:pRg st="9" end="9"/>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8" presetClass="entr" presetSubtype="0" accel="100000" fill="hold" grpId="0" nodeType="clickEffect">
                                  <p:stCondLst>
                                    <p:cond delay="0"/>
                                  </p:stCondLst>
                                  <p:childTnLst>
                                    <p:set>
                                      <p:cBhvr>
                                        <p:cTn id="79" dur="1" fill="hold">
                                          <p:stCondLst>
                                            <p:cond delay="0"/>
                                          </p:stCondLst>
                                        </p:cTn>
                                        <p:tgtEl>
                                          <p:spTgt spid="3">
                                            <p:txEl>
                                              <p:pRg st="11" end="11"/>
                                            </p:txEl>
                                          </p:spTgt>
                                        </p:tgtEl>
                                        <p:attrNameLst>
                                          <p:attrName>style.visibility</p:attrName>
                                        </p:attrNameLst>
                                      </p:cBhvr>
                                      <p:to>
                                        <p:strVal val="visible"/>
                                      </p:to>
                                    </p:set>
                                    <p:anim calcmode="lin" valueType="num">
                                      <p:cBhvr>
                                        <p:cTn id="80" dur="500" fill="hold"/>
                                        <p:tgtEl>
                                          <p:spTgt spid="3">
                                            <p:txEl>
                                              <p:pRg st="11" end="11"/>
                                            </p:txEl>
                                          </p:spTgt>
                                        </p:tgtEl>
                                        <p:attrNameLst>
                                          <p:attrName>ppt_w</p:attrName>
                                        </p:attrNameLst>
                                      </p:cBhvr>
                                      <p:tavLst>
                                        <p:tav tm="0">
                                          <p:val>
                                            <p:strVal val="#ppt_w*2.5"/>
                                          </p:val>
                                        </p:tav>
                                        <p:tav tm="100000">
                                          <p:val>
                                            <p:strVal val="#ppt_w"/>
                                          </p:val>
                                        </p:tav>
                                      </p:tavLst>
                                    </p:anim>
                                    <p:anim calcmode="lin" valueType="num">
                                      <p:cBhvr>
                                        <p:cTn id="81" dur="500" fill="hold"/>
                                        <p:tgtEl>
                                          <p:spTgt spid="3">
                                            <p:txEl>
                                              <p:pRg st="11" end="11"/>
                                            </p:txEl>
                                          </p:spTgt>
                                        </p:tgtEl>
                                        <p:attrNameLst>
                                          <p:attrName>ppt_h</p:attrName>
                                        </p:attrNameLst>
                                      </p:cBhvr>
                                      <p:tavLst>
                                        <p:tav tm="0">
                                          <p:val>
                                            <p:strVal val="#ppt_h*0.01"/>
                                          </p:val>
                                        </p:tav>
                                        <p:tav tm="100000">
                                          <p:val>
                                            <p:strVal val="#ppt_h"/>
                                          </p:val>
                                        </p:tav>
                                      </p:tavLst>
                                    </p:anim>
                                    <p:anim calcmode="lin" valueType="num">
                                      <p:cBhvr>
                                        <p:cTn id="8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3" dur="500" fill="hold"/>
                                        <p:tgtEl>
                                          <p:spTgt spid="3">
                                            <p:txEl>
                                              <p:pRg st="11" end="11"/>
                                            </p:txEl>
                                          </p:spTgt>
                                        </p:tgtEl>
                                        <p:attrNameLst>
                                          <p:attrName>ppt_y</p:attrName>
                                        </p:attrNameLst>
                                      </p:cBhvr>
                                      <p:tavLst>
                                        <p:tav tm="0">
                                          <p:val>
                                            <p:strVal val="#ppt_h+1"/>
                                          </p:val>
                                        </p:tav>
                                        <p:tav tm="100000">
                                          <p:val>
                                            <p:strVal val="#ppt_y"/>
                                          </p:val>
                                        </p:tav>
                                      </p:tavLst>
                                    </p:anim>
                                    <p:animEffect transition="in" filter="fade">
                                      <p:cBhvr>
                                        <p:cTn id="84" dur="500"/>
                                        <p:tgtEl>
                                          <p:spTgt spid="3">
                                            <p:txEl>
                                              <p:pRg st="11" end="11"/>
                                            </p:txEl>
                                          </p:spTgt>
                                        </p:tgtEl>
                                      </p:cBhvr>
                                    </p:animEffect>
                                  </p:childTnLst>
                                </p:cTn>
                              </p:par>
                              <p:par>
                                <p:cTn id="85" presetID="58" presetClass="entr" presetSubtype="0" accel="100000" fill="hold" nodeType="withEffect">
                                  <p:stCondLst>
                                    <p:cond delay="0"/>
                                  </p:stCondLst>
                                  <p:childTnLst>
                                    <p:set>
                                      <p:cBhvr>
                                        <p:cTn id="86" dur="1" fill="hold">
                                          <p:stCondLst>
                                            <p:cond delay="0"/>
                                          </p:stCondLst>
                                        </p:cTn>
                                        <p:tgtEl>
                                          <p:spTgt spid="161799"/>
                                        </p:tgtEl>
                                        <p:attrNameLst>
                                          <p:attrName>style.visibility</p:attrName>
                                        </p:attrNameLst>
                                      </p:cBhvr>
                                      <p:to>
                                        <p:strVal val="visible"/>
                                      </p:to>
                                    </p:set>
                                    <p:anim calcmode="lin" valueType="num">
                                      <p:cBhvr>
                                        <p:cTn id="87" dur="500" fill="hold"/>
                                        <p:tgtEl>
                                          <p:spTgt spid="161799"/>
                                        </p:tgtEl>
                                        <p:attrNameLst>
                                          <p:attrName>ppt_w</p:attrName>
                                        </p:attrNameLst>
                                      </p:cBhvr>
                                      <p:tavLst>
                                        <p:tav tm="0">
                                          <p:val>
                                            <p:strVal val="#ppt_w*2.5"/>
                                          </p:val>
                                        </p:tav>
                                        <p:tav tm="100000">
                                          <p:val>
                                            <p:strVal val="#ppt_w"/>
                                          </p:val>
                                        </p:tav>
                                      </p:tavLst>
                                    </p:anim>
                                    <p:anim calcmode="lin" valueType="num">
                                      <p:cBhvr>
                                        <p:cTn id="88" dur="500" fill="hold"/>
                                        <p:tgtEl>
                                          <p:spTgt spid="161799"/>
                                        </p:tgtEl>
                                        <p:attrNameLst>
                                          <p:attrName>ppt_h</p:attrName>
                                        </p:attrNameLst>
                                      </p:cBhvr>
                                      <p:tavLst>
                                        <p:tav tm="0">
                                          <p:val>
                                            <p:strVal val="#ppt_h*0.01"/>
                                          </p:val>
                                        </p:tav>
                                        <p:tav tm="100000">
                                          <p:val>
                                            <p:strVal val="#ppt_h"/>
                                          </p:val>
                                        </p:tav>
                                      </p:tavLst>
                                    </p:anim>
                                    <p:anim calcmode="lin" valueType="num">
                                      <p:cBhvr>
                                        <p:cTn id="89" dur="500" fill="hold"/>
                                        <p:tgtEl>
                                          <p:spTgt spid="161799"/>
                                        </p:tgtEl>
                                        <p:attrNameLst>
                                          <p:attrName>ppt_x</p:attrName>
                                        </p:attrNameLst>
                                      </p:cBhvr>
                                      <p:tavLst>
                                        <p:tav tm="0">
                                          <p:val>
                                            <p:strVal val="#ppt_x"/>
                                          </p:val>
                                        </p:tav>
                                        <p:tav tm="100000">
                                          <p:val>
                                            <p:strVal val="#ppt_x"/>
                                          </p:val>
                                        </p:tav>
                                      </p:tavLst>
                                    </p:anim>
                                    <p:anim calcmode="lin" valueType="num">
                                      <p:cBhvr>
                                        <p:cTn id="90" dur="500" fill="hold"/>
                                        <p:tgtEl>
                                          <p:spTgt spid="161799"/>
                                        </p:tgtEl>
                                        <p:attrNameLst>
                                          <p:attrName>ppt_y</p:attrName>
                                        </p:attrNameLst>
                                      </p:cBhvr>
                                      <p:tavLst>
                                        <p:tav tm="0">
                                          <p:val>
                                            <p:strVal val="#ppt_h+1"/>
                                          </p:val>
                                        </p:tav>
                                        <p:tav tm="100000">
                                          <p:val>
                                            <p:strVal val="#ppt_y"/>
                                          </p:val>
                                        </p:tav>
                                      </p:tavLst>
                                    </p:anim>
                                    <p:animEffect transition="in" filter="fade">
                                      <p:cBhvr>
                                        <p:cTn id="91" dur="500"/>
                                        <p:tgtEl>
                                          <p:spTgt spid="161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28670"/>
            <a:ext cx="8229600" cy="5645866"/>
          </a:xfrm>
        </p:spPr>
        <p:txBody>
          <a:bodyPr>
            <a:normAutofit fontScale="77500" lnSpcReduction="20000"/>
          </a:bodyPr>
          <a:lstStyle/>
          <a:p>
            <a:r>
              <a:rPr lang="ru-RU" dirty="0" smtClean="0"/>
              <a:t>Отметим, что величины отклонений от стационарных значений переменных </a:t>
            </a:r>
            <a:r>
              <a:rPr lang="ru-RU" dirty="0" smtClean="0">
                <a:sym typeface="Symbol"/>
              </a:rPr>
              <a:t></a:t>
            </a:r>
            <a:r>
              <a:rPr lang="ru-RU" dirty="0" smtClean="0"/>
              <a:t>, </a:t>
            </a:r>
            <a:r>
              <a:rPr lang="ru-RU" dirty="0" smtClean="0">
                <a:sym typeface="Symbol"/>
              </a:rPr>
              <a:t></a:t>
            </a:r>
            <a:r>
              <a:rPr lang="ru-RU" i="1" dirty="0" smtClean="0"/>
              <a:t> </a:t>
            </a:r>
            <a:r>
              <a:rPr lang="ru-RU" dirty="0" smtClean="0"/>
              <a:t>могут менять знак, в то время как исходные переменные </a:t>
            </a:r>
            <a:r>
              <a:rPr lang="ru-RU" i="1" dirty="0" err="1" smtClean="0"/>
              <a:t>x</a:t>
            </a:r>
            <a:r>
              <a:rPr lang="ru-RU" i="1" dirty="0" smtClean="0"/>
              <a:t>, </a:t>
            </a:r>
            <a:r>
              <a:rPr lang="ru-RU" i="1" dirty="0" err="1" smtClean="0"/>
              <a:t>y</a:t>
            </a:r>
            <a:r>
              <a:rPr lang="ru-RU" dirty="0" smtClean="0"/>
              <a:t>, являющиеся концентрациями, могут быть только положительными.</a:t>
            </a:r>
          </a:p>
          <a:p>
            <a:r>
              <a:rPr lang="ru-RU" dirty="0" smtClean="0"/>
              <a:t>Запишем характеристическое уравнение системы (4.3):</a:t>
            </a:r>
          </a:p>
          <a:p>
            <a:endParaRPr lang="en-US" dirty="0" smtClean="0"/>
          </a:p>
          <a:p>
            <a:endParaRPr lang="en-US" dirty="0" smtClean="0"/>
          </a:p>
          <a:p>
            <a:endParaRPr lang="ru-RU" dirty="0" smtClean="0"/>
          </a:p>
          <a:p>
            <a:pPr>
              <a:buNone/>
            </a:pPr>
            <a:r>
              <a:rPr lang="en-US" dirty="0" smtClean="0"/>
              <a:t>				          </a:t>
            </a:r>
            <a:r>
              <a:rPr lang="ru-RU" dirty="0" smtClean="0"/>
              <a:t>или</a:t>
            </a:r>
          </a:p>
          <a:p>
            <a:pPr>
              <a:buNone/>
            </a:pPr>
            <a:endParaRPr lang="en-US" dirty="0" smtClean="0"/>
          </a:p>
          <a:p>
            <a:pPr>
              <a:buNone/>
            </a:pPr>
            <a:endParaRPr lang="ru-RU" dirty="0" smtClean="0"/>
          </a:p>
          <a:p>
            <a:r>
              <a:rPr lang="ru-RU" dirty="0" smtClean="0"/>
              <a:t>Корни характеристического уравнения:</a:t>
            </a:r>
            <a:endParaRPr lang="en-US" dirty="0" smtClean="0"/>
          </a:p>
          <a:p>
            <a:endParaRPr lang="ru-RU" dirty="0" smtClean="0"/>
          </a:p>
          <a:p>
            <a:pPr>
              <a:buNone/>
            </a:pPr>
            <a:endParaRPr lang="en-US" dirty="0" smtClean="0"/>
          </a:p>
          <a:p>
            <a:pPr>
              <a:buNone/>
            </a:pPr>
            <a:endParaRPr lang="ru-RU" dirty="0" smtClean="0"/>
          </a:p>
          <a:p>
            <a:r>
              <a:rPr lang="ru-RU" dirty="0" smtClean="0"/>
              <a:t>Фазовый портрет системы (5.13) изображен на рис. 5.1.</a:t>
            </a:r>
          </a:p>
          <a:p>
            <a:endParaRPr lang="ru-RU" dirty="0"/>
          </a:p>
        </p:txBody>
      </p:sp>
      <p:pic>
        <p:nvPicPr>
          <p:cNvPr id="162818" name="Picture 2" descr="C:\Users\73B5~1\AppData\Local\Temp\Rar$EX00.134\LectMB\Lect05.files\image054.gif"/>
          <p:cNvPicPr>
            <a:picLocks noChangeAspect="1" noChangeArrowheads="1"/>
          </p:cNvPicPr>
          <p:nvPr/>
        </p:nvPicPr>
        <p:blipFill>
          <a:blip r:embed="rId2" cstate="print"/>
          <a:srcRect/>
          <a:stretch>
            <a:fillRect/>
          </a:stretch>
        </p:blipFill>
        <p:spPr bwMode="auto">
          <a:xfrm>
            <a:off x="1500166" y="2571744"/>
            <a:ext cx="2439878" cy="1500198"/>
          </a:xfrm>
          <a:prstGeom prst="rect">
            <a:avLst/>
          </a:prstGeom>
          <a:noFill/>
        </p:spPr>
      </p:pic>
      <p:pic>
        <p:nvPicPr>
          <p:cNvPr id="162819" name="Picture 3" descr="C:\Users\73B5~1\AppData\Local\Temp\Rar$EX00.134\LectMB\Lect05.files\image056.gif"/>
          <p:cNvPicPr>
            <a:picLocks noChangeAspect="1" noChangeArrowheads="1"/>
          </p:cNvPicPr>
          <p:nvPr/>
        </p:nvPicPr>
        <p:blipFill>
          <a:blip r:embed="rId3" cstate="print"/>
          <a:srcRect/>
          <a:stretch>
            <a:fillRect/>
          </a:stretch>
        </p:blipFill>
        <p:spPr bwMode="auto">
          <a:xfrm>
            <a:off x="4643438" y="2928934"/>
            <a:ext cx="2971815" cy="928694"/>
          </a:xfrm>
          <a:prstGeom prst="rect">
            <a:avLst/>
          </a:prstGeom>
          <a:noFill/>
        </p:spPr>
      </p:pic>
      <p:pic>
        <p:nvPicPr>
          <p:cNvPr id="162820" name="Picture 4" descr="C:\Users\73B5~1\AppData\Local\Temp\Rar$EX00.134\LectMB\Lect05.files\image058.gif"/>
          <p:cNvPicPr>
            <a:picLocks noChangeAspect="1" noChangeArrowheads="1"/>
          </p:cNvPicPr>
          <p:nvPr/>
        </p:nvPicPr>
        <p:blipFill>
          <a:blip r:embed="rId4" cstate="print"/>
          <a:srcRect/>
          <a:stretch>
            <a:fillRect/>
          </a:stretch>
        </p:blipFill>
        <p:spPr bwMode="auto">
          <a:xfrm>
            <a:off x="2857488" y="4500570"/>
            <a:ext cx="3357586" cy="94248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162818"/>
                                        </p:tgtEl>
                                        <p:attrNameLst>
                                          <p:attrName>style.visibility</p:attrName>
                                        </p:attrNameLst>
                                      </p:cBhvr>
                                      <p:to>
                                        <p:strVal val="visible"/>
                                      </p:to>
                                    </p:set>
                                    <p:anim calcmode="lin" valueType="num">
                                      <p:cBhvr>
                                        <p:cTn id="23" dur="500" fill="hold"/>
                                        <p:tgtEl>
                                          <p:spTgt spid="162818"/>
                                        </p:tgtEl>
                                        <p:attrNameLst>
                                          <p:attrName>ppt_w</p:attrName>
                                        </p:attrNameLst>
                                      </p:cBhvr>
                                      <p:tavLst>
                                        <p:tav tm="0">
                                          <p:val>
                                            <p:strVal val="#ppt_w*2.5"/>
                                          </p:val>
                                        </p:tav>
                                        <p:tav tm="100000">
                                          <p:val>
                                            <p:strVal val="#ppt_w"/>
                                          </p:val>
                                        </p:tav>
                                      </p:tavLst>
                                    </p:anim>
                                    <p:anim calcmode="lin" valueType="num">
                                      <p:cBhvr>
                                        <p:cTn id="24" dur="500" fill="hold"/>
                                        <p:tgtEl>
                                          <p:spTgt spid="162818"/>
                                        </p:tgtEl>
                                        <p:attrNameLst>
                                          <p:attrName>ppt_h</p:attrName>
                                        </p:attrNameLst>
                                      </p:cBhvr>
                                      <p:tavLst>
                                        <p:tav tm="0">
                                          <p:val>
                                            <p:strVal val="#ppt_h*0.01"/>
                                          </p:val>
                                        </p:tav>
                                        <p:tav tm="100000">
                                          <p:val>
                                            <p:strVal val="#ppt_h"/>
                                          </p:val>
                                        </p:tav>
                                      </p:tavLst>
                                    </p:anim>
                                    <p:anim calcmode="lin" valueType="num">
                                      <p:cBhvr>
                                        <p:cTn id="25" dur="500" fill="hold"/>
                                        <p:tgtEl>
                                          <p:spTgt spid="162818"/>
                                        </p:tgtEl>
                                        <p:attrNameLst>
                                          <p:attrName>ppt_x</p:attrName>
                                        </p:attrNameLst>
                                      </p:cBhvr>
                                      <p:tavLst>
                                        <p:tav tm="0">
                                          <p:val>
                                            <p:strVal val="#ppt_x"/>
                                          </p:val>
                                        </p:tav>
                                        <p:tav tm="100000">
                                          <p:val>
                                            <p:strVal val="#ppt_x"/>
                                          </p:val>
                                        </p:tav>
                                      </p:tavLst>
                                    </p:anim>
                                    <p:anim calcmode="lin" valueType="num">
                                      <p:cBhvr>
                                        <p:cTn id="26" dur="500" fill="hold"/>
                                        <p:tgtEl>
                                          <p:spTgt spid="162818"/>
                                        </p:tgtEl>
                                        <p:attrNameLst>
                                          <p:attrName>ppt_y</p:attrName>
                                        </p:attrNameLst>
                                      </p:cBhvr>
                                      <p:tavLst>
                                        <p:tav tm="0">
                                          <p:val>
                                            <p:strVal val="#ppt_h+1"/>
                                          </p:val>
                                        </p:tav>
                                        <p:tav tm="100000">
                                          <p:val>
                                            <p:strVal val="#ppt_y"/>
                                          </p:val>
                                        </p:tav>
                                      </p:tavLst>
                                    </p:anim>
                                    <p:animEffect transition="in" filter="fade">
                                      <p:cBhvr>
                                        <p:cTn id="27" dur="500"/>
                                        <p:tgtEl>
                                          <p:spTgt spid="162818"/>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5" end="5"/>
                                            </p:txEl>
                                          </p:spTgt>
                                        </p:tgtEl>
                                      </p:cBhvr>
                                    </p:animEffect>
                                  </p:childTnLst>
                                </p:cTn>
                              </p:par>
                              <p:par>
                                <p:cTn id="37" presetID="58" presetClass="entr" presetSubtype="0" accel="100000" fill="hold" nodeType="withEffect">
                                  <p:stCondLst>
                                    <p:cond delay="0"/>
                                  </p:stCondLst>
                                  <p:childTnLst>
                                    <p:set>
                                      <p:cBhvr>
                                        <p:cTn id="38" dur="1" fill="hold">
                                          <p:stCondLst>
                                            <p:cond delay="0"/>
                                          </p:stCondLst>
                                        </p:cTn>
                                        <p:tgtEl>
                                          <p:spTgt spid="162819"/>
                                        </p:tgtEl>
                                        <p:attrNameLst>
                                          <p:attrName>style.visibility</p:attrName>
                                        </p:attrNameLst>
                                      </p:cBhvr>
                                      <p:to>
                                        <p:strVal val="visible"/>
                                      </p:to>
                                    </p:set>
                                    <p:anim calcmode="lin" valueType="num">
                                      <p:cBhvr>
                                        <p:cTn id="39" dur="500" fill="hold"/>
                                        <p:tgtEl>
                                          <p:spTgt spid="162819"/>
                                        </p:tgtEl>
                                        <p:attrNameLst>
                                          <p:attrName>ppt_w</p:attrName>
                                        </p:attrNameLst>
                                      </p:cBhvr>
                                      <p:tavLst>
                                        <p:tav tm="0">
                                          <p:val>
                                            <p:strVal val="#ppt_w*2.5"/>
                                          </p:val>
                                        </p:tav>
                                        <p:tav tm="100000">
                                          <p:val>
                                            <p:strVal val="#ppt_w"/>
                                          </p:val>
                                        </p:tav>
                                      </p:tavLst>
                                    </p:anim>
                                    <p:anim calcmode="lin" valueType="num">
                                      <p:cBhvr>
                                        <p:cTn id="40" dur="500" fill="hold"/>
                                        <p:tgtEl>
                                          <p:spTgt spid="162819"/>
                                        </p:tgtEl>
                                        <p:attrNameLst>
                                          <p:attrName>ppt_h</p:attrName>
                                        </p:attrNameLst>
                                      </p:cBhvr>
                                      <p:tavLst>
                                        <p:tav tm="0">
                                          <p:val>
                                            <p:strVal val="#ppt_h*0.01"/>
                                          </p:val>
                                        </p:tav>
                                        <p:tav tm="100000">
                                          <p:val>
                                            <p:strVal val="#ppt_h"/>
                                          </p:val>
                                        </p:tav>
                                      </p:tavLst>
                                    </p:anim>
                                    <p:anim calcmode="lin" valueType="num">
                                      <p:cBhvr>
                                        <p:cTn id="41" dur="500" fill="hold"/>
                                        <p:tgtEl>
                                          <p:spTgt spid="162819"/>
                                        </p:tgtEl>
                                        <p:attrNameLst>
                                          <p:attrName>ppt_x</p:attrName>
                                        </p:attrNameLst>
                                      </p:cBhvr>
                                      <p:tavLst>
                                        <p:tav tm="0">
                                          <p:val>
                                            <p:strVal val="#ppt_x"/>
                                          </p:val>
                                        </p:tav>
                                        <p:tav tm="100000">
                                          <p:val>
                                            <p:strVal val="#ppt_x"/>
                                          </p:val>
                                        </p:tav>
                                      </p:tavLst>
                                    </p:anim>
                                    <p:anim calcmode="lin" valueType="num">
                                      <p:cBhvr>
                                        <p:cTn id="42" dur="500" fill="hold"/>
                                        <p:tgtEl>
                                          <p:spTgt spid="162819"/>
                                        </p:tgtEl>
                                        <p:attrNameLst>
                                          <p:attrName>ppt_y</p:attrName>
                                        </p:attrNameLst>
                                      </p:cBhvr>
                                      <p:tavLst>
                                        <p:tav tm="0">
                                          <p:val>
                                            <p:strVal val="#ppt_h+1"/>
                                          </p:val>
                                        </p:tav>
                                        <p:tav tm="100000">
                                          <p:val>
                                            <p:strVal val="#ppt_y"/>
                                          </p:val>
                                        </p:tav>
                                      </p:tavLst>
                                    </p:anim>
                                    <p:animEffect transition="in" filter="fade">
                                      <p:cBhvr>
                                        <p:cTn id="43" dur="500"/>
                                        <p:tgtEl>
                                          <p:spTgt spid="162819"/>
                                        </p:tgtEl>
                                      </p:cBhvr>
                                    </p:animEffect>
                                  </p:childTnLst>
                                </p:cTn>
                              </p:par>
                            </p:childTnLst>
                          </p:cTn>
                        </p:par>
                      </p:childTnLst>
                    </p:cTn>
                  </p:par>
                  <p:par>
                    <p:cTn id="44" fill="hold">
                      <p:stCondLst>
                        <p:cond delay="indefinite"/>
                      </p:stCondLst>
                      <p:childTnLst>
                        <p:par>
                          <p:cTn id="45" fill="hold">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p:cTn id="48"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49"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5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52" dur="500"/>
                                        <p:tgtEl>
                                          <p:spTgt spid="3">
                                            <p:txEl>
                                              <p:pRg st="8" end="8"/>
                                            </p:txEl>
                                          </p:spTgt>
                                        </p:tgtEl>
                                      </p:cBhvr>
                                    </p:animEffect>
                                  </p:childTnLst>
                                </p:cTn>
                              </p:par>
                              <p:par>
                                <p:cTn id="53" presetID="58" presetClass="entr" presetSubtype="0" accel="100000" fill="hold" nodeType="withEffect">
                                  <p:stCondLst>
                                    <p:cond delay="0"/>
                                  </p:stCondLst>
                                  <p:childTnLst>
                                    <p:set>
                                      <p:cBhvr>
                                        <p:cTn id="54" dur="1" fill="hold">
                                          <p:stCondLst>
                                            <p:cond delay="0"/>
                                          </p:stCondLst>
                                        </p:cTn>
                                        <p:tgtEl>
                                          <p:spTgt spid="162820"/>
                                        </p:tgtEl>
                                        <p:attrNameLst>
                                          <p:attrName>style.visibility</p:attrName>
                                        </p:attrNameLst>
                                      </p:cBhvr>
                                      <p:to>
                                        <p:strVal val="visible"/>
                                      </p:to>
                                    </p:set>
                                    <p:anim calcmode="lin" valueType="num">
                                      <p:cBhvr>
                                        <p:cTn id="55" dur="500" fill="hold"/>
                                        <p:tgtEl>
                                          <p:spTgt spid="162820"/>
                                        </p:tgtEl>
                                        <p:attrNameLst>
                                          <p:attrName>ppt_w</p:attrName>
                                        </p:attrNameLst>
                                      </p:cBhvr>
                                      <p:tavLst>
                                        <p:tav tm="0">
                                          <p:val>
                                            <p:strVal val="#ppt_w*2.5"/>
                                          </p:val>
                                        </p:tav>
                                        <p:tav tm="100000">
                                          <p:val>
                                            <p:strVal val="#ppt_w"/>
                                          </p:val>
                                        </p:tav>
                                      </p:tavLst>
                                    </p:anim>
                                    <p:anim calcmode="lin" valueType="num">
                                      <p:cBhvr>
                                        <p:cTn id="56" dur="500" fill="hold"/>
                                        <p:tgtEl>
                                          <p:spTgt spid="162820"/>
                                        </p:tgtEl>
                                        <p:attrNameLst>
                                          <p:attrName>ppt_h</p:attrName>
                                        </p:attrNameLst>
                                      </p:cBhvr>
                                      <p:tavLst>
                                        <p:tav tm="0">
                                          <p:val>
                                            <p:strVal val="#ppt_h*0.01"/>
                                          </p:val>
                                        </p:tav>
                                        <p:tav tm="100000">
                                          <p:val>
                                            <p:strVal val="#ppt_h"/>
                                          </p:val>
                                        </p:tav>
                                      </p:tavLst>
                                    </p:anim>
                                    <p:anim calcmode="lin" valueType="num">
                                      <p:cBhvr>
                                        <p:cTn id="57" dur="500" fill="hold"/>
                                        <p:tgtEl>
                                          <p:spTgt spid="162820"/>
                                        </p:tgtEl>
                                        <p:attrNameLst>
                                          <p:attrName>ppt_x</p:attrName>
                                        </p:attrNameLst>
                                      </p:cBhvr>
                                      <p:tavLst>
                                        <p:tav tm="0">
                                          <p:val>
                                            <p:strVal val="#ppt_x"/>
                                          </p:val>
                                        </p:tav>
                                        <p:tav tm="100000">
                                          <p:val>
                                            <p:strVal val="#ppt_x"/>
                                          </p:val>
                                        </p:tav>
                                      </p:tavLst>
                                    </p:anim>
                                    <p:anim calcmode="lin" valueType="num">
                                      <p:cBhvr>
                                        <p:cTn id="58" dur="500" fill="hold"/>
                                        <p:tgtEl>
                                          <p:spTgt spid="162820"/>
                                        </p:tgtEl>
                                        <p:attrNameLst>
                                          <p:attrName>ppt_y</p:attrName>
                                        </p:attrNameLst>
                                      </p:cBhvr>
                                      <p:tavLst>
                                        <p:tav tm="0">
                                          <p:val>
                                            <p:strVal val="#ppt_h+1"/>
                                          </p:val>
                                        </p:tav>
                                        <p:tav tm="100000">
                                          <p:val>
                                            <p:strVal val="#ppt_y"/>
                                          </p:val>
                                        </p:tav>
                                      </p:tavLst>
                                    </p:anim>
                                    <p:animEffect transition="in" filter="fade">
                                      <p:cBhvr>
                                        <p:cTn id="59" dur="500"/>
                                        <p:tgtEl>
                                          <p:spTgt spid="162820"/>
                                        </p:tgtEl>
                                      </p:cBhvr>
                                    </p:animEffect>
                                  </p:childTnLst>
                                </p:cTn>
                              </p:par>
                            </p:childTnLst>
                          </p:cTn>
                        </p:par>
                      </p:childTnLst>
                    </p:cTn>
                  </p:par>
                  <p:par>
                    <p:cTn id="60" fill="hold">
                      <p:stCondLst>
                        <p:cond delay="indefinite"/>
                      </p:stCondLst>
                      <p:childTnLst>
                        <p:par>
                          <p:cTn id="61" fill="hold">
                            <p:stCondLst>
                              <p:cond delay="0"/>
                            </p:stCondLst>
                            <p:childTnLst>
                              <p:par>
                                <p:cTn id="62" presetID="58" presetClass="entr" presetSubtype="0" accel="100000" fill="hold" grpId="0" nodeType="clickEffect">
                                  <p:stCondLst>
                                    <p:cond delay="0"/>
                                  </p:stCondLst>
                                  <p:childTnLst>
                                    <p:set>
                                      <p:cBhvr>
                                        <p:cTn id="63" dur="1" fill="hold">
                                          <p:stCondLst>
                                            <p:cond delay="0"/>
                                          </p:stCondLst>
                                        </p:cTn>
                                        <p:tgtEl>
                                          <p:spTgt spid="3">
                                            <p:txEl>
                                              <p:pRg st="12" end="12"/>
                                            </p:txEl>
                                          </p:spTgt>
                                        </p:tgtEl>
                                        <p:attrNameLst>
                                          <p:attrName>style.visibility</p:attrName>
                                        </p:attrNameLst>
                                      </p:cBhvr>
                                      <p:to>
                                        <p:strVal val="visible"/>
                                      </p:to>
                                    </p:set>
                                    <p:anim calcmode="lin" valueType="num">
                                      <p:cBhvr>
                                        <p:cTn id="64" dur="500" fill="hold"/>
                                        <p:tgtEl>
                                          <p:spTgt spid="3">
                                            <p:txEl>
                                              <p:pRg st="12" end="12"/>
                                            </p:txEl>
                                          </p:spTgt>
                                        </p:tgtEl>
                                        <p:attrNameLst>
                                          <p:attrName>ppt_w</p:attrName>
                                        </p:attrNameLst>
                                      </p:cBhvr>
                                      <p:tavLst>
                                        <p:tav tm="0">
                                          <p:val>
                                            <p:strVal val="#ppt_w*2.5"/>
                                          </p:val>
                                        </p:tav>
                                        <p:tav tm="100000">
                                          <p:val>
                                            <p:strVal val="#ppt_w"/>
                                          </p:val>
                                        </p:tav>
                                      </p:tavLst>
                                    </p:anim>
                                    <p:anim calcmode="lin" valueType="num">
                                      <p:cBhvr>
                                        <p:cTn id="65" dur="500" fill="hold"/>
                                        <p:tgtEl>
                                          <p:spTgt spid="3">
                                            <p:txEl>
                                              <p:pRg st="12" end="12"/>
                                            </p:txEl>
                                          </p:spTgt>
                                        </p:tgtEl>
                                        <p:attrNameLst>
                                          <p:attrName>ppt_h</p:attrName>
                                        </p:attrNameLst>
                                      </p:cBhvr>
                                      <p:tavLst>
                                        <p:tav tm="0">
                                          <p:val>
                                            <p:strVal val="#ppt_h*0.01"/>
                                          </p:val>
                                        </p:tav>
                                        <p:tav tm="100000">
                                          <p:val>
                                            <p:strVal val="#ppt_h"/>
                                          </p:val>
                                        </p:tav>
                                      </p:tavLst>
                                    </p:anim>
                                    <p:anim calcmode="lin" valueType="num">
                                      <p:cBhvr>
                                        <p:cTn id="66"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7" dur="500" fill="hold"/>
                                        <p:tgtEl>
                                          <p:spTgt spid="3">
                                            <p:txEl>
                                              <p:pRg st="12" end="12"/>
                                            </p:txEl>
                                          </p:spTgt>
                                        </p:tgtEl>
                                        <p:attrNameLst>
                                          <p:attrName>ppt_y</p:attrName>
                                        </p:attrNameLst>
                                      </p:cBhvr>
                                      <p:tavLst>
                                        <p:tav tm="0">
                                          <p:val>
                                            <p:strVal val="#ppt_h+1"/>
                                          </p:val>
                                        </p:tav>
                                        <p:tav tm="100000">
                                          <p:val>
                                            <p:strVal val="#ppt_y"/>
                                          </p:val>
                                        </p:tav>
                                      </p:tavLst>
                                    </p:anim>
                                    <p:animEffect transition="in" filter="fade">
                                      <p:cBhvr>
                                        <p:cTn id="6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63841" name="Rectangle 1"/>
          <p:cNvSpPr>
            <a:spLocks noChangeArrowheads="1"/>
          </p:cNvSpPr>
          <p:nvPr/>
        </p:nvSpPr>
        <p:spPr bwMode="auto">
          <a:xfrm>
            <a:off x="1071538" y="4357694"/>
            <a:ext cx="6715172"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Рис. 5.1. </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Фазовый портрет системы 5.13.</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cs typeface="Times New Roman" pitchFamily="18" charset="0"/>
              </a:rPr>
              <a:t>а – </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устойчивый фокус                               </a:t>
            </a:r>
            <a:r>
              <a:rPr kumimoji="0" lang="ru-RU" sz="1600" b="0" i="1"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30000" dirty="0" smtClean="0">
                <a:ln>
                  <a:noFill/>
                </a:ln>
                <a:solidFill>
                  <a:schemeClr val="tx1"/>
                </a:solidFill>
                <a:effectLst/>
                <a:latin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dirty="0" smtClean="0">
                <a:ln>
                  <a:noFill/>
                </a:ln>
                <a:solidFill>
                  <a:schemeClr val="tx1"/>
                </a:solidFill>
                <a:effectLst/>
                <a:latin typeface="Times New Roman" pitchFamily="18" charset="0"/>
                <a:cs typeface="Times New Roman" pitchFamily="18" charset="0"/>
              </a:rPr>
              <a:t>б –</a:t>
            </a:r>
            <a:r>
              <a:rPr kumimoji="0" lang="ru-RU" sz="1600" b="0" i="0" u="none" strike="noStrike" cap="none" normalizeH="0" dirty="0" smtClean="0">
                <a:ln>
                  <a:noFill/>
                </a:ln>
                <a:solidFill>
                  <a:schemeClr val="tx1"/>
                </a:solidFill>
                <a:effectLst/>
                <a:latin typeface="Times New Roman" pitchFamily="18" charset="0"/>
                <a:cs typeface="Times New Roman" pitchFamily="18" charset="0"/>
              </a:rPr>
              <a:t> устойчивый узел                              .   </a:t>
            </a:r>
          </a:p>
        </p:txBody>
      </p:sp>
      <p:pic>
        <p:nvPicPr>
          <p:cNvPr id="163842" name="Picture 2" descr="C:\Users\73B5~1\AppData\Local\Temp\Rar$EX00.134\LectMB\Lect05.files\image060.jpg"/>
          <p:cNvPicPr>
            <a:picLocks noChangeAspect="1" noChangeArrowheads="1"/>
          </p:cNvPicPr>
          <p:nvPr/>
        </p:nvPicPr>
        <p:blipFill>
          <a:blip r:embed="rId2" cstate="print"/>
          <a:srcRect/>
          <a:stretch>
            <a:fillRect/>
          </a:stretch>
        </p:blipFill>
        <p:spPr bwMode="auto">
          <a:xfrm>
            <a:off x="2214546" y="2000240"/>
            <a:ext cx="4152900" cy="1847850"/>
          </a:xfrm>
          <a:prstGeom prst="rect">
            <a:avLst/>
          </a:prstGeom>
          <a:noFill/>
        </p:spPr>
      </p:pic>
      <p:pic>
        <p:nvPicPr>
          <p:cNvPr id="163843" name="Picture 3" descr="C:\Users\73B5~1\AppData\Local\Temp\Rar$EX00.134\LectMB\Lect05.files\image062.gif"/>
          <p:cNvPicPr>
            <a:picLocks noChangeAspect="1" noChangeArrowheads="1"/>
          </p:cNvPicPr>
          <p:nvPr/>
        </p:nvPicPr>
        <p:blipFill>
          <a:blip r:embed="rId3" cstate="print"/>
          <a:srcRect/>
          <a:stretch>
            <a:fillRect/>
          </a:stretch>
        </p:blipFill>
        <p:spPr bwMode="auto">
          <a:xfrm>
            <a:off x="3143240" y="4857760"/>
            <a:ext cx="1477639" cy="214314"/>
          </a:xfrm>
          <a:prstGeom prst="rect">
            <a:avLst/>
          </a:prstGeom>
          <a:noFill/>
        </p:spPr>
      </p:pic>
      <p:pic>
        <p:nvPicPr>
          <p:cNvPr id="163844" name="Picture 4" descr="C:\Users\73B5~1\AppData\Local\Temp\Rar$EX00.134\LectMB\Lect05.files\image064.gif"/>
          <p:cNvPicPr>
            <a:picLocks noChangeAspect="1" noChangeArrowheads="1"/>
          </p:cNvPicPr>
          <p:nvPr/>
        </p:nvPicPr>
        <p:blipFill>
          <a:blip r:embed="rId4" cstate="print"/>
          <a:srcRect/>
          <a:stretch>
            <a:fillRect/>
          </a:stretch>
        </p:blipFill>
        <p:spPr bwMode="auto">
          <a:xfrm>
            <a:off x="3000364" y="5072074"/>
            <a:ext cx="1432520" cy="214314"/>
          </a:xfrm>
          <a:prstGeom prst="rect">
            <a:avLst/>
          </a:prstGeom>
          <a:noFill/>
        </p:spPr>
      </p:pic>
    </p:spTree>
  </p:cSld>
  <p:clrMapOvr>
    <a:masterClrMapping/>
  </p:clrMapOvr>
  <p:transition>
    <p:dissolv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500034" y="1643050"/>
            <a:ext cx="8229600" cy="5354663"/>
          </a:xfrm>
        </p:spPr>
        <p:txBody>
          <a:bodyPr>
            <a:normAutofit fontScale="62500" lnSpcReduction="20000"/>
          </a:bodyPr>
          <a:lstStyle/>
          <a:p>
            <a:r>
              <a:rPr lang="ru-RU" dirty="0" smtClean="0"/>
              <a:t>При                  подкоренное выражение отрицательно, и особая точка – фокус, при обратном соотношении – узел. И в том и в другом случае особая точка устойчива, так как действительная часть обоих корней характеристического уравнения отрицательна.</a:t>
            </a:r>
          </a:p>
          <a:p>
            <a:r>
              <a:rPr lang="ru-RU" dirty="0" smtClean="0"/>
              <a:t>Таким образом, в описанной выше химической реакции возможны разные режимы изменения переменных в зависимости от соотношения величин констант скоростей. Если                , имеют место затухающие колебания концентраций компонентов, при         	   – </a:t>
            </a:r>
            <a:r>
              <a:rPr lang="ru-RU" dirty="0" err="1" smtClean="0"/>
              <a:t>бесколебательное</a:t>
            </a:r>
            <a:r>
              <a:rPr lang="ru-RU" dirty="0" smtClean="0"/>
              <a:t> приближение концентраций к стационарным.</a:t>
            </a:r>
          </a:p>
          <a:p>
            <a:endParaRPr lang="ru-RU" dirty="0" smtClean="0"/>
          </a:p>
          <a:p>
            <a:pPr>
              <a:buNone/>
            </a:pPr>
            <a:r>
              <a:rPr lang="ru-RU" dirty="0" smtClean="0"/>
              <a:t> </a:t>
            </a:r>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fontAlgn="t">
              <a:buNone/>
            </a:pPr>
            <a:r>
              <a:rPr lang="ru-RU" b="1" dirty="0" smtClean="0"/>
              <a:t>Рис. 5.2 </a:t>
            </a:r>
            <a:r>
              <a:rPr lang="ru-RU" dirty="0" smtClean="0"/>
              <a:t>Плоскость параметров для системы 5.14.</a:t>
            </a:r>
          </a:p>
          <a:p>
            <a:pPr fontAlgn="t">
              <a:buNone/>
            </a:pPr>
            <a:r>
              <a:rPr lang="ru-RU" i="1" dirty="0" smtClean="0"/>
              <a:t>а</a:t>
            </a:r>
            <a:r>
              <a:rPr lang="ru-RU" dirty="0" smtClean="0"/>
              <a:t> – область устойчивого фокуса; </a:t>
            </a:r>
            <a:r>
              <a:rPr lang="ru-RU" i="1" dirty="0" smtClean="0"/>
              <a:t>б</a:t>
            </a:r>
            <a:r>
              <a:rPr lang="ru-RU" dirty="0" smtClean="0"/>
              <a:t> – область устойчивого узла</a:t>
            </a:r>
          </a:p>
          <a:p>
            <a:pPr>
              <a:buNone/>
            </a:pPr>
            <a:r>
              <a:rPr lang="ru-RU" dirty="0" smtClean="0"/>
              <a:t>  </a:t>
            </a:r>
          </a:p>
          <a:p>
            <a:endParaRPr lang="ru-RU" dirty="0"/>
          </a:p>
        </p:txBody>
      </p:sp>
      <p:pic>
        <p:nvPicPr>
          <p:cNvPr id="164866" name="Picture 2" descr="C:\Users\73B5~1\AppData\Local\Temp\Rar$EX00.134\LectMB\Lect05.files\image066.gif"/>
          <p:cNvPicPr>
            <a:picLocks noChangeAspect="1" noChangeArrowheads="1"/>
          </p:cNvPicPr>
          <p:nvPr/>
        </p:nvPicPr>
        <p:blipFill>
          <a:blip r:embed="rId2" cstate="print"/>
          <a:srcRect/>
          <a:stretch>
            <a:fillRect/>
          </a:stretch>
        </p:blipFill>
        <p:spPr bwMode="auto">
          <a:xfrm>
            <a:off x="1500166" y="1643050"/>
            <a:ext cx="857256" cy="289777"/>
          </a:xfrm>
          <a:prstGeom prst="rect">
            <a:avLst/>
          </a:prstGeom>
          <a:noFill/>
        </p:spPr>
      </p:pic>
      <p:pic>
        <p:nvPicPr>
          <p:cNvPr id="164867" name="Picture 3" descr="C:\Users\73B5~1\AppData\Local\Temp\Rar$EX00.134\LectMB\Lect05.files\image068.gif"/>
          <p:cNvPicPr>
            <a:picLocks noChangeAspect="1" noChangeArrowheads="1"/>
          </p:cNvPicPr>
          <p:nvPr/>
        </p:nvPicPr>
        <p:blipFill>
          <a:blip r:embed="rId3" cstate="print"/>
          <a:srcRect/>
          <a:stretch>
            <a:fillRect/>
          </a:stretch>
        </p:blipFill>
        <p:spPr bwMode="auto">
          <a:xfrm>
            <a:off x="6215074" y="3000372"/>
            <a:ext cx="821537" cy="285752"/>
          </a:xfrm>
          <a:prstGeom prst="rect">
            <a:avLst/>
          </a:prstGeom>
          <a:noFill/>
        </p:spPr>
      </p:pic>
      <p:pic>
        <p:nvPicPr>
          <p:cNvPr id="164869" name="Picture 5" descr="C:\Users\73B5~1\AppData\Local\Temp\Rar$EX00.134\LectMB\Lect05.files\image071.jpg"/>
          <p:cNvPicPr>
            <a:picLocks noChangeAspect="1" noChangeArrowheads="1"/>
          </p:cNvPicPr>
          <p:nvPr/>
        </p:nvPicPr>
        <p:blipFill>
          <a:blip r:embed="rId4" cstate="print"/>
          <a:srcRect/>
          <a:stretch>
            <a:fillRect/>
          </a:stretch>
        </p:blipFill>
        <p:spPr bwMode="auto">
          <a:xfrm>
            <a:off x="3428992" y="3643314"/>
            <a:ext cx="1905000" cy="1714500"/>
          </a:xfrm>
          <a:prstGeom prst="rect">
            <a:avLst/>
          </a:prstGeom>
          <a:noFill/>
        </p:spPr>
      </p:pic>
      <p:pic>
        <p:nvPicPr>
          <p:cNvPr id="10" name="Picture 3" descr="C:\Users\73B5~1\AppData\Local\Temp\Rar$EX00.134\LectMB\Lect05.files\image068.gif"/>
          <p:cNvPicPr>
            <a:picLocks noChangeAspect="1" noChangeArrowheads="1"/>
          </p:cNvPicPr>
          <p:nvPr/>
        </p:nvPicPr>
        <p:blipFill>
          <a:blip r:embed="rId3" cstate="print"/>
          <a:srcRect/>
          <a:stretch>
            <a:fillRect/>
          </a:stretch>
        </p:blipFill>
        <p:spPr bwMode="auto">
          <a:xfrm>
            <a:off x="7108049" y="3214686"/>
            <a:ext cx="821537" cy="28575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64866"/>
                                        </p:tgtEl>
                                        <p:attrNameLst>
                                          <p:attrName>style.visibility</p:attrName>
                                        </p:attrNameLst>
                                      </p:cBhvr>
                                      <p:to>
                                        <p:strVal val="visible"/>
                                      </p:to>
                                    </p:set>
                                    <p:anim calcmode="lin" valueType="num">
                                      <p:cBhvr>
                                        <p:cTn id="14" dur="500" fill="hold"/>
                                        <p:tgtEl>
                                          <p:spTgt spid="164866"/>
                                        </p:tgtEl>
                                        <p:attrNameLst>
                                          <p:attrName>ppt_w</p:attrName>
                                        </p:attrNameLst>
                                      </p:cBhvr>
                                      <p:tavLst>
                                        <p:tav tm="0">
                                          <p:val>
                                            <p:strVal val="#ppt_w*2.5"/>
                                          </p:val>
                                        </p:tav>
                                        <p:tav tm="100000">
                                          <p:val>
                                            <p:strVal val="#ppt_w"/>
                                          </p:val>
                                        </p:tav>
                                      </p:tavLst>
                                    </p:anim>
                                    <p:anim calcmode="lin" valueType="num">
                                      <p:cBhvr>
                                        <p:cTn id="15" dur="500" fill="hold"/>
                                        <p:tgtEl>
                                          <p:spTgt spid="164866"/>
                                        </p:tgtEl>
                                        <p:attrNameLst>
                                          <p:attrName>ppt_h</p:attrName>
                                        </p:attrNameLst>
                                      </p:cBhvr>
                                      <p:tavLst>
                                        <p:tav tm="0">
                                          <p:val>
                                            <p:strVal val="#ppt_h*0.01"/>
                                          </p:val>
                                        </p:tav>
                                        <p:tav tm="100000">
                                          <p:val>
                                            <p:strVal val="#ppt_h"/>
                                          </p:val>
                                        </p:tav>
                                      </p:tavLst>
                                    </p:anim>
                                    <p:anim calcmode="lin" valueType="num">
                                      <p:cBhvr>
                                        <p:cTn id="16" dur="500" fill="hold"/>
                                        <p:tgtEl>
                                          <p:spTgt spid="164866"/>
                                        </p:tgtEl>
                                        <p:attrNameLst>
                                          <p:attrName>ppt_x</p:attrName>
                                        </p:attrNameLst>
                                      </p:cBhvr>
                                      <p:tavLst>
                                        <p:tav tm="0">
                                          <p:val>
                                            <p:strVal val="#ppt_x"/>
                                          </p:val>
                                        </p:tav>
                                        <p:tav tm="100000">
                                          <p:val>
                                            <p:strVal val="#ppt_x"/>
                                          </p:val>
                                        </p:tav>
                                      </p:tavLst>
                                    </p:anim>
                                    <p:anim calcmode="lin" valueType="num">
                                      <p:cBhvr>
                                        <p:cTn id="17" dur="500" fill="hold"/>
                                        <p:tgtEl>
                                          <p:spTgt spid="164866"/>
                                        </p:tgtEl>
                                        <p:attrNameLst>
                                          <p:attrName>ppt_y</p:attrName>
                                        </p:attrNameLst>
                                      </p:cBhvr>
                                      <p:tavLst>
                                        <p:tav tm="0">
                                          <p:val>
                                            <p:strVal val="#ppt_h+1"/>
                                          </p:val>
                                        </p:tav>
                                        <p:tav tm="100000">
                                          <p:val>
                                            <p:strVal val="#ppt_y"/>
                                          </p:val>
                                        </p:tav>
                                      </p:tavLst>
                                    </p:anim>
                                    <p:animEffect transition="in" filter="fade">
                                      <p:cBhvr>
                                        <p:cTn id="18" dur="500"/>
                                        <p:tgtEl>
                                          <p:spTgt spid="164866"/>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1" end="1"/>
                                            </p:txEl>
                                          </p:spTgt>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164867"/>
                                        </p:tgtEl>
                                        <p:attrNameLst>
                                          <p:attrName>style.visibility</p:attrName>
                                        </p:attrNameLst>
                                      </p:cBhvr>
                                      <p:to>
                                        <p:strVal val="visible"/>
                                      </p:to>
                                    </p:set>
                                    <p:anim calcmode="lin" valueType="num">
                                      <p:cBhvr>
                                        <p:cTn id="30" dur="500" fill="hold"/>
                                        <p:tgtEl>
                                          <p:spTgt spid="164867"/>
                                        </p:tgtEl>
                                        <p:attrNameLst>
                                          <p:attrName>ppt_w</p:attrName>
                                        </p:attrNameLst>
                                      </p:cBhvr>
                                      <p:tavLst>
                                        <p:tav tm="0">
                                          <p:val>
                                            <p:strVal val="#ppt_w*2.5"/>
                                          </p:val>
                                        </p:tav>
                                        <p:tav tm="100000">
                                          <p:val>
                                            <p:strVal val="#ppt_w"/>
                                          </p:val>
                                        </p:tav>
                                      </p:tavLst>
                                    </p:anim>
                                    <p:anim calcmode="lin" valueType="num">
                                      <p:cBhvr>
                                        <p:cTn id="31" dur="500" fill="hold"/>
                                        <p:tgtEl>
                                          <p:spTgt spid="164867"/>
                                        </p:tgtEl>
                                        <p:attrNameLst>
                                          <p:attrName>ppt_h</p:attrName>
                                        </p:attrNameLst>
                                      </p:cBhvr>
                                      <p:tavLst>
                                        <p:tav tm="0">
                                          <p:val>
                                            <p:strVal val="#ppt_h*0.01"/>
                                          </p:val>
                                        </p:tav>
                                        <p:tav tm="100000">
                                          <p:val>
                                            <p:strVal val="#ppt_h"/>
                                          </p:val>
                                        </p:tav>
                                      </p:tavLst>
                                    </p:anim>
                                    <p:anim calcmode="lin" valueType="num">
                                      <p:cBhvr>
                                        <p:cTn id="32" dur="500" fill="hold"/>
                                        <p:tgtEl>
                                          <p:spTgt spid="164867"/>
                                        </p:tgtEl>
                                        <p:attrNameLst>
                                          <p:attrName>ppt_x</p:attrName>
                                        </p:attrNameLst>
                                      </p:cBhvr>
                                      <p:tavLst>
                                        <p:tav tm="0">
                                          <p:val>
                                            <p:strVal val="#ppt_x"/>
                                          </p:val>
                                        </p:tav>
                                        <p:tav tm="100000">
                                          <p:val>
                                            <p:strVal val="#ppt_x"/>
                                          </p:val>
                                        </p:tav>
                                      </p:tavLst>
                                    </p:anim>
                                    <p:anim calcmode="lin" valueType="num">
                                      <p:cBhvr>
                                        <p:cTn id="33" dur="500" fill="hold"/>
                                        <p:tgtEl>
                                          <p:spTgt spid="164867"/>
                                        </p:tgtEl>
                                        <p:attrNameLst>
                                          <p:attrName>ppt_y</p:attrName>
                                        </p:attrNameLst>
                                      </p:cBhvr>
                                      <p:tavLst>
                                        <p:tav tm="0">
                                          <p:val>
                                            <p:strVal val="#ppt_h+1"/>
                                          </p:val>
                                        </p:tav>
                                        <p:tav tm="100000">
                                          <p:val>
                                            <p:strVal val="#ppt_y"/>
                                          </p:val>
                                        </p:tav>
                                      </p:tavLst>
                                    </p:anim>
                                    <p:animEffect transition="in" filter="fade">
                                      <p:cBhvr>
                                        <p:cTn id="34" dur="500"/>
                                        <p:tgtEl>
                                          <p:spTgt spid="164867"/>
                                        </p:tgtEl>
                                      </p:cBhvr>
                                    </p:animEffect>
                                  </p:childTnLst>
                                </p:cTn>
                              </p:par>
                              <p:par>
                                <p:cTn id="35" presetID="58" presetClass="entr" presetSubtype="0" accel="10000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strVal val="#ppt_w*2.5"/>
                                          </p:val>
                                        </p:tav>
                                        <p:tav tm="100000">
                                          <p:val>
                                            <p:strVal val="#ppt_w"/>
                                          </p:val>
                                        </p:tav>
                                      </p:tavLst>
                                    </p:anim>
                                    <p:anim calcmode="lin" valueType="num">
                                      <p:cBhvr>
                                        <p:cTn id="38" dur="500" fill="hold"/>
                                        <p:tgtEl>
                                          <p:spTgt spid="10"/>
                                        </p:tgtEl>
                                        <p:attrNameLst>
                                          <p:attrName>ppt_h</p:attrName>
                                        </p:attrNameLst>
                                      </p:cBhvr>
                                      <p:tavLst>
                                        <p:tav tm="0">
                                          <p:val>
                                            <p:strVal val="#ppt_h*0.01"/>
                                          </p:val>
                                        </p:tav>
                                        <p:tav tm="100000">
                                          <p:val>
                                            <p:strVal val="#ppt_h"/>
                                          </p:val>
                                        </p:tav>
                                      </p:tavLst>
                                    </p:anim>
                                    <p:anim calcmode="lin" valueType="num">
                                      <p:cBhvr>
                                        <p:cTn id="39" dur="500" fill="hold"/>
                                        <p:tgtEl>
                                          <p:spTgt spid="10"/>
                                        </p:tgtEl>
                                        <p:attrNameLst>
                                          <p:attrName>ppt_x</p:attrName>
                                        </p:attrNameLst>
                                      </p:cBhvr>
                                      <p:tavLst>
                                        <p:tav tm="0">
                                          <p:val>
                                            <p:strVal val="#ppt_x"/>
                                          </p:val>
                                        </p:tav>
                                        <p:tav tm="100000">
                                          <p:val>
                                            <p:strVal val="#ppt_x"/>
                                          </p:val>
                                        </p:tav>
                                      </p:tavLst>
                                    </p:anim>
                                    <p:anim calcmode="lin" valueType="num">
                                      <p:cBhvr>
                                        <p:cTn id="40" dur="500" fill="hold"/>
                                        <p:tgtEl>
                                          <p:spTgt spid="10"/>
                                        </p:tgtEl>
                                        <p:attrNameLst>
                                          <p:attrName>ppt_y</p:attrName>
                                        </p:attrNameLst>
                                      </p:cBhvr>
                                      <p:tavLst>
                                        <p:tav tm="0">
                                          <p:val>
                                            <p:strVal val="#ppt_h+1"/>
                                          </p:val>
                                        </p:tav>
                                        <p:tav tm="100000">
                                          <p:val>
                                            <p:strVal val="#ppt_y"/>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58" presetClass="entr" presetSubtype="0" accel="10000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p:cTn id="46"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47"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9"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50" dur="500"/>
                                        <p:tgtEl>
                                          <p:spTgt spid="3">
                                            <p:txEl>
                                              <p:pRg st="3" end="3"/>
                                            </p:txEl>
                                          </p:spTgt>
                                        </p:tgtEl>
                                      </p:cBhvr>
                                    </p:animEffect>
                                  </p:childTnLst>
                                </p:cTn>
                              </p:par>
                              <p:par>
                                <p:cTn id="51" presetID="58" presetClass="entr" presetSubtype="0" accel="100000" fill="hold" nodeType="withEffect">
                                  <p:stCondLst>
                                    <p:cond delay="0"/>
                                  </p:stCondLst>
                                  <p:childTnLst>
                                    <p:set>
                                      <p:cBhvr>
                                        <p:cTn id="52" dur="1" fill="hold">
                                          <p:stCondLst>
                                            <p:cond delay="0"/>
                                          </p:stCondLst>
                                        </p:cTn>
                                        <p:tgtEl>
                                          <p:spTgt spid="164869"/>
                                        </p:tgtEl>
                                        <p:attrNameLst>
                                          <p:attrName>style.visibility</p:attrName>
                                        </p:attrNameLst>
                                      </p:cBhvr>
                                      <p:to>
                                        <p:strVal val="visible"/>
                                      </p:to>
                                    </p:set>
                                    <p:anim calcmode="lin" valueType="num">
                                      <p:cBhvr>
                                        <p:cTn id="53" dur="500" fill="hold"/>
                                        <p:tgtEl>
                                          <p:spTgt spid="164869"/>
                                        </p:tgtEl>
                                        <p:attrNameLst>
                                          <p:attrName>ppt_w</p:attrName>
                                        </p:attrNameLst>
                                      </p:cBhvr>
                                      <p:tavLst>
                                        <p:tav tm="0">
                                          <p:val>
                                            <p:strVal val="#ppt_w*2.5"/>
                                          </p:val>
                                        </p:tav>
                                        <p:tav tm="100000">
                                          <p:val>
                                            <p:strVal val="#ppt_w"/>
                                          </p:val>
                                        </p:tav>
                                      </p:tavLst>
                                    </p:anim>
                                    <p:anim calcmode="lin" valueType="num">
                                      <p:cBhvr>
                                        <p:cTn id="54" dur="500" fill="hold"/>
                                        <p:tgtEl>
                                          <p:spTgt spid="164869"/>
                                        </p:tgtEl>
                                        <p:attrNameLst>
                                          <p:attrName>ppt_h</p:attrName>
                                        </p:attrNameLst>
                                      </p:cBhvr>
                                      <p:tavLst>
                                        <p:tav tm="0">
                                          <p:val>
                                            <p:strVal val="#ppt_h*0.01"/>
                                          </p:val>
                                        </p:tav>
                                        <p:tav tm="100000">
                                          <p:val>
                                            <p:strVal val="#ppt_h"/>
                                          </p:val>
                                        </p:tav>
                                      </p:tavLst>
                                    </p:anim>
                                    <p:anim calcmode="lin" valueType="num">
                                      <p:cBhvr>
                                        <p:cTn id="55" dur="500" fill="hold"/>
                                        <p:tgtEl>
                                          <p:spTgt spid="164869"/>
                                        </p:tgtEl>
                                        <p:attrNameLst>
                                          <p:attrName>ppt_x</p:attrName>
                                        </p:attrNameLst>
                                      </p:cBhvr>
                                      <p:tavLst>
                                        <p:tav tm="0">
                                          <p:val>
                                            <p:strVal val="#ppt_x"/>
                                          </p:val>
                                        </p:tav>
                                        <p:tav tm="100000">
                                          <p:val>
                                            <p:strVal val="#ppt_x"/>
                                          </p:val>
                                        </p:tav>
                                      </p:tavLst>
                                    </p:anim>
                                    <p:anim calcmode="lin" valueType="num">
                                      <p:cBhvr>
                                        <p:cTn id="56" dur="500" fill="hold"/>
                                        <p:tgtEl>
                                          <p:spTgt spid="164869"/>
                                        </p:tgtEl>
                                        <p:attrNameLst>
                                          <p:attrName>ppt_y</p:attrName>
                                        </p:attrNameLst>
                                      </p:cBhvr>
                                      <p:tavLst>
                                        <p:tav tm="0">
                                          <p:val>
                                            <p:strVal val="#ppt_h+1"/>
                                          </p:val>
                                        </p:tav>
                                        <p:tav tm="100000">
                                          <p:val>
                                            <p:strVal val="#ppt_y"/>
                                          </p:val>
                                        </p:tav>
                                      </p:tavLst>
                                    </p:anim>
                                    <p:animEffect transition="in" filter="fade">
                                      <p:cBhvr>
                                        <p:cTn id="57" dur="500"/>
                                        <p:tgtEl>
                                          <p:spTgt spid="164869"/>
                                        </p:tgtEl>
                                      </p:cBhvr>
                                    </p:animEffect>
                                  </p:childTnLst>
                                </p:cTn>
                              </p:par>
                            </p:childTnLst>
                          </p:cTn>
                        </p:par>
                      </p:childTnLst>
                    </p:cTn>
                  </p:par>
                  <p:par>
                    <p:cTn id="58" fill="hold">
                      <p:stCondLst>
                        <p:cond delay="indefinite"/>
                      </p:stCondLst>
                      <p:childTnLst>
                        <p:par>
                          <p:cTn id="59" fill="hold">
                            <p:stCondLst>
                              <p:cond delay="0"/>
                            </p:stCondLst>
                            <p:childTnLst>
                              <p:par>
                                <p:cTn id="60" presetID="58" presetClass="entr" presetSubtype="0" accel="100000"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 calcmode="lin" valueType="num">
                                      <p:cBhvr>
                                        <p:cTn id="62"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63"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6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66" dur="500"/>
                                        <p:tgtEl>
                                          <p:spTgt spid="3">
                                            <p:txEl>
                                              <p:pRg st="9" end="9"/>
                                            </p:txEl>
                                          </p:spTgt>
                                        </p:tgtEl>
                                      </p:cBhvr>
                                    </p:animEffect>
                                  </p:childTnLst>
                                </p:cTn>
                              </p:par>
                              <p:par>
                                <p:cTn id="67" presetID="58" presetClass="entr" presetSubtype="0" accel="100000" fill="hold" grpId="0" nodeType="with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anim calcmode="lin" valueType="num">
                                      <p:cBhvr>
                                        <p:cTn id="69"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70"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7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7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00108"/>
            <a:ext cx="8229600" cy="5500726"/>
          </a:xfrm>
        </p:spPr>
        <p:txBody>
          <a:bodyPr>
            <a:normAutofit fontScale="47500" lnSpcReduction="20000"/>
          </a:bodyPr>
          <a:lstStyle/>
          <a:p>
            <a:r>
              <a:rPr lang="ru-RU" sz="3400" dirty="0" smtClean="0"/>
              <a:t>Соотношение параметров  	     соответствует изменению типа особой точки системы уравнений (5.13).</a:t>
            </a:r>
          </a:p>
          <a:p>
            <a:r>
              <a:rPr lang="ru-RU" sz="3400" dirty="0" smtClean="0"/>
              <a:t>Рассмотрим плоскость параметров, где по оси абсцисс отложены значения константы </a:t>
            </a:r>
            <a:r>
              <a:rPr lang="ru-RU" sz="3400" i="1" dirty="0" smtClean="0"/>
              <a:t>k</a:t>
            </a:r>
            <a:r>
              <a:rPr lang="ru-RU" sz="3400" baseline="-25000" dirty="0" smtClean="0"/>
              <a:t>2</a:t>
            </a:r>
            <a:r>
              <a:rPr lang="ru-RU" sz="3400" dirty="0" smtClean="0"/>
              <a:t>, а по оси ординат – произведение </a:t>
            </a:r>
            <a:r>
              <a:rPr lang="ru-RU" sz="3400" i="1" dirty="0" smtClean="0"/>
              <a:t>k</a:t>
            </a:r>
            <a:r>
              <a:rPr lang="ru-RU" sz="3400" baseline="-25000" dirty="0" smtClean="0"/>
              <a:t>0</a:t>
            </a:r>
            <a:r>
              <a:rPr lang="ru-RU" sz="3400" i="1" baseline="-25000" dirty="0" smtClean="0"/>
              <a:t> </a:t>
            </a:r>
            <a:r>
              <a:rPr lang="ru-RU" sz="3400" i="1" dirty="0" smtClean="0"/>
              <a:t>k</a:t>
            </a:r>
            <a:r>
              <a:rPr lang="ru-RU" sz="3400" baseline="-25000" dirty="0" smtClean="0"/>
              <a:t>1</a:t>
            </a:r>
            <a:r>
              <a:rPr lang="ru-RU" sz="3400" dirty="0" smtClean="0"/>
              <a:t>. Парабола </a:t>
            </a:r>
            <a:r>
              <a:rPr lang="ru-RU" sz="3400" i="1" dirty="0" smtClean="0"/>
              <a:t>k</a:t>
            </a:r>
            <a:r>
              <a:rPr lang="ru-RU" sz="3400" baseline="-25000" dirty="0" smtClean="0"/>
              <a:t>0</a:t>
            </a:r>
            <a:r>
              <a:rPr lang="ru-RU" sz="3400" i="1" baseline="-25000" dirty="0" smtClean="0"/>
              <a:t> </a:t>
            </a:r>
            <a:r>
              <a:rPr lang="ru-RU" sz="3400" i="1" dirty="0" smtClean="0"/>
              <a:t>k</a:t>
            </a:r>
            <a:r>
              <a:rPr lang="ru-RU" sz="3400" baseline="-25000" dirty="0" smtClean="0"/>
              <a:t>1 </a:t>
            </a:r>
            <a:r>
              <a:rPr lang="ru-RU" sz="3400" dirty="0" smtClean="0"/>
              <a:t>= 4</a:t>
            </a:r>
            <a:r>
              <a:rPr lang="ru-RU" sz="3400" i="1" dirty="0" smtClean="0"/>
              <a:t> k</a:t>
            </a:r>
            <a:r>
              <a:rPr lang="ru-RU" sz="3400" baseline="30000" dirty="0" smtClean="0"/>
              <a:t>2</a:t>
            </a:r>
            <a:r>
              <a:rPr lang="ru-RU" sz="3400" baseline="-25000" dirty="0" smtClean="0"/>
              <a:t>2</a:t>
            </a:r>
            <a:r>
              <a:rPr lang="ru-RU" sz="3400" dirty="0" smtClean="0"/>
              <a:t> делит изображенную на рис. 5.2 плоскость параметров на две области – устойчивых узлов и устойчивых фокусов. Задавая те или иные значения параметров, можно получить колебательный и </a:t>
            </a:r>
            <a:r>
              <a:rPr lang="ru-RU" sz="3400" dirty="0" err="1" smtClean="0"/>
              <a:t>бесколебательный</a:t>
            </a:r>
            <a:r>
              <a:rPr lang="ru-RU" sz="3400" dirty="0" smtClean="0"/>
              <a:t> режимы изменения концентраций веществ </a:t>
            </a:r>
            <a:r>
              <a:rPr lang="ru-RU" sz="3400" i="1" dirty="0" err="1" smtClean="0"/>
              <a:t>x</a:t>
            </a:r>
            <a:r>
              <a:rPr lang="ru-RU" sz="3400" b="1" dirty="0" smtClean="0"/>
              <a:t> </a:t>
            </a:r>
            <a:r>
              <a:rPr lang="ru-RU" sz="3400" dirty="0" smtClean="0"/>
              <a:t>и </a:t>
            </a:r>
            <a:r>
              <a:rPr lang="ru-RU" sz="3400" i="1" dirty="0" err="1" smtClean="0"/>
              <a:t>y</a:t>
            </a:r>
            <a:r>
              <a:rPr lang="ru-RU" sz="3400" b="1" dirty="0" smtClean="0"/>
              <a:t>, </a:t>
            </a:r>
            <a:r>
              <a:rPr lang="ru-RU" sz="3400" dirty="0" err="1" smtClean="0"/>
              <a:t>и</a:t>
            </a:r>
            <a:r>
              <a:rPr lang="ru-RU" sz="3400" dirty="0" smtClean="0"/>
              <a:t> фазовый портрет системы, соответственно, будет собой представлять фокус (а) или узел (б), изображенные соответственно на рис 5.1</a:t>
            </a:r>
            <a:r>
              <a:rPr lang="ru-RU" sz="3400" i="1" dirty="0" smtClean="0"/>
              <a:t>а,</a:t>
            </a:r>
            <a:r>
              <a:rPr lang="ru-RU" sz="3400" dirty="0" smtClean="0"/>
              <a:t> и 5.1</a:t>
            </a:r>
            <a:r>
              <a:rPr lang="ru-RU" sz="3400" i="1" dirty="0" smtClean="0"/>
              <a:t>б</a:t>
            </a:r>
            <a:r>
              <a:rPr lang="ru-RU" sz="3400" dirty="0" smtClean="0"/>
              <a:t>.</a:t>
            </a:r>
          </a:p>
          <a:p>
            <a:r>
              <a:rPr lang="ru-RU" sz="3400" dirty="0" smtClean="0"/>
              <a:t>Если в системе установятся стационарные концентрации веществ </a:t>
            </a:r>
            <a:r>
              <a:rPr lang="ru-RU" sz="3400" i="1" dirty="0" err="1" smtClean="0"/>
              <a:t>x</a:t>
            </a:r>
            <a:r>
              <a:rPr lang="ru-RU" sz="3400" b="1" dirty="0" smtClean="0"/>
              <a:t> </a:t>
            </a:r>
            <a:r>
              <a:rPr lang="ru-RU" sz="3400" dirty="0" smtClean="0"/>
              <a:t>и </a:t>
            </a:r>
            <a:r>
              <a:rPr lang="ru-RU" sz="3400" i="1" dirty="0" err="1" smtClean="0"/>
              <a:t>y</a:t>
            </a:r>
            <a:r>
              <a:rPr lang="ru-RU" sz="3400" b="1" dirty="0" smtClean="0"/>
              <a:t>, </a:t>
            </a:r>
            <a:r>
              <a:rPr lang="ru-RU" sz="3400" dirty="0" smtClean="0"/>
              <a:t>это приведет к установлению постоянной скорости прироста концентрации вещества </a:t>
            </a:r>
            <a:r>
              <a:rPr lang="ru-RU" sz="3400" b="1" dirty="0" smtClean="0"/>
              <a:t>В</a:t>
            </a:r>
            <a:r>
              <a:rPr lang="ru-RU" sz="3400" i="1" dirty="0" smtClean="0"/>
              <a:t> </a:t>
            </a:r>
            <a:r>
              <a:rPr lang="ru-RU" sz="3400" dirty="0" err="1" smtClean="0"/>
              <a:t>в</a:t>
            </a:r>
            <a:r>
              <a:rPr lang="ru-RU" sz="3400" dirty="0" smtClean="0"/>
              <a:t> третьем уравнении системы (5.13): </a:t>
            </a:r>
          </a:p>
          <a:p>
            <a:endParaRPr lang="ru-RU" sz="3400" dirty="0" smtClean="0"/>
          </a:p>
          <a:p>
            <a:pPr>
              <a:buNone/>
            </a:pPr>
            <a:endParaRPr lang="ru-RU" sz="3400" dirty="0" smtClean="0"/>
          </a:p>
          <a:p>
            <a:r>
              <a:rPr lang="ru-RU" sz="3400" dirty="0" smtClean="0"/>
              <a:t>Ясно, что в действительности такая система реализоваться не может, так как в ней при</a:t>
            </a:r>
            <a:r>
              <a:rPr lang="ru-RU" sz="3400" i="1" dirty="0" smtClean="0"/>
              <a:t> </a:t>
            </a:r>
            <a:r>
              <a:rPr lang="ru-RU" sz="3400" i="1" dirty="0" err="1" smtClean="0"/>
              <a:t>t</a:t>
            </a:r>
            <a:r>
              <a:rPr lang="ru-RU" sz="3400" i="1" dirty="0" smtClean="0"/>
              <a:t> </a:t>
            </a:r>
            <a:r>
              <a:rPr lang="ru-RU" sz="3400" i="1" dirty="0" smtClean="0">
                <a:sym typeface="Symbol"/>
              </a:rPr>
              <a:t></a:t>
            </a:r>
            <a:r>
              <a:rPr lang="ru-RU" sz="3400" i="1" dirty="0" smtClean="0"/>
              <a:t> </a:t>
            </a:r>
            <a:r>
              <a:rPr lang="ru-RU" sz="3400" dirty="0" smtClean="0">
                <a:sym typeface="Symbol"/>
              </a:rPr>
              <a:t></a:t>
            </a:r>
            <a:r>
              <a:rPr lang="ru-RU" sz="3400" dirty="0" smtClean="0"/>
              <a:t>  концентрация вещества </a:t>
            </a:r>
            <a:r>
              <a:rPr lang="ru-RU" sz="3400" b="1" dirty="0" smtClean="0"/>
              <a:t>В</a:t>
            </a:r>
            <a:r>
              <a:rPr lang="ru-RU" sz="3400" dirty="0" smtClean="0"/>
              <a:t> стремится к бесконечности. Однако система, подобная системе реакций Лотки, может представлять собой фрагмент более сложной химической системы. Исследованные нами уравнения правильно описывают поведение компонентов </a:t>
            </a:r>
            <a:r>
              <a:rPr lang="ru-RU" sz="3400" i="1" dirty="0" err="1" smtClean="0"/>
              <a:t>x</a:t>
            </a:r>
            <a:r>
              <a:rPr lang="ru-RU" sz="3400" b="1" dirty="0" smtClean="0"/>
              <a:t> </a:t>
            </a:r>
            <a:r>
              <a:rPr lang="ru-RU" sz="3400" dirty="0" smtClean="0"/>
              <a:t>и </a:t>
            </a:r>
            <a:r>
              <a:rPr lang="ru-RU" sz="3400" i="1" dirty="0" err="1" smtClean="0"/>
              <a:t>y</a:t>
            </a:r>
            <a:r>
              <a:rPr lang="ru-RU" sz="3400" b="1" dirty="0" smtClean="0"/>
              <a:t>, </a:t>
            </a:r>
            <a:r>
              <a:rPr lang="ru-RU" sz="3400" dirty="0" smtClean="0"/>
              <a:t>если приток вещества </a:t>
            </a:r>
            <a:r>
              <a:rPr lang="ru-RU" sz="3400" i="1" dirty="0" err="1" smtClean="0"/>
              <a:t>x</a:t>
            </a:r>
            <a:r>
              <a:rPr lang="ru-RU" sz="3400" dirty="0" smtClean="0"/>
              <a:t> (скорость его постоянна и равна </a:t>
            </a:r>
            <a:r>
              <a:rPr lang="ru-RU" sz="3400" i="1" dirty="0" smtClean="0"/>
              <a:t>k</a:t>
            </a:r>
            <a:r>
              <a:rPr lang="ru-RU" sz="3400" i="1" baseline="-25000" dirty="0" smtClean="0"/>
              <a:t>0</a:t>
            </a:r>
            <a:r>
              <a:rPr lang="ru-RU" sz="3400" dirty="0" smtClean="0"/>
              <a:t>) осуществляется из большого «резервуара», а отток вещества </a:t>
            </a:r>
            <a:r>
              <a:rPr lang="ru-RU" sz="3400" i="1" dirty="0" err="1" smtClean="0"/>
              <a:t>y</a:t>
            </a:r>
            <a:r>
              <a:rPr lang="ru-RU" sz="3400" dirty="0" smtClean="0"/>
              <a:t> – в большой «резервуар» (значение </a:t>
            </a:r>
            <a:r>
              <a:rPr lang="ru-RU" sz="3400" i="1" dirty="0" smtClean="0"/>
              <a:t>В </a:t>
            </a:r>
            <a:r>
              <a:rPr lang="ru-RU" sz="3400" dirty="0" smtClean="0"/>
              <a:t>очень велико). При этих предположениях на малых промежутках времени (по сравнению с временем существенного изменения </a:t>
            </a:r>
            <a:r>
              <a:rPr lang="ru-RU" sz="3400" dirty="0" err="1" smtClean="0"/>
              <a:t>заполненности</a:t>
            </a:r>
            <a:r>
              <a:rPr lang="ru-RU" sz="3400" dirty="0" smtClean="0"/>
              <a:t> емкости </a:t>
            </a:r>
            <a:r>
              <a:rPr lang="ru-RU" sz="3400" b="1" dirty="0" smtClean="0"/>
              <a:t>B</a:t>
            </a:r>
            <a:r>
              <a:rPr lang="ru-RU" sz="3400" dirty="0" smtClean="0"/>
              <a:t>) наше рассмотрение является вполне правомерным.</a:t>
            </a:r>
          </a:p>
          <a:p>
            <a:endParaRPr lang="ru-RU" dirty="0"/>
          </a:p>
        </p:txBody>
      </p:sp>
      <p:pic>
        <p:nvPicPr>
          <p:cNvPr id="165890" name="Picture 2" descr="C:\Users\73B5~1\AppData\Local\Temp\Rar$EX00.134\LectMB\Lect05.files\image072.gif"/>
          <p:cNvPicPr>
            <a:picLocks noChangeAspect="1" noChangeArrowheads="1"/>
          </p:cNvPicPr>
          <p:nvPr/>
        </p:nvPicPr>
        <p:blipFill>
          <a:blip r:embed="rId2" cstate="print"/>
          <a:srcRect/>
          <a:stretch>
            <a:fillRect/>
          </a:stretch>
        </p:blipFill>
        <p:spPr bwMode="auto">
          <a:xfrm>
            <a:off x="3571868" y="1000108"/>
            <a:ext cx="817667" cy="284406"/>
          </a:xfrm>
          <a:prstGeom prst="rect">
            <a:avLst/>
          </a:prstGeom>
          <a:noFill/>
        </p:spPr>
      </p:pic>
      <p:pic>
        <p:nvPicPr>
          <p:cNvPr id="165891" name="Picture 3" descr="C:\Users\73B5~1\AppData\Local\Temp\Rar$EX00.134\LectMB\Lect05.files\image074.gif"/>
          <p:cNvPicPr>
            <a:picLocks noChangeAspect="1" noChangeArrowheads="1"/>
          </p:cNvPicPr>
          <p:nvPr/>
        </p:nvPicPr>
        <p:blipFill>
          <a:blip r:embed="rId3" cstate="print"/>
          <a:srcRect/>
          <a:stretch>
            <a:fillRect/>
          </a:stretch>
        </p:blipFill>
        <p:spPr bwMode="auto">
          <a:xfrm>
            <a:off x="4143372" y="3571876"/>
            <a:ext cx="857256" cy="54073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65890"/>
                                        </p:tgtEl>
                                        <p:attrNameLst>
                                          <p:attrName>style.visibility</p:attrName>
                                        </p:attrNameLst>
                                      </p:cBhvr>
                                      <p:to>
                                        <p:strVal val="visible"/>
                                      </p:to>
                                    </p:set>
                                    <p:anim calcmode="lin" valueType="num">
                                      <p:cBhvr>
                                        <p:cTn id="14" dur="500" fill="hold"/>
                                        <p:tgtEl>
                                          <p:spTgt spid="165890"/>
                                        </p:tgtEl>
                                        <p:attrNameLst>
                                          <p:attrName>ppt_w</p:attrName>
                                        </p:attrNameLst>
                                      </p:cBhvr>
                                      <p:tavLst>
                                        <p:tav tm="0">
                                          <p:val>
                                            <p:strVal val="#ppt_w*2.5"/>
                                          </p:val>
                                        </p:tav>
                                        <p:tav tm="100000">
                                          <p:val>
                                            <p:strVal val="#ppt_w"/>
                                          </p:val>
                                        </p:tav>
                                      </p:tavLst>
                                    </p:anim>
                                    <p:anim calcmode="lin" valueType="num">
                                      <p:cBhvr>
                                        <p:cTn id="15" dur="500" fill="hold"/>
                                        <p:tgtEl>
                                          <p:spTgt spid="165890"/>
                                        </p:tgtEl>
                                        <p:attrNameLst>
                                          <p:attrName>ppt_h</p:attrName>
                                        </p:attrNameLst>
                                      </p:cBhvr>
                                      <p:tavLst>
                                        <p:tav tm="0">
                                          <p:val>
                                            <p:strVal val="#ppt_h*0.01"/>
                                          </p:val>
                                        </p:tav>
                                        <p:tav tm="100000">
                                          <p:val>
                                            <p:strVal val="#ppt_h"/>
                                          </p:val>
                                        </p:tav>
                                      </p:tavLst>
                                    </p:anim>
                                    <p:anim calcmode="lin" valueType="num">
                                      <p:cBhvr>
                                        <p:cTn id="16" dur="500" fill="hold"/>
                                        <p:tgtEl>
                                          <p:spTgt spid="165890"/>
                                        </p:tgtEl>
                                        <p:attrNameLst>
                                          <p:attrName>ppt_x</p:attrName>
                                        </p:attrNameLst>
                                      </p:cBhvr>
                                      <p:tavLst>
                                        <p:tav tm="0">
                                          <p:val>
                                            <p:strVal val="#ppt_x"/>
                                          </p:val>
                                        </p:tav>
                                        <p:tav tm="100000">
                                          <p:val>
                                            <p:strVal val="#ppt_x"/>
                                          </p:val>
                                        </p:tav>
                                      </p:tavLst>
                                    </p:anim>
                                    <p:anim calcmode="lin" valueType="num">
                                      <p:cBhvr>
                                        <p:cTn id="17" dur="500" fill="hold"/>
                                        <p:tgtEl>
                                          <p:spTgt spid="165890"/>
                                        </p:tgtEl>
                                        <p:attrNameLst>
                                          <p:attrName>ppt_y</p:attrName>
                                        </p:attrNameLst>
                                      </p:cBhvr>
                                      <p:tavLst>
                                        <p:tav tm="0">
                                          <p:val>
                                            <p:strVal val="#ppt_h+1"/>
                                          </p:val>
                                        </p:tav>
                                        <p:tav tm="100000">
                                          <p:val>
                                            <p:strVal val="#ppt_y"/>
                                          </p:val>
                                        </p:tav>
                                      </p:tavLst>
                                    </p:anim>
                                    <p:animEffect transition="in" filter="fade">
                                      <p:cBhvr>
                                        <p:cTn id="18" dur="500"/>
                                        <p:tgtEl>
                                          <p:spTgt spid="165890"/>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2" end="2"/>
                                            </p:txEl>
                                          </p:spTgt>
                                        </p:tgtEl>
                                      </p:cBhvr>
                                    </p:animEffect>
                                  </p:childTnLst>
                                </p:cTn>
                              </p:par>
                              <p:par>
                                <p:cTn id="37" presetID="58" presetClass="entr" presetSubtype="0" accel="100000" fill="hold" nodeType="withEffect">
                                  <p:stCondLst>
                                    <p:cond delay="0"/>
                                  </p:stCondLst>
                                  <p:childTnLst>
                                    <p:set>
                                      <p:cBhvr>
                                        <p:cTn id="38" dur="1" fill="hold">
                                          <p:stCondLst>
                                            <p:cond delay="0"/>
                                          </p:stCondLst>
                                        </p:cTn>
                                        <p:tgtEl>
                                          <p:spTgt spid="165891"/>
                                        </p:tgtEl>
                                        <p:attrNameLst>
                                          <p:attrName>style.visibility</p:attrName>
                                        </p:attrNameLst>
                                      </p:cBhvr>
                                      <p:to>
                                        <p:strVal val="visible"/>
                                      </p:to>
                                    </p:set>
                                    <p:anim calcmode="lin" valueType="num">
                                      <p:cBhvr>
                                        <p:cTn id="39" dur="500" fill="hold"/>
                                        <p:tgtEl>
                                          <p:spTgt spid="165891"/>
                                        </p:tgtEl>
                                        <p:attrNameLst>
                                          <p:attrName>ppt_w</p:attrName>
                                        </p:attrNameLst>
                                      </p:cBhvr>
                                      <p:tavLst>
                                        <p:tav tm="0">
                                          <p:val>
                                            <p:strVal val="#ppt_w*2.5"/>
                                          </p:val>
                                        </p:tav>
                                        <p:tav tm="100000">
                                          <p:val>
                                            <p:strVal val="#ppt_w"/>
                                          </p:val>
                                        </p:tav>
                                      </p:tavLst>
                                    </p:anim>
                                    <p:anim calcmode="lin" valueType="num">
                                      <p:cBhvr>
                                        <p:cTn id="40" dur="500" fill="hold"/>
                                        <p:tgtEl>
                                          <p:spTgt spid="165891"/>
                                        </p:tgtEl>
                                        <p:attrNameLst>
                                          <p:attrName>ppt_h</p:attrName>
                                        </p:attrNameLst>
                                      </p:cBhvr>
                                      <p:tavLst>
                                        <p:tav tm="0">
                                          <p:val>
                                            <p:strVal val="#ppt_h*0.01"/>
                                          </p:val>
                                        </p:tav>
                                        <p:tav tm="100000">
                                          <p:val>
                                            <p:strVal val="#ppt_h"/>
                                          </p:val>
                                        </p:tav>
                                      </p:tavLst>
                                    </p:anim>
                                    <p:anim calcmode="lin" valueType="num">
                                      <p:cBhvr>
                                        <p:cTn id="41" dur="500" fill="hold"/>
                                        <p:tgtEl>
                                          <p:spTgt spid="165891"/>
                                        </p:tgtEl>
                                        <p:attrNameLst>
                                          <p:attrName>ppt_x</p:attrName>
                                        </p:attrNameLst>
                                      </p:cBhvr>
                                      <p:tavLst>
                                        <p:tav tm="0">
                                          <p:val>
                                            <p:strVal val="#ppt_x"/>
                                          </p:val>
                                        </p:tav>
                                        <p:tav tm="100000">
                                          <p:val>
                                            <p:strVal val="#ppt_x"/>
                                          </p:val>
                                        </p:tav>
                                      </p:tavLst>
                                    </p:anim>
                                    <p:anim calcmode="lin" valueType="num">
                                      <p:cBhvr>
                                        <p:cTn id="42" dur="500" fill="hold"/>
                                        <p:tgtEl>
                                          <p:spTgt spid="165891"/>
                                        </p:tgtEl>
                                        <p:attrNameLst>
                                          <p:attrName>ppt_y</p:attrName>
                                        </p:attrNameLst>
                                      </p:cBhvr>
                                      <p:tavLst>
                                        <p:tav tm="0">
                                          <p:val>
                                            <p:strVal val="#ppt_h+1"/>
                                          </p:val>
                                        </p:tav>
                                        <p:tav tm="100000">
                                          <p:val>
                                            <p:strVal val="#ppt_y"/>
                                          </p:val>
                                        </p:tav>
                                      </p:tavLst>
                                    </p:anim>
                                    <p:animEffect transition="in" filter="fade">
                                      <p:cBhvr>
                                        <p:cTn id="43" dur="500"/>
                                        <p:tgtEl>
                                          <p:spTgt spid="165891"/>
                                        </p:tgtEl>
                                      </p:cBhvr>
                                    </p:animEffect>
                                  </p:childTnLst>
                                </p:cTn>
                              </p:par>
                            </p:childTnLst>
                          </p:cTn>
                        </p:par>
                      </p:childTnLst>
                    </p:cTn>
                  </p:par>
                  <p:par>
                    <p:cTn id="44" fill="hold">
                      <p:stCondLst>
                        <p:cond delay="indefinite"/>
                      </p:stCondLst>
                      <p:childTnLst>
                        <p:par>
                          <p:cTn id="45" fill="hold">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9"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2. Модель </a:t>
            </a:r>
            <a:r>
              <a:rPr lang="ru-RU" b="1" dirty="0" err="1" smtClean="0"/>
              <a:t>Вольтерра</a:t>
            </a:r>
            <a:endParaRPr lang="ru-RU" dirty="0"/>
          </a:p>
        </p:txBody>
      </p:sp>
      <p:sp>
        <p:nvSpPr>
          <p:cNvPr id="3" name="Содержимое 2"/>
          <p:cNvSpPr>
            <a:spLocks noGrp="1"/>
          </p:cNvSpPr>
          <p:nvPr>
            <p:ph idx="1"/>
          </p:nvPr>
        </p:nvSpPr>
        <p:spPr>
          <a:xfrm>
            <a:off x="457200" y="928670"/>
            <a:ext cx="8229600" cy="5786478"/>
          </a:xfrm>
        </p:spPr>
        <p:txBody>
          <a:bodyPr>
            <a:normAutofit fontScale="47500" lnSpcReduction="20000"/>
          </a:bodyPr>
          <a:lstStyle/>
          <a:p>
            <a:r>
              <a:rPr lang="ru-RU" sz="3400" dirty="0" smtClean="0"/>
              <a:t>В качестве второго примера рассмотрим классическую модель взаимодействия видов, которая впервые была предложена В. </a:t>
            </a:r>
            <a:r>
              <a:rPr lang="ru-RU" sz="3400" dirty="0" err="1" smtClean="0"/>
              <a:t>Вольтерра</a:t>
            </a:r>
            <a:r>
              <a:rPr lang="ru-RU" sz="3400" dirty="0" smtClean="0"/>
              <a:t> в тридцатые годы XX века для объяснения периодических изменений числа особей, так называемую </a:t>
            </a:r>
            <a:r>
              <a:rPr lang="ru-RU" sz="3400" i="1" dirty="0" err="1" smtClean="0"/>
              <a:t>вольтерровскую</a:t>
            </a:r>
            <a:r>
              <a:rPr lang="ru-RU" sz="3400" i="1" dirty="0" smtClean="0"/>
              <a:t> модель</a:t>
            </a:r>
            <a:r>
              <a:rPr lang="ru-RU" sz="3400" b="1" dirty="0" smtClean="0"/>
              <a:t> </a:t>
            </a:r>
            <a:r>
              <a:rPr lang="ru-RU" sz="3400" i="1" dirty="0" smtClean="0"/>
              <a:t>«хищник-жертва»</a:t>
            </a:r>
            <a:r>
              <a:rPr lang="ru-RU" sz="3400" dirty="0" smtClean="0"/>
              <a:t>. Более подробно модели взаимодействия видов мы рассмотрим в Лекции 9.</a:t>
            </a:r>
          </a:p>
          <a:p>
            <a:r>
              <a:rPr lang="ru-RU" sz="3400" dirty="0" smtClean="0"/>
              <a:t>Пусть в некотором замкнутом районе живут хищники и жертвы, например, зайцы и волки. Зайцы питаются растительной пищей, имеющейся всегда в достаточном количестве. Волки могут питаться лишь зайцами. Обозначим число зайцев (жертв) </a:t>
            </a:r>
            <a:r>
              <a:rPr lang="ru-RU" sz="3400" i="1" dirty="0" err="1" smtClean="0"/>
              <a:t>x</a:t>
            </a:r>
            <a:r>
              <a:rPr lang="ru-RU" sz="3400" i="1" dirty="0" smtClean="0"/>
              <a:t>,</a:t>
            </a:r>
            <a:r>
              <a:rPr lang="ru-RU" sz="3400" dirty="0" smtClean="0"/>
              <a:t> а число волков (хищников) – </a:t>
            </a:r>
            <a:r>
              <a:rPr lang="ru-RU" sz="3400" i="1" dirty="0" err="1" smtClean="0"/>
              <a:t>y</a:t>
            </a:r>
            <a:r>
              <a:rPr lang="ru-RU" sz="3400" i="1" dirty="0" smtClean="0"/>
              <a:t>.</a:t>
            </a:r>
            <a:r>
              <a:rPr lang="ru-RU" sz="3400" b="1" dirty="0" smtClean="0"/>
              <a:t> </a:t>
            </a:r>
            <a:r>
              <a:rPr lang="ru-RU" sz="3400" dirty="0" smtClean="0"/>
              <a:t>Так как количество пищи у зайцев неограниченно, мы можем предположить, что они размножаются со скоростью, пропорциональной их числу:</a:t>
            </a:r>
          </a:p>
          <a:p>
            <a:pPr>
              <a:buNone/>
            </a:pPr>
            <a:endParaRPr lang="ru-RU" sz="3400" dirty="0" smtClean="0"/>
          </a:p>
          <a:p>
            <a:pPr>
              <a:buNone/>
            </a:pPr>
            <a:r>
              <a:rPr lang="ru-RU" sz="3400" dirty="0" smtClean="0"/>
              <a:t>					           (5.16)</a:t>
            </a:r>
          </a:p>
          <a:p>
            <a:r>
              <a:rPr lang="ru-RU" sz="3400" dirty="0" smtClean="0"/>
              <a:t>Если рождаемость зайцев превышает их смертность, </a:t>
            </a:r>
            <a:r>
              <a:rPr lang="ru-RU" sz="3400" dirty="0" smtClean="0">
                <a:sym typeface="Symbol"/>
              </a:rPr>
              <a:t></a:t>
            </a:r>
            <a:r>
              <a:rPr lang="ru-RU" sz="3400" dirty="0" smtClean="0"/>
              <a:t> </a:t>
            </a:r>
            <a:r>
              <a:rPr lang="ru-RU" sz="3400" dirty="0" smtClean="0">
                <a:sym typeface="Symbol"/>
              </a:rPr>
              <a:t></a:t>
            </a:r>
            <a:r>
              <a:rPr lang="ru-RU" sz="3400" dirty="0" smtClean="0"/>
              <a:t> 0. Выражение  (5.16) соответствует автокаталитической реакции первого порядка.</a:t>
            </a:r>
          </a:p>
          <a:p>
            <a:r>
              <a:rPr lang="ru-RU" sz="3400" dirty="0" smtClean="0"/>
              <a:t>Пусть убыль зайцев пропорциональна вероятности встречи зайца с волком, т.е. пропорциональна произведению численностей </a:t>
            </a:r>
            <a:r>
              <a:rPr lang="ru-RU" sz="3400" i="1" dirty="0" err="1" smtClean="0"/>
              <a:t>xy</a:t>
            </a:r>
            <a:r>
              <a:rPr lang="ru-RU" sz="3400" i="1" dirty="0" smtClean="0"/>
              <a:t>.</a:t>
            </a:r>
            <a:r>
              <a:rPr lang="ru-RU" sz="3400" dirty="0" smtClean="0"/>
              <a:t> Можно предположить по аналогии с бимолекулярными реакциями, где вероятность появления новой молекулы пропорциональна вероятности встречи двух молекул, что и количество волков нарастает тем быстрее, чем чаще происходят их встречи с зайцами, а именно, пропорционально </a:t>
            </a:r>
            <a:r>
              <a:rPr lang="ru-RU" sz="3400" i="1" dirty="0" err="1" smtClean="0"/>
              <a:t>xy</a:t>
            </a:r>
            <a:r>
              <a:rPr lang="ru-RU" sz="3400" i="1" dirty="0" smtClean="0"/>
              <a:t>.</a:t>
            </a:r>
            <a:endParaRPr lang="ru-RU" sz="3400" dirty="0" smtClean="0"/>
          </a:p>
          <a:p>
            <a:r>
              <a:rPr lang="ru-RU" sz="3400" dirty="0" smtClean="0"/>
              <a:t>Кроме того, имеет место процесс естественной смертности волков, причем скорость смертности пропорциональна их количеству.</a:t>
            </a:r>
          </a:p>
          <a:p>
            <a:endParaRPr lang="ru-RU" dirty="0"/>
          </a:p>
        </p:txBody>
      </p:sp>
      <p:pic>
        <p:nvPicPr>
          <p:cNvPr id="166914" name="Picture 2" descr="C:\Users\73B5~1\AppData\Local\Temp\Rar$EX00.134\LectMB\Lect05.files\image076.gif"/>
          <p:cNvPicPr>
            <a:picLocks noChangeAspect="1" noChangeArrowheads="1"/>
          </p:cNvPicPr>
          <p:nvPr/>
        </p:nvPicPr>
        <p:blipFill>
          <a:blip r:embed="rId2" cstate="print"/>
          <a:srcRect/>
          <a:stretch>
            <a:fillRect/>
          </a:stretch>
        </p:blipFill>
        <p:spPr bwMode="auto">
          <a:xfrm>
            <a:off x="4071934" y="3214686"/>
            <a:ext cx="571504" cy="442457"/>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par>
                                <p:cTn id="21" presetID="58" presetClass="entr" presetSubtype="0" accel="10000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3" end="3"/>
                                            </p:txEl>
                                          </p:spTgt>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166914"/>
                                        </p:tgtEl>
                                        <p:attrNameLst>
                                          <p:attrName>style.visibility</p:attrName>
                                        </p:attrNameLst>
                                      </p:cBhvr>
                                      <p:to>
                                        <p:strVal val="visible"/>
                                      </p:to>
                                    </p:set>
                                    <p:anim calcmode="lin" valueType="num">
                                      <p:cBhvr>
                                        <p:cTn id="30" dur="500" fill="hold"/>
                                        <p:tgtEl>
                                          <p:spTgt spid="166914"/>
                                        </p:tgtEl>
                                        <p:attrNameLst>
                                          <p:attrName>ppt_w</p:attrName>
                                        </p:attrNameLst>
                                      </p:cBhvr>
                                      <p:tavLst>
                                        <p:tav tm="0">
                                          <p:val>
                                            <p:strVal val="#ppt_w*2.5"/>
                                          </p:val>
                                        </p:tav>
                                        <p:tav tm="100000">
                                          <p:val>
                                            <p:strVal val="#ppt_w"/>
                                          </p:val>
                                        </p:tav>
                                      </p:tavLst>
                                    </p:anim>
                                    <p:anim calcmode="lin" valueType="num">
                                      <p:cBhvr>
                                        <p:cTn id="31" dur="500" fill="hold"/>
                                        <p:tgtEl>
                                          <p:spTgt spid="166914"/>
                                        </p:tgtEl>
                                        <p:attrNameLst>
                                          <p:attrName>ppt_h</p:attrName>
                                        </p:attrNameLst>
                                      </p:cBhvr>
                                      <p:tavLst>
                                        <p:tav tm="0">
                                          <p:val>
                                            <p:strVal val="#ppt_h*0.01"/>
                                          </p:val>
                                        </p:tav>
                                        <p:tav tm="100000">
                                          <p:val>
                                            <p:strVal val="#ppt_h"/>
                                          </p:val>
                                        </p:tav>
                                      </p:tavLst>
                                    </p:anim>
                                    <p:anim calcmode="lin" valueType="num">
                                      <p:cBhvr>
                                        <p:cTn id="32" dur="500" fill="hold"/>
                                        <p:tgtEl>
                                          <p:spTgt spid="166914"/>
                                        </p:tgtEl>
                                        <p:attrNameLst>
                                          <p:attrName>ppt_x</p:attrName>
                                        </p:attrNameLst>
                                      </p:cBhvr>
                                      <p:tavLst>
                                        <p:tav tm="0">
                                          <p:val>
                                            <p:strVal val="#ppt_x"/>
                                          </p:val>
                                        </p:tav>
                                        <p:tav tm="100000">
                                          <p:val>
                                            <p:strVal val="#ppt_x"/>
                                          </p:val>
                                        </p:tav>
                                      </p:tavLst>
                                    </p:anim>
                                    <p:anim calcmode="lin" valueType="num">
                                      <p:cBhvr>
                                        <p:cTn id="33" dur="500" fill="hold"/>
                                        <p:tgtEl>
                                          <p:spTgt spid="166914"/>
                                        </p:tgtEl>
                                        <p:attrNameLst>
                                          <p:attrName>ppt_y</p:attrName>
                                        </p:attrNameLst>
                                      </p:cBhvr>
                                      <p:tavLst>
                                        <p:tav tm="0">
                                          <p:val>
                                            <p:strVal val="#ppt_h+1"/>
                                          </p:val>
                                        </p:tav>
                                        <p:tav tm="100000">
                                          <p:val>
                                            <p:strVal val="#ppt_y"/>
                                          </p:val>
                                        </p:tav>
                                      </p:tavLst>
                                    </p:anim>
                                    <p:animEffect transition="in" filter="fade">
                                      <p:cBhvr>
                                        <p:cTn id="34" dur="500"/>
                                        <p:tgtEl>
                                          <p:spTgt spid="166914"/>
                                        </p:tgtEl>
                                      </p:cBhvr>
                                    </p:animEffect>
                                  </p:childTnLst>
                                </p:cTn>
                              </p:par>
                            </p:childTnLst>
                          </p:cTn>
                        </p:par>
                      </p:childTnLst>
                    </p:cTn>
                  </p:par>
                  <p:par>
                    <p:cTn id="35" fill="hold">
                      <p:stCondLst>
                        <p:cond delay="indefinite"/>
                      </p:stCondLst>
                      <p:childTnLst>
                        <p:par>
                          <p:cTn id="36" fill="hold">
                            <p:stCondLst>
                              <p:cond delay="0"/>
                            </p:stCondLst>
                            <p:childTnLst>
                              <p:par>
                                <p:cTn id="37" presetID="58" presetClass="entr" presetSubtype="0" accel="10000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0"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9"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2" dur="5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Содержимое 3" descr="rabbit-family1.jpg"/>
          <p:cNvPicPr>
            <a:picLocks noChangeAspect="1"/>
          </p:cNvPicPr>
          <p:nvPr/>
        </p:nvPicPr>
        <p:blipFill>
          <a:blip r:embed="rId2" cstate="print"/>
          <a:stretch>
            <a:fillRect/>
          </a:stretch>
        </p:blipFill>
        <p:spPr>
          <a:xfrm>
            <a:off x="3857620" y="1643050"/>
            <a:ext cx="1643075" cy="1118575"/>
          </a:xfrm>
          <a:prstGeom prst="rect">
            <a:avLst/>
          </a:prstGeom>
        </p:spPr>
      </p:pic>
      <p:pic>
        <p:nvPicPr>
          <p:cNvPr id="32" name="Содержимое 3" descr="rabbit-family1.jpg"/>
          <p:cNvPicPr>
            <a:picLocks noChangeAspect="1"/>
          </p:cNvPicPr>
          <p:nvPr/>
        </p:nvPicPr>
        <p:blipFill>
          <a:blip r:embed="rId3" cstate="print"/>
          <a:stretch>
            <a:fillRect/>
          </a:stretch>
        </p:blipFill>
        <p:spPr>
          <a:xfrm>
            <a:off x="5715008" y="1643050"/>
            <a:ext cx="857256" cy="583604"/>
          </a:xfrm>
          <a:prstGeom prst="rect">
            <a:avLst/>
          </a:prstGeom>
        </p:spPr>
      </p:pic>
      <p:sp>
        <p:nvSpPr>
          <p:cNvPr id="2" name="Заголовок 1"/>
          <p:cNvSpPr>
            <a:spLocks noGrp="1"/>
          </p:cNvSpPr>
          <p:nvPr>
            <p:ph type="title"/>
          </p:nvPr>
        </p:nvSpPr>
        <p:spPr/>
        <p:txBody>
          <a:bodyPr/>
          <a:lstStyle/>
          <a:p>
            <a:r>
              <a:rPr lang="ru-RU" dirty="0" smtClean="0"/>
              <a:t>Пример</a:t>
            </a:r>
            <a:endParaRPr lang="ru-RU" dirty="0"/>
          </a:p>
        </p:txBody>
      </p:sp>
      <p:sp>
        <p:nvSpPr>
          <p:cNvPr id="42" name="Содержимое 2"/>
          <p:cNvSpPr>
            <a:spLocks noGrp="1"/>
          </p:cNvSpPr>
          <p:nvPr>
            <p:ph idx="1"/>
          </p:nvPr>
        </p:nvSpPr>
        <p:spPr>
          <a:xfrm>
            <a:off x="5357818" y="5715016"/>
            <a:ext cx="2714676" cy="785818"/>
          </a:xfrm>
        </p:spPr>
        <p:txBody>
          <a:bodyPr>
            <a:normAutofit fontScale="70000" lnSpcReduction="20000"/>
          </a:bodyPr>
          <a:lstStyle/>
          <a:p>
            <a:r>
              <a:rPr lang="ru-RU" b="1" dirty="0" smtClean="0"/>
              <a:t>Пара, готовая к размножению</a:t>
            </a:r>
            <a:endParaRPr lang="ru-RU" dirty="0" smtClean="0"/>
          </a:p>
          <a:p>
            <a:endParaRPr lang="ru-RU" dirty="0"/>
          </a:p>
        </p:txBody>
      </p:sp>
      <p:pic>
        <p:nvPicPr>
          <p:cNvPr id="5" name="Содержимое 3" descr="rabbit-family1.jpg"/>
          <p:cNvPicPr>
            <a:picLocks noChangeAspect="1"/>
          </p:cNvPicPr>
          <p:nvPr/>
        </p:nvPicPr>
        <p:blipFill>
          <a:blip r:embed="rId2" cstate="print"/>
          <a:stretch>
            <a:fillRect/>
          </a:stretch>
        </p:blipFill>
        <p:spPr>
          <a:xfrm>
            <a:off x="285720" y="1643050"/>
            <a:ext cx="3286149" cy="2237151"/>
          </a:xfrm>
          <a:prstGeom prst="rect">
            <a:avLst/>
          </a:prstGeom>
        </p:spPr>
      </p:pic>
      <p:pic>
        <p:nvPicPr>
          <p:cNvPr id="6" name="Содержимое 3" descr="rabbit-family1.jpg"/>
          <p:cNvPicPr>
            <a:picLocks noChangeAspect="1"/>
          </p:cNvPicPr>
          <p:nvPr/>
        </p:nvPicPr>
        <p:blipFill>
          <a:blip r:embed="rId2" cstate="print"/>
          <a:stretch>
            <a:fillRect/>
          </a:stretch>
        </p:blipFill>
        <p:spPr>
          <a:xfrm>
            <a:off x="3857620" y="2714620"/>
            <a:ext cx="1627017" cy="1107643"/>
          </a:xfrm>
          <a:prstGeom prst="rect">
            <a:avLst/>
          </a:prstGeom>
        </p:spPr>
      </p:pic>
      <p:sp>
        <p:nvSpPr>
          <p:cNvPr id="10" name="Заголовок 1"/>
          <p:cNvSpPr txBox="1">
            <a:spLocks/>
          </p:cNvSpPr>
          <p:nvPr/>
        </p:nvSpPr>
        <p:spPr>
          <a:xfrm>
            <a:off x="642910" y="5786454"/>
            <a:ext cx="8286808" cy="571496"/>
          </a:xfrm>
          <a:prstGeom prst="rect">
            <a:avLst/>
          </a:prstGeom>
        </p:spPr>
        <p:txBody>
          <a:bodyPr rIns="91440" anchor="b">
            <a:normAutofit/>
            <a:scene3d>
              <a:camera prst="orthographicFront"/>
              <a:lightRig rig="soft" dir="t">
                <a:rot lat="0" lon="0" rev="2400000"/>
              </a:lightRig>
            </a:scene3d>
            <a:sp3d>
              <a:bevelT w="19050" h="12700"/>
            </a:sp3d>
          </a:bodyPr>
          <a:lstStyle/>
          <a:p>
            <a:pPr marL="54864" lvl="0">
              <a:spcBef>
                <a:spcPct val="0"/>
              </a:spcBef>
            </a:pPr>
            <a:r>
              <a:rPr lang="ru-RU" sz="2800" dirty="0" smtClean="0"/>
              <a:t>0, 1, 1, 2, 3, 5, 8</a:t>
            </a:r>
            <a:endParaRPr kumimoji="0" lang="ru-RU" sz="28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cxnSp>
        <p:nvCxnSpPr>
          <p:cNvPr id="11" name="Прямая со стрелкой 10"/>
          <p:cNvCxnSpPr/>
          <p:nvPr/>
        </p:nvCxnSpPr>
        <p:spPr>
          <a:xfrm rot="5400000">
            <a:off x="1642248" y="5714222"/>
            <a:ext cx="571504"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rot="5400000">
            <a:off x="572266" y="5714222"/>
            <a:ext cx="571504"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rot="5400000">
            <a:off x="1285058" y="5714222"/>
            <a:ext cx="571504"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rot="5400000">
            <a:off x="929456" y="5714222"/>
            <a:ext cx="571504"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5400000">
            <a:off x="1999438" y="5714222"/>
            <a:ext cx="571504"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rot="5400000">
            <a:off x="2286778" y="5714222"/>
            <a:ext cx="571504"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5400000">
            <a:off x="2713818" y="5714222"/>
            <a:ext cx="571504"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20" name="Содержимое 3" descr="rabbit-family1.jpg"/>
          <p:cNvPicPr>
            <a:picLocks noChangeAspect="1"/>
          </p:cNvPicPr>
          <p:nvPr/>
        </p:nvPicPr>
        <p:blipFill>
          <a:blip r:embed="rId4" cstate="print"/>
          <a:stretch>
            <a:fillRect/>
          </a:stretch>
        </p:blipFill>
        <p:spPr>
          <a:xfrm>
            <a:off x="4143372" y="5715016"/>
            <a:ext cx="1143008" cy="744307"/>
          </a:xfrm>
          <a:prstGeom prst="rect">
            <a:avLst/>
          </a:prstGeom>
        </p:spPr>
      </p:pic>
      <p:pic>
        <p:nvPicPr>
          <p:cNvPr id="22" name="Содержимое 3" descr="rabbit-family1.jpg"/>
          <p:cNvPicPr>
            <a:picLocks noChangeAspect="1"/>
          </p:cNvPicPr>
          <p:nvPr/>
        </p:nvPicPr>
        <p:blipFill>
          <a:blip r:embed="rId5" cstate="print"/>
          <a:stretch>
            <a:fillRect/>
          </a:stretch>
        </p:blipFill>
        <p:spPr>
          <a:xfrm>
            <a:off x="285720" y="1643050"/>
            <a:ext cx="3286148" cy="2214578"/>
          </a:xfrm>
          <a:prstGeom prst="rect">
            <a:avLst/>
          </a:prstGeom>
        </p:spPr>
      </p:pic>
      <p:pic>
        <p:nvPicPr>
          <p:cNvPr id="28" name="Содержимое 3" descr="rabbit-family1.jpg"/>
          <p:cNvPicPr>
            <a:picLocks noChangeAspect="1"/>
          </p:cNvPicPr>
          <p:nvPr/>
        </p:nvPicPr>
        <p:blipFill>
          <a:blip r:embed="rId6" cstate="print"/>
          <a:stretch>
            <a:fillRect/>
          </a:stretch>
        </p:blipFill>
        <p:spPr>
          <a:xfrm>
            <a:off x="5715008" y="1643050"/>
            <a:ext cx="857256" cy="583604"/>
          </a:xfrm>
          <a:prstGeom prst="rect">
            <a:avLst/>
          </a:prstGeom>
        </p:spPr>
      </p:pic>
      <p:pic>
        <p:nvPicPr>
          <p:cNvPr id="30" name="Содержимое 3" descr="rabbit-family1.jpg"/>
          <p:cNvPicPr>
            <a:picLocks noChangeAspect="1"/>
          </p:cNvPicPr>
          <p:nvPr/>
        </p:nvPicPr>
        <p:blipFill>
          <a:blip r:embed="rId2" cstate="print"/>
          <a:stretch>
            <a:fillRect/>
          </a:stretch>
        </p:blipFill>
        <p:spPr>
          <a:xfrm>
            <a:off x="285720" y="4071942"/>
            <a:ext cx="1643075" cy="1118575"/>
          </a:xfrm>
          <a:prstGeom prst="rect">
            <a:avLst/>
          </a:prstGeom>
        </p:spPr>
      </p:pic>
      <p:pic>
        <p:nvPicPr>
          <p:cNvPr id="31" name="Содержимое 3" descr="rabbit-family1.jpg"/>
          <p:cNvPicPr>
            <a:picLocks noChangeAspect="1"/>
          </p:cNvPicPr>
          <p:nvPr/>
        </p:nvPicPr>
        <p:blipFill>
          <a:blip r:embed="rId2" cstate="print"/>
          <a:stretch>
            <a:fillRect/>
          </a:stretch>
        </p:blipFill>
        <p:spPr>
          <a:xfrm>
            <a:off x="1928794" y="4071942"/>
            <a:ext cx="1643075" cy="1118575"/>
          </a:xfrm>
          <a:prstGeom prst="rect">
            <a:avLst/>
          </a:prstGeom>
        </p:spPr>
      </p:pic>
      <p:pic>
        <p:nvPicPr>
          <p:cNvPr id="35" name="Содержимое 3" descr="rabbit-family1.jpg"/>
          <p:cNvPicPr>
            <a:picLocks noChangeAspect="1"/>
          </p:cNvPicPr>
          <p:nvPr/>
        </p:nvPicPr>
        <p:blipFill>
          <a:blip r:embed="rId3" cstate="print"/>
          <a:stretch>
            <a:fillRect/>
          </a:stretch>
        </p:blipFill>
        <p:spPr>
          <a:xfrm>
            <a:off x="5715008" y="2214554"/>
            <a:ext cx="857256" cy="583604"/>
          </a:xfrm>
          <a:prstGeom prst="rect">
            <a:avLst/>
          </a:prstGeom>
        </p:spPr>
      </p:pic>
      <p:pic>
        <p:nvPicPr>
          <p:cNvPr id="36" name="Содержимое 3" descr="rabbit-family1.jpg"/>
          <p:cNvPicPr>
            <a:picLocks noChangeAspect="1"/>
          </p:cNvPicPr>
          <p:nvPr/>
        </p:nvPicPr>
        <p:blipFill>
          <a:blip r:embed="rId3" cstate="print"/>
          <a:stretch>
            <a:fillRect/>
          </a:stretch>
        </p:blipFill>
        <p:spPr>
          <a:xfrm>
            <a:off x="5715008" y="2786058"/>
            <a:ext cx="857256" cy="583604"/>
          </a:xfrm>
          <a:prstGeom prst="rect">
            <a:avLst/>
          </a:prstGeom>
        </p:spPr>
      </p:pic>
      <p:pic>
        <p:nvPicPr>
          <p:cNvPr id="38" name="Содержимое 3" descr="rabbit-family1.jpg"/>
          <p:cNvPicPr>
            <a:picLocks noChangeAspect="1"/>
          </p:cNvPicPr>
          <p:nvPr/>
        </p:nvPicPr>
        <p:blipFill>
          <a:blip r:embed="rId5" cstate="print"/>
          <a:stretch>
            <a:fillRect/>
          </a:stretch>
        </p:blipFill>
        <p:spPr>
          <a:xfrm>
            <a:off x="3857620" y="1643050"/>
            <a:ext cx="1643074" cy="1069942"/>
          </a:xfrm>
          <a:prstGeom prst="rect">
            <a:avLst/>
          </a:prstGeom>
        </p:spPr>
      </p:pic>
      <p:pic>
        <p:nvPicPr>
          <p:cNvPr id="39" name="Содержимое 3" descr="rabbit-family1.jpg"/>
          <p:cNvPicPr>
            <a:picLocks noChangeAspect="1"/>
          </p:cNvPicPr>
          <p:nvPr/>
        </p:nvPicPr>
        <p:blipFill>
          <a:blip r:embed="rId7" cstate="print"/>
          <a:stretch>
            <a:fillRect/>
          </a:stretch>
        </p:blipFill>
        <p:spPr>
          <a:xfrm>
            <a:off x="4143372" y="4641842"/>
            <a:ext cx="1143009" cy="778139"/>
          </a:xfrm>
          <a:prstGeom prst="rect">
            <a:avLst/>
          </a:prstGeom>
        </p:spPr>
      </p:pic>
      <p:pic>
        <p:nvPicPr>
          <p:cNvPr id="40" name="Содержимое 3" descr="rabbit-family1.jpg"/>
          <p:cNvPicPr>
            <a:picLocks noChangeAspect="1"/>
          </p:cNvPicPr>
          <p:nvPr/>
        </p:nvPicPr>
        <p:blipFill>
          <a:blip r:embed="rId5" cstate="print"/>
          <a:stretch>
            <a:fillRect/>
          </a:stretch>
        </p:blipFill>
        <p:spPr>
          <a:xfrm>
            <a:off x="3857620" y="2714620"/>
            <a:ext cx="1643074" cy="1143008"/>
          </a:xfrm>
          <a:prstGeom prst="rect">
            <a:avLst/>
          </a:prstGeom>
        </p:spPr>
      </p:pic>
      <p:pic>
        <p:nvPicPr>
          <p:cNvPr id="41" name="Содержимое 3" descr="rabbit-family1.jpg"/>
          <p:cNvPicPr>
            <a:picLocks noChangeAspect="1"/>
          </p:cNvPicPr>
          <p:nvPr/>
        </p:nvPicPr>
        <p:blipFill>
          <a:blip r:embed="rId5" cstate="print"/>
          <a:stretch>
            <a:fillRect/>
          </a:stretch>
        </p:blipFill>
        <p:spPr>
          <a:xfrm>
            <a:off x="285720" y="4071942"/>
            <a:ext cx="1643074" cy="1143008"/>
          </a:xfrm>
          <a:prstGeom prst="rect">
            <a:avLst/>
          </a:prstGeom>
        </p:spPr>
      </p:pic>
      <p:sp>
        <p:nvSpPr>
          <p:cNvPr id="43" name="Содержимое 2"/>
          <p:cNvSpPr txBox="1">
            <a:spLocks/>
          </p:cNvSpPr>
          <p:nvPr/>
        </p:nvSpPr>
        <p:spPr>
          <a:xfrm>
            <a:off x="5357818" y="4714884"/>
            <a:ext cx="2714676" cy="785818"/>
          </a:xfrm>
          <a:prstGeom prst="rect">
            <a:avLst/>
          </a:prstGeom>
        </p:spPr>
        <p:txBody>
          <a:bodyPr>
            <a:normAutofit fontScale="62500" lnSpcReduction="20000"/>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ru-RU" sz="3200" b="1" i="0" u="none" strike="noStrike" kern="1200" cap="none" spc="0" normalizeH="0" baseline="0" noProof="0" dirty="0" smtClean="0">
                <a:ln>
                  <a:noFill/>
                </a:ln>
                <a:solidFill>
                  <a:schemeClr val="tx1"/>
                </a:solidFill>
                <a:effectLst/>
                <a:uLnTx/>
                <a:uFillTx/>
                <a:latin typeface="+mn-lt"/>
                <a:ea typeface="+mn-ea"/>
                <a:cs typeface="+mn-cs"/>
              </a:rPr>
              <a:t>Пара, неготовая к размножению</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3" presetClass="entr" presetSubtype="1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linds(horizontal)">
                                      <p:cBhvr>
                                        <p:cTn id="21" dur="500"/>
                                        <p:tgtEl>
                                          <p:spTgt spid="22"/>
                                        </p:tgtEl>
                                      </p:cBhvr>
                                    </p:animEffect>
                                  </p:childTnLst>
                                </p:cTn>
                              </p:par>
                              <p:par>
                                <p:cTn id="22" presetID="3" presetClass="entr" presetSubtype="1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3" presetClass="entr" presetSubtype="1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par>
                                <p:cTn id="33" presetID="3" presetClass="entr" presetSubtype="1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nodeType="clickEffect">
                                  <p:stCondLst>
                                    <p:cond delay="0"/>
                                  </p:stCondLst>
                                  <p:childTnLst>
                                    <p:animEffect transition="out" filter="blinds(horizontal)">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3" presetClass="entr" presetSubtype="1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linds(horizontal)">
                                      <p:cBhvr>
                                        <p:cTn id="43" dur="500"/>
                                        <p:tgtEl>
                                          <p:spTgt spid="6"/>
                                        </p:tgtEl>
                                      </p:cBhvr>
                                    </p:animEffect>
                                  </p:childTnLst>
                                </p:cTn>
                              </p:par>
                              <p:par>
                                <p:cTn id="44" presetID="3" presetClass="entr" presetSubtype="1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blinds(horizontal)">
                                      <p:cBhvr>
                                        <p:cTn id="46" dur="500"/>
                                        <p:tgtEl>
                                          <p:spTgt spid="38"/>
                                        </p:tgtEl>
                                      </p:cBhvr>
                                    </p:animEffect>
                                  </p:childTnLst>
                                </p:cTn>
                              </p:par>
                              <p:par>
                                <p:cTn id="47" presetID="3" presetClass="entr" presetSubtype="1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xit" presetSubtype="10" fill="hold" nodeType="clickEffect">
                                  <p:stCondLst>
                                    <p:cond delay="0"/>
                                  </p:stCondLst>
                                  <p:childTnLst>
                                    <p:animEffect transition="out" filter="blinds(horizontal)">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par>
                                <p:cTn id="55" presetID="3" presetClass="entr" presetSubtype="1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par>
                                <p:cTn id="58" presetID="3" presetClass="entr" presetSubtype="10"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blinds(horizontal)">
                                      <p:cBhvr>
                                        <p:cTn id="60" dur="500"/>
                                        <p:tgtEl>
                                          <p:spTgt spid="40"/>
                                        </p:tgtEl>
                                      </p:cBhvr>
                                    </p:animEffect>
                                  </p:childTnLst>
                                </p:cTn>
                              </p:par>
                              <p:par>
                                <p:cTn id="61" presetID="3" presetClass="entr" presetSubtype="1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blinds(horizontal)">
                                      <p:cBhvr>
                                        <p:cTn id="63" dur="500"/>
                                        <p:tgtEl>
                                          <p:spTgt spid="30"/>
                                        </p:tgtEl>
                                      </p:cBhvr>
                                    </p:animEffect>
                                  </p:childTnLst>
                                </p:cTn>
                              </p:par>
                              <p:par>
                                <p:cTn id="64" presetID="3" presetClass="entr" presetSubtype="10"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linds(horizontal)">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xit" presetSubtype="10" fill="hold" nodeType="clickEffect">
                                  <p:stCondLst>
                                    <p:cond delay="0"/>
                                  </p:stCondLst>
                                  <p:childTnLst>
                                    <p:animEffect transition="out" filter="blinds(horizontal)">
                                      <p:cBhvr>
                                        <p:cTn id="70" dur="500"/>
                                        <p:tgtEl>
                                          <p:spTgt spid="16"/>
                                        </p:tgtEl>
                                      </p:cBhvr>
                                    </p:animEffect>
                                    <p:set>
                                      <p:cBhvr>
                                        <p:cTn id="71" dur="1" fill="hold">
                                          <p:stCondLst>
                                            <p:cond delay="499"/>
                                          </p:stCondLst>
                                        </p:cTn>
                                        <p:tgtEl>
                                          <p:spTgt spid="16"/>
                                        </p:tgtEl>
                                        <p:attrNameLst>
                                          <p:attrName>style.visibility</p:attrName>
                                        </p:attrNameLst>
                                      </p:cBhvr>
                                      <p:to>
                                        <p:strVal val="hidden"/>
                                      </p:to>
                                    </p:set>
                                  </p:childTnLst>
                                </p:cTn>
                              </p:par>
                              <p:par>
                                <p:cTn id="72" presetID="3" presetClass="entr" presetSubtype="10"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blinds(horizontal)">
                                      <p:cBhvr>
                                        <p:cTn id="74" dur="500"/>
                                        <p:tgtEl>
                                          <p:spTgt spid="17"/>
                                        </p:tgtEl>
                                      </p:cBhvr>
                                    </p:animEffect>
                                  </p:childTnLst>
                                </p:cTn>
                              </p:par>
                              <p:par>
                                <p:cTn id="75" presetID="3" presetClass="entr" presetSubtype="1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blinds(horizontal)">
                                      <p:cBhvr>
                                        <p:cTn id="77" dur="500"/>
                                        <p:tgtEl>
                                          <p:spTgt spid="41"/>
                                        </p:tgtEl>
                                      </p:cBhvr>
                                    </p:animEffect>
                                  </p:childTnLst>
                                </p:cTn>
                              </p:par>
                              <p:par>
                                <p:cTn id="78" presetID="3" presetClass="entr" presetSubtype="10"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blinds(horizontal)">
                                      <p:cBhvr>
                                        <p:cTn id="80" dur="500"/>
                                        <p:tgtEl>
                                          <p:spTgt spid="31"/>
                                        </p:tgtEl>
                                      </p:cBhvr>
                                    </p:animEffect>
                                  </p:childTnLst>
                                </p:cTn>
                              </p:par>
                              <p:par>
                                <p:cTn id="81" presetID="3" presetClass="entr" presetSubtype="10"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blinds(horizontal)">
                                      <p:cBhvr>
                                        <p:cTn id="83" dur="500"/>
                                        <p:tgtEl>
                                          <p:spTgt spid="28"/>
                                        </p:tgtEl>
                                      </p:cBhvr>
                                    </p:animEffect>
                                  </p:childTnLst>
                                </p:cTn>
                              </p:par>
                              <p:par>
                                <p:cTn id="84" presetID="3" presetClass="entr" presetSubtype="10" fill="hold"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blinds(horizontal)">
                                      <p:cBhvr>
                                        <p:cTn id="86" dur="500"/>
                                        <p:tgtEl>
                                          <p:spTgt spid="35"/>
                                        </p:tgtEl>
                                      </p:cBhvr>
                                    </p:animEffect>
                                  </p:childTnLst>
                                </p:cTn>
                              </p:par>
                              <p:par>
                                <p:cTn id="87" presetID="3" presetClass="entr" presetSubtype="10" fill="hold" nodeType="with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blinds(horizontal)">
                                      <p:cBhvr>
                                        <p:cTn id="8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142984"/>
            <a:ext cx="8229600" cy="5431552"/>
          </a:xfrm>
        </p:spPr>
        <p:txBody>
          <a:bodyPr>
            <a:normAutofit fontScale="70000" lnSpcReduction="20000"/>
          </a:bodyPr>
          <a:lstStyle/>
          <a:p>
            <a:r>
              <a:rPr lang="ru-RU" dirty="0" smtClean="0"/>
              <a:t>Эти рассуждения приводят к системе уравнений для изменений численности зайцев-жертв </a:t>
            </a:r>
            <a:r>
              <a:rPr lang="ru-RU" i="1" dirty="0" err="1" smtClean="0"/>
              <a:t>x</a:t>
            </a:r>
            <a:r>
              <a:rPr lang="ru-RU" dirty="0" smtClean="0"/>
              <a:t> и волков-хищников </a:t>
            </a:r>
            <a:r>
              <a:rPr lang="ru-RU" i="1" dirty="0" err="1" smtClean="0"/>
              <a:t>y</a:t>
            </a:r>
            <a:r>
              <a:rPr lang="ru-RU" i="1" dirty="0" smtClean="0"/>
              <a:t>.</a:t>
            </a:r>
          </a:p>
          <a:p>
            <a:endParaRPr lang="ru-RU" dirty="0" smtClean="0"/>
          </a:p>
          <a:p>
            <a:pPr>
              <a:buNone/>
            </a:pPr>
            <a:endParaRPr lang="ru-RU" b="1" dirty="0" smtClean="0"/>
          </a:p>
          <a:p>
            <a:pPr>
              <a:buNone/>
            </a:pPr>
            <a:r>
              <a:rPr lang="ru-RU" b="1" dirty="0" smtClean="0"/>
              <a:t>							</a:t>
            </a:r>
            <a:r>
              <a:rPr lang="ru-RU" dirty="0" smtClean="0"/>
              <a:t>(5.17)</a:t>
            </a:r>
          </a:p>
          <a:p>
            <a:r>
              <a:rPr lang="ru-RU" dirty="0" smtClean="0"/>
              <a:t>Покажем, что система уравнений (5.17) имеет на фазовой плоскости переменных </a:t>
            </a:r>
            <a:r>
              <a:rPr lang="ru-RU" i="1" dirty="0" err="1" smtClean="0"/>
              <a:t>xy</a:t>
            </a:r>
            <a:r>
              <a:rPr lang="ru-RU" i="1" dirty="0" smtClean="0"/>
              <a:t> </a:t>
            </a:r>
            <a:r>
              <a:rPr lang="ru-RU" dirty="0" smtClean="0"/>
              <a:t>ненулевую особую точку типа центр. Координаты этой особой точки	     легко найти, приравняв правые части уравнений системы (5.17) нулю. Это дает стационарные ненулевые значения:</a:t>
            </a:r>
          </a:p>
          <a:p>
            <a:pPr>
              <a:buNone/>
            </a:pPr>
            <a:endParaRPr lang="ru-RU" dirty="0" smtClean="0"/>
          </a:p>
          <a:p>
            <a:pPr>
              <a:buNone/>
            </a:pPr>
            <a:endParaRPr lang="ru-RU" dirty="0" smtClean="0"/>
          </a:p>
          <a:p>
            <a:r>
              <a:rPr lang="ru-RU" dirty="0" smtClean="0"/>
              <a:t>Так как все параметры 	          положительны, точка	   расположена в положительном квадранте фазовой плоскости. Линеаризация системы вблизи этой точки дает:</a:t>
            </a:r>
          </a:p>
          <a:p>
            <a:pPr>
              <a:buNone/>
            </a:pPr>
            <a:r>
              <a:rPr lang="ru-RU" dirty="0" smtClean="0"/>
              <a:t> </a:t>
            </a:r>
          </a:p>
          <a:p>
            <a:pPr>
              <a:buNone/>
            </a:pPr>
            <a:endParaRPr lang="ru-RU" dirty="0" smtClean="0"/>
          </a:p>
          <a:p>
            <a:pPr>
              <a:buNone/>
            </a:pPr>
            <a:r>
              <a:rPr lang="ru-RU" dirty="0" smtClean="0"/>
              <a:t>				   	           (5.18)</a:t>
            </a:r>
          </a:p>
          <a:p>
            <a:endParaRPr lang="ru-RU" dirty="0"/>
          </a:p>
        </p:txBody>
      </p:sp>
      <p:pic>
        <p:nvPicPr>
          <p:cNvPr id="167938" name="Picture 2" descr="C:\Users\73B5~1\AppData\Local\Temp\Rar$EX00.134\LectMB\Lect05.files\image078.gif"/>
          <p:cNvPicPr>
            <a:picLocks noChangeAspect="1" noChangeArrowheads="1"/>
          </p:cNvPicPr>
          <p:nvPr/>
        </p:nvPicPr>
        <p:blipFill>
          <a:blip r:embed="rId2" cstate="print"/>
          <a:srcRect/>
          <a:stretch>
            <a:fillRect/>
          </a:stretch>
        </p:blipFill>
        <p:spPr bwMode="auto">
          <a:xfrm>
            <a:off x="3689741" y="1571612"/>
            <a:ext cx="1650218" cy="1000132"/>
          </a:xfrm>
          <a:prstGeom prst="rect">
            <a:avLst/>
          </a:prstGeom>
          <a:noFill/>
        </p:spPr>
      </p:pic>
      <p:pic>
        <p:nvPicPr>
          <p:cNvPr id="167939" name="Picture 3" descr="C:\Users\73B5~1\AppData\Local\Temp\Rar$EX00.134\LectMB\Lect05.files\image080.gif"/>
          <p:cNvPicPr>
            <a:picLocks noChangeAspect="1" noChangeArrowheads="1"/>
          </p:cNvPicPr>
          <p:nvPr/>
        </p:nvPicPr>
        <p:blipFill>
          <a:blip r:embed="rId3" cstate="print"/>
          <a:srcRect/>
          <a:stretch>
            <a:fillRect/>
          </a:stretch>
        </p:blipFill>
        <p:spPr bwMode="auto">
          <a:xfrm>
            <a:off x="4714876" y="2998630"/>
            <a:ext cx="571504" cy="292721"/>
          </a:xfrm>
          <a:prstGeom prst="rect">
            <a:avLst/>
          </a:prstGeom>
          <a:noFill/>
        </p:spPr>
      </p:pic>
      <p:pic>
        <p:nvPicPr>
          <p:cNvPr id="167940" name="Picture 4" descr="C:\Users\73B5~1\AppData\Local\Temp\Rar$EX00.134\LectMB\Lect05.files\image082.gif"/>
          <p:cNvPicPr>
            <a:picLocks noChangeAspect="1" noChangeArrowheads="1"/>
          </p:cNvPicPr>
          <p:nvPr/>
        </p:nvPicPr>
        <p:blipFill>
          <a:blip r:embed="rId4" cstate="print"/>
          <a:srcRect/>
          <a:stretch>
            <a:fillRect/>
          </a:stretch>
        </p:blipFill>
        <p:spPr bwMode="auto">
          <a:xfrm>
            <a:off x="3714744" y="3731595"/>
            <a:ext cx="1571636" cy="626099"/>
          </a:xfrm>
          <a:prstGeom prst="rect">
            <a:avLst/>
          </a:prstGeom>
          <a:noFill/>
        </p:spPr>
      </p:pic>
      <p:pic>
        <p:nvPicPr>
          <p:cNvPr id="167941" name="Picture 5" descr="C:\Users\73B5~1\AppData\Local\Temp\Rar$EX00.134\LectMB\Lect05.files\image084.gif"/>
          <p:cNvPicPr>
            <a:picLocks noChangeAspect="1" noChangeArrowheads="1"/>
          </p:cNvPicPr>
          <p:nvPr/>
        </p:nvPicPr>
        <p:blipFill>
          <a:blip r:embed="rId5" cstate="print"/>
          <a:srcRect/>
          <a:stretch>
            <a:fillRect/>
          </a:stretch>
        </p:blipFill>
        <p:spPr bwMode="auto">
          <a:xfrm>
            <a:off x="3714744" y="4343408"/>
            <a:ext cx="1000127" cy="300038"/>
          </a:xfrm>
          <a:prstGeom prst="rect">
            <a:avLst/>
          </a:prstGeom>
          <a:noFill/>
        </p:spPr>
      </p:pic>
      <p:pic>
        <p:nvPicPr>
          <p:cNvPr id="167942" name="Picture 6" descr="C:\Users\73B5~1\AppData\Local\Temp\Rar$EX00.134\LectMB\Lect05.files\image085.gif"/>
          <p:cNvPicPr>
            <a:picLocks noChangeAspect="1" noChangeArrowheads="1"/>
          </p:cNvPicPr>
          <p:nvPr/>
        </p:nvPicPr>
        <p:blipFill>
          <a:blip r:embed="rId3" cstate="print"/>
          <a:srcRect/>
          <a:stretch>
            <a:fillRect/>
          </a:stretch>
        </p:blipFill>
        <p:spPr bwMode="auto">
          <a:xfrm>
            <a:off x="7500958" y="4357694"/>
            <a:ext cx="571504" cy="292722"/>
          </a:xfrm>
          <a:prstGeom prst="rect">
            <a:avLst/>
          </a:prstGeom>
          <a:noFill/>
        </p:spPr>
      </p:pic>
      <p:pic>
        <p:nvPicPr>
          <p:cNvPr id="167943" name="Picture 7" descr="C:\Users\73B5~1\AppData\Local\Temp\Rar$EX00.134\LectMB\Lect05.files\image087.gif"/>
          <p:cNvPicPr>
            <a:picLocks noChangeAspect="1" noChangeArrowheads="1"/>
          </p:cNvPicPr>
          <p:nvPr/>
        </p:nvPicPr>
        <p:blipFill>
          <a:blip r:embed="rId6" cstate="print"/>
          <a:srcRect/>
          <a:stretch>
            <a:fillRect/>
          </a:stretch>
        </p:blipFill>
        <p:spPr bwMode="auto">
          <a:xfrm>
            <a:off x="3643306" y="5143512"/>
            <a:ext cx="1266828" cy="1425181"/>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3" end="3"/>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167938"/>
                                        </p:tgtEl>
                                        <p:attrNameLst>
                                          <p:attrName>style.visibility</p:attrName>
                                        </p:attrNameLst>
                                      </p:cBhvr>
                                      <p:to>
                                        <p:strVal val="visible"/>
                                      </p:to>
                                    </p:set>
                                    <p:anim calcmode="lin" valueType="num">
                                      <p:cBhvr>
                                        <p:cTn id="23" dur="500" fill="hold"/>
                                        <p:tgtEl>
                                          <p:spTgt spid="167938"/>
                                        </p:tgtEl>
                                        <p:attrNameLst>
                                          <p:attrName>ppt_w</p:attrName>
                                        </p:attrNameLst>
                                      </p:cBhvr>
                                      <p:tavLst>
                                        <p:tav tm="0">
                                          <p:val>
                                            <p:strVal val="#ppt_w*2.5"/>
                                          </p:val>
                                        </p:tav>
                                        <p:tav tm="100000">
                                          <p:val>
                                            <p:strVal val="#ppt_w"/>
                                          </p:val>
                                        </p:tav>
                                      </p:tavLst>
                                    </p:anim>
                                    <p:anim calcmode="lin" valueType="num">
                                      <p:cBhvr>
                                        <p:cTn id="24" dur="500" fill="hold"/>
                                        <p:tgtEl>
                                          <p:spTgt spid="167938"/>
                                        </p:tgtEl>
                                        <p:attrNameLst>
                                          <p:attrName>ppt_h</p:attrName>
                                        </p:attrNameLst>
                                      </p:cBhvr>
                                      <p:tavLst>
                                        <p:tav tm="0">
                                          <p:val>
                                            <p:strVal val="#ppt_h*0.01"/>
                                          </p:val>
                                        </p:tav>
                                        <p:tav tm="100000">
                                          <p:val>
                                            <p:strVal val="#ppt_h"/>
                                          </p:val>
                                        </p:tav>
                                      </p:tavLst>
                                    </p:anim>
                                    <p:anim calcmode="lin" valueType="num">
                                      <p:cBhvr>
                                        <p:cTn id="25" dur="500" fill="hold"/>
                                        <p:tgtEl>
                                          <p:spTgt spid="167938"/>
                                        </p:tgtEl>
                                        <p:attrNameLst>
                                          <p:attrName>ppt_x</p:attrName>
                                        </p:attrNameLst>
                                      </p:cBhvr>
                                      <p:tavLst>
                                        <p:tav tm="0">
                                          <p:val>
                                            <p:strVal val="#ppt_x"/>
                                          </p:val>
                                        </p:tav>
                                        <p:tav tm="100000">
                                          <p:val>
                                            <p:strVal val="#ppt_x"/>
                                          </p:val>
                                        </p:tav>
                                      </p:tavLst>
                                    </p:anim>
                                    <p:anim calcmode="lin" valueType="num">
                                      <p:cBhvr>
                                        <p:cTn id="26" dur="500" fill="hold"/>
                                        <p:tgtEl>
                                          <p:spTgt spid="167938"/>
                                        </p:tgtEl>
                                        <p:attrNameLst>
                                          <p:attrName>ppt_y</p:attrName>
                                        </p:attrNameLst>
                                      </p:cBhvr>
                                      <p:tavLst>
                                        <p:tav tm="0">
                                          <p:val>
                                            <p:strVal val="#ppt_h+1"/>
                                          </p:val>
                                        </p:tav>
                                        <p:tav tm="100000">
                                          <p:val>
                                            <p:strVal val="#ppt_y"/>
                                          </p:val>
                                        </p:tav>
                                      </p:tavLst>
                                    </p:anim>
                                    <p:animEffect transition="in" filter="fade">
                                      <p:cBhvr>
                                        <p:cTn id="27" dur="500"/>
                                        <p:tgtEl>
                                          <p:spTgt spid="167938"/>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4" end="4"/>
                                            </p:txEl>
                                          </p:spTgt>
                                        </p:tgtEl>
                                      </p:cBhvr>
                                    </p:animEffect>
                                  </p:childTnLst>
                                </p:cTn>
                              </p:par>
                              <p:par>
                                <p:cTn id="37" presetID="58" presetClass="entr" presetSubtype="0" accel="100000" fill="hold" nodeType="withEffect">
                                  <p:stCondLst>
                                    <p:cond delay="0"/>
                                  </p:stCondLst>
                                  <p:childTnLst>
                                    <p:set>
                                      <p:cBhvr>
                                        <p:cTn id="38" dur="1" fill="hold">
                                          <p:stCondLst>
                                            <p:cond delay="0"/>
                                          </p:stCondLst>
                                        </p:cTn>
                                        <p:tgtEl>
                                          <p:spTgt spid="167939"/>
                                        </p:tgtEl>
                                        <p:attrNameLst>
                                          <p:attrName>style.visibility</p:attrName>
                                        </p:attrNameLst>
                                      </p:cBhvr>
                                      <p:to>
                                        <p:strVal val="visible"/>
                                      </p:to>
                                    </p:set>
                                    <p:anim calcmode="lin" valueType="num">
                                      <p:cBhvr>
                                        <p:cTn id="39" dur="500" fill="hold"/>
                                        <p:tgtEl>
                                          <p:spTgt spid="167939"/>
                                        </p:tgtEl>
                                        <p:attrNameLst>
                                          <p:attrName>ppt_w</p:attrName>
                                        </p:attrNameLst>
                                      </p:cBhvr>
                                      <p:tavLst>
                                        <p:tav tm="0">
                                          <p:val>
                                            <p:strVal val="#ppt_w*2.5"/>
                                          </p:val>
                                        </p:tav>
                                        <p:tav tm="100000">
                                          <p:val>
                                            <p:strVal val="#ppt_w"/>
                                          </p:val>
                                        </p:tav>
                                      </p:tavLst>
                                    </p:anim>
                                    <p:anim calcmode="lin" valueType="num">
                                      <p:cBhvr>
                                        <p:cTn id="40" dur="500" fill="hold"/>
                                        <p:tgtEl>
                                          <p:spTgt spid="167939"/>
                                        </p:tgtEl>
                                        <p:attrNameLst>
                                          <p:attrName>ppt_h</p:attrName>
                                        </p:attrNameLst>
                                      </p:cBhvr>
                                      <p:tavLst>
                                        <p:tav tm="0">
                                          <p:val>
                                            <p:strVal val="#ppt_h*0.01"/>
                                          </p:val>
                                        </p:tav>
                                        <p:tav tm="100000">
                                          <p:val>
                                            <p:strVal val="#ppt_h"/>
                                          </p:val>
                                        </p:tav>
                                      </p:tavLst>
                                    </p:anim>
                                    <p:anim calcmode="lin" valueType="num">
                                      <p:cBhvr>
                                        <p:cTn id="41" dur="500" fill="hold"/>
                                        <p:tgtEl>
                                          <p:spTgt spid="167939"/>
                                        </p:tgtEl>
                                        <p:attrNameLst>
                                          <p:attrName>ppt_x</p:attrName>
                                        </p:attrNameLst>
                                      </p:cBhvr>
                                      <p:tavLst>
                                        <p:tav tm="0">
                                          <p:val>
                                            <p:strVal val="#ppt_x"/>
                                          </p:val>
                                        </p:tav>
                                        <p:tav tm="100000">
                                          <p:val>
                                            <p:strVal val="#ppt_x"/>
                                          </p:val>
                                        </p:tav>
                                      </p:tavLst>
                                    </p:anim>
                                    <p:anim calcmode="lin" valueType="num">
                                      <p:cBhvr>
                                        <p:cTn id="42" dur="500" fill="hold"/>
                                        <p:tgtEl>
                                          <p:spTgt spid="167939"/>
                                        </p:tgtEl>
                                        <p:attrNameLst>
                                          <p:attrName>ppt_y</p:attrName>
                                        </p:attrNameLst>
                                      </p:cBhvr>
                                      <p:tavLst>
                                        <p:tav tm="0">
                                          <p:val>
                                            <p:strVal val="#ppt_h+1"/>
                                          </p:val>
                                        </p:tav>
                                        <p:tav tm="100000">
                                          <p:val>
                                            <p:strVal val="#ppt_y"/>
                                          </p:val>
                                        </p:tav>
                                      </p:tavLst>
                                    </p:anim>
                                    <p:animEffect transition="in" filter="fade">
                                      <p:cBhvr>
                                        <p:cTn id="43" dur="500"/>
                                        <p:tgtEl>
                                          <p:spTgt spid="167939"/>
                                        </p:tgtEl>
                                      </p:cBhvr>
                                    </p:animEffect>
                                  </p:childTnLst>
                                </p:cTn>
                              </p:par>
                              <p:par>
                                <p:cTn id="44" presetID="58" presetClass="entr" presetSubtype="0" accel="100000" fill="hold" nodeType="withEffect">
                                  <p:stCondLst>
                                    <p:cond delay="0"/>
                                  </p:stCondLst>
                                  <p:childTnLst>
                                    <p:set>
                                      <p:cBhvr>
                                        <p:cTn id="45" dur="1" fill="hold">
                                          <p:stCondLst>
                                            <p:cond delay="0"/>
                                          </p:stCondLst>
                                        </p:cTn>
                                        <p:tgtEl>
                                          <p:spTgt spid="167940"/>
                                        </p:tgtEl>
                                        <p:attrNameLst>
                                          <p:attrName>style.visibility</p:attrName>
                                        </p:attrNameLst>
                                      </p:cBhvr>
                                      <p:to>
                                        <p:strVal val="visible"/>
                                      </p:to>
                                    </p:set>
                                    <p:anim calcmode="lin" valueType="num">
                                      <p:cBhvr>
                                        <p:cTn id="46" dur="500" fill="hold"/>
                                        <p:tgtEl>
                                          <p:spTgt spid="167940"/>
                                        </p:tgtEl>
                                        <p:attrNameLst>
                                          <p:attrName>ppt_w</p:attrName>
                                        </p:attrNameLst>
                                      </p:cBhvr>
                                      <p:tavLst>
                                        <p:tav tm="0">
                                          <p:val>
                                            <p:strVal val="#ppt_w*2.5"/>
                                          </p:val>
                                        </p:tav>
                                        <p:tav tm="100000">
                                          <p:val>
                                            <p:strVal val="#ppt_w"/>
                                          </p:val>
                                        </p:tav>
                                      </p:tavLst>
                                    </p:anim>
                                    <p:anim calcmode="lin" valueType="num">
                                      <p:cBhvr>
                                        <p:cTn id="47" dur="500" fill="hold"/>
                                        <p:tgtEl>
                                          <p:spTgt spid="167940"/>
                                        </p:tgtEl>
                                        <p:attrNameLst>
                                          <p:attrName>ppt_h</p:attrName>
                                        </p:attrNameLst>
                                      </p:cBhvr>
                                      <p:tavLst>
                                        <p:tav tm="0">
                                          <p:val>
                                            <p:strVal val="#ppt_h*0.01"/>
                                          </p:val>
                                        </p:tav>
                                        <p:tav tm="100000">
                                          <p:val>
                                            <p:strVal val="#ppt_h"/>
                                          </p:val>
                                        </p:tav>
                                      </p:tavLst>
                                    </p:anim>
                                    <p:anim calcmode="lin" valueType="num">
                                      <p:cBhvr>
                                        <p:cTn id="48" dur="500" fill="hold"/>
                                        <p:tgtEl>
                                          <p:spTgt spid="167940"/>
                                        </p:tgtEl>
                                        <p:attrNameLst>
                                          <p:attrName>ppt_x</p:attrName>
                                        </p:attrNameLst>
                                      </p:cBhvr>
                                      <p:tavLst>
                                        <p:tav tm="0">
                                          <p:val>
                                            <p:strVal val="#ppt_x"/>
                                          </p:val>
                                        </p:tav>
                                        <p:tav tm="100000">
                                          <p:val>
                                            <p:strVal val="#ppt_x"/>
                                          </p:val>
                                        </p:tav>
                                      </p:tavLst>
                                    </p:anim>
                                    <p:anim calcmode="lin" valueType="num">
                                      <p:cBhvr>
                                        <p:cTn id="49" dur="500" fill="hold"/>
                                        <p:tgtEl>
                                          <p:spTgt spid="167940"/>
                                        </p:tgtEl>
                                        <p:attrNameLst>
                                          <p:attrName>ppt_y</p:attrName>
                                        </p:attrNameLst>
                                      </p:cBhvr>
                                      <p:tavLst>
                                        <p:tav tm="0">
                                          <p:val>
                                            <p:strVal val="#ppt_h+1"/>
                                          </p:val>
                                        </p:tav>
                                        <p:tav tm="100000">
                                          <p:val>
                                            <p:strVal val="#ppt_y"/>
                                          </p:val>
                                        </p:tav>
                                      </p:tavLst>
                                    </p:anim>
                                    <p:animEffect transition="in" filter="fade">
                                      <p:cBhvr>
                                        <p:cTn id="50" dur="500"/>
                                        <p:tgtEl>
                                          <p:spTgt spid="167940"/>
                                        </p:tgtEl>
                                      </p:cBhvr>
                                    </p:animEffect>
                                  </p:childTnLst>
                                </p:cTn>
                              </p:par>
                            </p:childTnLst>
                          </p:cTn>
                        </p:par>
                      </p:childTnLst>
                    </p:cTn>
                  </p:par>
                  <p:par>
                    <p:cTn id="51" fill="hold">
                      <p:stCondLst>
                        <p:cond delay="indefinite"/>
                      </p:stCondLst>
                      <p:childTnLst>
                        <p:par>
                          <p:cTn id="52" fill="hold">
                            <p:stCondLst>
                              <p:cond delay="0"/>
                            </p:stCondLst>
                            <p:childTnLst>
                              <p:par>
                                <p:cTn id="53" presetID="58" presetClass="entr" presetSubtype="0" accel="10000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56"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5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59" dur="500"/>
                                        <p:tgtEl>
                                          <p:spTgt spid="3">
                                            <p:txEl>
                                              <p:pRg st="7" end="7"/>
                                            </p:txEl>
                                          </p:spTgt>
                                        </p:tgtEl>
                                      </p:cBhvr>
                                    </p:animEffect>
                                  </p:childTnLst>
                                </p:cTn>
                              </p:par>
                              <p:par>
                                <p:cTn id="60" presetID="58" presetClass="entr" presetSubtype="0" accel="100000" fill="hold" nodeType="withEffect">
                                  <p:stCondLst>
                                    <p:cond delay="0"/>
                                  </p:stCondLst>
                                  <p:childTnLst>
                                    <p:set>
                                      <p:cBhvr>
                                        <p:cTn id="61" dur="1" fill="hold">
                                          <p:stCondLst>
                                            <p:cond delay="0"/>
                                          </p:stCondLst>
                                        </p:cTn>
                                        <p:tgtEl>
                                          <p:spTgt spid="167941"/>
                                        </p:tgtEl>
                                        <p:attrNameLst>
                                          <p:attrName>style.visibility</p:attrName>
                                        </p:attrNameLst>
                                      </p:cBhvr>
                                      <p:to>
                                        <p:strVal val="visible"/>
                                      </p:to>
                                    </p:set>
                                    <p:anim calcmode="lin" valueType="num">
                                      <p:cBhvr>
                                        <p:cTn id="62" dur="500" fill="hold"/>
                                        <p:tgtEl>
                                          <p:spTgt spid="167941"/>
                                        </p:tgtEl>
                                        <p:attrNameLst>
                                          <p:attrName>ppt_w</p:attrName>
                                        </p:attrNameLst>
                                      </p:cBhvr>
                                      <p:tavLst>
                                        <p:tav tm="0">
                                          <p:val>
                                            <p:strVal val="#ppt_w*2.5"/>
                                          </p:val>
                                        </p:tav>
                                        <p:tav tm="100000">
                                          <p:val>
                                            <p:strVal val="#ppt_w"/>
                                          </p:val>
                                        </p:tav>
                                      </p:tavLst>
                                    </p:anim>
                                    <p:anim calcmode="lin" valueType="num">
                                      <p:cBhvr>
                                        <p:cTn id="63" dur="500" fill="hold"/>
                                        <p:tgtEl>
                                          <p:spTgt spid="167941"/>
                                        </p:tgtEl>
                                        <p:attrNameLst>
                                          <p:attrName>ppt_h</p:attrName>
                                        </p:attrNameLst>
                                      </p:cBhvr>
                                      <p:tavLst>
                                        <p:tav tm="0">
                                          <p:val>
                                            <p:strVal val="#ppt_h*0.01"/>
                                          </p:val>
                                        </p:tav>
                                        <p:tav tm="100000">
                                          <p:val>
                                            <p:strVal val="#ppt_h"/>
                                          </p:val>
                                        </p:tav>
                                      </p:tavLst>
                                    </p:anim>
                                    <p:anim calcmode="lin" valueType="num">
                                      <p:cBhvr>
                                        <p:cTn id="64" dur="500" fill="hold"/>
                                        <p:tgtEl>
                                          <p:spTgt spid="167941"/>
                                        </p:tgtEl>
                                        <p:attrNameLst>
                                          <p:attrName>ppt_x</p:attrName>
                                        </p:attrNameLst>
                                      </p:cBhvr>
                                      <p:tavLst>
                                        <p:tav tm="0">
                                          <p:val>
                                            <p:strVal val="#ppt_x"/>
                                          </p:val>
                                        </p:tav>
                                        <p:tav tm="100000">
                                          <p:val>
                                            <p:strVal val="#ppt_x"/>
                                          </p:val>
                                        </p:tav>
                                      </p:tavLst>
                                    </p:anim>
                                    <p:anim calcmode="lin" valueType="num">
                                      <p:cBhvr>
                                        <p:cTn id="65" dur="500" fill="hold"/>
                                        <p:tgtEl>
                                          <p:spTgt spid="167941"/>
                                        </p:tgtEl>
                                        <p:attrNameLst>
                                          <p:attrName>ppt_y</p:attrName>
                                        </p:attrNameLst>
                                      </p:cBhvr>
                                      <p:tavLst>
                                        <p:tav tm="0">
                                          <p:val>
                                            <p:strVal val="#ppt_h+1"/>
                                          </p:val>
                                        </p:tav>
                                        <p:tav tm="100000">
                                          <p:val>
                                            <p:strVal val="#ppt_y"/>
                                          </p:val>
                                        </p:tav>
                                      </p:tavLst>
                                    </p:anim>
                                    <p:animEffect transition="in" filter="fade">
                                      <p:cBhvr>
                                        <p:cTn id="66" dur="500"/>
                                        <p:tgtEl>
                                          <p:spTgt spid="167941"/>
                                        </p:tgtEl>
                                      </p:cBhvr>
                                    </p:animEffect>
                                  </p:childTnLst>
                                </p:cTn>
                              </p:par>
                              <p:par>
                                <p:cTn id="67" presetID="58" presetClass="entr" presetSubtype="0" accel="100000" fill="hold" nodeType="withEffect">
                                  <p:stCondLst>
                                    <p:cond delay="0"/>
                                  </p:stCondLst>
                                  <p:childTnLst>
                                    <p:set>
                                      <p:cBhvr>
                                        <p:cTn id="68" dur="1" fill="hold">
                                          <p:stCondLst>
                                            <p:cond delay="0"/>
                                          </p:stCondLst>
                                        </p:cTn>
                                        <p:tgtEl>
                                          <p:spTgt spid="167942"/>
                                        </p:tgtEl>
                                        <p:attrNameLst>
                                          <p:attrName>style.visibility</p:attrName>
                                        </p:attrNameLst>
                                      </p:cBhvr>
                                      <p:to>
                                        <p:strVal val="visible"/>
                                      </p:to>
                                    </p:set>
                                    <p:anim calcmode="lin" valueType="num">
                                      <p:cBhvr>
                                        <p:cTn id="69" dur="500" fill="hold"/>
                                        <p:tgtEl>
                                          <p:spTgt spid="167942"/>
                                        </p:tgtEl>
                                        <p:attrNameLst>
                                          <p:attrName>ppt_w</p:attrName>
                                        </p:attrNameLst>
                                      </p:cBhvr>
                                      <p:tavLst>
                                        <p:tav tm="0">
                                          <p:val>
                                            <p:strVal val="#ppt_w*2.5"/>
                                          </p:val>
                                        </p:tav>
                                        <p:tav tm="100000">
                                          <p:val>
                                            <p:strVal val="#ppt_w"/>
                                          </p:val>
                                        </p:tav>
                                      </p:tavLst>
                                    </p:anim>
                                    <p:anim calcmode="lin" valueType="num">
                                      <p:cBhvr>
                                        <p:cTn id="70" dur="500" fill="hold"/>
                                        <p:tgtEl>
                                          <p:spTgt spid="167942"/>
                                        </p:tgtEl>
                                        <p:attrNameLst>
                                          <p:attrName>ppt_h</p:attrName>
                                        </p:attrNameLst>
                                      </p:cBhvr>
                                      <p:tavLst>
                                        <p:tav tm="0">
                                          <p:val>
                                            <p:strVal val="#ppt_h*0.01"/>
                                          </p:val>
                                        </p:tav>
                                        <p:tav tm="100000">
                                          <p:val>
                                            <p:strVal val="#ppt_h"/>
                                          </p:val>
                                        </p:tav>
                                      </p:tavLst>
                                    </p:anim>
                                    <p:anim calcmode="lin" valueType="num">
                                      <p:cBhvr>
                                        <p:cTn id="71" dur="500" fill="hold"/>
                                        <p:tgtEl>
                                          <p:spTgt spid="167942"/>
                                        </p:tgtEl>
                                        <p:attrNameLst>
                                          <p:attrName>ppt_x</p:attrName>
                                        </p:attrNameLst>
                                      </p:cBhvr>
                                      <p:tavLst>
                                        <p:tav tm="0">
                                          <p:val>
                                            <p:strVal val="#ppt_x"/>
                                          </p:val>
                                        </p:tav>
                                        <p:tav tm="100000">
                                          <p:val>
                                            <p:strVal val="#ppt_x"/>
                                          </p:val>
                                        </p:tav>
                                      </p:tavLst>
                                    </p:anim>
                                    <p:anim calcmode="lin" valueType="num">
                                      <p:cBhvr>
                                        <p:cTn id="72" dur="500" fill="hold"/>
                                        <p:tgtEl>
                                          <p:spTgt spid="167942"/>
                                        </p:tgtEl>
                                        <p:attrNameLst>
                                          <p:attrName>ppt_y</p:attrName>
                                        </p:attrNameLst>
                                      </p:cBhvr>
                                      <p:tavLst>
                                        <p:tav tm="0">
                                          <p:val>
                                            <p:strVal val="#ppt_h+1"/>
                                          </p:val>
                                        </p:tav>
                                        <p:tav tm="100000">
                                          <p:val>
                                            <p:strVal val="#ppt_y"/>
                                          </p:val>
                                        </p:tav>
                                      </p:tavLst>
                                    </p:anim>
                                    <p:animEffect transition="in" filter="fade">
                                      <p:cBhvr>
                                        <p:cTn id="73" dur="500"/>
                                        <p:tgtEl>
                                          <p:spTgt spid="167942"/>
                                        </p:tgtEl>
                                      </p:cBhvr>
                                    </p:animEffect>
                                  </p:childTnLst>
                                </p:cTn>
                              </p:par>
                            </p:childTnLst>
                          </p:cTn>
                        </p:par>
                      </p:childTnLst>
                    </p:cTn>
                  </p:par>
                  <p:par>
                    <p:cTn id="74" fill="hold">
                      <p:stCondLst>
                        <p:cond delay="indefinite"/>
                      </p:stCondLst>
                      <p:childTnLst>
                        <p:par>
                          <p:cTn id="75" fill="hold">
                            <p:stCondLst>
                              <p:cond delay="0"/>
                            </p:stCondLst>
                            <p:childTnLst>
                              <p:par>
                                <p:cTn id="76" presetID="58" presetClass="entr" presetSubtype="0" accel="100000" fill="hold" grpId="0" nodeType="clickEffect">
                                  <p:stCondLst>
                                    <p:cond delay="0"/>
                                  </p:stCondLst>
                                  <p:childTnLst>
                                    <p:set>
                                      <p:cBhvr>
                                        <p:cTn id="77" dur="1" fill="hold">
                                          <p:stCondLst>
                                            <p:cond delay="0"/>
                                          </p:stCondLst>
                                        </p:cTn>
                                        <p:tgtEl>
                                          <p:spTgt spid="3">
                                            <p:txEl>
                                              <p:pRg st="10" end="10"/>
                                            </p:txEl>
                                          </p:spTgt>
                                        </p:tgtEl>
                                        <p:attrNameLst>
                                          <p:attrName>style.visibility</p:attrName>
                                        </p:attrNameLst>
                                      </p:cBhvr>
                                      <p:to>
                                        <p:strVal val="visible"/>
                                      </p:to>
                                    </p:set>
                                    <p:anim calcmode="lin" valueType="num">
                                      <p:cBhvr>
                                        <p:cTn id="78"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79"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8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1"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82" dur="500"/>
                                        <p:tgtEl>
                                          <p:spTgt spid="3">
                                            <p:txEl>
                                              <p:pRg st="10" end="10"/>
                                            </p:txEl>
                                          </p:spTgt>
                                        </p:tgtEl>
                                      </p:cBhvr>
                                    </p:animEffect>
                                  </p:childTnLst>
                                </p:cTn>
                              </p:par>
                              <p:par>
                                <p:cTn id="83" presetID="58" presetClass="entr" presetSubtype="0" accel="100000" fill="hold" nodeType="withEffect">
                                  <p:stCondLst>
                                    <p:cond delay="0"/>
                                  </p:stCondLst>
                                  <p:childTnLst>
                                    <p:set>
                                      <p:cBhvr>
                                        <p:cTn id="84" dur="1" fill="hold">
                                          <p:stCondLst>
                                            <p:cond delay="0"/>
                                          </p:stCondLst>
                                        </p:cTn>
                                        <p:tgtEl>
                                          <p:spTgt spid="167943"/>
                                        </p:tgtEl>
                                        <p:attrNameLst>
                                          <p:attrName>style.visibility</p:attrName>
                                        </p:attrNameLst>
                                      </p:cBhvr>
                                      <p:to>
                                        <p:strVal val="visible"/>
                                      </p:to>
                                    </p:set>
                                    <p:anim calcmode="lin" valueType="num">
                                      <p:cBhvr>
                                        <p:cTn id="85" dur="500" fill="hold"/>
                                        <p:tgtEl>
                                          <p:spTgt spid="167943"/>
                                        </p:tgtEl>
                                        <p:attrNameLst>
                                          <p:attrName>ppt_w</p:attrName>
                                        </p:attrNameLst>
                                      </p:cBhvr>
                                      <p:tavLst>
                                        <p:tav tm="0">
                                          <p:val>
                                            <p:strVal val="#ppt_w*2.5"/>
                                          </p:val>
                                        </p:tav>
                                        <p:tav tm="100000">
                                          <p:val>
                                            <p:strVal val="#ppt_w"/>
                                          </p:val>
                                        </p:tav>
                                      </p:tavLst>
                                    </p:anim>
                                    <p:anim calcmode="lin" valueType="num">
                                      <p:cBhvr>
                                        <p:cTn id="86" dur="500" fill="hold"/>
                                        <p:tgtEl>
                                          <p:spTgt spid="167943"/>
                                        </p:tgtEl>
                                        <p:attrNameLst>
                                          <p:attrName>ppt_h</p:attrName>
                                        </p:attrNameLst>
                                      </p:cBhvr>
                                      <p:tavLst>
                                        <p:tav tm="0">
                                          <p:val>
                                            <p:strVal val="#ppt_h*0.01"/>
                                          </p:val>
                                        </p:tav>
                                        <p:tav tm="100000">
                                          <p:val>
                                            <p:strVal val="#ppt_h"/>
                                          </p:val>
                                        </p:tav>
                                      </p:tavLst>
                                    </p:anim>
                                    <p:anim calcmode="lin" valueType="num">
                                      <p:cBhvr>
                                        <p:cTn id="87" dur="500" fill="hold"/>
                                        <p:tgtEl>
                                          <p:spTgt spid="167943"/>
                                        </p:tgtEl>
                                        <p:attrNameLst>
                                          <p:attrName>ppt_x</p:attrName>
                                        </p:attrNameLst>
                                      </p:cBhvr>
                                      <p:tavLst>
                                        <p:tav tm="0">
                                          <p:val>
                                            <p:strVal val="#ppt_x"/>
                                          </p:val>
                                        </p:tav>
                                        <p:tav tm="100000">
                                          <p:val>
                                            <p:strVal val="#ppt_x"/>
                                          </p:val>
                                        </p:tav>
                                      </p:tavLst>
                                    </p:anim>
                                    <p:anim calcmode="lin" valueType="num">
                                      <p:cBhvr>
                                        <p:cTn id="88" dur="500" fill="hold"/>
                                        <p:tgtEl>
                                          <p:spTgt spid="167943"/>
                                        </p:tgtEl>
                                        <p:attrNameLst>
                                          <p:attrName>ppt_y</p:attrName>
                                        </p:attrNameLst>
                                      </p:cBhvr>
                                      <p:tavLst>
                                        <p:tav tm="0">
                                          <p:val>
                                            <p:strVal val="#ppt_h+1"/>
                                          </p:val>
                                        </p:tav>
                                        <p:tav tm="100000">
                                          <p:val>
                                            <p:strVal val="#ppt_y"/>
                                          </p:val>
                                        </p:tav>
                                      </p:tavLst>
                                    </p:anim>
                                    <p:animEffect transition="in" filter="fade">
                                      <p:cBhvr>
                                        <p:cTn id="89" dur="500"/>
                                        <p:tgtEl>
                                          <p:spTgt spid="167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000503"/>
            <a:ext cx="8229600" cy="2172013"/>
          </a:xfrm>
        </p:spPr>
        <p:txBody>
          <a:bodyPr>
            <a:normAutofit fontScale="85000" lnSpcReduction="10000"/>
          </a:bodyPr>
          <a:lstStyle/>
          <a:p>
            <a:endParaRPr lang="ru-RU" dirty="0" smtClean="0"/>
          </a:p>
          <a:p>
            <a:r>
              <a:rPr lang="ru-RU" b="1" dirty="0" smtClean="0"/>
              <a:t>Рис. 5.3. </a:t>
            </a:r>
            <a:r>
              <a:rPr lang="ru-RU" dirty="0" smtClean="0"/>
              <a:t>Фазовый портрет системы 5.17. Особая точка типа «центр».</a:t>
            </a:r>
          </a:p>
          <a:p>
            <a:r>
              <a:rPr lang="ru-RU" i="1" dirty="0" smtClean="0"/>
              <a:t>а</a:t>
            </a:r>
            <a:r>
              <a:rPr lang="ru-RU" dirty="0" smtClean="0"/>
              <a:t> – параметры системы: </a:t>
            </a:r>
            <a:r>
              <a:rPr lang="ru-RU" dirty="0" smtClean="0">
                <a:sym typeface="Symbol"/>
              </a:rPr>
              <a:t></a:t>
            </a:r>
            <a:r>
              <a:rPr lang="ru-RU" baseline="-25000" dirty="0" err="1" smtClean="0"/>
              <a:t>x</a:t>
            </a:r>
            <a:r>
              <a:rPr lang="ru-RU" dirty="0" smtClean="0"/>
              <a:t> = 4, </a:t>
            </a:r>
            <a:r>
              <a:rPr lang="ru-RU" dirty="0" smtClean="0">
                <a:sym typeface="Symbol"/>
              </a:rPr>
              <a:t></a:t>
            </a:r>
            <a:r>
              <a:rPr lang="ru-RU" baseline="-25000" dirty="0" err="1" smtClean="0"/>
              <a:t>xy</a:t>
            </a:r>
            <a:r>
              <a:rPr lang="ru-RU" dirty="0" smtClean="0"/>
              <a:t> = 0,3, </a:t>
            </a:r>
            <a:r>
              <a:rPr lang="ru-RU" dirty="0" smtClean="0">
                <a:sym typeface="Symbol"/>
              </a:rPr>
              <a:t></a:t>
            </a:r>
            <a:r>
              <a:rPr lang="ru-RU" baseline="-25000" dirty="0" err="1" smtClean="0"/>
              <a:t>y</a:t>
            </a:r>
            <a:r>
              <a:rPr lang="ru-RU" dirty="0" smtClean="0"/>
              <a:t> = </a:t>
            </a:r>
            <a:r>
              <a:rPr lang="ru-RU" dirty="0" smtClean="0">
                <a:sym typeface="Symbol"/>
              </a:rPr>
              <a:t></a:t>
            </a:r>
            <a:r>
              <a:rPr lang="ru-RU" baseline="-25000" dirty="0" err="1" smtClean="0"/>
              <a:t>yx</a:t>
            </a:r>
            <a:r>
              <a:rPr lang="ru-RU" baseline="-25000" dirty="0" smtClean="0"/>
              <a:t> </a:t>
            </a:r>
            <a:r>
              <a:rPr lang="ru-RU" dirty="0" smtClean="0"/>
              <a:t>= 0,4</a:t>
            </a:r>
          </a:p>
          <a:p>
            <a:r>
              <a:rPr lang="ru-RU" i="1" dirty="0" smtClean="0"/>
              <a:t>б</a:t>
            </a:r>
            <a:r>
              <a:rPr lang="ru-RU" dirty="0" smtClean="0"/>
              <a:t> – параметры системы: </a:t>
            </a:r>
            <a:r>
              <a:rPr lang="ru-RU" dirty="0" smtClean="0">
                <a:sym typeface="Symbol"/>
              </a:rPr>
              <a:t></a:t>
            </a:r>
            <a:r>
              <a:rPr lang="ru-RU" baseline="-25000" dirty="0" err="1" smtClean="0"/>
              <a:t>x</a:t>
            </a:r>
            <a:r>
              <a:rPr lang="ru-RU" dirty="0" smtClean="0"/>
              <a:t> =2, </a:t>
            </a:r>
            <a:r>
              <a:rPr lang="ru-RU" dirty="0" smtClean="0">
                <a:sym typeface="Symbol"/>
              </a:rPr>
              <a:t></a:t>
            </a:r>
            <a:r>
              <a:rPr lang="ru-RU" baseline="-25000" dirty="0" err="1" smtClean="0"/>
              <a:t>xy</a:t>
            </a:r>
            <a:r>
              <a:rPr lang="ru-RU" dirty="0" smtClean="0"/>
              <a:t> = 0,3, </a:t>
            </a:r>
            <a:r>
              <a:rPr lang="ru-RU" dirty="0" smtClean="0">
                <a:sym typeface="Symbol"/>
              </a:rPr>
              <a:t></a:t>
            </a:r>
            <a:r>
              <a:rPr lang="ru-RU" baseline="-25000" dirty="0" err="1" smtClean="0"/>
              <a:t>y</a:t>
            </a:r>
            <a:r>
              <a:rPr lang="ru-RU" dirty="0" smtClean="0"/>
              <a:t> = </a:t>
            </a:r>
            <a:r>
              <a:rPr lang="ru-RU" dirty="0" smtClean="0">
                <a:sym typeface="Symbol"/>
              </a:rPr>
              <a:t></a:t>
            </a:r>
            <a:r>
              <a:rPr lang="ru-RU" baseline="-25000" dirty="0" err="1" smtClean="0"/>
              <a:t>yx</a:t>
            </a:r>
            <a:r>
              <a:rPr lang="ru-RU" baseline="-25000" dirty="0" smtClean="0"/>
              <a:t> </a:t>
            </a:r>
            <a:r>
              <a:rPr lang="ru-RU" dirty="0" smtClean="0"/>
              <a:t>= 0,4</a:t>
            </a:r>
          </a:p>
          <a:p>
            <a:endParaRPr lang="ru-RU" dirty="0"/>
          </a:p>
        </p:txBody>
      </p:sp>
      <p:pic>
        <p:nvPicPr>
          <p:cNvPr id="168962" name="Picture 2" descr="C:\Users\73B5~1\AppData\Local\Temp\Rar$EX00.134\LectMB\Lect05.files\image089.jpg"/>
          <p:cNvPicPr>
            <a:picLocks noChangeAspect="1" noChangeArrowheads="1"/>
          </p:cNvPicPr>
          <p:nvPr/>
        </p:nvPicPr>
        <p:blipFill>
          <a:blip r:embed="rId2" cstate="print"/>
          <a:srcRect/>
          <a:stretch>
            <a:fillRect/>
          </a:stretch>
        </p:blipFill>
        <p:spPr bwMode="auto">
          <a:xfrm>
            <a:off x="2143108" y="1643050"/>
            <a:ext cx="2133600" cy="2371725"/>
          </a:xfrm>
          <a:prstGeom prst="rect">
            <a:avLst/>
          </a:prstGeom>
          <a:noFill/>
        </p:spPr>
      </p:pic>
      <p:pic>
        <p:nvPicPr>
          <p:cNvPr id="168963" name="Picture 3" descr="C:\Users\73B5~1\AppData\Local\Temp\Rar$EX00.134\LectMB\Lect05.files\image091.jpg"/>
          <p:cNvPicPr>
            <a:picLocks noChangeAspect="1" noChangeArrowheads="1"/>
          </p:cNvPicPr>
          <p:nvPr/>
        </p:nvPicPr>
        <p:blipFill>
          <a:blip r:embed="rId3" cstate="print"/>
          <a:srcRect/>
          <a:stretch>
            <a:fillRect/>
          </a:stretch>
        </p:blipFill>
        <p:spPr bwMode="auto">
          <a:xfrm>
            <a:off x="4286248" y="1643050"/>
            <a:ext cx="2209800" cy="2362206"/>
          </a:xfrm>
          <a:prstGeom prst="rect">
            <a:avLst/>
          </a:prstGeom>
          <a:noFill/>
        </p:spPr>
      </p:pic>
    </p:spTree>
  </p:cSld>
  <p:clrMapOvr>
    <a:masterClrMapping/>
  </p:clrMapOvr>
  <p:transition>
    <p:dissolv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4926035"/>
          </a:xfrm>
        </p:spPr>
        <p:txBody>
          <a:bodyPr>
            <a:normAutofit fontScale="70000" lnSpcReduction="20000"/>
          </a:bodyPr>
          <a:lstStyle/>
          <a:p>
            <a:r>
              <a:rPr lang="ru-RU" dirty="0" smtClean="0"/>
              <a:t>Здесь </a:t>
            </a:r>
            <a:r>
              <a:rPr lang="ru-RU" dirty="0" smtClean="0">
                <a:sym typeface="Symbol"/>
              </a:rPr>
              <a:t></a:t>
            </a:r>
            <a:r>
              <a:rPr lang="ru-RU" dirty="0" smtClean="0"/>
              <a:t>, </a:t>
            </a:r>
            <a:r>
              <a:rPr lang="ru-RU" dirty="0" smtClean="0">
                <a:sym typeface="Symbol"/>
              </a:rPr>
              <a:t></a:t>
            </a:r>
            <a:r>
              <a:rPr lang="ru-RU" dirty="0" smtClean="0"/>
              <a:t> - отклонения численностей	 от их стационарных значений:</a:t>
            </a:r>
          </a:p>
          <a:p>
            <a:pPr>
              <a:buNone/>
            </a:pPr>
            <a:endParaRPr lang="ru-RU" dirty="0" smtClean="0"/>
          </a:p>
          <a:p>
            <a:pPr>
              <a:buNone/>
            </a:pPr>
            <a:r>
              <a:rPr lang="ru-RU" dirty="0" smtClean="0"/>
              <a:t> </a:t>
            </a:r>
          </a:p>
          <a:p>
            <a:r>
              <a:rPr lang="ru-RU" dirty="0" smtClean="0"/>
              <a:t>Характеристическое уравнение системы (5.18):</a:t>
            </a:r>
          </a:p>
          <a:p>
            <a:endParaRPr lang="ru-RU" dirty="0" smtClean="0"/>
          </a:p>
          <a:p>
            <a:endParaRPr lang="ru-RU" dirty="0" smtClean="0"/>
          </a:p>
          <a:p>
            <a:endParaRPr lang="ru-RU" dirty="0" smtClean="0"/>
          </a:p>
          <a:p>
            <a:endParaRPr lang="ru-RU" dirty="0" smtClean="0"/>
          </a:p>
          <a:p>
            <a:r>
              <a:rPr lang="ru-RU" dirty="0" smtClean="0"/>
              <a:t>Корни этого уравнения чисто мнимые:</a:t>
            </a:r>
          </a:p>
          <a:p>
            <a:pPr>
              <a:buNone/>
            </a:pPr>
            <a:endParaRPr lang="ru-RU" dirty="0" smtClean="0"/>
          </a:p>
          <a:p>
            <a:r>
              <a:rPr lang="ru-RU" dirty="0" smtClean="0"/>
              <a:t>Таким образом, исследование системы показывает, что траектории вблизи особой точки являются концентрическими эллипсами, а сама особая точка – центром. </a:t>
            </a:r>
            <a:r>
              <a:rPr lang="ru-RU" dirty="0" err="1" smtClean="0"/>
              <a:t>Расcматриваемая</a:t>
            </a:r>
            <a:r>
              <a:rPr lang="ru-RU" dirty="0" smtClean="0"/>
              <a:t> модель </a:t>
            </a:r>
            <a:r>
              <a:rPr lang="ru-RU" dirty="0" err="1" smtClean="0"/>
              <a:t>Вольтерра</a:t>
            </a:r>
            <a:r>
              <a:rPr lang="ru-RU" dirty="0" smtClean="0"/>
              <a:t> и вдали от особой точки имеет замкнутые траектории, хотя форма этих траекторий уже отличается от эллипсоидальной, и определяется параметрами системы (рис. 5.3).</a:t>
            </a:r>
          </a:p>
          <a:p>
            <a:endParaRPr lang="ru-RU" dirty="0"/>
          </a:p>
        </p:txBody>
      </p:sp>
      <p:pic>
        <p:nvPicPr>
          <p:cNvPr id="169986" name="Picture 2" descr="C:\Users\73B5~1\AppData\Local\Temp\Rar$EX00.134\LectMB\Lect05.files\image092.gif"/>
          <p:cNvPicPr>
            <a:picLocks noChangeAspect="1" noChangeArrowheads="1"/>
          </p:cNvPicPr>
          <p:nvPr/>
        </p:nvPicPr>
        <p:blipFill>
          <a:blip r:embed="rId2" cstate="print"/>
          <a:srcRect/>
          <a:stretch>
            <a:fillRect/>
          </a:stretch>
        </p:blipFill>
        <p:spPr bwMode="auto">
          <a:xfrm>
            <a:off x="5572132" y="1669840"/>
            <a:ext cx="500066" cy="312542"/>
          </a:xfrm>
          <a:prstGeom prst="rect">
            <a:avLst/>
          </a:prstGeom>
          <a:noFill/>
        </p:spPr>
      </p:pic>
      <p:pic>
        <p:nvPicPr>
          <p:cNvPr id="169987" name="Picture 3" descr="C:\Users\73B5~1\AppData\Local\Temp\Rar$EX00.134\LectMB\Lect05.files\image094.gif"/>
          <p:cNvPicPr>
            <a:picLocks noChangeAspect="1" noChangeArrowheads="1"/>
          </p:cNvPicPr>
          <p:nvPr/>
        </p:nvPicPr>
        <p:blipFill>
          <a:blip r:embed="rId3" cstate="print"/>
          <a:srcRect/>
          <a:stretch>
            <a:fillRect/>
          </a:stretch>
        </p:blipFill>
        <p:spPr bwMode="auto">
          <a:xfrm>
            <a:off x="3929058" y="1928802"/>
            <a:ext cx="1643074" cy="732063"/>
          </a:xfrm>
          <a:prstGeom prst="rect">
            <a:avLst/>
          </a:prstGeom>
          <a:noFill/>
        </p:spPr>
      </p:pic>
      <p:pic>
        <p:nvPicPr>
          <p:cNvPr id="169988" name="Picture 4" descr="C:\Users\73B5~1\AppData\Local\Temp\Rar$EX00.134\LectMB\Lect05.files\image096.gif"/>
          <p:cNvPicPr>
            <a:picLocks noChangeAspect="1" noChangeArrowheads="1"/>
          </p:cNvPicPr>
          <p:nvPr/>
        </p:nvPicPr>
        <p:blipFill>
          <a:blip r:embed="rId4" cstate="print"/>
          <a:srcRect/>
          <a:stretch>
            <a:fillRect/>
          </a:stretch>
        </p:blipFill>
        <p:spPr bwMode="auto">
          <a:xfrm>
            <a:off x="2857488" y="3000372"/>
            <a:ext cx="3428280" cy="1214446"/>
          </a:xfrm>
          <a:prstGeom prst="rect">
            <a:avLst/>
          </a:prstGeom>
          <a:noFill/>
        </p:spPr>
      </p:pic>
      <p:pic>
        <p:nvPicPr>
          <p:cNvPr id="169989" name="Picture 5" descr="C:\Users\73B5~1\AppData\Local\Temp\Rar$EX00.134\LectMB\Lect05.files\image098.gif"/>
          <p:cNvPicPr>
            <a:picLocks noChangeAspect="1" noChangeArrowheads="1"/>
          </p:cNvPicPr>
          <p:nvPr/>
        </p:nvPicPr>
        <p:blipFill>
          <a:blip r:embed="rId5" cstate="print"/>
          <a:srcRect/>
          <a:stretch>
            <a:fillRect/>
          </a:stretch>
        </p:blipFill>
        <p:spPr bwMode="auto">
          <a:xfrm>
            <a:off x="4000496" y="4357694"/>
            <a:ext cx="1428760" cy="39062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69986"/>
                                        </p:tgtEl>
                                        <p:attrNameLst>
                                          <p:attrName>style.visibility</p:attrName>
                                        </p:attrNameLst>
                                      </p:cBhvr>
                                      <p:to>
                                        <p:strVal val="visible"/>
                                      </p:to>
                                    </p:set>
                                    <p:anim calcmode="lin" valueType="num">
                                      <p:cBhvr>
                                        <p:cTn id="14" dur="500" fill="hold"/>
                                        <p:tgtEl>
                                          <p:spTgt spid="169986"/>
                                        </p:tgtEl>
                                        <p:attrNameLst>
                                          <p:attrName>ppt_w</p:attrName>
                                        </p:attrNameLst>
                                      </p:cBhvr>
                                      <p:tavLst>
                                        <p:tav tm="0">
                                          <p:val>
                                            <p:strVal val="#ppt_w*2.5"/>
                                          </p:val>
                                        </p:tav>
                                        <p:tav tm="100000">
                                          <p:val>
                                            <p:strVal val="#ppt_w"/>
                                          </p:val>
                                        </p:tav>
                                      </p:tavLst>
                                    </p:anim>
                                    <p:anim calcmode="lin" valueType="num">
                                      <p:cBhvr>
                                        <p:cTn id="15" dur="500" fill="hold"/>
                                        <p:tgtEl>
                                          <p:spTgt spid="169986"/>
                                        </p:tgtEl>
                                        <p:attrNameLst>
                                          <p:attrName>ppt_h</p:attrName>
                                        </p:attrNameLst>
                                      </p:cBhvr>
                                      <p:tavLst>
                                        <p:tav tm="0">
                                          <p:val>
                                            <p:strVal val="#ppt_h*0.01"/>
                                          </p:val>
                                        </p:tav>
                                        <p:tav tm="100000">
                                          <p:val>
                                            <p:strVal val="#ppt_h"/>
                                          </p:val>
                                        </p:tav>
                                      </p:tavLst>
                                    </p:anim>
                                    <p:anim calcmode="lin" valueType="num">
                                      <p:cBhvr>
                                        <p:cTn id="16" dur="500" fill="hold"/>
                                        <p:tgtEl>
                                          <p:spTgt spid="169986"/>
                                        </p:tgtEl>
                                        <p:attrNameLst>
                                          <p:attrName>ppt_x</p:attrName>
                                        </p:attrNameLst>
                                      </p:cBhvr>
                                      <p:tavLst>
                                        <p:tav tm="0">
                                          <p:val>
                                            <p:strVal val="#ppt_x"/>
                                          </p:val>
                                        </p:tav>
                                        <p:tav tm="100000">
                                          <p:val>
                                            <p:strVal val="#ppt_x"/>
                                          </p:val>
                                        </p:tav>
                                      </p:tavLst>
                                    </p:anim>
                                    <p:anim calcmode="lin" valueType="num">
                                      <p:cBhvr>
                                        <p:cTn id="17" dur="500" fill="hold"/>
                                        <p:tgtEl>
                                          <p:spTgt spid="169986"/>
                                        </p:tgtEl>
                                        <p:attrNameLst>
                                          <p:attrName>ppt_y</p:attrName>
                                        </p:attrNameLst>
                                      </p:cBhvr>
                                      <p:tavLst>
                                        <p:tav tm="0">
                                          <p:val>
                                            <p:strVal val="#ppt_h+1"/>
                                          </p:val>
                                        </p:tav>
                                        <p:tav tm="100000">
                                          <p:val>
                                            <p:strVal val="#ppt_y"/>
                                          </p:val>
                                        </p:tav>
                                      </p:tavLst>
                                    </p:anim>
                                    <p:animEffect transition="in" filter="fade">
                                      <p:cBhvr>
                                        <p:cTn id="18" dur="500"/>
                                        <p:tgtEl>
                                          <p:spTgt spid="169986"/>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169987"/>
                                        </p:tgtEl>
                                        <p:attrNameLst>
                                          <p:attrName>style.visibility</p:attrName>
                                        </p:attrNameLst>
                                      </p:cBhvr>
                                      <p:to>
                                        <p:strVal val="visible"/>
                                      </p:to>
                                    </p:set>
                                    <p:anim calcmode="lin" valueType="num">
                                      <p:cBhvr>
                                        <p:cTn id="21" dur="500" fill="hold"/>
                                        <p:tgtEl>
                                          <p:spTgt spid="169987"/>
                                        </p:tgtEl>
                                        <p:attrNameLst>
                                          <p:attrName>ppt_w</p:attrName>
                                        </p:attrNameLst>
                                      </p:cBhvr>
                                      <p:tavLst>
                                        <p:tav tm="0">
                                          <p:val>
                                            <p:strVal val="#ppt_w*2.5"/>
                                          </p:val>
                                        </p:tav>
                                        <p:tav tm="100000">
                                          <p:val>
                                            <p:strVal val="#ppt_w"/>
                                          </p:val>
                                        </p:tav>
                                      </p:tavLst>
                                    </p:anim>
                                    <p:anim calcmode="lin" valueType="num">
                                      <p:cBhvr>
                                        <p:cTn id="22" dur="500" fill="hold"/>
                                        <p:tgtEl>
                                          <p:spTgt spid="169987"/>
                                        </p:tgtEl>
                                        <p:attrNameLst>
                                          <p:attrName>ppt_h</p:attrName>
                                        </p:attrNameLst>
                                      </p:cBhvr>
                                      <p:tavLst>
                                        <p:tav tm="0">
                                          <p:val>
                                            <p:strVal val="#ppt_h*0.01"/>
                                          </p:val>
                                        </p:tav>
                                        <p:tav tm="100000">
                                          <p:val>
                                            <p:strVal val="#ppt_h"/>
                                          </p:val>
                                        </p:tav>
                                      </p:tavLst>
                                    </p:anim>
                                    <p:anim calcmode="lin" valueType="num">
                                      <p:cBhvr>
                                        <p:cTn id="23" dur="500" fill="hold"/>
                                        <p:tgtEl>
                                          <p:spTgt spid="169987"/>
                                        </p:tgtEl>
                                        <p:attrNameLst>
                                          <p:attrName>ppt_x</p:attrName>
                                        </p:attrNameLst>
                                      </p:cBhvr>
                                      <p:tavLst>
                                        <p:tav tm="0">
                                          <p:val>
                                            <p:strVal val="#ppt_x"/>
                                          </p:val>
                                        </p:tav>
                                        <p:tav tm="100000">
                                          <p:val>
                                            <p:strVal val="#ppt_x"/>
                                          </p:val>
                                        </p:tav>
                                      </p:tavLst>
                                    </p:anim>
                                    <p:anim calcmode="lin" valueType="num">
                                      <p:cBhvr>
                                        <p:cTn id="24" dur="500" fill="hold"/>
                                        <p:tgtEl>
                                          <p:spTgt spid="169987"/>
                                        </p:tgtEl>
                                        <p:attrNameLst>
                                          <p:attrName>ppt_y</p:attrName>
                                        </p:attrNameLst>
                                      </p:cBhvr>
                                      <p:tavLst>
                                        <p:tav tm="0">
                                          <p:val>
                                            <p:strVal val="#ppt_h+1"/>
                                          </p:val>
                                        </p:tav>
                                        <p:tav tm="100000">
                                          <p:val>
                                            <p:strVal val="#ppt_y"/>
                                          </p:val>
                                        </p:tav>
                                      </p:tavLst>
                                    </p:anim>
                                    <p:animEffect transition="in" filter="fade">
                                      <p:cBhvr>
                                        <p:cTn id="25" dur="500"/>
                                        <p:tgtEl>
                                          <p:spTgt spid="169987"/>
                                        </p:tgtEl>
                                      </p:cBhvr>
                                    </p:animEffect>
                                  </p:childTnLst>
                                </p:cTn>
                              </p:par>
                            </p:childTnLst>
                          </p:cTn>
                        </p:par>
                      </p:childTnLst>
                    </p:cTn>
                  </p:par>
                  <p:par>
                    <p:cTn id="26" fill="hold">
                      <p:stCondLst>
                        <p:cond delay="indefinite"/>
                      </p:stCondLst>
                      <p:childTnLst>
                        <p:par>
                          <p:cTn id="27" fill="hold">
                            <p:stCondLst>
                              <p:cond delay="0"/>
                            </p:stCondLst>
                            <p:childTnLst>
                              <p:par>
                                <p:cTn id="28" presetID="58" presetClass="entr" presetSubtype="0" accel="10000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1"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4" dur="500"/>
                                        <p:tgtEl>
                                          <p:spTgt spid="3">
                                            <p:txEl>
                                              <p:pRg st="3" end="3"/>
                                            </p:txEl>
                                          </p:spTgt>
                                        </p:tgtEl>
                                      </p:cBhvr>
                                    </p:animEffect>
                                  </p:childTnLst>
                                </p:cTn>
                              </p:par>
                              <p:par>
                                <p:cTn id="35" presetID="58" presetClass="entr" presetSubtype="0" accel="100000" fill="hold" nodeType="withEffect">
                                  <p:stCondLst>
                                    <p:cond delay="0"/>
                                  </p:stCondLst>
                                  <p:childTnLst>
                                    <p:set>
                                      <p:cBhvr>
                                        <p:cTn id="36" dur="1" fill="hold">
                                          <p:stCondLst>
                                            <p:cond delay="0"/>
                                          </p:stCondLst>
                                        </p:cTn>
                                        <p:tgtEl>
                                          <p:spTgt spid="169988"/>
                                        </p:tgtEl>
                                        <p:attrNameLst>
                                          <p:attrName>style.visibility</p:attrName>
                                        </p:attrNameLst>
                                      </p:cBhvr>
                                      <p:to>
                                        <p:strVal val="visible"/>
                                      </p:to>
                                    </p:set>
                                    <p:anim calcmode="lin" valueType="num">
                                      <p:cBhvr>
                                        <p:cTn id="37" dur="500" fill="hold"/>
                                        <p:tgtEl>
                                          <p:spTgt spid="169988"/>
                                        </p:tgtEl>
                                        <p:attrNameLst>
                                          <p:attrName>ppt_w</p:attrName>
                                        </p:attrNameLst>
                                      </p:cBhvr>
                                      <p:tavLst>
                                        <p:tav tm="0">
                                          <p:val>
                                            <p:strVal val="#ppt_w*2.5"/>
                                          </p:val>
                                        </p:tav>
                                        <p:tav tm="100000">
                                          <p:val>
                                            <p:strVal val="#ppt_w"/>
                                          </p:val>
                                        </p:tav>
                                      </p:tavLst>
                                    </p:anim>
                                    <p:anim calcmode="lin" valueType="num">
                                      <p:cBhvr>
                                        <p:cTn id="38" dur="500" fill="hold"/>
                                        <p:tgtEl>
                                          <p:spTgt spid="169988"/>
                                        </p:tgtEl>
                                        <p:attrNameLst>
                                          <p:attrName>ppt_h</p:attrName>
                                        </p:attrNameLst>
                                      </p:cBhvr>
                                      <p:tavLst>
                                        <p:tav tm="0">
                                          <p:val>
                                            <p:strVal val="#ppt_h*0.01"/>
                                          </p:val>
                                        </p:tav>
                                        <p:tav tm="100000">
                                          <p:val>
                                            <p:strVal val="#ppt_h"/>
                                          </p:val>
                                        </p:tav>
                                      </p:tavLst>
                                    </p:anim>
                                    <p:anim calcmode="lin" valueType="num">
                                      <p:cBhvr>
                                        <p:cTn id="39" dur="500" fill="hold"/>
                                        <p:tgtEl>
                                          <p:spTgt spid="169988"/>
                                        </p:tgtEl>
                                        <p:attrNameLst>
                                          <p:attrName>ppt_x</p:attrName>
                                        </p:attrNameLst>
                                      </p:cBhvr>
                                      <p:tavLst>
                                        <p:tav tm="0">
                                          <p:val>
                                            <p:strVal val="#ppt_x"/>
                                          </p:val>
                                        </p:tav>
                                        <p:tav tm="100000">
                                          <p:val>
                                            <p:strVal val="#ppt_x"/>
                                          </p:val>
                                        </p:tav>
                                      </p:tavLst>
                                    </p:anim>
                                    <p:anim calcmode="lin" valueType="num">
                                      <p:cBhvr>
                                        <p:cTn id="40" dur="500" fill="hold"/>
                                        <p:tgtEl>
                                          <p:spTgt spid="169988"/>
                                        </p:tgtEl>
                                        <p:attrNameLst>
                                          <p:attrName>ppt_y</p:attrName>
                                        </p:attrNameLst>
                                      </p:cBhvr>
                                      <p:tavLst>
                                        <p:tav tm="0">
                                          <p:val>
                                            <p:strVal val="#ppt_h+1"/>
                                          </p:val>
                                        </p:tav>
                                        <p:tav tm="100000">
                                          <p:val>
                                            <p:strVal val="#ppt_y"/>
                                          </p:val>
                                        </p:tav>
                                      </p:tavLst>
                                    </p:anim>
                                    <p:animEffect transition="in" filter="fade">
                                      <p:cBhvr>
                                        <p:cTn id="41" dur="500"/>
                                        <p:tgtEl>
                                          <p:spTgt spid="169988"/>
                                        </p:tgtEl>
                                      </p:cBhvr>
                                    </p:animEffect>
                                  </p:childTnLst>
                                </p:cTn>
                              </p:par>
                            </p:childTnLst>
                          </p:cTn>
                        </p:par>
                      </p:childTnLst>
                    </p:cTn>
                  </p:par>
                  <p:par>
                    <p:cTn id="42" fill="hold">
                      <p:stCondLst>
                        <p:cond delay="indefinite"/>
                      </p:stCondLst>
                      <p:childTnLst>
                        <p:par>
                          <p:cTn id="43" fill="hold">
                            <p:stCondLst>
                              <p:cond delay="0"/>
                            </p:stCondLst>
                            <p:childTnLst>
                              <p:par>
                                <p:cTn id="44" presetID="58" presetClass="entr" presetSubtype="0" accel="100000"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p:cTn id="46"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47"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4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50" dur="500"/>
                                        <p:tgtEl>
                                          <p:spTgt spid="3">
                                            <p:txEl>
                                              <p:pRg st="8" end="8"/>
                                            </p:txEl>
                                          </p:spTgt>
                                        </p:tgtEl>
                                      </p:cBhvr>
                                    </p:animEffect>
                                  </p:childTnLst>
                                </p:cTn>
                              </p:par>
                              <p:par>
                                <p:cTn id="51" presetID="58" presetClass="entr" presetSubtype="0" accel="100000" fill="hold" nodeType="withEffect">
                                  <p:stCondLst>
                                    <p:cond delay="0"/>
                                  </p:stCondLst>
                                  <p:childTnLst>
                                    <p:set>
                                      <p:cBhvr>
                                        <p:cTn id="52" dur="1" fill="hold">
                                          <p:stCondLst>
                                            <p:cond delay="0"/>
                                          </p:stCondLst>
                                        </p:cTn>
                                        <p:tgtEl>
                                          <p:spTgt spid="169989"/>
                                        </p:tgtEl>
                                        <p:attrNameLst>
                                          <p:attrName>style.visibility</p:attrName>
                                        </p:attrNameLst>
                                      </p:cBhvr>
                                      <p:to>
                                        <p:strVal val="visible"/>
                                      </p:to>
                                    </p:set>
                                    <p:anim calcmode="lin" valueType="num">
                                      <p:cBhvr>
                                        <p:cTn id="53" dur="500" fill="hold"/>
                                        <p:tgtEl>
                                          <p:spTgt spid="169989"/>
                                        </p:tgtEl>
                                        <p:attrNameLst>
                                          <p:attrName>ppt_w</p:attrName>
                                        </p:attrNameLst>
                                      </p:cBhvr>
                                      <p:tavLst>
                                        <p:tav tm="0">
                                          <p:val>
                                            <p:strVal val="#ppt_w*2.5"/>
                                          </p:val>
                                        </p:tav>
                                        <p:tav tm="100000">
                                          <p:val>
                                            <p:strVal val="#ppt_w"/>
                                          </p:val>
                                        </p:tav>
                                      </p:tavLst>
                                    </p:anim>
                                    <p:anim calcmode="lin" valueType="num">
                                      <p:cBhvr>
                                        <p:cTn id="54" dur="500" fill="hold"/>
                                        <p:tgtEl>
                                          <p:spTgt spid="169989"/>
                                        </p:tgtEl>
                                        <p:attrNameLst>
                                          <p:attrName>ppt_h</p:attrName>
                                        </p:attrNameLst>
                                      </p:cBhvr>
                                      <p:tavLst>
                                        <p:tav tm="0">
                                          <p:val>
                                            <p:strVal val="#ppt_h*0.01"/>
                                          </p:val>
                                        </p:tav>
                                        <p:tav tm="100000">
                                          <p:val>
                                            <p:strVal val="#ppt_h"/>
                                          </p:val>
                                        </p:tav>
                                      </p:tavLst>
                                    </p:anim>
                                    <p:anim calcmode="lin" valueType="num">
                                      <p:cBhvr>
                                        <p:cTn id="55" dur="500" fill="hold"/>
                                        <p:tgtEl>
                                          <p:spTgt spid="169989"/>
                                        </p:tgtEl>
                                        <p:attrNameLst>
                                          <p:attrName>ppt_x</p:attrName>
                                        </p:attrNameLst>
                                      </p:cBhvr>
                                      <p:tavLst>
                                        <p:tav tm="0">
                                          <p:val>
                                            <p:strVal val="#ppt_x"/>
                                          </p:val>
                                        </p:tav>
                                        <p:tav tm="100000">
                                          <p:val>
                                            <p:strVal val="#ppt_x"/>
                                          </p:val>
                                        </p:tav>
                                      </p:tavLst>
                                    </p:anim>
                                    <p:anim calcmode="lin" valueType="num">
                                      <p:cBhvr>
                                        <p:cTn id="56" dur="500" fill="hold"/>
                                        <p:tgtEl>
                                          <p:spTgt spid="169989"/>
                                        </p:tgtEl>
                                        <p:attrNameLst>
                                          <p:attrName>ppt_y</p:attrName>
                                        </p:attrNameLst>
                                      </p:cBhvr>
                                      <p:tavLst>
                                        <p:tav tm="0">
                                          <p:val>
                                            <p:strVal val="#ppt_h+1"/>
                                          </p:val>
                                        </p:tav>
                                        <p:tav tm="100000">
                                          <p:val>
                                            <p:strVal val="#ppt_y"/>
                                          </p:val>
                                        </p:tav>
                                      </p:tavLst>
                                    </p:anim>
                                    <p:animEffect transition="in" filter="fade">
                                      <p:cBhvr>
                                        <p:cTn id="57" dur="500"/>
                                        <p:tgtEl>
                                          <p:spTgt spid="169989"/>
                                        </p:tgtEl>
                                      </p:cBhvr>
                                    </p:animEffect>
                                  </p:childTnLst>
                                </p:cTn>
                              </p:par>
                            </p:childTnLst>
                          </p:cTn>
                        </p:par>
                      </p:childTnLst>
                    </p:cTn>
                  </p:par>
                  <p:par>
                    <p:cTn id="58" fill="hold">
                      <p:stCondLst>
                        <p:cond delay="indefinite"/>
                      </p:stCondLst>
                      <p:childTnLst>
                        <p:par>
                          <p:cTn id="59" fill="hold">
                            <p:stCondLst>
                              <p:cond delay="0"/>
                            </p:stCondLst>
                            <p:childTnLst>
                              <p:par>
                                <p:cTn id="60" presetID="58" presetClass="entr" presetSubtype="0" accel="10000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 calcmode="lin" valueType="num">
                                      <p:cBhvr>
                                        <p:cTn id="62"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63"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6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6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71546"/>
            <a:ext cx="8229600" cy="5502990"/>
          </a:xfrm>
        </p:spPr>
        <p:txBody>
          <a:bodyPr>
            <a:normAutofit fontScale="70000" lnSpcReduction="20000"/>
          </a:bodyPr>
          <a:lstStyle/>
          <a:p>
            <a:r>
              <a:rPr lang="ru-RU" dirty="0" smtClean="0"/>
              <a:t>Изменения численности жертвы и хищника во времени представляют собой колебания, причем колебания численности хищника отстают по фазе от колебаний жертв.</a:t>
            </a:r>
          </a:p>
          <a:p>
            <a:r>
              <a:rPr lang="ru-RU" dirty="0" smtClean="0"/>
              <a:t>Как мы уже отмечали в Лекции 4, особая точка типа центр устойчива по Ляпунову, но не асимптотически. Покажем на данном примере, в чем это проявляется. Пусть колебания </a:t>
            </a:r>
            <a:r>
              <a:rPr lang="ru-RU" i="1" dirty="0" err="1" smtClean="0"/>
              <a:t>x</a:t>
            </a:r>
            <a:r>
              <a:rPr lang="ru-RU" dirty="0" smtClean="0"/>
              <a:t>(</a:t>
            </a:r>
            <a:r>
              <a:rPr lang="ru-RU" i="1" dirty="0" err="1" smtClean="0"/>
              <a:t>t</a:t>
            </a:r>
            <a:r>
              <a:rPr lang="ru-RU" dirty="0" smtClean="0"/>
              <a:t>)</a:t>
            </a:r>
            <a:r>
              <a:rPr lang="ru-RU" i="1" dirty="0" smtClean="0"/>
              <a:t> </a:t>
            </a:r>
            <a:r>
              <a:rPr lang="ru-RU" dirty="0" smtClean="0"/>
              <a:t>и</a:t>
            </a:r>
            <a:r>
              <a:rPr lang="ru-RU" i="1" dirty="0" smtClean="0"/>
              <a:t> </a:t>
            </a:r>
            <a:r>
              <a:rPr lang="ru-RU" i="1" dirty="0" err="1" smtClean="0"/>
              <a:t>y</a:t>
            </a:r>
            <a:r>
              <a:rPr lang="ru-RU" dirty="0" smtClean="0"/>
              <a:t>(</a:t>
            </a:r>
            <a:r>
              <a:rPr lang="ru-RU" i="1" dirty="0" err="1" smtClean="0"/>
              <a:t>t</a:t>
            </a:r>
            <a:r>
              <a:rPr lang="ru-RU" dirty="0" smtClean="0"/>
              <a:t>) происходят таким образом, что изображающая точка движется по фазовой траектории 1 (рис 5.3).</a:t>
            </a:r>
          </a:p>
          <a:p>
            <a:r>
              <a:rPr lang="ru-RU" dirty="0" smtClean="0"/>
              <a:t>В момент, когда точка находится в положении М</a:t>
            </a:r>
            <a:r>
              <a:rPr lang="ru-RU" baseline="-25000" dirty="0" smtClean="0"/>
              <a:t>1</a:t>
            </a:r>
            <a:r>
              <a:rPr lang="ru-RU" dirty="0" smtClean="0"/>
              <a:t>, в систему добавляется извне некоторое число особей </a:t>
            </a:r>
            <a:r>
              <a:rPr lang="ru-RU" i="1" dirty="0" err="1" smtClean="0"/>
              <a:t>y</a:t>
            </a:r>
            <a:r>
              <a:rPr lang="ru-RU" dirty="0" smtClean="0"/>
              <a:t> такое, что изображающая точка переходит скачком из точки M</a:t>
            </a:r>
            <a:r>
              <a:rPr lang="ru-RU" baseline="-25000" dirty="0" smtClean="0"/>
              <a:t>1</a:t>
            </a:r>
            <a:r>
              <a:rPr lang="ru-RU" dirty="0" smtClean="0"/>
              <a:t> в точку M</a:t>
            </a:r>
            <a:r>
              <a:rPr lang="ru-RU" baseline="-25000" dirty="0" smtClean="0"/>
              <a:t>2</a:t>
            </a:r>
            <a:r>
              <a:rPr lang="ru-RU" baseline="30000" dirty="0" smtClean="0"/>
              <a:t> </a:t>
            </a:r>
            <a:r>
              <a:rPr lang="ru-RU" dirty="0" smtClean="0"/>
              <a:t>. </a:t>
            </a:r>
          </a:p>
          <a:p>
            <a:r>
              <a:rPr lang="ru-RU" dirty="0" smtClean="0"/>
              <a:t>Если после этого систему предоставить самой себе, колебания </a:t>
            </a:r>
            <a:r>
              <a:rPr lang="ru-RU" i="1" dirty="0" err="1" smtClean="0"/>
              <a:t>x</a:t>
            </a:r>
            <a:r>
              <a:rPr lang="ru-RU" dirty="0" smtClean="0"/>
              <a:t>(</a:t>
            </a:r>
            <a:r>
              <a:rPr lang="ru-RU" i="1" dirty="0" err="1" smtClean="0"/>
              <a:t>t</a:t>
            </a:r>
            <a:r>
              <a:rPr lang="ru-RU" dirty="0" smtClean="0"/>
              <a:t>)</a:t>
            </a:r>
            <a:r>
              <a:rPr lang="ru-RU" i="1" dirty="0" smtClean="0"/>
              <a:t>, </a:t>
            </a:r>
            <a:r>
              <a:rPr lang="ru-RU" i="1" dirty="0" err="1" smtClean="0"/>
              <a:t>y</a:t>
            </a:r>
            <a:r>
              <a:rPr lang="ru-RU" dirty="0" smtClean="0"/>
              <a:t>(</a:t>
            </a:r>
            <a:r>
              <a:rPr lang="ru-RU" i="1" dirty="0" err="1" smtClean="0"/>
              <a:t>t</a:t>
            </a:r>
            <a:r>
              <a:rPr lang="ru-RU" dirty="0" smtClean="0"/>
              <a:t>) уже будут происходить с большими амплитудами, чем прежде, и изображающая точка будет двигаться по траектории 2. </a:t>
            </a:r>
          </a:p>
          <a:p>
            <a:r>
              <a:rPr lang="ru-RU" dirty="0" smtClean="0"/>
              <a:t>Это и означает, что колебания в системе неустойчивы: они навсегда изменяют свои характеристики при внешнем воздействии.</a:t>
            </a:r>
          </a:p>
          <a:p>
            <a:pPr>
              <a:buNone/>
            </a:pPr>
            <a:endParaRPr lang="ru-RU"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71009" name="Rectangle 1"/>
          <p:cNvSpPr>
            <a:spLocks noChangeArrowheads="1"/>
          </p:cNvSpPr>
          <p:nvPr/>
        </p:nvSpPr>
        <p:spPr bwMode="auto">
          <a:xfrm>
            <a:off x="1285852" y="4500570"/>
            <a:ext cx="6429356" cy="1815882"/>
          </a:xfrm>
          <a:prstGeom prst="rect">
            <a:avLst/>
          </a:prstGeom>
          <a:noFill/>
          <a:ln w="9525">
            <a:noFill/>
            <a:miter lim="800000"/>
            <a:headEnd/>
            <a:tailEnd/>
          </a:ln>
          <a:effectLst/>
        </p:spPr>
        <p:txBody>
          <a:bodyPr vert="horz" wrap="square" lIns="53958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Рис</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5.4.</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Кривые</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численности</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зайца</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и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рыси</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в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Канаде</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по</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К.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Вилли</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В.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Детье</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1974)</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11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71010" name="Picture 2" descr="C:\Users\73B5~1\AppData\Local\Temp\Rar$EX00.134\LectMB\Lect05.files\image100.jpg"/>
          <p:cNvPicPr>
            <a:picLocks noChangeAspect="1" noChangeArrowheads="1"/>
          </p:cNvPicPr>
          <p:nvPr/>
        </p:nvPicPr>
        <p:blipFill>
          <a:blip r:embed="rId2" cstate="print"/>
          <a:srcRect/>
          <a:stretch>
            <a:fillRect/>
          </a:stretch>
        </p:blipFill>
        <p:spPr bwMode="auto">
          <a:xfrm>
            <a:off x="2214546" y="2357430"/>
            <a:ext cx="4714908" cy="2153723"/>
          </a:xfrm>
          <a:prstGeom prst="rect">
            <a:avLst/>
          </a:prstGeom>
          <a:noFill/>
        </p:spPr>
      </p:pic>
    </p:spTree>
  </p:cSld>
  <p:clrMapOvr>
    <a:masterClrMapping/>
  </p:clrMapOvr>
  <p:transition>
    <p:dissolv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5211763"/>
          </a:xfrm>
        </p:spPr>
        <p:txBody>
          <a:bodyPr>
            <a:normAutofit fontScale="62500" lnSpcReduction="20000"/>
          </a:bodyPr>
          <a:lstStyle/>
          <a:p>
            <a:r>
              <a:rPr lang="ru-RU" dirty="0" smtClean="0"/>
              <a:t>В дальнейшем мы рассмотрим модели, описывающие устойчивые колебательные режимы, и покажем, что на фазовой плоскости такие асимптотически устойчивые периодические движения описываются  предельными циклами.</a:t>
            </a:r>
          </a:p>
          <a:p>
            <a:r>
              <a:rPr lang="ru-RU" dirty="0" smtClean="0"/>
              <a:t>На рис. 5.4 кривые колебаний численности пушных зверей по данным компании </a:t>
            </a:r>
            <a:r>
              <a:rPr lang="ru-RU" dirty="0" err="1" smtClean="0"/>
              <a:t>Гудзонова</a:t>
            </a:r>
            <a:r>
              <a:rPr lang="ru-RU" dirty="0" smtClean="0"/>
              <a:t> залива о числе заготовленных шкурок. </a:t>
            </a:r>
          </a:p>
          <a:p>
            <a:r>
              <a:rPr lang="ru-RU" dirty="0" smtClean="0"/>
              <a:t>Во всех классических учебниках в течение многих лет колебательный характер этих изменений приводили как подтверждение гипотез, положенных в основу модели </a:t>
            </a:r>
            <a:r>
              <a:rPr lang="ru-RU" dirty="0" err="1" smtClean="0"/>
              <a:t>Вольтерра</a:t>
            </a:r>
            <a:r>
              <a:rPr lang="ru-RU" dirty="0" smtClean="0"/>
              <a:t>, которую мы только что рассмотрели. </a:t>
            </a:r>
          </a:p>
          <a:p>
            <a:r>
              <a:rPr lang="ru-RU" dirty="0" smtClean="0"/>
              <a:t>Действительно, периоды колебаний численности зайцев (жертв) и рысей (хищников) примерно одинаковы и составляют порядка 9 – 10 лет. </a:t>
            </a:r>
          </a:p>
          <a:p>
            <a:r>
              <a:rPr lang="ru-RU" dirty="0" smtClean="0"/>
              <a:t>При этом максимум численности зайцев опережает, как правило, максимум численности рысей на один год. Можно полагать, что мы видим регулярные колебания, осложненные случайными факторами, связанными с погодой и проч.</a:t>
            </a:r>
          </a:p>
          <a:p>
            <a:r>
              <a:rPr lang="ru-RU" dirty="0" smtClean="0"/>
              <a:t>Однако возможна и другая интерпретация этих данных наблюдений на основе моделей детерминированного хаоса. </a:t>
            </a:r>
          </a:p>
          <a:p>
            <a:r>
              <a:rPr lang="ru-RU" dirty="0" smtClean="0"/>
              <a:t>О дискретных моделях такого типа мы уже говорили в Лекции 3. Непрерывные модели популяционной динамики, приводящие к детерминированному хаосу, мы рассмотрим в Лекции 9.</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6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71546"/>
            <a:ext cx="8229600" cy="4643470"/>
          </a:xfrm>
        </p:spPr>
        <p:txBody>
          <a:bodyPr>
            <a:normAutofit fontScale="62500" lnSpcReduction="20000"/>
          </a:bodyPr>
          <a:lstStyle/>
          <a:p>
            <a:r>
              <a:rPr lang="ru-RU" dirty="0" smtClean="0"/>
              <a:t>Серьезным недостатком рассмотренной модели </a:t>
            </a:r>
            <a:r>
              <a:rPr lang="ru-RU" dirty="0" err="1" smtClean="0"/>
              <a:t>Вольтерра</a:t>
            </a:r>
            <a:r>
              <a:rPr lang="ru-RU" dirty="0" smtClean="0"/>
              <a:t> является неустойчивость решений по отношению к малым случайным воздействиям, приводящим к изменению переменных. Кроме того, в силу «</a:t>
            </a:r>
            <a:r>
              <a:rPr lang="ru-RU" dirty="0" err="1" smtClean="0"/>
              <a:t>негрубости</a:t>
            </a:r>
            <a:r>
              <a:rPr lang="ru-RU" dirty="0" smtClean="0"/>
              <a:t>» этой системы произвольно малое изменение вида правых частей уравнений (величин параметров системы) приведет к изменению типа особой точки, и, следовательно, к изменению характера фазовых траекторий. </a:t>
            </a:r>
          </a:p>
          <a:p>
            <a:r>
              <a:rPr lang="ru-RU" dirty="0" smtClean="0"/>
              <a:t>Поскольку природные системы подвергаются огромному количеству случайных воздействий, реалистическая модель должна быть по отношению к ним устойчивой. Поэтому негрубые системы не могут давать адекватное описание природных явлений.</a:t>
            </a:r>
          </a:p>
          <a:p>
            <a:r>
              <a:rPr lang="ru-RU" dirty="0" smtClean="0"/>
              <a:t>Различные модификации рассмотренной нами системы, изученные самим </a:t>
            </a:r>
            <a:r>
              <a:rPr lang="ru-RU" dirty="0" err="1" smtClean="0"/>
              <a:t>Вольтерра</a:t>
            </a:r>
            <a:r>
              <a:rPr lang="ru-RU" dirty="0" smtClean="0"/>
              <a:t> и другими авторами, лишены этих недостатков. Наиболее широко известные из них будут рассмотрены в Лекции 9. Здесь мы остановимся на модели, которая учитывает самоограничение в росте обеих популяций. На ее примере видно, как может меняться характер решений при изменении параметров системы.</a:t>
            </a:r>
          </a:p>
          <a:p>
            <a:r>
              <a:rPr lang="ru-RU" dirty="0" smtClean="0"/>
              <a:t>Итак, рассмотрим систему:</a:t>
            </a:r>
          </a:p>
          <a:p>
            <a:endParaRPr lang="ru-RU" dirty="0" smtClean="0"/>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Система (5.19) отличается от ранее рассмотренной системы наличием в правых частях членов: </a:t>
            </a:r>
          </a:p>
          <a:p>
            <a:r>
              <a:rPr lang="ru-RU" dirty="0" smtClean="0"/>
              <a:t>Эти члены отражают тот факт, что численность популяции жертв не может расти до бесконечности даже в отсутствие хищников в силу ограниченности пищевых ресурсов, ареала существования и проч. Такие же «самоограничения» накладываются на популяцию хищников.</a:t>
            </a:r>
          </a:p>
          <a:p>
            <a:r>
              <a:rPr lang="ru-RU" dirty="0" smtClean="0"/>
              <a:t>Система имеет два стационарных решения: нулевое и ненулевое. Анализ показывает, что нулевое решение представляет собой неустойчивый узел. Рассмотрим систему алгебраических уравнений, решение которых дает координаты ненулевого стационарного состояния.</a:t>
            </a:r>
          </a:p>
          <a:p>
            <a:pPr>
              <a:buNone/>
            </a:pPr>
            <a:endParaRPr lang="ru-RU" dirty="0" smtClean="0"/>
          </a:p>
          <a:p>
            <a:pPr>
              <a:buNone/>
            </a:pPr>
            <a:endParaRPr lang="ru-RU" dirty="0" smtClean="0"/>
          </a:p>
          <a:p>
            <a:pPr>
              <a:buNone/>
            </a:pPr>
            <a:r>
              <a:rPr lang="ru-RU" dirty="0" smtClean="0"/>
              <a:t>						(5.20)</a:t>
            </a:r>
          </a:p>
          <a:p>
            <a:endParaRPr lang="ru-RU" dirty="0"/>
          </a:p>
        </p:txBody>
      </p:sp>
      <p:pic>
        <p:nvPicPr>
          <p:cNvPr id="173059" name="Picture 3" descr="C:\Users\73B5~1\AppData\Local\Temp\Rar$EX00.134\LectMB\Lect05.files\image104.gif"/>
          <p:cNvPicPr>
            <a:picLocks noChangeAspect="1" noChangeArrowheads="1"/>
          </p:cNvPicPr>
          <p:nvPr/>
        </p:nvPicPr>
        <p:blipFill>
          <a:blip r:embed="rId2" cstate="print"/>
          <a:srcRect/>
          <a:stretch>
            <a:fillRect/>
          </a:stretch>
        </p:blipFill>
        <p:spPr bwMode="auto">
          <a:xfrm>
            <a:off x="5214942" y="2500306"/>
            <a:ext cx="1285884" cy="296742"/>
          </a:xfrm>
          <a:prstGeom prst="rect">
            <a:avLst/>
          </a:prstGeom>
          <a:noFill/>
        </p:spPr>
      </p:pic>
      <p:pic>
        <p:nvPicPr>
          <p:cNvPr id="173060" name="Picture 4" descr="C:\Users\73B5~1\AppData\Local\Temp\Rar$EX00.134\LectMB\Lect05.files\image106.gif"/>
          <p:cNvPicPr>
            <a:picLocks noChangeAspect="1" noChangeArrowheads="1"/>
          </p:cNvPicPr>
          <p:nvPr/>
        </p:nvPicPr>
        <p:blipFill>
          <a:blip r:embed="rId3" cstate="print"/>
          <a:srcRect/>
          <a:stretch>
            <a:fillRect/>
          </a:stretch>
        </p:blipFill>
        <p:spPr bwMode="auto">
          <a:xfrm>
            <a:off x="3857620" y="5357826"/>
            <a:ext cx="1694334" cy="771527"/>
          </a:xfrm>
          <a:prstGeom prst="rect">
            <a:avLst/>
          </a:prstGeom>
          <a:noFill/>
        </p:spPr>
      </p:pic>
      <p:pic>
        <p:nvPicPr>
          <p:cNvPr id="6" name="Picture 2" descr="C:\Users\73B5~1\AppData\Local\Temp\Rar$EX00.134\LectMB\Lect05.files\image102.gif"/>
          <p:cNvPicPr>
            <a:picLocks noChangeAspect="1" noChangeArrowheads="1"/>
          </p:cNvPicPr>
          <p:nvPr/>
        </p:nvPicPr>
        <p:blipFill>
          <a:blip r:embed="rId4" cstate="print"/>
          <a:srcRect/>
          <a:stretch>
            <a:fillRect/>
          </a:stretch>
        </p:blipFill>
        <p:spPr bwMode="auto">
          <a:xfrm>
            <a:off x="3357554" y="1071546"/>
            <a:ext cx="2611059" cy="121444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73059"/>
                                        </p:tgtEl>
                                        <p:attrNameLst>
                                          <p:attrName>style.visibility</p:attrName>
                                        </p:attrNameLst>
                                      </p:cBhvr>
                                      <p:to>
                                        <p:strVal val="visible"/>
                                      </p:to>
                                    </p:set>
                                    <p:anim calcmode="lin" valueType="num">
                                      <p:cBhvr>
                                        <p:cTn id="14" dur="500" fill="hold"/>
                                        <p:tgtEl>
                                          <p:spTgt spid="173059"/>
                                        </p:tgtEl>
                                        <p:attrNameLst>
                                          <p:attrName>ppt_w</p:attrName>
                                        </p:attrNameLst>
                                      </p:cBhvr>
                                      <p:tavLst>
                                        <p:tav tm="0">
                                          <p:val>
                                            <p:strVal val="#ppt_w*2.5"/>
                                          </p:val>
                                        </p:tav>
                                        <p:tav tm="100000">
                                          <p:val>
                                            <p:strVal val="#ppt_w"/>
                                          </p:val>
                                        </p:tav>
                                      </p:tavLst>
                                    </p:anim>
                                    <p:anim calcmode="lin" valueType="num">
                                      <p:cBhvr>
                                        <p:cTn id="15" dur="500" fill="hold"/>
                                        <p:tgtEl>
                                          <p:spTgt spid="173059"/>
                                        </p:tgtEl>
                                        <p:attrNameLst>
                                          <p:attrName>ppt_h</p:attrName>
                                        </p:attrNameLst>
                                      </p:cBhvr>
                                      <p:tavLst>
                                        <p:tav tm="0">
                                          <p:val>
                                            <p:strVal val="#ppt_h*0.01"/>
                                          </p:val>
                                        </p:tav>
                                        <p:tav tm="100000">
                                          <p:val>
                                            <p:strVal val="#ppt_h"/>
                                          </p:val>
                                        </p:tav>
                                      </p:tavLst>
                                    </p:anim>
                                    <p:anim calcmode="lin" valueType="num">
                                      <p:cBhvr>
                                        <p:cTn id="16" dur="500" fill="hold"/>
                                        <p:tgtEl>
                                          <p:spTgt spid="173059"/>
                                        </p:tgtEl>
                                        <p:attrNameLst>
                                          <p:attrName>ppt_x</p:attrName>
                                        </p:attrNameLst>
                                      </p:cBhvr>
                                      <p:tavLst>
                                        <p:tav tm="0">
                                          <p:val>
                                            <p:strVal val="#ppt_x"/>
                                          </p:val>
                                        </p:tav>
                                        <p:tav tm="100000">
                                          <p:val>
                                            <p:strVal val="#ppt_x"/>
                                          </p:val>
                                        </p:tav>
                                      </p:tavLst>
                                    </p:anim>
                                    <p:anim calcmode="lin" valueType="num">
                                      <p:cBhvr>
                                        <p:cTn id="17" dur="500" fill="hold"/>
                                        <p:tgtEl>
                                          <p:spTgt spid="173059"/>
                                        </p:tgtEl>
                                        <p:attrNameLst>
                                          <p:attrName>ppt_y</p:attrName>
                                        </p:attrNameLst>
                                      </p:cBhvr>
                                      <p:tavLst>
                                        <p:tav tm="0">
                                          <p:val>
                                            <p:strVal val="#ppt_h+1"/>
                                          </p:val>
                                        </p:tav>
                                        <p:tav tm="100000">
                                          <p:val>
                                            <p:strVal val="#ppt_y"/>
                                          </p:val>
                                        </p:tav>
                                      </p:tavLst>
                                    </p:anim>
                                    <p:animEffect transition="in" filter="fade">
                                      <p:cBhvr>
                                        <p:cTn id="18" dur="500"/>
                                        <p:tgtEl>
                                          <p:spTgt spid="173059"/>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strVal val="#ppt_w*2.5"/>
                                          </p:val>
                                        </p:tav>
                                        <p:tav tm="100000">
                                          <p:val>
                                            <p:strVal val="#ppt_w"/>
                                          </p:val>
                                        </p:tav>
                                      </p:tavLst>
                                    </p:anim>
                                    <p:anim calcmode="lin" valueType="num">
                                      <p:cBhvr>
                                        <p:cTn id="22" dur="500" fill="hold"/>
                                        <p:tgtEl>
                                          <p:spTgt spid="6"/>
                                        </p:tgtEl>
                                        <p:attrNameLst>
                                          <p:attrName>ppt_h</p:attrName>
                                        </p:attrNameLst>
                                      </p:cBhvr>
                                      <p:tavLst>
                                        <p:tav tm="0">
                                          <p:val>
                                            <p:strVal val="#ppt_h*0.01"/>
                                          </p:val>
                                        </p:tav>
                                        <p:tav tm="100000">
                                          <p:val>
                                            <p:strVal val="#ppt_h"/>
                                          </p:val>
                                        </p:tav>
                                      </p:tavLst>
                                    </p:anim>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h+1"/>
                                          </p:val>
                                        </p:tav>
                                        <p:tav tm="100000">
                                          <p:val>
                                            <p:strVal val="#ppt_y"/>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8" presetClass="entr" presetSubtype="0" accel="10000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31"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3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8" presetClass="entr" presetSubtype="0" accel="10000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40"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4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43" dur="500"/>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9"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2" dur="500"/>
                                        <p:tgtEl>
                                          <p:spTgt spid="3">
                                            <p:txEl>
                                              <p:pRg st="5" end="5"/>
                                            </p:txEl>
                                          </p:spTgt>
                                        </p:tgtEl>
                                      </p:cBhvr>
                                    </p:animEffect>
                                  </p:childTnLst>
                                </p:cTn>
                              </p:par>
                              <p:par>
                                <p:cTn id="53" presetID="58" presetClass="entr" presetSubtype="0" accel="100000" fill="hold" nodeType="withEffect">
                                  <p:stCondLst>
                                    <p:cond delay="0"/>
                                  </p:stCondLst>
                                  <p:childTnLst>
                                    <p:set>
                                      <p:cBhvr>
                                        <p:cTn id="54" dur="1" fill="hold">
                                          <p:stCondLst>
                                            <p:cond delay="0"/>
                                          </p:stCondLst>
                                        </p:cTn>
                                        <p:tgtEl>
                                          <p:spTgt spid="173060"/>
                                        </p:tgtEl>
                                        <p:attrNameLst>
                                          <p:attrName>style.visibility</p:attrName>
                                        </p:attrNameLst>
                                      </p:cBhvr>
                                      <p:to>
                                        <p:strVal val="visible"/>
                                      </p:to>
                                    </p:set>
                                    <p:anim calcmode="lin" valueType="num">
                                      <p:cBhvr>
                                        <p:cTn id="55" dur="500" fill="hold"/>
                                        <p:tgtEl>
                                          <p:spTgt spid="173060"/>
                                        </p:tgtEl>
                                        <p:attrNameLst>
                                          <p:attrName>ppt_w</p:attrName>
                                        </p:attrNameLst>
                                      </p:cBhvr>
                                      <p:tavLst>
                                        <p:tav tm="0">
                                          <p:val>
                                            <p:strVal val="#ppt_w*2.5"/>
                                          </p:val>
                                        </p:tav>
                                        <p:tav tm="100000">
                                          <p:val>
                                            <p:strVal val="#ppt_w"/>
                                          </p:val>
                                        </p:tav>
                                      </p:tavLst>
                                    </p:anim>
                                    <p:anim calcmode="lin" valueType="num">
                                      <p:cBhvr>
                                        <p:cTn id="56" dur="500" fill="hold"/>
                                        <p:tgtEl>
                                          <p:spTgt spid="173060"/>
                                        </p:tgtEl>
                                        <p:attrNameLst>
                                          <p:attrName>ppt_h</p:attrName>
                                        </p:attrNameLst>
                                      </p:cBhvr>
                                      <p:tavLst>
                                        <p:tav tm="0">
                                          <p:val>
                                            <p:strVal val="#ppt_h*0.01"/>
                                          </p:val>
                                        </p:tav>
                                        <p:tav tm="100000">
                                          <p:val>
                                            <p:strVal val="#ppt_h"/>
                                          </p:val>
                                        </p:tav>
                                      </p:tavLst>
                                    </p:anim>
                                    <p:anim calcmode="lin" valueType="num">
                                      <p:cBhvr>
                                        <p:cTn id="57" dur="500" fill="hold"/>
                                        <p:tgtEl>
                                          <p:spTgt spid="173060"/>
                                        </p:tgtEl>
                                        <p:attrNameLst>
                                          <p:attrName>ppt_x</p:attrName>
                                        </p:attrNameLst>
                                      </p:cBhvr>
                                      <p:tavLst>
                                        <p:tav tm="0">
                                          <p:val>
                                            <p:strVal val="#ppt_x"/>
                                          </p:val>
                                        </p:tav>
                                        <p:tav tm="100000">
                                          <p:val>
                                            <p:strVal val="#ppt_x"/>
                                          </p:val>
                                        </p:tav>
                                      </p:tavLst>
                                    </p:anim>
                                    <p:anim calcmode="lin" valueType="num">
                                      <p:cBhvr>
                                        <p:cTn id="58" dur="500" fill="hold"/>
                                        <p:tgtEl>
                                          <p:spTgt spid="173060"/>
                                        </p:tgtEl>
                                        <p:attrNameLst>
                                          <p:attrName>ppt_y</p:attrName>
                                        </p:attrNameLst>
                                      </p:cBhvr>
                                      <p:tavLst>
                                        <p:tav tm="0">
                                          <p:val>
                                            <p:strVal val="#ppt_h+1"/>
                                          </p:val>
                                        </p:tav>
                                        <p:tav tm="100000">
                                          <p:val>
                                            <p:strVal val="#ppt_y"/>
                                          </p:val>
                                        </p:tav>
                                      </p:tavLst>
                                    </p:anim>
                                    <p:animEffect transition="in" filter="fade">
                                      <p:cBhvr>
                                        <p:cTn id="59" dur="500"/>
                                        <p:tgtEl>
                                          <p:spTgt spid="173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2354268"/>
          </a:xfrm>
        </p:spPr>
        <p:txBody>
          <a:bodyPr>
            <a:normAutofit fontScale="92500" lnSpcReduction="20000"/>
          </a:bodyPr>
          <a:lstStyle/>
          <a:p>
            <a:r>
              <a:rPr lang="ru-RU" dirty="0" smtClean="0"/>
              <a:t>Стационарное решение:</a:t>
            </a:r>
          </a:p>
          <a:p>
            <a:endParaRPr lang="ru-RU" dirty="0" smtClean="0"/>
          </a:p>
          <a:p>
            <a:endParaRPr lang="ru-RU" dirty="0" smtClean="0"/>
          </a:p>
          <a:p>
            <a:pPr>
              <a:buNone/>
            </a:pPr>
            <a:endParaRPr lang="ru-RU" dirty="0" smtClean="0"/>
          </a:p>
          <a:p>
            <a:r>
              <a:rPr lang="ru-RU" dirty="0" smtClean="0"/>
              <a:t>Корни характеристического уравнения системы, линеаризованной в окрестности особой точки:</a:t>
            </a:r>
          </a:p>
          <a:p>
            <a:pPr>
              <a:buNone/>
            </a:pPr>
            <a:endParaRPr lang="ru-RU" dirty="0"/>
          </a:p>
        </p:txBody>
      </p:sp>
      <p:pic>
        <p:nvPicPr>
          <p:cNvPr id="176130" name="Picture 2" descr="C:\Users\73B5~1\AppData\Local\Temp\Rar$EX00.134\LectMB\Lect05.files\image108.gif"/>
          <p:cNvPicPr>
            <a:picLocks noChangeAspect="1" noChangeArrowheads="1"/>
          </p:cNvPicPr>
          <p:nvPr/>
        </p:nvPicPr>
        <p:blipFill>
          <a:blip r:embed="rId2" cstate="print"/>
          <a:srcRect/>
          <a:stretch>
            <a:fillRect/>
          </a:stretch>
        </p:blipFill>
        <p:spPr bwMode="auto">
          <a:xfrm>
            <a:off x="3786182" y="1928802"/>
            <a:ext cx="1539098" cy="1214446"/>
          </a:xfrm>
          <a:prstGeom prst="rect">
            <a:avLst/>
          </a:prstGeom>
          <a:noFill/>
        </p:spPr>
      </p:pic>
      <p:pic>
        <p:nvPicPr>
          <p:cNvPr id="176131" name="Picture 3" descr="C:\Users\73B5~1\AppData\Local\Temp\Rar$EX00.134\LectMB\Lect05.files\image110.gif"/>
          <p:cNvPicPr>
            <a:picLocks noChangeAspect="1" noChangeArrowheads="1"/>
          </p:cNvPicPr>
          <p:nvPr/>
        </p:nvPicPr>
        <p:blipFill>
          <a:blip r:embed="rId3" cstate="print"/>
          <a:srcRect/>
          <a:stretch>
            <a:fillRect/>
          </a:stretch>
        </p:blipFill>
        <p:spPr bwMode="auto">
          <a:xfrm>
            <a:off x="2143108" y="4000504"/>
            <a:ext cx="5018084" cy="714380"/>
          </a:xfrm>
          <a:prstGeom prst="rect">
            <a:avLst/>
          </a:prstGeom>
          <a:noFill/>
        </p:spPr>
      </p:pic>
      <p:pic>
        <p:nvPicPr>
          <p:cNvPr id="176132" name="Picture 4" descr="C:\Users\73B5~1\AppData\Local\Temp\Rar$EX00.134\LectMB\Lect05.files\image112.gif"/>
          <p:cNvPicPr>
            <a:picLocks noChangeAspect="1" noChangeArrowheads="1"/>
          </p:cNvPicPr>
          <p:nvPr/>
        </p:nvPicPr>
        <p:blipFill>
          <a:blip r:embed="rId4" cstate="print"/>
          <a:srcRect/>
          <a:stretch>
            <a:fillRect/>
          </a:stretch>
        </p:blipFill>
        <p:spPr bwMode="auto">
          <a:xfrm>
            <a:off x="357158" y="4929198"/>
            <a:ext cx="8442673" cy="71438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76130"/>
                                        </p:tgtEl>
                                        <p:attrNameLst>
                                          <p:attrName>style.visibility</p:attrName>
                                        </p:attrNameLst>
                                      </p:cBhvr>
                                      <p:to>
                                        <p:strVal val="visible"/>
                                      </p:to>
                                    </p:set>
                                    <p:anim calcmode="lin" valueType="num">
                                      <p:cBhvr>
                                        <p:cTn id="14" dur="500" fill="hold"/>
                                        <p:tgtEl>
                                          <p:spTgt spid="176130"/>
                                        </p:tgtEl>
                                        <p:attrNameLst>
                                          <p:attrName>ppt_w</p:attrName>
                                        </p:attrNameLst>
                                      </p:cBhvr>
                                      <p:tavLst>
                                        <p:tav tm="0">
                                          <p:val>
                                            <p:strVal val="#ppt_w*2.5"/>
                                          </p:val>
                                        </p:tav>
                                        <p:tav tm="100000">
                                          <p:val>
                                            <p:strVal val="#ppt_w"/>
                                          </p:val>
                                        </p:tav>
                                      </p:tavLst>
                                    </p:anim>
                                    <p:anim calcmode="lin" valueType="num">
                                      <p:cBhvr>
                                        <p:cTn id="15" dur="500" fill="hold"/>
                                        <p:tgtEl>
                                          <p:spTgt spid="176130"/>
                                        </p:tgtEl>
                                        <p:attrNameLst>
                                          <p:attrName>ppt_h</p:attrName>
                                        </p:attrNameLst>
                                      </p:cBhvr>
                                      <p:tavLst>
                                        <p:tav tm="0">
                                          <p:val>
                                            <p:strVal val="#ppt_h*0.01"/>
                                          </p:val>
                                        </p:tav>
                                        <p:tav tm="100000">
                                          <p:val>
                                            <p:strVal val="#ppt_h"/>
                                          </p:val>
                                        </p:tav>
                                      </p:tavLst>
                                    </p:anim>
                                    <p:anim calcmode="lin" valueType="num">
                                      <p:cBhvr>
                                        <p:cTn id="16" dur="500" fill="hold"/>
                                        <p:tgtEl>
                                          <p:spTgt spid="176130"/>
                                        </p:tgtEl>
                                        <p:attrNameLst>
                                          <p:attrName>ppt_x</p:attrName>
                                        </p:attrNameLst>
                                      </p:cBhvr>
                                      <p:tavLst>
                                        <p:tav tm="0">
                                          <p:val>
                                            <p:strVal val="#ppt_x"/>
                                          </p:val>
                                        </p:tav>
                                        <p:tav tm="100000">
                                          <p:val>
                                            <p:strVal val="#ppt_x"/>
                                          </p:val>
                                        </p:tav>
                                      </p:tavLst>
                                    </p:anim>
                                    <p:anim calcmode="lin" valueType="num">
                                      <p:cBhvr>
                                        <p:cTn id="17" dur="500" fill="hold"/>
                                        <p:tgtEl>
                                          <p:spTgt spid="176130"/>
                                        </p:tgtEl>
                                        <p:attrNameLst>
                                          <p:attrName>ppt_y</p:attrName>
                                        </p:attrNameLst>
                                      </p:cBhvr>
                                      <p:tavLst>
                                        <p:tav tm="0">
                                          <p:val>
                                            <p:strVal val="#ppt_h+1"/>
                                          </p:val>
                                        </p:tav>
                                        <p:tav tm="100000">
                                          <p:val>
                                            <p:strVal val="#ppt_y"/>
                                          </p:val>
                                        </p:tav>
                                      </p:tavLst>
                                    </p:anim>
                                    <p:animEffect transition="in" filter="fade">
                                      <p:cBhvr>
                                        <p:cTn id="18" dur="500"/>
                                        <p:tgtEl>
                                          <p:spTgt spid="176130"/>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4" end="4"/>
                                            </p:txEl>
                                          </p:spTgt>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176131"/>
                                        </p:tgtEl>
                                        <p:attrNameLst>
                                          <p:attrName>style.visibility</p:attrName>
                                        </p:attrNameLst>
                                      </p:cBhvr>
                                      <p:to>
                                        <p:strVal val="visible"/>
                                      </p:to>
                                    </p:set>
                                    <p:anim calcmode="lin" valueType="num">
                                      <p:cBhvr>
                                        <p:cTn id="30" dur="500" fill="hold"/>
                                        <p:tgtEl>
                                          <p:spTgt spid="176131"/>
                                        </p:tgtEl>
                                        <p:attrNameLst>
                                          <p:attrName>ppt_w</p:attrName>
                                        </p:attrNameLst>
                                      </p:cBhvr>
                                      <p:tavLst>
                                        <p:tav tm="0">
                                          <p:val>
                                            <p:strVal val="#ppt_w*2.5"/>
                                          </p:val>
                                        </p:tav>
                                        <p:tav tm="100000">
                                          <p:val>
                                            <p:strVal val="#ppt_w"/>
                                          </p:val>
                                        </p:tav>
                                      </p:tavLst>
                                    </p:anim>
                                    <p:anim calcmode="lin" valueType="num">
                                      <p:cBhvr>
                                        <p:cTn id="31" dur="500" fill="hold"/>
                                        <p:tgtEl>
                                          <p:spTgt spid="176131"/>
                                        </p:tgtEl>
                                        <p:attrNameLst>
                                          <p:attrName>ppt_h</p:attrName>
                                        </p:attrNameLst>
                                      </p:cBhvr>
                                      <p:tavLst>
                                        <p:tav tm="0">
                                          <p:val>
                                            <p:strVal val="#ppt_h*0.01"/>
                                          </p:val>
                                        </p:tav>
                                        <p:tav tm="100000">
                                          <p:val>
                                            <p:strVal val="#ppt_h"/>
                                          </p:val>
                                        </p:tav>
                                      </p:tavLst>
                                    </p:anim>
                                    <p:anim calcmode="lin" valueType="num">
                                      <p:cBhvr>
                                        <p:cTn id="32" dur="500" fill="hold"/>
                                        <p:tgtEl>
                                          <p:spTgt spid="176131"/>
                                        </p:tgtEl>
                                        <p:attrNameLst>
                                          <p:attrName>ppt_x</p:attrName>
                                        </p:attrNameLst>
                                      </p:cBhvr>
                                      <p:tavLst>
                                        <p:tav tm="0">
                                          <p:val>
                                            <p:strVal val="#ppt_x"/>
                                          </p:val>
                                        </p:tav>
                                        <p:tav tm="100000">
                                          <p:val>
                                            <p:strVal val="#ppt_x"/>
                                          </p:val>
                                        </p:tav>
                                      </p:tavLst>
                                    </p:anim>
                                    <p:anim calcmode="lin" valueType="num">
                                      <p:cBhvr>
                                        <p:cTn id="33" dur="500" fill="hold"/>
                                        <p:tgtEl>
                                          <p:spTgt spid="176131"/>
                                        </p:tgtEl>
                                        <p:attrNameLst>
                                          <p:attrName>ppt_y</p:attrName>
                                        </p:attrNameLst>
                                      </p:cBhvr>
                                      <p:tavLst>
                                        <p:tav tm="0">
                                          <p:val>
                                            <p:strVal val="#ppt_h+1"/>
                                          </p:val>
                                        </p:tav>
                                        <p:tav tm="100000">
                                          <p:val>
                                            <p:strVal val="#ppt_y"/>
                                          </p:val>
                                        </p:tav>
                                      </p:tavLst>
                                    </p:anim>
                                    <p:animEffect transition="in" filter="fade">
                                      <p:cBhvr>
                                        <p:cTn id="34" dur="500"/>
                                        <p:tgtEl>
                                          <p:spTgt spid="176131"/>
                                        </p:tgtEl>
                                      </p:cBhvr>
                                    </p:animEffect>
                                  </p:childTnLst>
                                </p:cTn>
                              </p:par>
                              <p:par>
                                <p:cTn id="35" presetID="58" presetClass="entr" presetSubtype="0" accel="100000" fill="hold" nodeType="withEffect">
                                  <p:stCondLst>
                                    <p:cond delay="0"/>
                                  </p:stCondLst>
                                  <p:childTnLst>
                                    <p:set>
                                      <p:cBhvr>
                                        <p:cTn id="36" dur="1" fill="hold">
                                          <p:stCondLst>
                                            <p:cond delay="0"/>
                                          </p:stCondLst>
                                        </p:cTn>
                                        <p:tgtEl>
                                          <p:spTgt spid="176132"/>
                                        </p:tgtEl>
                                        <p:attrNameLst>
                                          <p:attrName>style.visibility</p:attrName>
                                        </p:attrNameLst>
                                      </p:cBhvr>
                                      <p:to>
                                        <p:strVal val="visible"/>
                                      </p:to>
                                    </p:set>
                                    <p:anim calcmode="lin" valueType="num">
                                      <p:cBhvr>
                                        <p:cTn id="37" dur="500" fill="hold"/>
                                        <p:tgtEl>
                                          <p:spTgt spid="176132"/>
                                        </p:tgtEl>
                                        <p:attrNameLst>
                                          <p:attrName>ppt_w</p:attrName>
                                        </p:attrNameLst>
                                      </p:cBhvr>
                                      <p:tavLst>
                                        <p:tav tm="0">
                                          <p:val>
                                            <p:strVal val="#ppt_w*2.5"/>
                                          </p:val>
                                        </p:tav>
                                        <p:tav tm="100000">
                                          <p:val>
                                            <p:strVal val="#ppt_w"/>
                                          </p:val>
                                        </p:tav>
                                      </p:tavLst>
                                    </p:anim>
                                    <p:anim calcmode="lin" valueType="num">
                                      <p:cBhvr>
                                        <p:cTn id="38" dur="500" fill="hold"/>
                                        <p:tgtEl>
                                          <p:spTgt spid="176132"/>
                                        </p:tgtEl>
                                        <p:attrNameLst>
                                          <p:attrName>ppt_h</p:attrName>
                                        </p:attrNameLst>
                                      </p:cBhvr>
                                      <p:tavLst>
                                        <p:tav tm="0">
                                          <p:val>
                                            <p:strVal val="#ppt_h*0.01"/>
                                          </p:val>
                                        </p:tav>
                                        <p:tav tm="100000">
                                          <p:val>
                                            <p:strVal val="#ppt_h"/>
                                          </p:val>
                                        </p:tav>
                                      </p:tavLst>
                                    </p:anim>
                                    <p:anim calcmode="lin" valueType="num">
                                      <p:cBhvr>
                                        <p:cTn id="39" dur="500" fill="hold"/>
                                        <p:tgtEl>
                                          <p:spTgt spid="176132"/>
                                        </p:tgtEl>
                                        <p:attrNameLst>
                                          <p:attrName>ppt_x</p:attrName>
                                        </p:attrNameLst>
                                      </p:cBhvr>
                                      <p:tavLst>
                                        <p:tav tm="0">
                                          <p:val>
                                            <p:strVal val="#ppt_x"/>
                                          </p:val>
                                        </p:tav>
                                        <p:tav tm="100000">
                                          <p:val>
                                            <p:strVal val="#ppt_x"/>
                                          </p:val>
                                        </p:tav>
                                      </p:tavLst>
                                    </p:anim>
                                    <p:anim calcmode="lin" valueType="num">
                                      <p:cBhvr>
                                        <p:cTn id="40" dur="500" fill="hold"/>
                                        <p:tgtEl>
                                          <p:spTgt spid="176132"/>
                                        </p:tgtEl>
                                        <p:attrNameLst>
                                          <p:attrName>ppt_y</p:attrName>
                                        </p:attrNameLst>
                                      </p:cBhvr>
                                      <p:tavLst>
                                        <p:tav tm="0">
                                          <p:val>
                                            <p:strVal val="#ppt_h+1"/>
                                          </p:val>
                                        </p:tav>
                                        <p:tav tm="100000">
                                          <p:val>
                                            <p:strVal val="#ppt_y"/>
                                          </p:val>
                                        </p:tav>
                                      </p:tavLst>
                                    </p:anim>
                                    <p:animEffect transition="in" filter="fade">
                                      <p:cBhvr>
                                        <p:cTn id="41" dur="500"/>
                                        <p:tgtEl>
                                          <p:spTgt spid="176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4926035"/>
          </a:xfrm>
        </p:spPr>
        <p:txBody>
          <a:bodyPr>
            <a:normAutofit fontScale="62500" lnSpcReduction="20000"/>
          </a:bodyPr>
          <a:lstStyle/>
          <a:p>
            <a:r>
              <a:rPr lang="ru-RU" dirty="0" smtClean="0"/>
              <a:t>Из выражения для характеристических чисел видно, что если выполнено условие</a:t>
            </a:r>
          </a:p>
          <a:p>
            <a:endParaRPr lang="ru-RU" dirty="0" smtClean="0"/>
          </a:p>
          <a:p>
            <a:endParaRPr lang="ru-RU" dirty="0" smtClean="0"/>
          </a:p>
          <a:p>
            <a:r>
              <a:rPr lang="ru-RU" dirty="0" smtClean="0"/>
              <a:t>то численности хищников и жертв совершают во времени затухающие колебания. Система имеет особую точку – устойчивый фокус.</a:t>
            </a:r>
          </a:p>
          <a:p>
            <a:endParaRPr lang="ru-RU" dirty="0" smtClean="0"/>
          </a:p>
          <a:p>
            <a:endParaRPr lang="ru-RU" dirty="0" smtClean="0"/>
          </a:p>
          <a:p>
            <a:endParaRPr lang="ru-RU" dirty="0" smtClean="0"/>
          </a:p>
          <a:p>
            <a:endParaRPr lang="ru-RU" dirty="0" smtClean="0"/>
          </a:p>
          <a:p>
            <a:endParaRPr lang="ru-RU" dirty="0" smtClean="0"/>
          </a:p>
          <a:p>
            <a:pPr>
              <a:buNone/>
            </a:pPr>
            <a:r>
              <a:rPr lang="ru-RU" dirty="0" smtClean="0"/>
              <a:t> </a:t>
            </a:r>
          </a:p>
          <a:p>
            <a:pPr>
              <a:buNone/>
            </a:pPr>
            <a:r>
              <a:rPr lang="ru-RU" dirty="0" smtClean="0"/>
              <a:t> </a:t>
            </a:r>
          </a:p>
          <a:p>
            <a:r>
              <a:rPr lang="ru-RU" b="1" dirty="0" smtClean="0"/>
              <a:t>Рис. 5.5. </a:t>
            </a:r>
            <a:r>
              <a:rPr lang="ru-RU" dirty="0" smtClean="0"/>
              <a:t>Фазовый портрет системы 5.19</a:t>
            </a:r>
          </a:p>
          <a:p>
            <a:r>
              <a:rPr lang="ru-RU" i="1" dirty="0" smtClean="0"/>
              <a:t>а</a:t>
            </a:r>
            <a:r>
              <a:rPr lang="ru-RU" dirty="0" smtClean="0"/>
              <a:t> – устойчивый фокус,</a:t>
            </a:r>
          </a:p>
          <a:p>
            <a:r>
              <a:rPr lang="ru-RU" dirty="0" smtClean="0"/>
              <a:t>параметры системы: </a:t>
            </a:r>
            <a:r>
              <a:rPr lang="ru-RU" dirty="0" smtClean="0">
                <a:sym typeface="Symbol"/>
              </a:rPr>
              <a:t></a:t>
            </a:r>
            <a:r>
              <a:rPr lang="ru-RU" baseline="-25000" dirty="0" err="1" smtClean="0"/>
              <a:t>x</a:t>
            </a:r>
            <a:r>
              <a:rPr lang="ru-RU" dirty="0" smtClean="0"/>
              <a:t> = 2, </a:t>
            </a:r>
            <a:r>
              <a:rPr lang="ru-RU" dirty="0" smtClean="0">
                <a:sym typeface="Symbol"/>
              </a:rPr>
              <a:t></a:t>
            </a:r>
            <a:r>
              <a:rPr lang="ru-RU" baseline="-25000" dirty="0" err="1" smtClean="0"/>
              <a:t>xy</a:t>
            </a:r>
            <a:r>
              <a:rPr lang="ru-RU" dirty="0" smtClean="0"/>
              <a:t> = 18, </a:t>
            </a:r>
            <a:r>
              <a:rPr lang="ru-RU" dirty="0" smtClean="0">
                <a:sym typeface="Symbol"/>
              </a:rPr>
              <a:t></a:t>
            </a:r>
            <a:r>
              <a:rPr lang="ru-RU" i="1" baseline="-25000" dirty="0" smtClean="0"/>
              <a:t>x</a:t>
            </a:r>
            <a:r>
              <a:rPr lang="ru-RU" dirty="0" smtClean="0"/>
              <a:t>=1, </a:t>
            </a:r>
            <a:r>
              <a:rPr lang="ru-RU" dirty="0" smtClean="0">
                <a:sym typeface="Symbol"/>
              </a:rPr>
              <a:t></a:t>
            </a:r>
            <a:r>
              <a:rPr lang="ru-RU" baseline="-25000" dirty="0" err="1" smtClean="0"/>
              <a:t>y</a:t>
            </a:r>
            <a:r>
              <a:rPr lang="ru-RU" dirty="0" smtClean="0"/>
              <a:t> = 3, </a:t>
            </a:r>
            <a:r>
              <a:rPr lang="ru-RU" dirty="0" smtClean="0">
                <a:sym typeface="Symbol"/>
              </a:rPr>
              <a:t></a:t>
            </a:r>
            <a:r>
              <a:rPr lang="ru-RU" baseline="-25000" dirty="0" err="1" smtClean="0"/>
              <a:t>yx</a:t>
            </a:r>
            <a:r>
              <a:rPr lang="ru-RU" baseline="-25000" dirty="0" smtClean="0"/>
              <a:t> </a:t>
            </a:r>
            <a:r>
              <a:rPr lang="ru-RU" dirty="0" smtClean="0"/>
              <a:t>= 5, </a:t>
            </a:r>
            <a:r>
              <a:rPr lang="ru-RU" dirty="0" smtClean="0">
                <a:sym typeface="Symbol"/>
              </a:rPr>
              <a:t></a:t>
            </a:r>
            <a:r>
              <a:rPr lang="ru-RU" i="1" baseline="-25000" dirty="0" smtClean="0"/>
              <a:t>y</a:t>
            </a:r>
            <a:r>
              <a:rPr lang="ru-RU" dirty="0" smtClean="0"/>
              <a:t>=1</a:t>
            </a:r>
          </a:p>
          <a:p>
            <a:r>
              <a:rPr lang="ru-RU" i="1" dirty="0" smtClean="0"/>
              <a:t>б</a:t>
            </a:r>
            <a:r>
              <a:rPr lang="ru-RU" dirty="0" smtClean="0"/>
              <a:t> – устойчивый узел,</a:t>
            </a:r>
          </a:p>
          <a:p>
            <a:r>
              <a:rPr lang="ru-RU" dirty="0" smtClean="0"/>
              <a:t>параметры системы: </a:t>
            </a:r>
            <a:r>
              <a:rPr lang="ru-RU" dirty="0" smtClean="0">
                <a:sym typeface="Symbol"/>
              </a:rPr>
              <a:t></a:t>
            </a:r>
            <a:r>
              <a:rPr lang="ru-RU" baseline="-25000" dirty="0" err="1" smtClean="0"/>
              <a:t>x</a:t>
            </a:r>
            <a:r>
              <a:rPr lang="ru-RU" dirty="0" smtClean="0"/>
              <a:t> = 2, </a:t>
            </a:r>
            <a:r>
              <a:rPr lang="ru-RU" dirty="0" smtClean="0">
                <a:sym typeface="Symbol"/>
              </a:rPr>
              <a:t></a:t>
            </a:r>
            <a:r>
              <a:rPr lang="ru-RU" baseline="-25000" dirty="0" err="1" smtClean="0"/>
              <a:t>xy</a:t>
            </a:r>
            <a:r>
              <a:rPr lang="ru-RU" dirty="0" smtClean="0"/>
              <a:t> = 1, </a:t>
            </a:r>
            <a:r>
              <a:rPr lang="ru-RU" dirty="0" smtClean="0">
                <a:sym typeface="Symbol"/>
              </a:rPr>
              <a:t></a:t>
            </a:r>
            <a:r>
              <a:rPr lang="ru-RU" i="1" baseline="-25000" dirty="0" smtClean="0"/>
              <a:t>x</a:t>
            </a:r>
            <a:r>
              <a:rPr lang="ru-RU" dirty="0" smtClean="0"/>
              <a:t>=1, </a:t>
            </a:r>
            <a:r>
              <a:rPr lang="ru-RU" dirty="0" smtClean="0">
                <a:sym typeface="Symbol"/>
              </a:rPr>
              <a:t></a:t>
            </a:r>
            <a:r>
              <a:rPr lang="ru-RU" baseline="-25000" dirty="0" err="1" smtClean="0"/>
              <a:t>y</a:t>
            </a:r>
            <a:r>
              <a:rPr lang="ru-RU" dirty="0" smtClean="0"/>
              <a:t> = 3, </a:t>
            </a:r>
            <a:r>
              <a:rPr lang="ru-RU" dirty="0" smtClean="0">
                <a:sym typeface="Symbol"/>
              </a:rPr>
              <a:t></a:t>
            </a:r>
            <a:r>
              <a:rPr lang="ru-RU" baseline="-25000" dirty="0" err="1" smtClean="0"/>
              <a:t>yx</a:t>
            </a:r>
            <a:r>
              <a:rPr lang="ru-RU" baseline="-25000" dirty="0" smtClean="0"/>
              <a:t> </a:t>
            </a:r>
            <a:r>
              <a:rPr lang="ru-RU" dirty="0" smtClean="0"/>
              <a:t>= 1, </a:t>
            </a:r>
            <a:r>
              <a:rPr lang="ru-RU" dirty="0" smtClean="0">
                <a:sym typeface="Symbol"/>
              </a:rPr>
              <a:t></a:t>
            </a:r>
            <a:r>
              <a:rPr lang="ru-RU" i="1" baseline="-25000" dirty="0" smtClean="0"/>
              <a:t>y</a:t>
            </a:r>
            <a:r>
              <a:rPr lang="ru-RU" dirty="0" smtClean="0"/>
              <a:t>=1</a:t>
            </a:r>
          </a:p>
          <a:p>
            <a:endParaRPr lang="ru-RU" dirty="0"/>
          </a:p>
        </p:txBody>
      </p:sp>
      <p:pic>
        <p:nvPicPr>
          <p:cNvPr id="177154" name="Picture 2" descr="C:\Users\73B5~1\AppData\Local\Temp\Rar$EX00.134\LectMB\Lect05.files\image113.gif"/>
          <p:cNvPicPr>
            <a:picLocks noChangeAspect="1" noChangeArrowheads="1"/>
          </p:cNvPicPr>
          <p:nvPr/>
        </p:nvPicPr>
        <p:blipFill>
          <a:blip r:embed="rId2" cstate="print"/>
          <a:srcRect/>
          <a:stretch>
            <a:fillRect/>
          </a:stretch>
        </p:blipFill>
        <p:spPr bwMode="auto">
          <a:xfrm>
            <a:off x="114300" y="-1143000"/>
            <a:ext cx="114300" cy="200025"/>
          </a:xfrm>
          <a:prstGeom prst="rect">
            <a:avLst/>
          </a:prstGeom>
          <a:noFill/>
        </p:spPr>
      </p:pic>
      <p:pic>
        <p:nvPicPr>
          <p:cNvPr id="177155" name="Picture 3" descr="C:\Users\73B5~1\AppData\Local\Temp\Rar$EX00.134\LectMB\Lect05.files\image115.gif"/>
          <p:cNvPicPr>
            <a:picLocks noChangeAspect="1" noChangeArrowheads="1"/>
          </p:cNvPicPr>
          <p:nvPr/>
        </p:nvPicPr>
        <p:blipFill>
          <a:blip r:embed="rId3" cstate="print"/>
          <a:srcRect/>
          <a:stretch>
            <a:fillRect/>
          </a:stretch>
        </p:blipFill>
        <p:spPr bwMode="auto">
          <a:xfrm>
            <a:off x="3071802" y="2000240"/>
            <a:ext cx="3504506" cy="714380"/>
          </a:xfrm>
          <a:prstGeom prst="rect">
            <a:avLst/>
          </a:prstGeom>
          <a:noFill/>
        </p:spPr>
      </p:pic>
      <p:pic>
        <p:nvPicPr>
          <p:cNvPr id="177156" name="Picture 4" descr="C:\Users\73B5~1\AppData\Local\Temp\Rar$EX00.134\LectMB\Lect05.files\image117.jpg"/>
          <p:cNvPicPr>
            <a:picLocks noChangeAspect="1" noChangeArrowheads="1"/>
          </p:cNvPicPr>
          <p:nvPr/>
        </p:nvPicPr>
        <p:blipFill>
          <a:blip r:embed="rId4" cstate="print"/>
          <a:srcRect/>
          <a:stretch>
            <a:fillRect/>
          </a:stretch>
        </p:blipFill>
        <p:spPr bwMode="auto">
          <a:xfrm>
            <a:off x="2714612" y="3214686"/>
            <a:ext cx="3214710" cy="162434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77155"/>
                                        </p:tgtEl>
                                        <p:attrNameLst>
                                          <p:attrName>style.visibility</p:attrName>
                                        </p:attrNameLst>
                                      </p:cBhvr>
                                      <p:to>
                                        <p:strVal val="visible"/>
                                      </p:to>
                                    </p:set>
                                    <p:anim calcmode="lin" valueType="num">
                                      <p:cBhvr>
                                        <p:cTn id="14" dur="500" fill="hold"/>
                                        <p:tgtEl>
                                          <p:spTgt spid="177155"/>
                                        </p:tgtEl>
                                        <p:attrNameLst>
                                          <p:attrName>ppt_w</p:attrName>
                                        </p:attrNameLst>
                                      </p:cBhvr>
                                      <p:tavLst>
                                        <p:tav tm="0">
                                          <p:val>
                                            <p:strVal val="#ppt_w*2.5"/>
                                          </p:val>
                                        </p:tav>
                                        <p:tav tm="100000">
                                          <p:val>
                                            <p:strVal val="#ppt_w"/>
                                          </p:val>
                                        </p:tav>
                                      </p:tavLst>
                                    </p:anim>
                                    <p:anim calcmode="lin" valueType="num">
                                      <p:cBhvr>
                                        <p:cTn id="15" dur="500" fill="hold"/>
                                        <p:tgtEl>
                                          <p:spTgt spid="177155"/>
                                        </p:tgtEl>
                                        <p:attrNameLst>
                                          <p:attrName>ppt_h</p:attrName>
                                        </p:attrNameLst>
                                      </p:cBhvr>
                                      <p:tavLst>
                                        <p:tav tm="0">
                                          <p:val>
                                            <p:strVal val="#ppt_h*0.01"/>
                                          </p:val>
                                        </p:tav>
                                        <p:tav tm="100000">
                                          <p:val>
                                            <p:strVal val="#ppt_h"/>
                                          </p:val>
                                        </p:tav>
                                      </p:tavLst>
                                    </p:anim>
                                    <p:anim calcmode="lin" valueType="num">
                                      <p:cBhvr>
                                        <p:cTn id="16" dur="500" fill="hold"/>
                                        <p:tgtEl>
                                          <p:spTgt spid="177155"/>
                                        </p:tgtEl>
                                        <p:attrNameLst>
                                          <p:attrName>ppt_x</p:attrName>
                                        </p:attrNameLst>
                                      </p:cBhvr>
                                      <p:tavLst>
                                        <p:tav tm="0">
                                          <p:val>
                                            <p:strVal val="#ppt_x"/>
                                          </p:val>
                                        </p:tav>
                                        <p:tav tm="100000">
                                          <p:val>
                                            <p:strVal val="#ppt_x"/>
                                          </p:val>
                                        </p:tav>
                                      </p:tavLst>
                                    </p:anim>
                                    <p:anim calcmode="lin" valueType="num">
                                      <p:cBhvr>
                                        <p:cTn id="17" dur="500" fill="hold"/>
                                        <p:tgtEl>
                                          <p:spTgt spid="177155"/>
                                        </p:tgtEl>
                                        <p:attrNameLst>
                                          <p:attrName>ppt_y</p:attrName>
                                        </p:attrNameLst>
                                      </p:cBhvr>
                                      <p:tavLst>
                                        <p:tav tm="0">
                                          <p:val>
                                            <p:strVal val="#ppt_h+1"/>
                                          </p:val>
                                        </p:tav>
                                        <p:tav tm="100000">
                                          <p:val>
                                            <p:strVal val="#ppt_y"/>
                                          </p:val>
                                        </p:tav>
                                      </p:tavLst>
                                    </p:anim>
                                    <p:animEffect transition="in" filter="fade">
                                      <p:cBhvr>
                                        <p:cTn id="18" dur="500"/>
                                        <p:tgtEl>
                                          <p:spTgt spid="177155"/>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 calcmode="lin" valueType="num">
                                      <p:cBhvr>
                                        <p:cTn id="32"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9" end="9"/>
                                            </p:txEl>
                                          </p:spTgt>
                                        </p:tgtEl>
                                      </p:cBhvr>
                                    </p:animEffect>
                                  </p:childTnLst>
                                </p:cTn>
                              </p:par>
                              <p:par>
                                <p:cTn id="37" presetID="58" presetClass="entr" presetSubtype="0" accel="100000" fill="hold" nodeType="withEffect">
                                  <p:stCondLst>
                                    <p:cond delay="0"/>
                                  </p:stCondLst>
                                  <p:childTnLst>
                                    <p:set>
                                      <p:cBhvr>
                                        <p:cTn id="38" dur="1" fill="hold">
                                          <p:stCondLst>
                                            <p:cond delay="0"/>
                                          </p:stCondLst>
                                        </p:cTn>
                                        <p:tgtEl>
                                          <p:spTgt spid="177156"/>
                                        </p:tgtEl>
                                        <p:attrNameLst>
                                          <p:attrName>style.visibility</p:attrName>
                                        </p:attrNameLst>
                                      </p:cBhvr>
                                      <p:to>
                                        <p:strVal val="visible"/>
                                      </p:to>
                                    </p:set>
                                    <p:anim calcmode="lin" valueType="num">
                                      <p:cBhvr>
                                        <p:cTn id="39" dur="500" fill="hold"/>
                                        <p:tgtEl>
                                          <p:spTgt spid="177156"/>
                                        </p:tgtEl>
                                        <p:attrNameLst>
                                          <p:attrName>ppt_w</p:attrName>
                                        </p:attrNameLst>
                                      </p:cBhvr>
                                      <p:tavLst>
                                        <p:tav tm="0">
                                          <p:val>
                                            <p:strVal val="#ppt_w*2.5"/>
                                          </p:val>
                                        </p:tav>
                                        <p:tav tm="100000">
                                          <p:val>
                                            <p:strVal val="#ppt_w"/>
                                          </p:val>
                                        </p:tav>
                                      </p:tavLst>
                                    </p:anim>
                                    <p:anim calcmode="lin" valueType="num">
                                      <p:cBhvr>
                                        <p:cTn id="40" dur="500" fill="hold"/>
                                        <p:tgtEl>
                                          <p:spTgt spid="177156"/>
                                        </p:tgtEl>
                                        <p:attrNameLst>
                                          <p:attrName>ppt_h</p:attrName>
                                        </p:attrNameLst>
                                      </p:cBhvr>
                                      <p:tavLst>
                                        <p:tav tm="0">
                                          <p:val>
                                            <p:strVal val="#ppt_h*0.01"/>
                                          </p:val>
                                        </p:tav>
                                        <p:tav tm="100000">
                                          <p:val>
                                            <p:strVal val="#ppt_h"/>
                                          </p:val>
                                        </p:tav>
                                      </p:tavLst>
                                    </p:anim>
                                    <p:anim calcmode="lin" valueType="num">
                                      <p:cBhvr>
                                        <p:cTn id="41" dur="500" fill="hold"/>
                                        <p:tgtEl>
                                          <p:spTgt spid="177156"/>
                                        </p:tgtEl>
                                        <p:attrNameLst>
                                          <p:attrName>ppt_x</p:attrName>
                                        </p:attrNameLst>
                                      </p:cBhvr>
                                      <p:tavLst>
                                        <p:tav tm="0">
                                          <p:val>
                                            <p:strVal val="#ppt_x"/>
                                          </p:val>
                                        </p:tav>
                                        <p:tav tm="100000">
                                          <p:val>
                                            <p:strVal val="#ppt_x"/>
                                          </p:val>
                                        </p:tav>
                                      </p:tavLst>
                                    </p:anim>
                                    <p:anim calcmode="lin" valueType="num">
                                      <p:cBhvr>
                                        <p:cTn id="42" dur="500" fill="hold"/>
                                        <p:tgtEl>
                                          <p:spTgt spid="177156"/>
                                        </p:tgtEl>
                                        <p:attrNameLst>
                                          <p:attrName>ppt_y</p:attrName>
                                        </p:attrNameLst>
                                      </p:cBhvr>
                                      <p:tavLst>
                                        <p:tav tm="0">
                                          <p:val>
                                            <p:strVal val="#ppt_h+1"/>
                                          </p:val>
                                        </p:tav>
                                        <p:tav tm="100000">
                                          <p:val>
                                            <p:strVal val="#ppt_y"/>
                                          </p:val>
                                        </p:tav>
                                      </p:tavLst>
                                    </p:anim>
                                    <p:animEffect transition="in" filter="fade">
                                      <p:cBhvr>
                                        <p:cTn id="43" dur="500"/>
                                        <p:tgtEl>
                                          <p:spTgt spid="177156"/>
                                        </p:tgtEl>
                                      </p:cBhvr>
                                    </p:animEffect>
                                  </p:childTnLst>
                                </p:cTn>
                              </p:par>
                            </p:childTnLst>
                          </p:cTn>
                        </p:par>
                      </p:childTnLst>
                    </p:cTn>
                  </p:par>
                  <p:par>
                    <p:cTn id="44" fill="hold">
                      <p:stCondLst>
                        <p:cond delay="indefinite"/>
                      </p:stCondLst>
                      <p:childTnLst>
                        <p:par>
                          <p:cTn id="45" fill="hold">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 calcmode="lin" valueType="num">
                                      <p:cBhvr>
                                        <p:cTn id="48" dur="500" fill="hold"/>
                                        <p:tgtEl>
                                          <p:spTgt spid="3">
                                            <p:txEl>
                                              <p:pRg st="11" end="11"/>
                                            </p:txEl>
                                          </p:spTgt>
                                        </p:tgtEl>
                                        <p:attrNameLst>
                                          <p:attrName>ppt_w</p:attrName>
                                        </p:attrNameLst>
                                      </p:cBhvr>
                                      <p:tavLst>
                                        <p:tav tm="0">
                                          <p:val>
                                            <p:strVal val="#ppt_w*2.5"/>
                                          </p:val>
                                        </p:tav>
                                        <p:tav tm="100000">
                                          <p:val>
                                            <p:strVal val="#ppt_w"/>
                                          </p:val>
                                        </p:tav>
                                      </p:tavLst>
                                    </p:anim>
                                    <p:anim calcmode="lin" valueType="num">
                                      <p:cBhvr>
                                        <p:cTn id="49" dur="500" fill="hold"/>
                                        <p:tgtEl>
                                          <p:spTgt spid="3">
                                            <p:txEl>
                                              <p:pRg st="11" end="11"/>
                                            </p:txEl>
                                          </p:spTgt>
                                        </p:tgtEl>
                                        <p:attrNameLst>
                                          <p:attrName>ppt_h</p:attrName>
                                        </p:attrNameLst>
                                      </p:cBhvr>
                                      <p:tavLst>
                                        <p:tav tm="0">
                                          <p:val>
                                            <p:strVal val="#ppt_h*0.01"/>
                                          </p:val>
                                        </p:tav>
                                        <p:tav tm="100000">
                                          <p:val>
                                            <p:strVal val="#ppt_h"/>
                                          </p:val>
                                        </p:tav>
                                      </p:tavLst>
                                    </p:anim>
                                    <p:anim calcmode="lin" valueType="num">
                                      <p:cBhvr>
                                        <p:cTn id="50"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11" end="11"/>
                                            </p:txEl>
                                          </p:spTgt>
                                        </p:tgtEl>
                                        <p:attrNameLst>
                                          <p:attrName>ppt_y</p:attrName>
                                        </p:attrNameLst>
                                      </p:cBhvr>
                                      <p:tavLst>
                                        <p:tav tm="0">
                                          <p:val>
                                            <p:strVal val="#ppt_h+1"/>
                                          </p:val>
                                        </p:tav>
                                        <p:tav tm="100000">
                                          <p:val>
                                            <p:strVal val="#ppt_y"/>
                                          </p:val>
                                        </p:tav>
                                      </p:tavLst>
                                    </p:anim>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p:cTn id="57" dur="500" fill="hold"/>
                                        <p:tgtEl>
                                          <p:spTgt spid="3">
                                            <p:txEl>
                                              <p:pRg st="12" end="12"/>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12" end="12"/>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12" end="12"/>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12" end="12"/>
                                            </p:txEl>
                                          </p:spTgt>
                                        </p:tgtEl>
                                      </p:cBhvr>
                                    </p:animEffect>
                                  </p:childTnLst>
                                </p:cTn>
                              </p:par>
                            </p:childTnLst>
                          </p:cTn>
                        </p:par>
                        <p:par>
                          <p:cTn id="62" fill="hold">
                            <p:stCondLst>
                              <p:cond delay="500"/>
                            </p:stCondLst>
                            <p:childTnLst>
                              <p:par>
                                <p:cTn id="63" presetID="58" presetClass="entr" presetSubtype="0" accel="100000" fill="hold" grpId="0" nodeType="after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 calcmode="lin" valueType="num">
                                      <p:cBhvr>
                                        <p:cTn id="65" dur="500" fill="hold"/>
                                        <p:tgtEl>
                                          <p:spTgt spid="3">
                                            <p:txEl>
                                              <p:pRg st="13" end="13"/>
                                            </p:txEl>
                                          </p:spTgt>
                                        </p:tgtEl>
                                        <p:attrNameLst>
                                          <p:attrName>ppt_w</p:attrName>
                                        </p:attrNameLst>
                                      </p:cBhvr>
                                      <p:tavLst>
                                        <p:tav tm="0">
                                          <p:val>
                                            <p:strVal val="#ppt_w*2.5"/>
                                          </p:val>
                                        </p:tav>
                                        <p:tav tm="100000">
                                          <p:val>
                                            <p:strVal val="#ppt_w"/>
                                          </p:val>
                                        </p:tav>
                                      </p:tavLst>
                                    </p:anim>
                                    <p:anim calcmode="lin" valueType="num">
                                      <p:cBhvr>
                                        <p:cTn id="66" dur="500" fill="hold"/>
                                        <p:tgtEl>
                                          <p:spTgt spid="3">
                                            <p:txEl>
                                              <p:pRg st="13" end="13"/>
                                            </p:txEl>
                                          </p:spTgt>
                                        </p:tgtEl>
                                        <p:attrNameLst>
                                          <p:attrName>ppt_h</p:attrName>
                                        </p:attrNameLst>
                                      </p:cBhvr>
                                      <p:tavLst>
                                        <p:tav tm="0">
                                          <p:val>
                                            <p:strVal val="#ppt_h*0.01"/>
                                          </p:val>
                                        </p:tav>
                                        <p:tav tm="100000">
                                          <p:val>
                                            <p:strVal val="#ppt_h"/>
                                          </p:val>
                                        </p:tav>
                                      </p:tavLst>
                                    </p:anim>
                                    <p:anim calcmode="lin" valueType="num">
                                      <p:cBhvr>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8" dur="500" fill="hold"/>
                                        <p:tgtEl>
                                          <p:spTgt spid="3">
                                            <p:txEl>
                                              <p:pRg st="13" end="13"/>
                                            </p:txEl>
                                          </p:spTgt>
                                        </p:tgtEl>
                                        <p:attrNameLst>
                                          <p:attrName>ppt_y</p:attrName>
                                        </p:attrNameLst>
                                      </p:cBhvr>
                                      <p:tavLst>
                                        <p:tav tm="0">
                                          <p:val>
                                            <p:strVal val="#ppt_h+1"/>
                                          </p:val>
                                        </p:tav>
                                        <p:tav tm="100000">
                                          <p:val>
                                            <p:strVal val="#ppt_y"/>
                                          </p:val>
                                        </p:tav>
                                      </p:tavLst>
                                    </p:anim>
                                    <p:animEffect transition="in" filter="fade">
                                      <p:cBhvr>
                                        <p:cTn id="69" dur="500"/>
                                        <p:tgtEl>
                                          <p:spTgt spid="3">
                                            <p:txEl>
                                              <p:pRg st="13" end="13"/>
                                            </p:txEl>
                                          </p:spTgt>
                                        </p:tgtEl>
                                      </p:cBhvr>
                                    </p:animEffect>
                                  </p:childTnLst>
                                </p:cTn>
                              </p:par>
                            </p:childTnLst>
                          </p:cTn>
                        </p:par>
                        <p:par>
                          <p:cTn id="70" fill="hold">
                            <p:stCondLst>
                              <p:cond delay="1000"/>
                            </p:stCondLst>
                            <p:childTnLst>
                              <p:par>
                                <p:cTn id="71" presetID="58" presetClass="entr" presetSubtype="0" accel="100000" fill="hold" grpId="0" nodeType="after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anim calcmode="lin" valueType="num">
                                      <p:cBhvr>
                                        <p:cTn id="73" dur="500" fill="hold"/>
                                        <p:tgtEl>
                                          <p:spTgt spid="3">
                                            <p:txEl>
                                              <p:pRg st="14" end="14"/>
                                            </p:txEl>
                                          </p:spTgt>
                                        </p:tgtEl>
                                        <p:attrNameLst>
                                          <p:attrName>ppt_w</p:attrName>
                                        </p:attrNameLst>
                                      </p:cBhvr>
                                      <p:tavLst>
                                        <p:tav tm="0">
                                          <p:val>
                                            <p:strVal val="#ppt_w*2.5"/>
                                          </p:val>
                                        </p:tav>
                                        <p:tav tm="100000">
                                          <p:val>
                                            <p:strVal val="#ppt_w"/>
                                          </p:val>
                                        </p:tav>
                                      </p:tavLst>
                                    </p:anim>
                                    <p:anim calcmode="lin" valueType="num">
                                      <p:cBhvr>
                                        <p:cTn id="74" dur="500" fill="hold"/>
                                        <p:tgtEl>
                                          <p:spTgt spid="3">
                                            <p:txEl>
                                              <p:pRg st="14" end="14"/>
                                            </p:txEl>
                                          </p:spTgt>
                                        </p:tgtEl>
                                        <p:attrNameLst>
                                          <p:attrName>ppt_h</p:attrName>
                                        </p:attrNameLst>
                                      </p:cBhvr>
                                      <p:tavLst>
                                        <p:tav tm="0">
                                          <p:val>
                                            <p:strVal val="#ppt_h*0.01"/>
                                          </p:val>
                                        </p:tav>
                                        <p:tav tm="100000">
                                          <p:val>
                                            <p:strVal val="#ppt_h"/>
                                          </p:val>
                                        </p:tav>
                                      </p:tavLst>
                                    </p:anim>
                                    <p:anim calcmode="lin" valueType="num">
                                      <p:cBhvr>
                                        <p:cTn id="7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6" dur="500" fill="hold"/>
                                        <p:tgtEl>
                                          <p:spTgt spid="3">
                                            <p:txEl>
                                              <p:pRg st="14" end="14"/>
                                            </p:txEl>
                                          </p:spTgt>
                                        </p:tgtEl>
                                        <p:attrNameLst>
                                          <p:attrName>ppt_y</p:attrName>
                                        </p:attrNameLst>
                                      </p:cBhvr>
                                      <p:tavLst>
                                        <p:tav tm="0">
                                          <p:val>
                                            <p:strVal val="#ppt_h+1"/>
                                          </p:val>
                                        </p:tav>
                                        <p:tav tm="100000">
                                          <p:val>
                                            <p:strVal val="#ppt_y"/>
                                          </p:val>
                                        </p:tav>
                                      </p:tavLst>
                                    </p:anim>
                                    <p:animEffect transition="in" filter="fade">
                                      <p:cBhvr>
                                        <p:cTn id="77" dur="500"/>
                                        <p:tgtEl>
                                          <p:spTgt spid="3">
                                            <p:txEl>
                                              <p:pRg st="14" end="14"/>
                                            </p:txEl>
                                          </p:spTgt>
                                        </p:tgtEl>
                                      </p:cBhvr>
                                    </p:animEffect>
                                  </p:childTnLst>
                                </p:cTn>
                              </p:par>
                            </p:childTnLst>
                          </p:cTn>
                        </p:par>
                        <p:par>
                          <p:cTn id="78" fill="hold">
                            <p:stCondLst>
                              <p:cond delay="1500"/>
                            </p:stCondLst>
                            <p:childTnLst>
                              <p:par>
                                <p:cTn id="79" presetID="58" presetClass="entr" presetSubtype="0" accel="100000" fill="hold" grpId="0" nodeType="afterEffect">
                                  <p:stCondLst>
                                    <p:cond delay="0"/>
                                  </p:stCondLst>
                                  <p:childTnLst>
                                    <p:set>
                                      <p:cBhvr>
                                        <p:cTn id="80" dur="1" fill="hold">
                                          <p:stCondLst>
                                            <p:cond delay="0"/>
                                          </p:stCondLst>
                                        </p:cTn>
                                        <p:tgtEl>
                                          <p:spTgt spid="3">
                                            <p:txEl>
                                              <p:pRg st="15" end="15"/>
                                            </p:txEl>
                                          </p:spTgt>
                                        </p:tgtEl>
                                        <p:attrNameLst>
                                          <p:attrName>style.visibility</p:attrName>
                                        </p:attrNameLst>
                                      </p:cBhvr>
                                      <p:to>
                                        <p:strVal val="visible"/>
                                      </p:to>
                                    </p:set>
                                    <p:anim calcmode="lin" valueType="num">
                                      <p:cBhvr>
                                        <p:cTn id="81" dur="500" fill="hold"/>
                                        <p:tgtEl>
                                          <p:spTgt spid="3">
                                            <p:txEl>
                                              <p:pRg st="15" end="15"/>
                                            </p:txEl>
                                          </p:spTgt>
                                        </p:tgtEl>
                                        <p:attrNameLst>
                                          <p:attrName>ppt_w</p:attrName>
                                        </p:attrNameLst>
                                      </p:cBhvr>
                                      <p:tavLst>
                                        <p:tav tm="0">
                                          <p:val>
                                            <p:strVal val="#ppt_w*2.5"/>
                                          </p:val>
                                        </p:tav>
                                        <p:tav tm="100000">
                                          <p:val>
                                            <p:strVal val="#ppt_w"/>
                                          </p:val>
                                        </p:tav>
                                      </p:tavLst>
                                    </p:anim>
                                    <p:anim calcmode="lin" valueType="num">
                                      <p:cBhvr>
                                        <p:cTn id="82" dur="500" fill="hold"/>
                                        <p:tgtEl>
                                          <p:spTgt spid="3">
                                            <p:txEl>
                                              <p:pRg st="15" end="15"/>
                                            </p:txEl>
                                          </p:spTgt>
                                        </p:tgtEl>
                                        <p:attrNameLst>
                                          <p:attrName>ppt_h</p:attrName>
                                        </p:attrNameLst>
                                      </p:cBhvr>
                                      <p:tavLst>
                                        <p:tav tm="0">
                                          <p:val>
                                            <p:strVal val="#ppt_h*0.01"/>
                                          </p:val>
                                        </p:tav>
                                        <p:tav tm="100000">
                                          <p:val>
                                            <p:strVal val="#ppt_h"/>
                                          </p:val>
                                        </p:tav>
                                      </p:tavLst>
                                    </p:anim>
                                    <p:anim calcmode="lin" valueType="num">
                                      <p:cBhvr>
                                        <p:cTn id="8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4" dur="500" fill="hold"/>
                                        <p:tgtEl>
                                          <p:spTgt spid="3">
                                            <p:txEl>
                                              <p:pRg st="15" end="15"/>
                                            </p:txEl>
                                          </p:spTgt>
                                        </p:tgtEl>
                                        <p:attrNameLst>
                                          <p:attrName>ppt_y</p:attrName>
                                        </p:attrNameLst>
                                      </p:cBhvr>
                                      <p:tavLst>
                                        <p:tav tm="0">
                                          <p:val>
                                            <p:strVal val="#ppt_h+1"/>
                                          </p:val>
                                        </p:tav>
                                        <p:tav tm="100000">
                                          <p:val>
                                            <p:strVal val="#ppt_y"/>
                                          </p:val>
                                        </p:tav>
                                      </p:tavLst>
                                    </p:anim>
                                    <p:animEffect transition="in" filter="fade">
                                      <p:cBhvr>
                                        <p:cTn id="85"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10000"/>
          </a:bodyPr>
          <a:lstStyle/>
          <a:p>
            <a:r>
              <a:rPr lang="ru-RU" dirty="0" smtClean="0"/>
              <a:t>Следующая известная истории модель - </a:t>
            </a:r>
            <a:r>
              <a:rPr lang="ru-RU" dirty="0" err="1" smtClean="0"/>
              <a:t>модель</a:t>
            </a:r>
            <a:r>
              <a:rPr lang="ru-RU" dirty="0" smtClean="0"/>
              <a:t> Мальтуса (1798), описывающая размножение популяции со скоростью, пропорциональной ее численности. В дискретном виде этот закон представляет собой геометрическую прогрессию:</a:t>
            </a:r>
            <a:endParaRPr lang="en-US" dirty="0" smtClean="0"/>
          </a:p>
          <a:p>
            <a:endParaRPr lang="ru-RU" dirty="0" smtClean="0"/>
          </a:p>
          <a:p>
            <a:r>
              <a:rPr lang="en-US" dirty="0" smtClean="0"/>
              <a:t>                 </a:t>
            </a:r>
            <a:r>
              <a:rPr lang="ru-RU" dirty="0" smtClean="0"/>
              <a:t>; или  </a:t>
            </a:r>
            <a:r>
              <a:rPr lang="en-US" dirty="0" smtClean="0"/>
              <a:t>   </a:t>
            </a:r>
            <a:r>
              <a:rPr lang="ru-RU" dirty="0" smtClean="0"/>
              <a:t>    </a:t>
            </a:r>
            <a:r>
              <a:rPr lang="en-US" dirty="0" smtClean="0"/>
              <a:t>        </a:t>
            </a:r>
            <a:r>
              <a:rPr lang="ru-RU" dirty="0" smtClean="0"/>
              <a:t> .</a:t>
            </a:r>
          </a:p>
          <a:p>
            <a:r>
              <a:rPr lang="ru-RU" dirty="0" smtClean="0"/>
              <a:t>Этот закон, записанный в виде дифференциального уравнения, представляет собой модель экспоненциального роста популяции и хорошо описывает рост клеточных популяций в отсутствии какого-либо </a:t>
            </a:r>
            <a:r>
              <a:rPr lang="ru-RU" dirty="0" err="1" smtClean="0"/>
              <a:t>лимитирования</a:t>
            </a:r>
            <a:r>
              <a:rPr lang="ru-RU" dirty="0" smtClean="0"/>
              <a:t>:</a:t>
            </a:r>
          </a:p>
          <a:p>
            <a:pPr>
              <a:buNone/>
            </a:pPr>
            <a:endParaRPr lang="ru-RU" dirty="0"/>
          </a:p>
        </p:txBody>
      </p:sp>
      <p:pic>
        <p:nvPicPr>
          <p:cNvPr id="26629" name="Picture 5" descr="C:\Users\73B5~1\AppData\Local\Temp\Rar$EX03.864\LectMB\Lect01.files\image012.gif"/>
          <p:cNvPicPr>
            <a:picLocks noChangeAspect="1" noChangeArrowheads="1"/>
          </p:cNvPicPr>
          <p:nvPr/>
        </p:nvPicPr>
        <p:blipFill>
          <a:blip r:embed="rId2" cstate="print"/>
          <a:srcRect/>
          <a:stretch>
            <a:fillRect/>
          </a:stretch>
        </p:blipFill>
        <p:spPr bwMode="auto">
          <a:xfrm>
            <a:off x="928662" y="4286256"/>
            <a:ext cx="1143008" cy="386371"/>
          </a:xfrm>
          <a:prstGeom prst="rect">
            <a:avLst/>
          </a:prstGeom>
          <a:noFill/>
        </p:spPr>
      </p:pic>
      <p:pic>
        <p:nvPicPr>
          <p:cNvPr id="26631" name="Picture 7" descr="C:\Users\73B5~1\AppData\Local\Temp\Rar$EX03.864\LectMB\Lect01.files\image014.gif"/>
          <p:cNvPicPr>
            <a:picLocks noChangeAspect="1" noChangeArrowheads="1"/>
          </p:cNvPicPr>
          <p:nvPr/>
        </p:nvPicPr>
        <p:blipFill>
          <a:blip r:embed="rId3" cstate="print"/>
          <a:srcRect/>
          <a:stretch>
            <a:fillRect/>
          </a:stretch>
        </p:blipFill>
        <p:spPr bwMode="auto">
          <a:xfrm>
            <a:off x="2928926" y="4286256"/>
            <a:ext cx="1285884" cy="401839"/>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26631"/>
                                        </p:tgtEl>
                                        <p:attrNameLst>
                                          <p:attrName>style.visibility</p:attrName>
                                        </p:attrNameLst>
                                      </p:cBhvr>
                                      <p:to>
                                        <p:strVal val="visible"/>
                                      </p:to>
                                    </p:set>
                                    <p:anim calcmode="lin" valueType="num">
                                      <p:cBhvr>
                                        <p:cTn id="23" dur="500" fill="hold"/>
                                        <p:tgtEl>
                                          <p:spTgt spid="26631"/>
                                        </p:tgtEl>
                                        <p:attrNameLst>
                                          <p:attrName>ppt_w</p:attrName>
                                        </p:attrNameLst>
                                      </p:cBhvr>
                                      <p:tavLst>
                                        <p:tav tm="0">
                                          <p:val>
                                            <p:strVal val="#ppt_w*2.5"/>
                                          </p:val>
                                        </p:tav>
                                        <p:tav tm="100000">
                                          <p:val>
                                            <p:strVal val="#ppt_w"/>
                                          </p:val>
                                        </p:tav>
                                      </p:tavLst>
                                    </p:anim>
                                    <p:anim calcmode="lin" valueType="num">
                                      <p:cBhvr>
                                        <p:cTn id="24" dur="500" fill="hold"/>
                                        <p:tgtEl>
                                          <p:spTgt spid="26631"/>
                                        </p:tgtEl>
                                        <p:attrNameLst>
                                          <p:attrName>ppt_h</p:attrName>
                                        </p:attrNameLst>
                                      </p:cBhvr>
                                      <p:tavLst>
                                        <p:tav tm="0">
                                          <p:val>
                                            <p:strVal val="#ppt_h*0.01"/>
                                          </p:val>
                                        </p:tav>
                                        <p:tav tm="100000">
                                          <p:val>
                                            <p:strVal val="#ppt_h"/>
                                          </p:val>
                                        </p:tav>
                                      </p:tavLst>
                                    </p:anim>
                                    <p:anim calcmode="lin" valueType="num">
                                      <p:cBhvr>
                                        <p:cTn id="25" dur="500" fill="hold"/>
                                        <p:tgtEl>
                                          <p:spTgt spid="26631"/>
                                        </p:tgtEl>
                                        <p:attrNameLst>
                                          <p:attrName>ppt_x</p:attrName>
                                        </p:attrNameLst>
                                      </p:cBhvr>
                                      <p:tavLst>
                                        <p:tav tm="0">
                                          <p:val>
                                            <p:strVal val="#ppt_x"/>
                                          </p:val>
                                        </p:tav>
                                        <p:tav tm="100000">
                                          <p:val>
                                            <p:strVal val="#ppt_x"/>
                                          </p:val>
                                        </p:tav>
                                      </p:tavLst>
                                    </p:anim>
                                    <p:anim calcmode="lin" valueType="num">
                                      <p:cBhvr>
                                        <p:cTn id="26" dur="500" fill="hold"/>
                                        <p:tgtEl>
                                          <p:spTgt spid="26631"/>
                                        </p:tgtEl>
                                        <p:attrNameLst>
                                          <p:attrName>ppt_y</p:attrName>
                                        </p:attrNameLst>
                                      </p:cBhvr>
                                      <p:tavLst>
                                        <p:tav tm="0">
                                          <p:val>
                                            <p:strVal val="#ppt_h+1"/>
                                          </p:val>
                                        </p:tav>
                                        <p:tav tm="100000">
                                          <p:val>
                                            <p:strVal val="#ppt_y"/>
                                          </p:val>
                                        </p:tav>
                                      </p:tavLst>
                                    </p:anim>
                                    <p:animEffect transition="in" filter="fade">
                                      <p:cBhvr>
                                        <p:cTn id="27" dur="500"/>
                                        <p:tgtEl>
                                          <p:spTgt spid="26631"/>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26629"/>
                                        </p:tgtEl>
                                        <p:attrNameLst>
                                          <p:attrName>style.visibility</p:attrName>
                                        </p:attrNameLst>
                                      </p:cBhvr>
                                      <p:to>
                                        <p:strVal val="visible"/>
                                      </p:to>
                                    </p:set>
                                    <p:anim calcmode="lin" valueType="num">
                                      <p:cBhvr>
                                        <p:cTn id="30" dur="500" fill="hold"/>
                                        <p:tgtEl>
                                          <p:spTgt spid="26629"/>
                                        </p:tgtEl>
                                        <p:attrNameLst>
                                          <p:attrName>ppt_w</p:attrName>
                                        </p:attrNameLst>
                                      </p:cBhvr>
                                      <p:tavLst>
                                        <p:tav tm="0">
                                          <p:val>
                                            <p:strVal val="#ppt_w*2.5"/>
                                          </p:val>
                                        </p:tav>
                                        <p:tav tm="100000">
                                          <p:val>
                                            <p:strVal val="#ppt_w"/>
                                          </p:val>
                                        </p:tav>
                                      </p:tavLst>
                                    </p:anim>
                                    <p:anim calcmode="lin" valueType="num">
                                      <p:cBhvr>
                                        <p:cTn id="31" dur="500" fill="hold"/>
                                        <p:tgtEl>
                                          <p:spTgt spid="26629"/>
                                        </p:tgtEl>
                                        <p:attrNameLst>
                                          <p:attrName>ppt_h</p:attrName>
                                        </p:attrNameLst>
                                      </p:cBhvr>
                                      <p:tavLst>
                                        <p:tav tm="0">
                                          <p:val>
                                            <p:strVal val="#ppt_h*0.01"/>
                                          </p:val>
                                        </p:tav>
                                        <p:tav tm="100000">
                                          <p:val>
                                            <p:strVal val="#ppt_h"/>
                                          </p:val>
                                        </p:tav>
                                      </p:tavLst>
                                    </p:anim>
                                    <p:anim calcmode="lin" valueType="num">
                                      <p:cBhvr>
                                        <p:cTn id="32" dur="500" fill="hold"/>
                                        <p:tgtEl>
                                          <p:spTgt spid="26629"/>
                                        </p:tgtEl>
                                        <p:attrNameLst>
                                          <p:attrName>ppt_x</p:attrName>
                                        </p:attrNameLst>
                                      </p:cBhvr>
                                      <p:tavLst>
                                        <p:tav tm="0">
                                          <p:val>
                                            <p:strVal val="#ppt_x"/>
                                          </p:val>
                                        </p:tav>
                                        <p:tav tm="100000">
                                          <p:val>
                                            <p:strVal val="#ppt_x"/>
                                          </p:val>
                                        </p:tav>
                                      </p:tavLst>
                                    </p:anim>
                                    <p:anim calcmode="lin" valueType="num">
                                      <p:cBhvr>
                                        <p:cTn id="33" dur="500" fill="hold"/>
                                        <p:tgtEl>
                                          <p:spTgt spid="26629"/>
                                        </p:tgtEl>
                                        <p:attrNameLst>
                                          <p:attrName>ppt_y</p:attrName>
                                        </p:attrNameLst>
                                      </p:cBhvr>
                                      <p:tavLst>
                                        <p:tav tm="0">
                                          <p:val>
                                            <p:strVal val="#ppt_h+1"/>
                                          </p:val>
                                        </p:tav>
                                        <p:tav tm="100000">
                                          <p:val>
                                            <p:strVal val="#ppt_y"/>
                                          </p:val>
                                        </p:tav>
                                      </p:tavLst>
                                    </p:anim>
                                    <p:animEffect transition="in" filter="fade">
                                      <p:cBhvr>
                                        <p:cTn id="34" dur="500"/>
                                        <p:tgtEl>
                                          <p:spTgt spid="26629"/>
                                        </p:tgtEl>
                                      </p:cBhvr>
                                    </p:animEffect>
                                  </p:childTnLst>
                                </p:cTn>
                              </p:par>
                            </p:childTnLst>
                          </p:cTn>
                        </p:par>
                      </p:childTnLst>
                    </p:cTn>
                  </p:par>
                  <p:par>
                    <p:cTn id="35" fill="hold">
                      <p:stCondLst>
                        <p:cond delay="indefinite"/>
                      </p:stCondLst>
                      <p:childTnLst>
                        <p:par>
                          <p:cTn id="36" fill="hold">
                            <p:stCondLst>
                              <p:cond delay="0"/>
                            </p:stCondLst>
                            <p:childTnLst>
                              <p:par>
                                <p:cTn id="37" presetID="58" presetClass="entr" presetSubtype="0" accel="10000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40"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7500" lnSpcReduction="20000"/>
          </a:bodyPr>
          <a:lstStyle/>
          <a:p>
            <a:r>
              <a:rPr lang="ru-RU" dirty="0" smtClean="0"/>
              <a:t>При изменении знака неравенства на обратный точка становится устойчивым узлом.</a:t>
            </a:r>
          </a:p>
          <a:p>
            <a:r>
              <a:rPr lang="ru-RU" dirty="0" smtClean="0"/>
              <a:t>И в том и в другом случае стационарное состояние асимптотически устойчиво, и решение устойчиво к малым изменениям правых частей уравнений. </a:t>
            </a:r>
          </a:p>
          <a:p>
            <a:r>
              <a:rPr lang="ru-RU" dirty="0" smtClean="0"/>
              <a:t>Таким образом, самоограничение популяции приводит к устойчивости ее численности. </a:t>
            </a:r>
          </a:p>
          <a:p>
            <a:r>
              <a:rPr lang="ru-RU" dirty="0" smtClean="0"/>
              <a:t>Важно отметить,</a:t>
            </a:r>
            <a:r>
              <a:rPr lang="ru-RU" b="1" dirty="0" smtClean="0"/>
              <a:t> </a:t>
            </a:r>
            <a:r>
              <a:rPr lang="ru-RU" dirty="0" smtClean="0"/>
              <a:t>что</a:t>
            </a:r>
            <a:r>
              <a:rPr lang="ru-RU" b="1" dirty="0" smtClean="0"/>
              <a:t> </a:t>
            </a:r>
            <a:r>
              <a:rPr lang="ru-RU" dirty="0" smtClean="0"/>
              <a:t>простейшие </a:t>
            </a:r>
            <a:r>
              <a:rPr lang="ru-RU" dirty="0" err="1" smtClean="0"/>
              <a:t>вольтерровские</a:t>
            </a:r>
            <a:r>
              <a:rPr lang="ru-RU" dirty="0" smtClean="0"/>
              <a:t> модели, которые мы рассмотрели, не могут описывать устойчивые колебания с постоянными периодом и амплитудой. </a:t>
            </a:r>
          </a:p>
          <a:p>
            <a:r>
              <a:rPr lang="ru-RU" dirty="0" smtClean="0"/>
              <a:t>Для описания таких колебаний необходимы нелинейные модели, имеющие на фазовой плоскости </a:t>
            </a:r>
            <a:r>
              <a:rPr lang="ru-RU" i="1" dirty="0" smtClean="0"/>
              <a:t>предельный цикл</a:t>
            </a:r>
            <a:r>
              <a:rPr lang="ru-RU" b="1" i="1" dirty="0" smtClean="0"/>
              <a:t>. </a:t>
            </a:r>
          </a:p>
          <a:p>
            <a:r>
              <a:rPr lang="ru-RU" dirty="0" smtClean="0"/>
              <a:t>Они будут рассмотрены в Лекции 8.</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МЕТОД ФУНКЦИЙ ЛЯПУНОВА ИССЛЕДОВАНИЯ УСТОЙЧИВОСТИ СТАЦИОНАРНОГО СОСТОЯНИЯ. </a:t>
            </a:r>
            <a:endParaRPr lang="ru-RU" sz="2800" dirty="0"/>
          </a:p>
        </p:txBody>
      </p:sp>
      <p:sp>
        <p:nvSpPr>
          <p:cNvPr id="3" name="Содержимое 2"/>
          <p:cNvSpPr>
            <a:spLocks noGrp="1"/>
          </p:cNvSpPr>
          <p:nvPr>
            <p:ph idx="1"/>
          </p:nvPr>
        </p:nvSpPr>
        <p:spPr>
          <a:xfrm>
            <a:off x="457200" y="1646236"/>
            <a:ext cx="8229600" cy="5068912"/>
          </a:xfrm>
        </p:spPr>
        <p:txBody>
          <a:bodyPr>
            <a:normAutofit fontScale="62500" lnSpcReduction="20000"/>
          </a:bodyPr>
          <a:lstStyle/>
          <a:p>
            <a:r>
              <a:rPr lang="ru-RU" sz="3400" dirty="0" smtClean="0"/>
              <a:t>При аналитическом исследовании устойчивости стационарного состояния часто используется метод подбора функции, линии уровня которой представляют собой замкнутые траектории – «ловушки» для фазовых траекторий системы типа (5.1)</a:t>
            </a:r>
          </a:p>
          <a:p>
            <a:r>
              <a:rPr lang="ru-RU" sz="3400" dirty="0" smtClean="0"/>
              <a:t>Этот метод применим к автономной системе уравнений </a:t>
            </a:r>
            <a:r>
              <a:rPr lang="ru-RU" sz="3400" i="1" dirty="0" smtClean="0"/>
              <a:t>n</a:t>
            </a:r>
            <a:r>
              <a:rPr lang="ru-RU" sz="3400" dirty="0" smtClean="0"/>
              <a:t>-го порядка</a:t>
            </a:r>
          </a:p>
          <a:p>
            <a:endParaRPr lang="ru-RU" sz="3400" dirty="0" smtClean="0"/>
          </a:p>
          <a:p>
            <a:pPr>
              <a:buNone/>
            </a:pPr>
            <a:endParaRPr lang="ru-RU" sz="3400" dirty="0" smtClean="0"/>
          </a:p>
          <a:p>
            <a:pPr>
              <a:buNone/>
            </a:pPr>
            <a:endParaRPr lang="ru-RU" sz="3400" dirty="0" smtClean="0"/>
          </a:p>
          <a:p>
            <a:pPr>
              <a:buNone/>
            </a:pPr>
            <a:r>
              <a:rPr lang="ru-RU" sz="3400" dirty="0" smtClean="0"/>
              <a:t>							(5.21)</a:t>
            </a:r>
          </a:p>
          <a:p>
            <a:r>
              <a:rPr lang="ru-RU" sz="3400" dirty="0" smtClean="0"/>
              <a:t>где </a:t>
            </a:r>
            <a:r>
              <a:rPr lang="ru-RU" sz="3400" i="1" dirty="0" err="1" smtClean="0"/>
              <a:t>f</a:t>
            </a:r>
            <a:r>
              <a:rPr lang="ru-RU" sz="3400" i="1" baseline="-25000" dirty="0" err="1" smtClean="0"/>
              <a:t>i</a:t>
            </a:r>
            <a:r>
              <a:rPr lang="ru-RU" sz="3400" dirty="0" smtClean="0"/>
              <a:t>(0,0,…, 0) = 0, (</a:t>
            </a:r>
            <a:r>
              <a:rPr lang="ru-RU" sz="3400" i="1" dirty="0" err="1" smtClean="0"/>
              <a:t>i</a:t>
            </a:r>
            <a:r>
              <a:rPr lang="ru-RU" sz="3400" i="1" dirty="0" smtClean="0"/>
              <a:t> </a:t>
            </a:r>
            <a:r>
              <a:rPr lang="ru-RU" sz="3400" dirty="0" smtClean="0"/>
              <a:t>= 1,…, </a:t>
            </a:r>
            <a:r>
              <a:rPr lang="ru-RU" sz="3400" i="1" dirty="0" err="1" smtClean="0"/>
              <a:t>n</a:t>
            </a:r>
            <a:r>
              <a:rPr lang="ru-RU" sz="3400" dirty="0" smtClean="0"/>
              <a:t>)</a:t>
            </a:r>
            <a:r>
              <a:rPr lang="ru-RU" sz="3400" i="1" dirty="0" smtClean="0"/>
              <a:t>.</a:t>
            </a:r>
            <a:endParaRPr lang="ru-RU" sz="3400" dirty="0" smtClean="0"/>
          </a:p>
          <a:p>
            <a:r>
              <a:rPr lang="ru-RU" sz="3400" dirty="0" smtClean="0"/>
              <a:t>Он состоит в непосредственном исследовании устойчивости ее стационарного состояния при помощи подходящим образом подобранной функции Ляпунова .</a:t>
            </a:r>
          </a:p>
          <a:p>
            <a:r>
              <a:rPr lang="ru-RU" sz="3400" dirty="0" smtClean="0"/>
              <a:t>Метод основан на двух теоремах.</a:t>
            </a:r>
          </a:p>
          <a:p>
            <a:endParaRPr lang="ru-RU" dirty="0"/>
          </a:p>
        </p:txBody>
      </p:sp>
      <p:pic>
        <p:nvPicPr>
          <p:cNvPr id="178178" name="Picture 2" descr="C:\Users\73B5~1\AppData\Local\Temp\Rar$EX00.134\LectMB\Lect05.files\image119.gif"/>
          <p:cNvPicPr>
            <a:picLocks noChangeAspect="1" noChangeArrowheads="1"/>
          </p:cNvPicPr>
          <p:nvPr/>
        </p:nvPicPr>
        <p:blipFill>
          <a:blip r:embed="rId2" cstate="print"/>
          <a:srcRect/>
          <a:stretch>
            <a:fillRect/>
          </a:stretch>
        </p:blipFill>
        <p:spPr bwMode="auto">
          <a:xfrm>
            <a:off x="3571868" y="3214686"/>
            <a:ext cx="2286016" cy="1556439"/>
          </a:xfrm>
          <a:prstGeom prst="rect">
            <a:avLst/>
          </a:prstGeom>
          <a:noFill/>
        </p:spPr>
      </p:pic>
      <p:pic>
        <p:nvPicPr>
          <p:cNvPr id="178179" name="Picture 3" descr="C:\Users\73B5~1\AppData\Local\Temp\Rar$EX00.134\LectMB\Lect05.files\image121.gif"/>
          <p:cNvPicPr>
            <a:picLocks noChangeAspect="1" noChangeArrowheads="1"/>
          </p:cNvPicPr>
          <p:nvPr/>
        </p:nvPicPr>
        <p:blipFill>
          <a:blip r:embed="rId3" cstate="print"/>
          <a:srcRect/>
          <a:stretch>
            <a:fillRect/>
          </a:stretch>
        </p:blipFill>
        <p:spPr bwMode="auto">
          <a:xfrm>
            <a:off x="7142163" y="769938"/>
            <a:ext cx="752475" cy="2286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5" end="5"/>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178178"/>
                                        </p:tgtEl>
                                        <p:attrNameLst>
                                          <p:attrName>style.visibility</p:attrName>
                                        </p:attrNameLst>
                                      </p:cBhvr>
                                      <p:to>
                                        <p:strVal val="visible"/>
                                      </p:to>
                                    </p:set>
                                    <p:anim calcmode="lin" valueType="num">
                                      <p:cBhvr>
                                        <p:cTn id="32" dur="500" fill="hold"/>
                                        <p:tgtEl>
                                          <p:spTgt spid="178178"/>
                                        </p:tgtEl>
                                        <p:attrNameLst>
                                          <p:attrName>ppt_w</p:attrName>
                                        </p:attrNameLst>
                                      </p:cBhvr>
                                      <p:tavLst>
                                        <p:tav tm="0">
                                          <p:val>
                                            <p:strVal val="#ppt_w*2.5"/>
                                          </p:val>
                                        </p:tav>
                                        <p:tav tm="100000">
                                          <p:val>
                                            <p:strVal val="#ppt_w"/>
                                          </p:val>
                                        </p:tav>
                                      </p:tavLst>
                                    </p:anim>
                                    <p:anim calcmode="lin" valueType="num">
                                      <p:cBhvr>
                                        <p:cTn id="33" dur="500" fill="hold"/>
                                        <p:tgtEl>
                                          <p:spTgt spid="178178"/>
                                        </p:tgtEl>
                                        <p:attrNameLst>
                                          <p:attrName>ppt_h</p:attrName>
                                        </p:attrNameLst>
                                      </p:cBhvr>
                                      <p:tavLst>
                                        <p:tav tm="0">
                                          <p:val>
                                            <p:strVal val="#ppt_h*0.01"/>
                                          </p:val>
                                        </p:tav>
                                        <p:tav tm="100000">
                                          <p:val>
                                            <p:strVal val="#ppt_h"/>
                                          </p:val>
                                        </p:tav>
                                      </p:tavLst>
                                    </p:anim>
                                    <p:anim calcmode="lin" valueType="num">
                                      <p:cBhvr>
                                        <p:cTn id="34" dur="500" fill="hold"/>
                                        <p:tgtEl>
                                          <p:spTgt spid="178178"/>
                                        </p:tgtEl>
                                        <p:attrNameLst>
                                          <p:attrName>ppt_x</p:attrName>
                                        </p:attrNameLst>
                                      </p:cBhvr>
                                      <p:tavLst>
                                        <p:tav tm="0">
                                          <p:val>
                                            <p:strVal val="#ppt_x"/>
                                          </p:val>
                                        </p:tav>
                                        <p:tav tm="100000">
                                          <p:val>
                                            <p:strVal val="#ppt_x"/>
                                          </p:val>
                                        </p:tav>
                                      </p:tavLst>
                                    </p:anim>
                                    <p:anim calcmode="lin" valueType="num">
                                      <p:cBhvr>
                                        <p:cTn id="35" dur="500" fill="hold"/>
                                        <p:tgtEl>
                                          <p:spTgt spid="178178"/>
                                        </p:tgtEl>
                                        <p:attrNameLst>
                                          <p:attrName>ppt_y</p:attrName>
                                        </p:attrNameLst>
                                      </p:cBhvr>
                                      <p:tavLst>
                                        <p:tav tm="0">
                                          <p:val>
                                            <p:strVal val="#ppt_h+1"/>
                                          </p:val>
                                        </p:tav>
                                        <p:tav tm="100000">
                                          <p:val>
                                            <p:strVal val="#ppt_y"/>
                                          </p:val>
                                        </p:tav>
                                      </p:tavLst>
                                    </p:anim>
                                    <p:animEffect transition="in" filter="fade">
                                      <p:cBhvr>
                                        <p:cTn id="36" dur="500"/>
                                        <p:tgtEl>
                                          <p:spTgt spid="178178"/>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8" presetClass="entr" presetSubtype="0" accel="100000"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p:cTn id="59"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60"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6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Теорема 2</a:t>
            </a:r>
            <a:endParaRPr lang="ru-RU" dirty="0"/>
          </a:p>
        </p:txBody>
      </p:sp>
      <p:sp>
        <p:nvSpPr>
          <p:cNvPr id="3" name="Содержимое 2"/>
          <p:cNvSpPr>
            <a:spLocks noGrp="1"/>
          </p:cNvSpPr>
          <p:nvPr>
            <p:ph idx="1"/>
          </p:nvPr>
        </p:nvSpPr>
        <p:spPr>
          <a:xfrm>
            <a:off x="457200" y="857232"/>
            <a:ext cx="8229600" cy="5572163"/>
          </a:xfrm>
        </p:spPr>
        <p:txBody>
          <a:bodyPr>
            <a:normAutofit fontScale="70000" lnSpcReduction="20000"/>
          </a:bodyPr>
          <a:lstStyle/>
          <a:p>
            <a:r>
              <a:rPr lang="ru-RU" dirty="0" smtClean="0"/>
              <a:t>Если существует дифференцируемая функция </a:t>
            </a:r>
            <a:r>
              <a:rPr lang="ru-RU" i="1" dirty="0" smtClean="0"/>
              <a:t>V (x</a:t>
            </a:r>
            <a:r>
              <a:rPr lang="ru-RU" i="1" baseline="-25000" dirty="0" smtClean="0"/>
              <a:t>1</a:t>
            </a:r>
            <a:r>
              <a:rPr lang="ru-RU" i="1" dirty="0" smtClean="0"/>
              <a:t>,…,</a:t>
            </a:r>
            <a:r>
              <a:rPr lang="ru-RU" i="1" dirty="0" err="1" smtClean="0"/>
              <a:t>x</a:t>
            </a:r>
            <a:r>
              <a:rPr lang="ru-RU" i="1" baseline="-25000" dirty="0" err="1" smtClean="0"/>
              <a:t>n</a:t>
            </a:r>
            <a:r>
              <a:rPr lang="ru-RU" i="1" dirty="0" smtClean="0"/>
              <a:t>),</a:t>
            </a:r>
            <a:r>
              <a:rPr lang="ru-RU" dirty="0" smtClean="0"/>
              <a:t> удовлетворяющая в окрестности начала координат следующим условиям:</a:t>
            </a:r>
          </a:p>
          <a:p>
            <a:r>
              <a:rPr lang="ru-RU" dirty="0" err="1" smtClean="0"/>
              <a:t>a</a:t>
            </a:r>
            <a:r>
              <a:rPr lang="ru-RU" dirty="0" smtClean="0"/>
              <a:t>) </a:t>
            </a:r>
            <a:r>
              <a:rPr lang="ru-RU" i="1" dirty="0" smtClean="0"/>
              <a:t>V(x</a:t>
            </a:r>
            <a:r>
              <a:rPr lang="ru-RU" i="1" baseline="-25000" dirty="0" smtClean="0"/>
              <a:t>1</a:t>
            </a:r>
            <a:r>
              <a:rPr lang="ru-RU" i="1" dirty="0" smtClean="0"/>
              <a:t>,…,</a:t>
            </a:r>
            <a:r>
              <a:rPr lang="ru-RU" i="1" dirty="0" err="1" smtClean="0"/>
              <a:t>x</a:t>
            </a:r>
            <a:r>
              <a:rPr lang="ru-RU" i="1" baseline="-25000" dirty="0" err="1" smtClean="0"/>
              <a:t>n</a:t>
            </a:r>
            <a:r>
              <a:rPr lang="ru-RU" i="1" dirty="0" smtClean="0"/>
              <a:t>) = </a:t>
            </a:r>
            <a:r>
              <a:rPr lang="ru-RU" dirty="0" smtClean="0"/>
              <a:t>0 и сколь угодно близко от начала координат имеются точки, в которых </a:t>
            </a:r>
            <a:r>
              <a:rPr lang="ru-RU" i="1" dirty="0" smtClean="0"/>
              <a:t>V(x</a:t>
            </a:r>
            <a:r>
              <a:rPr lang="ru-RU" i="1" baseline="-25000" dirty="0" smtClean="0"/>
              <a:t>1</a:t>
            </a:r>
            <a:r>
              <a:rPr lang="ru-RU" i="1" dirty="0" smtClean="0"/>
              <a:t>,…,</a:t>
            </a:r>
            <a:r>
              <a:rPr lang="ru-RU" i="1" dirty="0" err="1" smtClean="0"/>
              <a:t>x</a:t>
            </a:r>
            <a:r>
              <a:rPr lang="ru-RU" i="1" baseline="-25000" dirty="0" err="1" smtClean="0"/>
              <a:t>n</a:t>
            </a:r>
            <a:r>
              <a:rPr lang="ru-RU" i="1" dirty="0" smtClean="0"/>
              <a:t>) &gt; </a:t>
            </a:r>
            <a:r>
              <a:rPr lang="ru-RU" dirty="0" smtClean="0"/>
              <a:t>0;</a:t>
            </a:r>
          </a:p>
          <a:p>
            <a:r>
              <a:rPr lang="ru-RU" dirty="0" smtClean="0"/>
              <a:t>б)  </a:t>
            </a:r>
          </a:p>
          <a:p>
            <a:endParaRPr lang="ru-RU" dirty="0" smtClean="0"/>
          </a:p>
          <a:p>
            <a:r>
              <a:rPr lang="ru-RU" dirty="0" smtClean="0"/>
              <a:t>причем  	лишь при </a:t>
            </a:r>
            <a:r>
              <a:rPr lang="ru-RU" i="1" dirty="0" smtClean="0"/>
              <a:t>x</a:t>
            </a:r>
            <a:r>
              <a:rPr lang="ru-RU" baseline="-25000" dirty="0" smtClean="0"/>
              <a:t>1</a:t>
            </a:r>
            <a:r>
              <a:rPr lang="ru-RU" i="1" baseline="-25000" dirty="0" smtClean="0"/>
              <a:t> </a:t>
            </a:r>
            <a:r>
              <a:rPr lang="ru-RU" i="1" dirty="0" smtClean="0"/>
              <a:t>=…= </a:t>
            </a:r>
            <a:r>
              <a:rPr lang="ru-RU" i="1" dirty="0" err="1" smtClean="0"/>
              <a:t>x</a:t>
            </a:r>
            <a:r>
              <a:rPr lang="ru-RU" i="1" baseline="-25000" dirty="0" err="1" smtClean="0"/>
              <a:t>n</a:t>
            </a:r>
            <a:r>
              <a:rPr lang="ru-RU" i="1" baseline="-25000" dirty="0" smtClean="0"/>
              <a:t> </a:t>
            </a:r>
            <a:r>
              <a:rPr lang="ru-RU" i="1" dirty="0" smtClean="0"/>
              <a:t>= 0,</a:t>
            </a:r>
            <a:endParaRPr lang="ru-RU" dirty="0" smtClean="0"/>
          </a:p>
          <a:p>
            <a:r>
              <a:rPr lang="ru-RU" dirty="0" smtClean="0"/>
              <a:t>то точка покоя системы (5.21) неустойчива.</a:t>
            </a:r>
          </a:p>
          <a:p>
            <a:r>
              <a:rPr lang="ru-RU" dirty="0" smtClean="0"/>
              <a:t>С доказательством этих теорем можно познакомиться в книге Л.Э. </a:t>
            </a:r>
            <a:r>
              <a:rPr lang="ru-RU" dirty="0" err="1" smtClean="0"/>
              <a:t>Эльсгольц</a:t>
            </a:r>
            <a:r>
              <a:rPr lang="ru-RU" dirty="0" smtClean="0"/>
              <a:t> «Теория дифференциальных уравнений» или в других учебниках по теории дифференциальных уравнений.</a:t>
            </a:r>
          </a:p>
          <a:p>
            <a:r>
              <a:rPr lang="ru-RU" dirty="0" smtClean="0"/>
              <a:t>Общего методы построения функции Ляпунова не существует. Однако для линейных автономных систем ее следует искать в виде:</a:t>
            </a:r>
          </a:p>
          <a:p>
            <a:endParaRPr lang="ru-RU" dirty="0" smtClean="0"/>
          </a:p>
          <a:p>
            <a:endParaRPr lang="ru-RU" dirty="0" smtClean="0"/>
          </a:p>
          <a:p>
            <a:r>
              <a:rPr lang="ru-RU" dirty="0" smtClean="0"/>
              <a:t>и т.п., подбирая надлежащим образом коэффициенты </a:t>
            </a:r>
            <a:r>
              <a:rPr lang="ru-RU" i="1" dirty="0" err="1" smtClean="0"/>
              <a:t>a</a:t>
            </a:r>
            <a:r>
              <a:rPr lang="ru-RU" i="1" dirty="0" smtClean="0"/>
              <a:t> &gt; </a:t>
            </a:r>
            <a:r>
              <a:rPr lang="ru-RU" dirty="0" smtClean="0"/>
              <a:t>0</a:t>
            </a:r>
            <a:r>
              <a:rPr lang="ru-RU" i="1" dirty="0" smtClean="0"/>
              <a:t>, </a:t>
            </a:r>
            <a:r>
              <a:rPr lang="ru-RU" i="1" dirty="0" err="1" smtClean="0"/>
              <a:t>b</a:t>
            </a:r>
            <a:r>
              <a:rPr lang="ru-RU" i="1" dirty="0" smtClean="0"/>
              <a:t> &gt; </a:t>
            </a:r>
            <a:r>
              <a:rPr lang="ru-RU" dirty="0" smtClean="0"/>
              <a:t>0. Для нелинейных систем </a:t>
            </a:r>
            <a:r>
              <a:rPr lang="ru-RU" i="1" dirty="0" err="1" smtClean="0"/>
              <a:t>a</a:t>
            </a:r>
            <a:r>
              <a:rPr lang="ru-RU" i="1" dirty="0" smtClean="0"/>
              <a:t> </a:t>
            </a:r>
            <a:r>
              <a:rPr lang="ru-RU" dirty="0" smtClean="0"/>
              <a:t>и </a:t>
            </a:r>
            <a:r>
              <a:rPr lang="ru-RU" i="1" dirty="0" err="1" smtClean="0"/>
              <a:t>b</a:t>
            </a:r>
            <a:r>
              <a:rPr lang="ru-RU" i="1" dirty="0" smtClean="0"/>
              <a:t> </a:t>
            </a:r>
            <a:r>
              <a:rPr lang="ru-RU" dirty="0" smtClean="0"/>
              <a:t>могут быть произвольных знаков.</a:t>
            </a:r>
          </a:p>
          <a:p>
            <a:endParaRPr lang="ru-RU" dirty="0"/>
          </a:p>
        </p:txBody>
      </p:sp>
      <p:pic>
        <p:nvPicPr>
          <p:cNvPr id="181250" name="Picture 2" descr="C:\Users\73B5~1\AppData\Local\Temp\Rar$EX00.134\LectMB\Lect05.files\image127.gif"/>
          <p:cNvPicPr>
            <a:picLocks noChangeAspect="1" noChangeArrowheads="1"/>
          </p:cNvPicPr>
          <p:nvPr/>
        </p:nvPicPr>
        <p:blipFill>
          <a:blip r:embed="rId2" cstate="print"/>
          <a:srcRect/>
          <a:stretch>
            <a:fillRect/>
          </a:stretch>
        </p:blipFill>
        <p:spPr bwMode="auto">
          <a:xfrm>
            <a:off x="1285852" y="2143116"/>
            <a:ext cx="2127936" cy="500066"/>
          </a:xfrm>
          <a:prstGeom prst="rect">
            <a:avLst/>
          </a:prstGeom>
          <a:noFill/>
        </p:spPr>
      </p:pic>
      <p:pic>
        <p:nvPicPr>
          <p:cNvPr id="181251" name="Picture 3" descr="C:\Users\73B5~1\AppData\Local\Temp\Rar$EX00.134\LectMB\Lect05.files\image128.gif"/>
          <p:cNvPicPr>
            <a:picLocks noChangeAspect="1" noChangeArrowheads="1"/>
          </p:cNvPicPr>
          <p:nvPr/>
        </p:nvPicPr>
        <p:blipFill>
          <a:blip r:embed="rId3" cstate="print"/>
          <a:srcRect/>
          <a:stretch>
            <a:fillRect/>
          </a:stretch>
        </p:blipFill>
        <p:spPr bwMode="auto">
          <a:xfrm>
            <a:off x="1857356" y="2643182"/>
            <a:ext cx="495300" cy="390525"/>
          </a:xfrm>
          <a:prstGeom prst="rect">
            <a:avLst/>
          </a:prstGeom>
          <a:noFill/>
        </p:spPr>
      </p:pic>
      <p:pic>
        <p:nvPicPr>
          <p:cNvPr id="181252" name="Picture 4" descr="C:\Users\73B5~1\AppData\Local\Temp\Rar$EX00.134\LectMB\Lect05.files\image130.gif"/>
          <p:cNvPicPr>
            <a:picLocks noChangeAspect="1" noChangeArrowheads="1"/>
          </p:cNvPicPr>
          <p:nvPr/>
        </p:nvPicPr>
        <p:blipFill>
          <a:blip r:embed="rId4" cstate="print"/>
          <a:srcRect/>
          <a:stretch>
            <a:fillRect/>
          </a:stretch>
        </p:blipFill>
        <p:spPr bwMode="auto">
          <a:xfrm>
            <a:off x="2928926" y="4714884"/>
            <a:ext cx="3357586" cy="39695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181250"/>
                                        </p:tgtEl>
                                        <p:attrNameLst>
                                          <p:attrName>style.visibility</p:attrName>
                                        </p:attrNameLst>
                                      </p:cBhvr>
                                      <p:to>
                                        <p:strVal val="visible"/>
                                      </p:to>
                                    </p:set>
                                    <p:anim calcmode="lin" valueType="num">
                                      <p:cBhvr>
                                        <p:cTn id="32" dur="500" fill="hold"/>
                                        <p:tgtEl>
                                          <p:spTgt spid="181250"/>
                                        </p:tgtEl>
                                        <p:attrNameLst>
                                          <p:attrName>ppt_w</p:attrName>
                                        </p:attrNameLst>
                                      </p:cBhvr>
                                      <p:tavLst>
                                        <p:tav tm="0">
                                          <p:val>
                                            <p:strVal val="#ppt_w*2.5"/>
                                          </p:val>
                                        </p:tav>
                                        <p:tav tm="100000">
                                          <p:val>
                                            <p:strVal val="#ppt_w"/>
                                          </p:val>
                                        </p:tav>
                                      </p:tavLst>
                                    </p:anim>
                                    <p:anim calcmode="lin" valueType="num">
                                      <p:cBhvr>
                                        <p:cTn id="33" dur="500" fill="hold"/>
                                        <p:tgtEl>
                                          <p:spTgt spid="181250"/>
                                        </p:tgtEl>
                                        <p:attrNameLst>
                                          <p:attrName>ppt_h</p:attrName>
                                        </p:attrNameLst>
                                      </p:cBhvr>
                                      <p:tavLst>
                                        <p:tav tm="0">
                                          <p:val>
                                            <p:strVal val="#ppt_h*0.01"/>
                                          </p:val>
                                        </p:tav>
                                        <p:tav tm="100000">
                                          <p:val>
                                            <p:strVal val="#ppt_h"/>
                                          </p:val>
                                        </p:tav>
                                      </p:tavLst>
                                    </p:anim>
                                    <p:anim calcmode="lin" valueType="num">
                                      <p:cBhvr>
                                        <p:cTn id="34" dur="500" fill="hold"/>
                                        <p:tgtEl>
                                          <p:spTgt spid="181250"/>
                                        </p:tgtEl>
                                        <p:attrNameLst>
                                          <p:attrName>ppt_x</p:attrName>
                                        </p:attrNameLst>
                                      </p:cBhvr>
                                      <p:tavLst>
                                        <p:tav tm="0">
                                          <p:val>
                                            <p:strVal val="#ppt_x"/>
                                          </p:val>
                                        </p:tav>
                                        <p:tav tm="100000">
                                          <p:val>
                                            <p:strVal val="#ppt_x"/>
                                          </p:val>
                                        </p:tav>
                                      </p:tavLst>
                                    </p:anim>
                                    <p:anim calcmode="lin" valueType="num">
                                      <p:cBhvr>
                                        <p:cTn id="35" dur="500" fill="hold"/>
                                        <p:tgtEl>
                                          <p:spTgt spid="181250"/>
                                        </p:tgtEl>
                                        <p:attrNameLst>
                                          <p:attrName>ppt_y</p:attrName>
                                        </p:attrNameLst>
                                      </p:cBhvr>
                                      <p:tavLst>
                                        <p:tav tm="0">
                                          <p:val>
                                            <p:strVal val="#ppt_h+1"/>
                                          </p:val>
                                        </p:tav>
                                        <p:tav tm="100000">
                                          <p:val>
                                            <p:strVal val="#ppt_y"/>
                                          </p:val>
                                        </p:tav>
                                      </p:tavLst>
                                    </p:anim>
                                    <p:animEffect transition="in" filter="fade">
                                      <p:cBhvr>
                                        <p:cTn id="36" dur="500"/>
                                        <p:tgtEl>
                                          <p:spTgt spid="181250"/>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4" end="4"/>
                                            </p:txEl>
                                          </p:spTgt>
                                        </p:tgtEl>
                                      </p:cBhvr>
                                    </p:animEffect>
                                  </p:childTnLst>
                                </p:cTn>
                              </p:par>
                              <p:par>
                                <p:cTn id="46" presetID="58" presetClass="entr" presetSubtype="0" accel="100000" fill="hold" nodeType="withEffect">
                                  <p:stCondLst>
                                    <p:cond delay="0"/>
                                  </p:stCondLst>
                                  <p:childTnLst>
                                    <p:set>
                                      <p:cBhvr>
                                        <p:cTn id="47" dur="1" fill="hold">
                                          <p:stCondLst>
                                            <p:cond delay="0"/>
                                          </p:stCondLst>
                                        </p:cTn>
                                        <p:tgtEl>
                                          <p:spTgt spid="181251"/>
                                        </p:tgtEl>
                                        <p:attrNameLst>
                                          <p:attrName>style.visibility</p:attrName>
                                        </p:attrNameLst>
                                      </p:cBhvr>
                                      <p:to>
                                        <p:strVal val="visible"/>
                                      </p:to>
                                    </p:set>
                                    <p:anim calcmode="lin" valueType="num">
                                      <p:cBhvr>
                                        <p:cTn id="48" dur="500" fill="hold"/>
                                        <p:tgtEl>
                                          <p:spTgt spid="181251"/>
                                        </p:tgtEl>
                                        <p:attrNameLst>
                                          <p:attrName>ppt_w</p:attrName>
                                        </p:attrNameLst>
                                      </p:cBhvr>
                                      <p:tavLst>
                                        <p:tav tm="0">
                                          <p:val>
                                            <p:strVal val="#ppt_w*2.5"/>
                                          </p:val>
                                        </p:tav>
                                        <p:tav tm="100000">
                                          <p:val>
                                            <p:strVal val="#ppt_w"/>
                                          </p:val>
                                        </p:tav>
                                      </p:tavLst>
                                    </p:anim>
                                    <p:anim calcmode="lin" valueType="num">
                                      <p:cBhvr>
                                        <p:cTn id="49" dur="500" fill="hold"/>
                                        <p:tgtEl>
                                          <p:spTgt spid="181251"/>
                                        </p:tgtEl>
                                        <p:attrNameLst>
                                          <p:attrName>ppt_h</p:attrName>
                                        </p:attrNameLst>
                                      </p:cBhvr>
                                      <p:tavLst>
                                        <p:tav tm="0">
                                          <p:val>
                                            <p:strVal val="#ppt_h*0.01"/>
                                          </p:val>
                                        </p:tav>
                                        <p:tav tm="100000">
                                          <p:val>
                                            <p:strVal val="#ppt_h"/>
                                          </p:val>
                                        </p:tav>
                                      </p:tavLst>
                                    </p:anim>
                                    <p:anim calcmode="lin" valueType="num">
                                      <p:cBhvr>
                                        <p:cTn id="50" dur="500" fill="hold"/>
                                        <p:tgtEl>
                                          <p:spTgt spid="181251"/>
                                        </p:tgtEl>
                                        <p:attrNameLst>
                                          <p:attrName>ppt_x</p:attrName>
                                        </p:attrNameLst>
                                      </p:cBhvr>
                                      <p:tavLst>
                                        <p:tav tm="0">
                                          <p:val>
                                            <p:strVal val="#ppt_x"/>
                                          </p:val>
                                        </p:tav>
                                        <p:tav tm="100000">
                                          <p:val>
                                            <p:strVal val="#ppt_x"/>
                                          </p:val>
                                        </p:tav>
                                      </p:tavLst>
                                    </p:anim>
                                    <p:anim calcmode="lin" valueType="num">
                                      <p:cBhvr>
                                        <p:cTn id="51" dur="500" fill="hold"/>
                                        <p:tgtEl>
                                          <p:spTgt spid="181251"/>
                                        </p:tgtEl>
                                        <p:attrNameLst>
                                          <p:attrName>ppt_y</p:attrName>
                                        </p:attrNameLst>
                                      </p:cBhvr>
                                      <p:tavLst>
                                        <p:tav tm="0">
                                          <p:val>
                                            <p:strVal val="#ppt_h+1"/>
                                          </p:val>
                                        </p:tav>
                                        <p:tav tm="100000">
                                          <p:val>
                                            <p:strVal val="#ppt_y"/>
                                          </p:val>
                                        </p:tav>
                                      </p:tavLst>
                                    </p:anim>
                                    <p:animEffect transition="in" filter="fade">
                                      <p:cBhvr>
                                        <p:cTn id="52" dur="500"/>
                                        <p:tgtEl>
                                          <p:spTgt spid="181251"/>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 calcmode="lin" valueType="num">
                                      <p:cBhvr>
                                        <p:cTn id="66"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7"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6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70" dur="500"/>
                                        <p:tgtEl>
                                          <p:spTgt spid="3">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8" presetClass="entr" presetSubtype="0" accel="100000" fill="hold" grpId="0" nodeType="click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anim calcmode="lin" valueType="num">
                                      <p:cBhvr>
                                        <p:cTn id="75"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76"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7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8"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79" dur="500"/>
                                        <p:tgtEl>
                                          <p:spTgt spid="3">
                                            <p:txEl>
                                              <p:pRg st="7" end="7"/>
                                            </p:txEl>
                                          </p:spTgt>
                                        </p:tgtEl>
                                      </p:cBhvr>
                                    </p:animEffect>
                                  </p:childTnLst>
                                </p:cTn>
                              </p:par>
                              <p:par>
                                <p:cTn id="80" presetID="58" presetClass="entr" presetSubtype="0" accel="100000" fill="hold" nodeType="withEffect">
                                  <p:stCondLst>
                                    <p:cond delay="0"/>
                                  </p:stCondLst>
                                  <p:childTnLst>
                                    <p:set>
                                      <p:cBhvr>
                                        <p:cTn id="81" dur="1" fill="hold">
                                          <p:stCondLst>
                                            <p:cond delay="0"/>
                                          </p:stCondLst>
                                        </p:cTn>
                                        <p:tgtEl>
                                          <p:spTgt spid="181252"/>
                                        </p:tgtEl>
                                        <p:attrNameLst>
                                          <p:attrName>style.visibility</p:attrName>
                                        </p:attrNameLst>
                                      </p:cBhvr>
                                      <p:to>
                                        <p:strVal val="visible"/>
                                      </p:to>
                                    </p:set>
                                    <p:anim calcmode="lin" valueType="num">
                                      <p:cBhvr>
                                        <p:cTn id="82" dur="500" fill="hold"/>
                                        <p:tgtEl>
                                          <p:spTgt spid="181252"/>
                                        </p:tgtEl>
                                        <p:attrNameLst>
                                          <p:attrName>ppt_w</p:attrName>
                                        </p:attrNameLst>
                                      </p:cBhvr>
                                      <p:tavLst>
                                        <p:tav tm="0">
                                          <p:val>
                                            <p:strVal val="#ppt_w*2.5"/>
                                          </p:val>
                                        </p:tav>
                                        <p:tav tm="100000">
                                          <p:val>
                                            <p:strVal val="#ppt_w"/>
                                          </p:val>
                                        </p:tav>
                                      </p:tavLst>
                                    </p:anim>
                                    <p:anim calcmode="lin" valueType="num">
                                      <p:cBhvr>
                                        <p:cTn id="83" dur="500" fill="hold"/>
                                        <p:tgtEl>
                                          <p:spTgt spid="181252"/>
                                        </p:tgtEl>
                                        <p:attrNameLst>
                                          <p:attrName>ppt_h</p:attrName>
                                        </p:attrNameLst>
                                      </p:cBhvr>
                                      <p:tavLst>
                                        <p:tav tm="0">
                                          <p:val>
                                            <p:strVal val="#ppt_h*0.01"/>
                                          </p:val>
                                        </p:tav>
                                        <p:tav tm="100000">
                                          <p:val>
                                            <p:strVal val="#ppt_h"/>
                                          </p:val>
                                        </p:tav>
                                      </p:tavLst>
                                    </p:anim>
                                    <p:anim calcmode="lin" valueType="num">
                                      <p:cBhvr>
                                        <p:cTn id="84" dur="500" fill="hold"/>
                                        <p:tgtEl>
                                          <p:spTgt spid="181252"/>
                                        </p:tgtEl>
                                        <p:attrNameLst>
                                          <p:attrName>ppt_x</p:attrName>
                                        </p:attrNameLst>
                                      </p:cBhvr>
                                      <p:tavLst>
                                        <p:tav tm="0">
                                          <p:val>
                                            <p:strVal val="#ppt_x"/>
                                          </p:val>
                                        </p:tav>
                                        <p:tav tm="100000">
                                          <p:val>
                                            <p:strVal val="#ppt_x"/>
                                          </p:val>
                                        </p:tav>
                                      </p:tavLst>
                                    </p:anim>
                                    <p:anim calcmode="lin" valueType="num">
                                      <p:cBhvr>
                                        <p:cTn id="85" dur="500" fill="hold"/>
                                        <p:tgtEl>
                                          <p:spTgt spid="181252"/>
                                        </p:tgtEl>
                                        <p:attrNameLst>
                                          <p:attrName>ppt_y</p:attrName>
                                        </p:attrNameLst>
                                      </p:cBhvr>
                                      <p:tavLst>
                                        <p:tav tm="0">
                                          <p:val>
                                            <p:strVal val="#ppt_h+1"/>
                                          </p:val>
                                        </p:tav>
                                        <p:tav tm="100000">
                                          <p:val>
                                            <p:strVal val="#ppt_y"/>
                                          </p:val>
                                        </p:tav>
                                      </p:tavLst>
                                    </p:anim>
                                    <p:animEffect transition="in" filter="fade">
                                      <p:cBhvr>
                                        <p:cTn id="86" dur="500"/>
                                        <p:tgtEl>
                                          <p:spTgt spid="181252"/>
                                        </p:tgtEl>
                                      </p:cBhvr>
                                    </p:animEffect>
                                  </p:childTnLst>
                                </p:cTn>
                              </p:par>
                            </p:childTnLst>
                          </p:cTn>
                        </p:par>
                      </p:childTnLst>
                    </p:cTn>
                  </p:par>
                  <p:par>
                    <p:cTn id="87" fill="hold">
                      <p:stCondLst>
                        <p:cond delay="indefinite"/>
                      </p:stCondLst>
                      <p:childTnLst>
                        <p:par>
                          <p:cTn id="88" fill="hold">
                            <p:stCondLst>
                              <p:cond delay="0"/>
                            </p:stCondLst>
                            <p:childTnLst>
                              <p:par>
                                <p:cTn id="89" presetID="58" presetClass="entr" presetSubtype="0" accel="100000" fill="hold" grpId="0" nodeType="clickEffect">
                                  <p:stCondLst>
                                    <p:cond delay="0"/>
                                  </p:stCondLst>
                                  <p:childTnLst>
                                    <p:set>
                                      <p:cBhvr>
                                        <p:cTn id="90" dur="1" fill="hold">
                                          <p:stCondLst>
                                            <p:cond delay="0"/>
                                          </p:stCondLst>
                                        </p:cTn>
                                        <p:tgtEl>
                                          <p:spTgt spid="3">
                                            <p:txEl>
                                              <p:pRg st="10" end="10"/>
                                            </p:txEl>
                                          </p:spTgt>
                                        </p:tgtEl>
                                        <p:attrNameLst>
                                          <p:attrName>style.visibility</p:attrName>
                                        </p:attrNameLst>
                                      </p:cBhvr>
                                      <p:to>
                                        <p:strVal val="visible"/>
                                      </p:to>
                                    </p:set>
                                    <p:anim calcmode="lin" valueType="num">
                                      <p:cBhvr>
                                        <p:cTn id="91"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92"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9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4"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9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Примеры</a:t>
            </a:r>
            <a:endParaRPr lang="ru-RU" dirty="0"/>
          </a:p>
        </p:txBody>
      </p:sp>
      <p:sp>
        <p:nvSpPr>
          <p:cNvPr id="3" name="Содержимое 2"/>
          <p:cNvSpPr>
            <a:spLocks noGrp="1"/>
          </p:cNvSpPr>
          <p:nvPr>
            <p:ph idx="1"/>
          </p:nvPr>
        </p:nvSpPr>
        <p:spPr>
          <a:xfrm>
            <a:off x="457200" y="928670"/>
            <a:ext cx="8229600" cy="5645866"/>
          </a:xfrm>
        </p:spPr>
        <p:txBody>
          <a:bodyPr>
            <a:normAutofit/>
          </a:bodyPr>
          <a:lstStyle/>
          <a:p>
            <a:r>
              <a:rPr lang="ru-RU" dirty="0" smtClean="0"/>
              <a:t>1. Рассмотрим линейную систему:</a:t>
            </a:r>
            <a:r>
              <a:rPr lang="ru-RU" b="1" dirty="0" smtClean="0"/>
              <a:t> </a:t>
            </a:r>
          </a:p>
          <a:p>
            <a:endParaRPr lang="ru-RU" b="1" dirty="0" smtClean="0"/>
          </a:p>
          <a:p>
            <a:endParaRPr lang="ru-RU" dirty="0" smtClean="0"/>
          </a:p>
          <a:p>
            <a:r>
              <a:rPr lang="ru-RU" dirty="0" smtClean="0"/>
              <a:t>Выберем функцию Ляпунова: </a:t>
            </a:r>
            <a:r>
              <a:rPr lang="ru-RU" i="1" dirty="0" smtClean="0"/>
              <a:t>V = x</a:t>
            </a:r>
            <a:r>
              <a:rPr lang="ru-RU" baseline="30000" dirty="0" smtClean="0"/>
              <a:t>2</a:t>
            </a:r>
            <a:r>
              <a:rPr lang="ru-RU" i="1" dirty="0" smtClean="0"/>
              <a:t>+y</a:t>
            </a:r>
            <a:r>
              <a:rPr lang="ru-RU" baseline="30000" dirty="0" smtClean="0"/>
              <a:t>2</a:t>
            </a:r>
            <a:r>
              <a:rPr lang="ru-RU" dirty="0" smtClean="0"/>
              <a:t>. Тогда</a:t>
            </a:r>
          </a:p>
          <a:p>
            <a:endParaRPr lang="ru-RU" dirty="0" smtClean="0"/>
          </a:p>
          <a:p>
            <a:endParaRPr lang="ru-RU" dirty="0" smtClean="0"/>
          </a:p>
          <a:p>
            <a:endParaRPr lang="ru-RU" dirty="0" smtClean="0"/>
          </a:p>
          <a:p>
            <a:r>
              <a:rPr lang="ru-RU" dirty="0" smtClean="0"/>
              <a:t>Это выражение всегда отрицательно при </a:t>
            </a:r>
            <a:r>
              <a:rPr lang="ru-RU" i="1" dirty="0" err="1" smtClean="0"/>
              <a:t>х</a:t>
            </a:r>
            <a:r>
              <a:rPr lang="ru-RU" i="1" dirty="0" smtClean="0"/>
              <a:t> </a:t>
            </a:r>
            <a:r>
              <a:rPr lang="ru-RU" i="1" dirty="0" smtClean="0">
                <a:sym typeface="Symbol"/>
              </a:rPr>
              <a:t></a:t>
            </a:r>
            <a:r>
              <a:rPr lang="ru-RU" i="1" dirty="0" smtClean="0"/>
              <a:t> </a:t>
            </a:r>
            <a:r>
              <a:rPr lang="ru-RU" dirty="0" smtClean="0"/>
              <a:t>0</a:t>
            </a:r>
            <a:r>
              <a:rPr lang="ru-RU" i="1" dirty="0" smtClean="0"/>
              <a:t>,</a:t>
            </a:r>
            <a:r>
              <a:rPr lang="ru-RU" dirty="0" smtClean="0"/>
              <a:t> т.к. в скобках стоят четные степени </a:t>
            </a:r>
            <a:r>
              <a:rPr lang="ru-RU" i="1" dirty="0" err="1" smtClean="0"/>
              <a:t>x</a:t>
            </a:r>
            <a:r>
              <a:rPr lang="ru-RU" dirty="0" smtClean="0"/>
              <a:t>. Следовательно, точка (0, 0) устойчива.</a:t>
            </a:r>
          </a:p>
          <a:p>
            <a:endParaRPr lang="ru-RU" dirty="0"/>
          </a:p>
        </p:txBody>
      </p:sp>
      <p:pic>
        <p:nvPicPr>
          <p:cNvPr id="182274" name="Picture 2" descr="C:\Users\73B5~1\AppData\Local\Temp\Rar$EX00.134\LectMB\Lect05.files\image132.gif"/>
          <p:cNvPicPr>
            <a:picLocks noChangeAspect="1" noChangeArrowheads="1"/>
          </p:cNvPicPr>
          <p:nvPr/>
        </p:nvPicPr>
        <p:blipFill>
          <a:blip r:embed="rId2" cstate="print"/>
          <a:srcRect/>
          <a:stretch>
            <a:fillRect/>
          </a:stretch>
        </p:blipFill>
        <p:spPr bwMode="auto">
          <a:xfrm>
            <a:off x="3786182" y="1500174"/>
            <a:ext cx="1571636" cy="857256"/>
          </a:xfrm>
          <a:prstGeom prst="rect">
            <a:avLst/>
          </a:prstGeom>
          <a:noFill/>
        </p:spPr>
      </p:pic>
      <p:pic>
        <p:nvPicPr>
          <p:cNvPr id="182275" name="Picture 3" descr="C:\Users\73B5~1\AppData\Local\Temp\Rar$EX00.134\LectMB\Lect05.files\image134.gif"/>
          <p:cNvPicPr>
            <a:picLocks noChangeAspect="1" noChangeArrowheads="1"/>
          </p:cNvPicPr>
          <p:nvPr/>
        </p:nvPicPr>
        <p:blipFill>
          <a:blip r:embed="rId3" cstate="print"/>
          <a:srcRect/>
          <a:stretch>
            <a:fillRect/>
          </a:stretch>
        </p:blipFill>
        <p:spPr bwMode="auto">
          <a:xfrm>
            <a:off x="1500166" y="3429000"/>
            <a:ext cx="6152380" cy="78581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82274"/>
                                        </p:tgtEl>
                                        <p:attrNameLst>
                                          <p:attrName>style.visibility</p:attrName>
                                        </p:attrNameLst>
                                      </p:cBhvr>
                                      <p:to>
                                        <p:strVal val="visible"/>
                                      </p:to>
                                    </p:set>
                                    <p:anim calcmode="lin" valueType="num">
                                      <p:cBhvr>
                                        <p:cTn id="14" dur="500" fill="hold"/>
                                        <p:tgtEl>
                                          <p:spTgt spid="182274"/>
                                        </p:tgtEl>
                                        <p:attrNameLst>
                                          <p:attrName>ppt_w</p:attrName>
                                        </p:attrNameLst>
                                      </p:cBhvr>
                                      <p:tavLst>
                                        <p:tav tm="0">
                                          <p:val>
                                            <p:strVal val="#ppt_w*2.5"/>
                                          </p:val>
                                        </p:tav>
                                        <p:tav tm="100000">
                                          <p:val>
                                            <p:strVal val="#ppt_w"/>
                                          </p:val>
                                        </p:tav>
                                      </p:tavLst>
                                    </p:anim>
                                    <p:anim calcmode="lin" valueType="num">
                                      <p:cBhvr>
                                        <p:cTn id="15" dur="500" fill="hold"/>
                                        <p:tgtEl>
                                          <p:spTgt spid="182274"/>
                                        </p:tgtEl>
                                        <p:attrNameLst>
                                          <p:attrName>ppt_h</p:attrName>
                                        </p:attrNameLst>
                                      </p:cBhvr>
                                      <p:tavLst>
                                        <p:tav tm="0">
                                          <p:val>
                                            <p:strVal val="#ppt_h*0.01"/>
                                          </p:val>
                                        </p:tav>
                                        <p:tav tm="100000">
                                          <p:val>
                                            <p:strVal val="#ppt_h"/>
                                          </p:val>
                                        </p:tav>
                                      </p:tavLst>
                                    </p:anim>
                                    <p:anim calcmode="lin" valueType="num">
                                      <p:cBhvr>
                                        <p:cTn id="16" dur="500" fill="hold"/>
                                        <p:tgtEl>
                                          <p:spTgt spid="182274"/>
                                        </p:tgtEl>
                                        <p:attrNameLst>
                                          <p:attrName>ppt_x</p:attrName>
                                        </p:attrNameLst>
                                      </p:cBhvr>
                                      <p:tavLst>
                                        <p:tav tm="0">
                                          <p:val>
                                            <p:strVal val="#ppt_x"/>
                                          </p:val>
                                        </p:tav>
                                        <p:tav tm="100000">
                                          <p:val>
                                            <p:strVal val="#ppt_x"/>
                                          </p:val>
                                        </p:tav>
                                      </p:tavLst>
                                    </p:anim>
                                    <p:anim calcmode="lin" valueType="num">
                                      <p:cBhvr>
                                        <p:cTn id="17" dur="500" fill="hold"/>
                                        <p:tgtEl>
                                          <p:spTgt spid="182274"/>
                                        </p:tgtEl>
                                        <p:attrNameLst>
                                          <p:attrName>ppt_y</p:attrName>
                                        </p:attrNameLst>
                                      </p:cBhvr>
                                      <p:tavLst>
                                        <p:tav tm="0">
                                          <p:val>
                                            <p:strVal val="#ppt_h+1"/>
                                          </p:val>
                                        </p:tav>
                                        <p:tav tm="100000">
                                          <p:val>
                                            <p:strVal val="#ppt_y"/>
                                          </p:val>
                                        </p:tav>
                                      </p:tavLst>
                                    </p:anim>
                                    <p:animEffect transition="in" filter="fade">
                                      <p:cBhvr>
                                        <p:cTn id="18" dur="500"/>
                                        <p:tgtEl>
                                          <p:spTgt spid="182274"/>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3" end="3"/>
                                            </p:txEl>
                                          </p:spTgt>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182275"/>
                                        </p:tgtEl>
                                        <p:attrNameLst>
                                          <p:attrName>style.visibility</p:attrName>
                                        </p:attrNameLst>
                                      </p:cBhvr>
                                      <p:to>
                                        <p:strVal val="visible"/>
                                      </p:to>
                                    </p:set>
                                    <p:anim calcmode="lin" valueType="num">
                                      <p:cBhvr>
                                        <p:cTn id="30" dur="500" fill="hold"/>
                                        <p:tgtEl>
                                          <p:spTgt spid="182275"/>
                                        </p:tgtEl>
                                        <p:attrNameLst>
                                          <p:attrName>ppt_w</p:attrName>
                                        </p:attrNameLst>
                                      </p:cBhvr>
                                      <p:tavLst>
                                        <p:tav tm="0">
                                          <p:val>
                                            <p:strVal val="#ppt_w*2.5"/>
                                          </p:val>
                                        </p:tav>
                                        <p:tav tm="100000">
                                          <p:val>
                                            <p:strVal val="#ppt_w"/>
                                          </p:val>
                                        </p:tav>
                                      </p:tavLst>
                                    </p:anim>
                                    <p:anim calcmode="lin" valueType="num">
                                      <p:cBhvr>
                                        <p:cTn id="31" dur="500" fill="hold"/>
                                        <p:tgtEl>
                                          <p:spTgt spid="182275"/>
                                        </p:tgtEl>
                                        <p:attrNameLst>
                                          <p:attrName>ppt_h</p:attrName>
                                        </p:attrNameLst>
                                      </p:cBhvr>
                                      <p:tavLst>
                                        <p:tav tm="0">
                                          <p:val>
                                            <p:strVal val="#ppt_h*0.01"/>
                                          </p:val>
                                        </p:tav>
                                        <p:tav tm="100000">
                                          <p:val>
                                            <p:strVal val="#ppt_h"/>
                                          </p:val>
                                        </p:tav>
                                      </p:tavLst>
                                    </p:anim>
                                    <p:anim calcmode="lin" valueType="num">
                                      <p:cBhvr>
                                        <p:cTn id="32" dur="500" fill="hold"/>
                                        <p:tgtEl>
                                          <p:spTgt spid="182275"/>
                                        </p:tgtEl>
                                        <p:attrNameLst>
                                          <p:attrName>ppt_x</p:attrName>
                                        </p:attrNameLst>
                                      </p:cBhvr>
                                      <p:tavLst>
                                        <p:tav tm="0">
                                          <p:val>
                                            <p:strVal val="#ppt_x"/>
                                          </p:val>
                                        </p:tav>
                                        <p:tav tm="100000">
                                          <p:val>
                                            <p:strVal val="#ppt_x"/>
                                          </p:val>
                                        </p:tav>
                                      </p:tavLst>
                                    </p:anim>
                                    <p:anim calcmode="lin" valueType="num">
                                      <p:cBhvr>
                                        <p:cTn id="33" dur="500" fill="hold"/>
                                        <p:tgtEl>
                                          <p:spTgt spid="182275"/>
                                        </p:tgtEl>
                                        <p:attrNameLst>
                                          <p:attrName>ppt_y</p:attrName>
                                        </p:attrNameLst>
                                      </p:cBhvr>
                                      <p:tavLst>
                                        <p:tav tm="0">
                                          <p:val>
                                            <p:strVal val="#ppt_h+1"/>
                                          </p:val>
                                        </p:tav>
                                        <p:tav tm="100000">
                                          <p:val>
                                            <p:strVal val="#ppt_y"/>
                                          </p:val>
                                        </p:tav>
                                      </p:tavLst>
                                    </p:anim>
                                    <p:animEffect transition="in" filter="fade">
                                      <p:cBhvr>
                                        <p:cTn id="34" dur="500"/>
                                        <p:tgtEl>
                                          <p:spTgt spid="182275"/>
                                        </p:tgtEl>
                                      </p:cBhvr>
                                    </p:animEffect>
                                  </p:childTnLst>
                                </p:cTn>
                              </p:par>
                            </p:childTnLst>
                          </p:cTn>
                        </p:par>
                      </p:childTnLst>
                    </p:cTn>
                  </p:par>
                  <p:par>
                    <p:cTn id="35" fill="hold">
                      <p:stCondLst>
                        <p:cond delay="indefinite"/>
                      </p:stCondLst>
                      <p:childTnLst>
                        <p:par>
                          <p:cTn id="36" fill="hold">
                            <p:stCondLst>
                              <p:cond delay="0"/>
                            </p:stCondLst>
                            <p:childTnLst>
                              <p:par>
                                <p:cTn id="37" presetID="58" presetClass="entr" presetSubtype="0" accel="10000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40"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214422"/>
            <a:ext cx="8229600" cy="5360114"/>
          </a:xfrm>
        </p:spPr>
        <p:txBody>
          <a:bodyPr>
            <a:normAutofit fontScale="85000" lnSpcReduction="20000"/>
          </a:bodyPr>
          <a:lstStyle/>
          <a:p>
            <a:r>
              <a:rPr lang="ru-RU" b="1" dirty="0" smtClean="0"/>
              <a:t>2</a:t>
            </a:r>
            <a:r>
              <a:rPr lang="ru-RU" dirty="0" smtClean="0"/>
              <a:t>. Рассмотрим систему уравнений, описывающую конкуренцию видов, численности которых </a:t>
            </a:r>
            <a:r>
              <a:rPr lang="ru-RU" i="1" dirty="0" err="1" smtClean="0"/>
              <a:t>x</a:t>
            </a:r>
            <a:r>
              <a:rPr lang="ru-RU" dirty="0" smtClean="0"/>
              <a:t> и </a:t>
            </a:r>
            <a:r>
              <a:rPr lang="ru-RU" i="1" dirty="0" err="1" smtClean="0"/>
              <a:t>y</a:t>
            </a:r>
            <a:r>
              <a:rPr lang="ru-RU" dirty="0" smtClean="0"/>
              <a:t>. Каждый из видов размножается в соответствии с </a:t>
            </a:r>
            <a:r>
              <a:rPr lang="ru-RU" dirty="0" err="1" smtClean="0"/>
              <a:t>логистическим</a:t>
            </a:r>
            <a:r>
              <a:rPr lang="ru-RU" dirty="0" smtClean="0"/>
              <a:t> законом, а при встрече (произведения в правых частях уравнений), численность как одного, так и другого вида уменьшается. </a:t>
            </a:r>
          </a:p>
          <a:p>
            <a:pPr>
              <a:buNone/>
            </a:pPr>
            <a:endParaRPr lang="ru-RU" dirty="0" smtClean="0"/>
          </a:p>
          <a:p>
            <a:pPr>
              <a:buNone/>
            </a:pPr>
            <a:endParaRPr lang="ru-RU" dirty="0" smtClean="0"/>
          </a:p>
          <a:p>
            <a:pPr>
              <a:buNone/>
            </a:pPr>
            <a:r>
              <a:rPr lang="ru-RU" dirty="0" smtClean="0"/>
              <a:t>						(5.22)</a:t>
            </a:r>
          </a:p>
          <a:p>
            <a:r>
              <a:rPr lang="ru-RU" dirty="0" smtClean="0"/>
              <a:t>Исследуем стационарное состояние, соответствующее сосуществованию видов </a:t>
            </a:r>
            <a:r>
              <a:rPr lang="ru-RU" i="1" dirty="0" smtClean="0"/>
              <a:t>(</a:t>
            </a:r>
            <a:r>
              <a:rPr lang="ru-RU" i="1" dirty="0" smtClean="0">
                <a:sym typeface="Symbol"/>
              </a:rPr>
              <a:t></a:t>
            </a:r>
            <a:r>
              <a:rPr lang="ru-RU" i="1" dirty="0" err="1" smtClean="0"/>
              <a:t>x</a:t>
            </a:r>
            <a:r>
              <a:rPr lang="ru-RU" i="1" dirty="0" smtClean="0"/>
              <a:t>, </a:t>
            </a:r>
            <a:r>
              <a:rPr lang="ru-RU" i="1" dirty="0" smtClean="0">
                <a:sym typeface="Symbol"/>
              </a:rPr>
              <a:t></a:t>
            </a:r>
            <a:r>
              <a:rPr lang="ru-RU" i="1" dirty="0" err="1" smtClean="0"/>
              <a:t>y</a:t>
            </a:r>
            <a:r>
              <a:rPr lang="ru-RU" i="1" dirty="0" smtClean="0"/>
              <a:t>)</a:t>
            </a:r>
            <a:r>
              <a:rPr lang="ru-RU" dirty="0" smtClean="0"/>
              <a:t> – ненулевое для </a:t>
            </a:r>
            <a:r>
              <a:rPr lang="ru-RU" i="1" dirty="0" err="1" smtClean="0"/>
              <a:t>x</a:t>
            </a:r>
            <a:r>
              <a:rPr lang="ru-RU" dirty="0" smtClean="0"/>
              <a:t> и </a:t>
            </a:r>
            <a:r>
              <a:rPr lang="ru-RU" i="1" dirty="0" err="1" smtClean="0"/>
              <a:t>y</a:t>
            </a:r>
            <a:r>
              <a:rPr lang="ru-RU" dirty="0" smtClean="0"/>
              <a:t>. Его координаты:</a:t>
            </a:r>
          </a:p>
          <a:p>
            <a:pPr>
              <a:buNone/>
            </a:pPr>
            <a:endParaRPr lang="ru-RU" dirty="0" smtClean="0"/>
          </a:p>
          <a:p>
            <a:pPr>
              <a:buNone/>
            </a:pPr>
            <a:endParaRPr lang="ru-RU" dirty="0" smtClean="0"/>
          </a:p>
          <a:p>
            <a:pPr>
              <a:buNone/>
            </a:pPr>
            <a:r>
              <a:rPr lang="ru-RU" dirty="0" smtClean="0"/>
              <a:t>						   (5.23)</a:t>
            </a:r>
          </a:p>
          <a:p>
            <a:endParaRPr lang="ru-RU" dirty="0"/>
          </a:p>
        </p:txBody>
      </p:sp>
      <p:pic>
        <p:nvPicPr>
          <p:cNvPr id="183298" name="Picture 2" descr="C:\Users\73B5~1\AppData\Local\Temp\Rar$EX00.134\LectMB\Lect05.files\image136.gif"/>
          <p:cNvPicPr>
            <a:picLocks noChangeAspect="1" noChangeArrowheads="1"/>
          </p:cNvPicPr>
          <p:nvPr/>
        </p:nvPicPr>
        <p:blipFill>
          <a:blip r:embed="rId2" cstate="print"/>
          <a:srcRect/>
          <a:stretch>
            <a:fillRect/>
          </a:stretch>
        </p:blipFill>
        <p:spPr bwMode="auto">
          <a:xfrm>
            <a:off x="2643174" y="3286124"/>
            <a:ext cx="2568966" cy="1000132"/>
          </a:xfrm>
          <a:prstGeom prst="rect">
            <a:avLst/>
          </a:prstGeom>
          <a:noFill/>
        </p:spPr>
      </p:pic>
      <p:pic>
        <p:nvPicPr>
          <p:cNvPr id="183299" name="Picture 3" descr="C:\Users\73B5~1\AppData\Local\Temp\Rar$EX00.134\LectMB\Lect05.files\image138.gif"/>
          <p:cNvPicPr>
            <a:picLocks noChangeAspect="1" noChangeArrowheads="1"/>
          </p:cNvPicPr>
          <p:nvPr/>
        </p:nvPicPr>
        <p:blipFill>
          <a:blip r:embed="rId3" cstate="print"/>
          <a:srcRect/>
          <a:stretch>
            <a:fillRect/>
          </a:stretch>
        </p:blipFill>
        <p:spPr bwMode="auto">
          <a:xfrm>
            <a:off x="1785918" y="5500702"/>
            <a:ext cx="3429024" cy="85725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3" end="3"/>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183298"/>
                                        </p:tgtEl>
                                        <p:attrNameLst>
                                          <p:attrName>style.visibility</p:attrName>
                                        </p:attrNameLst>
                                      </p:cBhvr>
                                      <p:to>
                                        <p:strVal val="visible"/>
                                      </p:to>
                                    </p:set>
                                    <p:anim calcmode="lin" valueType="num">
                                      <p:cBhvr>
                                        <p:cTn id="23" dur="500" fill="hold"/>
                                        <p:tgtEl>
                                          <p:spTgt spid="183298"/>
                                        </p:tgtEl>
                                        <p:attrNameLst>
                                          <p:attrName>ppt_w</p:attrName>
                                        </p:attrNameLst>
                                      </p:cBhvr>
                                      <p:tavLst>
                                        <p:tav tm="0">
                                          <p:val>
                                            <p:strVal val="#ppt_w*2.5"/>
                                          </p:val>
                                        </p:tav>
                                        <p:tav tm="100000">
                                          <p:val>
                                            <p:strVal val="#ppt_w"/>
                                          </p:val>
                                        </p:tav>
                                      </p:tavLst>
                                    </p:anim>
                                    <p:anim calcmode="lin" valueType="num">
                                      <p:cBhvr>
                                        <p:cTn id="24" dur="500" fill="hold"/>
                                        <p:tgtEl>
                                          <p:spTgt spid="183298"/>
                                        </p:tgtEl>
                                        <p:attrNameLst>
                                          <p:attrName>ppt_h</p:attrName>
                                        </p:attrNameLst>
                                      </p:cBhvr>
                                      <p:tavLst>
                                        <p:tav tm="0">
                                          <p:val>
                                            <p:strVal val="#ppt_h*0.01"/>
                                          </p:val>
                                        </p:tav>
                                        <p:tav tm="100000">
                                          <p:val>
                                            <p:strVal val="#ppt_h"/>
                                          </p:val>
                                        </p:tav>
                                      </p:tavLst>
                                    </p:anim>
                                    <p:anim calcmode="lin" valueType="num">
                                      <p:cBhvr>
                                        <p:cTn id="25" dur="500" fill="hold"/>
                                        <p:tgtEl>
                                          <p:spTgt spid="183298"/>
                                        </p:tgtEl>
                                        <p:attrNameLst>
                                          <p:attrName>ppt_x</p:attrName>
                                        </p:attrNameLst>
                                      </p:cBhvr>
                                      <p:tavLst>
                                        <p:tav tm="0">
                                          <p:val>
                                            <p:strVal val="#ppt_x"/>
                                          </p:val>
                                        </p:tav>
                                        <p:tav tm="100000">
                                          <p:val>
                                            <p:strVal val="#ppt_x"/>
                                          </p:val>
                                        </p:tav>
                                      </p:tavLst>
                                    </p:anim>
                                    <p:anim calcmode="lin" valueType="num">
                                      <p:cBhvr>
                                        <p:cTn id="26" dur="500" fill="hold"/>
                                        <p:tgtEl>
                                          <p:spTgt spid="183298"/>
                                        </p:tgtEl>
                                        <p:attrNameLst>
                                          <p:attrName>ppt_y</p:attrName>
                                        </p:attrNameLst>
                                      </p:cBhvr>
                                      <p:tavLst>
                                        <p:tav tm="0">
                                          <p:val>
                                            <p:strVal val="#ppt_h+1"/>
                                          </p:val>
                                        </p:tav>
                                        <p:tav tm="100000">
                                          <p:val>
                                            <p:strVal val="#ppt_y"/>
                                          </p:val>
                                        </p:tav>
                                      </p:tavLst>
                                    </p:anim>
                                    <p:animEffect transition="in" filter="fade">
                                      <p:cBhvr>
                                        <p:cTn id="27" dur="500"/>
                                        <p:tgtEl>
                                          <p:spTgt spid="183298"/>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p:cTn id="41"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7" end="7"/>
                                            </p:txEl>
                                          </p:spTgt>
                                        </p:tgtEl>
                                      </p:cBhvr>
                                    </p:animEffect>
                                  </p:childTnLst>
                                </p:cTn>
                              </p:par>
                              <p:par>
                                <p:cTn id="46" presetID="58" presetClass="entr" presetSubtype="0" accel="100000" fill="hold" nodeType="withEffect">
                                  <p:stCondLst>
                                    <p:cond delay="0"/>
                                  </p:stCondLst>
                                  <p:childTnLst>
                                    <p:set>
                                      <p:cBhvr>
                                        <p:cTn id="47" dur="1" fill="hold">
                                          <p:stCondLst>
                                            <p:cond delay="0"/>
                                          </p:stCondLst>
                                        </p:cTn>
                                        <p:tgtEl>
                                          <p:spTgt spid="183299"/>
                                        </p:tgtEl>
                                        <p:attrNameLst>
                                          <p:attrName>style.visibility</p:attrName>
                                        </p:attrNameLst>
                                      </p:cBhvr>
                                      <p:to>
                                        <p:strVal val="visible"/>
                                      </p:to>
                                    </p:set>
                                    <p:anim calcmode="lin" valueType="num">
                                      <p:cBhvr>
                                        <p:cTn id="48" dur="500" fill="hold"/>
                                        <p:tgtEl>
                                          <p:spTgt spid="183299"/>
                                        </p:tgtEl>
                                        <p:attrNameLst>
                                          <p:attrName>ppt_w</p:attrName>
                                        </p:attrNameLst>
                                      </p:cBhvr>
                                      <p:tavLst>
                                        <p:tav tm="0">
                                          <p:val>
                                            <p:strVal val="#ppt_w*2.5"/>
                                          </p:val>
                                        </p:tav>
                                        <p:tav tm="100000">
                                          <p:val>
                                            <p:strVal val="#ppt_w"/>
                                          </p:val>
                                        </p:tav>
                                      </p:tavLst>
                                    </p:anim>
                                    <p:anim calcmode="lin" valueType="num">
                                      <p:cBhvr>
                                        <p:cTn id="49" dur="500" fill="hold"/>
                                        <p:tgtEl>
                                          <p:spTgt spid="183299"/>
                                        </p:tgtEl>
                                        <p:attrNameLst>
                                          <p:attrName>ppt_h</p:attrName>
                                        </p:attrNameLst>
                                      </p:cBhvr>
                                      <p:tavLst>
                                        <p:tav tm="0">
                                          <p:val>
                                            <p:strVal val="#ppt_h*0.01"/>
                                          </p:val>
                                        </p:tav>
                                        <p:tav tm="100000">
                                          <p:val>
                                            <p:strVal val="#ppt_h"/>
                                          </p:val>
                                        </p:tav>
                                      </p:tavLst>
                                    </p:anim>
                                    <p:anim calcmode="lin" valueType="num">
                                      <p:cBhvr>
                                        <p:cTn id="50" dur="500" fill="hold"/>
                                        <p:tgtEl>
                                          <p:spTgt spid="183299"/>
                                        </p:tgtEl>
                                        <p:attrNameLst>
                                          <p:attrName>ppt_x</p:attrName>
                                        </p:attrNameLst>
                                      </p:cBhvr>
                                      <p:tavLst>
                                        <p:tav tm="0">
                                          <p:val>
                                            <p:strVal val="#ppt_x"/>
                                          </p:val>
                                        </p:tav>
                                        <p:tav tm="100000">
                                          <p:val>
                                            <p:strVal val="#ppt_x"/>
                                          </p:val>
                                        </p:tav>
                                      </p:tavLst>
                                    </p:anim>
                                    <p:anim calcmode="lin" valueType="num">
                                      <p:cBhvr>
                                        <p:cTn id="51" dur="500" fill="hold"/>
                                        <p:tgtEl>
                                          <p:spTgt spid="183299"/>
                                        </p:tgtEl>
                                        <p:attrNameLst>
                                          <p:attrName>ppt_y</p:attrName>
                                        </p:attrNameLst>
                                      </p:cBhvr>
                                      <p:tavLst>
                                        <p:tav tm="0">
                                          <p:val>
                                            <p:strVal val="#ppt_h+1"/>
                                          </p:val>
                                        </p:tav>
                                        <p:tav tm="100000">
                                          <p:val>
                                            <p:strVal val="#ppt_y"/>
                                          </p:val>
                                        </p:tav>
                                      </p:tavLst>
                                    </p:anim>
                                    <p:animEffect transition="in" filter="fade">
                                      <p:cBhvr>
                                        <p:cTn id="52" dur="500"/>
                                        <p:tgtEl>
                                          <p:spTgt spid="183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7500" lnSpcReduction="20000"/>
          </a:bodyPr>
          <a:lstStyle/>
          <a:p>
            <a:r>
              <a:rPr lang="ru-RU" dirty="0" smtClean="0"/>
              <a:t>В. </a:t>
            </a:r>
            <a:r>
              <a:rPr lang="ru-RU" dirty="0" err="1" smtClean="0"/>
              <a:t>Вольтерра</a:t>
            </a:r>
            <a:r>
              <a:rPr lang="ru-RU" dirty="0" smtClean="0"/>
              <a:t> показал, что стационарное состояние (5.23) устойчиво для параметров системы </a:t>
            </a:r>
            <a:r>
              <a:rPr lang="ru-RU" i="1" dirty="0" err="1" smtClean="0"/>
              <a:t>a</a:t>
            </a:r>
            <a:r>
              <a:rPr lang="ru-RU" i="1" dirty="0" smtClean="0"/>
              <a:t> </a:t>
            </a:r>
            <a:r>
              <a:rPr lang="ru-RU" dirty="0" smtClean="0"/>
              <a:t>&gt; </a:t>
            </a:r>
            <a:r>
              <a:rPr lang="ru-RU" i="1" dirty="0" smtClean="0"/>
              <a:t>0</a:t>
            </a:r>
            <a:r>
              <a:rPr lang="ru-RU" dirty="0" smtClean="0"/>
              <a:t>, </a:t>
            </a:r>
            <a:r>
              <a:rPr lang="ru-RU" i="1" dirty="0" err="1" smtClean="0"/>
              <a:t>b</a:t>
            </a:r>
            <a:r>
              <a:rPr lang="ru-RU" i="1" dirty="0" smtClean="0"/>
              <a:t> </a:t>
            </a:r>
            <a:r>
              <a:rPr lang="ru-RU" i="1" dirty="0" smtClean="0">
                <a:sym typeface="Symbol"/>
              </a:rPr>
              <a:t></a:t>
            </a:r>
            <a:r>
              <a:rPr lang="ru-RU" i="1" dirty="0" smtClean="0"/>
              <a:t> 1</a:t>
            </a:r>
            <a:r>
              <a:rPr lang="ru-RU" dirty="0" smtClean="0"/>
              <a:t>, построив функцию Ляпунова:</a:t>
            </a:r>
          </a:p>
          <a:p>
            <a:endParaRPr lang="ru-RU" dirty="0" smtClean="0"/>
          </a:p>
          <a:p>
            <a:endParaRPr lang="ru-RU" dirty="0" smtClean="0"/>
          </a:p>
          <a:p>
            <a:pPr>
              <a:buNone/>
            </a:pPr>
            <a:endParaRPr lang="ru-RU" dirty="0" smtClean="0"/>
          </a:p>
          <a:p>
            <a:r>
              <a:rPr lang="ru-RU" dirty="0" smtClean="0"/>
              <a:t>Ее производная равна</a:t>
            </a:r>
          </a:p>
          <a:p>
            <a:endParaRPr lang="ru-RU" dirty="0" smtClean="0"/>
          </a:p>
          <a:p>
            <a:endParaRPr lang="ru-RU" dirty="0" smtClean="0"/>
          </a:p>
          <a:p>
            <a:endParaRPr lang="ru-RU" dirty="0" smtClean="0"/>
          </a:p>
          <a:p>
            <a:r>
              <a:rPr lang="ru-RU" dirty="0" smtClean="0"/>
              <a:t>и отрицательна при малых значениях коэффициентов </a:t>
            </a:r>
            <a:r>
              <a:rPr lang="ru-RU" i="1" dirty="0" err="1" smtClean="0"/>
              <a:t>a</a:t>
            </a:r>
            <a:r>
              <a:rPr lang="ru-RU" i="1" dirty="0" smtClean="0"/>
              <a:t>, </a:t>
            </a:r>
            <a:r>
              <a:rPr lang="ru-RU" i="1" dirty="0" err="1" smtClean="0"/>
              <a:t>b</a:t>
            </a:r>
            <a:r>
              <a:rPr lang="ru-RU" dirty="0" smtClean="0"/>
              <a:t> и </a:t>
            </a:r>
            <a:r>
              <a:rPr lang="ru-RU" i="1" dirty="0" err="1" smtClean="0"/>
              <a:t>x</a:t>
            </a:r>
            <a:r>
              <a:rPr lang="ru-RU" i="1" dirty="0" smtClean="0"/>
              <a:t>, </a:t>
            </a:r>
            <a:r>
              <a:rPr lang="ru-RU" i="1" dirty="0" err="1" smtClean="0"/>
              <a:t>y</a:t>
            </a:r>
            <a:r>
              <a:rPr lang="ru-RU" i="1" dirty="0" smtClean="0"/>
              <a:t> &gt; </a:t>
            </a:r>
            <a:r>
              <a:rPr lang="ru-RU" dirty="0" smtClean="0"/>
              <a:t>0. Доказательство приведено в книге В. </a:t>
            </a:r>
            <a:r>
              <a:rPr lang="ru-RU" dirty="0" err="1" smtClean="0"/>
              <a:t>Вольтерра</a:t>
            </a:r>
            <a:r>
              <a:rPr lang="ru-RU" dirty="0" smtClean="0"/>
              <a:t>. «Математическая теория борьбы за существование» (М., 1976)</a:t>
            </a:r>
          </a:p>
          <a:p>
            <a:endParaRPr lang="ru-RU" dirty="0"/>
          </a:p>
        </p:txBody>
      </p:sp>
      <p:pic>
        <p:nvPicPr>
          <p:cNvPr id="184322" name="Picture 2" descr="C:\Users\73B5~1\AppData\Local\Temp\Rar$EX00.134\LectMB\Lect05.files\image140.gif"/>
          <p:cNvPicPr>
            <a:picLocks noChangeAspect="1" noChangeArrowheads="1"/>
          </p:cNvPicPr>
          <p:nvPr/>
        </p:nvPicPr>
        <p:blipFill>
          <a:blip r:embed="rId2" cstate="print"/>
          <a:srcRect/>
          <a:stretch>
            <a:fillRect/>
          </a:stretch>
        </p:blipFill>
        <p:spPr bwMode="auto">
          <a:xfrm>
            <a:off x="2285984" y="3122522"/>
            <a:ext cx="4786346" cy="735106"/>
          </a:xfrm>
          <a:prstGeom prst="rect">
            <a:avLst/>
          </a:prstGeom>
          <a:noFill/>
        </p:spPr>
      </p:pic>
      <p:pic>
        <p:nvPicPr>
          <p:cNvPr id="184323" name="Picture 3" descr="C:\Users\73B5~1\AppData\Local\Temp\Rar$EX00.134\LectMB\Lect05.files\image142.gif"/>
          <p:cNvPicPr>
            <a:picLocks noChangeAspect="1" noChangeArrowheads="1"/>
          </p:cNvPicPr>
          <p:nvPr/>
        </p:nvPicPr>
        <p:blipFill>
          <a:blip r:embed="rId3" cstate="print"/>
          <a:srcRect/>
          <a:stretch>
            <a:fillRect/>
          </a:stretch>
        </p:blipFill>
        <p:spPr bwMode="auto">
          <a:xfrm>
            <a:off x="1285852" y="4357694"/>
            <a:ext cx="7405159" cy="71438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84322"/>
                                        </p:tgtEl>
                                        <p:attrNameLst>
                                          <p:attrName>style.visibility</p:attrName>
                                        </p:attrNameLst>
                                      </p:cBhvr>
                                      <p:to>
                                        <p:strVal val="visible"/>
                                      </p:to>
                                    </p:set>
                                    <p:anim calcmode="lin" valueType="num">
                                      <p:cBhvr>
                                        <p:cTn id="14" dur="500" fill="hold"/>
                                        <p:tgtEl>
                                          <p:spTgt spid="184322"/>
                                        </p:tgtEl>
                                        <p:attrNameLst>
                                          <p:attrName>ppt_w</p:attrName>
                                        </p:attrNameLst>
                                      </p:cBhvr>
                                      <p:tavLst>
                                        <p:tav tm="0">
                                          <p:val>
                                            <p:strVal val="#ppt_w*2.5"/>
                                          </p:val>
                                        </p:tav>
                                        <p:tav tm="100000">
                                          <p:val>
                                            <p:strVal val="#ppt_w"/>
                                          </p:val>
                                        </p:tav>
                                      </p:tavLst>
                                    </p:anim>
                                    <p:anim calcmode="lin" valueType="num">
                                      <p:cBhvr>
                                        <p:cTn id="15" dur="500" fill="hold"/>
                                        <p:tgtEl>
                                          <p:spTgt spid="184322"/>
                                        </p:tgtEl>
                                        <p:attrNameLst>
                                          <p:attrName>ppt_h</p:attrName>
                                        </p:attrNameLst>
                                      </p:cBhvr>
                                      <p:tavLst>
                                        <p:tav tm="0">
                                          <p:val>
                                            <p:strVal val="#ppt_h*0.01"/>
                                          </p:val>
                                        </p:tav>
                                        <p:tav tm="100000">
                                          <p:val>
                                            <p:strVal val="#ppt_h"/>
                                          </p:val>
                                        </p:tav>
                                      </p:tavLst>
                                    </p:anim>
                                    <p:anim calcmode="lin" valueType="num">
                                      <p:cBhvr>
                                        <p:cTn id="16" dur="500" fill="hold"/>
                                        <p:tgtEl>
                                          <p:spTgt spid="184322"/>
                                        </p:tgtEl>
                                        <p:attrNameLst>
                                          <p:attrName>ppt_x</p:attrName>
                                        </p:attrNameLst>
                                      </p:cBhvr>
                                      <p:tavLst>
                                        <p:tav tm="0">
                                          <p:val>
                                            <p:strVal val="#ppt_x"/>
                                          </p:val>
                                        </p:tav>
                                        <p:tav tm="100000">
                                          <p:val>
                                            <p:strVal val="#ppt_x"/>
                                          </p:val>
                                        </p:tav>
                                      </p:tavLst>
                                    </p:anim>
                                    <p:anim calcmode="lin" valueType="num">
                                      <p:cBhvr>
                                        <p:cTn id="17" dur="500" fill="hold"/>
                                        <p:tgtEl>
                                          <p:spTgt spid="184322"/>
                                        </p:tgtEl>
                                        <p:attrNameLst>
                                          <p:attrName>ppt_y</p:attrName>
                                        </p:attrNameLst>
                                      </p:cBhvr>
                                      <p:tavLst>
                                        <p:tav tm="0">
                                          <p:val>
                                            <p:strVal val="#ppt_h+1"/>
                                          </p:val>
                                        </p:tav>
                                        <p:tav tm="100000">
                                          <p:val>
                                            <p:strVal val="#ppt_y"/>
                                          </p:val>
                                        </p:tav>
                                      </p:tavLst>
                                    </p:anim>
                                    <p:animEffect transition="in" filter="fade">
                                      <p:cBhvr>
                                        <p:cTn id="18" dur="500"/>
                                        <p:tgtEl>
                                          <p:spTgt spid="184322"/>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4" end="4"/>
                                            </p:txEl>
                                          </p:spTgt>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184323"/>
                                        </p:tgtEl>
                                        <p:attrNameLst>
                                          <p:attrName>style.visibility</p:attrName>
                                        </p:attrNameLst>
                                      </p:cBhvr>
                                      <p:to>
                                        <p:strVal val="visible"/>
                                      </p:to>
                                    </p:set>
                                    <p:anim calcmode="lin" valueType="num">
                                      <p:cBhvr>
                                        <p:cTn id="30" dur="500" fill="hold"/>
                                        <p:tgtEl>
                                          <p:spTgt spid="184323"/>
                                        </p:tgtEl>
                                        <p:attrNameLst>
                                          <p:attrName>ppt_w</p:attrName>
                                        </p:attrNameLst>
                                      </p:cBhvr>
                                      <p:tavLst>
                                        <p:tav tm="0">
                                          <p:val>
                                            <p:strVal val="#ppt_w*2.5"/>
                                          </p:val>
                                        </p:tav>
                                        <p:tav tm="100000">
                                          <p:val>
                                            <p:strVal val="#ppt_w"/>
                                          </p:val>
                                        </p:tav>
                                      </p:tavLst>
                                    </p:anim>
                                    <p:anim calcmode="lin" valueType="num">
                                      <p:cBhvr>
                                        <p:cTn id="31" dur="500" fill="hold"/>
                                        <p:tgtEl>
                                          <p:spTgt spid="184323"/>
                                        </p:tgtEl>
                                        <p:attrNameLst>
                                          <p:attrName>ppt_h</p:attrName>
                                        </p:attrNameLst>
                                      </p:cBhvr>
                                      <p:tavLst>
                                        <p:tav tm="0">
                                          <p:val>
                                            <p:strVal val="#ppt_h*0.01"/>
                                          </p:val>
                                        </p:tav>
                                        <p:tav tm="100000">
                                          <p:val>
                                            <p:strVal val="#ppt_h"/>
                                          </p:val>
                                        </p:tav>
                                      </p:tavLst>
                                    </p:anim>
                                    <p:anim calcmode="lin" valueType="num">
                                      <p:cBhvr>
                                        <p:cTn id="32" dur="500" fill="hold"/>
                                        <p:tgtEl>
                                          <p:spTgt spid="184323"/>
                                        </p:tgtEl>
                                        <p:attrNameLst>
                                          <p:attrName>ppt_x</p:attrName>
                                        </p:attrNameLst>
                                      </p:cBhvr>
                                      <p:tavLst>
                                        <p:tav tm="0">
                                          <p:val>
                                            <p:strVal val="#ppt_x"/>
                                          </p:val>
                                        </p:tav>
                                        <p:tav tm="100000">
                                          <p:val>
                                            <p:strVal val="#ppt_x"/>
                                          </p:val>
                                        </p:tav>
                                      </p:tavLst>
                                    </p:anim>
                                    <p:anim calcmode="lin" valueType="num">
                                      <p:cBhvr>
                                        <p:cTn id="33" dur="500" fill="hold"/>
                                        <p:tgtEl>
                                          <p:spTgt spid="184323"/>
                                        </p:tgtEl>
                                        <p:attrNameLst>
                                          <p:attrName>ppt_y</p:attrName>
                                        </p:attrNameLst>
                                      </p:cBhvr>
                                      <p:tavLst>
                                        <p:tav tm="0">
                                          <p:val>
                                            <p:strVal val="#ppt_h+1"/>
                                          </p:val>
                                        </p:tav>
                                        <p:tav tm="100000">
                                          <p:val>
                                            <p:strVal val="#ppt_y"/>
                                          </p:val>
                                        </p:tav>
                                      </p:tavLst>
                                    </p:anim>
                                    <p:animEffect transition="in" filter="fade">
                                      <p:cBhvr>
                                        <p:cTn id="34" dur="500"/>
                                        <p:tgtEl>
                                          <p:spTgt spid="184323"/>
                                        </p:tgtEl>
                                      </p:cBhvr>
                                    </p:animEffect>
                                  </p:childTnLst>
                                </p:cTn>
                              </p:par>
                            </p:childTnLst>
                          </p:cTn>
                        </p:par>
                      </p:childTnLst>
                    </p:cTn>
                  </p:par>
                  <p:par>
                    <p:cTn id="35" fill="hold">
                      <p:stCondLst>
                        <p:cond delay="indefinite"/>
                      </p:stCondLst>
                      <p:childTnLst>
                        <p:par>
                          <p:cTn id="36" fill="hold">
                            <p:stCondLst>
                              <p:cond delay="0"/>
                            </p:stCondLst>
                            <p:childTnLst>
                              <p:par>
                                <p:cTn id="37" presetID="58" presetClass="entr" presetSubtype="0" accel="10000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40"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pPr algn="r">
              <a:buNone/>
            </a:pPr>
            <a:r>
              <a:rPr lang="ru-RU" sz="4400" b="1" dirty="0" smtClean="0"/>
              <a:t>ЛЕКЦИЯ 6</a:t>
            </a:r>
          </a:p>
          <a:p>
            <a:pPr algn="r"/>
            <a:endParaRPr lang="ru-RU" sz="4400" dirty="0" smtClean="0"/>
          </a:p>
          <a:p>
            <a:pPr algn="r">
              <a:buNone/>
            </a:pPr>
            <a:r>
              <a:rPr lang="ru-RU" sz="4400" b="1" dirty="0" smtClean="0"/>
              <a:t>ПРОБЛЕМА БЫСТРЫХ И МЕДЛЕННЫХ ПЕРЕМЕННЫХ. ТЕОРЕМА ТИХОНОВА. ТИПЫ БИФУРКАЦИЙ. КАТАСТРОФЫ</a:t>
            </a:r>
            <a:endParaRPr lang="ru-RU" sz="4400" dirty="0" smtClean="0"/>
          </a:p>
          <a:p>
            <a:endParaRPr lang="ru-RU" dirty="0"/>
          </a:p>
        </p:txBody>
      </p:sp>
    </p:spTree>
  </p:cSld>
  <p:clrMapOvr>
    <a:masterClrMapping/>
  </p:clrMapOvr>
  <p:transition>
    <p:dissolv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7"/>
            <a:ext cx="3900486" cy="4997473"/>
          </a:xfrm>
        </p:spPr>
        <p:txBody>
          <a:bodyPr>
            <a:normAutofit fontScale="55000" lnSpcReduction="20000"/>
          </a:bodyPr>
          <a:lstStyle/>
          <a:p>
            <a:r>
              <a:rPr lang="ru-RU" sz="3800" dirty="0" smtClean="0"/>
              <a:t>Биологические системы включают большое число процессов с разными характерными временами, причем иерархия этих времен такова, что они различаются на много порядков. </a:t>
            </a:r>
          </a:p>
          <a:p>
            <a:r>
              <a:rPr lang="ru-RU" sz="3800" dirty="0" smtClean="0"/>
              <a:t>Примером такой иерархической системы является процесс фотосинтеза, который обеспечивает существование жизни на Земле.</a:t>
            </a:r>
          </a:p>
          <a:p>
            <a:pPr>
              <a:buNone/>
            </a:pPr>
            <a:r>
              <a:rPr lang="ru-RU" sz="3400" dirty="0" smtClean="0"/>
              <a:t> </a:t>
            </a:r>
          </a:p>
          <a:p>
            <a:endParaRPr lang="ru-RU" dirty="0"/>
          </a:p>
        </p:txBody>
      </p:sp>
      <p:pic>
        <p:nvPicPr>
          <p:cNvPr id="185346" name="Picture 2" descr="C:\Users\73B5~1\AppData\Local\Temp\Rar$EX00.134\LectMB\lect06.files\image002.jpg"/>
          <p:cNvPicPr>
            <a:picLocks noChangeAspect="1" noChangeArrowheads="1"/>
          </p:cNvPicPr>
          <p:nvPr/>
        </p:nvPicPr>
        <p:blipFill>
          <a:blip r:embed="rId2" cstate="print"/>
          <a:srcRect/>
          <a:stretch>
            <a:fillRect/>
          </a:stretch>
        </p:blipFill>
        <p:spPr bwMode="auto">
          <a:xfrm>
            <a:off x="4500562" y="785794"/>
            <a:ext cx="4029075" cy="570547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185346"/>
                                        </p:tgtEl>
                                        <p:attrNameLst>
                                          <p:attrName>style.visibility</p:attrName>
                                        </p:attrNameLst>
                                      </p:cBhvr>
                                      <p:to>
                                        <p:strVal val="visible"/>
                                      </p:to>
                                    </p:set>
                                    <p:anim calcmode="lin" valueType="num">
                                      <p:cBhvr>
                                        <p:cTn id="32" dur="500" fill="hold"/>
                                        <p:tgtEl>
                                          <p:spTgt spid="185346"/>
                                        </p:tgtEl>
                                        <p:attrNameLst>
                                          <p:attrName>ppt_w</p:attrName>
                                        </p:attrNameLst>
                                      </p:cBhvr>
                                      <p:tavLst>
                                        <p:tav tm="0">
                                          <p:val>
                                            <p:strVal val="#ppt_w*2.5"/>
                                          </p:val>
                                        </p:tav>
                                        <p:tav tm="100000">
                                          <p:val>
                                            <p:strVal val="#ppt_w"/>
                                          </p:val>
                                        </p:tav>
                                      </p:tavLst>
                                    </p:anim>
                                    <p:anim calcmode="lin" valueType="num">
                                      <p:cBhvr>
                                        <p:cTn id="33" dur="500" fill="hold"/>
                                        <p:tgtEl>
                                          <p:spTgt spid="185346"/>
                                        </p:tgtEl>
                                        <p:attrNameLst>
                                          <p:attrName>ppt_h</p:attrName>
                                        </p:attrNameLst>
                                      </p:cBhvr>
                                      <p:tavLst>
                                        <p:tav tm="0">
                                          <p:val>
                                            <p:strVal val="#ppt_h*0.01"/>
                                          </p:val>
                                        </p:tav>
                                        <p:tav tm="100000">
                                          <p:val>
                                            <p:strVal val="#ppt_h"/>
                                          </p:val>
                                        </p:tav>
                                      </p:tavLst>
                                    </p:anim>
                                    <p:anim calcmode="lin" valueType="num">
                                      <p:cBhvr>
                                        <p:cTn id="34" dur="500" fill="hold"/>
                                        <p:tgtEl>
                                          <p:spTgt spid="185346"/>
                                        </p:tgtEl>
                                        <p:attrNameLst>
                                          <p:attrName>ppt_x</p:attrName>
                                        </p:attrNameLst>
                                      </p:cBhvr>
                                      <p:tavLst>
                                        <p:tav tm="0">
                                          <p:val>
                                            <p:strVal val="#ppt_x"/>
                                          </p:val>
                                        </p:tav>
                                        <p:tav tm="100000">
                                          <p:val>
                                            <p:strVal val="#ppt_x"/>
                                          </p:val>
                                        </p:tav>
                                      </p:tavLst>
                                    </p:anim>
                                    <p:anim calcmode="lin" valueType="num">
                                      <p:cBhvr>
                                        <p:cTn id="35" dur="500" fill="hold"/>
                                        <p:tgtEl>
                                          <p:spTgt spid="185346"/>
                                        </p:tgtEl>
                                        <p:attrNameLst>
                                          <p:attrName>ppt_y</p:attrName>
                                        </p:attrNameLst>
                                      </p:cBhvr>
                                      <p:tavLst>
                                        <p:tav tm="0">
                                          <p:val>
                                            <p:strVal val="#ppt_h+1"/>
                                          </p:val>
                                        </p:tav>
                                        <p:tav tm="100000">
                                          <p:val>
                                            <p:strVal val="#ppt_y"/>
                                          </p:val>
                                        </p:tav>
                                      </p:tavLst>
                                    </p:anim>
                                    <p:animEffect transition="in" filter="fade">
                                      <p:cBhvr>
                                        <p:cTn id="36" dur="500"/>
                                        <p:tgtEl>
                                          <p:spTgt spid="185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4926035"/>
          </a:xfrm>
        </p:spPr>
        <p:txBody>
          <a:bodyPr>
            <a:normAutofit fontScale="55000" lnSpcReduction="20000"/>
          </a:bodyPr>
          <a:lstStyle/>
          <a:p>
            <a:r>
              <a:rPr lang="ru-RU" dirty="0" smtClean="0"/>
              <a:t>Благодаря фотосинтезу образуется органическое вещество из углекислого газа и воды с использованием энергии солнечного света и неорганических веществ из почвы и воды. </a:t>
            </a:r>
          </a:p>
          <a:p>
            <a:r>
              <a:rPr lang="ru-RU" dirty="0" smtClean="0"/>
              <a:t>Фотосинтез также служит источником земного кислорода, необходимого для дыхания всех аэробных организмов.</a:t>
            </a:r>
          </a:p>
          <a:p>
            <a:r>
              <a:rPr lang="ru-RU" dirty="0" smtClean="0"/>
              <a:t>Степень подробности моделирования изучаемых явлений зависит от цели моделирования. </a:t>
            </a:r>
          </a:p>
          <a:p>
            <a:r>
              <a:rPr lang="ru-RU" dirty="0" smtClean="0"/>
              <a:t>Однако в любом случае задача моделирования заключается в том, чтобы построить модель явления, содержащую возможно меньшее число переменных и произвольных параметров, и в то же время правильно отражающую свойства явления.</a:t>
            </a:r>
          </a:p>
          <a:p>
            <a:r>
              <a:rPr lang="ru-RU" dirty="0" smtClean="0"/>
              <a:t>Учет временной иерархии процессов позволяет сократить число дифференциальных уравнений.</a:t>
            </a:r>
          </a:p>
          <a:p>
            <a:r>
              <a:rPr lang="ru-RU" dirty="0" smtClean="0"/>
              <a:t>«Совсем медленные» переменные не меняются на временах рассматриваемых процессов, и их можно считать постоянными параметрами. </a:t>
            </a:r>
          </a:p>
          <a:p>
            <a:r>
              <a:rPr lang="ru-RU" dirty="0" smtClean="0"/>
              <a:t>Для «быстрых» переменных можно вместо дифференциальных уравнений записать алгебраические уравнения для их стационарных значений, поскольку «быстрые» переменные достигают своих стационарных значений практически мгновенно по сравнению с «медленными».</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6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14422"/>
            <a:ext cx="8229600" cy="5360114"/>
          </a:xfrm>
        </p:spPr>
        <p:txBody>
          <a:bodyPr>
            <a:normAutofit fontScale="70000" lnSpcReduction="20000"/>
          </a:bodyPr>
          <a:lstStyle/>
          <a:p>
            <a:r>
              <a:rPr lang="ru-RU" b="1" dirty="0" smtClean="0"/>
              <a:t>Средние, быстрые и медленные времена.</a:t>
            </a:r>
          </a:p>
          <a:p>
            <a:r>
              <a:rPr lang="ru-RU" dirty="0" smtClean="0"/>
              <a:t>Пусть имеется три группы переменных с различными характерными временами:</a:t>
            </a:r>
          </a:p>
          <a:p>
            <a:endParaRPr lang="ru-RU" dirty="0" smtClean="0"/>
          </a:p>
          <a:p>
            <a:endParaRPr lang="ru-RU" dirty="0" smtClean="0"/>
          </a:p>
          <a:p>
            <a:endParaRPr lang="ru-RU" dirty="0" smtClean="0"/>
          </a:p>
          <a:p>
            <a:endParaRPr lang="ru-RU" dirty="0" smtClean="0"/>
          </a:p>
          <a:p>
            <a:endParaRPr lang="ru-RU" dirty="0" smtClean="0"/>
          </a:p>
          <a:p>
            <a:r>
              <a:rPr lang="ru-RU" dirty="0" smtClean="0"/>
              <a:t>Переменные изменяются с разными характерными временами, причем</a:t>
            </a:r>
          </a:p>
          <a:p>
            <a:endParaRPr lang="ru-RU" dirty="0" smtClean="0"/>
          </a:p>
          <a:p>
            <a:r>
              <a:rPr lang="ru-RU" dirty="0" smtClean="0"/>
              <a:t>Пусть мы наблюдаем за переменной </a:t>
            </a:r>
            <a:r>
              <a:rPr lang="ru-RU" i="1" dirty="0" err="1" smtClean="0"/>
              <a:t>y</a:t>
            </a:r>
            <a:r>
              <a:rPr lang="ru-RU" i="1" dirty="0" smtClean="0"/>
              <a:t>,</a:t>
            </a:r>
            <a:r>
              <a:rPr lang="ru-RU" dirty="0" smtClean="0"/>
              <a:t> характерное время изменения которой ‑ </a:t>
            </a:r>
            <a:r>
              <a:rPr lang="ru-RU" i="1" dirty="0" err="1" smtClean="0"/>
              <a:t>T</a:t>
            </a:r>
            <a:r>
              <a:rPr lang="ru-RU" i="1" baseline="-25000" dirty="0" err="1" smtClean="0"/>
              <a:t>y</a:t>
            </a:r>
            <a:r>
              <a:rPr lang="ru-RU" b="1" i="1" dirty="0" smtClean="0"/>
              <a:t>.</a:t>
            </a:r>
            <a:r>
              <a:rPr lang="ru-RU" dirty="0" smtClean="0"/>
              <a:t> Тогда за время </a:t>
            </a:r>
            <a:r>
              <a:rPr lang="ru-RU" i="1" dirty="0" err="1" smtClean="0"/>
              <a:t>T</a:t>
            </a:r>
            <a:r>
              <a:rPr lang="ru-RU" i="1" baseline="-25000" dirty="0" err="1" smtClean="0"/>
              <a:t>y</a:t>
            </a:r>
            <a:r>
              <a:rPr lang="ru-RU" dirty="0" smtClean="0"/>
              <a:t> «совсем медленная» переменная </a:t>
            </a:r>
            <a:r>
              <a:rPr lang="ru-RU" b="1" i="1" dirty="0" err="1" smtClean="0"/>
              <a:t>z</a:t>
            </a:r>
            <a:r>
              <a:rPr lang="ru-RU" b="1" i="1" dirty="0" smtClean="0"/>
              <a:t> </a:t>
            </a:r>
            <a:r>
              <a:rPr lang="ru-RU" dirty="0" smtClean="0"/>
              <a:t>практически не будет изменяться, и ее можно считать постоянным параметром, обозначим его </a:t>
            </a:r>
            <a:r>
              <a:rPr lang="ru-RU" i="1" dirty="0" err="1" smtClean="0"/>
              <a:t>z</a:t>
            </a:r>
            <a:r>
              <a:rPr lang="ru-RU" i="1" baseline="30000" dirty="0" smtClean="0"/>
              <a:t>*</a:t>
            </a:r>
            <a:r>
              <a:rPr lang="ru-RU" i="1" dirty="0" smtClean="0"/>
              <a:t>.</a:t>
            </a:r>
            <a:endParaRPr lang="ru-RU" dirty="0" smtClean="0"/>
          </a:p>
          <a:p>
            <a:r>
              <a:rPr lang="ru-RU" dirty="0" smtClean="0"/>
              <a:t>Система дифференциальных уравнений с учетом этого обстоятельства будет содержать два уравнения и может быть записана в виде:</a:t>
            </a:r>
          </a:p>
          <a:p>
            <a:endParaRPr lang="ru-RU" dirty="0"/>
          </a:p>
        </p:txBody>
      </p:sp>
      <p:pic>
        <p:nvPicPr>
          <p:cNvPr id="187394" name="Picture 2" descr="C:\Users\73B5~1\AppData\Local\Temp\Rar$EX00.134\LectMB\lect06.files\image004.gif"/>
          <p:cNvPicPr>
            <a:picLocks noChangeAspect="1" noChangeArrowheads="1"/>
          </p:cNvPicPr>
          <p:nvPr/>
        </p:nvPicPr>
        <p:blipFill>
          <a:blip r:embed="rId2" cstate="print"/>
          <a:srcRect/>
          <a:stretch>
            <a:fillRect/>
          </a:stretch>
        </p:blipFill>
        <p:spPr bwMode="auto">
          <a:xfrm>
            <a:off x="4214810" y="1785926"/>
            <a:ext cx="1357322" cy="1683602"/>
          </a:xfrm>
          <a:prstGeom prst="rect">
            <a:avLst/>
          </a:prstGeom>
          <a:noFill/>
        </p:spPr>
      </p:pic>
      <p:pic>
        <p:nvPicPr>
          <p:cNvPr id="187395" name="Picture 3" descr="C:\Users\73B5~1\AppData\Local\Temp\Rar$EX00.134\LectMB\lect06.files\image006.gif"/>
          <p:cNvPicPr>
            <a:picLocks noChangeAspect="1" noChangeArrowheads="1"/>
          </p:cNvPicPr>
          <p:nvPr/>
        </p:nvPicPr>
        <p:blipFill>
          <a:blip r:embed="rId3" cstate="print"/>
          <a:srcRect/>
          <a:stretch>
            <a:fillRect/>
          </a:stretch>
        </p:blipFill>
        <p:spPr bwMode="auto">
          <a:xfrm>
            <a:off x="3714744" y="3786190"/>
            <a:ext cx="1357322" cy="357190"/>
          </a:xfrm>
          <a:prstGeom prst="rect">
            <a:avLst/>
          </a:prstGeom>
          <a:noFill/>
        </p:spPr>
      </p:pic>
      <p:pic>
        <p:nvPicPr>
          <p:cNvPr id="187396" name="Picture 4" descr="C:\Users\73B5~1\AppData\Local\Temp\Rar$EX00.134\LectMB\lect06.files\image008.gif"/>
          <p:cNvPicPr>
            <a:picLocks noChangeAspect="1" noChangeArrowheads="1"/>
          </p:cNvPicPr>
          <p:nvPr/>
        </p:nvPicPr>
        <p:blipFill>
          <a:blip r:embed="rId4" cstate="print"/>
          <a:srcRect/>
          <a:stretch>
            <a:fillRect/>
          </a:stretch>
        </p:blipFill>
        <p:spPr bwMode="auto">
          <a:xfrm>
            <a:off x="3500430" y="5654494"/>
            <a:ext cx="1571636" cy="120350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187394"/>
                                        </p:tgtEl>
                                        <p:attrNameLst>
                                          <p:attrName>style.visibility</p:attrName>
                                        </p:attrNameLst>
                                      </p:cBhvr>
                                      <p:to>
                                        <p:strVal val="visible"/>
                                      </p:to>
                                    </p:set>
                                    <p:anim calcmode="lin" valueType="num">
                                      <p:cBhvr>
                                        <p:cTn id="23" dur="500" fill="hold"/>
                                        <p:tgtEl>
                                          <p:spTgt spid="187394"/>
                                        </p:tgtEl>
                                        <p:attrNameLst>
                                          <p:attrName>ppt_w</p:attrName>
                                        </p:attrNameLst>
                                      </p:cBhvr>
                                      <p:tavLst>
                                        <p:tav tm="0">
                                          <p:val>
                                            <p:strVal val="#ppt_w*2.5"/>
                                          </p:val>
                                        </p:tav>
                                        <p:tav tm="100000">
                                          <p:val>
                                            <p:strVal val="#ppt_w"/>
                                          </p:val>
                                        </p:tav>
                                      </p:tavLst>
                                    </p:anim>
                                    <p:anim calcmode="lin" valueType="num">
                                      <p:cBhvr>
                                        <p:cTn id="24" dur="500" fill="hold"/>
                                        <p:tgtEl>
                                          <p:spTgt spid="187394"/>
                                        </p:tgtEl>
                                        <p:attrNameLst>
                                          <p:attrName>ppt_h</p:attrName>
                                        </p:attrNameLst>
                                      </p:cBhvr>
                                      <p:tavLst>
                                        <p:tav tm="0">
                                          <p:val>
                                            <p:strVal val="#ppt_h*0.01"/>
                                          </p:val>
                                        </p:tav>
                                        <p:tav tm="100000">
                                          <p:val>
                                            <p:strVal val="#ppt_h"/>
                                          </p:val>
                                        </p:tav>
                                      </p:tavLst>
                                    </p:anim>
                                    <p:anim calcmode="lin" valueType="num">
                                      <p:cBhvr>
                                        <p:cTn id="25" dur="500" fill="hold"/>
                                        <p:tgtEl>
                                          <p:spTgt spid="187394"/>
                                        </p:tgtEl>
                                        <p:attrNameLst>
                                          <p:attrName>ppt_x</p:attrName>
                                        </p:attrNameLst>
                                      </p:cBhvr>
                                      <p:tavLst>
                                        <p:tav tm="0">
                                          <p:val>
                                            <p:strVal val="#ppt_x"/>
                                          </p:val>
                                        </p:tav>
                                        <p:tav tm="100000">
                                          <p:val>
                                            <p:strVal val="#ppt_x"/>
                                          </p:val>
                                        </p:tav>
                                      </p:tavLst>
                                    </p:anim>
                                    <p:anim calcmode="lin" valueType="num">
                                      <p:cBhvr>
                                        <p:cTn id="26" dur="500" fill="hold"/>
                                        <p:tgtEl>
                                          <p:spTgt spid="187394"/>
                                        </p:tgtEl>
                                        <p:attrNameLst>
                                          <p:attrName>ppt_y</p:attrName>
                                        </p:attrNameLst>
                                      </p:cBhvr>
                                      <p:tavLst>
                                        <p:tav tm="0">
                                          <p:val>
                                            <p:strVal val="#ppt_h+1"/>
                                          </p:val>
                                        </p:tav>
                                        <p:tav tm="100000">
                                          <p:val>
                                            <p:strVal val="#ppt_y"/>
                                          </p:val>
                                        </p:tav>
                                      </p:tavLst>
                                    </p:anim>
                                    <p:animEffect transition="in" filter="fade">
                                      <p:cBhvr>
                                        <p:cTn id="27" dur="500"/>
                                        <p:tgtEl>
                                          <p:spTgt spid="187394"/>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p:cTn id="32"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7" end="7"/>
                                            </p:txEl>
                                          </p:spTgt>
                                        </p:tgtEl>
                                      </p:cBhvr>
                                    </p:animEffect>
                                  </p:childTnLst>
                                </p:cTn>
                              </p:par>
                              <p:par>
                                <p:cTn id="37" presetID="58" presetClass="entr" presetSubtype="0" accel="100000" fill="hold" nodeType="withEffect">
                                  <p:stCondLst>
                                    <p:cond delay="0"/>
                                  </p:stCondLst>
                                  <p:childTnLst>
                                    <p:set>
                                      <p:cBhvr>
                                        <p:cTn id="38" dur="1" fill="hold">
                                          <p:stCondLst>
                                            <p:cond delay="0"/>
                                          </p:stCondLst>
                                        </p:cTn>
                                        <p:tgtEl>
                                          <p:spTgt spid="187395"/>
                                        </p:tgtEl>
                                        <p:attrNameLst>
                                          <p:attrName>style.visibility</p:attrName>
                                        </p:attrNameLst>
                                      </p:cBhvr>
                                      <p:to>
                                        <p:strVal val="visible"/>
                                      </p:to>
                                    </p:set>
                                    <p:anim calcmode="lin" valueType="num">
                                      <p:cBhvr>
                                        <p:cTn id="39" dur="500" fill="hold"/>
                                        <p:tgtEl>
                                          <p:spTgt spid="187395"/>
                                        </p:tgtEl>
                                        <p:attrNameLst>
                                          <p:attrName>ppt_w</p:attrName>
                                        </p:attrNameLst>
                                      </p:cBhvr>
                                      <p:tavLst>
                                        <p:tav tm="0">
                                          <p:val>
                                            <p:strVal val="#ppt_w*2.5"/>
                                          </p:val>
                                        </p:tav>
                                        <p:tav tm="100000">
                                          <p:val>
                                            <p:strVal val="#ppt_w"/>
                                          </p:val>
                                        </p:tav>
                                      </p:tavLst>
                                    </p:anim>
                                    <p:anim calcmode="lin" valueType="num">
                                      <p:cBhvr>
                                        <p:cTn id="40" dur="500" fill="hold"/>
                                        <p:tgtEl>
                                          <p:spTgt spid="187395"/>
                                        </p:tgtEl>
                                        <p:attrNameLst>
                                          <p:attrName>ppt_h</p:attrName>
                                        </p:attrNameLst>
                                      </p:cBhvr>
                                      <p:tavLst>
                                        <p:tav tm="0">
                                          <p:val>
                                            <p:strVal val="#ppt_h*0.01"/>
                                          </p:val>
                                        </p:tav>
                                        <p:tav tm="100000">
                                          <p:val>
                                            <p:strVal val="#ppt_h"/>
                                          </p:val>
                                        </p:tav>
                                      </p:tavLst>
                                    </p:anim>
                                    <p:anim calcmode="lin" valueType="num">
                                      <p:cBhvr>
                                        <p:cTn id="41" dur="500" fill="hold"/>
                                        <p:tgtEl>
                                          <p:spTgt spid="187395"/>
                                        </p:tgtEl>
                                        <p:attrNameLst>
                                          <p:attrName>ppt_x</p:attrName>
                                        </p:attrNameLst>
                                      </p:cBhvr>
                                      <p:tavLst>
                                        <p:tav tm="0">
                                          <p:val>
                                            <p:strVal val="#ppt_x"/>
                                          </p:val>
                                        </p:tav>
                                        <p:tav tm="100000">
                                          <p:val>
                                            <p:strVal val="#ppt_x"/>
                                          </p:val>
                                        </p:tav>
                                      </p:tavLst>
                                    </p:anim>
                                    <p:anim calcmode="lin" valueType="num">
                                      <p:cBhvr>
                                        <p:cTn id="42" dur="500" fill="hold"/>
                                        <p:tgtEl>
                                          <p:spTgt spid="187395"/>
                                        </p:tgtEl>
                                        <p:attrNameLst>
                                          <p:attrName>ppt_y</p:attrName>
                                        </p:attrNameLst>
                                      </p:cBhvr>
                                      <p:tavLst>
                                        <p:tav tm="0">
                                          <p:val>
                                            <p:strVal val="#ppt_h+1"/>
                                          </p:val>
                                        </p:tav>
                                        <p:tav tm="100000">
                                          <p:val>
                                            <p:strVal val="#ppt_y"/>
                                          </p:val>
                                        </p:tav>
                                      </p:tavLst>
                                    </p:anim>
                                    <p:animEffect transition="in" filter="fade">
                                      <p:cBhvr>
                                        <p:cTn id="43" dur="500"/>
                                        <p:tgtEl>
                                          <p:spTgt spid="187395"/>
                                        </p:tgtEl>
                                      </p:cBhvr>
                                    </p:animEffect>
                                  </p:childTnLst>
                                </p:cTn>
                              </p:par>
                            </p:childTnLst>
                          </p:cTn>
                        </p:par>
                      </p:childTnLst>
                    </p:cTn>
                  </p:par>
                  <p:par>
                    <p:cTn id="44" fill="hold">
                      <p:stCondLst>
                        <p:cond delay="indefinite"/>
                      </p:stCondLst>
                      <p:childTnLst>
                        <p:par>
                          <p:cTn id="45" fill="hold">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 calcmode="lin" valueType="num">
                                      <p:cBhvr>
                                        <p:cTn id="48"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49"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5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p:cTn id="57"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10" end="10"/>
                                            </p:txEl>
                                          </p:spTgt>
                                        </p:tgtEl>
                                      </p:cBhvr>
                                    </p:animEffect>
                                  </p:childTnLst>
                                </p:cTn>
                              </p:par>
                              <p:par>
                                <p:cTn id="62" presetID="58" presetClass="entr" presetSubtype="0" accel="100000" fill="hold" nodeType="withEffect">
                                  <p:stCondLst>
                                    <p:cond delay="0"/>
                                  </p:stCondLst>
                                  <p:childTnLst>
                                    <p:set>
                                      <p:cBhvr>
                                        <p:cTn id="63" dur="1" fill="hold">
                                          <p:stCondLst>
                                            <p:cond delay="0"/>
                                          </p:stCondLst>
                                        </p:cTn>
                                        <p:tgtEl>
                                          <p:spTgt spid="187396"/>
                                        </p:tgtEl>
                                        <p:attrNameLst>
                                          <p:attrName>style.visibility</p:attrName>
                                        </p:attrNameLst>
                                      </p:cBhvr>
                                      <p:to>
                                        <p:strVal val="visible"/>
                                      </p:to>
                                    </p:set>
                                    <p:anim calcmode="lin" valueType="num">
                                      <p:cBhvr>
                                        <p:cTn id="64" dur="500" fill="hold"/>
                                        <p:tgtEl>
                                          <p:spTgt spid="187396"/>
                                        </p:tgtEl>
                                        <p:attrNameLst>
                                          <p:attrName>ppt_w</p:attrName>
                                        </p:attrNameLst>
                                      </p:cBhvr>
                                      <p:tavLst>
                                        <p:tav tm="0">
                                          <p:val>
                                            <p:strVal val="#ppt_w*2.5"/>
                                          </p:val>
                                        </p:tav>
                                        <p:tav tm="100000">
                                          <p:val>
                                            <p:strVal val="#ppt_w"/>
                                          </p:val>
                                        </p:tav>
                                      </p:tavLst>
                                    </p:anim>
                                    <p:anim calcmode="lin" valueType="num">
                                      <p:cBhvr>
                                        <p:cTn id="65" dur="500" fill="hold"/>
                                        <p:tgtEl>
                                          <p:spTgt spid="187396"/>
                                        </p:tgtEl>
                                        <p:attrNameLst>
                                          <p:attrName>ppt_h</p:attrName>
                                        </p:attrNameLst>
                                      </p:cBhvr>
                                      <p:tavLst>
                                        <p:tav tm="0">
                                          <p:val>
                                            <p:strVal val="#ppt_h*0.01"/>
                                          </p:val>
                                        </p:tav>
                                        <p:tav tm="100000">
                                          <p:val>
                                            <p:strVal val="#ppt_h"/>
                                          </p:val>
                                        </p:tav>
                                      </p:tavLst>
                                    </p:anim>
                                    <p:anim calcmode="lin" valueType="num">
                                      <p:cBhvr>
                                        <p:cTn id="66" dur="500" fill="hold"/>
                                        <p:tgtEl>
                                          <p:spTgt spid="187396"/>
                                        </p:tgtEl>
                                        <p:attrNameLst>
                                          <p:attrName>ppt_x</p:attrName>
                                        </p:attrNameLst>
                                      </p:cBhvr>
                                      <p:tavLst>
                                        <p:tav tm="0">
                                          <p:val>
                                            <p:strVal val="#ppt_x"/>
                                          </p:val>
                                        </p:tav>
                                        <p:tav tm="100000">
                                          <p:val>
                                            <p:strVal val="#ppt_x"/>
                                          </p:val>
                                        </p:tav>
                                      </p:tavLst>
                                    </p:anim>
                                    <p:anim calcmode="lin" valueType="num">
                                      <p:cBhvr>
                                        <p:cTn id="67" dur="500" fill="hold"/>
                                        <p:tgtEl>
                                          <p:spTgt spid="187396"/>
                                        </p:tgtEl>
                                        <p:attrNameLst>
                                          <p:attrName>ppt_y</p:attrName>
                                        </p:attrNameLst>
                                      </p:cBhvr>
                                      <p:tavLst>
                                        <p:tav tm="0">
                                          <p:val>
                                            <p:strVal val="#ppt_h+1"/>
                                          </p:val>
                                        </p:tav>
                                        <p:tav tm="100000">
                                          <p:val>
                                            <p:strVal val="#ppt_y"/>
                                          </p:val>
                                        </p:tav>
                                      </p:tavLst>
                                    </p:anim>
                                    <p:animEffect transition="in" filter="fade">
                                      <p:cBhvr>
                                        <p:cTn id="68" dur="500"/>
                                        <p:tgtEl>
                                          <p:spTgt spid="187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428736"/>
            <a:ext cx="8229600" cy="5572164"/>
          </a:xfrm>
        </p:spPr>
        <p:txBody>
          <a:bodyPr>
            <a:normAutofit fontScale="40000" lnSpcReduction="20000"/>
          </a:bodyPr>
          <a:lstStyle/>
          <a:p>
            <a:pPr>
              <a:buNone/>
            </a:pPr>
            <a:r>
              <a:rPr lang="en-US" sz="4000" dirty="0" smtClean="0"/>
              <a:t> 	</a:t>
            </a:r>
          </a:p>
          <a:p>
            <a:pPr>
              <a:buNone/>
            </a:pPr>
            <a:r>
              <a:rPr lang="en-US" sz="4000" dirty="0" smtClean="0"/>
              <a:t>	</a:t>
            </a:r>
            <a:endParaRPr lang="en-US" sz="4500" dirty="0" smtClean="0"/>
          </a:p>
          <a:p>
            <a:r>
              <a:rPr lang="en-US" sz="4500" dirty="0" smtClean="0"/>
              <a:t>              </a:t>
            </a:r>
            <a:r>
              <a:rPr lang="ru-RU" sz="4500" dirty="0" smtClean="0"/>
              <a:t>Здесь </a:t>
            </a:r>
            <a:r>
              <a:rPr lang="ru-RU" sz="4500" i="1" dirty="0" err="1" smtClean="0"/>
              <a:t>r</a:t>
            </a:r>
            <a:r>
              <a:rPr lang="ru-RU" sz="4500" dirty="0" smtClean="0"/>
              <a:t> - коэффициент, аналогичный коэффициенту </a:t>
            </a:r>
            <a:r>
              <a:rPr lang="ru-RU" sz="4500" i="1" dirty="0" err="1" smtClean="0"/>
              <a:t>q</a:t>
            </a:r>
            <a:r>
              <a:rPr lang="ru-RU" sz="4500" dirty="0" smtClean="0"/>
              <a:t> в дискретной модели - константа собственной скорости роста популяции, отражающая ее генетический потенциал.</a:t>
            </a:r>
          </a:p>
          <a:p>
            <a:r>
              <a:rPr lang="ru-RU" sz="4500" dirty="0" smtClean="0"/>
              <a:t>На этих простейших моделях видно, насколько примитивны математические модели по сравнению с биологическими объектами, каждый из которых, к примеру, популяция, ‑ это совокупность сложно организованных индивидуальных особей ‑ организмов. В свою очередь каждый организм состоит из органов, тканей и клеток, осуществляет процессы метаболизма, двигается, рождается, растет, размножается, стареет и умирает. И каждая живая клетка ‑ сложная гетерогенная система, объем которой разграничен мембранами и содержит субклеточные органеллы, и так далее, вплоть до </a:t>
            </a:r>
            <a:r>
              <a:rPr lang="ru-RU" sz="4500" dirty="0" err="1" smtClean="0"/>
              <a:t>биомакромолекул</a:t>
            </a:r>
            <a:r>
              <a:rPr lang="ru-RU" sz="4500" dirty="0" smtClean="0"/>
              <a:t>, аминокислот и полипептидов. На всех уровнях живой материи мы встречаем сложную пространственно-временную организацию, </a:t>
            </a:r>
            <a:r>
              <a:rPr lang="ru-RU" sz="4500" dirty="0" err="1" smtClean="0"/>
              <a:t>гетерогенность</a:t>
            </a:r>
            <a:r>
              <a:rPr lang="ru-RU" sz="4500" dirty="0" smtClean="0"/>
              <a:t>, индивидуальность, подвижность, потоки массы, энергии и информации.</a:t>
            </a:r>
          </a:p>
          <a:p>
            <a:r>
              <a:rPr lang="ru-RU" sz="4500" dirty="0" smtClean="0"/>
              <a:t>Ясно, что для таких систем любая математика дает лишь грубое упрощенное описание. Дело существенно продвинулось с использованием компьютеров, которые позволяют имитировать достаточно сложные системы, однако и здесь, как правило, речь идет именно о </a:t>
            </a:r>
            <a:r>
              <a:rPr lang="ru-RU" sz="4500" i="1" dirty="0" smtClean="0"/>
              <a:t>моделях</a:t>
            </a:r>
            <a:r>
              <a:rPr lang="ru-RU" sz="4500" dirty="0" smtClean="0"/>
              <a:t>, т.е. о некоторых идеальных копиях живых систем, отражающих лишь некоторые их свойства, причем схематически.</a:t>
            </a:r>
          </a:p>
          <a:p>
            <a:endParaRPr lang="ru-RU" dirty="0"/>
          </a:p>
        </p:txBody>
      </p:sp>
      <p:pic>
        <p:nvPicPr>
          <p:cNvPr id="27650" name="Picture 2" descr="C:\Users\73B5~1\AppData\Local\Temp\Rar$EX03.864\LectMB\Lect01.files\image016.gif"/>
          <p:cNvPicPr>
            <a:picLocks noChangeAspect="1" noChangeArrowheads="1"/>
          </p:cNvPicPr>
          <p:nvPr/>
        </p:nvPicPr>
        <p:blipFill>
          <a:blip r:embed="rId2" cstate="print"/>
          <a:srcRect/>
          <a:stretch>
            <a:fillRect/>
          </a:stretch>
        </p:blipFill>
        <p:spPr bwMode="auto">
          <a:xfrm>
            <a:off x="857224" y="1643050"/>
            <a:ext cx="838952" cy="50006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2" end="2"/>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27650"/>
                                        </p:tgtEl>
                                        <p:attrNameLst>
                                          <p:attrName>style.visibility</p:attrName>
                                        </p:attrNameLst>
                                      </p:cBhvr>
                                      <p:to>
                                        <p:strVal val="visible"/>
                                      </p:to>
                                    </p:set>
                                    <p:anim calcmode="lin" valueType="num">
                                      <p:cBhvr>
                                        <p:cTn id="14" dur="500" fill="hold"/>
                                        <p:tgtEl>
                                          <p:spTgt spid="27650"/>
                                        </p:tgtEl>
                                        <p:attrNameLst>
                                          <p:attrName>ppt_w</p:attrName>
                                        </p:attrNameLst>
                                      </p:cBhvr>
                                      <p:tavLst>
                                        <p:tav tm="0">
                                          <p:val>
                                            <p:strVal val="#ppt_w*2.5"/>
                                          </p:val>
                                        </p:tav>
                                        <p:tav tm="100000">
                                          <p:val>
                                            <p:strVal val="#ppt_w"/>
                                          </p:val>
                                        </p:tav>
                                      </p:tavLst>
                                    </p:anim>
                                    <p:anim calcmode="lin" valueType="num">
                                      <p:cBhvr>
                                        <p:cTn id="15" dur="500" fill="hold"/>
                                        <p:tgtEl>
                                          <p:spTgt spid="27650"/>
                                        </p:tgtEl>
                                        <p:attrNameLst>
                                          <p:attrName>ppt_h</p:attrName>
                                        </p:attrNameLst>
                                      </p:cBhvr>
                                      <p:tavLst>
                                        <p:tav tm="0">
                                          <p:val>
                                            <p:strVal val="#ppt_h*0.01"/>
                                          </p:val>
                                        </p:tav>
                                        <p:tav tm="100000">
                                          <p:val>
                                            <p:strVal val="#ppt_h"/>
                                          </p:val>
                                        </p:tav>
                                      </p:tavLst>
                                    </p:anim>
                                    <p:anim calcmode="lin" valueType="num">
                                      <p:cBhvr>
                                        <p:cTn id="16" dur="500" fill="hold"/>
                                        <p:tgtEl>
                                          <p:spTgt spid="27650"/>
                                        </p:tgtEl>
                                        <p:attrNameLst>
                                          <p:attrName>ppt_x</p:attrName>
                                        </p:attrNameLst>
                                      </p:cBhvr>
                                      <p:tavLst>
                                        <p:tav tm="0">
                                          <p:val>
                                            <p:strVal val="#ppt_x"/>
                                          </p:val>
                                        </p:tav>
                                        <p:tav tm="100000">
                                          <p:val>
                                            <p:strVal val="#ppt_x"/>
                                          </p:val>
                                        </p:tav>
                                      </p:tavLst>
                                    </p:anim>
                                    <p:anim calcmode="lin" valueType="num">
                                      <p:cBhvr>
                                        <p:cTn id="17" dur="500" fill="hold"/>
                                        <p:tgtEl>
                                          <p:spTgt spid="27650"/>
                                        </p:tgtEl>
                                        <p:attrNameLst>
                                          <p:attrName>ppt_y</p:attrName>
                                        </p:attrNameLst>
                                      </p:cBhvr>
                                      <p:tavLst>
                                        <p:tav tm="0">
                                          <p:val>
                                            <p:strVal val="#ppt_h+1"/>
                                          </p:val>
                                        </p:tav>
                                        <p:tav tm="100000">
                                          <p:val>
                                            <p:strVal val="#ppt_y"/>
                                          </p:val>
                                        </p:tav>
                                      </p:tavLst>
                                    </p:anim>
                                    <p:animEffect transition="in" filter="fade">
                                      <p:cBhvr>
                                        <p:cTn id="18" dur="500"/>
                                        <p:tgtEl>
                                          <p:spTgt spid="27650"/>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55000" lnSpcReduction="20000"/>
          </a:bodyPr>
          <a:lstStyle/>
          <a:p>
            <a:r>
              <a:rPr lang="ru-RU" dirty="0" smtClean="0"/>
              <a:t>Отметим, что </a:t>
            </a:r>
            <a:r>
              <a:rPr lang="ru-RU" i="1" dirty="0" err="1" smtClean="0"/>
              <a:t>z</a:t>
            </a:r>
            <a:r>
              <a:rPr lang="ru-RU" i="1" baseline="30000" dirty="0" smtClean="0"/>
              <a:t>*</a:t>
            </a:r>
            <a:r>
              <a:rPr lang="ru-RU" dirty="0" smtClean="0"/>
              <a:t> не является истинно стационарным значением, «медленная» переменная </a:t>
            </a:r>
            <a:r>
              <a:rPr lang="ru-RU" i="1" dirty="0" err="1" smtClean="0"/>
              <a:t>z</a:t>
            </a:r>
            <a:r>
              <a:rPr lang="ru-RU" dirty="0" smtClean="0"/>
              <a:t> будет продолжать меняться и «вести» за собой более быстрые переменные </a:t>
            </a:r>
            <a:r>
              <a:rPr lang="ru-RU" i="1" dirty="0" err="1" smtClean="0"/>
              <a:t>x</a:t>
            </a:r>
            <a:r>
              <a:rPr lang="ru-RU" dirty="0" smtClean="0"/>
              <a:t> и </a:t>
            </a:r>
            <a:r>
              <a:rPr lang="ru-RU" i="1" dirty="0" err="1" smtClean="0"/>
              <a:t>y</a:t>
            </a:r>
            <a:r>
              <a:rPr lang="ru-RU" dirty="0" smtClean="0"/>
              <a:t>. В этом смысле медленная переменная является ведущей, или «параметром порядка». </a:t>
            </a:r>
          </a:p>
          <a:p>
            <a:r>
              <a:rPr lang="ru-RU" dirty="0" smtClean="0"/>
              <a:t>Рассмотрим теперь уравнение для </a:t>
            </a:r>
            <a:r>
              <a:rPr lang="ru-RU" i="1" dirty="0" err="1" smtClean="0"/>
              <a:t>x</a:t>
            </a:r>
            <a:r>
              <a:rPr lang="ru-RU" dirty="0" smtClean="0"/>
              <a:t>. Эта «быстрая» переменная изменяется значительно быстрее, чем </a:t>
            </a:r>
            <a:r>
              <a:rPr lang="ru-RU" i="1" dirty="0" err="1" smtClean="0"/>
              <a:t>y</a:t>
            </a:r>
            <a:r>
              <a:rPr lang="ru-RU" dirty="0" smtClean="0"/>
              <a:t>, и за время </a:t>
            </a:r>
            <a:r>
              <a:rPr lang="ru-RU" i="1" dirty="0" err="1" smtClean="0"/>
              <a:t>T</a:t>
            </a:r>
            <a:r>
              <a:rPr lang="ru-RU" i="1" baseline="-25000" dirty="0" err="1" smtClean="0"/>
              <a:t>y</a:t>
            </a:r>
            <a:r>
              <a:rPr lang="ru-RU" i="1" baseline="-25000" dirty="0" smtClean="0"/>
              <a:t> </a:t>
            </a:r>
            <a:r>
              <a:rPr lang="ru-RU" dirty="0" smtClean="0"/>
              <a:t>успеет достичь своего стационарного значения. Значит, для переменной </a:t>
            </a:r>
            <a:r>
              <a:rPr lang="ru-RU" i="1" dirty="0" err="1" smtClean="0"/>
              <a:t>x</a:t>
            </a:r>
            <a:r>
              <a:rPr lang="ru-RU" b="1" i="1" dirty="0" smtClean="0"/>
              <a:t> </a:t>
            </a:r>
            <a:r>
              <a:rPr lang="ru-RU" dirty="0" smtClean="0"/>
              <a:t>дифференциальное уравнение можно заменить алгебраическим:</a:t>
            </a:r>
          </a:p>
          <a:p>
            <a:pPr>
              <a:buNone/>
            </a:pPr>
            <a:r>
              <a:rPr lang="ru-RU" i="1" dirty="0" smtClean="0"/>
              <a:t>			  	      P(</a:t>
            </a:r>
            <a:r>
              <a:rPr lang="ru-RU" i="1" dirty="0" err="1" smtClean="0"/>
              <a:t>x</a:t>
            </a:r>
            <a:r>
              <a:rPr lang="ru-RU" i="1" dirty="0" smtClean="0"/>
              <a:t>, </a:t>
            </a:r>
            <a:r>
              <a:rPr lang="ru-RU" i="1" dirty="0" err="1" smtClean="0"/>
              <a:t>y</a:t>
            </a:r>
            <a:r>
              <a:rPr lang="ru-RU" i="1" dirty="0" smtClean="0"/>
              <a:t>, </a:t>
            </a:r>
            <a:r>
              <a:rPr lang="ru-RU" i="1" dirty="0" err="1" smtClean="0"/>
              <a:t>z</a:t>
            </a:r>
            <a:r>
              <a:rPr lang="ru-RU" i="1" baseline="30000" dirty="0" smtClean="0"/>
              <a:t>*</a:t>
            </a:r>
            <a:r>
              <a:rPr lang="ru-RU" i="1" dirty="0" smtClean="0"/>
              <a:t>)</a:t>
            </a:r>
            <a:r>
              <a:rPr lang="ru-RU" dirty="0" smtClean="0"/>
              <a:t> =0</a:t>
            </a:r>
            <a:endParaRPr lang="ru-RU" b="1" dirty="0" smtClean="0"/>
          </a:p>
          <a:p>
            <a:r>
              <a:rPr lang="ru-RU" dirty="0" smtClean="0"/>
              <a:t>Или</a:t>
            </a:r>
          </a:p>
          <a:p>
            <a:endParaRPr lang="ru-RU" dirty="0" smtClean="0"/>
          </a:p>
          <a:p>
            <a:endParaRPr lang="ru-RU" dirty="0" smtClean="0"/>
          </a:p>
          <a:p>
            <a:r>
              <a:rPr lang="ru-RU" dirty="0" smtClean="0"/>
              <a:t>Таким образом, благодаря учету иерархии времен, исходную систему из трех дифференциальных уравнений удается свести к одному дифференциальному уравнению для переменной</a:t>
            </a:r>
            <a:r>
              <a:rPr lang="ru-RU" b="1" i="1" dirty="0" smtClean="0"/>
              <a:t> </a:t>
            </a:r>
            <a:r>
              <a:rPr lang="ru-RU" i="1" dirty="0" smtClean="0"/>
              <a:t>y</a:t>
            </a:r>
            <a:r>
              <a:rPr lang="ru-RU" dirty="0" smtClean="0"/>
              <a:t>:</a:t>
            </a:r>
          </a:p>
          <a:p>
            <a:endParaRPr lang="ru-RU" dirty="0" smtClean="0"/>
          </a:p>
          <a:p>
            <a:endParaRPr lang="ru-RU" dirty="0" smtClean="0"/>
          </a:p>
          <a:p>
            <a:r>
              <a:rPr lang="ru-RU" dirty="0" smtClean="0"/>
              <a:t>В </a:t>
            </a:r>
            <a:r>
              <a:rPr lang="ru-RU" i="1" dirty="0" smtClean="0"/>
              <a:t>химической кинетике</a:t>
            </a:r>
            <a:r>
              <a:rPr lang="ru-RU" dirty="0" smtClean="0"/>
              <a:t> метод такой редукции системы был впервые предложен </a:t>
            </a:r>
            <a:r>
              <a:rPr lang="ru-RU" dirty="0" err="1" smtClean="0"/>
              <a:t>Боденштейном</a:t>
            </a:r>
            <a:r>
              <a:rPr lang="ru-RU" dirty="0" smtClean="0"/>
              <a:t> и носит название </a:t>
            </a:r>
            <a:r>
              <a:rPr lang="ru-RU" i="1" dirty="0" smtClean="0"/>
              <a:t>метода </a:t>
            </a:r>
            <a:r>
              <a:rPr lang="ru-RU" i="1" dirty="0" err="1" smtClean="0"/>
              <a:t>квазистационарных</a:t>
            </a:r>
            <a:r>
              <a:rPr lang="ru-RU" i="1" dirty="0" smtClean="0"/>
              <a:t> концентраций (КСК).</a:t>
            </a:r>
            <a:endParaRPr lang="ru-RU" dirty="0" smtClean="0"/>
          </a:p>
          <a:p>
            <a:endParaRPr lang="ru-RU" dirty="0"/>
          </a:p>
        </p:txBody>
      </p:sp>
      <p:pic>
        <p:nvPicPr>
          <p:cNvPr id="189442" name="Picture 2" descr="C:\Users\73B5~1\AppData\Local\Temp\Rar$EX00.134\LectMB\lect06.files\image010.gif"/>
          <p:cNvPicPr>
            <a:picLocks noChangeAspect="1" noChangeArrowheads="1"/>
          </p:cNvPicPr>
          <p:nvPr/>
        </p:nvPicPr>
        <p:blipFill>
          <a:blip r:embed="rId2" cstate="print"/>
          <a:srcRect/>
          <a:stretch>
            <a:fillRect/>
          </a:stretch>
        </p:blipFill>
        <p:spPr bwMode="auto">
          <a:xfrm>
            <a:off x="3500429" y="4071942"/>
            <a:ext cx="1632871" cy="428628"/>
          </a:xfrm>
          <a:prstGeom prst="rect">
            <a:avLst/>
          </a:prstGeom>
          <a:noFill/>
        </p:spPr>
      </p:pic>
      <p:pic>
        <p:nvPicPr>
          <p:cNvPr id="189443" name="Picture 3" descr="C:\Users\73B5~1\AppData\Local\Temp\Rar$EX00.134\LectMB\lect06.files\image012.gif"/>
          <p:cNvPicPr>
            <a:picLocks noChangeAspect="1" noChangeArrowheads="1"/>
          </p:cNvPicPr>
          <p:nvPr/>
        </p:nvPicPr>
        <p:blipFill>
          <a:blip r:embed="rId3" cstate="print"/>
          <a:srcRect/>
          <a:stretch>
            <a:fillRect/>
          </a:stretch>
        </p:blipFill>
        <p:spPr bwMode="auto">
          <a:xfrm>
            <a:off x="3714744" y="5072074"/>
            <a:ext cx="2383589" cy="64294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par>
                                <p:cTn id="39" presetID="58" presetClass="entr" presetSubtype="0" accel="100000" fill="hold" nodeType="withEffect">
                                  <p:stCondLst>
                                    <p:cond delay="0"/>
                                  </p:stCondLst>
                                  <p:childTnLst>
                                    <p:set>
                                      <p:cBhvr>
                                        <p:cTn id="40" dur="1" fill="hold">
                                          <p:stCondLst>
                                            <p:cond delay="0"/>
                                          </p:stCondLst>
                                        </p:cTn>
                                        <p:tgtEl>
                                          <p:spTgt spid="189442"/>
                                        </p:tgtEl>
                                        <p:attrNameLst>
                                          <p:attrName>style.visibility</p:attrName>
                                        </p:attrNameLst>
                                      </p:cBhvr>
                                      <p:to>
                                        <p:strVal val="visible"/>
                                      </p:to>
                                    </p:set>
                                    <p:anim calcmode="lin" valueType="num">
                                      <p:cBhvr>
                                        <p:cTn id="41" dur="500" fill="hold"/>
                                        <p:tgtEl>
                                          <p:spTgt spid="189442"/>
                                        </p:tgtEl>
                                        <p:attrNameLst>
                                          <p:attrName>ppt_w</p:attrName>
                                        </p:attrNameLst>
                                      </p:cBhvr>
                                      <p:tavLst>
                                        <p:tav tm="0">
                                          <p:val>
                                            <p:strVal val="#ppt_w*2.5"/>
                                          </p:val>
                                        </p:tav>
                                        <p:tav tm="100000">
                                          <p:val>
                                            <p:strVal val="#ppt_w"/>
                                          </p:val>
                                        </p:tav>
                                      </p:tavLst>
                                    </p:anim>
                                    <p:anim calcmode="lin" valueType="num">
                                      <p:cBhvr>
                                        <p:cTn id="42" dur="500" fill="hold"/>
                                        <p:tgtEl>
                                          <p:spTgt spid="189442"/>
                                        </p:tgtEl>
                                        <p:attrNameLst>
                                          <p:attrName>ppt_h</p:attrName>
                                        </p:attrNameLst>
                                      </p:cBhvr>
                                      <p:tavLst>
                                        <p:tav tm="0">
                                          <p:val>
                                            <p:strVal val="#ppt_h*0.01"/>
                                          </p:val>
                                        </p:tav>
                                        <p:tav tm="100000">
                                          <p:val>
                                            <p:strVal val="#ppt_h"/>
                                          </p:val>
                                        </p:tav>
                                      </p:tavLst>
                                    </p:anim>
                                    <p:anim calcmode="lin" valueType="num">
                                      <p:cBhvr>
                                        <p:cTn id="43" dur="500" fill="hold"/>
                                        <p:tgtEl>
                                          <p:spTgt spid="189442"/>
                                        </p:tgtEl>
                                        <p:attrNameLst>
                                          <p:attrName>ppt_x</p:attrName>
                                        </p:attrNameLst>
                                      </p:cBhvr>
                                      <p:tavLst>
                                        <p:tav tm="0">
                                          <p:val>
                                            <p:strVal val="#ppt_x"/>
                                          </p:val>
                                        </p:tav>
                                        <p:tav tm="100000">
                                          <p:val>
                                            <p:strVal val="#ppt_x"/>
                                          </p:val>
                                        </p:tav>
                                      </p:tavLst>
                                    </p:anim>
                                    <p:anim calcmode="lin" valueType="num">
                                      <p:cBhvr>
                                        <p:cTn id="44" dur="500" fill="hold"/>
                                        <p:tgtEl>
                                          <p:spTgt spid="189442"/>
                                        </p:tgtEl>
                                        <p:attrNameLst>
                                          <p:attrName>ppt_y</p:attrName>
                                        </p:attrNameLst>
                                      </p:cBhvr>
                                      <p:tavLst>
                                        <p:tav tm="0">
                                          <p:val>
                                            <p:strVal val="#ppt_h+1"/>
                                          </p:val>
                                        </p:tav>
                                        <p:tav tm="100000">
                                          <p:val>
                                            <p:strVal val="#ppt_y"/>
                                          </p:val>
                                        </p:tav>
                                      </p:tavLst>
                                    </p:anim>
                                    <p:animEffect transition="in" filter="fade">
                                      <p:cBhvr>
                                        <p:cTn id="45" dur="500"/>
                                        <p:tgtEl>
                                          <p:spTgt spid="189442"/>
                                        </p:tgtEl>
                                      </p:cBhvr>
                                    </p:animEffect>
                                  </p:childTnLst>
                                </p:cTn>
                              </p:par>
                              <p:par>
                                <p:cTn id="46" presetID="58" presetClass="entr" presetSubtype="0" accel="100000" fill="hold" nodeType="withEffect">
                                  <p:stCondLst>
                                    <p:cond delay="0"/>
                                  </p:stCondLst>
                                  <p:childTnLst>
                                    <p:set>
                                      <p:cBhvr>
                                        <p:cTn id="47" dur="1" fill="hold">
                                          <p:stCondLst>
                                            <p:cond delay="0"/>
                                          </p:stCondLst>
                                        </p:cTn>
                                        <p:tgtEl>
                                          <p:spTgt spid="189443"/>
                                        </p:tgtEl>
                                        <p:attrNameLst>
                                          <p:attrName>style.visibility</p:attrName>
                                        </p:attrNameLst>
                                      </p:cBhvr>
                                      <p:to>
                                        <p:strVal val="visible"/>
                                      </p:to>
                                    </p:set>
                                    <p:anim calcmode="lin" valueType="num">
                                      <p:cBhvr>
                                        <p:cTn id="48" dur="500" fill="hold"/>
                                        <p:tgtEl>
                                          <p:spTgt spid="189443"/>
                                        </p:tgtEl>
                                        <p:attrNameLst>
                                          <p:attrName>ppt_w</p:attrName>
                                        </p:attrNameLst>
                                      </p:cBhvr>
                                      <p:tavLst>
                                        <p:tav tm="0">
                                          <p:val>
                                            <p:strVal val="#ppt_w*2.5"/>
                                          </p:val>
                                        </p:tav>
                                        <p:tav tm="100000">
                                          <p:val>
                                            <p:strVal val="#ppt_w"/>
                                          </p:val>
                                        </p:tav>
                                      </p:tavLst>
                                    </p:anim>
                                    <p:anim calcmode="lin" valueType="num">
                                      <p:cBhvr>
                                        <p:cTn id="49" dur="500" fill="hold"/>
                                        <p:tgtEl>
                                          <p:spTgt spid="189443"/>
                                        </p:tgtEl>
                                        <p:attrNameLst>
                                          <p:attrName>ppt_h</p:attrName>
                                        </p:attrNameLst>
                                      </p:cBhvr>
                                      <p:tavLst>
                                        <p:tav tm="0">
                                          <p:val>
                                            <p:strVal val="#ppt_h*0.01"/>
                                          </p:val>
                                        </p:tav>
                                        <p:tav tm="100000">
                                          <p:val>
                                            <p:strVal val="#ppt_h"/>
                                          </p:val>
                                        </p:tav>
                                      </p:tavLst>
                                    </p:anim>
                                    <p:anim calcmode="lin" valueType="num">
                                      <p:cBhvr>
                                        <p:cTn id="50" dur="500" fill="hold"/>
                                        <p:tgtEl>
                                          <p:spTgt spid="189443"/>
                                        </p:tgtEl>
                                        <p:attrNameLst>
                                          <p:attrName>ppt_x</p:attrName>
                                        </p:attrNameLst>
                                      </p:cBhvr>
                                      <p:tavLst>
                                        <p:tav tm="0">
                                          <p:val>
                                            <p:strVal val="#ppt_x"/>
                                          </p:val>
                                        </p:tav>
                                        <p:tav tm="100000">
                                          <p:val>
                                            <p:strVal val="#ppt_x"/>
                                          </p:val>
                                        </p:tav>
                                      </p:tavLst>
                                    </p:anim>
                                    <p:anim calcmode="lin" valueType="num">
                                      <p:cBhvr>
                                        <p:cTn id="51" dur="500" fill="hold"/>
                                        <p:tgtEl>
                                          <p:spTgt spid="189443"/>
                                        </p:tgtEl>
                                        <p:attrNameLst>
                                          <p:attrName>ppt_y</p:attrName>
                                        </p:attrNameLst>
                                      </p:cBhvr>
                                      <p:tavLst>
                                        <p:tav tm="0">
                                          <p:val>
                                            <p:strVal val="#ppt_h+1"/>
                                          </p:val>
                                        </p:tav>
                                        <p:tav tm="100000">
                                          <p:val>
                                            <p:strVal val="#ppt_y"/>
                                          </p:val>
                                        </p:tav>
                                      </p:tavLst>
                                    </p:anim>
                                    <p:animEffect transition="in" filter="fade">
                                      <p:cBhvr>
                                        <p:cTn id="52" dur="500"/>
                                        <p:tgtEl>
                                          <p:spTgt spid="189443"/>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p:cTn id="66"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67"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6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7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5211764"/>
          </a:xfrm>
        </p:spPr>
        <p:txBody>
          <a:bodyPr>
            <a:normAutofit fontScale="47500" lnSpcReduction="20000"/>
          </a:bodyPr>
          <a:lstStyle/>
          <a:p>
            <a:r>
              <a:rPr lang="ru-RU" sz="3400" dirty="0" smtClean="0"/>
              <a:t>Обычно он применяется для систем химических реакций, промежуточные продукты которых являются частицами с высокой реакционной способностью. К ним относятся каталитические процессы, свободно радикальные и цепные реакции.</a:t>
            </a:r>
          </a:p>
          <a:p>
            <a:r>
              <a:rPr lang="ru-RU" sz="3400" dirty="0" smtClean="0"/>
              <a:t>В процессах с участием активных промежуточных частиц разность скоростей образования </a:t>
            </a:r>
            <a:r>
              <a:rPr lang="ru-RU" sz="3400" i="1" dirty="0" err="1" smtClean="0"/>
              <a:t>v</a:t>
            </a:r>
            <a:r>
              <a:rPr lang="ru-RU" sz="3400" i="1" baseline="-25000" dirty="0" err="1" smtClean="0"/>
              <a:t>о</a:t>
            </a:r>
            <a:r>
              <a:rPr lang="ru-RU" sz="3400" baseline="-25000" dirty="0" smtClean="0"/>
              <a:t> </a:t>
            </a:r>
            <a:r>
              <a:rPr lang="ru-RU" sz="3400" dirty="0" smtClean="0"/>
              <a:t>и расхода </a:t>
            </a:r>
            <a:r>
              <a:rPr lang="ru-RU" sz="3400" i="1" dirty="0" err="1" smtClean="0"/>
              <a:t>v</a:t>
            </a:r>
            <a:r>
              <a:rPr lang="ru-RU" sz="3400" i="1" baseline="-25000" dirty="0" err="1" smtClean="0"/>
              <a:t>р</a:t>
            </a:r>
            <a:r>
              <a:rPr lang="ru-RU" sz="3400" baseline="-25000" dirty="0" smtClean="0"/>
              <a:t> </a:t>
            </a:r>
            <a:r>
              <a:rPr lang="ru-RU" sz="3400" dirty="0" smtClean="0"/>
              <a:t>этих частиц мала по сравнению с этими скоростями. Режим называется </a:t>
            </a:r>
            <a:r>
              <a:rPr lang="ru-RU" sz="3400" i="1" dirty="0" err="1" smtClean="0"/>
              <a:t>квазистационарным</a:t>
            </a:r>
            <a:r>
              <a:rPr lang="ru-RU" sz="3400" i="1" dirty="0" smtClean="0"/>
              <a:t>, </a:t>
            </a:r>
            <a:r>
              <a:rPr lang="ru-RU" sz="3400" dirty="0" smtClean="0"/>
              <a:t>а отвечающие ему концентрации активных промежуточных веществ</a:t>
            </a:r>
            <a:r>
              <a:rPr lang="ru-RU" sz="3400" i="1" dirty="0" smtClean="0"/>
              <a:t> </a:t>
            </a:r>
            <a:r>
              <a:rPr lang="ru-RU" sz="3400" i="1" dirty="0" smtClean="0">
                <a:sym typeface="Symbol"/>
              </a:rPr>
              <a:t></a:t>
            </a:r>
            <a:r>
              <a:rPr lang="ru-RU" sz="3400" i="1" dirty="0" smtClean="0"/>
              <a:t>  </a:t>
            </a:r>
            <a:r>
              <a:rPr lang="ru-RU" sz="3400" i="1" dirty="0" err="1" smtClean="0"/>
              <a:t>квазистационарными</a:t>
            </a:r>
            <a:r>
              <a:rPr lang="ru-RU" sz="3400" i="1" dirty="0" smtClean="0"/>
              <a:t> концентрациями.</a:t>
            </a:r>
            <a:endParaRPr lang="ru-RU" sz="3400" dirty="0" smtClean="0"/>
          </a:p>
          <a:p>
            <a:r>
              <a:rPr lang="ru-RU" sz="3400" dirty="0" smtClean="0"/>
              <a:t>Дифференциальные уравнения для промежуточных соединений:</a:t>
            </a:r>
          </a:p>
          <a:p>
            <a:endParaRPr lang="ru-RU" sz="3400" dirty="0" smtClean="0"/>
          </a:p>
          <a:p>
            <a:endParaRPr lang="ru-RU" sz="3400" dirty="0" smtClean="0"/>
          </a:p>
          <a:p>
            <a:r>
              <a:rPr lang="ru-RU" sz="3400" dirty="0" smtClean="0"/>
              <a:t>можно заменить алгебраическими:</a:t>
            </a:r>
          </a:p>
          <a:p>
            <a:pPr>
              <a:buNone/>
            </a:pPr>
            <a:endParaRPr lang="ru-RU" sz="3400" dirty="0" smtClean="0"/>
          </a:p>
          <a:p>
            <a:pPr>
              <a:buNone/>
            </a:pPr>
            <a:endParaRPr lang="ru-RU" sz="3400" dirty="0" smtClean="0"/>
          </a:p>
          <a:p>
            <a:r>
              <a:rPr lang="ru-RU" sz="3400" dirty="0" smtClean="0"/>
              <a:t>Из </a:t>
            </a:r>
            <a:r>
              <a:rPr lang="ru-RU" sz="3400" i="1" dirty="0" err="1" smtClean="0"/>
              <a:t>l</a:t>
            </a:r>
            <a:r>
              <a:rPr lang="ru-RU" sz="3400" dirty="0" smtClean="0"/>
              <a:t> алгебраических уравнений можно выразить </a:t>
            </a:r>
            <a:r>
              <a:rPr lang="ru-RU" sz="3400" i="1" dirty="0" err="1" smtClean="0"/>
              <a:t>l</a:t>
            </a:r>
            <a:r>
              <a:rPr lang="ru-RU" sz="3400" i="1" dirty="0" smtClean="0"/>
              <a:t> </a:t>
            </a:r>
            <a:r>
              <a:rPr lang="ru-RU" sz="3400" dirty="0" err="1" smtClean="0"/>
              <a:t>квазистационарных</a:t>
            </a:r>
            <a:r>
              <a:rPr lang="ru-RU" sz="3400" dirty="0" smtClean="0"/>
              <a:t> концентраций промежуточных химических соединений. По мере расходования исходных веществ, </a:t>
            </a:r>
            <a:r>
              <a:rPr lang="ru-RU" sz="3400" dirty="0" err="1" smtClean="0"/>
              <a:t>квазистационарные</a:t>
            </a:r>
            <a:r>
              <a:rPr lang="ru-RU" sz="3400" dirty="0" smtClean="0"/>
              <a:t> концентрации промежуточных соединений будут меняться, но если время установления </a:t>
            </a:r>
            <a:r>
              <a:rPr lang="ru-RU" sz="3400" dirty="0" err="1" smtClean="0"/>
              <a:t>квазистационарного</a:t>
            </a:r>
            <a:r>
              <a:rPr lang="ru-RU" sz="3400" dirty="0" smtClean="0"/>
              <a:t> режима мало, он не будет нарушаться в течение всего процесса.</a:t>
            </a:r>
          </a:p>
          <a:p>
            <a:r>
              <a:rPr lang="ru-RU" sz="3400" dirty="0" smtClean="0"/>
              <a:t>Конечно, такое рассмотрение не правомерно для начальных стадий процесса, когда </a:t>
            </a:r>
            <a:r>
              <a:rPr lang="ru-RU" sz="3400" i="1" dirty="0" err="1" smtClean="0"/>
              <a:t>R</a:t>
            </a:r>
            <a:r>
              <a:rPr lang="ru-RU" sz="3400" i="1" baseline="-25000" dirty="0" err="1" smtClean="0"/>
              <a:t>i</a:t>
            </a:r>
            <a:r>
              <a:rPr lang="ru-RU" sz="3400" baseline="-25000" dirty="0" smtClean="0"/>
              <a:t> </a:t>
            </a:r>
            <a:r>
              <a:rPr lang="ru-RU" sz="3400" dirty="0" smtClean="0"/>
              <a:t>меняются от нуля до своих </a:t>
            </a:r>
            <a:r>
              <a:rPr lang="ru-RU" sz="3400" dirty="0" err="1" smtClean="0"/>
              <a:t>квазистационарных</a:t>
            </a:r>
            <a:r>
              <a:rPr lang="ru-RU" sz="3400" dirty="0" smtClean="0"/>
              <a:t> значений. Этот период носит название </a:t>
            </a:r>
            <a:r>
              <a:rPr lang="ru-RU" sz="3400" i="1" dirty="0" smtClean="0"/>
              <a:t>периода индукции.</a:t>
            </a:r>
            <a:endParaRPr lang="ru-RU" sz="3400" dirty="0" smtClean="0"/>
          </a:p>
          <a:p>
            <a:endParaRPr lang="ru-RU" dirty="0"/>
          </a:p>
        </p:txBody>
      </p:sp>
      <p:pic>
        <p:nvPicPr>
          <p:cNvPr id="190466" name="Picture 2" descr="C:\Users\73B5~1\AppData\Local\Temp\Rar$EX00.134\LectMB\lect06.files\image014.gif"/>
          <p:cNvPicPr>
            <a:picLocks noChangeAspect="1" noChangeArrowheads="1"/>
          </p:cNvPicPr>
          <p:nvPr/>
        </p:nvPicPr>
        <p:blipFill>
          <a:blip r:embed="rId2" cstate="print"/>
          <a:srcRect/>
          <a:stretch>
            <a:fillRect/>
          </a:stretch>
        </p:blipFill>
        <p:spPr bwMode="auto">
          <a:xfrm>
            <a:off x="3071802" y="3500438"/>
            <a:ext cx="3722497" cy="571504"/>
          </a:xfrm>
          <a:prstGeom prst="rect">
            <a:avLst/>
          </a:prstGeom>
          <a:noFill/>
        </p:spPr>
      </p:pic>
      <p:pic>
        <p:nvPicPr>
          <p:cNvPr id="190467" name="Picture 3" descr="C:\Users\73B5~1\AppData\Local\Temp\Rar$EX00.134\LectMB\lect06.files\image016.gif"/>
          <p:cNvPicPr>
            <a:picLocks noChangeAspect="1" noChangeArrowheads="1"/>
          </p:cNvPicPr>
          <p:nvPr/>
        </p:nvPicPr>
        <p:blipFill>
          <a:blip r:embed="rId3" cstate="print"/>
          <a:srcRect/>
          <a:stretch>
            <a:fillRect/>
          </a:stretch>
        </p:blipFill>
        <p:spPr bwMode="auto">
          <a:xfrm>
            <a:off x="3286116" y="4143380"/>
            <a:ext cx="2685540" cy="50006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190466"/>
                                        </p:tgtEl>
                                        <p:attrNameLst>
                                          <p:attrName>style.visibility</p:attrName>
                                        </p:attrNameLst>
                                      </p:cBhvr>
                                      <p:to>
                                        <p:strVal val="visible"/>
                                      </p:to>
                                    </p:set>
                                    <p:anim calcmode="lin" valueType="num">
                                      <p:cBhvr>
                                        <p:cTn id="32" dur="500" fill="hold"/>
                                        <p:tgtEl>
                                          <p:spTgt spid="190466"/>
                                        </p:tgtEl>
                                        <p:attrNameLst>
                                          <p:attrName>ppt_w</p:attrName>
                                        </p:attrNameLst>
                                      </p:cBhvr>
                                      <p:tavLst>
                                        <p:tav tm="0">
                                          <p:val>
                                            <p:strVal val="#ppt_w*2.5"/>
                                          </p:val>
                                        </p:tav>
                                        <p:tav tm="100000">
                                          <p:val>
                                            <p:strVal val="#ppt_w"/>
                                          </p:val>
                                        </p:tav>
                                      </p:tavLst>
                                    </p:anim>
                                    <p:anim calcmode="lin" valueType="num">
                                      <p:cBhvr>
                                        <p:cTn id="33" dur="500" fill="hold"/>
                                        <p:tgtEl>
                                          <p:spTgt spid="190466"/>
                                        </p:tgtEl>
                                        <p:attrNameLst>
                                          <p:attrName>ppt_h</p:attrName>
                                        </p:attrNameLst>
                                      </p:cBhvr>
                                      <p:tavLst>
                                        <p:tav tm="0">
                                          <p:val>
                                            <p:strVal val="#ppt_h*0.01"/>
                                          </p:val>
                                        </p:tav>
                                        <p:tav tm="100000">
                                          <p:val>
                                            <p:strVal val="#ppt_h"/>
                                          </p:val>
                                        </p:tav>
                                      </p:tavLst>
                                    </p:anim>
                                    <p:anim calcmode="lin" valueType="num">
                                      <p:cBhvr>
                                        <p:cTn id="34" dur="500" fill="hold"/>
                                        <p:tgtEl>
                                          <p:spTgt spid="190466"/>
                                        </p:tgtEl>
                                        <p:attrNameLst>
                                          <p:attrName>ppt_x</p:attrName>
                                        </p:attrNameLst>
                                      </p:cBhvr>
                                      <p:tavLst>
                                        <p:tav tm="0">
                                          <p:val>
                                            <p:strVal val="#ppt_x"/>
                                          </p:val>
                                        </p:tav>
                                        <p:tav tm="100000">
                                          <p:val>
                                            <p:strVal val="#ppt_x"/>
                                          </p:val>
                                        </p:tav>
                                      </p:tavLst>
                                    </p:anim>
                                    <p:anim calcmode="lin" valueType="num">
                                      <p:cBhvr>
                                        <p:cTn id="35" dur="500" fill="hold"/>
                                        <p:tgtEl>
                                          <p:spTgt spid="190466"/>
                                        </p:tgtEl>
                                        <p:attrNameLst>
                                          <p:attrName>ppt_y</p:attrName>
                                        </p:attrNameLst>
                                      </p:cBhvr>
                                      <p:tavLst>
                                        <p:tav tm="0">
                                          <p:val>
                                            <p:strVal val="#ppt_h+1"/>
                                          </p:val>
                                        </p:tav>
                                        <p:tav tm="100000">
                                          <p:val>
                                            <p:strVal val="#ppt_y"/>
                                          </p:val>
                                        </p:tav>
                                      </p:tavLst>
                                    </p:anim>
                                    <p:animEffect transition="in" filter="fade">
                                      <p:cBhvr>
                                        <p:cTn id="36" dur="500"/>
                                        <p:tgtEl>
                                          <p:spTgt spid="190466"/>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5" end="5"/>
                                            </p:txEl>
                                          </p:spTgt>
                                        </p:tgtEl>
                                      </p:cBhvr>
                                    </p:animEffect>
                                  </p:childTnLst>
                                </p:cTn>
                              </p:par>
                              <p:par>
                                <p:cTn id="46" presetID="58" presetClass="entr" presetSubtype="0" accel="100000" fill="hold" nodeType="withEffect">
                                  <p:stCondLst>
                                    <p:cond delay="0"/>
                                  </p:stCondLst>
                                  <p:childTnLst>
                                    <p:set>
                                      <p:cBhvr>
                                        <p:cTn id="47" dur="1" fill="hold">
                                          <p:stCondLst>
                                            <p:cond delay="0"/>
                                          </p:stCondLst>
                                        </p:cTn>
                                        <p:tgtEl>
                                          <p:spTgt spid="190467"/>
                                        </p:tgtEl>
                                        <p:attrNameLst>
                                          <p:attrName>style.visibility</p:attrName>
                                        </p:attrNameLst>
                                      </p:cBhvr>
                                      <p:to>
                                        <p:strVal val="visible"/>
                                      </p:to>
                                    </p:set>
                                    <p:anim calcmode="lin" valueType="num">
                                      <p:cBhvr>
                                        <p:cTn id="48" dur="500" fill="hold"/>
                                        <p:tgtEl>
                                          <p:spTgt spid="190467"/>
                                        </p:tgtEl>
                                        <p:attrNameLst>
                                          <p:attrName>ppt_w</p:attrName>
                                        </p:attrNameLst>
                                      </p:cBhvr>
                                      <p:tavLst>
                                        <p:tav tm="0">
                                          <p:val>
                                            <p:strVal val="#ppt_w*2.5"/>
                                          </p:val>
                                        </p:tav>
                                        <p:tav tm="100000">
                                          <p:val>
                                            <p:strVal val="#ppt_w"/>
                                          </p:val>
                                        </p:tav>
                                      </p:tavLst>
                                    </p:anim>
                                    <p:anim calcmode="lin" valueType="num">
                                      <p:cBhvr>
                                        <p:cTn id="49" dur="500" fill="hold"/>
                                        <p:tgtEl>
                                          <p:spTgt spid="190467"/>
                                        </p:tgtEl>
                                        <p:attrNameLst>
                                          <p:attrName>ppt_h</p:attrName>
                                        </p:attrNameLst>
                                      </p:cBhvr>
                                      <p:tavLst>
                                        <p:tav tm="0">
                                          <p:val>
                                            <p:strVal val="#ppt_h*0.01"/>
                                          </p:val>
                                        </p:tav>
                                        <p:tav tm="100000">
                                          <p:val>
                                            <p:strVal val="#ppt_h"/>
                                          </p:val>
                                        </p:tav>
                                      </p:tavLst>
                                    </p:anim>
                                    <p:anim calcmode="lin" valueType="num">
                                      <p:cBhvr>
                                        <p:cTn id="50" dur="500" fill="hold"/>
                                        <p:tgtEl>
                                          <p:spTgt spid="190467"/>
                                        </p:tgtEl>
                                        <p:attrNameLst>
                                          <p:attrName>ppt_x</p:attrName>
                                        </p:attrNameLst>
                                      </p:cBhvr>
                                      <p:tavLst>
                                        <p:tav tm="0">
                                          <p:val>
                                            <p:strVal val="#ppt_x"/>
                                          </p:val>
                                        </p:tav>
                                        <p:tav tm="100000">
                                          <p:val>
                                            <p:strVal val="#ppt_x"/>
                                          </p:val>
                                        </p:tav>
                                      </p:tavLst>
                                    </p:anim>
                                    <p:anim calcmode="lin" valueType="num">
                                      <p:cBhvr>
                                        <p:cTn id="51" dur="500" fill="hold"/>
                                        <p:tgtEl>
                                          <p:spTgt spid="190467"/>
                                        </p:tgtEl>
                                        <p:attrNameLst>
                                          <p:attrName>ppt_y</p:attrName>
                                        </p:attrNameLst>
                                      </p:cBhvr>
                                      <p:tavLst>
                                        <p:tav tm="0">
                                          <p:val>
                                            <p:strVal val="#ppt_h+1"/>
                                          </p:val>
                                        </p:tav>
                                        <p:tav tm="100000">
                                          <p:val>
                                            <p:strVal val="#ppt_y"/>
                                          </p:val>
                                        </p:tav>
                                      </p:tavLst>
                                    </p:anim>
                                    <p:animEffect transition="in" filter="fade">
                                      <p:cBhvr>
                                        <p:cTn id="52" dur="500"/>
                                        <p:tgtEl>
                                          <p:spTgt spid="190467"/>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p:cTn id="57"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p:cTn id="66"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67"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6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7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Теорема Тихонова</a:t>
            </a:r>
            <a:endParaRPr lang="ru-RU" dirty="0"/>
          </a:p>
        </p:txBody>
      </p:sp>
      <p:sp>
        <p:nvSpPr>
          <p:cNvPr id="3" name="Содержимое 2"/>
          <p:cNvSpPr>
            <a:spLocks noGrp="1"/>
          </p:cNvSpPr>
          <p:nvPr>
            <p:ph idx="1"/>
          </p:nvPr>
        </p:nvSpPr>
        <p:spPr>
          <a:xfrm>
            <a:off x="457200" y="1214422"/>
            <a:ext cx="8229600" cy="5360114"/>
          </a:xfrm>
        </p:spPr>
        <p:txBody>
          <a:bodyPr>
            <a:normAutofit fontScale="70000" lnSpcReduction="20000"/>
          </a:bodyPr>
          <a:lstStyle/>
          <a:p>
            <a:r>
              <a:rPr lang="ru-RU" dirty="0" smtClean="0"/>
              <a:t>Математически строгое обоснование применения метода </a:t>
            </a:r>
            <a:r>
              <a:rPr lang="ru-RU" dirty="0" err="1" smtClean="0"/>
              <a:t>квазистационарных</a:t>
            </a:r>
            <a:r>
              <a:rPr lang="ru-RU" dirty="0" smtClean="0"/>
              <a:t> концентраций (редукции системы в соответствии с иерархией времен) и формулировка условий его применимости дана в работе А.Н. Тихонова (1952). </a:t>
            </a:r>
          </a:p>
          <a:p>
            <a:r>
              <a:rPr lang="ru-RU" dirty="0" smtClean="0"/>
              <a:t>Рассмотрим простейший случай двух дифференциальных уравнений</a:t>
            </a:r>
          </a:p>
          <a:p>
            <a:pPr>
              <a:buNone/>
            </a:pPr>
            <a:endParaRPr lang="ru-RU" dirty="0" smtClean="0"/>
          </a:p>
          <a:p>
            <a:pPr>
              <a:buNone/>
            </a:pPr>
            <a:r>
              <a:rPr lang="ru-RU" dirty="0" smtClean="0"/>
              <a:t>							  (6.1)</a:t>
            </a:r>
          </a:p>
          <a:p>
            <a:r>
              <a:rPr lang="ru-RU" dirty="0" smtClean="0"/>
              <a:t>Пусть</a:t>
            </a:r>
            <a:r>
              <a:rPr lang="ru-RU" i="1" dirty="0" smtClean="0"/>
              <a:t> </a:t>
            </a:r>
            <a:r>
              <a:rPr lang="ru-RU" i="1" dirty="0" err="1" smtClean="0"/>
              <a:t>y</a:t>
            </a:r>
            <a:r>
              <a:rPr lang="ru-RU" dirty="0" smtClean="0"/>
              <a:t>  ‑ медленная, а </a:t>
            </a:r>
            <a:r>
              <a:rPr lang="ru-RU" i="1" dirty="0" err="1" smtClean="0"/>
              <a:t>x</a:t>
            </a:r>
            <a:r>
              <a:rPr lang="ru-RU" dirty="0" smtClean="0"/>
              <a:t> ‑ быстрая переменная. Это означает, что отношение приращений</a:t>
            </a:r>
            <a:r>
              <a:rPr lang="ru-RU" b="1" i="1" dirty="0" smtClean="0"/>
              <a:t> </a:t>
            </a:r>
            <a:r>
              <a:rPr lang="ru-RU" dirty="0" smtClean="0">
                <a:sym typeface="Symbol"/>
              </a:rPr>
              <a:t></a:t>
            </a:r>
            <a:r>
              <a:rPr lang="ru-RU" i="1" dirty="0" err="1" smtClean="0"/>
              <a:t>y</a:t>
            </a:r>
            <a:r>
              <a:rPr lang="ru-RU" dirty="0" smtClean="0"/>
              <a:t> и </a:t>
            </a:r>
            <a:r>
              <a:rPr lang="ru-RU" dirty="0" smtClean="0">
                <a:sym typeface="Symbol"/>
              </a:rPr>
              <a:t></a:t>
            </a:r>
            <a:r>
              <a:rPr lang="ru-RU" i="1" dirty="0" err="1" smtClean="0"/>
              <a:t>x</a:t>
            </a:r>
            <a:r>
              <a:rPr lang="ru-RU" dirty="0" smtClean="0"/>
              <a:t> за короткий промежуток времени </a:t>
            </a:r>
            <a:r>
              <a:rPr lang="ru-RU" i="1" dirty="0" smtClean="0">
                <a:sym typeface="Symbol"/>
              </a:rPr>
              <a:t></a:t>
            </a:r>
            <a:r>
              <a:rPr lang="ru-RU" i="1" dirty="0" err="1" smtClean="0"/>
              <a:t>t</a:t>
            </a:r>
            <a:r>
              <a:rPr lang="ru-RU" dirty="0" smtClean="0"/>
              <a:t> много меньше единицы: </a:t>
            </a:r>
          </a:p>
          <a:p>
            <a:r>
              <a:rPr lang="ru-RU" dirty="0" smtClean="0">
                <a:sym typeface="Symbol"/>
              </a:rPr>
              <a:t></a:t>
            </a:r>
            <a:r>
              <a:rPr lang="ru-RU" i="1" dirty="0" err="1" smtClean="0"/>
              <a:t>y</a:t>
            </a:r>
            <a:r>
              <a:rPr lang="ru-RU" i="1" dirty="0" smtClean="0"/>
              <a:t>/</a:t>
            </a:r>
            <a:r>
              <a:rPr lang="ru-RU" dirty="0" smtClean="0">
                <a:sym typeface="Symbol"/>
              </a:rPr>
              <a:t></a:t>
            </a:r>
            <a:r>
              <a:rPr lang="ru-RU" i="1" dirty="0" err="1" smtClean="0"/>
              <a:t>x</a:t>
            </a:r>
            <a:r>
              <a:rPr lang="ru-RU" i="1" dirty="0" smtClean="0"/>
              <a:t>&lt;&lt;</a:t>
            </a:r>
            <a:r>
              <a:rPr lang="ru-RU" dirty="0" smtClean="0"/>
              <a:t>1</a:t>
            </a:r>
            <a:r>
              <a:rPr lang="ru-RU" i="1" dirty="0" smtClean="0"/>
              <a:t>.</a:t>
            </a:r>
            <a:endParaRPr lang="ru-RU" dirty="0" smtClean="0"/>
          </a:p>
          <a:p>
            <a:r>
              <a:rPr lang="ru-RU" dirty="0" smtClean="0"/>
              <a:t>Скорость изменения </a:t>
            </a:r>
            <a:r>
              <a:rPr lang="ru-RU" i="1" dirty="0" err="1" smtClean="0"/>
              <a:t>x</a:t>
            </a:r>
            <a:r>
              <a:rPr lang="ru-RU" dirty="0" smtClean="0"/>
              <a:t> значительно превосходит скорость изменения </a:t>
            </a:r>
            <a:r>
              <a:rPr lang="ru-RU" i="1" dirty="0" err="1" smtClean="0"/>
              <a:t>y</a:t>
            </a:r>
            <a:r>
              <a:rPr lang="ru-RU" dirty="0" smtClean="0"/>
              <a:t>, поэтому правую часть первого уравнения можно записать в виде:</a:t>
            </a:r>
          </a:p>
          <a:p>
            <a:r>
              <a:rPr lang="ru-RU" i="1" dirty="0" smtClean="0">
                <a:sym typeface="Symbol"/>
              </a:rPr>
              <a:t></a:t>
            </a:r>
            <a:r>
              <a:rPr lang="ru-RU" i="1" dirty="0" smtClean="0"/>
              <a:t>(</a:t>
            </a:r>
            <a:r>
              <a:rPr lang="ru-RU" i="1" dirty="0" err="1" smtClean="0"/>
              <a:t>x,y</a:t>
            </a:r>
            <a:r>
              <a:rPr lang="ru-RU" i="1" dirty="0" smtClean="0"/>
              <a:t>)=AF(</a:t>
            </a:r>
            <a:r>
              <a:rPr lang="ru-RU" i="1" dirty="0" err="1" smtClean="0"/>
              <a:t>x,y</a:t>
            </a:r>
            <a:r>
              <a:rPr lang="ru-RU" i="1" dirty="0" smtClean="0"/>
              <a:t>),  где A&gt;&gt;</a:t>
            </a:r>
            <a:r>
              <a:rPr lang="ru-RU" dirty="0" smtClean="0"/>
              <a:t>1</a:t>
            </a:r>
            <a:r>
              <a:rPr lang="ru-RU" i="1" dirty="0" smtClean="0"/>
              <a:t>.</a:t>
            </a:r>
            <a:endParaRPr lang="ru-RU" dirty="0" smtClean="0"/>
          </a:p>
          <a:p>
            <a:r>
              <a:rPr lang="ru-RU" dirty="0" smtClean="0"/>
              <a:t>Первое уравнение системы можно представить в виде:</a:t>
            </a:r>
          </a:p>
          <a:p>
            <a:endParaRPr lang="ru-RU" dirty="0"/>
          </a:p>
        </p:txBody>
      </p:sp>
      <p:pic>
        <p:nvPicPr>
          <p:cNvPr id="191490" name="Picture 2" descr="C:\Users\73B5~1\AppData\Local\Temp\Rar$EX00.134\LectMB\lect06.files\image018.gif"/>
          <p:cNvPicPr>
            <a:picLocks noChangeAspect="1" noChangeArrowheads="1"/>
          </p:cNvPicPr>
          <p:nvPr/>
        </p:nvPicPr>
        <p:blipFill>
          <a:blip r:embed="rId2" cstate="print"/>
          <a:srcRect/>
          <a:stretch>
            <a:fillRect/>
          </a:stretch>
        </p:blipFill>
        <p:spPr bwMode="auto">
          <a:xfrm>
            <a:off x="3071802" y="2643182"/>
            <a:ext cx="2869709" cy="642942"/>
          </a:xfrm>
          <a:prstGeom prst="rect">
            <a:avLst/>
          </a:prstGeom>
          <a:noFill/>
        </p:spPr>
      </p:pic>
      <p:pic>
        <p:nvPicPr>
          <p:cNvPr id="191491" name="Picture 3" descr="C:\Users\73B5~1\AppData\Local\Temp\Rar$EX00.134\LectMB\lect06.files\image020.gif"/>
          <p:cNvPicPr>
            <a:picLocks noChangeAspect="1" noChangeArrowheads="1"/>
          </p:cNvPicPr>
          <p:nvPr/>
        </p:nvPicPr>
        <p:blipFill>
          <a:blip r:embed="rId3" cstate="print"/>
          <a:srcRect/>
          <a:stretch>
            <a:fillRect/>
          </a:stretch>
        </p:blipFill>
        <p:spPr bwMode="auto">
          <a:xfrm>
            <a:off x="3714744" y="5687766"/>
            <a:ext cx="1857388" cy="78508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3" end="3"/>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191490"/>
                                        </p:tgtEl>
                                        <p:attrNameLst>
                                          <p:attrName>style.visibility</p:attrName>
                                        </p:attrNameLst>
                                      </p:cBhvr>
                                      <p:to>
                                        <p:strVal val="visible"/>
                                      </p:to>
                                    </p:set>
                                    <p:anim calcmode="lin" valueType="num">
                                      <p:cBhvr>
                                        <p:cTn id="32" dur="500" fill="hold"/>
                                        <p:tgtEl>
                                          <p:spTgt spid="191490"/>
                                        </p:tgtEl>
                                        <p:attrNameLst>
                                          <p:attrName>ppt_w</p:attrName>
                                        </p:attrNameLst>
                                      </p:cBhvr>
                                      <p:tavLst>
                                        <p:tav tm="0">
                                          <p:val>
                                            <p:strVal val="#ppt_w*2.5"/>
                                          </p:val>
                                        </p:tav>
                                        <p:tav tm="100000">
                                          <p:val>
                                            <p:strVal val="#ppt_w"/>
                                          </p:val>
                                        </p:tav>
                                      </p:tavLst>
                                    </p:anim>
                                    <p:anim calcmode="lin" valueType="num">
                                      <p:cBhvr>
                                        <p:cTn id="33" dur="500" fill="hold"/>
                                        <p:tgtEl>
                                          <p:spTgt spid="191490"/>
                                        </p:tgtEl>
                                        <p:attrNameLst>
                                          <p:attrName>ppt_h</p:attrName>
                                        </p:attrNameLst>
                                      </p:cBhvr>
                                      <p:tavLst>
                                        <p:tav tm="0">
                                          <p:val>
                                            <p:strVal val="#ppt_h*0.01"/>
                                          </p:val>
                                        </p:tav>
                                        <p:tav tm="100000">
                                          <p:val>
                                            <p:strVal val="#ppt_h"/>
                                          </p:val>
                                        </p:tav>
                                      </p:tavLst>
                                    </p:anim>
                                    <p:anim calcmode="lin" valueType="num">
                                      <p:cBhvr>
                                        <p:cTn id="34" dur="500" fill="hold"/>
                                        <p:tgtEl>
                                          <p:spTgt spid="191490"/>
                                        </p:tgtEl>
                                        <p:attrNameLst>
                                          <p:attrName>ppt_x</p:attrName>
                                        </p:attrNameLst>
                                      </p:cBhvr>
                                      <p:tavLst>
                                        <p:tav tm="0">
                                          <p:val>
                                            <p:strVal val="#ppt_x"/>
                                          </p:val>
                                        </p:tav>
                                        <p:tav tm="100000">
                                          <p:val>
                                            <p:strVal val="#ppt_x"/>
                                          </p:val>
                                        </p:tav>
                                      </p:tavLst>
                                    </p:anim>
                                    <p:anim calcmode="lin" valueType="num">
                                      <p:cBhvr>
                                        <p:cTn id="35" dur="500" fill="hold"/>
                                        <p:tgtEl>
                                          <p:spTgt spid="191490"/>
                                        </p:tgtEl>
                                        <p:attrNameLst>
                                          <p:attrName>ppt_y</p:attrName>
                                        </p:attrNameLst>
                                      </p:cBhvr>
                                      <p:tavLst>
                                        <p:tav tm="0">
                                          <p:val>
                                            <p:strVal val="#ppt_h+1"/>
                                          </p:val>
                                        </p:tav>
                                        <p:tav tm="100000">
                                          <p:val>
                                            <p:strVal val="#ppt_y"/>
                                          </p:val>
                                        </p:tav>
                                      </p:tavLst>
                                    </p:anim>
                                    <p:animEffect transition="in" filter="fade">
                                      <p:cBhvr>
                                        <p:cTn id="36" dur="500"/>
                                        <p:tgtEl>
                                          <p:spTgt spid="191490"/>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8" presetClass="entr" presetSubtype="0" accel="100000" fill="hold" grpId="0"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 calcmode="lin" valueType="num">
                                      <p:cBhvr>
                                        <p:cTn id="59"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0"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6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2"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3" dur="500"/>
                                        <p:tgtEl>
                                          <p:spTgt spid="3">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8" presetClass="entr" presetSubtype="0" accel="100000" fill="hold" grpId="0"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 calcmode="lin" valueType="num">
                                      <p:cBhvr>
                                        <p:cTn id="68"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69"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7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1"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72" dur="500"/>
                                        <p:tgtEl>
                                          <p:spTgt spid="3">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8" presetClass="entr" presetSubtype="0" accel="100000" fill="hold" grpId="0" nodeType="clickEffect">
                                  <p:stCondLst>
                                    <p:cond delay="0"/>
                                  </p:stCondLst>
                                  <p:childTnLst>
                                    <p:set>
                                      <p:cBhvr>
                                        <p:cTn id="76" dur="1" fill="hold">
                                          <p:stCondLst>
                                            <p:cond delay="0"/>
                                          </p:stCondLst>
                                        </p:cTn>
                                        <p:tgtEl>
                                          <p:spTgt spid="3">
                                            <p:txEl>
                                              <p:pRg st="8" end="8"/>
                                            </p:txEl>
                                          </p:spTgt>
                                        </p:tgtEl>
                                        <p:attrNameLst>
                                          <p:attrName>style.visibility</p:attrName>
                                        </p:attrNameLst>
                                      </p:cBhvr>
                                      <p:to>
                                        <p:strVal val="visible"/>
                                      </p:to>
                                    </p:set>
                                    <p:anim calcmode="lin" valueType="num">
                                      <p:cBhvr>
                                        <p:cTn id="77"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78"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7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0"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81" dur="500"/>
                                        <p:tgtEl>
                                          <p:spTgt spid="3">
                                            <p:txEl>
                                              <p:pRg st="8" end="8"/>
                                            </p:txEl>
                                          </p:spTgt>
                                        </p:tgtEl>
                                      </p:cBhvr>
                                    </p:animEffect>
                                  </p:childTnLst>
                                </p:cTn>
                              </p:par>
                              <p:par>
                                <p:cTn id="82" presetID="58" presetClass="entr" presetSubtype="0" accel="100000" fill="hold" nodeType="withEffect">
                                  <p:stCondLst>
                                    <p:cond delay="0"/>
                                  </p:stCondLst>
                                  <p:childTnLst>
                                    <p:set>
                                      <p:cBhvr>
                                        <p:cTn id="83" dur="1" fill="hold">
                                          <p:stCondLst>
                                            <p:cond delay="0"/>
                                          </p:stCondLst>
                                        </p:cTn>
                                        <p:tgtEl>
                                          <p:spTgt spid="191491"/>
                                        </p:tgtEl>
                                        <p:attrNameLst>
                                          <p:attrName>style.visibility</p:attrName>
                                        </p:attrNameLst>
                                      </p:cBhvr>
                                      <p:to>
                                        <p:strVal val="visible"/>
                                      </p:to>
                                    </p:set>
                                    <p:anim calcmode="lin" valueType="num">
                                      <p:cBhvr>
                                        <p:cTn id="84" dur="500" fill="hold"/>
                                        <p:tgtEl>
                                          <p:spTgt spid="191491"/>
                                        </p:tgtEl>
                                        <p:attrNameLst>
                                          <p:attrName>ppt_w</p:attrName>
                                        </p:attrNameLst>
                                      </p:cBhvr>
                                      <p:tavLst>
                                        <p:tav tm="0">
                                          <p:val>
                                            <p:strVal val="#ppt_w*2.5"/>
                                          </p:val>
                                        </p:tav>
                                        <p:tav tm="100000">
                                          <p:val>
                                            <p:strVal val="#ppt_w"/>
                                          </p:val>
                                        </p:tav>
                                      </p:tavLst>
                                    </p:anim>
                                    <p:anim calcmode="lin" valueType="num">
                                      <p:cBhvr>
                                        <p:cTn id="85" dur="500" fill="hold"/>
                                        <p:tgtEl>
                                          <p:spTgt spid="191491"/>
                                        </p:tgtEl>
                                        <p:attrNameLst>
                                          <p:attrName>ppt_h</p:attrName>
                                        </p:attrNameLst>
                                      </p:cBhvr>
                                      <p:tavLst>
                                        <p:tav tm="0">
                                          <p:val>
                                            <p:strVal val="#ppt_h*0.01"/>
                                          </p:val>
                                        </p:tav>
                                        <p:tav tm="100000">
                                          <p:val>
                                            <p:strVal val="#ppt_h"/>
                                          </p:val>
                                        </p:tav>
                                      </p:tavLst>
                                    </p:anim>
                                    <p:anim calcmode="lin" valueType="num">
                                      <p:cBhvr>
                                        <p:cTn id="86" dur="500" fill="hold"/>
                                        <p:tgtEl>
                                          <p:spTgt spid="191491"/>
                                        </p:tgtEl>
                                        <p:attrNameLst>
                                          <p:attrName>ppt_x</p:attrName>
                                        </p:attrNameLst>
                                      </p:cBhvr>
                                      <p:tavLst>
                                        <p:tav tm="0">
                                          <p:val>
                                            <p:strVal val="#ppt_x"/>
                                          </p:val>
                                        </p:tav>
                                        <p:tav tm="100000">
                                          <p:val>
                                            <p:strVal val="#ppt_x"/>
                                          </p:val>
                                        </p:tav>
                                      </p:tavLst>
                                    </p:anim>
                                    <p:anim calcmode="lin" valueType="num">
                                      <p:cBhvr>
                                        <p:cTn id="87" dur="500" fill="hold"/>
                                        <p:tgtEl>
                                          <p:spTgt spid="191491"/>
                                        </p:tgtEl>
                                        <p:attrNameLst>
                                          <p:attrName>ppt_y</p:attrName>
                                        </p:attrNameLst>
                                      </p:cBhvr>
                                      <p:tavLst>
                                        <p:tav tm="0">
                                          <p:val>
                                            <p:strVal val="#ppt_h+1"/>
                                          </p:val>
                                        </p:tav>
                                        <p:tav tm="100000">
                                          <p:val>
                                            <p:strVal val="#ppt_y"/>
                                          </p:val>
                                        </p:tav>
                                      </p:tavLst>
                                    </p:anim>
                                    <p:animEffect transition="in" filter="fade">
                                      <p:cBhvr>
                                        <p:cTn id="88" dur="500"/>
                                        <p:tgtEl>
                                          <p:spTgt spid="191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28596" y="571480"/>
            <a:ext cx="8229600" cy="4997473"/>
          </a:xfrm>
        </p:spPr>
        <p:txBody>
          <a:bodyPr>
            <a:normAutofit fontScale="55000" lnSpcReduction="20000"/>
          </a:bodyPr>
          <a:lstStyle/>
          <a:p>
            <a:r>
              <a:rPr lang="ru-RU" dirty="0" smtClean="0"/>
              <a:t>Разделив левую и правую часть уравнения на </a:t>
            </a:r>
            <a:r>
              <a:rPr lang="ru-RU" i="1" dirty="0" smtClean="0"/>
              <a:t>А</a:t>
            </a:r>
            <a:r>
              <a:rPr lang="ru-RU" b="1" i="1" dirty="0" smtClean="0"/>
              <a:t> </a:t>
            </a:r>
            <a:r>
              <a:rPr lang="ru-RU" dirty="0" smtClean="0"/>
              <a:t>и обозначив </a:t>
            </a:r>
            <a:r>
              <a:rPr lang="ru-RU" i="1" dirty="0" smtClean="0">
                <a:sym typeface="Symbol"/>
              </a:rPr>
              <a:t></a:t>
            </a:r>
            <a:r>
              <a:rPr lang="ru-RU" i="1" dirty="0" smtClean="0"/>
              <a:t>=</a:t>
            </a:r>
            <a:r>
              <a:rPr lang="ru-RU" dirty="0" smtClean="0"/>
              <a:t>1</a:t>
            </a:r>
            <a:r>
              <a:rPr lang="ru-RU" i="1" dirty="0" smtClean="0"/>
              <a:t>/A,</a:t>
            </a:r>
            <a:r>
              <a:rPr lang="ru-RU" dirty="0" smtClean="0"/>
              <a:t> получим </a:t>
            </a:r>
            <a:r>
              <a:rPr lang="ru-RU" i="1" dirty="0" smtClean="0"/>
              <a:t>полную</a:t>
            </a:r>
            <a:r>
              <a:rPr lang="ru-RU" dirty="0" smtClean="0"/>
              <a:t> систему уравнений, тождественную исходной:</a:t>
            </a:r>
          </a:p>
          <a:p>
            <a:pPr>
              <a:buNone/>
            </a:pPr>
            <a:r>
              <a:rPr lang="ru-RU" i="1" dirty="0" smtClean="0"/>
              <a:t>		</a:t>
            </a:r>
          </a:p>
          <a:p>
            <a:pPr>
              <a:buNone/>
            </a:pPr>
            <a:r>
              <a:rPr lang="ru-RU" i="1" dirty="0" smtClean="0"/>
              <a:t>							</a:t>
            </a:r>
            <a:r>
              <a:rPr lang="ru-RU" dirty="0" smtClean="0"/>
              <a:t>(6.2)</a:t>
            </a:r>
          </a:p>
          <a:p>
            <a:r>
              <a:rPr lang="ru-RU" i="1" dirty="0" smtClean="0"/>
              <a:t>где </a:t>
            </a:r>
            <a:r>
              <a:rPr lang="ru-RU" dirty="0" smtClean="0">
                <a:sym typeface="Symbol"/>
              </a:rPr>
              <a:t></a:t>
            </a:r>
            <a:r>
              <a:rPr lang="ru-RU" dirty="0" smtClean="0"/>
              <a:t>&lt;&lt;1 ‑</a:t>
            </a:r>
            <a:r>
              <a:rPr lang="ru-RU" i="1" dirty="0" smtClean="0"/>
              <a:t> малый параметр.</a:t>
            </a:r>
            <a:endParaRPr lang="ru-RU" dirty="0" smtClean="0"/>
          </a:p>
          <a:p>
            <a:r>
              <a:rPr lang="ru-RU" dirty="0" smtClean="0"/>
              <a:t>Если характер решения не изменится при устремлении малого параметра </a:t>
            </a:r>
            <a:r>
              <a:rPr lang="ru-RU" dirty="0" smtClean="0">
                <a:sym typeface="Symbol"/>
              </a:rPr>
              <a:t></a:t>
            </a:r>
            <a:r>
              <a:rPr lang="ru-RU" b="1" i="1" dirty="0" smtClean="0"/>
              <a:t> </a:t>
            </a:r>
            <a:r>
              <a:rPr lang="ru-RU" dirty="0" smtClean="0"/>
              <a:t>к нулю (условия этого обстоятельства и составляют содержание теоремы Тихонова), можно устремить </a:t>
            </a:r>
            <a:r>
              <a:rPr lang="ru-RU" dirty="0" smtClean="0">
                <a:sym typeface="Symbol"/>
              </a:rPr>
              <a:t></a:t>
            </a:r>
            <a:r>
              <a:rPr lang="ru-RU" b="1" i="1" dirty="0" smtClean="0"/>
              <a:t> </a:t>
            </a:r>
            <a:r>
              <a:rPr lang="ru-RU" dirty="0" smtClean="0"/>
              <a:t>к нулю и получить для «быстрой» переменной </a:t>
            </a:r>
            <a:r>
              <a:rPr lang="ru-RU" i="1" dirty="0" err="1" smtClean="0"/>
              <a:t>x</a:t>
            </a:r>
            <a:r>
              <a:rPr lang="ru-RU" b="1" i="1" dirty="0" smtClean="0"/>
              <a:t> </a:t>
            </a:r>
            <a:r>
              <a:rPr lang="ru-RU" dirty="0" smtClean="0"/>
              <a:t>вместо дифференциального уравнения — алгебраическое.</a:t>
            </a:r>
          </a:p>
          <a:p>
            <a:pPr>
              <a:buNone/>
            </a:pPr>
            <a:endParaRPr lang="ru-RU" dirty="0" smtClean="0"/>
          </a:p>
          <a:p>
            <a:pPr>
              <a:buNone/>
            </a:pPr>
            <a:r>
              <a:rPr lang="ru-RU" dirty="0" smtClean="0"/>
              <a:t>							(6.3)</a:t>
            </a:r>
          </a:p>
          <a:p>
            <a:r>
              <a:rPr lang="ru-RU" dirty="0" smtClean="0"/>
              <a:t>В отличие от полной такая система называется </a:t>
            </a:r>
            <a:r>
              <a:rPr lang="ru-RU" i="1" dirty="0" smtClean="0"/>
              <a:t>вырожденной</a:t>
            </a:r>
            <a:r>
              <a:rPr lang="ru-RU" dirty="0" smtClean="0"/>
              <a:t>. Фазовый портрет такой системы представлен на рис. 6.2.</a:t>
            </a:r>
          </a:p>
          <a:p>
            <a:r>
              <a:rPr lang="ru-RU" dirty="0" smtClean="0"/>
              <a:t>Фазовые траектории в любой точке фазовой плоскости за исключением </a:t>
            </a:r>
            <a:r>
              <a:rPr lang="ru-RU" dirty="0" smtClean="0">
                <a:sym typeface="Symbol"/>
              </a:rPr>
              <a:t></a:t>
            </a:r>
            <a:r>
              <a:rPr lang="ru-RU" i="1" dirty="0" smtClean="0">
                <a:sym typeface="Symbol"/>
              </a:rPr>
              <a:t></a:t>
            </a:r>
            <a:r>
              <a:rPr lang="ru-RU" dirty="0" smtClean="0"/>
              <a:t>окрестности кривой </a:t>
            </a:r>
            <a:r>
              <a:rPr lang="ru-RU" i="1" dirty="0" smtClean="0"/>
              <a:t>F(</a:t>
            </a:r>
            <a:r>
              <a:rPr lang="ru-RU" i="1" dirty="0" err="1" smtClean="0"/>
              <a:t>x,y</a:t>
            </a:r>
            <a:r>
              <a:rPr lang="ru-RU" i="1" dirty="0" smtClean="0"/>
              <a:t>)=</a:t>
            </a:r>
            <a:r>
              <a:rPr lang="ru-RU" dirty="0" smtClean="0"/>
              <a:t>0</a:t>
            </a:r>
            <a:r>
              <a:rPr lang="ru-RU" b="1" i="1" dirty="0" smtClean="0"/>
              <a:t> </a:t>
            </a:r>
            <a:r>
              <a:rPr lang="ru-RU" dirty="0" smtClean="0"/>
              <a:t>имеют наклон, определяемый уравнением:</a:t>
            </a:r>
          </a:p>
          <a:p>
            <a:endParaRPr lang="ru-RU" dirty="0" smtClean="0"/>
          </a:p>
          <a:p>
            <a:endParaRPr lang="ru-RU" dirty="0" smtClean="0"/>
          </a:p>
          <a:p>
            <a:r>
              <a:rPr lang="ru-RU" dirty="0" smtClean="0"/>
              <a:t>т.е. расположены почти горизонтально. Это области быстрых движений, при которых вдоль фазовой траектории </a:t>
            </a:r>
            <a:r>
              <a:rPr lang="ru-RU" i="1" dirty="0" err="1" smtClean="0"/>
              <a:t>y=const</a:t>
            </a:r>
            <a:r>
              <a:rPr lang="ru-RU" dirty="0" smtClean="0"/>
              <a:t>, а </a:t>
            </a:r>
            <a:r>
              <a:rPr lang="ru-RU" i="1" dirty="0" err="1" smtClean="0"/>
              <a:t>x</a:t>
            </a:r>
            <a:r>
              <a:rPr lang="ru-RU" dirty="0" smtClean="0"/>
              <a:t> быстро меняется. Достигнув по одной из таких горизонталей </a:t>
            </a:r>
            <a:r>
              <a:rPr lang="ru-RU" i="1" dirty="0" smtClean="0">
                <a:sym typeface="Symbol"/>
              </a:rPr>
              <a:t></a:t>
            </a:r>
            <a:r>
              <a:rPr lang="ru-RU" dirty="0" smtClean="0"/>
              <a:t>окрестности кривой </a:t>
            </a:r>
            <a:r>
              <a:rPr lang="ru-RU" i="1" dirty="0" smtClean="0"/>
              <a:t>F(</a:t>
            </a:r>
            <a:r>
              <a:rPr lang="ru-RU" i="1" dirty="0" err="1" smtClean="0"/>
              <a:t>x,y</a:t>
            </a:r>
            <a:r>
              <a:rPr lang="ru-RU" i="1" dirty="0" smtClean="0"/>
              <a:t>)=</a:t>
            </a:r>
            <a:r>
              <a:rPr lang="ru-RU" dirty="0" smtClean="0"/>
              <a:t>0</a:t>
            </a:r>
            <a:r>
              <a:rPr lang="ru-RU" i="1" dirty="0" smtClean="0"/>
              <a:t>,</a:t>
            </a:r>
            <a:r>
              <a:rPr lang="ru-RU" dirty="0" smtClean="0"/>
              <a:t> изображающая точка потом будет двигаться по этой кривой.</a:t>
            </a:r>
          </a:p>
          <a:p>
            <a:endParaRPr lang="ru-RU" dirty="0"/>
          </a:p>
        </p:txBody>
      </p:sp>
      <p:pic>
        <p:nvPicPr>
          <p:cNvPr id="192514" name="Picture 2" descr="C:\Users\73B5~1\AppData\Local\Temp\Rar$EX00.134\LectMB\lect06.files\image022.gif"/>
          <p:cNvPicPr>
            <a:picLocks noChangeAspect="1" noChangeArrowheads="1"/>
          </p:cNvPicPr>
          <p:nvPr/>
        </p:nvPicPr>
        <p:blipFill>
          <a:blip r:embed="rId2" cstate="print"/>
          <a:srcRect/>
          <a:stretch>
            <a:fillRect/>
          </a:stretch>
        </p:blipFill>
        <p:spPr bwMode="auto">
          <a:xfrm>
            <a:off x="3186073" y="925484"/>
            <a:ext cx="2550859" cy="571504"/>
          </a:xfrm>
          <a:prstGeom prst="rect">
            <a:avLst/>
          </a:prstGeom>
          <a:noFill/>
        </p:spPr>
      </p:pic>
      <p:pic>
        <p:nvPicPr>
          <p:cNvPr id="192515" name="Picture 3" descr="C:\Users\73B5~1\AppData\Local\Temp\Rar$EX00.134\LectMB\lect06.files\image024.gif"/>
          <p:cNvPicPr>
            <a:picLocks noChangeAspect="1" noChangeArrowheads="1"/>
          </p:cNvPicPr>
          <p:nvPr/>
        </p:nvPicPr>
        <p:blipFill>
          <a:blip r:embed="rId3" cstate="print"/>
          <a:srcRect/>
          <a:stretch>
            <a:fillRect/>
          </a:stretch>
        </p:blipFill>
        <p:spPr bwMode="auto">
          <a:xfrm>
            <a:off x="3257512" y="2354244"/>
            <a:ext cx="2564799" cy="571504"/>
          </a:xfrm>
          <a:prstGeom prst="rect">
            <a:avLst/>
          </a:prstGeom>
          <a:noFill/>
        </p:spPr>
      </p:pic>
      <p:pic>
        <p:nvPicPr>
          <p:cNvPr id="192516" name="Picture 4" descr="C:\Users\73B5~1\AppData\Local\Temp\Rar$EX00.134\LectMB\lect06.files\image026.gif"/>
          <p:cNvPicPr>
            <a:picLocks noChangeAspect="1" noChangeArrowheads="1"/>
          </p:cNvPicPr>
          <p:nvPr/>
        </p:nvPicPr>
        <p:blipFill>
          <a:blip r:embed="rId4" cstate="print"/>
          <a:srcRect/>
          <a:stretch>
            <a:fillRect/>
          </a:stretch>
        </p:blipFill>
        <p:spPr bwMode="auto">
          <a:xfrm>
            <a:off x="3543264" y="3599306"/>
            <a:ext cx="2000264" cy="612326"/>
          </a:xfrm>
          <a:prstGeom prst="rect">
            <a:avLst/>
          </a:prstGeom>
          <a:noFill/>
        </p:spPr>
      </p:pic>
      <p:pic>
        <p:nvPicPr>
          <p:cNvPr id="7" name="Picture 2" descr="C:\Users\73B5~1\AppData\Local\Temp\Rar$EX00.134\LectMB\lect06.files\image028.gif"/>
          <p:cNvPicPr>
            <a:picLocks noChangeAspect="1" noChangeArrowheads="1"/>
          </p:cNvPicPr>
          <p:nvPr/>
        </p:nvPicPr>
        <p:blipFill>
          <a:blip r:embed="rId5" cstate="print"/>
          <a:srcRect/>
          <a:stretch>
            <a:fillRect/>
          </a:stretch>
        </p:blipFill>
        <p:spPr bwMode="auto">
          <a:xfrm>
            <a:off x="2857488" y="5000636"/>
            <a:ext cx="4057650" cy="124777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192514"/>
                                        </p:tgtEl>
                                        <p:attrNameLst>
                                          <p:attrName>style.visibility</p:attrName>
                                        </p:attrNameLst>
                                      </p:cBhvr>
                                      <p:to>
                                        <p:strVal val="visible"/>
                                      </p:to>
                                    </p:set>
                                    <p:anim calcmode="lin" valueType="num">
                                      <p:cBhvr>
                                        <p:cTn id="23" dur="500" fill="hold"/>
                                        <p:tgtEl>
                                          <p:spTgt spid="192514"/>
                                        </p:tgtEl>
                                        <p:attrNameLst>
                                          <p:attrName>ppt_w</p:attrName>
                                        </p:attrNameLst>
                                      </p:cBhvr>
                                      <p:tavLst>
                                        <p:tav tm="0">
                                          <p:val>
                                            <p:strVal val="#ppt_w*2.5"/>
                                          </p:val>
                                        </p:tav>
                                        <p:tav tm="100000">
                                          <p:val>
                                            <p:strVal val="#ppt_w"/>
                                          </p:val>
                                        </p:tav>
                                      </p:tavLst>
                                    </p:anim>
                                    <p:anim calcmode="lin" valueType="num">
                                      <p:cBhvr>
                                        <p:cTn id="24" dur="500" fill="hold"/>
                                        <p:tgtEl>
                                          <p:spTgt spid="192514"/>
                                        </p:tgtEl>
                                        <p:attrNameLst>
                                          <p:attrName>ppt_h</p:attrName>
                                        </p:attrNameLst>
                                      </p:cBhvr>
                                      <p:tavLst>
                                        <p:tav tm="0">
                                          <p:val>
                                            <p:strVal val="#ppt_h*0.01"/>
                                          </p:val>
                                        </p:tav>
                                        <p:tav tm="100000">
                                          <p:val>
                                            <p:strVal val="#ppt_h"/>
                                          </p:val>
                                        </p:tav>
                                      </p:tavLst>
                                    </p:anim>
                                    <p:anim calcmode="lin" valueType="num">
                                      <p:cBhvr>
                                        <p:cTn id="25" dur="500" fill="hold"/>
                                        <p:tgtEl>
                                          <p:spTgt spid="192514"/>
                                        </p:tgtEl>
                                        <p:attrNameLst>
                                          <p:attrName>ppt_x</p:attrName>
                                        </p:attrNameLst>
                                      </p:cBhvr>
                                      <p:tavLst>
                                        <p:tav tm="0">
                                          <p:val>
                                            <p:strVal val="#ppt_x"/>
                                          </p:val>
                                        </p:tav>
                                        <p:tav tm="100000">
                                          <p:val>
                                            <p:strVal val="#ppt_x"/>
                                          </p:val>
                                        </p:tav>
                                      </p:tavLst>
                                    </p:anim>
                                    <p:anim calcmode="lin" valueType="num">
                                      <p:cBhvr>
                                        <p:cTn id="26" dur="500" fill="hold"/>
                                        <p:tgtEl>
                                          <p:spTgt spid="192514"/>
                                        </p:tgtEl>
                                        <p:attrNameLst>
                                          <p:attrName>ppt_y</p:attrName>
                                        </p:attrNameLst>
                                      </p:cBhvr>
                                      <p:tavLst>
                                        <p:tav tm="0">
                                          <p:val>
                                            <p:strVal val="#ppt_h+1"/>
                                          </p:val>
                                        </p:tav>
                                        <p:tav tm="100000">
                                          <p:val>
                                            <p:strVal val="#ppt_y"/>
                                          </p:val>
                                        </p:tav>
                                      </p:tavLst>
                                    </p:anim>
                                    <p:animEffect transition="in" filter="fade">
                                      <p:cBhvr>
                                        <p:cTn id="27" dur="500"/>
                                        <p:tgtEl>
                                          <p:spTgt spid="192514"/>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6" end="6"/>
                                            </p:txEl>
                                          </p:spTgt>
                                        </p:tgtEl>
                                      </p:cBhvr>
                                    </p:animEffect>
                                  </p:childTnLst>
                                </p:cTn>
                              </p:par>
                              <p:par>
                                <p:cTn id="55" presetID="58" presetClass="entr" presetSubtype="0" accel="100000" fill="hold" nodeType="withEffect">
                                  <p:stCondLst>
                                    <p:cond delay="0"/>
                                  </p:stCondLst>
                                  <p:childTnLst>
                                    <p:set>
                                      <p:cBhvr>
                                        <p:cTn id="56" dur="1" fill="hold">
                                          <p:stCondLst>
                                            <p:cond delay="0"/>
                                          </p:stCondLst>
                                        </p:cTn>
                                        <p:tgtEl>
                                          <p:spTgt spid="192515"/>
                                        </p:tgtEl>
                                        <p:attrNameLst>
                                          <p:attrName>style.visibility</p:attrName>
                                        </p:attrNameLst>
                                      </p:cBhvr>
                                      <p:to>
                                        <p:strVal val="visible"/>
                                      </p:to>
                                    </p:set>
                                    <p:anim calcmode="lin" valueType="num">
                                      <p:cBhvr>
                                        <p:cTn id="57" dur="500" fill="hold"/>
                                        <p:tgtEl>
                                          <p:spTgt spid="192515"/>
                                        </p:tgtEl>
                                        <p:attrNameLst>
                                          <p:attrName>ppt_w</p:attrName>
                                        </p:attrNameLst>
                                      </p:cBhvr>
                                      <p:tavLst>
                                        <p:tav tm="0">
                                          <p:val>
                                            <p:strVal val="#ppt_w*2.5"/>
                                          </p:val>
                                        </p:tav>
                                        <p:tav tm="100000">
                                          <p:val>
                                            <p:strVal val="#ppt_w"/>
                                          </p:val>
                                        </p:tav>
                                      </p:tavLst>
                                    </p:anim>
                                    <p:anim calcmode="lin" valueType="num">
                                      <p:cBhvr>
                                        <p:cTn id="58" dur="500" fill="hold"/>
                                        <p:tgtEl>
                                          <p:spTgt spid="192515"/>
                                        </p:tgtEl>
                                        <p:attrNameLst>
                                          <p:attrName>ppt_h</p:attrName>
                                        </p:attrNameLst>
                                      </p:cBhvr>
                                      <p:tavLst>
                                        <p:tav tm="0">
                                          <p:val>
                                            <p:strVal val="#ppt_h*0.01"/>
                                          </p:val>
                                        </p:tav>
                                        <p:tav tm="100000">
                                          <p:val>
                                            <p:strVal val="#ppt_h"/>
                                          </p:val>
                                        </p:tav>
                                      </p:tavLst>
                                    </p:anim>
                                    <p:anim calcmode="lin" valueType="num">
                                      <p:cBhvr>
                                        <p:cTn id="59" dur="500" fill="hold"/>
                                        <p:tgtEl>
                                          <p:spTgt spid="192515"/>
                                        </p:tgtEl>
                                        <p:attrNameLst>
                                          <p:attrName>ppt_x</p:attrName>
                                        </p:attrNameLst>
                                      </p:cBhvr>
                                      <p:tavLst>
                                        <p:tav tm="0">
                                          <p:val>
                                            <p:strVal val="#ppt_x"/>
                                          </p:val>
                                        </p:tav>
                                        <p:tav tm="100000">
                                          <p:val>
                                            <p:strVal val="#ppt_x"/>
                                          </p:val>
                                        </p:tav>
                                      </p:tavLst>
                                    </p:anim>
                                    <p:anim calcmode="lin" valueType="num">
                                      <p:cBhvr>
                                        <p:cTn id="60" dur="500" fill="hold"/>
                                        <p:tgtEl>
                                          <p:spTgt spid="192515"/>
                                        </p:tgtEl>
                                        <p:attrNameLst>
                                          <p:attrName>ppt_y</p:attrName>
                                        </p:attrNameLst>
                                      </p:cBhvr>
                                      <p:tavLst>
                                        <p:tav tm="0">
                                          <p:val>
                                            <p:strVal val="#ppt_h+1"/>
                                          </p:val>
                                        </p:tav>
                                        <p:tav tm="100000">
                                          <p:val>
                                            <p:strVal val="#ppt_y"/>
                                          </p:val>
                                        </p:tav>
                                      </p:tavLst>
                                    </p:anim>
                                    <p:animEffect transition="in" filter="fade">
                                      <p:cBhvr>
                                        <p:cTn id="61" dur="500"/>
                                        <p:tgtEl>
                                          <p:spTgt spid="192515"/>
                                        </p:tgtEl>
                                      </p:cBhvr>
                                    </p:animEffec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 calcmode="lin" valueType="num">
                                      <p:cBhvr>
                                        <p:cTn id="66"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67"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6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70" dur="500"/>
                                        <p:tgtEl>
                                          <p:spTgt spid="3">
                                            <p:txEl>
                                              <p:pRg st="7" end="7"/>
                                            </p:txEl>
                                          </p:spTgt>
                                        </p:tgtEl>
                                      </p:cBhvr>
                                    </p:animEffect>
                                  </p:childTnLst>
                                </p:cTn>
                              </p:par>
                              <p:par>
                                <p:cTn id="71" presetID="58" presetClass="entr" presetSubtype="0" accel="100000" fill="hold" nodeType="with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500" fill="hold"/>
                                        <p:tgtEl>
                                          <p:spTgt spid="7"/>
                                        </p:tgtEl>
                                        <p:attrNameLst>
                                          <p:attrName>ppt_w</p:attrName>
                                        </p:attrNameLst>
                                      </p:cBhvr>
                                      <p:tavLst>
                                        <p:tav tm="0">
                                          <p:val>
                                            <p:strVal val="#ppt_w*2.5"/>
                                          </p:val>
                                        </p:tav>
                                        <p:tav tm="100000">
                                          <p:val>
                                            <p:strVal val="#ppt_w"/>
                                          </p:val>
                                        </p:tav>
                                      </p:tavLst>
                                    </p:anim>
                                    <p:anim calcmode="lin" valueType="num">
                                      <p:cBhvr>
                                        <p:cTn id="74" dur="500" fill="hold"/>
                                        <p:tgtEl>
                                          <p:spTgt spid="7"/>
                                        </p:tgtEl>
                                        <p:attrNameLst>
                                          <p:attrName>ppt_h</p:attrName>
                                        </p:attrNameLst>
                                      </p:cBhvr>
                                      <p:tavLst>
                                        <p:tav tm="0">
                                          <p:val>
                                            <p:strVal val="#ppt_h*0.01"/>
                                          </p:val>
                                        </p:tav>
                                        <p:tav tm="100000">
                                          <p:val>
                                            <p:strVal val="#ppt_h"/>
                                          </p:val>
                                        </p:tav>
                                      </p:tavLst>
                                    </p:anim>
                                    <p:anim calcmode="lin" valueType="num">
                                      <p:cBhvr>
                                        <p:cTn id="75" dur="500" fill="hold"/>
                                        <p:tgtEl>
                                          <p:spTgt spid="7"/>
                                        </p:tgtEl>
                                        <p:attrNameLst>
                                          <p:attrName>ppt_x</p:attrName>
                                        </p:attrNameLst>
                                      </p:cBhvr>
                                      <p:tavLst>
                                        <p:tav tm="0">
                                          <p:val>
                                            <p:strVal val="#ppt_x"/>
                                          </p:val>
                                        </p:tav>
                                        <p:tav tm="100000">
                                          <p:val>
                                            <p:strVal val="#ppt_x"/>
                                          </p:val>
                                        </p:tav>
                                      </p:tavLst>
                                    </p:anim>
                                    <p:anim calcmode="lin" valueType="num">
                                      <p:cBhvr>
                                        <p:cTn id="76" dur="500" fill="hold"/>
                                        <p:tgtEl>
                                          <p:spTgt spid="7"/>
                                        </p:tgtEl>
                                        <p:attrNameLst>
                                          <p:attrName>ppt_y</p:attrName>
                                        </p:attrNameLst>
                                      </p:cBhvr>
                                      <p:tavLst>
                                        <p:tav tm="0">
                                          <p:val>
                                            <p:strVal val="#ppt_h+1"/>
                                          </p:val>
                                        </p:tav>
                                        <p:tav tm="100000">
                                          <p:val>
                                            <p:strVal val="#ppt_y"/>
                                          </p:val>
                                        </p:tav>
                                      </p:tavLst>
                                    </p:anim>
                                    <p:animEffect transition="in" filter="fade">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58" presetClass="entr" presetSubtype="0" accel="100000" fill="hold" grpId="0" nodeType="clickEffect">
                                  <p:stCondLst>
                                    <p:cond delay="0"/>
                                  </p:stCondLst>
                                  <p:childTnLst>
                                    <p:set>
                                      <p:cBhvr>
                                        <p:cTn id="81" dur="1" fill="hold">
                                          <p:stCondLst>
                                            <p:cond delay="0"/>
                                          </p:stCondLst>
                                        </p:cTn>
                                        <p:tgtEl>
                                          <p:spTgt spid="3">
                                            <p:txEl>
                                              <p:pRg st="8" end="8"/>
                                            </p:txEl>
                                          </p:spTgt>
                                        </p:tgtEl>
                                        <p:attrNameLst>
                                          <p:attrName>style.visibility</p:attrName>
                                        </p:attrNameLst>
                                      </p:cBhvr>
                                      <p:to>
                                        <p:strVal val="visible"/>
                                      </p:to>
                                    </p:set>
                                    <p:anim calcmode="lin" valueType="num">
                                      <p:cBhvr>
                                        <p:cTn id="82"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83"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8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5"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86" dur="500"/>
                                        <p:tgtEl>
                                          <p:spTgt spid="3">
                                            <p:txEl>
                                              <p:pRg st="8" end="8"/>
                                            </p:txEl>
                                          </p:spTgt>
                                        </p:tgtEl>
                                      </p:cBhvr>
                                    </p:animEffect>
                                  </p:childTnLst>
                                </p:cTn>
                              </p:par>
                              <p:par>
                                <p:cTn id="87" presetID="58" presetClass="entr" presetSubtype="0" accel="100000" fill="hold" nodeType="withEffect">
                                  <p:stCondLst>
                                    <p:cond delay="0"/>
                                  </p:stCondLst>
                                  <p:childTnLst>
                                    <p:set>
                                      <p:cBhvr>
                                        <p:cTn id="88" dur="1" fill="hold">
                                          <p:stCondLst>
                                            <p:cond delay="0"/>
                                          </p:stCondLst>
                                        </p:cTn>
                                        <p:tgtEl>
                                          <p:spTgt spid="192516"/>
                                        </p:tgtEl>
                                        <p:attrNameLst>
                                          <p:attrName>style.visibility</p:attrName>
                                        </p:attrNameLst>
                                      </p:cBhvr>
                                      <p:to>
                                        <p:strVal val="visible"/>
                                      </p:to>
                                    </p:set>
                                    <p:anim calcmode="lin" valueType="num">
                                      <p:cBhvr>
                                        <p:cTn id="89" dur="500" fill="hold"/>
                                        <p:tgtEl>
                                          <p:spTgt spid="192516"/>
                                        </p:tgtEl>
                                        <p:attrNameLst>
                                          <p:attrName>ppt_w</p:attrName>
                                        </p:attrNameLst>
                                      </p:cBhvr>
                                      <p:tavLst>
                                        <p:tav tm="0">
                                          <p:val>
                                            <p:strVal val="#ppt_w*2.5"/>
                                          </p:val>
                                        </p:tav>
                                        <p:tav tm="100000">
                                          <p:val>
                                            <p:strVal val="#ppt_w"/>
                                          </p:val>
                                        </p:tav>
                                      </p:tavLst>
                                    </p:anim>
                                    <p:anim calcmode="lin" valueType="num">
                                      <p:cBhvr>
                                        <p:cTn id="90" dur="500" fill="hold"/>
                                        <p:tgtEl>
                                          <p:spTgt spid="192516"/>
                                        </p:tgtEl>
                                        <p:attrNameLst>
                                          <p:attrName>ppt_h</p:attrName>
                                        </p:attrNameLst>
                                      </p:cBhvr>
                                      <p:tavLst>
                                        <p:tav tm="0">
                                          <p:val>
                                            <p:strVal val="#ppt_h*0.01"/>
                                          </p:val>
                                        </p:tav>
                                        <p:tav tm="100000">
                                          <p:val>
                                            <p:strVal val="#ppt_h"/>
                                          </p:val>
                                        </p:tav>
                                      </p:tavLst>
                                    </p:anim>
                                    <p:anim calcmode="lin" valueType="num">
                                      <p:cBhvr>
                                        <p:cTn id="91" dur="500" fill="hold"/>
                                        <p:tgtEl>
                                          <p:spTgt spid="192516"/>
                                        </p:tgtEl>
                                        <p:attrNameLst>
                                          <p:attrName>ppt_x</p:attrName>
                                        </p:attrNameLst>
                                      </p:cBhvr>
                                      <p:tavLst>
                                        <p:tav tm="0">
                                          <p:val>
                                            <p:strVal val="#ppt_x"/>
                                          </p:val>
                                        </p:tav>
                                        <p:tav tm="100000">
                                          <p:val>
                                            <p:strVal val="#ppt_x"/>
                                          </p:val>
                                        </p:tav>
                                      </p:tavLst>
                                    </p:anim>
                                    <p:anim calcmode="lin" valueType="num">
                                      <p:cBhvr>
                                        <p:cTn id="92" dur="500" fill="hold"/>
                                        <p:tgtEl>
                                          <p:spTgt spid="192516"/>
                                        </p:tgtEl>
                                        <p:attrNameLst>
                                          <p:attrName>ppt_y</p:attrName>
                                        </p:attrNameLst>
                                      </p:cBhvr>
                                      <p:tavLst>
                                        <p:tav tm="0">
                                          <p:val>
                                            <p:strVal val="#ppt_h+1"/>
                                          </p:val>
                                        </p:tav>
                                        <p:tav tm="100000">
                                          <p:val>
                                            <p:strVal val="#ppt_y"/>
                                          </p:val>
                                        </p:tav>
                                      </p:tavLst>
                                    </p:anim>
                                    <p:animEffect transition="in" filter="fade">
                                      <p:cBhvr>
                                        <p:cTn id="93" dur="500"/>
                                        <p:tgtEl>
                                          <p:spTgt spid="192516"/>
                                        </p:tgtEl>
                                      </p:cBhvr>
                                    </p:animEffect>
                                  </p:childTnLst>
                                </p:cTn>
                              </p:par>
                            </p:childTnLst>
                          </p:cTn>
                        </p:par>
                      </p:childTnLst>
                    </p:cTn>
                  </p:par>
                  <p:par>
                    <p:cTn id="94" fill="hold">
                      <p:stCondLst>
                        <p:cond delay="indefinite"/>
                      </p:stCondLst>
                      <p:childTnLst>
                        <p:par>
                          <p:cTn id="95" fill="hold">
                            <p:stCondLst>
                              <p:cond delay="0"/>
                            </p:stCondLst>
                            <p:childTnLst>
                              <p:par>
                                <p:cTn id="96" presetID="58" presetClass="entr" presetSubtype="0" accel="100000" fill="hold" grpId="0" nodeType="clickEffect">
                                  <p:stCondLst>
                                    <p:cond delay="0"/>
                                  </p:stCondLst>
                                  <p:childTnLst>
                                    <p:set>
                                      <p:cBhvr>
                                        <p:cTn id="97" dur="1" fill="hold">
                                          <p:stCondLst>
                                            <p:cond delay="0"/>
                                          </p:stCondLst>
                                        </p:cTn>
                                        <p:tgtEl>
                                          <p:spTgt spid="3">
                                            <p:txEl>
                                              <p:pRg st="11" end="11"/>
                                            </p:txEl>
                                          </p:spTgt>
                                        </p:tgtEl>
                                        <p:attrNameLst>
                                          <p:attrName>style.visibility</p:attrName>
                                        </p:attrNameLst>
                                      </p:cBhvr>
                                      <p:to>
                                        <p:strVal val="visible"/>
                                      </p:to>
                                    </p:set>
                                    <p:anim calcmode="lin" valueType="num">
                                      <p:cBhvr>
                                        <p:cTn id="98" dur="500" fill="hold"/>
                                        <p:tgtEl>
                                          <p:spTgt spid="3">
                                            <p:txEl>
                                              <p:pRg st="11" end="11"/>
                                            </p:txEl>
                                          </p:spTgt>
                                        </p:tgtEl>
                                        <p:attrNameLst>
                                          <p:attrName>ppt_w</p:attrName>
                                        </p:attrNameLst>
                                      </p:cBhvr>
                                      <p:tavLst>
                                        <p:tav tm="0">
                                          <p:val>
                                            <p:strVal val="#ppt_w*2.5"/>
                                          </p:val>
                                        </p:tav>
                                        <p:tav tm="100000">
                                          <p:val>
                                            <p:strVal val="#ppt_w"/>
                                          </p:val>
                                        </p:tav>
                                      </p:tavLst>
                                    </p:anim>
                                    <p:anim calcmode="lin" valueType="num">
                                      <p:cBhvr>
                                        <p:cTn id="99" dur="500" fill="hold"/>
                                        <p:tgtEl>
                                          <p:spTgt spid="3">
                                            <p:txEl>
                                              <p:pRg st="11" end="11"/>
                                            </p:txEl>
                                          </p:spTgt>
                                        </p:tgtEl>
                                        <p:attrNameLst>
                                          <p:attrName>ppt_h</p:attrName>
                                        </p:attrNameLst>
                                      </p:cBhvr>
                                      <p:tavLst>
                                        <p:tav tm="0">
                                          <p:val>
                                            <p:strVal val="#ppt_h*0.01"/>
                                          </p:val>
                                        </p:tav>
                                        <p:tav tm="100000">
                                          <p:val>
                                            <p:strVal val="#ppt_h"/>
                                          </p:val>
                                        </p:tav>
                                      </p:tavLst>
                                    </p:anim>
                                    <p:anim calcmode="lin" valueType="num">
                                      <p:cBhvr>
                                        <p:cTn id="100"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01" dur="500" fill="hold"/>
                                        <p:tgtEl>
                                          <p:spTgt spid="3">
                                            <p:txEl>
                                              <p:pRg st="11" end="11"/>
                                            </p:txEl>
                                          </p:spTgt>
                                        </p:tgtEl>
                                        <p:attrNameLst>
                                          <p:attrName>ppt_y</p:attrName>
                                        </p:attrNameLst>
                                      </p:cBhvr>
                                      <p:tavLst>
                                        <p:tav tm="0">
                                          <p:val>
                                            <p:strVal val="#ppt_h+1"/>
                                          </p:val>
                                        </p:tav>
                                        <p:tav tm="100000">
                                          <p:val>
                                            <p:strVal val="#ppt_y"/>
                                          </p:val>
                                        </p:tav>
                                      </p:tavLst>
                                    </p:anim>
                                    <p:animEffect transition="in" filter="fade">
                                      <p:cBhvr>
                                        <p:cTn id="10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214423"/>
            <a:ext cx="8229600" cy="4958094"/>
          </a:xfrm>
        </p:spPr>
        <p:txBody>
          <a:bodyPr>
            <a:normAutofit fontScale="85000" lnSpcReduction="20000"/>
          </a:bodyPr>
          <a:lstStyle/>
          <a:p>
            <a:r>
              <a:rPr lang="ru-RU" dirty="0" smtClean="0"/>
              <a:t>Скорость движения по горизонтальным участкам траектории </a:t>
            </a:r>
            <a:r>
              <a:rPr lang="ru-RU" i="1" dirty="0" err="1" smtClean="0"/>
              <a:t>dx</a:t>
            </a:r>
            <a:r>
              <a:rPr lang="ru-RU" i="1" dirty="0" smtClean="0"/>
              <a:t>/</a:t>
            </a:r>
            <a:r>
              <a:rPr lang="ru-RU" i="1" dirty="0" err="1" smtClean="0"/>
              <a:t>dt</a:t>
            </a:r>
            <a:r>
              <a:rPr lang="ru-RU" i="1" dirty="0" smtClean="0"/>
              <a:t> </a:t>
            </a:r>
            <a:r>
              <a:rPr lang="ru-RU" dirty="0" smtClean="0">
                <a:sym typeface="Symbol"/>
              </a:rPr>
              <a:t></a:t>
            </a:r>
            <a:r>
              <a:rPr lang="ru-RU" dirty="0" smtClean="0"/>
              <a:t> 1</a:t>
            </a:r>
            <a:r>
              <a:rPr lang="ru-RU" i="1" dirty="0" smtClean="0"/>
              <a:t>/</a:t>
            </a:r>
            <a:r>
              <a:rPr lang="ru-RU" i="1" dirty="0" smtClean="0">
                <a:sym typeface="Symbol"/>
              </a:rPr>
              <a:t></a:t>
            </a:r>
            <a:r>
              <a:rPr lang="ru-RU" i="1" dirty="0" smtClean="0"/>
              <a:t>=A,</a:t>
            </a:r>
            <a:r>
              <a:rPr lang="ru-RU" b="1" i="1" dirty="0" smtClean="0"/>
              <a:t> </a:t>
            </a:r>
            <a:r>
              <a:rPr lang="ru-RU" dirty="0" smtClean="0"/>
              <a:t>т.е. очень велика по сравнению со скоростью движения в окрестности кривой </a:t>
            </a:r>
            <a:r>
              <a:rPr lang="ru-RU" i="1" dirty="0" smtClean="0"/>
              <a:t>F(</a:t>
            </a:r>
            <a:r>
              <a:rPr lang="ru-RU" i="1" dirty="0" err="1" smtClean="0"/>
              <a:t>x,y</a:t>
            </a:r>
            <a:r>
              <a:rPr lang="ru-RU" i="1" dirty="0" smtClean="0"/>
              <a:t>)=</a:t>
            </a:r>
            <a:r>
              <a:rPr lang="ru-RU" dirty="0" smtClean="0"/>
              <a:t>0. Поэтому общее время достижения некоего состояния на кривой </a:t>
            </a:r>
            <a:r>
              <a:rPr lang="ru-RU" i="1" dirty="0" smtClean="0"/>
              <a:t>F(</a:t>
            </a:r>
            <a:r>
              <a:rPr lang="ru-RU" i="1" dirty="0" err="1" smtClean="0"/>
              <a:t>x,y</a:t>
            </a:r>
            <a:r>
              <a:rPr lang="ru-RU" i="1" dirty="0" smtClean="0"/>
              <a:t>)</a:t>
            </a:r>
            <a:r>
              <a:rPr lang="ru-RU" dirty="0" smtClean="0"/>
              <a:t> определяется лишь характером движения вдоль этой кривой, т.е. зависит лишь от начальных значений медленной переменной </a:t>
            </a:r>
            <a:r>
              <a:rPr lang="ru-RU" i="1" dirty="0" err="1" smtClean="0"/>
              <a:t>y</a:t>
            </a:r>
            <a:r>
              <a:rPr lang="ru-RU" dirty="0" smtClean="0"/>
              <a:t> и не зависит от начальных значений быстрой переменной </a:t>
            </a:r>
            <a:r>
              <a:rPr lang="ru-RU" i="1" dirty="0" err="1" smtClean="0"/>
              <a:t>x</a:t>
            </a:r>
            <a:r>
              <a:rPr lang="ru-RU" b="1" i="1" dirty="0" smtClean="0"/>
              <a:t>.</a:t>
            </a:r>
            <a:endParaRPr lang="ru-RU" dirty="0" smtClean="0"/>
          </a:p>
          <a:p>
            <a:r>
              <a:rPr lang="ru-RU" dirty="0" smtClean="0"/>
              <a:t>Отметим, что </a:t>
            </a:r>
            <a:r>
              <a:rPr lang="ru-RU" dirty="0" err="1" smtClean="0"/>
              <a:t>квазистационарные</a:t>
            </a:r>
            <a:r>
              <a:rPr lang="ru-RU" dirty="0" smtClean="0"/>
              <a:t> значения быстрых переменных являются функциями не окончательных стационарных значений медленных переменных, а лишь их мгновенных значений. В этом смысле говорят о том, что быстрая переменная «подчинена» медленной.</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142984"/>
            <a:ext cx="8229600" cy="5431552"/>
          </a:xfrm>
        </p:spPr>
        <p:txBody>
          <a:bodyPr>
            <a:normAutofit fontScale="92500" lnSpcReduction="20000"/>
          </a:bodyPr>
          <a:lstStyle/>
          <a:p>
            <a:r>
              <a:rPr lang="ru-RU" b="1" dirty="0" smtClean="0"/>
              <a:t>Теорема Тихонова </a:t>
            </a:r>
            <a:r>
              <a:rPr lang="ru-RU" dirty="0" smtClean="0"/>
              <a:t>устанавливает условия редукции системы дифференциальных уравнений с малым параметром</a:t>
            </a:r>
            <a:r>
              <a:rPr lang="ru-RU" b="1" dirty="0" smtClean="0"/>
              <a:t> </a:t>
            </a:r>
            <a:r>
              <a:rPr lang="ru-RU" dirty="0" smtClean="0"/>
              <a:t>(условия замены дифференциальных уравнений для быстрых переменных ‑ алгебраическими).</a:t>
            </a:r>
          </a:p>
          <a:p>
            <a:r>
              <a:rPr lang="ru-RU" dirty="0" smtClean="0"/>
              <a:t>Запишем систему </a:t>
            </a:r>
            <a:r>
              <a:rPr lang="ru-RU" i="1" dirty="0" smtClean="0"/>
              <a:t>N</a:t>
            </a:r>
            <a:r>
              <a:rPr lang="ru-RU" b="1" i="1" dirty="0" smtClean="0"/>
              <a:t> </a:t>
            </a:r>
            <a:r>
              <a:rPr lang="ru-RU" dirty="0" smtClean="0"/>
              <a:t>уравнений, часть из которых содержит малый параметр </a:t>
            </a:r>
            <a:r>
              <a:rPr lang="ru-RU" i="1" dirty="0" smtClean="0">
                <a:sym typeface="Symbol"/>
              </a:rPr>
              <a:t></a:t>
            </a:r>
            <a:r>
              <a:rPr lang="ru-RU" i="1" dirty="0" smtClean="0"/>
              <a:t> </a:t>
            </a:r>
            <a:r>
              <a:rPr lang="ru-RU" dirty="0" smtClean="0"/>
              <a:t> перед производной.</a:t>
            </a:r>
          </a:p>
          <a:p>
            <a:pPr>
              <a:buNone/>
            </a:pPr>
            <a:endParaRPr lang="ru-RU" dirty="0" smtClean="0"/>
          </a:p>
          <a:p>
            <a:pPr>
              <a:buNone/>
            </a:pPr>
            <a:endParaRPr lang="ru-RU" dirty="0" smtClean="0"/>
          </a:p>
          <a:p>
            <a:pPr>
              <a:buNone/>
            </a:pPr>
            <a:r>
              <a:rPr lang="ru-RU" dirty="0" smtClean="0"/>
              <a:t>						(6.4)</a:t>
            </a:r>
          </a:p>
          <a:p>
            <a:pPr>
              <a:buNone/>
            </a:pPr>
            <a:endParaRPr lang="ru-RU" dirty="0" smtClean="0"/>
          </a:p>
          <a:p>
            <a:pPr>
              <a:buNone/>
            </a:pPr>
            <a:endParaRPr lang="ru-RU" dirty="0" smtClean="0"/>
          </a:p>
          <a:p>
            <a:pPr>
              <a:buNone/>
            </a:pPr>
            <a:r>
              <a:rPr lang="ru-RU" dirty="0" smtClean="0"/>
              <a:t>						(6.5)</a:t>
            </a:r>
          </a:p>
          <a:p>
            <a:r>
              <a:rPr lang="ru-RU" dirty="0" smtClean="0"/>
              <a:t>Назовем систему (6.4) </a:t>
            </a:r>
            <a:r>
              <a:rPr lang="ru-RU" i="1" dirty="0" smtClean="0"/>
              <a:t>присоединенной</a:t>
            </a:r>
            <a:r>
              <a:rPr lang="ru-RU" dirty="0" smtClean="0"/>
              <a:t>, а систему (6.5) ‑ </a:t>
            </a:r>
            <a:r>
              <a:rPr lang="ru-RU" i="1" dirty="0" smtClean="0"/>
              <a:t>вырожденной</a:t>
            </a:r>
            <a:r>
              <a:rPr lang="ru-RU" dirty="0" smtClean="0"/>
              <a:t>.  </a:t>
            </a:r>
          </a:p>
          <a:p>
            <a:endParaRPr lang="ru-RU" dirty="0"/>
          </a:p>
        </p:txBody>
      </p:sp>
      <p:pic>
        <p:nvPicPr>
          <p:cNvPr id="194562" name="Picture 2" descr="C:\Users\73B5~1\AppData\Local\Temp\Rar$EX00.134\LectMB\lect06.files\image030.gif"/>
          <p:cNvPicPr>
            <a:picLocks noChangeAspect="1" noChangeArrowheads="1"/>
          </p:cNvPicPr>
          <p:nvPr/>
        </p:nvPicPr>
        <p:blipFill>
          <a:blip r:embed="rId2" cstate="print"/>
          <a:srcRect/>
          <a:stretch>
            <a:fillRect/>
          </a:stretch>
        </p:blipFill>
        <p:spPr bwMode="auto">
          <a:xfrm>
            <a:off x="1571604" y="3857628"/>
            <a:ext cx="3377061" cy="714380"/>
          </a:xfrm>
          <a:prstGeom prst="rect">
            <a:avLst/>
          </a:prstGeom>
          <a:noFill/>
        </p:spPr>
      </p:pic>
      <p:pic>
        <p:nvPicPr>
          <p:cNvPr id="194563" name="Picture 3" descr="C:\Users\73B5~1\AppData\Local\Temp\Rar$EX00.134\LectMB\lect06.files\image032.gif"/>
          <p:cNvPicPr>
            <a:picLocks noChangeAspect="1" noChangeArrowheads="1"/>
          </p:cNvPicPr>
          <p:nvPr/>
        </p:nvPicPr>
        <p:blipFill>
          <a:blip r:embed="rId3" cstate="print"/>
          <a:srcRect/>
          <a:stretch>
            <a:fillRect/>
          </a:stretch>
        </p:blipFill>
        <p:spPr bwMode="auto">
          <a:xfrm>
            <a:off x="1643042" y="4857760"/>
            <a:ext cx="3286148" cy="72658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4" end="4"/>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194562"/>
                                        </p:tgtEl>
                                        <p:attrNameLst>
                                          <p:attrName>style.visibility</p:attrName>
                                        </p:attrNameLst>
                                      </p:cBhvr>
                                      <p:to>
                                        <p:strVal val="visible"/>
                                      </p:to>
                                    </p:set>
                                    <p:anim calcmode="lin" valueType="num">
                                      <p:cBhvr>
                                        <p:cTn id="32" dur="500" fill="hold"/>
                                        <p:tgtEl>
                                          <p:spTgt spid="194562"/>
                                        </p:tgtEl>
                                        <p:attrNameLst>
                                          <p:attrName>ppt_w</p:attrName>
                                        </p:attrNameLst>
                                      </p:cBhvr>
                                      <p:tavLst>
                                        <p:tav tm="0">
                                          <p:val>
                                            <p:strVal val="#ppt_w*2.5"/>
                                          </p:val>
                                        </p:tav>
                                        <p:tav tm="100000">
                                          <p:val>
                                            <p:strVal val="#ppt_w"/>
                                          </p:val>
                                        </p:tav>
                                      </p:tavLst>
                                    </p:anim>
                                    <p:anim calcmode="lin" valueType="num">
                                      <p:cBhvr>
                                        <p:cTn id="33" dur="500" fill="hold"/>
                                        <p:tgtEl>
                                          <p:spTgt spid="194562"/>
                                        </p:tgtEl>
                                        <p:attrNameLst>
                                          <p:attrName>ppt_h</p:attrName>
                                        </p:attrNameLst>
                                      </p:cBhvr>
                                      <p:tavLst>
                                        <p:tav tm="0">
                                          <p:val>
                                            <p:strVal val="#ppt_h*0.01"/>
                                          </p:val>
                                        </p:tav>
                                        <p:tav tm="100000">
                                          <p:val>
                                            <p:strVal val="#ppt_h"/>
                                          </p:val>
                                        </p:tav>
                                      </p:tavLst>
                                    </p:anim>
                                    <p:anim calcmode="lin" valueType="num">
                                      <p:cBhvr>
                                        <p:cTn id="34" dur="500" fill="hold"/>
                                        <p:tgtEl>
                                          <p:spTgt spid="194562"/>
                                        </p:tgtEl>
                                        <p:attrNameLst>
                                          <p:attrName>ppt_x</p:attrName>
                                        </p:attrNameLst>
                                      </p:cBhvr>
                                      <p:tavLst>
                                        <p:tav tm="0">
                                          <p:val>
                                            <p:strVal val="#ppt_x"/>
                                          </p:val>
                                        </p:tav>
                                        <p:tav tm="100000">
                                          <p:val>
                                            <p:strVal val="#ppt_x"/>
                                          </p:val>
                                        </p:tav>
                                      </p:tavLst>
                                    </p:anim>
                                    <p:anim calcmode="lin" valueType="num">
                                      <p:cBhvr>
                                        <p:cTn id="35" dur="500" fill="hold"/>
                                        <p:tgtEl>
                                          <p:spTgt spid="194562"/>
                                        </p:tgtEl>
                                        <p:attrNameLst>
                                          <p:attrName>ppt_y</p:attrName>
                                        </p:attrNameLst>
                                      </p:cBhvr>
                                      <p:tavLst>
                                        <p:tav tm="0">
                                          <p:val>
                                            <p:strVal val="#ppt_h+1"/>
                                          </p:val>
                                        </p:tav>
                                        <p:tav tm="100000">
                                          <p:val>
                                            <p:strVal val="#ppt_y"/>
                                          </p:val>
                                        </p:tav>
                                      </p:tavLst>
                                    </p:anim>
                                    <p:animEffect transition="in" filter="fade">
                                      <p:cBhvr>
                                        <p:cTn id="36" dur="500"/>
                                        <p:tgtEl>
                                          <p:spTgt spid="194562"/>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p:cTn id="41"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7" end="7"/>
                                            </p:txEl>
                                          </p:spTgt>
                                        </p:tgtEl>
                                      </p:cBhvr>
                                    </p:animEffect>
                                  </p:childTnLst>
                                </p:cTn>
                              </p:par>
                              <p:par>
                                <p:cTn id="46" presetID="58" presetClass="entr" presetSubtype="0" accel="100000" fill="hold" nodeType="withEffect">
                                  <p:stCondLst>
                                    <p:cond delay="0"/>
                                  </p:stCondLst>
                                  <p:childTnLst>
                                    <p:set>
                                      <p:cBhvr>
                                        <p:cTn id="47" dur="1" fill="hold">
                                          <p:stCondLst>
                                            <p:cond delay="0"/>
                                          </p:stCondLst>
                                        </p:cTn>
                                        <p:tgtEl>
                                          <p:spTgt spid="194563"/>
                                        </p:tgtEl>
                                        <p:attrNameLst>
                                          <p:attrName>style.visibility</p:attrName>
                                        </p:attrNameLst>
                                      </p:cBhvr>
                                      <p:to>
                                        <p:strVal val="visible"/>
                                      </p:to>
                                    </p:set>
                                    <p:anim calcmode="lin" valueType="num">
                                      <p:cBhvr>
                                        <p:cTn id="48" dur="500" fill="hold"/>
                                        <p:tgtEl>
                                          <p:spTgt spid="194563"/>
                                        </p:tgtEl>
                                        <p:attrNameLst>
                                          <p:attrName>ppt_w</p:attrName>
                                        </p:attrNameLst>
                                      </p:cBhvr>
                                      <p:tavLst>
                                        <p:tav tm="0">
                                          <p:val>
                                            <p:strVal val="#ppt_w*2.5"/>
                                          </p:val>
                                        </p:tav>
                                        <p:tav tm="100000">
                                          <p:val>
                                            <p:strVal val="#ppt_w"/>
                                          </p:val>
                                        </p:tav>
                                      </p:tavLst>
                                    </p:anim>
                                    <p:anim calcmode="lin" valueType="num">
                                      <p:cBhvr>
                                        <p:cTn id="49" dur="500" fill="hold"/>
                                        <p:tgtEl>
                                          <p:spTgt spid="194563"/>
                                        </p:tgtEl>
                                        <p:attrNameLst>
                                          <p:attrName>ppt_h</p:attrName>
                                        </p:attrNameLst>
                                      </p:cBhvr>
                                      <p:tavLst>
                                        <p:tav tm="0">
                                          <p:val>
                                            <p:strVal val="#ppt_h*0.01"/>
                                          </p:val>
                                        </p:tav>
                                        <p:tav tm="100000">
                                          <p:val>
                                            <p:strVal val="#ppt_h"/>
                                          </p:val>
                                        </p:tav>
                                      </p:tavLst>
                                    </p:anim>
                                    <p:anim calcmode="lin" valueType="num">
                                      <p:cBhvr>
                                        <p:cTn id="50" dur="500" fill="hold"/>
                                        <p:tgtEl>
                                          <p:spTgt spid="194563"/>
                                        </p:tgtEl>
                                        <p:attrNameLst>
                                          <p:attrName>ppt_x</p:attrName>
                                        </p:attrNameLst>
                                      </p:cBhvr>
                                      <p:tavLst>
                                        <p:tav tm="0">
                                          <p:val>
                                            <p:strVal val="#ppt_x"/>
                                          </p:val>
                                        </p:tav>
                                        <p:tav tm="100000">
                                          <p:val>
                                            <p:strVal val="#ppt_x"/>
                                          </p:val>
                                        </p:tav>
                                      </p:tavLst>
                                    </p:anim>
                                    <p:anim calcmode="lin" valueType="num">
                                      <p:cBhvr>
                                        <p:cTn id="51" dur="500" fill="hold"/>
                                        <p:tgtEl>
                                          <p:spTgt spid="194563"/>
                                        </p:tgtEl>
                                        <p:attrNameLst>
                                          <p:attrName>ppt_y</p:attrName>
                                        </p:attrNameLst>
                                      </p:cBhvr>
                                      <p:tavLst>
                                        <p:tav tm="0">
                                          <p:val>
                                            <p:strVal val="#ppt_h+1"/>
                                          </p:val>
                                        </p:tav>
                                        <p:tav tm="100000">
                                          <p:val>
                                            <p:strVal val="#ppt_y"/>
                                          </p:val>
                                        </p:tav>
                                      </p:tavLst>
                                    </p:anim>
                                    <p:animEffect transition="in" filter="fade">
                                      <p:cBhvr>
                                        <p:cTn id="52" dur="500"/>
                                        <p:tgtEl>
                                          <p:spTgt spid="194563"/>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p:cTn id="57"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5068912"/>
          </a:xfrm>
        </p:spPr>
        <p:txBody>
          <a:bodyPr>
            <a:normAutofit fontScale="77500" lnSpcReduction="20000"/>
          </a:bodyPr>
          <a:lstStyle/>
          <a:p>
            <a:r>
              <a:rPr lang="ru-RU" dirty="0" smtClean="0"/>
              <a:t>Решение </a:t>
            </a:r>
            <a:r>
              <a:rPr lang="ru-RU" i="1" dirty="0" smtClean="0"/>
              <a:t>полной</a:t>
            </a:r>
            <a:r>
              <a:rPr lang="ru-RU" dirty="0" smtClean="0"/>
              <a:t> системы (6.4 - 6.5) стремится к решению </a:t>
            </a:r>
            <a:r>
              <a:rPr lang="ru-RU" i="1" dirty="0" smtClean="0"/>
              <a:t>вырожденной</a:t>
            </a:r>
            <a:r>
              <a:rPr lang="ru-RU" dirty="0" smtClean="0"/>
              <a:t> системы (6.5) при </a:t>
            </a:r>
            <a:r>
              <a:rPr lang="ru-RU" i="1" dirty="0" smtClean="0">
                <a:sym typeface="Symbol"/>
              </a:rPr>
              <a:t></a:t>
            </a:r>
            <a:r>
              <a:rPr lang="ru-RU" dirty="0" smtClean="0">
                <a:sym typeface="Symbol"/>
              </a:rPr>
              <a:t></a:t>
            </a:r>
            <a:r>
              <a:rPr lang="ru-RU" dirty="0" smtClean="0"/>
              <a:t>0</a:t>
            </a:r>
            <a:r>
              <a:rPr lang="ru-RU" b="1" i="1" dirty="0" smtClean="0"/>
              <a:t>,</a:t>
            </a:r>
            <a:r>
              <a:rPr lang="ru-RU" dirty="0" smtClean="0"/>
              <a:t> если выполняются следующие условия:</a:t>
            </a:r>
          </a:p>
          <a:p>
            <a:r>
              <a:rPr lang="ru-RU" dirty="0" smtClean="0"/>
              <a:t>а) решение </a:t>
            </a:r>
          </a:p>
          <a:p>
            <a:r>
              <a:rPr lang="ru-RU" dirty="0" smtClean="0"/>
              <a:t>полной и присоединенной системы</a:t>
            </a:r>
          </a:p>
          <a:p>
            <a:endParaRPr lang="ru-RU" dirty="0" smtClean="0"/>
          </a:p>
          <a:p>
            <a:pPr>
              <a:buNone/>
            </a:pPr>
            <a:r>
              <a:rPr lang="ru-RU" dirty="0" smtClean="0"/>
              <a:t>единственно, а правые части непрерывны;</a:t>
            </a:r>
          </a:p>
          <a:p>
            <a:r>
              <a:rPr lang="ru-RU" dirty="0" smtClean="0"/>
              <a:t>б) решение </a:t>
            </a:r>
          </a:p>
          <a:p>
            <a:r>
              <a:rPr lang="ru-RU" dirty="0" smtClean="0"/>
              <a:t>представляет собой изолированный корень алгебраической системы </a:t>
            </a:r>
          </a:p>
          <a:p>
            <a:r>
              <a:rPr lang="ru-RU" dirty="0" smtClean="0"/>
              <a:t>(в окрестности этого корня нет других корней);</a:t>
            </a:r>
          </a:p>
          <a:p>
            <a:r>
              <a:rPr lang="ru-RU" dirty="0" smtClean="0"/>
              <a:t>в) решение	       — устойчивая изолированная особая точка присоединенной системы (6.4) при всех значениях	      	 ;</a:t>
            </a:r>
          </a:p>
          <a:p>
            <a:r>
              <a:rPr lang="ru-RU" dirty="0" smtClean="0"/>
              <a:t>г) начальные условия                   попадают в область влияния устойчивой особой точки присоединенной системы.</a:t>
            </a:r>
          </a:p>
          <a:p>
            <a:endParaRPr lang="ru-RU" dirty="0"/>
          </a:p>
        </p:txBody>
      </p:sp>
      <p:pic>
        <p:nvPicPr>
          <p:cNvPr id="195586" name="Picture 2" descr="C:\Users\73B5~1\AppData\Local\Temp\Rar$EX00.134\LectMB\lect06.files\image034.gif"/>
          <p:cNvPicPr>
            <a:picLocks noChangeAspect="1" noChangeArrowheads="1"/>
          </p:cNvPicPr>
          <p:nvPr/>
        </p:nvPicPr>
        <p:blipFill>
          <a:blip r:embed="rId2" cstate="print"/>
          <a:srcRect/>
          <a:stretch>
            <a:fillRect/>
          </a:stretch>
        </p:blipFill>
        <p:spPr bwMode="auto">
          <a:xfrm>
            <a:off x="2500298" y="2428868"/>
            <a:ext cx="4696272" cy="428628"/>
          </a:xfrm>
          <a:prstGeom prst="rect">
            <a:avLst/>
          </a:prstGeom>
          <a:noFill/>
        </p:spPr>
      </p:pic>
      <p:pic>
        <p:nvPicPr>
          <p:cNvPr id="195587" name="Picture 3" descr="C:\Users\73B5~1\AppData\Local\Temp\Rar$EX00.134\LectMB\lect06.files\image036.gif"/>
          <p:cNvPicPr>
            <a:picLocks noChangeAspect="1" noChangeArrowheads="1"/>
          </p:cNvPicPr>
          <p:nvPr/>
        </p:nvPicPr>
        <p:blipFill>
          <a:blip r:embed="rId3" cstate="print"/>
          <a:srcRect/>
          <a:stretch>
            <a:fillRect/>
          </a:stretch>
        </p:blipFill>
        <p:spPr bwMode="auto">
          <a:xfrm>
            <a:off x="2571736" y="3000372"/>
            <a:ext cx="5220699" cy="500067"/>
          </a:xfrm>
          <a:prstGeom prst="rect">
            <a:avLst/>
          </a:prstGeom>
          <a:noFill/>
        </p:spPr>
      </p:pic>
      <p:pic>
        <p:nvPicPr>
          <p:cNvPr id="195588" name="Picture 4" descr="C:\Users\73B5~1\AppData\Local\Temp\Rar$EX00.134\LectMB\lect06.files\image038.gif"/>
          <p:cNvPicPr>
            <a:picLocks noChangeAspect="1" noChangeArrowheads="1"/>
          </p:cNvPicPr>
          <p:nvPr/>
        </p:nvPicPr>
        <p:blipFill>
          <a:blip r:embed="rId4" cstate="print"/>
          <a:srcRect/>
          <a:stretch>
            <a:fillRect/>
          </a:stretch>
        </p:blipFill>
        <p:spPr bwMode="auto">
          <a:xfrm>
            <a:off x="2500298" y="4786322"/>
            <a:ext cx="1192675" cy="422023"/>
          </a:xfrm>
          <a:prstGeom prst="rect">
            <a:avLst/>
          </a:prstGeom>
          <a:noFill/>
        </p:spPr>
      </p:pic>
      <p:pic>
        <p:nvPicPr>
          <p:cNvPr id="195589" name="Picture 5" descr="C:\Users\73B5~1\AppData\Local\Temp\Rar$EX00.134\LectMB\lect06.files\image040.gif"/>
          <p:cNvPicPr>
            <a:picLocks noChangeAspect="1" noChangeArrowheads="1"/>
          </p:cNvPicPr>
          <p:nvPr/>
        </p:nvPicPr>
        <p:blipFill>
          <a:blip r:embed="rId5" cstate="print"/>
          <a:srcRect/>
          <a:stretch>
            <a:fillRect/>
          </a:stretch>
        </p:blipFill>
        <p:spPr bwMode="auto">
          <a:xfrm>
            <a:off x="1000100" y="5357826"/>
            <a:ext cx="1428760" cy="385283"/>
          </a:xfrm>
          <a:prstGeom prst="rect">
            <a:avLst/>
          </a:prstGeom>
          <a:noFill/>
        </p:spPr>
      </p:pic>
      <p:pic>
        <p:nvPicPr>
          <p:cNvPr id="195590" name="Picture 6" descr="C:\Users\73B5~1\AppData\Local\Temp\Rar$EX00.134\LectMB\lect06.files\image042.gif"/>
          <p:cNvPicPr>
            <a:picLocks noChangeAspect="1" noChangeArrowheads="1"/>
          </p:cNvPicPr>
          <p:nvPr/>
        </p:nvPicPr>
        <p:blipFill>
          <a:blip r:embed="rId6" cstate="print"/>
          <a:srcRect/>
          <a:stretch>
            <a:fillRect/>
          </a:stretch>
        </p:blipFill>
        <p:spPr bwMode="auto">
          <a:xfrm>
            <a:off x="3786182" y="5715016"/>
            <a:ext cx="1157296" cy="35719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195586"/>
                                        </p:tgtEl>
                                        <p:attrNameLst>
                                          <p:attrName>style.visibility</p:attrName>
                                        </p:attrNameLst>
                                      </p:cBhvr>
                                      <p:to>
                                        <p:strVal val="visible"/>
                                      </p:to>
                                    </p:set>
                                    <p:anim calcmode="lin" valueType="num">
                                      <p:cBhvr>
                                        <p:cTn id="23" dur="500" fill="hold"/>
                                        <p:tgtEl>
                                          <p:spTgt spid="195586"/>
                                        </p:tgtEl>
                                        <p:attrNameLst>
                                          <p:attrName>ppt_w</p:attrName>
                                        </p:attrNameLst>
                                      </p:cBhvr>
                                      <p:tavLst>
                                        <p:tav tm="0">
                                          <p:val>
                                            <p:strVal val="#ppt_w*2.5"/>
                                          </p:val>
                                        </p:tav>
                                        <p:tav tm="100000">
                                          <p:val>
                                            <p:strVal val="#ppt_w"/>
                                          </p:val>
                                        </p:tav>
                                      </p:tavLst>
                                    </p:anim>
                                    <p:anim calcmode="lin" valueType="num">
                                      <p:cBhvr>
                                        <p:cTn id="24" dur="500" fill="hold"/>
                                        <p:tgtEl>
                                          <p:spTgt spid="195586"/>
                                        </p:tgtEl>
                                        <p:attrNameLst>
                                          <p:attrName>ppt_h</p:attrName>
                                        </p:attrNameLst>
                                      </p:cBhvr>
                                      <p:tavLst>
                                        <p:tav tm="0">
                                          <p:val>
                                            <p:strVal val="#ppt_h*0.01"/>
                                          </p:val>
                                        </p:tav>
                                        <p:tav tm="100000">
                                          <p:val>
                                            <p:strVal val="#ppt_h"/>
                                          </p:val>
                                        </p:tav>
                                      </p:tavLst>
                                    </p:anim>
                                    <p:anim calcmode="lin" valueType="num">
                                      <p:cBhvr>
                                        <p:cTn id="25" dur="500" fill="hold"/>
                                        <p:tgtEl>
                                          <p:spTgt spid="195586"/>
                                        </p:tgtEl>
                                        <p:attrNameLst>
                                          <p:attrName>ppt_x</p:attrName>
                                        </p:attrNameLst>
                                      </p:cBhvr>
                                      <p:tavLst>
                                        <p:tav tm="0">
                                          <p:val>
                                            <p:strVal val="#ppt_x"/>
                                          </p:val>
                                        </p:tav>
                                        <p:tav tm="100000">
                                          <p:val>
                                            <p:strVal val="#ppt_x"/>
                                          </p:val>
                                        </p:tav>
                                      </p:tavLst>
                                    </p:anim>
                                    <p:anim calcmode="lin" valueType="num">
                                      <p:cBhvr>
                                        <p:cTn id="26" dur="500" fill="hold"/>
                                        <p:tgtEl>
                                          <p:spTgt spid="195586"/>
                                        </p:tgtEl>
                                        <p:attrNameLst>
                                          <p:attrName>ppt_y</p:attrName>
                                        </p:attrNameLst>
                                      </p:cBhvr>
                                      <p:tavLst>
                                        <p:tav tm="0">
                                          <p:val>
                                            <p:strVal val="#ppt_h+1"/>
                                          </p:val>
                                        </p:tav>
                                        <p:tav tm="100000">
                                          <p:val>
                                            <p:strVal val="#ppt_y"/>
                                          </p:val>
                                        </p:tav>
                                      </p:tavLst>
                                    </p:anim>
                                    <p:animEffect transition="in" filter="fade">
                                      <p:cBhvr>
                                        <p:cTn id="27" dur="500"/>
                                        <p:tgtEl>
                                          <p:spTgt spid="195586"/>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2" end="2"/>
                                            </p:txEl>
                                          </p:spTgt>
                                        </p:tgtEl>
                                      </p:cBhvr>
                                    </p:animEffect>
                                  </p:childTnLst>
                                </p:cTn>
                              </p:par>
                              <p:par>
                                <p:cTn id="37" presetID="58" presetClass="entr" presetSubtype="0" accel="100000" fill="hold" nodeType="withEffect">
                                  <p:stCondLst>
                                    <p:cond delay="0"/>
                                  </p:stCondLst>
                                  <p:childTnLst>
                                    <p:set>
                                      <p:cBhvr>
                                        <p:cTn id="38" dur="1" fill="hold">
                                          <p:stCondLst>
                                            <p:cond delay="0"/>
                                          </p:stCondLst>
                                        </p:cTn>
                                        <p:tgtEl>
                                          <p:spTgt spid="195587"/>
                                        </p:tgtEl>
                                        <p:attrNameLst>
                                          <p:attrName>style.visibility</p:attrName>
                                        </p:attrNameLst>
                                      </p:cBhvr>
                                      <p:to>
                                        <p:strVal val="visible"/>
                                      </p:to>
                                    </p:set>
                                    <p:anim calcmode="lin" valueType="num">
                                      <p:cBhvr>
                                        <p:cTn id="39" dur="500" fill="hold"/>
                                        <p:tgtEl>
                                          <p:spTgt spid="195587"/>
                                        </p:tgtEl>
                                        <p:attrNameLst>
                                          <p:attrName>ppt_w</p:attrName>
                                        </p:attrNameLst>
                                      </p:cBhvr>
                                      <p:tavLst>
                                        <p:tav tm="0">
                                          <p:val>
                                            <p:strVal val="#ppt_w*2.5"/>
                                          </p:val>
                                        </p:tav>
                                        <p:tav tm="100000">
                                          <p:val>
                                            <p:strVal val="#ppt_w"/>
                                          </p:val>
                                        </p:tav>
                                      </p:tavLst>
                                    </p:anim>
                                    <p:anim calcmode="lin" valueType="num">
                                      <p:cBhvr>
                                        <p:cTn id="40" dur="500" fill="hold"/>
                                        <p:tgtEl>
                                          <p:spTgt spid="195587"/>
                                        </p:tgtEl>
                                        <p:attrNameLst>
                                          <p:attrName>ppt_h</p:attrName>
                                        </p:attrNameLst>
                                      </p:cBhvr>
                                      <p:tavLst>
                                        <p:tav tm="0">
                                          <p:val>
                                            <p:strVal val="#ppt_h*0.01"/>
                                          </p:val>
                                        </p:tav>
                                        <p:tav tm="100000">
                                          <p:val>
                                            <p:strVal val="#ppt_h"/>
                                          </p:val>
                                        </p:tav>
                                      </p:tavLst>
                                    </p:anim>
                                    <p:anim calcmode="lin" valueType="num">
                                      <p:cBhvr>
                                        <p:cTn id="41" dur="500" fill="hold"/>
                                        <p:tgtEl>
                                          <p:spTgt spid="195587"/>
                                        </p:tgtEl>
                                        <p:attrNameLst>
                                          <p:attrName>ppt_x</p:attrName>
                                        </p:attrNameLst>
                                      </p:cBhvr>
                                      <p:tavLst>
                                        <p:tav tm="0">
                                          <p:val>
                                            <p:strVal val="#ppt_x"/>
                                          </p:val>
                                        </p:tav>
                                        <p:tav tm="100000">
                                          <p:val>
                                            <p:strVal val="#ppt_x"/>
                                          </p:val>
                                        </p:tav>
                                      </p:tavLst>
                                    </p:anim>
                                    <p:anim calcmode="lin" valueType="num">
                                      <p:cBhvr>
                                        <p:cTn id="42" dur="500" fill="hold"/>
                                        <p:tgtEl>
                                          <p:spTgt spid="195587"/>
                                        </p:tgtEl>
                                        <p:attrNameLst>
                                          <p:attrName>ppt_y</p:attrName>
                                        </p:attrNameLst>
                                      </p:cBhvr>
                                      <p:tavLst>
                                        <p:tav tm="0">
                                          <p:val>
                                            <p:strVal val="#ppt_h+1"/>
                                          </p:val>
                                        </p:tav>
                                        <p:tav tm="100000">
                                          <p:val>
                                            <p:strVal val="#ppt_y"/>
                                          </p:val>
                                        </p:tav>
                                      </p:tavLst>
                                    </p:anim>
                                    <p:animEffect transition="in" filter="fade">
                                      <p:cBhvr>
                                        <p:cTn id="43" dur="500"/>
                                        <p:tgtEl>
                                          <p:spTgt spid="195587"/>
                                        </p:tgtEl>
                                      </p:cBhvr>
                                    </p:animEffect>
                                  </p:childTnLst>
                                </p:cTn>
                              </p:par>
                            </p:childTnLst>
                          </p:cTn>
                        </p:par>
                      </p:childTnLst>
                    </p:cTn>
                  </p:par>
                  <p:par>
                    <p:cTn id="44" fill="hold">
                      <p:stCondLst>
                        <p:cond delay="indefinite"/>
                      </p:stCondLst>
                      <p:childTnLst>
                        <p:par>
                          <p:cTn id="45" fill="hold">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9"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5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52" dur="500"/>
                                        <p:tgtEl>
                                          <p:spTgt spid="3">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 calcmode="lin" valueType="num">
                                      <p:cBhvr>
                                        <p:cTn id="66"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7"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6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70" dur="500"/>
                                        <p:tgtEl>
                                          <p:spTgt spid="3">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8" presetClass="entr" presetSubtype="0" accel="100000" fill="hold" grpId="0" nodeType="click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anim calcmode="lin" valueType="num">
                                      <p:cBhvr>
                                        <p:cTn id="75"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76"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7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8"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79" dur="500"/>
                                        <p:tgtEl>
                                          <p:spTgt spid="3">
                                            <p:txEl>
                                              <p:pRg st="7" end="7"/>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8" presetClass="entr" presetSubtype="0" accel="100000" fill="hold" grpId="0" nodeType="clickEffect">
                                  <p:stCondLst>
                                    <p:cond delay="0"/>
                                  </p:stCondLst>
                                  <p:childTnLst>
                                    <p:set>
                                      <p:cBhvr>
                                        <p:cTn id="83" dur="1" fill="hold">
                                          <p:stCondLst>
                                            <p:cond delay="0"/>
                                          </p:stCondLst>
                                        </p:cTn>
                                        <p:tgtEl>
                                          <p:spTgt spid="3">
                                            <p:txEl>
                                              <p:pRg st="8" end="8"/>
                                            </p:txEl>
                                          </p:spTgt>
                                        </p:tgtEl>
                                        <p:attrNameLst>
                                          <p:attrName>style.visibility</p:attrName>
                                        </p:attrNameLst>
                                      </p:cBhvr>
                                      <p:to>
                                        <p:strVal val="visible"/>
                                      </p:to>
                                    </p:set>
                                    <p:anim calcmode="lin" valueType="num">
                                      <p:cBhvr>
                                        <p:cTn id="84"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85"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8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7"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88" dur="500"/>
                                        <p:tgtEl>
                                          <p:spTgt spid="3">
                                            <p:txEl>
                                              <p:pRg st="8" end="8"/>
                                            </p:txEl>
                                          </p:spTgt>
                                        </p:tgtEl>
                                      </p:cBhvr>
                                    </p:animEffect>
                                  </p:childTnLst>
                                </p:cTn>
                              </p:par>
                              <p:par>
                                <p:cTn id="89" presetID="58" presetClass="entr" presetSubtype="0" accel="100000" fill="hold" nodeType="withEffect">
                                  <p:stCondLst>
                                    <p:cond delay="0"/>
                                  </p:stCondLst>
                                  <p:childTnLst>
                                    <p:set>
                                      <p:cBhvr>
                                        <p:cTn id="90" dur="1" fill="hold">
                                          <p:stCondLst>
                                            <p:cond delay="0"/>
                                          </p:stCondLst>
                                        </p:cTn>
                                        <p:tgtEl>
                                          <p:spTgt spid="195588"/>
                                        </p:tgtEl>
                                        <p:attrNameLst>
                                          <p:attrName>style.visibility</p:attrName>
                                        </p:attrNameLst>
                                      </p:cBhvr>
                                      <p:to>
                                        <p:strVal val="visible"/>
                                      </p:to>
                                    </p:set>
                                    <p:anim calcmode="lin" valueType="num">
                                      <p:cBhvr>
                                        <p:cTn id="91" dur="500" fill="hold"/>
                                        <p:tgtEl>
                                          <p:spTgt spid="195588"/>
                                        </p:tgtEl>
                                        <p:attrNameLst>
                                          <p:attrName>ppt_w</p:attrName>
                                        </p:attrNameLst>
                                      </p:cBhvr>
                                      <p:tavLst>
                                        <p:tav tm="0">
                                          <p:val>
                                            <p:strVal val="#ppt_w*2.5"/>
                                          </p:val>
                                        </p:tav>
                                        <p:tav tm="100000">
                                          <p:val>
                                            <p:strVal val="#ppt_w"/>
                                          </p:val>
                                        </p:tav>
                                      </p:tavLst>
                                    </p:anim>
                                    <p:anim calcmode="lin" valueType="num">
                                      <p:cBhvr>
                                        <p:cTn id="92" dur="500" fill="hold"/>
                                        <p:tgtEl>
                                          <p:spTgt spid="195588"/>
                                        </p:tgtEl>
                                        <p:attrNameLst>
                                          <p:attrName>ppt_h</p:attrName>
                                        </p:attrNameLst>
                                      </p:cBhvr>
                                      <p:tavLst>
                                        <p:tav tm="0">
                                          <p:val>
                                            <p:strVal val="#ppt_h*0.01"/>
                                          </p:val>
                                        </p:tav>
                                        <p:tav tm="100000">
                                          <p:val>
                                            <p:strVal val="#ppt_h"/>
                                          </p:val>
                                        </p:tav>
                                      </p:tavLst>
                                    </p:anim>
                                    <p:anim calcmode="lin" valueType="num">
                                      <p:cBhvr>
                                        <p:cTn id="93" dur="500" fill="hold"/>
                                        <p:tgtEl>
                                          <p:spTgt spid="195588"/>
                                        </p:tgtEl>
                                        <p:attrNameLst>
                                          <p:attrName>ppt_x</p:attrName>
                                        </p:attrNameLst>
                                      </p:cBhvr>
                                      <p:tavLst>
                                        <p:tav tm="0">
                                          <p:val>
                                            <p:strVal val="#ppt_x"/>
                                          </p:val>
                                        </p:tav>
                                        <p:tav tm="100000">
                                          <p:val>
                                            <p:strVal val="#ppt_x"/>
                                          </p:val>
                                        </p:tav>
                                      </p:tavLst>
                                    </p:anim>
                                    <p:anim calcmode="lin" valueType="num">
                                      <p:cBhvr>
                                        <p:cTn id="94" dur="500" fill="hold"/>
                                        <p:tgtEl>
                                          <p:spTgt spid="195588"/>
                                        </p:tgtEl>
                                        <p:attrNameLst>
                                          <p:attrName>ppt_y</p:attrName>
                                        </p:attrNameLst>
                                      </p:cBhvr>
                                      <p:tavLst>
                                        <p:tav tm="0">
                                          <p:val>
                                            <p:strVal val="#ppt_h+1"/>
                                          </p:val>
                                        </p:tav>
                                        <p:tav tm="100000">
                                          <p:val>
                                            <p:strVal val="#ppt_y"/>
                                          </p:val>
                                        </p:tav>
                                      </p:tavLst>
                                    </p:anim>
                                    <p:animEffect transition="in" filter="fade">
                                      <p:cBhvr>
                                        <p:cTn id="95" dur="500"/>
                                        <p:tgtEl>
                                          <p:spTgt spid="195588"/>
                                        </p:tgtEl>
                                      </p:cBhvr>
                                    </p:animEffect>
                                  </p:childTnLst>
                                </p:cTn>
                              </p:par>
                              <p:par>
                                <p:cTn id="96" presetID="58" presetClass="entr" presetSubtype="0" accel="100000" fill="hold" nodeType="withEffect">
                                  <p:stCondLst>
                                    <p:cond delay="0"/>
                                  </p:stCondLst>
                                  <p:childTnLst>
                                    <p:set>
                                      <p:cBhvr>
                                        <p:cTn id="97" dur="1" fill="hold">
                                          <p:stCondLst>
                                            <p:cond delay="0"/>
                                          </p:stCondLst>
                                        </p:cTn>
                                        <p:tgtEl>
                                          <p:spTgt spid="195589"/>
                                        </p:tgtEl>
                                        <p:attrNameLst>
                                          <p:attrName>style.visibility</p:attrName>
                                        </p:attrNameLst>
                                      </p:cBhvr>
                                      <p:to>
                                        <p:strVal val="visible"/>
                                      </p:to>
                                    </p:set>
                                    <p:anim calcmode="lin" valueType="num">
                                      <p:cBhvr>
                                        <p:cTn id="98" dur="500" fill="hold"/>
                                        <p:tgtEl>
                                          <p:spTgt spid="195589"/>
                                        </p:tgtEl>
                                        <p:attrNameLst>
                                          <p:attrName>ppt_w</p:attrName>
                                        </p:attrNameLst>
                                      </p:cBhvr>
                                      <p:tavLst>
                                        <p:tav tm="0">
                                          <p:val>
                                            <p:strVal val="#ppt_w*2.5"/>
                                          </p:val>
                                        </p:tav>
                                        <p:tav tm="100000">
                                          <p:val>
                                            <p:strVal val="#ppt_w"/>
                                          </p:val>
                                        </p:tav>
                                      </p:tavLst>
                                    </p:anim>
                                    <p:anim calcmode="lin" valueType="num">
                                      <p:cBhvr>
                                        <p:cTn id="99" dur="500" fill="hold"/>
                                        <p:tgtEl>
                                          <p:spTgt spid="195589"/>
                                        </p:tgtEl>
                                        <p:attrNameLst>
                                          <p:attrName>ppt_h</p:attrName>
                                        </p:attrNameLst>
                                      </p:cBhvr>
                                      <p:tavLst>
                                        <p:tav tm="0">
                                          <p:val>
                                            <p:strVal val="#ppt_h*0.01"/>
                                          </p:val>
                                        </p:tav>
                                        <p:tav tm="100000">
                                          <p:val>
                                            <p:strVal val="#ppt_h"/>
                                          </p:val>
                                        </p:tav>
                                      </p:tavLst>
                                    </p:anim>
                                    <p:anim calcmode="lin" valueType="num">
                                      <p:cBhvr>
                                        <p:cTn id="100" dur="500" fill="hold"/>
                                        <p:tgtEl>
                                          <p:spTgt spid="195589"/>
                                        </p:tgtEl>
                                        <p:attrNameLst>
                                          <p:attrName>ppt_x</p:attrName>
                                        </p:attrNameLst>
                                      </p:cBhvr>
                                      <p:tavLst>
                                        <p:tav tm="0">
                                          <p:val>
                                            <p:strVal val="#ppt_x"/>
                                          </p:val>
                                        </p:tav>
                                        <p:tav tm="100000">
                                          <p:val>
                                            <p:strVal val="#ppt_x"/>
                                          </p:val>
                                        </p:tav>
                                      </p:tavLst>
                                    </p:anim>
                                    <p:anim calcmode="lin" valueType="num">
                                      <p:cBhvr>
                                        <p:cTn id="101" dur="500" fill="hold"/>
                                        <p:tgtEl>
                                          <p:spTgt spid="195589"/>
                                        </p:tgtEl>
                                        <p:attrNameLst>
                                          <p:attrName>ppt_y</p:attrName>
                                        </p:attrNameLst>
                                      </p:cBhvr>
                                      <p:tavLst>
                                        <p:tav tm="0">
                                          <p:val>
                                            <p:strVal val="#ppt_h+1"/>
                                          </p:val>
                                        </p:tav>
                                        <p:tav tm="100000">
                                          <p:val>
                                            <p:strVal val="#ppt_y"/>
                                          </p:val>
                                        </p:tav>
                                      </p:tavLst>
                                    </p:anim>
                                    <p:animEffect transition="in" filter="fade">
                                      <p:cBhvr>
                                        <p:cTn id="102" dur="500"/>
                                        <p:tgtEl>
                                          <p:spTgt spid="195589"/>
                                        </p:tgtEl>
                                      </p:cBhvr>
                                    </p:animEffect>
                                  </p:childTnLst>
                                </p:cTn>
                              </p:par>
                            </p:childTnLst>
                          </p:cTn>
                        </p:par>
                      </p:childTnLst>
                    </p:cTn>
                  </p:par>
                  <p:par>
                    <p:cTn id="103" fill="hold">
                      <p:stCondLst>
                        <p:cond delay="indefinite"/>
                      </p:stCondLst>
                      <p:childTnLst>
                        <p:par>
                          <p:cTn id="104" fill="hold">
                            <p:stCondLst>
                              <p:cond delay="0"/>
                            </p:stCondLst>
                            <p:childTnLst>
                              <p:par>
                                <p:cTn id="105" presetID="58" presetClass="entr" presetSubtype="0" accel="100000" fill="hold" grpId="0" nodeType="clickEffect">
                                  <p:stCondLst>
                                    <p:cond delay="0"/>
                                  </p:stCondLst>
                                  <p:childTnLst>
                                    <p:set>
                                      <p:cBhvr>
                                        <p:cTn id="106" dur="1" fill="hold">
                                          <p:stCondLst>
                                            <p:cond delay="0"/>
                                          </p:stCondLst>
                                        </p:cTn>
                                        <p:tgtEl>
                                          <p:spTgt spid="3">
                                            <p:txEl>
                                              <p:pRg st="9" end="9"/>
                                            </p:txEl>
                                          </p:spTgt>
                                        </p:tgtEl>
                                        <p:attrNameLst>
                                          <p:attrName>style.visibility</p:attrName>
                                        </p:attrNameLst>
                                      </p:cBhvr>
                                      <p:to>
                                        <p:strVal val="visible"/>
                                      </p:to>
                                    </p:set>
                                    <p:anim calcmode="lin" valueType="num">
                                      <p:cBhvr>
                                        <p:cTn id="107"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108"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10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10"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111" dur="500"/>
                                        <p:tgtEl>
                                          <p:spTgt spid="3">
                                            <p:txEl>
                                              <p:pRg st="9" end="9"/>
                                            </p:txEl>
                                          </p:spTgt>
                                        </p:tgtEl>
                                      </p:cBhvr>
                                    </p:animEffect>
                                  </p:childTnLst>
                                </p:cTn>
                              </p:par>
                              <p:par>
                                <p:cTn id="112" presetID="58" presetClass="entr" presetSubtype="0" accel="100000" fill="hold" nodeType="withEffect">
                                  <p:stCondLst>
                                    <p:cond delay="0"/>
                                  </p:stCondLst>
                                  <p:childTnLst>
                                    <p:set>
                                      <p:cBhvr>
                                        <p:cTn id="113" dur="1" fill="hold">
                                          <p:stCondLst>
                                            <p:cond delay="0"/>
                                          </p:stCondLst>
                                        </p:cTn>
                                        <p:tgtEl>
                                          <p:spTgt spid="195590"/>
                                        </p:tgtEl>
                                        <p:attrNameLst>
                                          <p:attrName>style.visibility</p:attrName>
                                        </p:attrNameLst>
                                      </p:cBhvr>
                                      <p:to>
                                        <p:strVal val="visible"/>
                                      </p:to>
                                    </p:set>
                                    <p:anim calcmode="lin" valueType="num">
                                      <p:cBhvr>
                                        <p:cTn id="114" dur="500" fill="hold"/>
                                        <p:tgtEl>
                                          <p:spTgt spid="195590"/>
                                        </p:tgtEl>
                                        <p:attrNameLst>
                                          <p:attrName>ppt_w</p:attrName>
                                        </p:attrNameLst>
                                      </p:cBhvr>
                                      <p:tavLst>
                                        <p:tav tm="0">
                                          <p:val>
                                            <p:strVal val="#ppt_w*2.5"/>
                                          </p:val>
                                        </p:tav>
                                        <p:tav tm="100000">
                                          <p:val>
                                            <p:strVal val="#ppt_w"/>
                                          </p:val>
                                        </p:tav>
                                      </p:tavLst>
                                    </p:anim>
                                    <p:anim calcmode="lin" valueType="num">
                                      <p:cBhvr>
                                        <p:cTn id="115" dur="500" fill="hold"/>
                                        <p:tgtEl>
                                          <p:spTgt spid="195590"/>
                                        </p:tgtEl>
                                        <p:attrNameLst>
                                          <p:attrName>ppt_h</p:attrName>
                                        </p:attrNameLst>
                                      </p:cBhvr>
                                      <p:tavLst>
                                        <p:tav tm="0">
                                          <p:val>
                                            <p:strVal val="#ppt_h*0.01"/>
                                          </p:val>
                                        </p:tav>
                                        <p:tav tm="100000">
                                          <p:val>
                                            <p:strVal val="#ppt_h"/>
                                          </p:val>
                                        </p:tav>
                                      </p:tavLst>
                                    </p:anim>
                                    <p:anim calcmode="lin" valueType="num">
                                      <p:cBhvr>
                                        <p:cTn id="116" dur="500" fill="hold"/>
                                        <p:tgtEl>
                                          <p:spTgt spid="195590"/>
                                        </p:tgtEl>
                                        <p:attrNameLst>
                                          <p:attrName>ppt_x</p:attrName>
                                        </p:attrNameLst>
                                      </p:cBhvr>
                                      <p:tavLst>
                                        <p:tav tm="0">
                                          <p:val>
                                            <p:strVal val="#ppt_x"/>
                                          </p:val>
                                        </p:tav>
                                        <p:tav tm="100000">
                                          <p:val>
                                            <p:strVal val="#ppt_x"/>
                                          </p:val>
                                        </p:tav>
                                      </p:tavLst>
                                    </p:anim>
                                    <p:anim calcmode="lin" valueType="num">
                                      <p:cBhvr>
                                        <p:cTn id="117" dur="500" fill="hold"/>
                                        <p:tgtEl>
                                          <p:spTgt spid="195590"/>
                                        </p:tgtEl>
                                        <p:attrNameLst>
                                          <p:attrName>ppt_y</p:attrName>
                                        </p:attrNameLst>
                                      </p:cBhvr>
                                      <p:tavLst>
                                        <p:tav tm="0">
                                          <p:val>
                                            <p:strVal val="#ppt_h+1"/>
                                          </p:val>
                                        </p:tav>
                                        <p:tav tm="100000">
                                          <p:val>
                                            <p:strVal val="#ppt_y"/>
                                          </p:val>
                                        </p:tav>
                                      </p:tavLst>
                                    </p:anim>
                                    <p:animEffect transition="in" filter="fade">
                                      <p:cBhvr>
                                        <p:cTn id="118" dur="500"/>
                                        <p:tgtEl>
                                          <p:spTgt spid="195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4854597"/>
          </a:xfrm>
        </p:spPr>
        <p:txBody>
          <a:bodyPr>
            <a:normAutofit fontScale="70000" lnSpcReduction="20000"/>
          </a:bodyPr>
          <a:lstStyle/>
          <a:p>
            <a:r>
              <a:rPr lang="ru-RU" dirty="0" smtClean="0"/>
              <a:t>Число начальных условий вырожденной системы меньше, чем полной: начальные значения быстрых переменных не используются в вырожденной системе.</a:t>
            </a:r>
          </a:p>
          <a:p>
            <a:r>
              <a:rPr lang="ru-RU" dirty="0" smtClean="0"/>
              <a:t>Согласно теореме Тихонова, если выполняется условие в), результат не зависит от начальных условий для переменных присоединенной системы.</a:t>
            </a:r>
          </a:p>
          <a:p>
            <a:r>
              <a:rPr lang="ru-RU" dirty="0" smtClean="0"/>
              <a:t>Таким образом, необходимым условием редукции является наличие малого параметра в уравнениях (6.4). </a:t>
            </a:r>
          </a:p>
          <a:p>
            <a:r>
              <a:rPr lang="ru-RU" dirty="0" smtClean="0"/>
              <a:t>Представляет интерес система двух дифференциальных уравнений вида (6.2), в которой особая точка расположена на неустойчивой ветви кривой </a:t>
            </a:r>
            <a:r>
              <a:rPr lang="ru-RU" i="1" dirty="0" smtClean="0"/>
              <a:t>F</a:t>
            </a:r>
            <a:r>
              <a:rPr lang="ru-RU" dirty="0" smtClean="0"/>
              <a:t>(</a:t>
            </a:r>
            <a:r>
              <a:rPr lang="ru-RU" i="1" dirty="0" err="1" smtClean="0"/>
              <a:t>x,y</a:t>
            </a:r>
            <a:r>
              <a:rPr lang="ru-RU" dirty="0" smtClean="0"/>
              <a:t>)</a:t>
            </a:r>
            <a:r>
              <a:rPr lang="ru-RU" i="1" dirty="0" smtClean="0"/>
              <a:t>=</a:t>
            </a:r>
            <a:r>
              <a:rPr lang="ru-RU" dirty="0" smtClean="0"/>
              <a:t>0. Такая система совершает релаксационные колебательные движения. Вопрос о релаксационных колебаниях мы обсудим в лекции 8.</a:t>
            </a:r>
          </a:p>
          <a:p>
            <a:r>
              <a:rPr lang="ru-RU" dirty="0" smtClean="0"/>
              <a:t>Теорема Тихонова явно или неявно применяется при исследовании практически любых моделей биологических систем, в этом мы убедимся в дальнейшем (лекции 7-12). </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Фермент-субстратная реакция </a:t>
            </a:r>
            <a:r>
              <a:rPr lang="ru-RU" b="1" dirty="0" err="1" smtClean="0"/>
              <a:t>Михаэлиса-Ментен</a:t>
            </a:r>
            <a:endParaRPr lang="ru-RU" dirty="0"/>
          </a:p>
        </p:txBody>
      </p:sp>
      <p:sp>
        <p:nvSpPr>
          <p:cNvPr id="3" name="Содержимое 2"/>
          <p:cNvSpPr>
            <a:spLocks noGrp="1"/>
          </p:cNvSpPr>
          <p:nvPr>
            <p:ph idx="1"/>
          </p:nvPr>
        </p:nvSpPr>
        <p:spPr>
          <a:xfrm>
            <a:off x="457200" y="857232"/>
            <a:ext cx="8229600" cy="5717304"/>
          </a:xfrm>
        </p:spPr>
        <p:txBody>
          <a:bodyPr>
            <a:normAutofit fontScale="85000" lnSpcReduction="20000"/>
          </a:bodyPr>
          <a:lstStyle/>
          <a:p>
            <a:r>
              <a:rPr lang="ru-RU" dirty="0" smtClean="0"/>
              <a:t>Классическим примером является модель базовой ферментативной реакции, предложенная </a:t>
            </a:r>
            <a:r>
              <a:rPr lang="ru-RU" dirty="0" err="1" smtClean="0"/>
              <a:t>Михаэлисом</a:t>
            </a:r>
            <a:r>
              <a:rPr lang="ru-RU" dirty="0" smtClean="0"/>
              <a:t> и </a:t>
            </a:r>
            <a:r>
              <a:rPr lang="ru-RU" dirty="0" err="1" smtClean="0"/>
              <a:t>Ментен</a:t>
            </a:r>
            <a:r>
              <a:rPr lang="ru-RU" dirty="0" smtClean="0"/>
              <a:t> в 1913 г.</a:t>
            </a:r>
          </a:p>
          <a:p>
            <a:r>
              <a:rPr lang="ru-RU" dirty="0" smtClean="0"/>
              <a:t>Схема реакции может быть представлена в виде:</a:t>
            </a:r>
          </a:p>
          <a:p>
            <a:r>
              <a:rPr lang="ru-RU" sz="3500" b="1" dirty="0" smtClean="0"/>
              <a:t>E + S        ES, ES      P + E</a:t>
            </a:r>
            <a:r>
              <a:rPr lang="ru-RU" sz="1700" b="1" dirty="0" smtClean="0"/>
              <a:t>	</a:t>
            </a:r>
            <a:r>
              <a:rPr lang="ru-RU" b="1" dirty="0" smtClean="0"/>
              <a:t>		(6.6)</a:t>
            </a:r>
          </a:p>
          <a:p>
            <a:r>
              <a:rPr lang="ru-RU" dirty="0" smtClean="0"/>
              <a:t>Схема означает, что субстрат S соединяется с ферментом E</a:t>
            </a:r>
            <a:r>
              <a:rPr lang="ru-RU" i="1" dirty="0" smtClean="0"/>
              <a:t> </a:t>
            </a:r>
            <a:r>
              <a:rPr lang="ru-RU" dirty="0" smtClean="0"/>
              <a:t>в комплекс ES, в котором происходит химическое превращение, и который затем распадается на фермент E и продукт P. По</a:t>
            </a:r>
            <a:r>
              <a:rPr lang="ru-RU" i="1" dirty="0" smtClean="0"/>
              <a:t> закону действующих масс,</a:t>
            </a:r>
            <a:r>
              <a:rPr lang="ru-RU" dirty="0" smtClean="0"/>
              <a:t> скорость реакции пропорциональна произведению концентраций. Обозначив концентрации реагентов малыми буквами:</a:t>
            </a:r>
          </a:p>
          <a:p>
            <a:r>
              <a:rPr lang="ru-RU" dirty="0" err="1" smtClean="0"/>
              <a:t>s=</a:t>
            </a:r>
            <a:r>
              <a:rPr lang="ru-RU" dirty="0" smtClean="0"/>
              <a:t>[S], </a:t>
            </a:r>
            <a:r>
              <a:rPr lang="ru-RU" dirty="0" err="1" smtClean="0"/>
              <a:t>e=</a:t>
            </a:r>
            <a:r>
              <a:rPr lang="ru-RU" dirty="0" smtClean="0"/>
              <a:t>[E], </a:t>
            </a:r>
            <a:r>
              <a:rPr lang="ru-RU" dirty="0" err="1" smtClean="0"/>
              <a:t>c=</a:t>
            </a:r>
            <a:r>
              <a:rPr lang="ru-RU" dirty="0" smtClean="0"/>
              <a:t>[ES], </a:t>
            </a:r>
            <a:r>
              <a:rPr lang="ru-RU" dirty="0" err="1" smtClean="0"/>
              <a:t>p=</a:t>
            </a:r>
            <a:r>
              <a:rPr lang="ru-RU" dirty="0" smtClean="0"/>
              <a:t>[P],</a:t>
            </a:r>
          </a:p>
          <a:p>
            <a:r>
              <a:rPr lang="ru-RU" dirty="0" smtClean="0"/>
              <a:t>получим систему уравнений:</a:t>
            </a:r>
          </a:p>
          <a:p>
            <a:pPr>
              <a:buNone/>
            </a:pPr>
            <a:r>
              <a:rPr lang="ru-RU" dirty="0" smtClean="0"/>
              <a:t>									(6.7)</a:t>
            </a:r>
          </a:p>
          <a:p>
            <a:endParaRPr lang="ru-RU" dirty="0"/>
          </a:p>
        </p:txBody>
      </p:sp>
      <p:pic>
        <p:nvPicPr>
          <p:cNvPr id="196610" name="Picture 2" descr="C:\Users\73B5~1\AppData\Local\Temp\Rar$EX00.134\LectMB\lect06.files\image046.gif"/>
          <p:cNvPicPr>
            <a:picLocks noChangeAspect="1" noChangeArrowheads="1"/>
          </p:cNvPicPr>
          <p:nvPr/>
        </p:nvPicPr>
        <p:blipFill>
          <a:blip r:embed="rId2" cstate="print"/>
          <a:srcRect/>
          <a:stretch>
            <a:fillRect/>
          </a:stretch>
        </p:blipFill>
        <p:spPr bwMode="auto">
          <a:xfrm>
            <a:off x="1857356" y="1928802"/>
            <a:ext cx="2714644" cy="689210"/>
          </a:xfrm>
          <a:prstGeom prst="rect">
            <a:avLst/>
          </a:prstGeom>
          <a:noFill/>
        </p:spPr>
      </p:pic>
      <p:pic>
        <p:nvPicPr>
          <p:cNvPr id="196611" name="Picture 3" descr="C:\Users\73B5~1\AppData\Local\Temp\Rar$EX00.134\LectMB\lect06.files\image048.gif"/>
          <p:cNvPicPr>
            <a:picLocks noChangeAspect="1" noChangeArrowheads="1"/>
          </p:cNvPicPr>
          <p:nvPr/>
        </p:nvPicPr>
        <p:blipFill>
          <a:blip r:embed="rId3" cstate="print"/>
          <a:srcRect/>
          <a:stretch>
            <a:fillRect/>
          </a:stretch>
        </p:blipFill>
        <p:spPr bwMode="auto">
          <a:xfrm>
            <a:off x="5500694" y="4851802"/>
            <a:ext cx="2071702" cy="200619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196610"/>
                                        </p:tgtEl>
                                        <p:attrNameLst>
                                          <p:attrName>style.visibility</p:attrName>
                                        </p:attrNameLst>
                                      </p:cBhvr>
                                      <p:to>
                                        <p:strVal val="visible"/>
                                      </p:to>
                                    </p:set>
                                    <p:anim calcmode="lin" valueType="num">
                                      <p:cBhvr>
                                        <p:cTn id="32" dur="500" fill="hold"/>
                                        <p:tgtEl>
                                          <p:spTgt spid="196610"/>
                                        </p:tgtEl>
                                        <p:attrNameLst>
                                          <p:attrName>ppt_w</p:attrName>
                                        </p:attrNameLst>
                                      </p:cBhvr>
                                      <p:tavLst>
                                        <p:tav tm="0">
                                          <p:val>
                                            <p:strVal val="#ppt_w*2.5"/>
                                          </p:val>
                                        </p:tav>
                                        <p:tav tm="100000">
                                          <p:val>
                                            <p:strVal val="#ppt_w"/>
                                          </p:val>
                                        </p:tav>
                                      </p:tavLst>
                                    </p:anim>
                                    <p:anim calcmode="lin" valueType="num">
                                      <p:cBhvr>
                                        <p:cTn id="33" dur="500" fill="hold"/>
                                        <p:tgtEl>
                                          <p:spTgt spid="196610"/>
                                        </p:tgtEl>
                                        <p:attrNameLst>
                                          <p:attrName>ppt_h</p:attrName>
                                        </p:attrNameLst>
                                      </p:cBhvr>
                                      <p:tavLst>
                                        <p:tav tm="0">
                                          <p:val>
                                            <p:strVal val="#ppt_h*0.01"/>
                                          </p:val>
                                        </p:tav>
                                        <p:tav tm="100000">
                                          <p:val>
                                            <p:strVal val="#ppt_h"/>
                                          </p:val>
                                        </p:tav>
                                      </p:tavLst>
                                    </p:anim>
                                    <p:anim calcmode="lin" valueType="num">
                                      <p:cBhvr>
                                        <p:cTn id="34" dur="500" fill="hold"/>
                                        <p:tgtEl>
                                          <p:spTgt spid="196610"/>
                                        </p:tgtEl>
                                        <p:attrNameLst>
                                          <p:attrName>ppt_x</p:attrName>
                                        </p:attrNameLst>
                                      </p:cBhvr>
                                      <p:tavLst>
                                        <p:tav tm="0">
                                          <p:val>
                                            <p:strVal val="#ppt_x"/>
                                          </p:val>
                                        </p:tav>
                                        <p:tav tm="100000">
                                          <p:val>
                                            <p:strVal val="#ppt_x"/>
                                          </p:val>
                                        </p:tav>
                                      </p:tavLst>
                                    </p:anim>
                                    <p:anim calcmode="lin" valueType="num">
                                      <p:cBhvr>
                                        <p:cTn id="35" dur="500" fill="hold"/>
                                        <p:tgtEl>
                                          <p:spTgt spid="196610"/>
                                        </p:tgtEl>
                                        <p:attrNameLst>
                                          <p:attrName>ppt_y</p:attrName>
                                        </p:attrNameLst>
                                      </p:cBhvr>
                                      <p:tavLst>
                                        <p:tav tm="0">
                                          <p:val>
                                            <p:strVal val="#ppt_h+1"/>
                                          </p:val>
                                        </p:tav>
                                        <p:tav tm="100000">
                                          <p:val>
                                            <p:strVal val="#ppt_y"/>
                                          </p:val>
                                        </p:tav>
                                      </p:tavLst>
                                    </p:anim>
                                    <p:animEffect transition="in" filter="fade">
                                      <p:cBhvr>
                                        <p:cTn id="36" dur="500"/>
                                        <p:tgtEl>
                                          <p:spTgt spid="196610"/>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8" presetClass="entr" presetSubtype="0" accel="100000" fill="hold" grpId="0"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p:cTn id="59"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60"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6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2"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63" dur="500"/>
                                        <p:tgtEl>
                                          <p:spTgt spid="3">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8" presetClass="entr" presetSubtype="0" accel="100000" fill="hold" grpId="0" nodeType="click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anim calcmode="lin" valueType="num">
                                      <p:cBhvr>
                                        <p:cTn id="68"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9"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7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1"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72" dur="500"/>
                                        <p:tgtEl>
                                          <p:spTgt spid="3">
                                            <p:txEl>
                                              <p:pRg st="6" end="6"/>
                                            </p:txEl>
                                          </p:spTgt>
                                        </p:tgtEl>
                                      </p:cBhvr>
                                    </p:animEffect>
                                  </p:childTnLst>
                                </p:cTn>
                              </p:par>
                              <p:par>
                                <p:cTn id="73" presetID="58" presetClass="entr" presetSubtype="0" accel="100000" fill="hold" nodeType="withEffect">
                                  <p:stCondLst>
                                    <p:cond delay="0"/>
                                  </p:stCondLst>
                                  <p:childTnLst>
                                    <p:set>
                                      <p:cBhvr>
                                        <p:cTn id="74" dur="1" fill="hold">
                                          <p:stCondLst>
                                            <p:cond delay="0"/>
                                          </p:stCondLst>
                                        </p:cTn>
                                        <p:tgtEl>
                                          <p:spTgt spid="196611"/>
                                        </p:tgtEl>
                                        <p:attrNameLst>
                                          <p:attrName>style.visibility</p:attrName>
                                        </p:attrNameLst>
                                      </p:cBhvr>
                                      <p:to>
                                        <p:strVal val="visible"/>
                                      </p:to>
                                    </p:set>
                                    <p:anim calcmode="lin" valueType="num">
                                      <p:cBhvr>
                                        <p:cTn id="75" dur="500" fill="hold"/>
                                        <p:tgtEl>
                                          <p:spTgt spid="196611"/>
                                        </p:tgtEl>
                                        <p:attrNameLst>
                                          <p:attrName>ppt_w</p:attrName>
                                        </p:attrNameLst>
                                      </p:cBhvr>
                                      <p:tavLst>
                                        <p:tav tm="0">
                                          <p:val>
                                            <p:strVal val="#ppt_w*2.5"/>
                                          </p:val>
                                        </p:tav>
                                        <p:tav tm="100000">
                                          <p:val>
                                            <p:strVal val="#ppt_w"/>
                                          </p:val>
                                        </p:tav>
                                      </p:tavLst>
                                    </p:anim>
                                    <p:anim calcmode="lin" valueType="num">
                                      <p:cBhvr>
                                        <p:cTn id="76" dur="500" fill="hold"/>
                                        <p:tgtEl>
                                          <p:spTgt spid="196611"/>
                                        </p:tgtEl>
                                        <p:attrNameLst>
                                          <p:attrName>ppt_h</p:attrName>
                                        </p:attrNameLst>
                                      </p:cBhvr>
                                      <p:tavLst>
                                        <p:tav tm="0">
                                          <p:val>
                                            <p:strVal val="#ppt_h*0.01"/>
                                          </p:val>
                                        </p:tav>
                                        <p:tav tm="100000">
                                          <p:val>
                                            <p:strVal val="#ppt_h"/>
                                          </p:val>
                                        </p:tav>
                                      </p:tavLst>
                                    </p:anim>
                                    <p:anim calcmode="lin" valueType="num">
                                      <p:cBhvr>
                                        <p:cTn id="77" dur="500" fill="hold"/>
                                        <p:tgtEl>
                                          <p:spTgt spid="196611"/>
                                        </p:tgtEl>
                                        <p:attrNameLst>
                                          <p:attrName>ppt_x</p:attrName>
                                        </p:attrNameLst>
                                      </p:cBhvr>
                                      <p:tavLst>
                                        <p:tav tm="0">
                                          <p:val>
                                            <p:strVal val="#ppt_x"/>
                                          </p:val>
                                        </p:tav>
                                        <p:tav tm="100000">
                                          <p:val>
                                            <p:strVal val="#ppt_x"/>
                                          </p:val>
                                        </p:tav>
                                      </p:tavLst>
                                    </p:anim>
                                    <p:anim calcmode="lin" valueType="num">
                                      <p:cBhvr>
                                        <p:cTn id="78" dur="500" fill="hold"/>
                                        <p:tgtEl>
                                          <p:spTgt spid="196611"/>
                                        </p:tgtEl>
                                        <p:attrNameLst>
                                          <p:attrName>ppt_y</p:attrName>
                                        </p:attrNameLst>
                                      </p:cBhvr>
                                      <p:tavLst>
                                        <p:tav tm="0">
                                          <p:val>
                                            <p:strVal val="#ppt_h+1"/>
                                          </p:val>
                                        </p:tav>
                                        <p:tav tm="100000">
                                          <p:val>
                                            <p:strVal val="#ppt_y"/>
                                          </p:val>
                                        </p:tav>
                                      </p:tavLst>
                                    </p:anim>
                                    <p:animEffect transition="in" filter="fade">
                                      <p:cBhvr>
                                        <p:cTn id="79" dur="500"/>
                                        <p:tgtEl>
                                          <p:spTgt spid="196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4711721"/>
          </a:xfrm>
        </p:spPr>
        <p:txBody>
          <a:bodyPr>
            <a:normAutofit fontScale="55000" lnSpcReduction="20000"/>
          </a:bodyPr>
          <a:lstStyle/>
          <a:p>
            <a:r>
              <a:rPr lang="ru-RU" dirty="0" smtClean="0"/>
              <a:t>В системе (6.7.) учтены  следующие процессы:</a:t>
            </a:r>
          </a:p>
          <a:p>
            <a:pPr lvl="0"/>
            <a:r>
              <a:rPr lang="ru-RU" dirty="0" smtClean="0"/>
              <a:t>·        Субстрат S расходуется, образуя комплекс ES (бимолекулярная реакция), и его концентрация увеличивается при распаде комплекса;</a:t>
            </a:r>
          </a:p>
          <a:p>
            <a:pPr lvl="0"/>
            <a:r>
              <a:rPr lang="ru-RU" dirty="0" smtClean="0"/>
              <a:t>·        Фермент E расходуется на образование комплекса ES, его концентрация увеличивается при распаде комплекса.</a:t>
            </a:r>
          </a:p>
          <a:p>
            <a:pPr lvl="0"/>
            <a:r>
              <a:rPr lang="ru-RU" dirty="0" smtClean="0"/>
              <a:t>·        Комплекс ES образуется из фермента E и субстрата S (бимолекулярная реакция) и распадается на субстрат S и фермент E.</a:t>
            </a:r>
          </a:p>
          <a:p>
            <a:pPr lvl="0"/>
            <a:r>
              <a:rPr lang="ru-RU" dirty="0" smtClean="0"/>
              <a:t>·        Продукт P образуется при распаде комплекса.</a:t>
            </a:r>
          </a:p>
          <a:p>
            <a:r>
              <a:rPr lang="ru-RU" dirty="0" smtClean="0"/>
              <a:t>Для полной математической формулировки задачи Коши необходимо задать начальные условия:</a:t>
            </a:r>
          </a:p>
          <a:p>
            <a:r>
              <a:rPr lang="ru-RU" i="1" dirty="0" smtClean="0"/>
              <a:t>s</a:t>
            </a:r>
            <a:r>
              <a:rPr lang="ru-RU" baseline="-25000" dirty="0" smtClean="0"/>
              <a:t>0</a:t>
            </a:r>
            <a:r>
              <a:rPr lang="ru-RU" dirty="0" smtClean="0"/>
              <a:t>(0)=</a:t>
            </a:r>
            <a:r>
              <a:rPr lang="ru-RU" i="1" dirty="0" smtClean="0"/>
              <a:t>s</a:t>
            </a:r>
            <a:r>
              <a:rPr lang="ru-RU" baseline="-25000" dirty="0" smtClean="0"/>
              <a:t>0</a:t>
            </a:r>
            <a:r>
              <a:rPr lang="ru-RU" i="1" dirty="0" smtClean="0"/>
              <a:t>, </a:t>
            </a:r>
            <a:r>
              <a:rPr lang="ru-RU" i="1" dirty="0" err="1" smtClean="0"/>
              <a:t>e</a:t>
            </a:r>
            <a:r>
              <a:rPr lang="ru-RU" dirty="0" smtClean="0"/>
              <a:t>(0)=</a:t>
            </a:r>
            <a:r>
              <a:rPr lang="ru-RU" i="1" dirty="0" smtClean="0"/>
              <a:t>e</a:t>
            </a:r>
            <a:r>
              <a:rPr lang="ru-RU" baseline="-25000" dirty="0" smtClean="0"/>
              <a:t>0</a:t>
            </a:r>
            <a:r>
              <a:rPr lang="ru-RU" i="1" dirty="0" smtClean="0"/>
              <a:t>, </a:t>
            </a:r>
            <a:r>
              <a:rPr lang="ru-RU" i="1" dirty="0" err="1" smtClean="0"/>
              <a:t>c</a:t>
            </a:r>
            <a:r>
              <a:rPr lang="ru-RU" dirty="0" smtClean="0"/>
              <a:t>(0)=0</a:t>
            </a:r>
            <a:r>
              <a:rPr lang="ru-RU" i="1" dirty="0" smtClean="0"/>
              <a:t>, </a:t>
            </a:r>
            <a:r>
              <a:rPr lang="ru-RU" i="1" dirty="0" err="1" smtClean="0"/>
              <a:t>p</a:t>
            </a:r>
            <a:r>
              <a:rPr lang="ru-RU" dirty="0" smtClean="0"/>
              <a:t>(0)=0</a:t>
            </a:r>
            <a:r>
              <a:rPr lang="ru-RU" i="1" dirty="0" smtClean="0"/>
              <a:t>.					</a:t>
            </a:r>
            <a:r>
              <a:rPr lang="ru-RU" dirty="0" smtClean="0"/>
              <a:t>(6.8)</a:t>
            </a:r>
          </a:p>
          <a:p>
            <a:r>
              <a:rPr lang="ru-RU" dirty="0" smtClean="0"/>
              <a:t>Уравнения (6.7) не являются независимыми. Кроме того, последнее уравнение отделяется от первых трех. Если система первых трех уравнений решена,  концентрация продукта может быть рассчитана по формуле:</a:t>
            </a:r>
          </a:p>
          <a:p>
            <a:endParaRPr lang="ru-RU" dirty="0" smtClean="0"/>
          </a:p>
          <a:p>
            <a:endParaRPr lang="ru-RU" dirty="0" smtClean="0"/>
          </a:p>
          <a:p>
            <a:endParaRPr lang="ru-RU" dirty="0" smtClean="0"/>
          </a:p>
          <a:p>
            <a:endParaRPr lang="ru-RU" dirty="0" smtClean="0"/>
          </a:p>
          <a:p>
            <a:r>
              <a:rPr lang="ru-RU" dirty="0" smtClean="0"/>
              <a:t>В соответствии со схемой реакций (6.6</a:t>
            </a:r>
            <a:r>
              <a:rPr lang="ru-RU" dirty="0" smtClean="0">
                <a:sym typeface="Symbol"/>
              </a:rPr>
              <a:t></a:t>
            </a:r>
            <a:r>
              <a:rPr lang="ru-RU" dirty="0" smtClean="0"/>
              <a:t>6.7) общее количество фермента, свободного и связанного в комплекс, сохраняется: </a:t>
            </a:r>
          </a:p>
          <a:p>
            <a:endParaRPr lang="ru-RU" dirty="0"/>
          </a:p>
        </p:txBody>
      </p:sp>
      <p:pic>
        <p:nvPicPr>
          <p:cNvPr id="198658" name="Picture 2" descr="C:\Users\73B5~1\AppData\Local\Temp\Rar$EX00.134\LectMB\lect06.files\image050.gif"/>
          <p:cNvPicPr>
            <a:picLocks noChangeAspect="1" noChangeArrowheads="1"/>
          </p:cNvPicPr>
          <p:nvPr/>
        </p:nvPicPr>
        <p:blipFill>
          <a:blip r:embed="rId2" cstate="print"/>
          <a:srcRect/>
          <a:stretch>
            <a:fillRect/>
          </a:stretch>
        </p:blipFill>
        <p:spPr bwMode="auto">
          <a:xfrm>
            <a:off x="3357554" y="4500570"/>
            <a:ext cx="1928826" cy="799757"/>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6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5" dur="5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8" presetClass="entr" presetSubtype="0" accel="10000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71"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7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3"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74" dur="500"/>
                                        <p:tgtEl>
                                          <p:spTgt spid="3">
                                            <p:txEl>
                                              <p:pRg st="7" end="7"/>
                                            </p:txEl>
                                          </p:spTgt>
                                        </p:tgtEl>
                                      </p:cBhvr>
                                    </p:animEffect>
                                  </p:childTnLst>
                                </p:cTn>
                              </p:par>
                              <p:par>
                                <p:cTn id="75" presetID="58" presetClass="entr" presetSubtype="0" accel="100000" fill="hold" nodeType="withEffect">
                                  <p:stCondLst>
                                    <p:cond delay="0"/>
                                  </p:stCondLst>
                                  <p:childTnLst>
                                    <p:set>
                                      <p:cBhvr>
                                        <p:cTn id="76" dur="1" fill="hold">
                                          <p:stCondLst>
                                            <p:cond delay="0"/>
                                          </p:stCondLst>
                                        </p:cTn>
                                        <p:tgtEl>
                                          <p:spTgt spid="198658"/>
                                        </p:tgtEl>
                                        <p:attrNameLst>
                                          <p:attrName>style.visibility</p:attrName>
                                        </p:attrNameLst>
                                      </p:cBhvr>
                                      <p:to>
                                        <p:strVal val="visible"/>
                                      </p:to>
                                    </p:set>
                                    <p:anim calcmode="lin" valueType="num">
                                      <p:cBhvr>
                                        <p:cTn id="77" dur="500" fill="hold"/>
                                        <p:tgtEl>
                                          <p:spTgt spid="198658"/>
                                        </p:tgtEl>
                                        <p:attrNameLst>
                                          <p:attrName>ppt_w</p:attrName>
                                        </p:attrNameLst>
                                      </p:cBhvr>
                                      <p:tavLst>
                                        <p:tav tm="0">
                                          <p:val>
                                            <p:strVal val="#ppt_w*2.5"/>
                                          </p:val>
                                        </p:tav>
                                        <p:tav tm="100000">
                                          <p:val>
                                            <p:strVal val="#ppt_w"/>
                                          </p:val>
                                        </p:tav>
                                      </p:tavLst>
                                    </p:anim>
                                    <p:anim calcmode="lin" valueType="num">
                                      <p:cBhvr>
                                        <p:cTn id="78" dur="500" fill="hold"/>
                                        <p:tgtEl>
                                          <p:spTgt spid="198658"/>
                                        </p:tgtEl>
                                        <p:attrNameLst>
                                          <p:attrName>ppt_h</p:attrName>
                                        </p:attrNameLst>
                                      </p:cBhvr>
                                      <p:tavLst>
                                        <p:tav tm="0">
                                          <p:val>
                                            <p:strVal val="#ppt_h*0.01"/>
                                          </p:val>
                                        </p:tav>
                                        <p:tav tm="100000">
                                          <p:val>
                                            <p:strVal val="#ppt_h"/>
                                          </p:val>
                                        </p:tav>
                                      </p:tavLst>
                                    </p:anim>
                                    <p:anim calcmode="lin" valueType="num">
                                      <p:cBhvr>
                                        <p:cTn id="79" dur="500" fill="hold"/>
                                        <p:tgtEl>
                                          <p:spTgt spid="198658"/>
                                        </p:tgtEl>
                                        <p:attrNameLst>
                                          <p:attrName>ppt_x</p:attrName>
                                        </p:attrNameLst>
                                      </p:cBhvr>
                                      <p:tavLst>
                                        <p:tav tm="0">
                                          <p:val>
                                            <p:strVal val="#ppt_x"/>
                                          </p:val>
                                        </p:tav>
                                        <p:tav tm="100000">
                                          <p:val>
                                            <p:strVal val="#ppt_x"/>
                                          </p:val>
                                        </p:tav>
                                      </p:tavLst>
                                    </p:anim>
                                    <p:anim calcmode="lin" valueType="num">
                                      <p:cBhvr>
                                        <p:cTn id="80" dur="500" fill="hold"/>
                                        <p:tgtEl>
                                          <p:spTgt spid="198658"/>
                                        </p:tgtEl>
                                        <p:attrNameLst>
                                          <p:attrName>ppt_y</p:attrName>
                                        </p:attrNameLst>
                                      </p:cBhvr>
                                      <p:tavLst>
                                        <p:tav tm="0">
                                          <p:val>
                                            <p:strVal val="#ppt_h+1"/>
                                          </p:val>
                                        </p:tav>
                                        <p:tav tm="100000">
                                          <p:val>
                                            <p:strVal val="#ppt_y"/>
                                          </p:val>
                                        </p:tav>
                                      </p:tavLst>
                                    </p:anim>
                                    <p:animEffect transition="in" filter="fade">
                                      <p:cBhvr>
                                        <p:cTn id="81" dur="500"/>
                                        <p:tgtEl>
                                          <p:spTgt spid="198658"/>
                                        </p:tgtEl>
                                      </p:cBhvr>
                                    </p:animEffect>
                                  </p:childTnLst>
                                </p:cTn>
                              </p:par>
                            </p:childTnLst>
                          </p:cTn>
                        </p:par>
                      </p:childTnLst>
                    </p:cTn>
                  </p:par>
                  <p:par>
                    <p:cTn id="82" fill="hold">
                      <p:stCondLst>
                        <p:cond delay="indefinite"/>
                      </p:stCondLst>
                      <p:childTnLst>
                        <p:par>
                          <p:cTn id="83" fill="hold">
                            <p:stCondLst>
                              <p:cond delay="0"/>
                            </p:stCondLst>
                            <p:childTnLst>
                              <p:par>
                                <p:cTn id="84" presetID="58" presetClass="entr" presetSubtype="0" accel="100000" fill="hold" grpId="0" nodeType="clickEffect">
                                  <p:stCondLst>
                                    <p:cond delay="0"/>
                                  </p:stCondLst>
                                  <p:childTnLst>
                                    <p:set>
                                      <p:cBhvr>
                                        <p:cTn id="85" dur="1" fill="hold">
                                          <p:stCondLst>
                                            <p:cond delay="0"/>
                                          </p:stCondLst>
                                        </p:cTn>
                                        <p:tgtEl>
                                          <p:spTgt spid="3">
                                            <p:txEl>
                                              <p:pRg st="12" end="12"/>
                                            </p:txEl>
                                          </p:spTgt>
                                        </p:tgtEl>
                                        <p:attrNameLst>
                                          <p:attrName>style.visibility</p:attrName>
                                        </p:attrNameLst>
                                      </p:cBhvr>
                                      <p:to>
                                        <p:strVal val="visible"/>
                                      </p:to>
                                    </p:set>
                                    <p:anim calcmode="lin" valueType="num">
                                      <p:cBhvr>
                                        <p:cTn id="86" dur="500" fill="hold"/>
                                        <p:tgtEl>
                                          <p:spTgt spid="3">
                                            <p:txEl>
                                              <p:pRg st="12" end="12"/>
                                            </p:txEl>
                                          </p:spTgt>
                                        </p:tgtEl>
                                        <p:attrNameLst>
                                          <p:attrName>ppt_w</p:attrName>
                                        </p:attrNameLst>
                                      </p:cBhvr>
                                      <p:tavLst>
                                        <p:tav tm="0">
                                          <p:val>
                                            <p:strVal val="#ppt_w*2.5"/>
                                          </p:val>
                                        </p:tav>
                                        <p:tav tm="100000">
                                          <p:val>
                                            <p:strVal val="#ppt_w"/>
                                          </p:val>
                                        </p:tav>
                                      </p:tavLst>
                                    </p:anim>
                                    <p:anim calcmode="lin" valueType="num">
                                      <p:cBhvr>
                                        <p:cTn id="87" dur="500" fill="hold"/>
                                        <p:tgtEl>
                                          <p:spTgt spid="3">
                                            <p:txEl>
                                              <p:pRg st="12" end="12"/>
                                            </p:txEl>
                                          </p:spTgt>
                                        </p:tgtEl>
                                        <p:attrNameLst>
                                          <p:attrName>ppt_h</p:attrName>
                                        </p:attrNameLst>
                                      </p:cBhvr>
                                      <p:tavLst>
                                        <p:tav tm="0">
                                          <p:val>
                                            <p:strVal val="#ppt_h*0.01"/>
                                          </p:val>
                                        </p:tav>
                                        <p:tav tm="100000">
                                          <p:val>
                                            <p:strVal val="#ppt_h"/>
                                          </p:val>
                                        </p:tav>
                                      </p:tavLst>
                                    </p:anim>
                                    <p:anim calcmode="lin" valueType="num">
                                      <p:cBhvr>
                                        <p:cTn id="88"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9" dur="500" fill="hold"/>
                                        <p:tgtEl>
                                          <p:spTgt spid="3">
                                            <p:txEl>
                                              <p:pRg st="12" end="12"/>
                                            </p:txEl>
                                          </p:spTgt>
                                        </p:tgtEl>
                                        <p:attrNameLst>
                                          <p:attrName>ppt_y</p:attrName>
                                        </p:attrNameLst>
                                      </p:cBhvr>
                                      <p:tavLst>
                                        <p:tav tm="0">
                                          <p:val>
                                            <p:strVal val="#ppt_h+1"/>
                                          </p:val>
                                        </p:tav>
                                        <p:tav tm="100000">
                                          <p:val>
                                            <p:strVal val="#ppt_y"/>
                                          </p:val>
                                        </p:tav>
                                      </p:tavLst>
                                    </p:anim>
                                    <p:animEffect transition="in" filter="fade">
                                      <p:cBhvr>
                                        <p:cTn id="9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55000" lnSpcReduction="20000"/>
          </a:bodyPr>
          <a:lstStyle/>
          <a:p>
            <a:r>
              <a:rPr lang="ru-RU" dirty="0" smtClean="0"/>
              <a:t>Сейчас биологические журналы полны математическими формулами и результатами компьютерных симуляций. Имеются специальные журналы, посвященные работам в области математических моделей: </a:t>
            </a:r>
            <a:r>
              <a:rPr lang="ru-RU" i="1" dirty="0" err="1" smtClean="0"/>
              <a:t>Theoretical</a:t>
            </a:r>
            <a:r>
              <a:rPr lang="ru-RU" i="1" dirty="0" smtClean="0"/>
              <a:t> </a:t>
            </a:r>
            <a:r>
              <a:rPr lang="ru-RU" i="1" dirty="0" err="1" smtClean="0"/>
              <a:t>Biology</a:t>
            </a:r>
            <a:r>
              <a:rPr lang="ru-RU" i="1" dirty="0" smtClean="0"/>
              <a:t>; </a:t>
            </a:r>
            <a:r>
              <a:rPr lang="ru-RU" i="1" dirty="0" err="1" smtClean="0"/>
              <a:t>Biosystems</a:t>
            </a:r>
            <a:r>
              <a:rPr lang="ru-RU" i="1" dirty="0" smtClean="0"/>
              <a:t>; </a:t>
            </a:r>
            <a:r>
              <a:rPr lang="ru-RU" i="1" dirty="0" err="1" smtClean="0"/>
              <a:t>Mathematical</a:t>
            </a:r>
            <a:r>
              <a:rPr lang="ru-RU" i="1" dirty="0" smtClean="0"/>
              <a:t> </a:t>
            </a:r>
            <a:r>
              <a:rPr lang="ru-RU" i="1" dirty="0" err="1" smtClean="0"/>
              <a:t>Ecology</a:t>
            </a:r>
            <a:r>
              <a:rPr lang="ru-RU" i="1" dirty="0" smtClean="0"/>
              <a:t>, </a:t>
            </a:r>
            <a:r>
              <a:rPr lang="ru-RU" i="1" dirty="0" err="1" smtClean="0"/>
              <a:t>Mathematical</a:t>
            </a:r>
            <a:r>
              <a:rPr lang="ru-RU" i="1" dirty="0" smtClean="0"/>
              <a:t> </a:t>
            </a:r>
            <a:r>
              <a:rPr lang="ru-RU" i="1" dirty="0" err="1" smtClean="0"/>
              <a:t>biology</a:t>
            </a:r>
            <a:r>
              <a:rPr lang="ru-RU" i="1" dirty="0" smtClean="0"/>
              <a:t>, </a:t>
            </a:r>
            <a:r>
              <a:rPr lang="ru-RU" i="1" dirty="0" err="1" smtClean="0"/>
              <a:t>Biological</a:t>
            </a:r>
            <a:r>
              <a:rPr lang="ru-RU" i="1" dirty="0" smtClean="0"/>
              <a:t> </a:t>
            </a:r>
            <a:r>
              <a:rPr lang="ru-RU" i="1" dirty="0" err="1" smtClean="0"/>
              <a:t>systems</a:t>
            </a:r>
            <a:r>
              <a:rPr lang="ru-RU" i="1" dirty="0" smtClean="0"/>
              <a:t> </a:t>
            </a:r>
            <a:r>
              <a:rPr lang="ru-RU" i="1" dirty="0" err="1" smtClean="0"/>
              <a:t>etc</a:t>
            </a:r>
            <a:r>
              <a:rPr lang="ru-RU" i="1" dirty="0" smtClean="0"/>
              <a:t>. </a:t>
            </a:r>
            <a:r>
              <a:rPr lang="ru-RU" dirty="0" smtClean="0"/>
              <a:t>Работы по математическому моделированию печатаются практически во всех российских биологических  журналах: </a:t>
            </a:r>
            <a:r>
              <a:rPr lang="ru-RU" i="1" dirty="0" smtClean="0"/>
              <a:t>Общая биология,  Биофизика, Экология, Молекулярная биология, Физиология растений </a:t>
            </a:r>
            <a:r>
              <a:rPr lang="ru-RU" dirty="0" smtClean="0"/>
              <a:t>и других.</a:t>
            </a:r>
          </a:p>
          <a:p>
            <a:r>
              <a:rPr lang="ru-RU" dirty="0" smtClean="0"/>
              <a:t>В основном, модели являются инструментом изучения конкретных систем, и работы по моделированию печатают в журналах, посвященных той области биологии, к которой относится объект моделирования. Это означает, что модель должна быть интересна, полезна и понятна специалистам-биологам. В то же время она должна быть, естественно, профессионально сделана с точки зрения математики.</a:t>
            </a:r>
          </a:p>
          <a:p>
            <a:r>
              <a:rPr lang="ru-RU" dirty="0" smtClean="0"/>
              <a:t>Наиболее успешные модели сделаны в содружестве специалистов математиков, или физиков, и биологов, хорошо знающих объект моделирования. При этом наиболее трудная часть совместной работы ‑ это формализация знаний об объекте (как правило, в виде схемы) на языке, который может затем быть переформулирован в математическую или компьютерную модель.</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4711721"/>
          </a:xfrm>
        </p:spPr>
        <p:txBody>
          <a:bodyPr>
            <a:normAutofit fontScale="55000" lnSpcReduction="20000"/>
          </a:bodyPr>
          <a:lstStyle/>
          <a:p>
            <a:r>
              <a:rPr lang="ru-RU" i="1" dirty="0" smtClean="0"/>
              <a:t>е</a:t>
            </a:r>
            <a:r>
              <a:rPr lang="ru-RU" dirty="0" smtClean="0"/>
              <a:t>(</a:t>
            </a:r>
            <a:r>
              <a:rPr lang="ru-RU" i="1" dirty="0" err="1" smtClean="0"/>
              <a:t>t</a:t>
            </a:r>
            <a:r>
              <a:rPr lang="ru-RU" dirty="0" smtClean="0"/>
              <a:t>)</a:t>
            </a:r>
            <a:r>
              <a:rPr lang="ru-RU" i="1" dirty="0" smtClean="0"/>
              <a:t> + с</a:t>
            </a:r>
            <a:r>
              <a:rPr lang="ru-RU" dirty="0" smtClean="0"/>
              <a:t>(</a:t>
            </a:r>
            <a:r>
              <a:rPr lang="ru-RU" i="1" dirty="0" err="1" smtClean="0"/>
              <a:t>t</a:t>
            </a:r>
            <a:r>
              <a:rPr lang="ru-RU" dirty="0" smtClean="0"/>
              <a:t>)</a:t>
            </a:r>
            <a:r>
              <a:rPr lang="ru-RU" i="1" dirty="0" smtClean="0"/>
              <a:t> = e</a:t>
            </a:r>
            <a:r>
              <a:rPr lang="ru-RU" baseline="-25000" dirty="0" smtClean="0"/>
              <a:t>0</a:t>
            </a:r>
            <a:r>
              <a:rPr lang="ru-RU" i="1" dirty="0" smtClean="0"/>
              <a:t>.</a:t>
            </a:r>
            <a:endParaRPr lang="ru-RU" dirty="0" smtClean="0"/>
          </a:p>
          <a:p>
            <a:r>
              <a:rPr lang="ru-RU" dirty="0" smtClean="0"/>
              <a:t>Это условие позволяет одно из дифференциальных уравнений системы (6.7) заменить алгебраическим, и модель сводится к двум дифференциальным уравнениям:</a:t>
            </a:r>
          </a:p>
          <a:p>
            <a:pPr>
              <a:buNone/>
            </a:pPr>
            <a:r>
              <a:rPr lang="ru-RU" dirty="0" smtClean="0"/>
              <a:t> 					</a:t>
            </a:r>
          </a:p>
          <a:p>
            <a:endParaRPr lang="ru-RU" dirty="0" smtClean="0"/>
          </a:p>
          <a:p>
            <a:endParaRPr lang="ru-RU" dirty="0" smtClean="0"/>
          </a:p>
          <a:p>
            <a:pPr>
              <a:buNone/>
            </a:pPr>
            <a:r>
              <a:rPr lang="ru-RU" dirty="0" smtClean="0"/>
              <a:t>						(6.9)</a:t>
            </a:r>
          </a:p>
          <a:p>
            <a:r>
              <a:rPr lang="ru-RU" dirty="0" err="1" smtClean="0"/>
              <a:t>c</a:t>
            </a:r>
            <a:r>
              <a:rPr lang="ru-RU" dirty="0" smtClean="0"/>
              <a:t> начальными условиями:</a:t>
            </a:r>
            <a:r>
              <a:rPr lang="ru-RU" i="1" dirty="0" smtClean="0"/>
              <a:t> s</a:t>
            </a:r>
            <a:r>
              <a:rPr lang="ru-RU" baseline="-25000" dirty="0" smtClean="0"/>
              <a:t>0</a:t>
            </a:r>
            <a:r>
              <a:rPr lang="ru-RU" dirty="0" smtClean="0"/>
              <a:t>(0)</a:t>
            </a:r>
            <a:r>
              <a:rPr lang="ru-RU" i="1" dirty="0" smtClean="0"/>
              <a:t>=s</a:t>
            </a:r>
            <a:r>
              <a:rPr lang="ru-RU" baseline="-25000" dirty="0" smtClean="0"/>
              <a:t>0 </a:t>
            </a:r>
            <a:r>
              <a:rPr lang="ru-RU" i="1" dirty="0" smtClean="0"/>
              <a:t>, </a:t>
            </a:r>
            <a:r>
              <a:rPr lang="ru-RU" i="1" dirty="0" err="1" smtClean="0"/>
              <a:t>c</a:t>
            </a:r>
            <a:r>
              <a:rPr lang="ru-RU" dirty="0" smtClean="0"/>
              <a:t>(0)=0</a:t>
            </a:r>
            <a:r>
              <a:rPr lang="ru-RU" i="1" dirty="0" smtClean="0"/>
              <a:t>. </a:t>
            </a:r>
            <a:endParaRPr lang="ru-RU" dirty="0" smtClean="0"/>
          </a:p>
          <a:p>
            <a:r>
              <a:rPr lang="ru-RU" dirty="0" smtClean="0"/>
              <a:t>Введем безразмерные переменные и параметры:</a:t>
            </a:r>
          </a:p>
          <a:p>
            <a:endParaRPr lang="ru-RU" dirty="0" smtClean="0"/>
          </a:p>
          <a:p>
            <a:endParaRPr lang="ru-RU" dirty="0" smtClean="0"/>
          </a:p>
          <a:p>
            <a:endParaRPr lang="ru-RU" dirty="0" smtClean="0"/>
          </a:p>
          <a:p>
            <a:pPr>
              <a:buNone/>
            </a:pPr>
            <a:r>
              <a:rPr lang="ru-RU" dirty="0" smtClean="0"/>
              <a:t>						(6.10)</a:t>
            </a:r>
          </a:p>
          <a:p>
            <a:r>
              <a:rPr lang="ru-RU" dirty="0" smtClean="0"/>
              <a:t>Запишем уравнения (6.9) в безразмерном виде:</a:t>
            </a:r>
          </a:p>
          <a:p>
            <a:endParaRPr lang="ru-RU" dirty="0" smtClean="0"/>
          </a:p>
          <a:p>
            <a:endParaRPr lang="ru-RU" dirty="0" smtClean="0"/>
          </a:p>
          <a:p>
            <a:endParaRPr lang="ru-RU" dirty="0" smtClean="0"/>
          </a:p>
          <a:p>
            <a:pPr>
              <a:buNone/>
            </a:pPr>
            <a:r>
              <a:rPr lang="ru-RU" dirty="0" smtClean="0"/>
              <a:t>						(6.11)</a:t>
            </a:r>
          </a:p>
          <a:p>
            <a:pPr>
              <a:buNone/>
            </a:pPr>
            <a:r>
              <a:rPr lang="ru-RU" dirty="0" smtClean="0"/>
              <a:t>Из (6.10) следует, что</a:t>
            </a:r>
            <a:r>
              <a:rPr lang="ru-RU" i="1" dirty="0" smtClean="0"/>
              <a:t> (К </a:t>
            </a:r>
            <a:r>
              <a:rPr lang="ru-RU" i="1" dirty="0" smtClean="0">
                <a:sym typeface="Symbol"/>
              </a:rPr>
              <a:t></a:t>
            </a:r>
            <a:r>
              <a:rPr lang="ru-RU" i="1" dirty="0" smtClean="0"/>
              <a:t> </a:t>
            </a:r>
            <a:r>
              <a:rPr lang="ru-RU" i="1" dirty="0" smtClean="0">
                <a:sym typeface="Symbol"/>
              </a:rPr>
              <a:t></a:t>
            </a:r>
            <a:r>
              <a:rPr lang="ru-RU" i="1" dirty="0" smtClean="0"/>
              <a:t>)&gt;</a:t>
            </a:r>
            <a:r>
              <a:rPr lang="ru-RU" dirty="0" smtClean="0"/>
              <a:t>0</a:t>
            </a:r>
            <a:r>
              <a:rPr lang="ru-RU" i="1" dirty="0" smtClean="0"/>
              <a:t>.</a:t>
            </a:r>
            <a:endParaRPr lang="ru-RU" dirty="0" smtClean="0"/>
          </a:p>
          <a:p>
            <a:endParaRPr lang="ru-RU" dirty="0"/>
          </a:p>
        </p:txBody>
      </p:sp>
      <p:pic>
        <p:nvPicPr>
          <p:cNvPr id="199682" name="Picture 2" descr="C:\Users\73B5~1\AppData\Local\Temp\Rar$EX00.134\LectMB\lect06.files\image052.gif"/>
          <p:cNvPicPr>
            <a:picLocks noChangeAspect="1" noChangeArrowheads="1"/>
          </p:cNvPicPr>
          <p:nvPr/>
        </p:nvPicPr>
        <p:blipFill>
          <a:blip r:embed="rId2" cstate="print"/>
          <a:srcRect/>
          <a:stretch>
            <a:fillRect/>
          </a:stretch>
        </p:blipFill>
        <p:spPr bwMode="auto">
          <a:xfrm>
            <a:off x="2774908" y="2285992"/>
            <a:ext cx="2368583" cy="1323977"/>
          </a:xfrm>
          <a:prstGeom prst="rect">
            <a:avLst/>
          </a:prstGeom>
          <a:noFill/>
        </p:spPr>
      </p:pic>
      <p:pic>
        <p:nvPicPr>
          <p:cNvPr id="199683" name="Picture 3" descr="C:\Users\73B5~1\AppData\Local\Temp\Rar$EX00.134\LectMB\lect06.files\image054.gif"/>
          <p:cNvPicPr>
            <a:picLocks noChangeAspect="1" noChangeArrowheads="1"/>
          </p:cNvPicPr>
          <p:nvPr/>
        </p:nvPicPr>
        <p:blipFill>
          <a:blip r:embed="rId3" cstate="print"/>
          <a:srcRect/>
          <a:stretch>
            <a:fillRect/>
          </a:stretch>
        </p:blipFill>
        <p:spPr bwMode="auto">
          <a:xfrm>
            <a:off x="2552532" y="3714752"/>
            <a:ext cx="2710019" cy="1028701"/>
          </a:xfrm>
          <a:prstGeom prst="rect">
            <a:avLst/>
          </a:prstGeom>
          <a:noFill/>
        </p:spPr>
      </p:pic>
      <p:pic>
        <p:nvPicPr>
          <p:cNvPr id="199684" name="Picture 4" descr="C:\Users\73B5~1\AppData\Local\Temp\Rar$EX00.134\LectMB\lect06.files\image056.gif"/>
          <p:cNvPicPr>
            <a:picLocks noChangeAspect="1" noChangeArrowheads="1"/>
          </p:cNvPicPr>
          <p:nvPr/>
        </p:nvPicPr>
        <p:blipFill>
          <a:blip r:embed="rId4" cstate="print"/>
          <a:srcRect/>
          <a:stretch>
            <a:fillRect/>
          </a:stretch>
        </p:blipFill>
        <p:spPr bwMode="auto">
          <a:xfrm>
            <a:off x="3214678" y="4929198"/>
            <a:ext cx="3395666" cy="99412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5" end="5"/>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199682"/>
                                        </p:tgtEl>
                                        <p:attrNameLst>
                                          <p:attrName>style.visibility</p:attrName>
                                        </p:attrNameLst>
                                      </p:cBhvr>
                                      <p:to>
                                        <p:strVal val="visible"/>
                                      </p:to>
                                    </p:set>
                                    <p:anim calcmode="lin" valueType="num">
                                      <p:cBhvr>
                                        <p:cTn id="32" dur="500" fill="hold"/>
                                        <p:tgtEl>
                                          <p:spTgt spid="199682"/>
                                        </p:tgtEl>
                                        <p:attrNameLst>
                                          <p:attrName>ppt_w</p:attrName>
                                        </p:attrNameLst>
                                      </p:cBhvr>
                                      <p:tavLst>
                                        <p:tav tm="0">
                                          <p:val>
                                            <p:strVal val="#ppt_w*2.5"/>
                                          </p:val>
                                        </p:tav>
                                        <p:tav tm="100000">
                                          <p:val>
                                            <p:strVal val="#ppt_w"/>
                                          </p:val>
                                        </p:tav>
                                      </p:tavLst>
                                    </p:anim>
                                    <p:anim calcmode="lin" valueType="num">
                                      <p:cBhvr>
                                        <p:cTn id="33" dur="500" fill="hold"/>
                                        <p:tgtEl>
                                          <p:spTgt spid="199682"/>
                                        </p:tgtEl>
                                        <p:attrNameLst>
                                          <p:attrName>ppt_h</p:attrName>
                                        </p:attrNameLst>
                                      </p:cBhvr>
                                      <p:tavLst>
                                        <p:tav tm="0">
                                          <p:val>
                                            <p:strVal val="#ppt_h*0.01"/>
                                          </p:val>
                                        </p:tav>
                                        <p:tav tm="100000">
                                          <p:val>
                                            <p:strVal val="#ppt_h"/>
                                          </p:val>
                                        </p:tav>
                                      </p:tavLst>
                                    </p:anim>
                                    <p:anim calcmode="lin" valueType="num">
                                      <p:cBhvr>
                                        <p:cTn id="34" dur="500" fill="hold"/>
                                        <p:tgtEl>
                                          <p:spTgt spid="199682"/>
                                        </p:tgtEl>
                                        <p:attrNameLst>
                                          <p:attrName>ppt_x</p:attrName>
                                        </p:attrNameLst>
                                      </p:cBhvr>
                                      <p:tavLst>
                                        <p:tav tm="0">
                                          <p:val>
                                            <p:strVal val="#ppt_x"/>
                                          </p:val>
                                        </p:tav>
                                        <p:tav tm="100000">
                                          <p:val>
                                            <p:strVal val="#ppt_x"/>
                                          </p:val>
                                        </p:tav>
                                      </p:tavLst>
                                    </p:anim>
                                    <p:anim calcmode="lin" valueType="num">
                                      <p:cBhvr>
                                        <p:cTn id="35" dur="500" fill="hold"/>
                                        <p:tgtEl>
                                          <p:spTgt spid="199682"/>
                                        </p:tgtEl>
                                        <p:attrNameLst>
                                          <p:attrName>ppt_y</p:attrName>
                                        </p:attrNameLst>
                                      </p:cBhvr>
                                      <p:tavLst>
                                        <p:tav tm="0">
                                          <p:val>
                                            <p:strVal val="#ppt_h+1"/>
                                          </p:val>
                                        </p:tav>
                                        <p:tav tm="100000">
                                          <p:val>
                                            <p:strVal val="#ppt_y"/>
                                          </p:val>
                                        </p:tav>
                                      </p:tavLst>
                                    </p:anim>
                                    <p:animEffect transition="in" filter="fade">
                                      <p:cBhvr>
                                        <p:cTn id="36" dur="500"/>
                                        <p:tgtEl>
                                          <p:spTgt spid="199682"/>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8" presetClass="entr" presetSubtype="0" accel="100000" fill="hold" grpId="0"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p:cTn id="59" dur="500" fill="hold"/>
                                        <p:tgtEl>
                                          <p:spTgt spid="3">
                                            <p:txEl>
                                              <p:pRg st="11" end="11"/>
                                            </p:txEl>
                                          </p:spTgt>
                                        </p:tgtEl>
                                        <p:attrNameLst>
                                          <p:attrName>ppt_w</p:attrName>
                                        </p:attrNameLst>
                                      </p:cBhvr>
                                      <p:tavLst>
                                        <p:tav tm="0">
                                          <p:val>
                                            <p:strVal val="#ppt_w*2.5"/>
                                          </p:val>
                                        </p:tav>
                                        <p:tav tm="100000">
                                          <p:val>
                                            <p:strVal val="#ppt_w"/>
                                          </p:val>
                                        </p:tav>
                                      </p:tavLst>
                                    </p:anim>
                                    <p:anim calcmode="lin" valueType="num">
                                      <p:cBhvr>
                                        <p:cTn id="60" dur="500" fill="hold"/>
                                        <p:tgtEl>
                                          <p:spTgt spid="3">
                                            <p:txEl>
                                              <p:pRg st="11" end="11"/>
                                            </p:txEl>
                                          </p:spTgt>
                                        </p:tgtEl>
                                        <p:attrNameLst>
                                          <p:attrName>ppt_h</p:attrName>
                                        </p:attrNameLst>
                                      </p:cBhvr>
                                      <p:tavLst>
                                        <p:tav tm="0">
                                          <p:val>
                                            <p:strVal val="#ppt_h*0.01"/>
                                          </p:val>
                                        </p:tav>
                                        <p:tav tm="100000">
                                          <p:val>
                                            <p:strVal val="#ppt_h"/>
                                          </p:val>
                                        </p:tav>
                                      </p:tavLst>
                                    </p:anim>
                                    <p:anim calcmode="lin" valueType="num">
                                      <p:cBhvr>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2" dur="500" fill="hold"/>
                                        <p:tgtEl>
                                          <p:spTgt spid="3">
                                            <p:txEl>
                                              <p:pRg st="11" end="11"/>
                                            </p:txEl>
                                          </p:spTgt>
                                        </p:tgtEl>
                                        <p:attrNameLst>
                                          <p:attrName>ppt_y</p:attrName>
                                        </p:attrNameLst>
                                      </p:cBhvr>
                                      <p:tavLst>
                                        <p:tav tm="0">
                                          <p:val>
                                            <p:strVal val="#ppt_h+1"/>
                                          </p:val>
                                        </p:tav>
                                        <p:tav tm="100000">
                                          <p:val>
                                            <p:strVal val="#ppt_y"/>
                                          </p:val>
                                        </p:tav>
                                      </p:tavLst>
                                    </p:anim>
                                    <p:animEffect transition="in" filter="fade">
                                      <p:cBhvr>
                                        <p:cTn id="63" dur="500"/>
                                        <p:tgtEl>
                                          <p:spTgt spid="3">
                                            <p:txEl>
                                              <p:pRg st="11" end="11"/>
                                            </p:txEl>
                                          </p:spTgt>
                                        </p:tgtEl>
                                      </p:cBhvr>
                                    </p:animEffect>
                                  </p:childTnLst>
                                </p:cTn>
                              </p:par>
                              <p:par>
                                <p:cTn id="64" presetID="58" presetClass="entr" presetSubtype="0" accel="100000" fill="hold" nodeType="withEffect">
                                  <p:stCondLst>
                                    <p:cond delay="0"/>
                                  </p:stCondLst>
                                  <p:childTnLst>
                                    <p:set>
                                      <p:cBhvr>
                                        <p:cTn id="65" dur="1" fill="hold">
                                          <p:stCondLst>
                                            <p:cond delay="0"/>
                                          </p:stCondLst>
                                        </p:cTn>
                                        <p:tgtEl>
                                          <p:spTgt spid="199683"/>
                                        </p:tgtEl>
                                        <p:attrNameLst>
                                          <p:attrName>style.visibility</p:attrName>
                                        </p:attrNameLst>
                                      </p:cBhvr>
                                      <p:to>
                                        <p:strVal val="visible"/>
                                      </p:to>
                                    </p:set>
                                    <p:anim calcmode="lin" valueType="num">
                                      <p:cBhvr>
                                        <p:cTn id="66" dur="500" fill="hold"/>
                                        <p:tgtEl>
                                          <p:spTgt spid="199683"/>
                                        </p:tgtEl>
                                        <p:attrNameLst>
                                          <p:attrName>ppt_w</p:attrName>
                                        </p:attrNameLst>
                                      </p:cBhvr>
                                      <p:tavLst>
                                        <p:tav tm="0">
                                          <p:val>
                                            <p:strVal val="#ppt_w*2.5"/>
                                          </p:val>
                                        </p:tav>
                                        <p:tav tm="100000">
                                          <p:val>
                                            <p:strVal val="#ppt_w"/>
                                          </p:val>
                                        </p:tav>
                                      </p:tavLst>
                                    </p:anim>
                                    <p:anim calcmode="lin" valueType="num">
                                      <p:cBhvr>
                                        <p:cTn id="67" dur="500" fill="hold"/>
                                        <p:tgtEl>
                                          <p:spTgt spid="199683"/>
                                        </p:tgtEl>
                                        <p:attrNameLst>
                                          <p:attrName>ppt_h</p:attrName>
                                        </p:attrNameLst>
                                      </p:cBhvr>
                                      <p:tavLst>
                                        <p:tav tm="0">
                                          <p:val>
                                            <p:strVal val="#ppt_h*0.01"/>
                                          </p:val>
                                        </p:tav>
                                        <p:tav tm="100000">
                                          <p:val>
                                            <p:strVal val="#ppt_h"/>
                                          </p:val>
                                        </p:tav>
                                      </p:tavLst>
                                    </p:anim>
                                    <p:anim calcmode="lin" valueType="num">
                                      <p:cBhvr>
                                        <p:cTn id="68" dur="500" fill="hold"/>
                                        <p:tgtEl>
                                          <p:spTgt spid="199683"/>
                                        </p:tgtEl>
                                        <p:attrNameLst>
                                          <p:attrName>ppt_x</p:attrName>
                                        </p:attrNameLst>
                                      </p:cBhvr>
                                      <p:tavLst>
                                        <p:tav tm="0">
                                          <p:val>
                                            <p:strVal val="#ppt_x"/>
                                          </p:val>
                                        </p:tav>
                                        <p:tav tm="100000">
                                          <p:val>
                                            <p:strVal val="#ppt_x"/>
                                          </p:val>
                                        </p:tav>
                                      </p:tavLst>
                                    </p:anim>
                                    <p:anim calcmode="lin" valueType="num">
                                      <p:cBhvr>
                                        <p:cTn id="69" dur="500" fill="hold"/>
                                        <p:tgtEl>
                                          <p:spTgt spid="199683"/>
                                        </p:tgtEl>
                                        <p:attrNameLst>
                                          <p:attrName>ppt_y</p:attrName>
                                        </p:attrNameLst>
                                      </p:cBhvr>
                                      <p:tavLst>
                                        <p:tav tm="0">
                                          <p:val>
                                            <p:strVal val="#ppt_h+1"/>
                                          </p:val>
                                        </p:tav>
                                        <p:tav tm="100000">
                                          <p:val>
                                            <p:strVal val="#ppt_y"/>
                                          </p:val>
                                        </p:tav>
                                      </p:tavLst>
                                    </p:anim>
                                    <p:animEffect transition="in" filter="fade">
                                      <p:cBhvr>
                                        <p:cTn id="70" dur="500"/>
                                        <p:tgtEl>
                                          <p:spTgt spid="199683"/>
                                        </p:tgtEl>
                                      </p:cBhvr>
                                    </p:animEffect>
                                  </p:childTnLst>
                                </p:cTn>
                              </p:par>
                            </p:childTnLst>
                          </p:cTn>
                        </p:par>
                      </p:childTnLst>
                    </p:cTn>
                  </p:par>
                  <p:par>
                    <p:cTn id="71" fill="hold">
                      <p:stCondLst>
                        <p:cond delay="indefinite"/>
                      </p:stCondLst>
                      <p:childTnLst>
                        <p:par>
                          <p:cTn id="72" fill="hold">
                            <p:stCondLst>
                              <p:cond delay="0"/>
                            </p:stCondLst>
                            <p:childTnLst>
                              <p:par>
                                <p:cTn id="73" presetID="58" presetClass="entr" presetSubtype="0" accel="100000" fill="hold" grpId="0" nodeType="clickEffect">
                                  <p:stCondLst>
                                    <p:cond delay="0"/>
                                  </p:stCondLst>
                                  <p:childTnLst>
                                    <p:set>
                                      <p:cBhvr>
                                        <p:cTn id="74" dur="1" fill="hold">
                                          <p:stCondLst>
                                            <p:cond delay="0"/>
                                          </p:stCondLst>
                                        </p:cTn>
                                        <p:tgtEl>
                                          <p:spTgt spid="3">
                                            <p:txEl>
                                              <p:pRg st="12" end="12"/>
                                            </p:txEl>
                                          </p:spTgt>
                                        </p:tgtEl>
                                        <p:attrNameLst>
                                          <p:attrName>style.visibility</p:attrName>
                                        </p:attrNameLst>
                                      </p:cBhvr>
                                      <p:to>
                                        <p:strVal val="visible"/>
                                      </p:to>
                                    </p:set>
                                    <p:anim calcmode="lin" valueType="num">
                                      <p:cBhvr>
                                        <p:cTn id="75" dur="500" fill="hold"/>
                                        <p:tgtEl>
                                          <p:spTgt spid="3">
                                            <p:txEl>
                                              <p:pRg st="12" end="12"/>
                                            </p:txEl>
                                          </p:spTgt>
                                        </p:tgtEl>
                                        <p:attrNameLst>
                                          <p:attrName>ppt_w</p:attrName>
                                        </p:attrNameLst>
                                      </p:cBhvr>
                                      <p:tavLst>
                                        <p:tav tm="0">
                                          <p:val>
                                            <p:strVal val="#ppt_w*2.5"/>
                                          </p:val>
                                        </p:tav>
                                        <p:tav tm="100000">
                                          <p:val>
                                            <p:strVal val="#ppt_w"/>
                                          </p:val>
                                        </p:tav>
                                      </p:tavLst>
                                    </p:anim>
                                    <p:anim calcmode="lin" valueType="num">
                                      <p:cBhvr>
                                        <p:cTn id="76" dur="500" fill="hold"/>
                                        <p:tgtEl>
                                          <p:spTgt spid="3">
                                            <p:txEl>
                                              <p:pRg st="12" end="12"/>
                                            </p:txEl>
                                          </p:spTgt>
                                        </p:tgtEl>
                                        <p:attrNameLst>
                                          <p:attrName>ppt_h</p:attrName>
                                        </p:attrNameLst>
                                      </p:cBhvr>
                                      <p:tavLst>
                                        <p:tav tm="0">
                                          <p:val>
                                            <p:strVal val="#ppt_h*0.01"/>
                                          </p:val>
                                        </p:tav>
                                        <p:tav tm="100000">
                                          <p:val>
                                            <p:strVal val="#ppt_h"/>
                                          </p:val>
                                        </p:tav>
                                      </p:tavLst>
                                    </p:anim>
                                    <p:anim calcmode="lin" valueType="num">
                                      <p:cBhvr>
                                        <p:cTn id="7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8" dur="500" fill="hold"/>
                                        <p:tgtEl>
                                          <p:spTgt spid="3">
                                            <p:txEl>
                                              <p:pRg st="12" end="12"/>
                                            </p:txEl>
                                          </p:spTgt>
                                        </p:tgtEl>
                                        <p:attrNameLst>
                                          <p:attrName>ppt_y</p:attrName>
                                        </p:attrNameLst>
                                      </p:cBhvr>
                                      <p:tavLst>
                                        <p:tav tm="0">
                                          <p:val>
                                            <p:strVal val="#ppt_h+1"/>
                                          </p:val>
                                        </p:tav>
                                        <p:tav tm="100000">
                                          <p:val>
                                            <p:strVal val="#ppt_y"/>
                                          </p:val>
                                        </p:tav>
                                      </p:tavLst>
                                    </p:anim>
                                    <p:animEffect transition="in" filter="fade">
                                      <p:cBhvr>
                                        <p:cTn id="79" dur="500"/>
                                        <p:tgtEl>
                                          <p:spTgt spid="3">
                                            <p:txEl>
                                              <p:pRg st="12" end="1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8" presetClass="entr" presetSubtype="0" accel="100000" fill="hold" grpId="0" nodeType="clickEffect">
                                  <p:stCondLst>
                                    <p:cond delay="0"/>
                                  </p:stCondLst>
                                  <p:childTnLst>
                                    <p:set>
                                      <p:cBhvr>
                                        <p:cTn id="83" dur="1" fill="hold">
                                          <p:stCondLst>
                                            <p:cond delay="0"/>
                                          </p:stCondLst>
                                        </p:cTn>
                                        <p:tgtEl>
                                          <p:spTgt spid="3">
                                            <p:txEl>
                                              <p:pRg st="16" end="16"/>
                                            </p:txEl>
                                          </p:spTgt>
                                        </p:tgtEl>
                                        <p:attrNameLst>
                                          <p:attrName>style.visibility</p:attrName>
                                        </p:attrNameLst>
                                      </p:cBhvr>
                                      <p:to>
                                        <p:strVal val="visible"/>
                                      </p:to>
                                    </p:set>
                                    <p:anim calcmode="lin" valueType="num">
                                      <p:cBhvr>
                                        <p:cTn id="84" dur="500" fill="hold"/>
                                        <p:tgtEl>
                                          <p:spTgt spid="3">
                                            <p:txEl>
                                              <p:pRg st="16" end="16"/>
                                            </p:txEl>
                                          </p:spTgt>
                                        </p:tgtEl>
                                        <p:attrNameLst>
                                          <p:attrName>ppt_w</p:attrName>
                                        </p:attrNameLst>
                                      </p:cBhvr>
                                      <p:tavLst>
                                        <p:tav tm="0">
                                          <p:val>
                                            <p:strVal val="#ppt_w*2.5"/>
                                          </p:val>
                                        </p:tav>
                                        <p:tav tm="100000">
                                          <p:val>
                                            <p:strVal val="#ppt_w"/>
                                          </p:val>
                                        </p:tav>
                                      </p:tavLst>
                                    </p:anim>
                                    <p:anim calcmode="lin" valueType="num">
                                      <p:cBhvr>
                                        <p:cTn id="85" dur="500" fill="hold"/>
                                        <p:tgtEl>
                                          <p:spTgt spid="3">
                                            <p:txEl>
                                              <p:pRg st="16" end="16"/>
                                            </p:txEl>
                                          </p:spTgt>
                                        </p:tgtEl>
                                        <p:attrNameLst>
                                          <p:attrName>ppt_h</p:attrName>
                                        </p:attrNameLst>
                                      </p:cBhvr>
                                      <p:tavLst>
                                        <p:tav tm="0">
                                          <p:val>
                                            <p:strVal val="#ppt_h*0.01"/>
                                          </p:val>
                                        </p:tav>
                                        <p:tav tm="100000">
                                          <p:val>
                                            <p:strVal val="#ppt_h"/>
                                          </p:val>
                                        </p:tav>
                                      </p:tavLst>
                                    </p:anim>
                                    <p:anim calcmode="lin" valueType="num">
                                      <p:cBhvr>
                                        <p:cTn id="86"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87" dur="500" fill="hold"/>
                                        <p:tgtEl>
                                          <p:spTgt spid="3">
                                            <p:txEl>
                                              <p:pRg st="16" end="16"/>
                                            </p:txEl>
                                          </p:spTgt>
                                        </p:tgtEl>
                                        <p:attrNameLst>
                                          <p:attrName>ppt_y</p:attrName>
                                        </p:attrNameLst>
                                      </p:cBhvr>
                                      <p:tavLst>
                                        <p:tav tm="0">
                                          <p:val>
                                            <p:strVal val="#ppt_h+1"/>
                                          </p:val>
                                        </p:tav>
                                        <p:tav tm="100000">
                                          <p:val>
                                            <p:strVal val="#ppt_y"/>
                                          </p:val>
                                        </p:tav>
                                      </p:tavLst>
                                    </p:anim>
                                    <p:animEffect transition="in" filter="fade">
                                      <p:cBhvr>
                                        <p:cTn id="88" dur="500"/>
                                        <p:tgtEl>
                                          <p:spTgt spid="3">
                                            <p:txEl>
                                              <p:pRg st="16" end="16"/>
                                            </p:txEl>
                                          </p:spTgt>
                                        </p:tgtEl>
                                      </p:cBhvr>
                                    </p:animEffect>
                                  </p:childTnLst>
                                </p:cTn>
                              </p:par>
                              <p:par>
                                <p:cTn id="89" presetID="58" presetClass="entr" presetSubtype="0" accel="100000" fill="hold" nodeType="withEffect">
                                  <p:stCondLst>
                                    <p:cond delay="0"/>
                                  </p:stCondLst>
                                  <p:childTnLst>
                                    <p:set>
                                      <p:cBhvr>
                                        <p:cTn id="90" dur="1" fill="hold">
                                          <p:stCondLst>
                                            <p:cond delay="0"/>
                                          </p:stCondLst>
                                        </p:cTn>
                                        <p:tgtEl>
                                          <p:spTgt spid="199684"/>
                                        </p:tgtEl>
                                        <p:attrNameLst>
                                          <p:attrName>style.visibility</p:attrName>
                                        </p:attrNameLst>
                                      </p:cBhvr>
                                      <p:to>
                                        <p:strVal val="visible"/>
                                      </p:to>
                                    </p:set>
                                    <p:anim calcmode="lin" valueType="num">
                                      <p:cBhvr>
                                        <p:cTn id="91" dur="500" fill="hold"/>
                                        <p:tgtEl>
                                          <p:spTgt spid="199684"/>
                                        </p:tgtEl>
                                        <p:attrNameLst>
                                          <p:attrName>ppt_w</p:attrName>
                                        </p:attrNameLst>
                                      </p:cBhvr>
                                      <p:tavLst>
                                        <p:tav tm="0">
                                          <p:val>
                                            <p:strVal val="#ppt_w*2.5"/>
                                          </p:val>
                                        </p:tav>
                                        <p:tav tm="100000">
                                          <p:val>
                                            <p:strVal val="#ppt_w"/>
                                          </p:val>
                                        </p:tav>
                                      </p:tavLst>
                                    </p:anim>
                                    <p:anim calcmode="lin" valueType="num">
                                      <p:cBhvr>
                                        <p:cTn id="92" dur="500" fill="hold"/>
                                        <p:tgtEl>
                                          <p:spTgt spid="199684"/>
                                        </p:tgtEl>
                                        <p:attrNameLst>
                                          <p:attrName>ppt_h</p:attrName>
                                        </p:attrNameLst>
                                      </p:cBhvr>
                                      <p:tavLst>
                                        <p:tav tm="0">
                                          <p:val>
                                            <p:strVal val="#ppt_h*0.01"/>
                                          </p:val>
                                        </p:tav>
                                        <p:tav tm="100000">
                                          <p:val>
                                            <p:strVal val="#ppt_h"/>
                                          </p:val>
                                        </p:tav>
                                      </p:tavLst>
                                    </p:anim>
                                    <p:anim calcmode="lin" valueType="num">
                                      <p:cBhvr>
                                        <p:cTn id="93" dur="500" fill="hold"/>
                                        <p:tgtEl>
                                          <p:spTgt spid="199684"/>
                                        </p:tgtEl>
                                        <p:attrNameLst>
                                          <p:attrName>ppt_x</p:attrName>
                                        </p:attrNameLst>
                                      </p:cBhvr>
                                      <p:tavLst>
                                        <p:tav tm="0">
                                          <p:val>
                                            <p:strVal val="#ppt_x"/>
                                          </p:val>
                                        </p:tav>
                                        <p:tav tm="100000">
                                          <p:val>
                                            <p:strVal val="#ppt_x"/>
                                          </p:val>
                                        </p:tav>
                                      </p:tavLst>
                                    </p:anim>
                                    <p:anim calcmode="lin" valueType="num">
                                      <p:cBhvr>
                                        <p:cTn id="94" dur="500" fill="hold"/>
                                        <p:tgtEl>
                                          <p:spTgt spid="199684"/>
                                        </p:tgtEl>
                                        <p:attrNameLst>
                                          <p:attrName>ppt_y</p:attrName>
                                        </p:attrNameLst>
                                      </p:cBhvr>
                                      <p:tavLst>
                                        <p:tav tm="0">
                                          <p:val>
                                            <p:strVal val="#ppt_h+1"/>
                                          </p:val>
                                        </p:tav>
                                        <p:tav tm="100000">
                                          <p:val>
                                            <p:strVal val="#ppt_y"/>
                                          </p:val>
                                        </p:tav>
                                      </p:tavLst>
                                    </p:anim>
                                    <p:animEffect transition="in" filter="fade">
                                      <p:cBhvr>
                                        <p:cTn id="95" dur="500"/>
                                        <p:tgtEl>
                                          <p:spTgt spid="199684"/>
                                        </p:tgtEl>
                                      </p:cBhvr>
                                    </p:animEffect>
                                  </p:childTnLst>
                                </p:cTn>
                              </p:par>
                            </p:childTnLst>
                          </p:cTn>
                        </p:par>
                      </p:childTnLst>
                    </p:cTn>
                  </p:par>
                  <p:par>
                    <p:cTn id="96" fill="hold">
                      <p:stCondLst>
                        <p:cond delay="indefinite"/>
                      </p:stCondLst>
                      <p:childTnLst>
                        <p:par>
                          <p:cTn id="97" fill="hold">
                            <p:stCondLst>
                              <p:cond delay="0"/>
                            </p:stCondLst>
                            <p:childTnLst>
                              <p:par>
                                <p:cTn id="98" presetID="58" presetClass="entr" presetSubtype="0" accel="100000" fill="hold" grpId="0" nodeType="clickEffect">
                                  <p:stCondLst>
                                    <p:cond delay="0"/>
                                  </p:stCondLst>
                                  <p:childTnLst>
                                    <p:set>
                                      <p:cBhvr>
                                        <p:cTn id="99" dur="1" fill="hold">
                                          <p:stCondLst>
                                            <p:cond delay="0"/>
                                          </p:stCondLst>
                                        </p:cTn>
                                        <p:tgtEl>
                                          <p:spTgt spid="3">
                                            <p:txEl>
                                              <p:pRg st="17" end="17"/>
                                            </p:txEl>
                                          </p:spTgt>
                                        </p:tgtEl>
                                        <p:attrNameLst>
                                          <p:attrName>style.visibility</p:attrName>
                                        </p:attrNameLst>
                                      </p:cBhvr>
                                      <p:to>
                                        <p:strVal val="visible"/>
                                      </p:to>
                                    </p:set>
                                    <p:anim calcmode="lin" valueType="num">
                                      <p:cBhvr>
                                        <p:cTn id="100" dur="500" fill="hold"/>
                                        <p:tgtEl>
                                          <p:spTgt spid="3">
                                            <p:txEl>
                                              <p:pRg st="17" end="17"/>
                                            </p:txEl>
                                          </p:spTgt>
                                        </p:tgtEl>
                                        <p:attrNameLst>
                                          <p:attrName>ppt_w</p:attrName>
                                        </p:attrNameLst>
                                      </p:cBhvr>
                                      <p:tavLst>
                                        <p:tav tm="0">
                                          <p:val>
                                            <p:strVal val="#ppt_w*2.5"/>
                                          </p:val>
                                        </p:tav>
                                        <p:tav tm="100000">
                                          <p:val>
                                            <p:strVal val="#ppt_w"/>
                                          </p:val>
                                        </p:tav>
                                      </p:tavLst>
                                    </p:anim>
                                    <p:anim calcmode="lin" valueType="num">
                                      <p:cBhvr>
                                        <p:cTn id="101" dur="500" fill="hold"/>
                                        <p:tgtEl>
                                          <p:spTgt spid="3">
                                            <p:txEl>
                                              <p:pRg st="17" end="17"/>
                                            </p:txEl>
                                          </p:spTgt>
                                        </p:tgtEl>
                                        <p:attrNameLst>
                                          <p:attrName>ppt_h</p:attrName>
                                        </p:attrNameLst>
                                      </p:cBhvr>
                                      <p:tavLst>
                                        <p:tav tm="0">
                                          <p:val>
                                            <p:strVal val="#ppt_h*0.01"/>
                                          </p:val>
                                        </p:tav>
                                        <p:tav tm="100000">
                                          <p:val>
                                            <p:strVal val="#ppt_h"/>
                                          </p:val>
                                        </p:tav>
                                      </p:tavLst>
                                    </p:anim>
                                    <p:anim calcmode="lin" valueType="num">
                                      <p:cBhvr>
                                        <p:cTn id="102"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103" dur="500" fill="hold"/>
                                        <p:tgtEl>
                                          <p:spTgt spid="3">
                                            <p:txEl>
                                              <p:pRg st="17" end="17"/>
                                            </p:txEl>
                                          </p:spTgt>
                                        </p:tgtEl>
                                        <p:attrNameLst>
                                          <p:attrName>ppt_y</p:attrName>
                                        </p:attrNameLst>
                                      </p:cBhvr>
                                      <p:tavLst>
                                        <p:tav tm="0">
                                          <p:val>
                                            <p:strVal val="#ppt_h+1"/>
                                          </p:val>
                                        </p:tav>
                                        <p:tav tm="100000">
                                          <p:val>
                                            <p:strVal val="#ppt_y"/>
                                          </p:val>
                                        </p:tav>
                                      </p:tavLst>
                                    </p:anim>
                                    <p:animEffect transition="in" filter="fade">
                                      <p:cBhvr>
                                        <p:cTn id="104"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642918"/>
            <a:ext cx="4972056" cy="6215082"/>
          </a:xfrm>
        </p:spPr>
        <p:txBody>
          <a:bodyPr>
            <a:normAutofit fontScale="40000" lnSpcReduction="20000"/>
          </a:bodyPr>
          <a:lstStyle/>
          <a:p>
            <a:r>
              <a:rPr lang="ru-RU" sz="4000" dirty="0" smtClean="0"/>
              <a:t>Поскольку реакция превращения фермент-субстратного комплекса необратима, уже из схемы реакций (6.6) ясно, что с течением времени весь субстрат будет превращен в продукт, и в стационарном состоянии концентрации и субстрата и комплекса станут равны нулю:</a:t>
            </a:r>
            <a:r>
              <a:rPr lang="ru-RU" sz="4000" i="1" dirty="0" smtClean="0"/>
              <a:t> x=</a:t>
            </a:r>
            <a:r>
              <a:rPr lang="ru-RU" sz="4000" dirty="0" smtClean="0"/>
              <a:t>0</a:t>
            </a:r>
            <a:r>
              <a:rPr lang="ru-RU" sz="4000" i="1" dirty="0" smtClean="0"/>
              <a:t>, y=</a:t>
            </a:r>
            <a:r>
              <a:rPr lang="ru-RU" sz="4000" dirty="0" smtClean="0"/>
              <a:t>0</a:t>
            </a:r>
            <a:r>
              <a:rPr lang="ru-RU" sz="4000" i="1" dirty="0" smtClean="0"/>
              <a:t>.</a:t>
            </a:r>
            <a:endParaRPr lang="ru-RU" sz="4000" dirty="0" smtClean="0"/>
          </a:p>
          <a:p>
            <a:r>
              <a:rPr lang="ru-RU" sz="4000" dirty="0" smtClean="0"/>
              <a:t>Систему (6.7) нельзя решить аналитически. Проанализируем качественно, как ведут себя </a:t>
            </a:r>
            <a:r>
              <a:rPr lang="ru-RU" sz="4000" i="1" dirty="0" err="1" smtClean="0"/>
              <a:t>x</a:t>
            </a:r>
            <a:r>
              <a:rPr lang="ru-RU" sz="4000" dirty="0" smtClean="0"/>
              <a:t>(</a:t>
            </a:r>
            <a:r>
              <a:rPr lang="ru-RU" sz="4000" i="1" dirty="0" err="1" smtClean="0"/>
              <a:t>t</a:t>
            </a:r>
            <a:r>
              <a:rPr lang="ru-RU" sz="4000" dirty="0" smtClean="0"/>
              <a:t>) и </a:t>
            </a:r>
            <a:r>
              <a:rPr lang="ru-RU" sz="4000" i="1" dirty="0" err="1" smtClean="0"/>
              <a:t>y</a:t>
            </a:r>
            <a:r>
              <a:rPr lang="ru-RU" sz="4000" dirty="0" smtClean="0"/>
              <a:t>(</a:t>
            </a:r>
            <a:r>
              <a:rPr lang="ru-RU" sz="4000" i="1" dirty="0" err="1" smtClean="0"/>
              <a:t>t</a:t>
            </a:r>
            <a:r>
              <a:rPr lang="ru-RU" sz="4000" dirty="0" smtClean="0"/>
              <a:t>)</a:t>
            </a:r>
            <a:r>
              <a:rPr lang="ru-RU" sz="4000" i="1" dirty="0" smtClean="0"/>
              <a:t>.</a:t>
            </a:r>
            <a:endParaRPr lang="ru-RU" sz="4000" dirty="0" smtClean="0"/>
          </a:p>
          <a:p>
            <a:r>
              <a:rPr lang="ru-RU" sz="4000" dirty="0" smtClean="0"/>
              <a:t>Вблизи </a:t>
            </a:r>
            <a:r>
              <a:rPr lang="ru-RU" sz="4000" i="1" dirty="0" smtClean="0">
                <a:sym typeface="Symbol"/>
              </a:rPr>
              <a:t></a:t>
            </a:r>
            <a:r>
              <a:rPr lang="ru-RU" sz="4000" i="1" dirty="0" smtClean="0"/>
              <a:t>=</a:t>
            </a:r>
            <a:r>
              <a:rPr lang="ru-RU" sz="4000" dirty="0" smtClean="0"/>
              <a:t>0</a:t>
            </a:r>
            <a:r>
              <a:rPr lang="ru-RU" sz="4000" i="1" dirty="0" smtClean="0"/>
              <a:t>  </a:t>
            </a:r>
            <a:r>
              <a:rPr lang="ru-RU" sz="4000" i="1" dirty="0" err="1" smtClean="0"/>
              <a:t>dx</a:t>
            </a:r>
            <a:r>
              <a:rPr lang="ru-RU" sz="4000" i="1" dirty="0" smtClean="0"/>
              <a:t>/</a:t>
            </a:r>
            <a:r>
              <a:rPr lang="ru-RU" sz="4000" i="1" dirty="0" err="1" smtClean="0"/>
              <a:t>d</a:t>
            </a:r>
            <a:r>
              <a:rPr lang="ru-RU" sz="4000" i="1" dirty="0" smtClean="0">
                <a:sym typeface="Symbol"/>
              </a:rPr>
              <a:t></a:t>
            </a:r>
            <a:r>
              <a:rPr lang="ru-RU" sz="4000" i="1" dirty="0" smtClean="0"/>
              <a:t>&lt;</a:t>
            </a:r>
            <a:r>
              <a:rPr lang="ru-RU" sz="4000" dirty="0" smtClean="0"/>
              <a:t>0. Это означает, что </a:t>
            </a:r>
            <a:r>
              <a:rPr lang="ru-RU" sz="4000" i="1" dirty="0" err="1" smtClean="0"/>
              <a:t>x</a:t>
            </a:r>
            <a:r>
              <a:rPr lang="ru-RU" sz="4000" dirty="0" smtClean="0"/>
              <a:t> уменьшается от </a:t>
            </a:r>
            <a:r>
              <a:rPr lang="ru-RU" sz="4000" i="1" dirty="0" smtClean="0"/>
              <a:t>x=</a:t>
            </a:r>
            <a:r>
              <a:rPr lang="ru-RU" sz="4000" dirty="0" smtClean="0"/>
              <a:t>1. В то же время </a:t>
            </a:r>
            <a:r>
              <a:rPr lang="ru-RU" sz="4000" i="1" dirty="0" err="1" smtClean="0"/>
              <a:t>dy</a:t>
            </a:r>
            <a:r>
              <a:rPr lang="ru-RU" sz="4000" i="1" dirty="0" smtClean="0"/>
              <a:t>/</a:t>
            </a:r>
            <a:r>
              <a:rPr lang="ru-RU" sz="4000" i="1" dirty="0" err="1" smtClean="0"/>
              <a:t>dt</a:t>
            </a:r>
            <a:r>
              <a:rPr lang="ru-RU" sz="4000" i="1" dirty="0" smtClean="0"/>
              <a:t>&gt;</a:t>
            </a:r>
            <a:r>
              <a:rPr lang="ru-RU" sz="4000" dirty="0" smtClean="0"/>
              <a:t>0, </a:t>
            </a:r>
            <a:r>
              <a:rPr lang="ru-RU" sz="4000" i="1" dirty="0" err="1" smtClean="0"/>
              <a:t>y</a:t>
            </a:r>
            <a:r>
              <a:rPr lang="ru-RU" sz="4000" dirty="0" smtClean="0"/>
              <a:t> растет от </a:t>
            </a:r>
            <a:r>
              <a:rPr lang="ru-RU" sz="4000" i="1" dirty="0" smtClean="0"/>
              <a:t>y=</a:t>
            </a:r>
            <a:r>
              <a:rPr lang="ru-RU" sz="4000" dirty="0" smtClean="0"/>
              <a:t>0 до величины </a:t>
            </a:r>
            <a:r>
              <a:rPr lang="ru-RU" sz="4000" i="1" dirty="0" err="1" smtClean="0"/>
              <a:t>y=x</a:t>
            </a:r>
            <a:r>
              <a:rPr lang="ru-RU" sz="4000" i="1" dirty="0" smtClean="0"/>
              <a:t>/(</a:t>
            </a:r>
            <a:r>
              <a:rPr lang="ru-RU" sz="4000" i="1" dirty="0" err="1" smtClean="0"/>
              <a:t>x+K</a:t>
            </a:r>
            <a:r>
              <a:rPr lang="ru-RU" sz="4000" i="1" dirty="0" smtClean="0"/>
              <a:t>),</a:t>
            </a:r>
            <a:r>
              <a:rPr lang="ru-RU" sz="4000" dirty="0" smtClean="0"/>
              <a:t> при которой правая часть уравнения для </a:t>
            </a:r>
            <a:r>
              <a:rPr lang="ru-RU" sz="4000" i="1" dirty="0" err="1" smtClean="0"/>
              <a:t>dy</a:t>
            </a:r>
            <a:r>
              <a:rPr lang="ru-RU" sz="4000" i="1" dirty="0" smtClean="0"/>
              <a:t>/</a:t>
            </a:r>
            <a:r>
              <a:rPr lang="ru-RU" sz="4000" i="1" dirty="0" err="1" smtClean="0"/>
              <a:t>dt</a:t>
            </a:r>
            <a:r>
              <a:rPr lang="ru-RU" sz="4000" dirty="0" smtClean="0"/>
              <a:t> обращается в нуль. </a:t>
            </a:r>
          </a:p>
          <a:p>
            <a:r>
              <a:rPr lang="ru-RU" sz="4000" dirty="0" smtClean="0"/>
              <a:t>После этого величина </a:t>
            </a:r>
            <a:r>
              <a:rPr lang="ru-RU" sz="4000" i="1" dirty="0" err="1" smtClean="0"/>
              <a:t>y</a:t>
            </a:r>
            <a:r>
              <a:rPr lang="ru-RU" sz="4000" dirty="0" smtClean="0"/>
              <a:t> будет уменьшаться  до нуля. Таким образом, концентрация фермент-субстратного комплекса </a:t>
            </a:r>
            <a:r>
              <a:rPr lang="ru-RU" sz="4000" i="1" dirty="0" err="1" smtClean="0"/>
              <a:t>y</a:t>
            </a:r>
            <a:r>
              <a:rPr lang="ru-RU" sz="4000" dirty="0" smtClean="0"/>
              <a:t> проходит через максимум. В это время величина </a:t>
            </a:r>
            <a:r>
              <a:rPr lang="ru-RU" sz="4000" i="1" dirty="0" err="1" smtClean="0"/>
              <a:t>x</a:t>
            </a:r>
            <a:r>
              <a:rPr lang="ru-RU" sz="4000" i="1" dirty="0" smtClean="0"/>
              <a:t> </a:t>
            </a:r>
            <a:r>
              <a:rPr lang="ru-RU" sz="4000" dirty="0" smtClean="0"/>
              <a:t>(концентрация субстрата) монотонно уменьшается. </a:t>
            </a:r>
          </a:p>
          <a:p>
            <a:r>
              <a:rPr lang="ru-RU" sz="4000" dirty="0" smtClean="0"/>
              <a:t>Относительная концентрация свободного фермента </a:t>
            </a:r>
            <a:r>
              <a:rPr lang="ru-RU" sz="4000" i="1" dirty="0" err="1" smtClean="0"/>
              <a:t>e</a:t>
            </a:r>
            <a:r>
              <a:rPr lang="ru-RU" sz="4000" i="1" dirty="0" smtClean="0"/>
              <a:t>/e</a:t>
            </a:r>
            <a:r>
              <a:rPr lang="ru-RU" sz="4000" i="1" baseline="-25000" dirty="0" smtClean="0"/>
              <a:t>0</a:t>
            </a:r>
            <a:r>
              <a:rPr lang="ru-RU" sz="4000" dirty="0" smtClean="0"/>
              <a:t> сначала убывает а затем снова возрастает до величины </a:t>
            </a:r>
            <a:r>
              <a:rPr lang="ru-RU" sz="4000" i="1" dirty="0" err="1" smtClean="0"/>
              <a:t>e</a:t>
            </a:r>
            <a:r>
              <a:rPr lang="ru-RU" sz="4000" i="1" dirty="0" smtClean="0"/>
              <a:t>/e</a:t>
            </a:r>
            <a:r>
              <a:rPr lang="ru-RU" sz="4000" i="1" baseline="-25000" dirty="0" smtClean="0"/>
              <a:t>0</a:t>
            </a:r>
            <a:r>
              <a:rPr lang="ru-RU" sz="4000" i="1" dirty="0" smtClean="0"/>
              <a:t>=</a:t>
            </a:r>
            <a:r>
              <a:rPr lang="ru-RU" sz="4000" dirty="0" smtClean="0"/>
              <a:t>1, поскольку с течением времени субстрат исчерпывается, и все меньшая доля фермента оказывается связанной. Кинетические кривые изображены на рис. 6.2.</a:t>
            </a:r>
          </a:p>
          <a:p>
            <a:endParaRPr lang="ru-RU" dirty="0"/>
          </a:p>
        </p:txBody>
      </p:sp>
      <p:pic>
        <p:nvPicPr>
          <p:cNvPr id="4" name="Picture 2" descr="C:\Users\73B5~1\AppData\Local\Temp\Rar$EX00.134\LectMB\lect06.files\image058.jpg"/>
          <p:cNvPicPr>
            <a:picLocks noChangeAspect="1" noChangeArrowheads="1"/>
          </p:cNvPicPr>
          <p:nvPr/>
        </p:nvPicPr>
        <p:blipFill>
          <a:blip r:embed="rId2" cstate="print"/>
          <a:srcRect/>
          <a:stretch>
            <a:fillRect/>
          </a:stretch>
        </p:blipFill>
        <p:spPr bwMode="auto">
          <a:xfrm>
            <a:off x="5572132" y="1428736"/>
            <a:ext cx="2886075" cy="340042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par>
                                <p:cTn id="48" presetID="58" presetClass="entr" presetSubtype="0" accel="100000"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strVal val="#ppt_w*2.5"/>
                                          </p:val>
                                        </p:tav>
                                        <p:tav tm="100000">
                                          <p:val>
                                            <p:strVal val="#ppt_w"/>
                                          </p:val>
                                        </p:tav>
                                      </p:tavLst>
                                    </p:anim>
                                    <p:anim calcmode="lin" valueType="num">
                                      <p:cBhvr>
                                        <p:cTn id="51" dur="500" fill="hold"/>
                                        <p:tgtEl>
                                          <p:spTgt spid="4"/>
                                        </p:tgtEl>
                                        <p:attrNameLst>
                                          <p:attrName>ppt_h</p:attrName>
                                        </p:attrNameLst>
                                      </p:cBhvr>
                                      <p:tavLst>
                                        <p:tav tm="0">
                                          <p:val>
                                            <p:strVal val="#ppt_h*0.01"/>
                                          </p:val>
                                        </p:tav>
                                        <p:tav tm="100000">
                                          <p:val>
                                            <p:strVal val="#ppt_h"/>
                                          </p:val>
                                        </p:tav>
                                      </p:tavLst>
                                    </p:anim>
                                    <p:anim calcmode="lin" valueType="num">
                                      <p:cBhvr>
                                        <p:cTn id="52" dur="500" fill="hold"/>
                                        <p:tgtEl>
                                          <p:spTgt spid="4"/>
                                        </p:tgtEl>
                                        <p:attrNameLst>
                                          <p:attrName>ppt_x</p:attrName>
                                        </p:attrNameLst>
                                      </p:cBhvr>
                                      <p:tavLst>
                                        <p:tav tm="0">
                                          <p:val>
                                            <p:strVal val="#ppt_x"/>
                                          </p:val>
                                        </p:tav>
                                        <p:tav tm="100000">
                                          <p:val>
                                            <p:strVal val="#ppt_x"/>
                                          </p:val>
                                        </p:tav>
                                      </p:tavLst>
                                    </p:anim>
                                    <p:anim calcmode="lin" valueType="num">
                                      <p:cBhvr>
                                        <p:cTn id="53" dur="500" fill="hold"/>
                                        <p:tgtEl>
                                          <p:spTgt spid="4"/>
                                        </p:tgtEl>
                                        <p:attrNameLst>
                                          <p:attrName>ppt_y</p:attrName>
                                        </p:attrNameLst>
                                      </p:cBhvr>
                                      <p:tavLst>
                                        <p:tav tm="0">
                                          <p:val>
                                            <p:strVal val="#ppt_h+1"/>
                                          </p:val>
                                        </p:tav>
                                        <p:tav tm="100000">
                                          <p:val>
                                            <p:strVal val="#ppt_y"/>
                                          </p:val>
                                        </p:tav>
                                      </p:tavLst>
                                    </p:anim>
                                    <p:animEffect transition="in" filter="fade">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7"/>
            <a:ext cx="8229600" cy="3568713"/>
          </a:xfrm>
        </p:spPr>
        <p:txBody>
          <a:bodyPr>
            <a:normAutofit fontScale="40000" lnSpcReduction="20000"/>
          </a:bodyPr>
          <a:lstStyle/>
          <a:p>
            <a:r>
              <a:rPr lang="ru-RU" sz="4000" dirty="0" smtClean="0"/>
              <a:t>Предположим, что концентрация субстрата значительно превышает концентрацию фермента: </a:t>
            </a:r>
            <a:r>
              <a:rPr lang="ru-RU" sz="4000" i="1" dirty="0" smtClean="0"/>
              <a:t>s</a:t>
            </a:r>
            <a:r>
              <a:rPr lang="ru-RU" sz="4000" baseline="-25000" dirty="0" smtClean="0"/>
              <a:t>0</a:t>
            </a:r>
            <a:r>
              <a:rPr lang="ru-RU" sz="4000" i="1" dirty="0" smtClean="0"/>
              <a:t>&gt;&gt;e</a:t>
            </a:r>
            <a:r>
              <a:rPr lang="ru-RU" sz="4000" baseline="-25000" dirty="0" smtClean="0"/>
              <a:t>0</a:t>
            </a:r>
            <a:r>
              <a:rPr lang="ru-RU" sz="4000" dirty="0" smtClean="0"/>
              <a:t>. Тогда из соотношений (6.10) следует, что </a:t>
            </a:r>
            <a:r>
              <a:rPr lang="ru-RU" sz="4000" i="1" dirty="0" smtClean="0">
                <a:sym typeface="Symbol"/>
              </a:rPr>
              <a:t></a:t>
            </a:r>
            <a:r>
              <a:rPr lang="ru-RU" sz="4000" i="1" dirty="0" smtClean="0"/>
              <a:t>&lt;&lt;</a:t>
            </a:r>
            <a:r>
              <a:rPr lang="ru-RU" sz="4000" dirty="0" smtClean="0"/>
              <a:t>1</a:t>
            </a:r>
            <a:r>
              <a:rPr lang="ru-RU" sz="4000" i="1" dirty="0" smtClean="0"/>
              <a:t>.</a:t>
            </a:r>
            <a:r>
              <a:rPr lang="ru-RU" sz="4000" dirty="0" smtClean="0"/>
              <a:t> Если условия Теоремы Тихонова выполняются (для уравнений </a:t>
            </a:r>
            <a:r>
              <a:rPr lang="ru-RU" sz="4000" dirty="0" err="1" smtClean="0"/>
              <a:t>Михаэлиса-Ментен</a:t>
            </a:r>
            <a:r>
              <a:rPr lang="ru-RU" sz="4000" dirty="0" smtClean="0"/>
              <a:t> это можно показать), мы имеем право заменить второе из уравнений (6.11) алгебраическим и найти «</a:t>
            </a:r>
            <a:r>
              <a:rPr lang="ru-RU" sz="4000" dirty="0" err="1" smtClean="0"/>
              <a:t>квазистационарную</a:t>
            </a:r>
            <a:r>
              <a:rPr lang="ru-RU" sz="4000" dirty="0" smtClean="0"/>
              <a:t> концентрацию» фермент-субстратного комплекса:</a:t>
            </a:r>
          </a:p>
          <a:p>
            <a:pPr>
              <a:buNone/>
            </a:pPr>
            <a:endParaRPr lang="ru-RU" sz="4000" dirty="0" smtClean="0"/>
          </a:p>
          <a:p>
            <a:pPr>
              <a:buNone/>
            </a:pPr>
            <a:endParaRPr lang="ru-RU" sz="4000" dirty="0" smtClean="0"/>
          </a:p>
          <a:p>
            <a:pPr>
              <a:buNone/>
            </a:pPr>
            <a:r>
              <a:rPr lang="ru-RU" sz="4000" dirty="0" smtClean="0"/>
              <a:t>							(6.12)</a:t>
            </a:r>
          </a:p>
          <a:p>
            <a:r>
              <a:rPr lang="ru-RU" sz="4000" dirty="0" smtClean="0"/>
              <a:t>По терминологии Тихонова, мы получим вырожденную систему:</a:t>
            </a:r>
          </a:p>
          <a:p>
            <a:endParaRPr lang="ru-RU" sz="4000" dirty="0" smtClean="0"/>
          </a:p>
          <a:p>
            <a:endParaRPr lang="ru-RU" sz="4000" dirty="0" smtClean="0"/>
          </a:p>
          <a:p>
            <a:endParaRPr lang="ru-RU" sz="4000" dirty="0" smtClean="0"/>
          </a:p>
          <a:p>
            <a:pPr>
              <a:buNone/>
            </a:pPr>
            <a:r>
              <a:rPr lang="ru-RU" sz="4000" dirty="0" smtClean="0"/>
              <a:t>						(6.13)</a:t>
            </a:r>
          </a:p>
          <a:p>
            <a:r>
              <a:rPr lang="ru-RU" sz="4000" dirty="0" smtClean="0"/>
              <a:t>Подставив выражение для </a:t>
            </a:r>
            <a:r>
              <a:rPr lang="ru-RU" sz="4000" i="1" dirty="0" err="1" smtClean="0"/>
              <a:t>y</a:t>
            </a:r>
            <a:r>
              <a:rPr lang="ru-RU" sz="4000" dirty="0" smtClean="0"/>
              <a:t> в дифференциальное уравнение для </a:t>
            </a:r>
            <a:r>
              <a:rPr lang="ru-RU" sz="4000" i="1" dirty="0" err="1" smtClean="0"/>
              <a:t>x</a:t>
            </a:r>
            <a:r>
              <a:rPr lang="ru-RU" sz="4000" dirty="0" smtClean="0"/>
              <a:t>, получим:</a:t>
            </a:r>
          </a:p>
          <a:p>
            <a:pPr>
              <a:buNone/>
            </a:pPr>
            <a:endParaRPr lang="ru-RU" dirty="0" smtClean="0"/>
          </a:p>
          <a:p>
            <a:endParaRPr lang="ru-RU" dirty="0"/>
          </a:p>
        </p:txBody>
      </p:sp>
      <p:pic>
        <p:nvPicPr>
          <p:cNvPr id="202754" name="Picture 2" descr="C:\Users\73B5~1\AppData\Local\Temp\Rar$EX00.134\LectMB\lect06.files\image060.gif"/>
          <p:cNvPicPr>
            <a:picLocks noChangeAspect="1" noChangeArrowheads="1"/>
          </p:cNvPicPr>
          <p:nvPr/>
        </p:nvPicPr>
        <p:blipFill>
          <a:blip r:embed="rId2" cstate="print"/>
          <a:srcRect/>
          <a:stretch>
            <a:fillRect/>
          </a:stretch>
        </p:blipFill>
        <p:spPr bwMode="auto">
          <a:xfrm>
            <a:off x="4143372" y="2857496"/>
            <a:ext cx="1500199" cy="723626"/>
          </a:xfrm>
          <a:prstGeom prst="rect">
            <a:avLst/>
          </a:prstGeom>
          <a:noFill/>
        </p:spPr>
      </p:pic>
      <p:pic>
        <p:nvPicPr>
          <p:cNvPr id="202755" name="Picture 3" descr="C:\Users\73B5~1\AppData\Local\Temp\Rar$EX00.134\LectMB\lect06.files\image062.gif"/>
          <p:cNvPicPr>
            <a:picLocks noChangeAspect="1" noChangeArrowheads="1"/>
          </p:cNvPicPr>
          <p:nvPr/>
        </p:nvPicPr>
        <p:blipFill>
          <a:blip r:embed="rId3" cstate="print"/>
          <a:srcRect/>
          <a:stretch>
            <a:fillRect/>
          </a:stretch>
        </p:blipFill>
        <p:spPr bwMode="auto">
          <a:xfrm>
            <a:off x="3214678" y="3714752"/>
            <a:ext cx="2272565" cy="1143008"/>
          </a:xfrm>
          <a:prstGeom prst="rect">
            <a:avLst/>
          </a:prstGeom>
          <a:noFill/>
        </p:spPr>
      </p:pic>
      <p:pic>
        <p:nvPicPr>
          <p:cNvPr id="202756" name="Picture 4" descr="C:\Users\73B5~1\AppData\Local\Temp\Rar$EX00.134\LectMB\lect06.files\image064.gif"/>
          <p:cNvPicPr>
            <a:picLocks noChangeAspect="1" noChangeArrowheads="1"/>
          </p:cNvPicPr>
          <p:nvPr/>
        </p:nvPicPr>
        <p:blipFill>
          <a:blip r:embed="rId4" cstate="print"/>
          <a:srcRect/>
          <a:stretch>
            <a:fillRect/>
          </a:stretch>
        </p:blipFill>
        <p:spPr bwMode="auto">
          <a:xfrm>
            <a:off x="3071802" y="5000636"/>
            <a:ext cx="3399533" cy="150019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3" end="3"/>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202754"/>
                                        </p:tgtEl>
                                        <p:attrNameLst>
                                          <p:attrName>style.visibility</p:attrName>
                                        </p:attrNameLst>
                                      </p:cBhvr>
                                      <p:to>
                                        <p:strVal val="visible"/>
                                      </p:to>
                                    </p:set>
                                    <p:anim calcmode="lin" valueType="num">
                                      <p:cBhvr>
                                        <p:cTn id="23" dur="500" fill="hold"/>
                                        <p:tgtEl>
                                          <p:spTgt spid="202754"/>
                                        </p:tgtEl>
                                        <p:attrNameLst>
                                          <p:attrName>ppt_w</p:attrName>
                                        </p:attrNameLst>
                                      </p:cBhvr>
                                      <p:tavLst>
                                        <p:tav tm="0">
                                          <p:val>
                                            <p:strVal val="#ppt_w*2.5"/>
                                          </p:val>
                                        </p:tav>
                                        <p:tav tm="100000">
                                          <p:val>
                                            <p:strVal val="#ppt_w"/>
                                          </p:val>
                                        </p:tav>
                                      </p:tavLst>
                                    </p:anim>
                                    <p:anim calcmode="lin" valueType="num">
                                      <p:cBhvr>
                                        <p:cTn id="24" dur="500" fill="hold"/>
                                        <p:tgtEl>
                                          <p:spTgt spid="202754"/>
                                        </p:tgtEl>
                                        <p:attrNameLst>
                                          <p:attrName>ppt_h</p:attrName>
                                        </p:attrNameLst>
                                      </p:cBhvr>
                                      <p:tavLst>
                                        <p:tav tm="0">
                                          <p:val>
                                            <p:strVal val="#ppt_h*0.01"/>
                                          </p:val>
                                        </p:tav>
                                        <p:tav tm="100000">
                                          <p:val>
                                            <p:strVal val="#ppt_h"/>
                                          </p:val>
                                        </p:tav>
                                      </p:tavLst>
                                    </p:anim>
                                    <p:anim calcmode="lin" valueType="num">
                                      <p:cBhvr>
                                        <p:cTn id="25" dur="500" fill="hold"/>
                                        <p:tgtEl>
                                          <p:spTgt spid="202754"/>
                                        </p:tgtEl>
                                        <p:attrNameLst>
                                          <p:attrName>ppt_x</p:attrName>
                                        </p:attrNameLst>
                                      </p:cBhvr>
                                      <p:tavLst>
                                        <p:tav tm="0">
                                          <p:val>
                                            <p:strVal val="#ppt_x"/>
                                          </p:val>
                                        </p:tav>
                                        <p:tav tm="100000">
                                          <p:val>
                                            <p:strVal val="#ppt_x"/>
                                          </p:val>
                                        </p:tav>
                                      </p:tavLst>
                                    </p:anim>
                                    <p:anim calcmode="lin" valueType="num">
                                      <p:cBhvr>
                                        <p:cTn id="26" dur="500" fill="hold"/>
                                        <p:tgtEl>
                                          <p:spTgt spid="202754"/>
                                        </p:tgtEl>
                                        <p:attrNameLst>
                                          <p:attrName>ppt_y</p:attrName>
                                        </p:attrNameLst>
                                      </p:cBhvr>
                                      <p:tavLst>
                                        <p:tav tm="0">
                                          <p:val>
                                            <p:strVal val="#ppt_h+1"/>
                                          </p:val>
                                        </p:tav>
                                        <p:tav tm="100000">
                                          <p:val>
                                            <p:strVal val="#ppt_y"/>
                                          </p:val>
                                        </p:tav>
                                      </p:tavLst>
                                    </p:anim>
                                    <p:animEffect transition="in" filter="fade">
                                      <p:cBhvr>
                                        <p:cTn id="27" dur="500"/>
                                        <p:tgtEl>
                                          <p:spTgt spid="202754"/>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p:cTn id="41"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8" end="8"/>
                                            </p:txEl>
                                          </p:spTgt>
                                        </p:tgtEl>
                                      </p:cBhvr>
                                    </p:animEffect>
                                  </p:childTnLst>
                                </p:cTn>
                              </p:par>
                              <p:par>
                                <p:cTn id="46" presetID="58" presetClass="entr" presetSubtype="0" accel="100000" fill="hold" nodeType="withEffect">
                                  <p:stCondLst>
                                    <p:cond delay="0"/>
                                  </p:stCondLst>
                                  <p:childTnLst>
                                    <p:set>
                                      <p:cBhvr>
                                        <p:cTn id="47" dur="1" fill="hold">
                                          <p:stCondLst>
                                            <p:cond delay="0"/>
                                          </p:stCondLst>
                                        </p:cTn>
                                        <p:tgtEl>
                                          <p:spTgt spid="202755"/>
                                        </p:tgtEl>
                                        <p:attrNameLst>
                                          <p:attrName>style.visibility</p:attrName>
                                        </p:attrNameLst>
                                      </p:cBhvr>
                                      <p:to>
                                        <p:strVal val="visible"/>
                                      </p:to>
                                    </p:set>
                                    <p:anim calcmode="lin" valueType="num">
                                      <p:cBhvr>
                                        <p:cTn id="48" dur="500" fill="hold"/>
                                        <p:tgtEl>
                                          <p:spTgt spid="202755"/>
                                        </p:tgtEl>
                                        <p:attrNameLst>
                                          <p:attrName>ppt_w</p:attrName>
                                        </p:attrNameLst>
                                      </p:cBhvr>
                                      <p:tavLst>
                                        <p:tav tm="0">
                                          <p:val>
                                            <p:strVal val="#ppt_w*2.5"/>
                                          </p:val>
                                        </p:tav>
                                        <p:tav tm="100000">
                                          <p:val>
                                            <p:strVal val="#ppt_w"/>
                                          </p:val>
                                        </p:tav>
                                      </p:tavLst>
                                    </p:anim>
                                    <p:anim calcmode="lin" valueType="num">
                                      <p:cBhvr>
                                        <p:cTn id="49" dur="500" fill="hold"/>
                                        <p:tgtEl>
                                          <p:spTgt spid="202755"/>
                                        </p:tgtEl>
                                        <p:attrNameLst>
                                          <p:attrName>ppt_h</p:attrName>
                                        </p:attrNameLst>
                                      </p:cBhvr>
                                      <p:tavLst>
                                        <p:tav tm="0">
                                          <p:val>
                                            <p:strVal val="#ppt_h*0.01"/>
                                          </p:val>
                                        </p:tav>
                                        <p:tav tm="100000">
                                          <p:val>
                                            <p:strVal val="#ppt_h"/>
                                          </p:val>
                                        </p:tav>
                                      </p:tavLst>
                                    </p:anim>
                                    <p:anim calcmode="lin" valueType="num">
                                      <p:cBhvr>
                                        <p:cTn id="50" dur="500" fill="hold"/>
                                        <p:tgtEl>
                                          <p:spTgt spid="202755"/>
                                        </p:tgtEl>
                                        <p:attrNameLst>
                                          <p:attrName>ppt_x</p:attrName>
                                        </p:attrNameLst>
                                      </p:cBhvr>
                                      <p:tavLst>
                                        <p:tav tm="0">
                                          <p:val>
                                            <p:strVal val="#ppt_x"/>
                                          </p:val>
                                        </p:tav>
                                        <p:tav tm="100000">
                                          <p:val>
                                            <p:strVal val="#ppt_x"/>
                                          </p:val>
                                        </p:tav>
                                      </p:tavLst>
                                    </p:anim>
                                    <p:anim calcmode="lin" valueType="num">
                                      <p:cBhvr>
                                        <p:cTn id="51" dur="500" fill="hold"/>
                                        <p:tgtEl>
                                          <p:spTgt spid="202755"/>
                                        </p:tgtEl>
                                        <p:attrNameLst>
                                          <p:attrName>ppt_y</p:attrName>
                                        </p:attrNameLst>
                                      </p:cBhvr>
                                      <p:tavLst>
                                        <p:tav tm="0">
                                          <p:val>
                                            <p:strVal val="#ppt_h+1"/>
                                          </p:val>
                                        </p:tav>
                                        <p:tav tm="100000">
                                          <p:val>
                                            <p:strVal val="#ppt_y"/>
                                          </p:val>
                                        </p:tav>
                                      </p:tavLst>
                                    </p:anim>
                                    <p:animEffect transition="in" filter="fade">
                                      <p:cBhvr>
                                        <p:cTn id="52" dur="500"/>
                                        <p:tgtEl>
                                          <p:spTgt spid="202755"/>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p:cTn id="57"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9" end="9"/>
                                            </p:txEl>
                                          </p:spTgt>
                                        </p:tgtEl>
                                      </p:cBhvr>
                                    </p:animEffect>
                                  </p:childTnLst>
                                </p:cTn>
                              </p:par>
                              <p:par>
                                <p:cTn id="62" presetID="58" presetClass="entr" presetSubtype="0" accel="100000" fill="hold" nodeType="withEffect">
                                  <p:stCondLst>
                                    <p:cond delay="0"/>
                                  </p:stCondLst>
                                  <p:childTnLst>
                                    <p:set>
                                      <p:cBhvr>
                                        <p:cTn id="63" dur="1" fill="hold">
                                          <p:stCondLst>
                                            <p:cond delay="0"/>
                                          </p:stCondLst>
                                        </p:cTn>
                                        <p:tgtEl>
                                          <p:spTgt spid="202756"/>
                                        </p:tgtEl>
                                        <p:attrNameLst>
                                          <p:attrName>style.visibility</p:attrName>
                                        </p:attrNameLst>
                                      </p:cBhvr>
                                      <p:to>
                                        <p:strVal val="visible"/>
                                      </p:to>
                                    </p:set>
                                    <p:anim calcmode="lin" valueType="num">
                                      <p:cBhvr>
                                        <p:cTn id="64" dur="500" fill="hold"/>
                                        <p:tgtEl>
                                          <p:spTgt spid="202756"/>
                                        </p:tgtEl>
                                        <p:attrNameLst>
                                          <p:attrName>ppt_w</p:attrName>
                                        </p:attrNameLst>
                                      </p:cBhvr>
                                      <p:tavLst>
                                        <p:tav tm="0">
                                          <p:val>
                                            <p:strVal val="#ppt_w*2.5"/>
                                          </p:val>
                                        </p:tav>
                                        <p:tav tm="100000">
                                          <p:val>
                                            <p:strVal val="#ppt_w"/>
                                          </p:val>
                                        </p:tav>
                                      </p:tavLst>
                                    </p:anim>
                                    <p:anim calcmode="lin" valueType="num">
                                      <p:cBhvr>
                                        <p:cTn id="65" dur="500" fill="hold"/>
                                        <p:tgtEl>
                                          <p:spTgt spid="202756"/>
                                        </p:tgtEl>
                                        <p:attrNameLst>
                                          <p:attrName>ppt_h</p:attrName>
                                        </p:attrNameLst>
                                      </p:cBhvr>
                                      <p:tavLst>
                                        <p:tav tm="0">
                                          <p:val>
                                            <p:strVal val="#ppt_h*0.01"/>
                                          </p:val>
                                        </p:tav>
                                        <p:tav tm="100000">
                                          <p:val>
                                            <p:strVal val="#ppt_h"/>
                                          </p:val>
                                        </p:tav>
                                      </p:tavLst>
                                    </p:anim>
                                    <p:anim calcmode="lin" valueType="num">
                                      <p:cBhvr>
                                        <p:cTn id="66" dur="500" fill="hold"/>
                                        <p:tgtEl>
                                          <p:spTgt spid="202756"/>
                                        </p:tgtEl>
                                        <p:attrNameLst>
                                          <p:attrName>ppt_x</p:attrName>
                                        </p:attrNameLst>
                                      </p:cBhvr>
                                      <p:tavLst>
                                        <p:tav tm="0">
                                          <p:val>
                                            <p:strVal val="#ppt_x"/>
                                          </p:val>
                                        </p:tav>
                                        <p:tav tm="100000">
                                          <p:val>
                                            <p:strVal val="#ppt_x"/>
                                          </p:val>
                                        </p:tav>
                                      </p:tavLst>
                                    </p:anim>
                                    <p:anim calcmode="lin" valueType="num">
                                      <p:cBhvr>
                                        <p:cTn id="67" dur="500" fill="hold"/>
                                        <p:tgtEl>
                                          <p:spTgt spid="202756"/>
                                        </p:tgtEl>
                                        <p:attrNameLst>
                                          <p:attrName>ppt_y</p:attrName>
                                        </p:attrNameLst>
                                      </p:cBhvr>
                                      <p:tavLst>
                                        <p:tav tm="0">
                                          <p:val>
                                            <p:strVal val="#ppt_h+1"/>
                                          </p:val>
                                        </p:tav>
                                        <p:tav tm="100000">
                                          <p:val>
                                            <p:strVal val="#ppt_y"/>
                                          </p:val>
                                        </p:tav>
                                      </p:tavLst>
                                    </p:anim>
                                    <p:animEffect transition="in" filter="fade">
                                      <p:cBhvr>
                                        <p:cTn id="68" dur="500"/>
                                        <p:tgtEl>
                                          <p:spTgt spid="202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142984"/>
            <a:ext cx="8229600" cy="5431552"/>
          </a:xfrm>
        </p:spPr>
        <p:txBody>
          <a:bodyPr>
            <a:normAutofit fontScale="55000" lnSpcReduction="20000"/>
          </a:bodyPr>
          <a:lstStyle/>
          <a:p>
            <a:r>
              <a:rPr lang="ru-RU" dirty="0" smtClean="0"/>
              <a:t>В размерном виде это – классическая формула </a:t>
            </a:r>
            <a:r>
              <a:rPr lang="ru-RU" dirty="0" err="1" smtClean="0"/>
              <a:t>Михаэлиса</a:t>
            </a:r>
            <a:r>
              <a:rPr lang="ru-RU" dirty="0" smtClean="0"/>
              <a:t> - </a:t>
            </a:r>
            <a:r>
              <a:rPr lang="ru-RU" dirty="0" err="1" smtClean="0"/>
              <a:t>Ментен</a:t>
            </a:r>
            <a:r>
              <a:rPr lang="ru-RU" dirty="0" smtClean="0"/>
              <a:t> для кинетики изменения субстрата в ферментативной реакции:</a:t>
            </a:r>
          </a:p>
          <a:p>
            <a:endParaRPr lang="ru-RU" dirty="0" smtClean="0"/>
          </a:p>
          <a:p>
            <a:endParaRPr lang="ru-RU" dirty="0" smtClean="0"/>
          </a:p>
          <a:p>
            <a:pPr>
              <a:buNone/>
            </a:pPr>
            <a:r>
              <a:rPr lang="ru-RU" dirty="0" smtClean="0"/>
              <a:t>						(6.14)</a:t>
            </a:r>
          </a:p>
          <a:p>
            <a:r>
              <a:rPr lang="ru-RU" dirty="0" smtClean="0"/>
              <a:t>Таким образом, формула (6.14) верно отражает изменение концентрации субстрата, но ничего не может сказать об изменении концентраций свободного фермента и фермент-субстратного комплекса, которые на малых временах ведут себя немонотонно (см. рис. 6.2).</a:t>
            </a:r>
          </a:p>
          <a:p>
            <a:r>
              <a:rPr lang="ru-RU" dirty="0" smtClean="0"/>
              <a:t>Величина </a:t>
            </a:r>
            <a:r>
              <a:rPr lang="ru-RU" i="1" dirty="0" err="1" smtClean="0"/>
              <a:t>K</a:t>
            </a:r>
            <a:r>
              <a:rPr lang="ru-RU" i="1" baseline="-25000" dirty="0" err="1" smtClean="0"/>
              <a:t>m</a:t>
            </a:r>
            <a:r>
              <a:rPr lang="ru-RU" i="1" dirty="0" smtClean="0"/>
              <a:t> </a:t>
            </a:r>
            <a:r>
              <a:rPr lang="ru-RU" dirty="0" smtClean="0"/>
              <a:t>называется константой </a:t>
            </a:r>
            <a:r>
              <a:rPr lang="ru-RU" dirty="0" err="1" smtClean="0"/>
              <a:t>Михаэлиса</a:t>
            </a:r>
            <a:r>
              <a:rPr lang="ru-RU" dirty="0" smtClean="0"/>
              <a:t> и имеет размерность концентрации. При </a:t>
            </a:r>
            <a:r>
              <a:rPr lang="ru-RU" i="1" dirty="0" err="1" smtClean="0"/>
              <a:t>s</a:t>
            </a:r>
            <a:r>
              <a:rPr lang="ru-RU" i="1" dirty="0" smtClean="0"/>
              <a:t>&lt;</a:t>
            </a:r>
            <a:r>
              <a:rPr lang="ru-RU" i="1" dirty="0" err="1" smtClean="0"/>
              <a:t>K</a:t>
            </a:r>
            <a:r>
              <a:rPr lang="ru-RU" i="1" baseline="-25000" dirty="0" err="1" smtClean="0"/>
              <a:t>m</a:t>
            </a:r>
            <a:r>
              <a:rPr lang="ru-RU" baseline="-25000" dirty="0" smtClean="0"/>
              <a:t> </a:t>
            </a:r>
            <a:r>
              <a:rPr lang="ru-RU" dirty="0" smtClean="0"/>
              <a:t> скорость пропорциональна концентрации: </a:t>
            </a:r>
            <a:r>
              <a:rPr lang="ru-RU" dirty="0" smtClean="0">
                <a:sym typeface="Symbol"/>
              </a:rPr>
              <a:t></a:t>
            </a:r>
            <a:r>
              <a:rPr lang="ru-RU" i="1" dirty="0" smtClean="0">
                <a:sym typeface="Symbol"/>
              </a:rPr>
              <a:t></a:t>
            </a:r>
            <a:r>
              <a:rPr lang="ru-RU" baseline="-25000" dirty="0" smtClean="0"/>
              <a:t>0</a:t>
            </a:r>
            <a:r>
              <a:rPr lang="ru-RU" i="1" dirty="0" smtClean="0"/>
              <a:t>s/</a:t>
            </a:r>
            <a:r>
              <a:rPr lang="ru-RU" i="1" dirty="0" err="1" smtClean="0"/>
              <a:t>K</a:t>
            </a:r>
            <a:r>
              <a:rPr lang="ru-RU" i="1" baseline="-25000" dirty="0" err="1" smtClean="0"/>
              <a:t>m</a:t>
            </a:r>
            <a:r>
              <a:rPr lang="ru-RU" dirty="0" smtClean="0"/>
              <a:t>. Она соответствует концентрации субстрата, при которой скорость  равна половине максимальной. Максимальная скорость ферментативной реакции </a:t>
            </a:r>
            <a:r>
              <a:rPr lang="ru-RU" i="1" dirty="0" smtClean="0">
                <a:sym typeface="Symbol"/>
              </a:rPr>
              <a:t></a:t>
            </a:r>
            <a:r>
              <a:rPr lang="ru-RU" i="1" baseline="-25000" dirty="0" smtClean="0"/>
              <a:t>0</a:t>
            </a:r>
            <a:r>
              <a:rPr lang="ru-RU" i="1" dirty="0" smtClean="0"/>
              <a:t>=k</a:t>
            </a:r>
            <a:r>
              <a:rPr lang="ru-RU" baseline="-25000" dirty="0" smtClean="0"/>
              <a:t>2</a:t>
            </a:r>
            <a:r>
              <a:rPr lang="ru-RU" i="1" dirty="0" smtClean="0"/>
              <a:t>e</a:t>
            </a:r>
            <a:r>
              <a:rPr lang="ru-RU" baseline="-25000" dirty="0" smtClean="0"/>
              <a:t>0</a:t>
            </a:r>
            <a:r>
              <a:rPr lang="ru-RU" dirty="0" smtClean="0"/>
              <a:t> и зависит линейно от константы скорости стадии распада ферментативного комплекса, которую называют </a:t>
            </a:r>
            <a:r>
              <a:rPr lang="ru-RU" i="1" dirty="0" smtClean="0"/>
              <a:t>лимитирующей стадией.</a:t>
            </a:r>
            <a:endParaRPr lang="ru-RU" dirty="0" smtClean="0"/>
          </a:p>
          <a:p>
            <a:r>
              <a:rPr lang="ru-RU" dirty="0" smtClean="0"/>
              <a:t>В эксперименте для оценки параметров ферментативной реакции используют кривую зависимости скорости реакции от концентрации субстрата (рис.6.3, формула 6.14)</a:t>
            </a:r>
          </a:p>
          <a:p>
            <a:r>
              <a:rPr lang="ru-RU" dirty="0" smtClean="0"/>
              <a:t>В ферментативных реакциях возможны гораздо более сложные типы динамического поведения: два или несколько устойчивых стационарных состояния, автоколебания, </a:t>
            </a:r>
            <a:r>
              <a:rPr lang="ru-RU" dirty="0" err="1" smtClean="0"/>
              <a:t>квазистохастические</a:t>
            </a:r>
            <a:r>
              <a:rPr lang="ru-RU" dirty="0" smtClean="0"/>
              <a:t> режимы. Эти типы поведения мы рассмотрим в следующих лекциях. Они связаны с изменением характера фазового портрета системы, который  содержит не одну стационарную точку, как это мы видели в лекциях 4, 5, а носить более сложный характер. Для того, чтобы понять, как возможны такие усложнения в поведении системы, рассмотрим понятие </a:t>
            </a:r>
            <a:r>
              <a:rPr lang="ru-RU" i="1" dirty="0" smtClean="0"/>
              <a:t>бифуркации</a:t>
            </a:r>
            <a:r>
              <a:rPr lang="ru-RU" b="1" dirty="0" smtClean="0"/>
              <a:t>.</a:t>
            </a:r>
            <a:endParaRPr lang="ru-RU" dirty="0" smtClean="0"/>
          </a:p>
          <a:p>
            <a:endParaRPr lang="ru-RU" dirty="0"/>
          </a:p>
        </p:txBody>
      </p:sp>
      <p:pic>
        <p:nvPicPr>
          <p:cNvPr id="203778" name="Picture 2" descr="C:\Users\73B5~1\AppData\Local\Temp\Rar$EX00.134\LectMB\lect06.files\image068.gif"/>
          <p:cNvPicPr>
            <a:picLocks noChangeAspect="1" noChangeArrowheads="1"/>
          </p:cNvPicPr>
          <p:nvPr/>
        </p:nvPicPr>
        <p:blipFill>
          <a:blip r:embed="rId2" cstate="print"/>
          <a:srcRect/>
          <a:stretch>
            <a:fillRect/>
          </a:stretch>
        </p:blipFill>
        <p:spPr bwMode="auto">
          <a:xfrm>
            <a:off x="3643306" y="1500174"/>
            <a:ext cx="1357322" cy="72763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3" end="3"/>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203778"/>
                                        </p:tgtEl>
                                        <p:attrNameLst>
                                          <p:attrName>style.visibility</p:attrName>
                                        </p:attrNameLst>
                                      </p:cBhvr>
                                      <p:to>
                                        <p:strVal val="visible"/>
                                      </p:to>
                                    </p:set>
                                    <p:anim calcmode="lin" valueType="num">
                                      <p:cBhvr>
                                        <p:cTn id="23" dur="500" fill="hold"/>
                                        <p:tgtEl>
                                          <p:spTgt spid="203778"/>
                                        </p:tgtEl>
                                        <p:attrNameLst>
                                          <p:attrName>ppt_w</p:attrName>
                                        </p:attrNameLst>
                                      </p:cBhvr>
                                      <p:tavLst>
                                        <p:tav tm="0">
                                          <p:val>
                                            <p:strVal val="#ppt_w*2.5"/>
                                          </p:val>
                                        </p:tav>
                                        <p:tav tm="100000">
                                          <p:val>
                                            <p:strVal val="#ppt_w"/>
                                          </p:val>
                                        </p:tav>
                                      </p:tavLst>
                                    </p:anim>
                                    <p:anim calcmode="lin" valueType="num">
                                      <p:cBhvr>
                                        <p:cTn id="24" dur="500" fill="hold"/>
                                        <p:tgtEl>
                                          <p:spTgt spid="203778"/>
                                        </p:tgtEl>
                                        <p:attrNameLst>
                                          <p:attrName>ppt_h</p:attrName>
                                        </p:attrNameLst>
                                      </p:cBhvr>
                                      <p:tavLst>
                                        <p:tav tm="0">
                                          <p:val>
                                            <p:strVal val="#ppt_h*0.01"/>
                                          </p:val>
                                        </p:tav>
                                        <p:tav tm="100000">
                                          <p:val>
                                            <p:strVal val="#ppt_h"/>
                                          </p:val>
                                        </p:tav>
                                      </p:tavLst>
                                    </p:anim>
                                    <p:anim calcmode="lin" valueType="num">
                                      <p:cBhvr>
                                        <p:cTn id="25" dur="500" fill="hold"/>
                                        <p:tgtEl>
                                          <p:spTgt spid="203778"/>
                                        </p:tgtEl>
                                        <p:attrNameLst>
                                          <p:attrName>ppt_x</p:attrName>
                                        </p:attrNameLst>
                                      </p:cBhvr>
                                      <p:tavLst>
                                        <p:tav tm="0">
                                          <p:val>
                                            <p:strVal val="#ppt_x"/>
                                          </p:val>
                                        </p:tav>
                                        <p:tav tm="100000">
                                          <p:val>
                                            <p:strVal val="#ppt_x"/>
                                          </p:val>
                                        </p:tav>
                                      </p:tavLst>
                                    </p:anim>
                                    <p:anim calcmode="lin" valueType="num">
                                      <p:cBhvr>
                                        <p:cTn id="26" dur="500" fill="hold"/>
                                        <p:tgtEl>
                                          <p:spTgt spid="203778"/>
                                        </p:tgtEl>
                                        <p:attrNameLst>
                                          <p:attrName>ppt_y</p:attrName>
                                        </p:attrNameLst>
                                      </p:cBhvr>
                                      <p:tavLst>
                                        <p:tav tm="0">
                                          <p:val>
                                            <p:strVal val="#ppt_h+1"/>
                                          </p:val>
                                        </p:tav>
                                        <p:tav tm="100000">
                                          <p:val>
                                            <p:strVal val="#ppt_y"/>
                                          </p:val>
                                        </p:tav>
                                      </p:tavLst>
                                    </p:anim>
                                    <p:animEffect transition="in" filter="fade">
                                      <p:cBhvr>
                                        <p:cTn id="27" dur="500"/>
                                        <p:tgtEl>
                                          <p:spTgt spid="203778"/>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8" presetClass="entr" presetSubtype="0" accel="100000" fill="hold" grpId="0"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p:cTn id="59"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60"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2"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6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Бифуркации динамических систем.</a:t>
            </a:r>
            <a:endParaRPr lang="ru-RU" dirty="0"/>
          </a:p>
        </p:txBody>
      </p:sp>
      <p:sp>
        <p:nvSpPr>
          <p:cNvPr id="3" name="Содержимое 2"/>
          <p:cNvSpPr>
            <a:spLocks noGrp="1"/>
          </p:cNvSpPr>
          <p:nvPr>
            <p:ph idx="1"/>
          </p:nvPr>
        </p:nvSpPr>
        <p:spPr>
          <a:xfrm>
            <a:off x="457200" y="1646236"/>
            <a:ext cx="8229600" cy="5211764"/>
          </a:xfrm>
        </p:spPr>
        <p:txBody>
          <a:bodyPr>
            <a:normAutofit fontScale="55000" lnSpcReduction="20000"/>
          </a:bodyPr>
          <a:lstStyle/>
          <a:p>
            <a:r>
              <a:rPr lang="ru-RU" dirty="0" smtClean="0"/>
              <a:t>Мы</a:t>
            </a:r>
            <a:r>
              <a:rPr lang="ru-RU" b="1" dirty="0" smtClean="0"/>
              <a:t> </a:t>
            </a:r>
            <a:r>
              <a:rPr lang="ru-RU" dirty="0" smtClean="0"/>
              <a:t>рассматриваем динамические модели биологических процессов, то есть считаем, что система может быть описана системой дифференциальных уравнений:</a:t>
            </a:r>
          </a:p>
          <a:p>
            <a:pPr>
              <a:buNone/>
            </a:pPr>
            <a:endParaRPr lang="ru-RU" dirty="0" smtClean="0"/>
          </a:p>
          <a:p>
            <a:pPr>
              <a:buNone/>
            </a:pPr>
            <a:endParaRPr lang="ru-RU" dirty="0" smtClean="0"/>
          </a:p>
          <a:p>
            <a:pPr>
              <a:buNone/>
            </a:pPr>
            <a:r>
              <a:rPr lang="ru-RU" dirty="0" smtClean="0"/>
              <a:t>							(6.15)</a:t>
            </a:r>
          </a:p>
          <a:p>
            <a:r>
              <a:rPr lang="ru-RU" dirty="0" smtClean="0"/>
              <a:t>Здесь </a:t>
            </a:r>
            <a:r>
              <a:rPr lang="ru-RU" i="1" dirty="0" err="1" smtClean="0"/>
              <a:t>x</a:t>
            </a:r>
            <a:r>
              <a:rPr lang="ru-RU" dirty="0" smtClean="0"/>
              <a:t> – вектор переменных, </a:t>
            </a:r>
            <a:r>
              <a:rPr lang="ru-RU" i="1" dirty="0" smtClean="0">
                <a:sym typeface="Symbol"/>
              </a:rPr>
              <a:t></a:t>
            </a:r>
            <a:r>
              <a:rPr lang="ru-RU" dirty="0" smtClean="0"/>
              <a:t> - вектор параметров.</a:t>
            </a:r>
          </a:p>
          <a:p>
            <a:r>
              <a:rPr lang="ru-RU" dirty="0" smtClean="0"/>
              <a:t>Пусть	              – стационарное решение – особая точка системы, координаты которой представляют собой решение системы алгебраических уравнений:</a:t>
            </a:r>
          </a:p>
          <a:p>
            <a:pPr>
              <a:buNone/>
            </a:pPr>
            <a:endParaRPr lang="ru-RU" dirty="0" smtClean="0"/>
          </a:p>
          <a:p>
            <a:pPr>
              <a:buNone/>
            </a:pPr>
            <a:endParaRPr lang="ru-RU" dirty="0" smtClean="0"/>
          </a:p>
          <a:p>
            <a:pPr>
              <a:buNone/>
            </a:pPr>
            <a:r>
              <a:rPr lang="ru-RU" dirty="0" smtClean="0"/>
              <a:t>								(6.16)</a:t>
            </a:r>
          </a:p>
          <a:p>
            <a:r>
              <a:rPr lang="ru-RU" dirty="0" smtClean="0"/>
              <a:t>Зафиксируем некоторое </a:t>
            </a:r>
            <a:r>
              <a:rPr lang="ru-RU" i="1" dirty="0" smtClean="0">
                <a:sym typeface="Symbol"/>
              </a:rPr>
              <a:t></a:t>
            </a:r>
            <a:r>
              <a:rPr lang="ru-RU" i="1" dirty="0" smtClean="0"/>
              <a:t>=</a:t>
            </a:r>
            <a:r>
              <a:rPr lang="ru-RU" i="1" dirty="0" smtClean="0">
                <a:sym typeface="Symbol"/>
              </a:rPr>
              <a:t></a:t>
            </a:r>
            <a:r>
              <a:rPr lang="ru-RU" i="1" dirty="0" smtClean="0"/>
              <a:t>*, </a:t>
            </a:r>
            <a:r>
              <a:rPr lang="ru-RU" dirty="0" smtClean="0"/>
              <a:t>и рассмотрим фазовые портреты системы при данном значении параметра, а также при </a:t>
            </a:r>
            <a:r>
              <a:rPr lang="ru-RU" i="1" dirty="0" smtClean="0">
                <a:sym typeface="Symbol"/>
              </a:rPr>
              <a:t></a:t>
            </a:r>
            <a:r>
              <a:rPr lang="ru-RU" i="1" dirty="0" smtClean="0"/>
              <a:t>&gt;</a:t>
            </a:r>
            <a:r>
              <a:rPr lang="ru-RU" i="1" dirty="0" smtClean="0">
                <a:sym typeface="Symbol"/>
              </a:rPr>
              <a:t></a:t>
            </a:r>
            <a:r>
              <a:rPr lang="ru-RU" i="1" dirty="0" smtClean="0"/>
              <a:t>*</a:t>
            </a:r>
            <a:r>
              <a:rPr lang="ru-RU" dirty="0" smtClean="0"/>
              <a:t> и</a:t>
            </a:r>
            <a:r>
              <a:rPr lang="ru-RU" i="1" dirty="0" smtClean="0"/>
              <a:t> </a:t>
            </a:r>
            <a:r>
              <a:rPr lang="ru-RU" i="1" dirty="0" smtClean="0">
                <a:sym typeface="Symbol"/>
              </a:rPr>
              <a:t></a:t>
            </a:r>
            <a:r>
              <a:rPr lang="ru-RU" i="1" dirty="0" smtClean="0"/>
              <a:t>&lt;</a:t>
            </a:r>
            <a:r>
              <a:rPr lang="ru-RU" i="1" dirty="0" smtClean="0">
                <a:sym typeface="Symbol"/>
              </a:rPr>
              <a:t></a:t>
            </a:r>
            <a:r>
              <a:rPr lang="ru-RU" i="1" dirty="0" smtClean="0"/>
              <a:t>*.</a:t>
            </a:r>
            <a:r>
              <a:rPr lang="ru-RU" dirty="0" smtClean="0"/>
              <a:t> </a:t>
            </a:r>
          </a:p>
          <a:p>
            <a:r>
              <a:rPr lang="ru-RU" i="1" dirty="0" smtClean="0"/>
              <a:t>Фазовые портреты </a:t>
            </a:r>
            <a:r>
              <a:rPr lang="ru-RU" i="1" dirty="0" err="1" smtClean="0"/>
              <a:t>топологически</a:t>
            </a:r>
            <a:r>
              <a:rPr lang="ru-RU" i="1" dirty="0" smtClean="0"/>
              <a:t> эквивалентны, если существует невырожденное непрерывное преобразование координат, которое переводит все элементы одного фазового портрета в элементы другого. </a:t>
            </a:r>
            <a:r>
              <a:rPr lang="ru-RU" dirty="0" smtClean="0"/>
              <a:t>Для того чтобы представить себе такое преобразование на поверхности, представим себе, что поверхность резиновая, ее можно сжимать и изгибать, но нельзя перекручивать. При таких преобразованиях все начальные точки будут однозначно переходить в точки деформированной «резиновой» поверхности, незамкнутые кривые будут переходить в незамкнутые, замкнутые – в замкнутые, связность множеств не будет нарушаться. Такое преобразование происходит с фазовыми кривыми при невырожденном непрерывном преобразовании координат.</a:t>
            </a:r>
            <a:r>
              <a:rPr lang="ru-RU" b="1" dirty="0" smtClean="0"/>
              <a:t> </a:t>
            </a:r>
            <a:endParaRPr lang="ru-RU" dirty="0" smtClean="0"/>
          </a:p>
          <a:p>
            <a:r>
              <a:rPr lang="ru-RU" i="1" dirty="0" smtClean="0"/>
              <a:t>Недаром говорят, что топология – это «резиновая геометрия</a:t>
            </a:r>
            <a:r>
              <a:rPr lang="ru-RU" dirty="0" smtClean="0"/>
              <a:t>»</a:t>
            </a:r>
          </a:p>
          <a:p>
            <a:endParaRPr lang="ru-RU" dirty="0"/>
          </a:p>
        </p:txBody>
      </p:sp>
      <p:pic>
        <p:nvPicPr>
          <p:cNvPr id="204802" name="Picture 2" descr="C:\Users\73B5~1\AppData\Local\Temp\Rar$EX00.134\LectMB\lect06.files\image072.gif"/>
          <p:cNvPicPr>
            <a:picLocks noChangeAspect="1" noChangeArrowheads="1"/>
          </p:cNvPicPr>
          <p:nvPr/>
        </p:nvPicPr>
        <p:blipFill>
          <a:blip r:embed="rId2" cstate="print"/>
          <a:srcRect/>
          <a:stretch>
            <a:fillRect/>
          </a:stretch>
        </p:blipFill>
        <p:spPr bwMode="auto">
          <a:xfrm>
            <a:off x="3786182" y="2071678"/>
            <a:ext cx="1143008" cy="509385"/>
          </a:xfrm>
          <a:prstGeom prst="rect">
            <a:avLst/>
          </a:prstGeom>
          <a:noFill/>
        </p:spPr>
      </p:pic>
      <p:pic>
        <p:nvPicPr>
          <p:cNvPr id="204803" name="Picture 3" descr="C:\Users\73B5~1\AppData\Local\Temp\Rar$EX00.134\LectMB\lect06.files\image074.gif"/>
          <p:cNvPicPr>
            <a:picLocks noChangeAspect="1" noChangeArrowheads="1"/>
          </p:cNvPicPr>
          <p:nvPr/>
        </p:nvPicPr>
        <p:blipFill>
          <a:blip r:embed="rId3" cstate="print"/>
          <a:srcRect/>
          <a:stretch>
            <a:fillRect/>
          </a:stretch>
        </p:blipFill>
        <p:spPr bwMode="auto">
          <a:xfrm>
            <a:off x="1500166" y="2922981"/>
            <a:ext cx="500066" cy="291705"/>
          </a:xfrm>
          <a:prstGeom prst="rect">
            <a:avLst/>
          </a:prstGeom>
          <a:noFill/>
        </p:spPr>
      </p:pic>
      <p:pic>
        <p:nvPicPr>
          <p:cNvPr id="204804" name="Picture 4" descr="C:\Users\73B5~1\AppData\Local\Temp\Rar$EX00.134\LectMB\lect06.files\image076.gif"/>
          <p:cNvPicPr>
            <a:picLocks noChangeAspect="1" noChangeArrowheads="1"/>
          </p:cNvPicPr>
          <p:nvPr/>
        </p:nvPicPr>
        <p:blipFill>
          <a:blip r:embed="rId4" cstate="print"/>
          <a:srcRect/>
          <a:stretch>
            <a:fillRect/>
          </a:stretch>
        </p:blipFill>
        <p:spPr bwMode="auto">
          <a:xfrm>
            <a:off x="3929058" y="3500438"/>
            <a:ext cx="1309697" cy="35719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3" end="3"/>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204802"/>
                                        </p:tgtEl>
                                        <p:attrNameLst>
                                          <p:attrName>style.visibility</p:attrName>
                                        </p:attrNameLst>
                                      </p:cBhvr>
                                      <p:to>
                                        <p:strVal val="visible"/>
                                      </p:to>
                                    </p:set>
                                    <p:anim calcmode="lin" valueType="num">
                                      <p:cBhvr>
                                        <p:cTn id="23" dur="500" fill="hold"/>
                                        <p:tgtEl>
                                          <p:spTgt spid="204802"/>
                                        </p:tgtEl>
                                        <p:attrNameLst>
                                          <p:attrName>ppt_w</p:attrName>
                                        </p:attrNameLst>
                                      </p:cBhvr>
                                      <p:tavLst>
                                        <p:tav tm="0">
                                          <p:val>
                                            <p:strVal val="#ppt_w*2.5"/>
                                          </p:val>
                                        </p:tav>
                                        <p:tav tm="100000">
                                          <p:val>
                                            <p:strVal val="#ppt_w"/>
                                          </p:val>
                                        </p:tav>
                                      </p:tavLst>
                                    </p:anim>
                                    <p:anim calcmode="lin" valueType="num">
                                      <p:cBhvr>
                                        <p:cTn id="24" dur="500" fill="hold"/>
                                        <p:tgtEl>
                                          <p:spTgt spid="204802"/>
                                        </p:tgtEl>
                                        <p:attrNameLst>
                                          <p:attrName>ppt_h</p:attrName>
                                        </p:attrNameLst>
                                      </p:cBhvr>
                                      <p:tavLst>
                                        <p:tav tm="0">
                                          <p:val>
                                            <p:strVal val="#ppt_h*0.01"/>
                                          </p:val>
                                        </p:tav>
                                        <p:tav tm="100000">
                                          <p:val>
                                            <p:strVal val="#ppt_h"/>
                                          </p:val>
                                        </p:tav>
                                      </p:tavLst>
                                    </p:anim>
                                    <p:anim calcmode="lin" valueType="num">
                                      <p:cBhvr>
                                        <p:cTn id="25" dur="500" fill="hold"/>
                                        <p:tgtEl>
                                          <p:spTgt spid="204802"/>
                                        </p:tgtEl>
                                        <p:attrNameLst>
                                          <p:attrName>ppt_x</p:attrName>
                                        </p:attrNameLst>
                                      </p:cBhvr>
                                      <p:tavLst>
                                        <p:tav tm="0">
                                          <p:val>
                                            <p:strVal val="#ppt_x"/>
                                          </p:val>
                                        </p:tav>
                                        <p:tav tm="100000">
                                          <p:val>
                                            <p:strVal val="#ppt_x"/>
                                          </p:val>
                                        </p:tav>
                                      </p:tavLst>
                                    </p:anim>
                                    <p:anim calcmode="lin" valueType="num">
                                      <p:cBhvr>
                                        <p:cTn id="26" dur="500" fill="hold"/>
                                        <p:tgtEl>
                                          <p:spTgt spid="204802"/>
                                        </p:tgtEl>
                                        <p:attrNameLst>
                                          <p:attrName>ppt_y</p:attrName>
                                        </p:attrNameLst>
                                      </p:cBhvr>
                                      <p:tavLst>
                                        <p:tav tm="0">
                                          <p:val>
                                            <p:strVal val="#ppt_h+1"/>
                                          </p:val>
                                        </p:tav>
                                        <p:tav tm="100000">
                                          <p:val>
                                            <p:strVal val="#ppt_y"/>
                                          </p:val>
                                        </p:tav>
                                      </p:tavLst>
                                    </p:anim>
                                    <p:animEffect transition="in" filter="fade">
                                      <p:cBhvr>
                                        <p:cTn id="27" dur="500"/>
                                        <p:tgtEl>
                                          <p:spTgt spid="204802"/>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5" end="5"/>
                                            </p:txEl>
                                          </p:spTgt>
                                        </p:tgtEl>
                                      </p:cBhvr>
                                    </p:animEffect>
                                  </p:childTnLst>
                                </p:cTn>
                              </p:par>
                              <p:par>
                                <p:cTn id="46" presetID="58" presetClass="entr" presetSubtype="0" accel="100000" fill="hold" nodeType="withEffect">
                                  <p:stCondLst>
                                    <p:cond delay="0"/>
                                  </p:stCondLst>
                                  <p:childTnLst>
                                    <p:set>
                                      <p:cBhvr>
                                        <p:cTn id="47" dur="1" fill="hold">
                                          <p:stCondLst>
                                            <p:cond delay="0"/>
                                          </p:stCondLst>
                                        </p:cTn>
                                        <p:tgtEl>
                                          <p:spTgt spid="204803"/>
                                        </p:tgtEl>
                                        <p:attrNameLst>
                                          <p:attrName>style.visibility</p:attrName>
                                        </p:attrNameLst>
                                      </p:cBhvr>
                                      <p:to>
                                        <p:strVal val="visible"/>
                                      </p:to>
                                    </p:set>
                                    <p:anim calcmode="lin" valueType="num">
                                      <p:cBhvr>
                                        <p:cTn id="48" dur="500" fill="hold"/>
                                        <p:tgtEl>
                                          <p:spTgt spid="204803"/>
                                        </p:tgtEl>
                                        <p:attrNameLst>
                                          <p:attrName>ppt_w</p:attrName>
                                        </p:attrNameLst>
                                      </p:cBhvr>
                                      <p:tavLst>
                                        <p:tav tm="0">
                                          <p:val>
                                            <p:strVal val="#ppt_w*2.5"/>
                                          </p:val>
                                        </p:tav>
                                        <p:tav tm="100000">
                                          <p:val>
                                            <p:strVal val="#ppt_w"/>
                                          </p:val>
                                        </p:tav>
                                      </p:tavLst>
                                    </p:anim>
                                    <p:anim calcmode="lin" valueType="num">
                                      <p:cBhvr>
                                        <p:cTn id="49" dur="500" fill="hold"/>
                                        <p:tgtEl>
                                          <p:spTgt spid="204803"/>
                                        </p:tgtEl>
                                        <p:attrNameLst>
                                          <p:attrName>ppt_h</p:attrName>
                                        </p:attrNameLst>
                                      </p:cBhvr>
                                      <p:tavLst>
                                        <p:tav tm="0">
                                          <p:val>
                                            <p:strVal val="#ppt_h*0.01"/>
                                          </p:val>
                                        </p:tav>
                                        <p:tav tm="100000">
                                          <p:val>
                                            <p:strVal val="#ppt_h"/>
                                          </p:val>
                                        </p:tav>
                                      </p:tavLst>
                                    </p:anim>
                                    <p:anim calcmode="lin" valueType="num">
                                      <p:cBhvr>
                                        <p:cTn id="50" dur="500" fill="hold"/>
                                        <p:tgtEl>
                                          <p:spTgt spid="204803"/>
                                        </p:tgtEl>
                                        <p:attrNameLst>
                                          <p:attrName>ppt_x</p:attrName>
                                        </p:attrNameLst>
                                      </p:cBhvr>
                                      <p:tavLst>
                                        <p:tav tm="0">
                                          <p:val>
                                            <p:strVal val="#ppt_x"/>
                                          </p:val>
                                        </p:tav>
                                        <p:tav tm="100000">
                                          <p:val>
                                            <p:strVal val="#ppt_x"/>
                                          </p:val>
                                        </p:tav>
                                      </p:tavLst>
                                    </p:anim>
                                    <p:anim calcmode="lin" valueType="num">
                                      <p:cBhvr>
                                        <p:cTn id="51" dur="500" fill="hold"/>
                                        <p:tgtEl>
                                          <p:spTgt spid="204803"/>
                                        </p:tgtEl>
                                        <p:attrNameLst>
                                          <p:attrName>ppt_y</p:attrName>
                                        </p:attrNameLst>
                                      </p:cBhvr>
                                      <p:tavLst>
                                        <p:tav tm="0">
                                          <p:val>
                                            <p:strVal val="#ppt_h+1"/>
                                          </p:val>
                                        </p:tav>
                                        <p:tav tm="100000">
                                          <p:val>
                                            <p:strVal val="#ppt_y"/>
                                          </p:val>
                                        </p:tav>
                                      </p:tavLst>
                                    </p:anim>
                                    <p:animEffect transition="in" filter="fade">
                                      <p:cBhvr>
                                        <p:cTn id="52" dur="500"/>
                                        <p:tgtEl>
                                          <p:spTgt spid="204803"/>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p:cTn id="57"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8" end="8"/>
                                            </p:txEl>
                                          </p:spTgt>
                                        </p:tgtEl>
                                      </p:cBhvr>
                                    </p:animEffect>
                                  </p:childTnLst>
                                </p:cTn>
                              </p:par>
                              <p:par>
                                <p:cTn id="62" presetID="58" presetClass="entr" presetSubtype="0" accel="100000" fill="hold" nodeType="withEffect">
                                  <p:stCondLst>
                                    <p:cond delay="0"/>
                                  </p:stCondLst>
                                  <p:childTnLst>
                                    <p:set>
                                      <p:cBhvr>
                                        <p:cTn id="63" dur="1" fill="hold">
                                          <p:stCondLst>
                                            <p:cond delay="0"/>
                                          </p:stCondLst>
                                        </p:cTn>
                                        <p:tgtEl>
                                          <p:spTgt spid="204804"/>
                                        </p:tgtEl>
                                        <p:attrNameLst>
                                          <p:attrName>style.visibility</p:attrName>
                                        </p:attrNameLst>
                                      </p:cBhvr>
                                      <p:to>
                                        <p:strVal val="visible"/>
                                      </p:to>
                                    </p:set>
                                    <p:anim calcmode="lin" valueType="num">
                                      <p:cBhvr>
                                        <p:cTn id="64" dur="500" fill="hold"/>
                                        <p:tgtEl>
                                          <p:spTgt spid="204804"/>
                                        </p:tgtEl>
                                        <p:attrNameLst>
                                          <p:attrName>ppt_w</p:attrName>
                                        </p:attrNameLst>
                                      </p:cBhvr>
                                      <p:tavLst>
                                        <p:tav tm="0">
                                          <p:val>
                                            <p:strVal val="#ppt_w*2.5"/>
                                          </p:val>
                                        </p:tav>
                                        <p:tav tm="100000">
                                          <p:val>
                                            <p:strVal val="#ppt_w"/>
                                          </p:val>
                                        </p:tav>
                                      </p:tavLst>
                                    </p:anim>
                                    <p:anim calcmode="lin" valueType="num">
                                      <p:cBhvr>
                                        <p:cTn id="65" dur="500" fill="hold"/>
                                        <p:tgtEl>
                                          <p:spTgt spid="204804"/>
                                        </p:tgtEl>
                                        <p:attrNameLst>
                                          <p:attrName>ppt_h</p:attrName>
                                        </p:attrNameLst>
                                      </p:cBhvr>
                                      <p:tavLst>
                                        <p:tav tm="0">
                                          <p:val>
                                            <p:strVal val="#ppt_h*0.01"/>
                                          </p:val>
                                        </p:tav>
                                        <p:tav tm="100000">
                                          <p:val>
                                            <p:strVal val="#ppt_h"/>
                                          </p:val>
                                        </p:tav>
                                      </p:tavLst>
                                    </p:anim>
                                    <p:anim calcmode="lin" valueType="num">
                                      <p:cBhvr>
                                        <p:cTn id="66" dur="500" fill="hold"/>
                                        <p:tgtEl>
                                          <p:spTgt spid="204804"/>
                                        </p:tgtEl>
                                        <p:attrNameLst>
                                          <p:attrName>ppt_x</p:attrName>
                                        </p:attrNameLst>
                                      </p:cBhvr>
                                      <p:tavLst>
                                        <p:tav tm="0">
                                          <p:val>
                                            <p:strVal val="#ppt_x"/>
                                          </p:val>
                                        </p:tav>
                                        <p:tav tm="100000">
                                          <p:val>
                                            <p:strVal val="#ppt_x"/>
                                          </p:val>
                                        </p:tav>
                                      </p:tavLst>
                                    </p:anim>
                                    <p:anim calcmode="lin" valueType="num">
                                      <p:cBhvr>
                                        <p:cTn id="67" dur="500" fill="hold"/>
                                        <p:tgtEl>
                                          <p:spTgt spid="204804"/>
                                        </p:tgtEl>
                                        <p:attrNameLst>
                                          <p:attrName>ppt_y</p:attrName>
                                        </p:attrNameLst>
                                      </p:cBhvr>
                                      <p:tavLst>
                                        <p:tav tm="0">
                                          <p:val>
                                            <p:strVal val="#ppt_h+1"/>
                                          </p:val>
                                        </p:tav>
                                        <p:tav tm="100000">
                                          <p:val>
                                            <p:strVal val="#ppt_y"/>
                                          </p:val>
                                        </p:tav>
                                      </p:tavLst>
                                    </p:anim>
                                    <p:animEffect transition="in" filter="fade">
                                      <p:cBhvr>
                                        <p:cTn id="68" dur="500"/>
                                        <p:tgtEl>
                                          <p:spTgt spid="204804"/>
                                        </p:tgtEl>
                                      </p:cBhvr>
                                    </p:animEffect>
                                  </p:childTnLst>
                                </p:cTn>
                              </p:par>
                            </p:childTnLst>
                          </p:cTn>
                        </p:par>
                      </p:childTnLst>
                    </p:cTn>
                  </p:par>
                  <p:par>
                    <p:cTn id="69" fill="hold">
                      <p:stCondLst>
                        <p:cond delay="indefinite"/>
                      </p:stCondLst>
                      <p:childTnLst>
                        <p:par>
                          <p:cTn id="70" fill="hold">
                            <p:stCondLst>
                              <p:cond delay="0"/>
                            </p:stCondLst>
                            <p:childTnLst>
                              <p:par>
                                <p:cTn id="71" presetID="58" presetClass="entr" presetSubtype="0" accel="100000" fill="hold" grpId="0" nodeType="click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anim calcmode="lin" valueType="num">
                                      <p:cBhvr>
                                        <p:cTn id="73"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74"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7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6"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77" dur="500"/>
                                        <p:tgtEl>
                                          <p:spTgt spid="3">
                                            <p:txEl>
                                              <p:pRg st="9" end="9"/>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8" presetClass="entr" presetSubtype="0" accel="100000" fill="hold" grpId="0" nodeType="clickEffect">
                                  <p:stCondLst>
                                    <p:cond delay="0"/>
                                  </p:stCondLst>
                                  <p:childTnLst>
                                    <p:set>
                                      <p:cBhvr>
                                        <p:cTn id="81" dur="1" fill="hold">
                                          <p:stCondLst>
                                            <p:cond delay="0"/>
                                          </p:stCondLst>
                                        </p:cTn>
                                        <p:tgtEl>
                                          <p:spTgt spid="3">
                                            <p:txEl>
                                              <p:pRg st="10" end="10"/>
                                            </p:txEl>
                                          </p:spTgt>
                                        </p:tgtEl>
                                        <p:attrNameLst>
                                          <p:attrName>style.visibility</p:attrName>
                                        </p:attrNameLst>
                                      </p:cBhvr>
                                      <p:to>
                                        <p:strVal val="visible"/>
                                      </p:to>
                                    </p:set>
                                    <p:anim calcmode="lin" valueType="num">
                                      <p:cBhvr>
                                        <p:cTn id="82"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83"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8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5"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86" dur="500"/>
                                        <p:tgtEl>
                                          <p:spTgt spid="3">
                                            <p:txEl>
                                              <p:pRg st="10" end="1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8" presetClass="entr" presetSubtype="0" accel="100000" fill="hold" grpId="0"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 calcmode="lin" valueType="num">
                                      <p:cBhvr>
                                        <p:cTn id="91" dur="500" fill="hold"/>
                                        <p:tgtEl>
                                          <p:spTgt spid="3">
                                            <p:txEl>
                                              <p:pRg st="11" end="11"/>
                                            </p:txEl>
                                          </p:spTgt>
                                        </p:tgtEl>
                                        <p:attrNameLst>
                                          <p:attrName>ppt_w</p:attrName>
                                        </p:attrNameLst>
                                      </p:cBhvr>
                                      <p:tavLst>
                                        <p:tav tm="0">
                                          <p:val>
                                            <p:strVal val="#ppt_w*2.5"/>
                                          </p:val>
                                        </p:tav>
                                        <p:tav tm="100000">
                                          <p:val>
                                            <p:strVal val="#ppt_w"/>
                                          </p:val>
                                        </p:tav>
                                      </p:tavLst>
                                    </p:anim>
                                    <p:anim calcmode="lin" valueType="num">
                                      <p:cBhvr>
                                        <p:cTn id="92" dur="500" fill="hold"/>
                                        <p:tgtEl>
                                          <p:spTgt spid="3">
                                            <p:txEl>
                                              <p:pRg st="11" end="11"/>
                                            </p:txEl>
                                          </p:spTgt>
                                        </p:tgtEl>
                                        <p:attrNameLst>
                                          <p:attrName>ppt_h</p:attrName>
                                        </p:attrNameLst>
                                      </p:cBhvr>
                                      <p:tavLst>
                                        <p:tav tm="0">
                                          <p:val>
                                            <p:strVal val="#ppt_h*0.01"/>
                                          </p:val>
                                        </p:tav>
                                        <p:tav tm="100000">
                                          <p:val>
                                            <p:strVal val="#ppt_h"/>
                                          </p:val>
                                        </p:tav>
                                      </p:tavLst>
                                    </p:anim>
                                    <p:anim calcmode="lin" valueType="num">
                                      <p:cBhvr>
                                        <p:cTn id="9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4" dur="500" fill="hold"/>
                                        <p:tgtEl>
                                          <p:spTgt spid="3">
                                            <p:txEl>
                                              <p:pRg st="11" end="11"/>
                                            </p:txEl>
                                          </p:spTgt>
                                        </p:tgtEl>
                                        <p:attrNameLst>
                                          <p:attrName>ppt_y</p:attrName>
                                        </p:attrNameLst>
                                      </p:cBhvr>
                                      <p:tavLst>
                                        <p:tav tm="0">
                                          <p:val>
                                            <p:strVal val="#ppt_h+1"/>
                                          </p:val>
                                        </p:tav>
                                        <p:tav tm="100000">
                                          <p:val>
                                            <p:strVal val="#ppt_y"/>
                                          </p:val>
                                        </p:tav>
                                      </p:tavLst>
                                    </p:anim>
                                    <p:animEffect transition="in" filter="fade">
                                      <p:cBhvr>
                                        <p:cTn id="9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5211764"/>
          </a:xfrm>
        </p:spPr>
        <p:txBody>
          <a:bodyPr>
            <a:normAutofit fontScale="40000" lnSpcReduction="20000"/>
          </a:bodyPr>
          <a:lstStyle/>
          <a:p>
            <a:r>
              <a:rPr lang="ru-RU" sz="3500" dirty="0" smtClean="0"/>
              <a:t>Если фазовые портреты при значениях </a:t>
            </a:r>
            <a:r>
              <a:rPr lang="ru-RU" sz="3500" i="1" dirty="0" smtClean="0">
                <a:sym typeface="Symbol"/>
              </a:rPr>
              <a:t></a:t>
            </a:r>
            <a:r>
              <a:rPr lang="ru-RU" sz="3500" i="1" dirty="0" smtClean="0"/>
              <a:t>&gt;</a:t>
            </a:r>
            <a:r>
              <a:rPr lang="ru-RU" sz="3500" i="1" dirty="0" smtClean="0">
                <a:sym typeface="Symbol"/>
              </a:rPr>
              <a:t></a:t>
            </a:r>
            <a:r>
              <a:rPr lang="ru-RU" sz="3500" i="1" dirty="0" smtClean="0"/>
              <a:t>*</a:t>
            </a:r>
            <a:r>
              <a:rPr lang="ru-RU" sz="3500" dirty="0" smtClean="0"/>
              <a:t> и </a:t>
            </a:r>
            <a:r>
              <a:rPr lang="ru-RU" sz="3500" i="1" dirty="0" smtClean="0">
                <a:sym typeface="Symbol"/>
              </a:rPr>
              <a:t></a:t>
            </a:r>
            <a:r>
              <a:rPr lang="ru-RU" sz="3500" i="1" dirty="0" smtClean="0"/>
              <a:t>&lt;</a:t>
            </a:r>
            <a:r>
              <a:rPr lang="ru-RU" sz="3500" i="1" dirty="0" smtClean="0">
                <a:sym typeface="Symbol"/>
              </a:rPr>
              <a:t></a:t>
            </a:r>
            <a:r>
              <a:rPr lang="ru-RU" sz="3500" i="1" dirty="0" smtClean="0"/>
              <a:t>*</a:t>
            </a:r>
            <a:r>
              <a:rPr lang="ru-RU" sz="3500" dirty="0" smtClean="0"/>
              <a:t> </a:t>
            </a:r>
            <a:r>
              <a:rPr lang="ru-RU" sz="3500" dirty="0" err="1" smtClean="0"/>
              <a:t>топологически</a:t>
            </a:r>
            <a:r>
              <a:rPr lang="ru-RU" sz="3500" dirty="0" smtClean="0"/>
              <a:t> не эквивалентны, это означает, что при  происходит качественная перестройка системы. Тогда говорят, что </a:t>
            </a:r>
            <a:r>
              <a:rPr lang="ru-RU" sz="3500" i="1" dirty="0" smtClean="0">
                <a:sym typeface="Symbol"/>
              </a:rPr>
              <a:t></a:t>
            </a:r>
            <a:r>
              <a:rPr lang="ru-RU" sz="3500" i="1" dirty="0" smtClean="0"/>
              <a:t>*</a:t>
            </a:r>
            <a:r>
              <a:rPr lang="ru-RU" sz="3500" dirty="0" smtClean="0"/>
              <a:t> — </a:t>
            </a:r>
            <a:r>
              <a:rPr lang="ru-RU" sz="3500" i="1" dirty="0" err="1" smtClean="0"/>
              <a:t>бифуркационное</a:t>
            </a:r>
            <a:r>
              <a:rPr lang="ru-RU" sz="3500" i="1" dirty="0" smtClean="0"/>
              <a:t> значение параметра</a:t>
            </a:r>
            <a:r>
              <a:rPr lang="ru-RU" sz="3500" dirty="0" smtClean="0"/>
              <a:t>.</a:t>
            </a:r>
          </a:p>
          <a:p>
            <a:r>
              <a:rPr lang="ru-RU" sz="3500" dirty="0" smtClean="0"/>
              <a:t>Простейший пример </a:t>
            </a:r>
            <a:r>
              <a:rPr lang="ru-RU" sz="3500" dirty="0" err="1" smtClean="0"/>
              <a:t>бифуркационного</a:t>
            </a:r>
            <a:r>
              <a:rPr lang="ru-RU" sz="3500" dirty="0" smtClean="0"/>
              <a:t> значения параметра – нулевое значение собственной константы скорости роста в уравнении экспоненциального роста (2.7):</a:t>
            </a:r>
          </a:p>
          <a:p>
            <a:endParaRPr lang="ru-RU" sz="3500" dirty="0" smtClean="0"/>
          </a:p>
          <a:p>
            <a:endParaRPr lang="ru-RU" sz="3500" dirty="0" smtClean="0"/>
          </a:p>
          <a:p>
            <a:pPr>
              <a:buNone/>
            </a:pPr>
            <a:endParaRPr lang="ru-RU" sz="3500" dirty="0" smtClean="0"/>
          </a:p>
          <a:p>
            <a:r>
              <a:rPr lang="ru-RU" sz="3500" dirty="0" smtClean="0"/>
              <a:t>При </a:t>
            </a:r>
            <a:r>
              <a:rPr lang="ru-RU" sz="3500" i="1" dirty="0" err="1" smtClean="0"/>
              <a:t>r</a:t>
            </a:r>
            <a:r>
              <a:rPr lang="ru-RU" sz="3500" i="1" dirty="0" smtClean="0"/>
              <a:t>&gt;</a:t>
            </a:r>
            <a:r>
              <a:rPr lang="ru-RU" sz="3500" dirty="0" smtClean="0"/>
              <a:t>0 стационарное значение </a:t>
            </a:r>
            <a:r>
              <a:rPr lang="ru-RU" sz="3500" i="1" dirty="0" smtClean="0">
                <a:sym typeface="Symbol"/>
              </a:rPr>
              <a:t></a:t>
            </a:r>
            <a:r>
              <a:rPr lang="ru-RU" sz="3500" i="1" dirty="0" smtClean="0"/>
              <a:t>x=</a:t>
            </a:r>
            <a:r>
              <a:rPr lang="ru-RU" sz="3500" dirty="0" smtClean="0"/>
              <a:t>0 – неустойчиво, при </a:t>
            </a:r>
            <a:r>
              <a:rPr lang="ru-RU" sz="3500" i="1" dirty="0" err="1" smtClean="0"/>
              <a:t>r</a:t>
            </a:r>
            <a:r>
              <a:rPr lang="ru-RU" sz="3500" i="1" dirty="0" smtClean="0"/>
              <a:t>&lt;</a:t>
            </a:r>
            <a:r>
              <a:rPr lang="ru-RU" sz="3500" dirty="0" smtClean="0"/>
              <a:t>0</a:t>
            </a:r>
            <a:r>
              <a:rPr lang="ru-RU" sz="3500" i="1" dirty="0" smtClean="0"/>
              <a:t> </a:t>
            </a:r>
            <a:r>
              <a:rPr lang="ru-RU" sz="3500" dirty="0" smtClean="0"/>
              <a:t>– устойчиво. </a:t>
            </a:r>
            <a:r>
              <a:rPr lang="ru-RU" sz="3500" i="1" dirty="0" err="1" smtClean="0"/>
              <a:t>r</a:t>
            </a:r>
            <a:r>
              <a:rPr lang="ru-RU" sz="3500" i="1" dirty="0" smtClean="0"/>
              <a:t>*=</a:t>
            </a:r>
            <a:r>
              <a:rPr lang="ru-RU" sz="3500" dirty="0" smtClean="0"/>
              <a:t>0 — </a:t>
            </a:r>
            <a:r>
              <a:rPr lang="ru-RU" sz="3500" dirty="0" err="1" smtClean="0"/>
              <a:t>бифуркационное</a:t>
            </a:r>
            <a:r>
              <a:rPr lang="ru-RU" sz="3500" dirty="0" smtClean="0"/>
              <a:t> значение параметра. Напомним, что биологический смысл величины </a:t>
            </a:r>
            <a:r>
              <a:rPr lang="ru-RU" sz="3500" i="1" dirty="0" err="1" smtClean="0"/>
              <a:t>r</a:t>
            </a:r>
            <a:r>
              <a:rPr lang="ru-RU" sz="3500" dirty="0" smtClean="0"/>
              <a:t> – разница коэффициентов рождаемости и смертности. Если рождаемость преобладает – популяция растет, если преобладает смертность – вымирает. Переход от выживания к вымиранию – качественная перестройка системы.</a:t>
            </a:r>
          </a:p>
          <a:p>
            <a:r>
              <a:rPr lang="ru-RU" sz="3500" dirty="0" smtClean="0"/>
              <a:t>С понятием бифуркации мы также столкнулись в лекции 3, когда рассматривали смену режимов в дискретном уравнении </a:t>
            </a:r>
            <a:r>
              <a:rPr lang="ru-RU" sz="3500" dirty="0" err="1" smtClean="0"/>
              <a:t>Ферхюльста</a:t>
            </a:r>
            <a:r>
              <a:rPr lang="ru-RU" sz="3500" dirty="0" smtClean="0"/>
              <a:t> при увеличении параметра роста. Там режим монотонного роста сменялся режимом двухточечного цикла, следующее </a:t>
            </a:r>
            <a:r>
              <a:rPr lang="ru-RU" sz="3500" dirty="0" err="1" smtClean="0"/>
              <a:t>бифуркационное</a:t>
            </a:r>
            <a:r>
              <a:rPr lang="ru-RU" sz="3500" dirty="0" smtClean="0"/>
              <a:t> значение параметра приводило к </a:t>
            </a:r>
            <a:r>
              <a:rPr lang="ru-RU" sz="3500" dirty="0" err="1" smtClean="0"/>
              <a:t>четырехточечному</a:t>
            </a:r>
            <a:r>
              <a:rPr lang="ru-RU" sz="3500" dirty="0" smtClean="0"/>
              <a:t> циклу, каждая дальнейшая бифуркация вела к удвоению предельного цикла, и, наконец, наступал хаос.</a:t>
            </a:r>
          </a:p>
          <a:p>
            <a:r>
              <a:rPr lang="ru-RU" sz="3500" dirty="0" err="1" smtClean="0"/>
              <a:t>Бифуркационную</a:t>
            </a:r>
            <a:r>
              <a:rPr lang="ru-RU" sz="3500" dirty="0" smtClean="0"/>
              <a:t> диаграмму для системы двух линейных автономных уравнений мы рассматривали в лекции 4. На рис. 4.11 представлена </a:t>
            </a:r>
            <a:r>
              <a:rPr lang="ru-RU" sz="3500" dirty="0" err="1" smtClean="0"/>
              <a:t>бифуркационная</a:t>
            </a:r>
            <a:r>
              <a:rPr lang="ru-RU" sz="3500" dirty="0" smtClean="0"/>
              <a:t> диаграмма для системы двух линейных автономных уравнений. На ней мы видим </a:t>
            </a:r>
            <a:r>
              <a:rPr lang="ru-RU" sz="3500" dirty="0" err="1" smtClean="0"/>
              <a:t>бифуркационные</a:t>
            </a:r>
            <a:r>
              <a:rPr lang="ru-RU" sz="3500" dirty="0" smtClean="0"/>
              <a:t> границы двух типов – линии – оси координат 0</a:t>
            </a:r>
            <a:r>
              <a:rPr lang="ru-RU" sz="3500" i="1" dirty="0" smtClean="0"/>
              <a:t>&lt;</a:t>
            </a:r>
            <a:r>
              <a:rPr lang="ru-RU" sz="3500" i="1" dirty="0" err="1" smtClean="0"/>
              <a:t>x</a:t>
            </a:r>
            <a:r>
              <a:rPr lang="ru-RU" sz="3500" i="1" dirty="0" smtClean="0"/>
              <a:t>&lt;</a:t>
            </a:r>
            <a:r>
              <a:rPr lang="ru-RU" sz="3500" i="1" dirty="0" smtClean="0">
                <a:sym typeface="Symbol"/>
              </a:rPr>
              <a:t></a:t>
            </a:r>
            <a:r>
              <a:rPr lang="ru-RU" sz="3500" i="1" dirty="0" smtClean="0"/>
              <a:t>, </a:t>
            </a:r>
            <a:r>
              <a:rPr lang="ru-RU" sz="3500" i="1" dirty="0" smtClean="0">
                <a:sym typeface="Symbol"/>
              </a:rPr>
              <a:t></a:t>
            </a:r>
            <a:r>
              <a:rPr lang="ru-RU" sz="3500" i="1" dirty="0" smtClean="0"/>
              <a:t>&lt;</a:t>
            </a:r>
            <a:r>
              <a:rPr lang="ru-RU" sz="3500" i="1" dirty="0" err="1" smtClean="0"/>
              <a:t>y</a:t>
            </a:r>
            <a:r>
              <a:rPr lang="ru-RU" sz="3500" i="1" dirty="0" smtClean="0"/>
              <a:t>&lt;</a:t>
            </a:r>
            <a:r>
              <a:rPr lang="ru-RU" sz="3500" i="1" dirty="0" smtClean="0">
                <a:sym typeface="Symbol"/>
              </a:rPr>
              <a:t></a:t>
            </a:r>
            <a:r>
              <a:rPr lang="ru-RU" sz="3500" dirty="0" smtClean="0"/>
              <a:t>, которые отделяют области с разным типом особой точки или разным типом устойчивости, и точку (0,0) – начало координат, где соприкасаются несколько различных областей. Отметим, что границы устойчивый узел – устойчивый фокус и неустойчивый фокус </a:t>
            </a:r>
            <a:r>
              <a:rPr lang="ru-RU" sz="3500" dirty="0" smtClean="0">
                <a:sym typeface="Symbol"/>
              </a:rPr>
              <a:t></a:t>
            </a:r>
            <a:r>
              <a:rPr lang="ru-RU" sz="3500" dirty="0" smtClean="0"/>
              <a:t> неустойчивый узел не являются </a:t>
            </a:r>
            <a:r>
              <a:rPr lang="ru-RU" sz="3500" dirty="0" err="1" smtClean="0"/>
              <a:t>бифуркационными</a:t>
            </a:r>
            <a:r>
              <a:rPr lang="ru-RU" sz="3500" dirty="0" smtClean="0"/>
              <a:t>, т.к. переход узел </a:t>
            </a:r>
            <a:r>
              <a:rPr lang="ru-RU" sz="3500" dirty="0" smtClean="0">
                <a:sym typeface="Symbol"/>
              </a:rPr>
              <a:t></a:t>
            </a:r>
            <a:r>
              <a:rPr lang="ru-RU" sz="3500" dirty="0" smtClean="0"/>
              <a:t> фокус (без смены устойчивости) приводит к </a:t>
            </a:r>
            <a:r>
              <a:rPr lang="ru-RU" sz="3500" dirty="0" err="1" smtClean="0"/>
              <a:t>топологически</a:t>
            </a:r>
            <a:r>
              <a:rPr lang="ru-RU" sz="3500" dirty="0" smtClean="0"/>
              <a:t> эквивалентному фазовому портрету (его можно получить, «изгибая» плоскость).</a:t>
            </a:r>
          </a:p>
          <a:p>
            <a:endParaRPr lang="ru-RU" dirty="0"/>
          </a:p>
        </p:txBody>
      </p:sp>
      <p:pic>
        <p:nvPicPr>
          <p:cNvPr id="205826" name="Picture 2" descr="C:\Users\73B5~1\AppData\Local\Temp\Rar$EX00.134\LectMB\lect06.files\image078.gif"/>
          <p:cNvPicPr>
            <a:picLocks noChangeAspect="1" noChangeArrowheads="1"/>
          </p:cNvPicPr>
          <p:nvPr/>
        </p:nvPicPr>
        <p:blipFill>
          <a:blip r:embed="rId2" cstate="print"/>
          <a:srcRect/>
          <a:stretch>
            <a:fillRect/>
          </a:stretch>
        </p:blipFill>
        <p:spPr bwMode="auto">
          <a:xfrm>
            <a:off x="7404100" y="-473075"/>
            <a:ext cx="495300" cy="152400"/>
          </a:xfrm>
          <a:prstGeom prst="rect">
            <a:avLst/>
          </a:prstGeom>
          <a:noFill/>
        </p:spPr>
      </p:pic>
      <p:pic>
        <p:nvPicPr>
          <p:cNvPr id="205827" name="Picture 3" descr="C:\Users\73B5~1\AppData\Local\Temp\Rar$EX00.134\LectMB\lect06.files\image080.gif"/>
          <p:cNvPicPr>
            <a:picLocks noChangeAspect="1" noChangeArrowheads="1"/>
          </p:cNvPicPr>
          <p:nvPr/>
        </p:nvPicPr>
        <p:blipFill>
          <a:blip r:embed="rId3" cstate="print"/>
          <a:srcRect/>
          <a:stretch>
            <a:fillRect/>
          </a:stretch>
        </p:blipFill>
        <p:spPr bwMode="auto">
          <a:xfrm>
            <a:off x="4071934" y="2571744"/>
            <a:ext cx="928694" cy="57150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205827"/>
                                        </p:tgtEl>
                                        <p:attrNameLst>
                                          <p:attrName>style.visibility</p:attrName>
                                        </p:attrNameLst>
                                      </p:cBhvr>
                                      <p:to>
                                        <p:strVal val="visible"/>
                                      </p:to>
                                    </p:set>
                                    <p:anim calcmode="lin" valueType="num">
                                      <p:cBhvr>
                                        <p:cTn id="23" dur="500" fill="hold"/>
                                        <p:tgtEl>
                                          <p:spTgt spid="205827"/>
                                        </p:tgtEl>
                                        <p:attrNameLst>
                                          <p:attrName>ppt_w</p:attrName>
                                        </p:attrNameLst>
                                      </p:cBhvr>
                                      <p:tavLst>
                                        <p:tav tm="0">
                                          <p:val>
                                            <p:strVal val="#ppt_w*2.5"/>
                                          </p:val>
                                        </p:tav>
                                        <p:tav tm="100000">
                                          <p:val>
                                            <p:strVal val="#ppt_w"/>
                                          </p:val>
                                        </p:tav>
                                      </p:tavLst>
                                    </p:anim>
                                    <p:anim calcmode="lin" valueType="num">
                                      <p:cBhvr>
                                        <p:cTn id="24" dur="500" fill="hold"/>
                                        <p:tgtEl>
                                          <p:spTgt spid="205827"/>
                                        </p:tgtEl>
                                        <p:attrNameLst>
                                          <p:attrName>ppt_h</p:attrName>
                                        </p:attrNameLst>
                                      </p:cBhvr>
                                      <p:tavLst>
                                        <p:tav tm="0">
                                          <p:val>
                                            <p:strVal val="#ppt_h*0.01"/>
                                          </p:val>
                                        </p:tav>
                                        <p:tav tm="100000">
                                          <p:val>
                                            <p:strVal val="#ppt_h"/>
                                          </p:val>
                                        </p:tav>
                                      </p:tavLst>
                                    </p:anim>
                                    <p:anim calcmode="lin" valueType="num">
                                      <p:cBhvr>
                                        <p:cTn id="25" dur="500" fill="hold"/>
                                        <p:tgtEl>
                                          <p:spTgt spid="205827"/>
                                        </p:tgtEl>
                                        <p:attrNameLst>
                                          <p:attrName>ppt_x</p:attrName>
                                        </p:attrNameLst>
                                      </p:cBhvr>
                                      <p:tavLst>
                                        <p:tav tm="0">
                                          <p:val>
                                            <p:strVal val="#ppt_x"/>
                                          </p:val>
                                        </p:tav>
                                        <p:tav tm="100000">
                                          <p:val>
                                            <p:strVal val="#ppt_x"/>
                                          </p:val>
                                        </p:tav>
                                      </p:tavLst>
                                    </p:anim>
                                    <p:anim calcmode="lin" valueType="num">
                                      <p:cBhvr>
                                        <p:cTn id="26" dur="500" fill="hold"/>
                                        <p:tgtEl>
                                          <p:spTgt spid="205827"/>
                                        </p:tgtEl>
                                        <p:attrNameLst>
                                          <p:attrName>ppt_y</p:attrName>
                                        </p:attrNameLst>
                                      </p:cBhvr>
                                      <p:tavLst>
                                        <p:tav tm="0">
                                          <p:val>
                                            <p:strVal val="#ppt_h+1"/>
                                          </p:val>
                                        </p:tav>
                                        <p:tav tm="100000">
                                          <p:val>
                                            <p:strVal val="#ppt_y"/>
                                          </p:val>
                                        </p:tav>
                                      </p:tavLst>
                                    </p:anim>
                                    <p:animEffect transition="in" filter="fade">
                                      <p:cBhvr>
                                        <p:cTn id="27" dur="500"/>
                                        <p:tgtEl>
                                          <p:spTgt spid="205827"/>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5354664"/>
          </a:xfrm>
        </p:spPr>
        <p:txBody>
          <a:bodyPr>
            <a:normAutofit fontScale="40000" lnSpcReduction="20000"/>
          </a:bodyPr>
          <a:lstStyle/>
          <a:p>
            <a:r>
              <a:rPr lang="ru-RU" sz="3500" dirty="0" smtClean="0"/>
              <a:t>Для оценки «сложности» бифуркации вводится понятие «</a:t>
            </a:r>
            <a:r>
              <a:rPr lang="ru-RU" sz="3500" i="1" dirty="0" err="1" smtClean="0"/>
              <a:t>коразмерности</a:t>
            </a:r>
            <a:r>
              <a:rPr lang="ru-RU" sz="3500" i="1" dirty="0" smtClean="0"/>
              <a:t>».</a:t>
            </a:r>
            <a:r>
              <a:rPr lang="ru-RU" sz="3500" dirty="0" smtClean="0"/>
              <a:t> </a:t>
            </a:r>
            <a:r>
              <a:rPr lang="ru-RU" sz="3500" dirty="0" err="1" smtClean="0"/>
              <a:t>Коразмерность</a:t>
            </a:r>
            <a:r>
              <a:rPr lang="ru-RU" sz="3500" dirty="0" smtClean="0"/>
              <a:t> </a:t>
            </a:r>
            <a:r>
              <a:rPr lang="ru-RU" sz="3500" i="1" dirty="0" err="1" smtClean="0"/>
              <a:t>k</a:t>
            </a:r>
            <a:r>
              <a:rPr lang="ru-RU" sz="3500" dirty="0" smtClean="0"/>
              <a:t> совпадает с числом параметров, при независимой вариации которых эта бифуркация происходит. В системе происходит бифуркация </a:t>
            </a:r>
            <a:r>
              <a:rPr lang="ru-RU" sz="3500" dirty="0" err="1" smtClean="0"/>
              <a:t>коразмерности</a:t>
            </a:r>
            <a:r>
              <a:rPr lang="ru-RU" sz="3500" dirty="0" smtClean="0"/>
              <a:t> </a:t>
            </a:r>
            <a:r>
              <a:rPr lang="ru-RU" sz="3500" i="1" dirty="0" err="1" smtClean="0"/>
              <a:t>k</a:t>
            </a:r>
            <a:r>
              <a:rPr lang="ru-RU" sz="3500" i="1" dirty="0" smtClean="0"/>
              <a:t> (</a:t>
            </a:r>
            <a:r>
              <a:rPr lang="ru-RU" sz="3500" i="1" dirty="0" err="1" smtClean="0"/>
              <a:t>codim</a:t>
            </a:r>
            <a:r>
              <a:rPr lang="ru-RU" sz="3500" i="1" dirty="0" smtClean="0"/>
              <a:t> </a:t>
            </a:r>
            <a:r>
              <a:rPr lang="ru-RU" sz="3500" i="1" dirty="0" err="1" smtClean="0"/>
              <a:t>k</a:t>
            </a:r>
            <a:r>
              <a:rPr lang="ru-RU" sz="3500" i="1" dirty="0" smtClean="0"/>
              <a:t>, </a:t>
            </a:r>
            <a:r>
              <a:rPr lang="ru-RU" sz="3500" i="1" dirty="0" err="1" smtClean="0"/>
              <a:t>dimension</a:t>
            </a:r>
            <a:r>
              <a:rPr lang="ru-RU" sz="3500" i="1" dirty="0" smtClean="0"/>
              <a:t> — размерность),</a:t>
            </a:r>
            <a:r>
              <a:rPr lang="ru-RU" sz="3500" dirty="0" smtClean="0"/>
              <a:t> если в ней выполняются </a:t>
            </a:r>
            <a:r>
              <a:rPr lang="ru-RU" sz="3500" i="1" dirty="0" err="1" smtClean="0"/>
              <a:t>k</a:t>
            </a:r>
            <a:r>
              <a:rPr lang="ru-RU" sz="3500" dirty="0" smtClean="0"/>
              <a:t> условий типа равенств. Значение </a:t>
            </a:r>
            <a:r>
              <a:rPr lang="ru-RU" sz="3500" i="1" dirty="0" smtClean="0"/>
              <a:t>k=</a:t>
            </a:r>
            <a:r>
              <a:rPr lang="ru-RU" sz="3500" dirty="0" smtClean="0"/>
              <a:t>0 соответствует отсутствию бифуркации в данной точке. На рис. 4.11. линии представляют собой бифуркации </a:t>
            </a:r>
            <a:r>
              <a:rPr lang="ru-RU" sz="3500" dirty="0" err="1" smtClean="0"/>
              <a:t>коразмерности</a:t>
            </a:r>
            <a:r>
              <a:rPr lang="ru-RU" sz="3500" dirty="0" smtClean="0"/>
              <a:t> 1, а начало координат – бифуркацию </a:t>
            </a:r>
            <a:r>
              <a:rPr lang="ru-RU" sz="3500" dirty="0" err="1" smtClean="0"/>
              <a:t>коразмерности</a:t>
            </a:r>
            <a:r>
              <a:rPr lang="ru-RU" sz="3500" dirty="0" smtClean="0"/>
              <a:t> 2.</a:t>
            </a:r>
          </a:p>
          <a:p>
            <a:r>
              <a:rPr lang="ru-RU" sz="3500" dirty="0" smtClean="0"/>
              <a:t>Бифуркации разделяют на локальные и нелокальные. </a:t>
            </a:r>
          </a:p>
          <a:p>
            <a:r>
              <a:rPr lang="ru-RU" sz="3500" dirty="0" smtClean="0"/>
              <a:t>Все рассмотренные нами ранее бифуркации, а также другие бифуркации смены устойчивости или исчезновения предельного множества в результате слияния с другим предельным множеством (как мы это увидим при параметрическом переключении триггера в лекции 7) – локальные. </a:t>
            </a:r>
          </a:p>
          <a:p>
            <a:r>
              <a:rPr lang="ru-RU" sz="3500" dirty="0" smtClean="0"/>
              <a:t>Они диагностируются с помощью линейного анализа </a:t>
            </a:r>
            <a:r>
              <a:rPr lang="ru-RU" sz="3500" dirty="0" err="1" smtClean="0"/>
              <a:t>ляпуновских</a:t>
            </a:r>
            <a:r>
              <a:rPr lang="ru-RU" sz="3500" dirty="0" smtClean="0"/>
              <a:t> показателей (собственных чисел). </a:t>
            </a:r>
          </a:p>
          <a:p>
            <a:r>
              <a:rPr lang="ru-RU" sz="3500" i="1" dirty="0" smtClean="0"/>
              <a:t>Нелокальные бифуркации </a:t>
            </a:r>
            <a:r>
              <a:rPr lang="ru-RU" sz="3500" dirty="0" smtClean="0"/>
              <a:t>нельзя определить на основе линейного анализа окрестности стационарного состояния, здесь требуется нелинейный анализ системы. К нелокальным бифуркациям относятся образование </a:t>
            </a:r>
            <a:r>
              <a:rPr lang="ru-RU" sz="3500" dirty="0" err="1" smtClean="0"/>
              <a:t>сепаратрисных</a:t>
            </a:r>
            <a:r>
              <a:rPr lang="ru-RU" sz="3500" dirty="0" smtClean="0"/>
              <a:t> петель, касание аттрактором </a:t>
            </a:r>
            <a:r>
              <a:rPr lang="ru-RU" sz="3500" dirty="0" err="1" smtClean="0"/>
              <a:t>сепаратрисных</a:t>
            </a:r>
            <a:r>
              <a:rPr lang="ru-RU" sz="3500" dirty="0" smtClean="0"/>
              <a:t> кривых или поверхностей.</a:t>
            </a:r>
          </a:p>
          <a:p>
            <a:r>
              <a:rPr lang="ru-RU" sz="3500" dirty="0" smtClean="0"/>
              <a:t>Бифуркации аттракторов принято подразделять на </a:t>
            </a:r>
            <a:r>
              <a:rPr lang="ru-RU" sz="3500" i="1" dirty="0" smtClean="0"/>
              <a:t>мягкие</a:t>
            </a:r>
            <a:r>
              <a:rPr lang="ru-RU" sz="3500" dirty="0" smtClean="0"/>
              <a:t> </a:t>
            </a:r>
            <a:r>
              <a:rPr lang="ru-RU" sz="3500" i="1" dirty="0" smtClean="0"/>
              <a:t>(внутренние) бифуркации</a:t>
            </a:r>
            <a:r>
              <a:rPr lang="ru-RU" sz="3500" dirty="0" smtClean="0"/>
              <a:t> и </a:t>
            </a:r>
            <a:r>
              <a:rPr lang="ru-RU" sz="3500" i="1" dirty="0" smtClean="0"/>
              <a:t>кризисы</a:t>
            </a:r>
            <a:r>
              <a:rPr lang="ru-RU" sz="3500" dirty="0" smtClean="0"/>
              <a:t> (</a:t>
            </a:r>
            <a:r>
              <a:rPr lang="ru-RU" sz="3500" i="1" dirty="0" smtClean="0"/>
              <a:t>жесткие</a:t>
            </a:r>
            <a:r>
              <a:rPr lang="ru-RU" sz="3500" dirty="0" smtClean="0"/>
              <a:t> </a:t>
            </a:r>
            <a:r>
              <a:rPr lang="ru-RU" sz="3500" i="1" dirty="0" smtClean="0"/>
              <a:t>бифуркации</a:t>
            </a:r>
            <a:r>
              <a:rPr lang="ru-RU" sz="3500" dirty="0" smtClean="0"/>
              <a:t>). Внутренние бифуркации приводят к топологическим изменениям самих притягивающих множеств, не затрагивая их бассейнов притяжения – областей, из которых фазовые траектории сходятся к данному аттрактору. </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5068911"/>
          </a:xfrm>
        </p:spPr>
        <p:txBody>
          <a:bodyPr>
            <a:normAutofit fontScale="55000" lnSpcReduction="20000"/>
          </a:bodyPr>
          <a:lstStyle/>
          <a:p>
            <a:r>
              <a:rPr lang="ru-RU" i="1" dirty="0" smtClean="0"/>
              <a:t>Кризисы – бифуркации аттракторов, сопровождающиеся качественной перестройкой границ областей притяжения</a:t>
            </a:r>
            <a:r>
              <a:rPr lang="ru-RU" dirty="0" smtClean="0"/>
              <a:t> (бассейнов) аттракторов. </a:t>
            </a:r>
          </a:p>
          <a:p>
            <a:r>
              <a:rPr lang="ru-RU" dirty="0" smtClean="0"/>
              <a:t>Пример — бифуркация слияния устойчивого узла с седлом, в результате чего аттрактор исчезает (рис. 6.5).</a:t>
            </a:r>
          </a:p>
          <a:p>
            <a:r>
              <a:rPr lang="ru-RU" dirty="0" smtClean="0"/>
              <a:t>Часто кроме </a:t>
            </a:r>
            <a:r>
              <a:rPr lang="ru-RU" dirty="0" err="1" smtClean="0"/>
              <a:t>бифуркационных</a:t>
            </a:r>
            <a:r>
              <a:rPr lang="ru-RU" dirty="0" smtClean="0"/>
              <a:t> диаграмм для наглядности строят </a:t>
            </a:r>
            <a:r>
              <a:rPr lang="ru-RU" i="1" dirty="0" err="1" smtClean="0"/>
              <a:t>фазопараметрические</a:t>
            </a:r>
            <a:r>
              <a:rPr lang="ru-RU" i="1" dirty="0" smtClean="0"/>
              <a:t> диаграммы.</a:t>
            </a:r>
            <a:r>
              <a:rPr lang="ru-RU" b="1" dirty="0" smtClean="0"/>
              <a:t> </a:t>
            </a:r>
            <a:r>
              <a:rPr lang="ru-RU" dirty="0" smtClean="0"/>
              <a:t>В этом случае по одним координатным осям откладывают значения параметров, а по другим – динамические переменные или связанные с ними величины. Получают некоторую гиперповерхность, точки которой соответствуют определенным динамическим режимам, меняющимся с изменением параметров. </a:t>
            </a:r>
          </a:p>
          <a:p>
            <a:r>
              <a:rPr lang="ru-RU" dirty="0" smtClean="0"/>
              <a:t>Бифуркации на таких диаграммах могут проявляться в образовании складок поверхности или в расщеплении ее на несколько частей.</a:t>
            </a:r>
          </a:p>
          <a:p>
            <a:r>
              <a:rPr lang="ru-RU" dirty="0" smtClean="0"/>
              <a:t>Резкие значительные изменения переменных состояния динамической системы, вызванные малыми возмущениями в правых частях уравнений, в частности, малыми изменениями параметров, часто называют </a:t>
            </a:r>
            <a:r>
              <a:rPr lang="ru-RU" i="1" dirty="0" smtClean="0"/>
              <a:t>катастрофами.</a:t>
            </a:r>
            <a:r>
              <a:rPr lang="ru-RU" b="1" dirty="0" smtClean="0"/>
              <a:t> </a:t>
            </a:r>
            <a:r>
              <a:rPr lang="ru-RU" i="1" dirty="0" smtClean="0"/>
              <a:t>Теория катастроф</a:t>
            </a:r>
            <a:r>
              <a:rPr lang="ru-RU" b="1" dirty="0" smtClean="0"/>
              <a:t> </a:t>
            </a:r>
            <a:r>
              <a:rPr lang="ru-RU" dirty="0" smtClean="0"/>
              <a:t>была развита топологом Рене Тома (</a:t>
            </a:r>
            <a:r>
              <a:rPr lang="ru-RU" dirty="0" err="1" smtClean="0"/>
              <a:t>Thom</a:t>
            </a:r>
            <a:r>
              <a:rPr lang="ru-RU" dirty="0" smtClean="0"/>
              <a:t> R. </a:t>
            </a:r>
            <a:r>
              <a:rPr lang="ru-RU" dirty="0" err="1" smtClean="0"/>
              <a:t>Structural</a:t>
            </a:r>
            <a:r>
              <a:rPr lang="ru-RU" dirty="0" smtClean="0"/>
              <a:t> </a:t>
            </a:r>
            <a:r>
              <a:rPr lang="ru-RU" dirty="0" err="1" smtClean="0"/>
              <a:t>Stability</a:t>
            </a:r>
            <a:r>
              <a:rPr lang="ru-RU" dirty="0" smtClean="0"/>
              <a:t> </a:t>
            </a:r>
            <a:r>
              <a:rPr lang="ru-RU" dirty="0" err="1" smtClean="0"/>
              <a:t>and</a:t>
            </a:r>
            <a:r>
              <a:rPr lang="ru-RU" dirty="0" smtClean="0"/>
              <a:t> </a:t>
            </a:r>
            <a:r>
              <a:rPr lang="ru-RU" dirty="0" err="1" smtClean="0"/>
              <a:t>Morphogenesis</a:t>
            </a:r>
            <a:r>
              <a:rPr lang="ru-RU" dirty="0" smtClean="0"/>
              <a:t>. N.Y., 1972). В основу ее была положена разработанная ранее теория особенностей Уитни. Показано, что существует небольшое количество элементарных катастроф, с помощью которых можно локально описать поведение системы.</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Модельные системы</a:t>
            </a:r>
            <a:endParaRPr lang="ru-RU" dirty="0"/>
          </a:p>
        </p:txBody>
      </p:sp>
      <p:sp>
        <p:nvSpPr>
          <p:cNvPr id="3" name="Содержимое 2"/>
          <p:cNvSpPr>
            <a:spLocks noGrp="1"/>
          </p:cNvSpPr>
          <p:nvPr>
            <p:ph idx="1"/>
          </p:nvPr>
        </p:nvSpPr>
        <p:spPr>
          <a:xfrm>
            <a:off x="457200" y="1646236"/>
            <a:ext cx="8229600" cy="4997473"/>
          </a:xfrm>
        </p:spPr>
        <p:txBody>
          <a:bodyPr>
            <a:normAutofit fontScale="55000" lnSpcReduction="20000"/>
          </a:bodyPr>
          <a:lstStyle/>
          <a:p>
            <a:r>
              <a:rPr lang="ru-RU" dirty="0" smtClean="0"/>
              <a:t>Для описания событий, происходящих вблизи </a:t>
            </a:r>
            <a:r>
              <a:rPr lang="ru-RU" dirty="0" err="1" smtClean="0"/>
              <a:t>бифуркационной</a:t>
            </a:r>
            <a:r>
              <a:rPr lang="ru-RU" dirty="0" smtClean="0"/>
              <a:t> границы удобно использовать системы самых простых уравнений, обычно – полиномиальных, которые описывают качественные особенности процесса. Такие системы называются </a:t>
            </a:r>
            <a:r>
              <a:rPr lang="ru-RU" i="1" dirty="0" smtClean="0"/>
              <a:t>модельными</a:t>
            </a:r>
            <a:r>
              <a:rPr lang="ru-RU" b="1" dirty="0" smtClean="0"/>
              <a:t> </a:t>
            </a:r>
            <a:r>
              <a:rPr lang="ru-RU" dirty="0" smtClean="0"/>
              <a:t>и активно используются в теории бифуркаций и в теории катастроф. Например, для системы, которая может быть описана одним автономным дифференциальным уравнением, модельная система имеет вид:</a:t>
            </a:r>
          </a:p>
          <a:p>
            <a:endParaRPr lang="ru-RU" dirty="0" smtClean="0"/>
          </a:p>
          <a:p>
            <a:endParaRPr lang="ru-RU" dirty="0" smtClean="0"/>
          </a:p>
          <a:p>
            <a:endParaRPr lang="ru-RU" dirty="0" smtClean="0"/>
          </a:p>
          <a:p>
            <a:r>
              <a:rPr lang="ru-RU" dirty="0" smtClean="0"/>
              <a:t>Условием вырождения (бифуркации) является равенство нулю коэффициента </a:t>
            </a:r>
            <a:r>
              <a:rPr lang="ru-RU" i="1" dirty="0" err="1" smtClean="0"/>
              <a:t>a</a:t>
            </a:r>
            <a:r>
              <a:rPr lang="ru-RU" i="1" dirty="0" smtClean="0"/>
              <a:t>, </a:t>
            </a:r>
            <a:r>
              <a:rPr lang="ru-RU" dirty="0" smtClean="0"/>
              <a:t>то есть отсутствие в правой части линейного члена. </a:t>
            </a:r>
          </a:p>
          <a:p>
            <a:r>
              <a:rPr lang="ru-RU" dirty="0" smtClean="0"/>
              <a:t>В качестве модельной системы, описывающей бифуркацию </a:t>
            </a:r>
            <a:r>
              <a:rPr lang="ru-RU" dirty="0" err="1" smtClean="0"/>
              <a:t>коразмерности</a:t>
            </a:r>
            <a:r>
              <a:rPr lang="ru-RU" dirty="0" smtClean="0"/>
              <a:t> </a:t>
            </a:r>
            <a:r>
              <a:rPr lang="ru-RU" i="1" dirty="0" err="1" smtClean="0"/>
              <a:t>k</a:t>
            </a:r>
            <a:r>
              <a:rPr lang="ru-RU" dirty="0" smtClean="0"/>
              <a:t>, обычно выступает полиномиальная система </a:t>
            </a:r>
            <a:r>
              <a:rPr lang="ru-RU" i="1" dirty="0" err="1" smtClean="0"/>
              <a:t>l</a:t>
            </a:r>
            <a:r>
              <a:rPr lang="ru-RU" i="1" dirty="0" smtClean="0"/>
              <a:t> </a:t>
            </a:r>
            <a:r>
              <a:rPr lang="ru-RU" i="1" dirty="0" smtClean="0">
                <a:sym typeface="Symbol"/>
              </a:rPr>
              <a:t></a:t>
            </a:r>
            <a:r>
              <a:rPr lang="ru-RU" i="1" dirty="0" smtClean="0"/>
              <a:t> </a:t>
            </a:r>
            <a:r>
              <a:rPr lang="ru-RU" i="1" dirty="0" err="1" smtClean="0"/>
              <a:t>k</a:t>
            </a:r>
            <a:r>
              <a:rPr lang="ru-RU" dirty="0" smtClean="0"/>
              <a:t> уравнений, зависящая от </a:t>
            </a:r>
            <a:r>
              <a:rPr lang="ru-RU" i="1" dirty="0" err="1" smtClean="0"/>
              <a:t>k</a:t>
            </a:r>
            <a:r>
              <a:rPr lang="ru-RU" i="1" dirty="0" smtClean="0"/>
              <a:t> </a:t>
            </a:r>
            <a:r>
              <a:rPr lang="ru-RU" dirty="0" smtClean="0"/>
              <a:t>малых параметров. При нулевых значениях параметров в системе возникает вырождение, а при вариации параметров происходит бифуркация. В простейшем случае в качестве параметров выступают вещественные части собственных чисел. Размерность модельной системы </a:t>
            </a:r>
            <a:r>
              <a:rPr lang="ru-RU" i="1" dirty="0" err="1" smtClean="0"/>
              <a:t>l</a:t>
            </a:r>
            <a:r>
              <a:rPr lang="ru-RU" dirty="0" smtClean="0"/>
              <a:t> совпадает с количеством собственных чисел, вещественные части которых обращаются в нуль при </a:t>
            </a:r>
            <a:r>
              <a:rPr lang="ru-RU" dirty="0" err="1" smtClean="0"/>
              <a:t>бифуркационном</a:t>
            </a:r>
            <a:r>
              <a:rPr lang="ru-RU" dirty="0" smtClean="0"/>
              <a:t> значении параметра </a:t>
            </a:r>
            <a:r>
              <a:rPr lang="ru-RU" i="1" dirty="0" smtClean="0">
                <a:sym typeface="Symbol"/>
              </a:rPr>
              <a:t></a:t>
            </a:r>
            <a:r>
              <a:rPr lang="ru-RU" b="1" dirty="0" smtClean="0"/>
              <a:t>.</a:t>
            </a:r>
            <a:endParaRPr lang="ru-RU" dirty="0" smtClean="0"/>
          </a:p>
          <a:p>
            <a:r>
              <a:rPr lang="ru-RU" dirty="0" smtClean="0"/>
              <a:t>Рассмотрим основные бифуркации – катастрофы.</a:t>
            </a:r>
          </a:p>
          <a:p>
            <a:endParaRPr lang="ru-RU" dirty="0"/>
          </a:p>
        </p:txBody>
      </p:sp>
      <p:pic>
        <p:nvPicPr>
          <p:cNvPr id="206850" name="Picture 2" descr="C:\Users\73B5~1\AppData\Local\Temp\Rar$EX00.134\LectMB\lect06.files\image082.gif"/>
          <p:cNvPicPr>
            <a:picLocks noChangeAspect="1" noChangeArrowheads="1"/>
          </p:cNvPicPr>
          <p:nvPr/>
        </p:nvPicPr>
        <p:blipFill>
          <a:blip r:embed="rId2" cstate="print"/>
          <a:srcRect/>
          <a:stretch>
            <a:fillRect/>
          </a:stretch>
        </p:blipFill>
        <p:spPr bwMode="auto">
          <a:xfrm>
            <a:off x="3857620" y="2857496"/>
            <a:ext cx="1285884" cy="52199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p:cTn id="16"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6" end="6"/>
                                            </p:txEl>
                                          </p:spTgt>
                                        </p:tgtEl>
                                      </p:cBhvr>
                                    </p:animEffect>
                                  </p:childTnLst>
                                </p:cTn>
                              </p:par>
                              <p:par>
                                <p:cTn id="39" presetID="58" presetClass="entr" presetSubtype="0" accel="100000" fill="hold" nodeType="withEffect">
                                  <p:stCondLst>
                                    <p:cond delay="0"/>
                                  </p:stCondLst>
                                  <p:childTnLst>
                                    <p:set>
                                      <p:cBhvr>
                                        <p:cTn id="40" dur="1" fill="hold">
                                          <p:stCondLst>
                                            <p:cond delay="0"/>
                                          </p:stCondLst>
                                        </p:cTn>
                                        <p:tgtEl>
                                          <p:spTgt spid="206850"/>
                                        </p:tgtEl>
                                        <p:attrNameLst>
                                          <p:attrName>style.visibility</p:attrName>
                                        </p:attrNameLst>
                                      </p:cBhvr>
                                      <p:to>
                                        <p:strVal val="visible"/>
                                      </p:to>
                                    </p:set>
                                    <p:anim calcmode="lin" valueType="num">
                                      <p:cBhvr>
                                        <p:cTn id="41" dur="500" fill="hold"/>
                                        <p:tgtEl>
                                          <p:spTgt spid="206850"/>
                                        </p:tgtEl>
                                        <p:attrNameLst>
                                          <p:attrName>ppt_w</p:attrName>
                                        </p:attrNameLst>
                                      </p:cBhvr>
                                      <p:tavLst>
                                        <p:tav tm="0">
                                          <p:val>
                                            <p:strVal val="#ppt_w*2.5"/>
                                          </p:val>
                                        </p:tav>
                                        <p:tav tm="100000">
                                          <p:val>
                                            <p:strVal val="#ppt_w"/>
                                          </p:val>
                                        </p:tav>
                                      </p:tavLst>
                                    </p:anim>
                                    <p:anim calcmode="lin" valueType="num">
                                      <p:cBhvr>
                                        <p:cTn id="42" dur="500" fill="hold"/>
                                        <p:tgtEl>
                                          <p:spTgt spid="206850"/>
                                        </p:tgtEl>
                                        <p:attrNameLst>
                                          <p:attrName>ppt_h</p:attrName>
                                        </p:attrNameLst>
                                      </p:cBhvr>
                                      <p:tavLst>
                                        <p:tav tm="0">
                                          <p:val>
                                            <p:strVal val="#ppt_h*0.01"/>
                                          </p:val>
                                        </p:tav>
                                        <p:tav tm="100000">
                                          <p:val>
                                            <p:strVal val="#ppt_h"/>
                                          </p:val>
                                        </p:tav>
                                      </p:tavLst>
                                    </p:anim>
                                    <p:anim calcmode="lin" valueType="num">
                                      <p:cBhvr>
                                        <p:cTn id="43" dur="500" fill="hold"/>
                                        <p:tgtEl>
                                          <p:spTgt spid="206850"/>
                                        </p:tgtEl>
                                        <p:attrNameLst>
                                          <p:attrName>ppt_x</p:attrName>
                                        </p:attrNameLst>
                                      </p:cBhvr>
                                      <p:tavLst>
                                        <p:tav tm="0">
                                          <p:val>
                                            <p:strVal val="#ppt_x"/>
                                          </p:val>
                                        </p:tav>
                                        <p:tav tm="100000">
                                          <p:val>
                                            <p:strVal val="#ppt_x"/>
                                          </p:val>
                                        </p:tav>
                                      </p:tavLst>
                                    </p:anim>
                                    <p:anim calcmode="lin" valueType="num">
                                      <p:cBhvr>
                                        <p:cTn id="44" dur="500" fill="hold"/>
                                        <p:tgtEl>
                                          <p:spTgt spid="206850"/>
                                        </p:tgtEl>
                                        <p:attrNameLst>
                                          <p:attrName>ppt_y</p:attrName>
                                        </p:attrNameLst>
                                      </p:cBhvr>
                                      <p:tavLst>
                                        <p:tav tm="0">
                                          <p:val>
                                            <p:strVal val="#ppt_h+1"/>
                                          </p:val>
                                        </p:tav>
                                        <p:tav tm="100000">
                                          <p:val>
                                            <p:strVal val="#ppt_y"/>
                                          </p:val>
                                        </p:tav>
                                      </p:tavLst>
                                    </p:anim>
                                    <p:animEffect transition="in" filter="fade">
                                      <p:cBhvr>
                                        <p:cTn id="45" dur="500"/>
                                        <p:tgtEl>
                                          <p:spTgt spid="206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err="1" smtClean="0"/>
              <a:t>Седло-узловая</a:t>
            </a:r>
            <a:r>
              <a:rPr lang="ru-RU" b="1" dirty="0" smtClean="0"/>
              <a:t> бифуркация (складка).</a:t>
            </a:r>
            <a:endParaRPr lang="ru-RU" dirty="0"/>
          </a:p>
        </p:txBody>
      </p:sp>
      <p:sp>
        <p:nvSpPr>
          <p:cNvPr id="3" name="Содержимое 2"/>
          <p:cNvSpPr>
            <a:spLocks noGrp="1"/>
          </p:cNvSpPr>
          <p:nvPr>
            <p:ph idx="1"/>
          </p:nvPr>
        </p:nvSpPr>
        <p:spPr>
          <a:xfrm>
            <a:off x="457200" y="1646237"/>
            <a:ext cx="8229600" cy="3282961"/>
          </a:xfrm>
        </p:spPr>
        <p:txBody>
          <a:bodyPr>
            <a:normAutofit fontScale="55000" lnSpcReduction="20000"/>
          </a:bodyPr>
          <a:lstStyle/>
          <a:p>
            <a:r>
              <a:rPr lang="ru-RU" dirty="0" smtClean="0"/>
              <a:t>Пусть в системе при </a:t>
            </a:r>
            <a:r>
              <a:rPr lang="ru-RU" i="1" dirty="0" smtClean="0">
                <a:sym typeface="Symbol"/>
              </a:rPr>
              <a:t></a:t>
            </a:r>
            <a:r>
              <a:rPr lang="ru-RU" i="1" dirty="0" smtClean="0"/>
              <a:t>&lt;</a:t>
            </a:r>
            <a:r>
              <a:rPr lang="ru-RU" i="1" dirty="0" smtClean="0">
                <a:sym typeface="Symbol"/>
              </a:rPr>
              <a:t></a:t>
            </a:r>
            <a:r>
              <a:rPr lang="ru-RU" i="1" dirty="0" smtClean="0"/>
              <a:t>*</a:t>
            </a:r>
            <a:r>
              <a:rPr lang="ru-RU" dirty="0" smtClean="0"/>
              <a:t> существуют два состояния равновесия: устойчивый узел </a:t>
            </a:r>
            <a:r>
              <a:rPr lang="ru-RU" i="1" dirty="0" smtClean="0"/>
              <a:t>Q</a:t>
            </a:r>
            <a:r>
              <a:rPr lang="ru-RU" dirty="0" smtClean="0"/>
              <a:t> и седло </a:t>
            </a:r>
            <a:r>
              <a:rPr lang="ru-RU" i="1" dirty="0" smtClean="0"/>
              <a:t>S</a:t>
            </a:r>
            <a:r>
              <a:rPr lang="ru-RU" dirty="0" smtClean="0"/>
              <a:t> (Рис. 6.5, а). При </a:t>
            </a:r>
            <a:r>
              <a:rPr lang="ru-RU" i="1" dirty="0" smtClean="0">
                <a:sym typeface="Symbol"/>
              </a:rPr>
              <a:t></a:t>
            </a:r>
            <a:r>
              <a:rPr lang="ru-RU" i="1" dirty="0" smtClean="0"/>
              <a:t>=</a:t>
            </a:r>
            <a:r>
              <a:rPr lang="ru-RU" i="1" dirty="0" smtClean="0">
                <a:sym typeface="Symbol"/>
              </a:rPr>
              <a:t></a:t>
            </a:r>
            <a:r>
              <a:rPr lang="ru-RU" i="1" dirty="0" smtClean="0"/>
              <a:t>* </a:t>
            </a:r>
            <a:r>
              <a:rPr lang="ru-RU" dirty="0" smtClean="0"/>
              <a:t>происходит слияние узла и седла с образованием негрубого состояния равновесия, называемого </a:t>
            </a:r>
            <a:r>
              <a:rPr lang="ru-RU" i="1" dirty="0" err="1" smtClean="0"/>
              <a:t>седло-узлом</a:t>
            </a:r>
            <a:r>
              <a:rPr lang="ru-RU" dirty="0" smtClean="0"/>
              <a:t>.</a:t>
            </a:r>
            <a:r>
              <a:rPr lang="ru-RU" b="1" dirty="0" smtClean="0"/>
              <a:t> </a:t>
            </a:r>
            <a:r>
              <a:rPr lang="ru-RU" dirty="0" smtClean="0"/>
              <a:t>(рис. 6.5, б). </a:t>
            </a:r>
          </a:p>
          <a:p>
            <a:r>
              <a:rPr lang="ru-RU" dirty="0" smtClean="0"/>
              <a:t>При </a:t>
            </a:r>
            <a:r>
              <a:rPr lang="ru-RU" i="1" dirty="0" smtClean="0">
                <a:sym typeface="Symbol"/>
              </a:rPr>
              <a:t></a:t>
            </a:r>
            <a:r>
              <a:rPr lang="ru-RU" i="1" dirty="0" smtClean="0"/>
              <a:t>&gt;</a:t>
            </a:r>
            <a:r>
              <a:rPr lang="ru-RU" i="1" dirty="0" smtClean="0">
                <a:sym typeface="Symbol"/>
              </a:rPr>
              <a:t></a:t>
            </a:r>
            <a:r>
              <a:rPr lang="ru-RU" i="1" dirty="0" smtClean="0"/>
              <a:t>*</a:t>
            </a:r>
            <a:r>
              <a:rPr lang="ru-RU" dirty="0" smtClean="0"/>
              <a:t> положение равновесия исчезает (рис. 6.5, в). Переменная </a:t>
            </a:r>
            <a:r>
              <a:rPr lang="ru-RU" i="1" dirty="0" err="1" smtClean="0"/>
              <a:t>x</a:t>
            </a:r>
            <a:r>
              <a:rPr lang="ru-RU" i="1" dirty="0" smtClean="0"/>
              <a:t> </a:t>
            </a:r>
            <a:r>
              <a:rPr lang="ru-RU" dirty="0" smtClean="0"/>
              <a:t>с течением времени стремится к бесконечности. Поскольку в результате бифуркации аттрактор (узел) исчезает, границы бассейнов должны качественно перестроиться. Следовательно, данная бифуркация является кризисом (катастрофой). Простейшая модельная система, описывающая данную бифуркацию, имеет вид:</a:t>
            </a:r>
          </a:p>
          <a:p>
            <a:pPr>
              <a:buNone/>
            </a:pPr>
            <a:endParaRPr lang="ru-RU" dirty="0" smtClean="0"/>
          </a:p>
          <a:p>
            <a:pPr>
              <a:buNone/>
            </a:pPr>
            <a:r>
              <a:rPr lang="ru-RU" dirty="0" smtClean="0"/>
              <a:t>							(6.17)</a:t>
            </a:r>
          </a:p>
          <a:p>
            <a:r>
              <a:rPr lang="ru-RU" dirty="0" smtClean="0"/>
              <a:t>Уравнение (6.17) имеет два стационарных состояния </a:t>
            </a:r>
          </a:p>
          <a:p>
            <a:endParaRPr lang="ru-RU" dirty="0" smtClean="0"/>
          </a:p>
          <a:p>
            <a:endParaRPr lang="ru-RU" dirty="0" smtClean="0"/>
          </a:p>
          <a:p>
            <a:r>
              <a:rPr lang="ru-RU" dirty="0" smtClean="0"/>
              <a:t>Линеаризуем уравнение (6.17) в окрестности стационарного состояния. Собственные значения</a:t>
            </a:r>
          </a:p>
          <a:p>
            <a:pPr>
              <a:buNone/>
            </a:pPr>
            <a:endParaRPr lang="ru-RU" dirty="0" smtClean="0"/>
          </a:p>
          <a:p>
            <a:endParaRPr lang="ru-RU" dirty="0"/>
          </a:p>
        </p:txBody>
      </p:sp>
      <p:pic>
        <p:nvPicPr>
          <p:cNvPr id="209922" name="Picture 2" descr="C:\Users\73B5~1\AppData\Local\Temp\Rar$EX00.134\LectMB\lect06.files\image086.gif"/>
          <p:cNvPicPr>
            <a:picLocks noChangeAspect="1" noChangeArrowheads="1"/>
          </p:cNvPicPr>
          <p:nvPr/>
        </p:nvPicPr>
        <p:blipFill>
          <a:blip r:embed="rId2" cstate="print"/>
          <a:srcRect/>
          <a:stretch>
            <a:fillRect/>
          </a:stretch>
        </p:blipFill>
        <p:spPr bwMode="auto">
          <a:xfrm>
            <a:off x="4071934" y="3214686"/>
            <a:ext cx="1303744" cy="428628"/>
          </a:xfrm>
          <a:prstGeom prst="rect">
            <a:avLst/>
          </a:prstGeom>
          <a:noFill/>
        </p:spPr>
      </p:pic>
      <p:pic>
        <p:nvPicPr>
          <p:cNvPr id="209923" name="Picture 3" descr="C:\Users\73B5~1\AppData\Local\Temp\Rar$EX00.134\LectMB\lect06.files\image088.gif"/>
          <p:cNvPicPr>
            <a:picLocks noChangeAspect="1" noChangeArrowheads="1"/>
          </p:cNvPicPr>
          <p:nvPr/>
        </p:nvPicPr>
        <p:blipFill>
          <a:blip r:embed="rId3" cstate="print"/>
          <a:srcRect/>
          <a:stretch>
            <a:fillRect/>
          </a:stretch>
        </p:blipFill>
        <p:spPr bwMode="auto">
          <a:xfrm>
            <a:off x="3929058" y="3929066"/>
            <a:ext cx="1000132" cy="363684"/>
          </a:xfrm>
          <a:prstGeom prst="rect">
            <a:avLst/>
          </a:prstGeom>
          <a:noFill/>
        </p:spPr>
      </p:pic>
      <p:pic>
        <p:nvPicPr>
          <p:cNvPr id="209924" name="Picture 4" descr="C:\Users\73B5~1\AppData\Local\Temp\Rar$EX00.134\LectMB\lect06.files\image090.gif"/>
          <p:cNvPicPr>
            <a:picLocks noChangeAspect="1" noChangeArrowheads="1"/>
          </p:cNvPicPr>
          <p:nvPr/>
        </p:nvPicPr>
        <p:blipFill>
          <a:blip r:embed="rId4" cstate="print"/>
          <a:srcRect/>
          <a:stretch>
            <a:fillRect/>
          </a:stretch>
        </p:blipFill>
        <p:spPr bwMode="auto">
          <a:xfrm>
            <a:off x="3857620" y="4500570"/>
            <a:ext cx="1270576" cy="428628"/>
          </a:xfrm>
          <a:prstGeom prst="rect">
            <a:avLst/>
          </a:prstGeom>
          <a:noFill/>
        </p:spPr>
      </p:pic>
      <p:pic>
        <p:nvPicPr>
          <p:cNvPr id="7" name="Picture 2" descr="C:\Users\73B5~1\AppData\Local\Temp\Rar$EX00.134\LectMB\lect06.files\image084.gif"/>
          <p:cNvPicPr>
            <a:picLocks noChangeAspect="1" noChangeArrowheads="1"/>
          </p:cNvPicPr>
          <p:nvPr/>
        </p:nvPicPr>
        <p:blipFill>
          <a:blip r:embed="rId5" cstate="print"/>
          <a:srcRect/>
          <a:stretch>
            <a:fillRect/>
          </a:stretch>
        </p:blipFill>
        <p:spPr bwMode="auto">
          <a:xfrm>
            <a:off x="1785918" y="5000636"/>
            <a:ext cx="5429288" cy="171448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3" end="3"/>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209922"/>
                                        </p:tgtEl>
                                        <p:attrNameLst>
                                          <p:attrName>style.visibility</p:attrName>
                                        </p:attrNameLst>
                                      </p:cBhvr>
                                      <p:to>
                                        <p:strVal val="visible"/>
                                      </p:to>
                                    </p:set>
                                    <p:anim calcmode="lin" valueType="num">
                                      <p:cBhvr>
                                        <p:cTn id="32" dur="500" fill="hold"/>
                                        <p:tgtEl>
                                          <p:spTgt spid="209922"/>
                                        </p:tgtEl>
                                        <p:attrNameLst>
                                          <p:attrName>ppt_w</p:attrName>
                                        </p:attrNameLst>
                                      </p:cBhvr>
                                      <p:tavLst>
                                        <p:tav tm="0">
                                          <p:val>
                                            <p:strVal val="#ppt_w*2.5"/>
                                          </p:val>
                                        </p:tav>
                                        <p:tav tm="100000">
                                          <p:val>
                                            <p:strVal val="#ppt_w"/>
                                          </p:val>
                                        </p:tav>
                                      </p:tavLst>
                                    </p:anim>
                                    <p:anim calcmode="lin" valueType="num">
                                      <p:cBhvr>
                                        <p:cTn id="33" dur="500" fill="hold"/>
                                        <p:tgtEl>
                                          <p:spTgt spid="209922"/>
                                        </p:tgtEl>
                                        <p:attrNameLst>
                                          <p:attrName>ppt_h</p:attrName>
                                        </p:attrNameLst>
                                      </p:cBhvr>
                                      <p:tavLst>
                                        <p:tav tm="0">
                                          <p:val>
                                            <p:strVal val="#ppt_h*0.01"/>
                                          </p:val>
                                        </p:tav>
                                        <p:tav tm="100000">
                                          <p:val>
                                            <p:strVal val="#ppt_h"/>
                                          </p:val>
                                        </p:tav>
                                      </p:tavLst>
                                    </p:anim>
                                    <p:anim calcmode="lin" valueType="num">
                                      <p:cBhvr>
                                        <p:cTn id="34" dur="500" fill="hold"/>
                                        <p:tgtEl>
                                          <p:spTgt spid="209922"/>
                                        </p:tgtEl>
                                        <p:attrNameLst>
                                          <p:attrName>ppt_x</p:attrName>
                                        </p:attrNameLst>
                                      </p:cBhvr>
                                      <p:tavLst>
                                        <p:tav tm="0">
                                          <p:val>
                                            <p:strVal val="#ppt_x"/>
                                          </p:val>
                                        </p:tav>
                                        <p:tav tm="100000">
                                          <p:val>
                                            <p:strVal val="#ppt_x"/>
                                          </p:val>
                                        </p:tav>
                                      </p:tavLst>
                                    </p:anim>
                                    <p:anim calcmode="lin" valueType="num">
                                      <p:cBhvr>
                                        <p:cTn id="35" dur="500" fill="hold"/>
                                        <p:tgtEl>
                                          <p:spTgt spid="209922"/>
                                        </p:tgtEl>
                                        <p:attrNameLst>
                                          <p:attrName>ppt_y</p:attrName>
                                        </p:attrNameLst>
                                      </p:cBhvr>
                                      <p:tavLst>
                                        <p:tav tm="0">
                                          <p:val>
                                            <p:strVal val="#ppt_h+1"/>
                                          </p:val>
                                        </p:tav>
                                        <p:tav tm="100000">
                                          <p:val>
                                            <p:strVal val="#ppt_y"/>
                                          </p:val>
                                        </p:tav>
                                      </p:tavLst>
                                    </p:anim>
                                    <p:animEffect transition="in" filter="fade">
                                      <p:cBhvr>
                                        <p:cTn id="36" dur="500"/>
                                        <p:tgtEl>
                                          <p:spTgt spid="209922"/>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4" end="4"/>
                                            </p:txEl>
                                          </p:spTgt>
                                        </p:tgtEl>
                                      </p:cBhvr>
                                    </p:animEffect>
                                  </p:childTnLst>
                                </p:cTn>
                              </p:par>
                              <p:par>
                                <p:cTn id="46" presetID="58" presetClass="entr" presetSubtype="0" accel="100000" fill="hold" nodeType="withEffect">
                                  <p:stCondLst>
                                    <p:cond delay="0"/>
                                  </p:stCondLst>
                                  <p:childTnLst>
                                    <p:set>
                                      <p:cBhvr>
                                        <p:cTn id="47" dur="1" fill="hold">
                                          <p:stCondLst>
                                            <p:cond delay="0"/>
                                          </p:stCondLst>
                                        </p:cTn>
                                        <p:tgtEl>
                                          <p:spTgt spid="209923"/>
                                        </p:tgtEl>
                                        <p:attrNameLst>
                                          <p:attrName>style.visibility</p:attrName>
                                        </p:attrNameLst>
                                      </p:cBhvr>
                                      <p:to>
                                        <p:strVal val="visible"/>
                                      </p:to>
                                    </p:set>
                                    <p:anim calcmode="lin" valueType="num">
                                      <p:cBhvr>
                                        <p:cTn id="48" dur="500" fill="hold"/>
                                        <p:tgtEl>
                                          <p:spTgt spid="209923"/>
                                        </p:tgtEl>
                                        <p:attrNameLst>
                                          <p:attrName>ppt_w</p:attrName>
                                        </p:attrNameLst>
                                      </p:cBhvr>
                                      <p:tavLst>
                                        <p:tav tm="0">
                                          <p:val>
                                            <p:strVal val="#ppt_w*2.5"/>
                                          </p:val>
                                        </p:tav>
                                        <p:tav tm="100000">
                                          <p:val>
                                            <p:strVal val="#ppt_w"/>
                                          </p:val>
                                        </p:tav>
                                      </p:tavLst>
                                    </p:anim>
                                    <p:anim calcmode="lin" valueType="num">
                                      <p:cBhvr>
                                        <p:cTn id="49" dur="500" fill="hold"/>
                                        <p:tgtEl>
                                          <p:spTgt spid="209923"/>
                                        </p:tgtEl>
                                        <p:attrNameLst>
                                          <p:attrName>ppt_h</p:attrName>
                                        </p:attrNameLst>
                                      </p:cBhvr>
                                      <p:tavLst>
                                        <p:tav tm="0">
                                          <p:val>
                                            <p:strVal val="#ppt_h*0.01"/>
                                          </p:val>
                                        </p:tav>
                                        <p:tav tm="100000">
                                          <p:val>
                                            <p:strVal val="#ppt_h"/>
                                          </p:val>
                                        </p:tav>
                                      </p:tavLst>
                                    </p:anim>
                                    <p:anim calcmode="lin" valueType="num">
                                      <p:cBhvr>
                                        <p:cTn id="50" dur="500" fill="hold"/>
                                        <p:tgtEl>
                                          <p:spTgt spid="209923"/>
                                        </p:tgtEl>
                                        <p:attrNameLst>
                                          <p:attrName>ppt_x</p:attrName>
                                        </p:attrNameLst>
                                      </p:cBhvr>
                                      <p:tavLst>
                                        <p:tav tm="0">
                                          <p:val>
                                            <p:strVal val="#ppt_x"/>
                                          </p:val>
                                        </p:tav>
                                        <p:tav tm="100000">
                                          <p:val>
                                            <p:strVal val="#ppt_x"/>
                                          </p:val>
                                        </p:tav>
                                      </p:tavLst>
                                    </p:anim>
                                    <p:anim calcmode="lin" valueType="num">
                                      <p:cBhvr>
                                        <p:cTn id="51" dur="500" fill="hold"/>
                                        <p:tgtEl>
                                          <p:spTgt spid="209923"/>
                                        </p:tgtEl>
                                        <p:attrNameLst>
                                          <p:attrName>ppt_y</p:attrName>
                                        </p:attrNameLst>
                                      </p:cBhvr>
                                      <p:tavLst>
                                        <p:tav tm="0">
                                          <p:val>
                                            <p:strVal val="#ppt_h+1"/>
                                          </p:val>
                                        </p:tav>
                                        <p:tav tm="100000">
                                          <p:val>
                                            <p:strVal val="#ppt_y"/>
                                          </p:val>
                                        </p:tav>
                                      </p:tavLst>
                                    </p:anim>
                                    <p:animEffect transition="in" filter="fade">
                                      <p:cBhvr>
                                        <p:cTn id="52" dur="500"/>
                                        <p:tgtEl>
                                          <p:spTgt spid="209923"/>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7" end="7"/>
                                            </p:txEl>
                                          </p:spTgt>
                                        </p:tgtEl>
                                      </p:cBhvr>
                                    </p:animEffect>
                                  </p:childTnLst>
                                </p:cTn>
                              </p:par>
                              <p:par>
                                <p:cTn id="62" presetID="58" presetClass="entr" presetSubtype="0" accel="100000" fill="hold" nodeType="withEffect">
                                  <p:stCondLst>
                                    <p:cond delay="0"/>
                                  </p:stCondLst>
                                  <p:childTnLst>
                                    <p:set>
                                      <p:cBhvr>
                                        <p:cTn id="63" dur="1" fill="hold">
                                          <p:stCondLst>
                                            <p:cond delay="0"/>
                                          </p:stCondLst>
                                        </p:cTn>
                                        <p:tgtEl>
                                          <p:spTgt spid="209924"/>
                                        </p:tgtEl>
                                        <p:attrNameLst>
                                          <p:attrName>style.visibility</p:attrName>
                                        </p:attrNameLst>
                                      </p:cBhvr>
                                      <p:to>
                                        <p:strVal val="visible"/>
                                      </p:to>
                                    </p:set>
                                    <p:anim calcmode="lin" valueType="num">
                                      <p:cBhvr>
                                        <p:cTn id="64" dur="500" fill="hold"/>
                                        <p:tgtEl>
                                          <p:spTgt spid="209924"/>
                                        </p:tgtEl>
                                        <p:attrNameLst>
                                          <p:attrName>ppt_w</p:attrName>
                                        </p:attrNameLst>
                                      </p:cBhvr>
                                      <p:tavLst>
                                        <p:tav tm="0">
                                          <p:val>
                                            <p:strVal val="#ppt_w*2.5"/>
                                          </p:val>
                                        </p:tav>
                                        <p:tav tm="100000">
                                          <p:val>
                                            <p:strVal val="#ppt_w"/>
                                          </p:val>
                                        </p:tav>
                                      </p:tavLst>
                                    </p:anim>
                                    <p:anim calcmode="lin" valueType="num">
                                      <p:cBhvr>
                                        <p:cTn id="65" dur="500" fill="hold"/>
                                        <p:tgtEl>
                                          <p:spTgt spid="209924"/>
                                        </p:tgtEl>
                                        <p:attrNameLst>
                                          <p:attrName>ppt_h</p:attrName>
                                        </p:attrNameLst>
                                      </p:cBhvr>
                                      <p:tavLst>
                                        <p:tav tm="0">
                                          <p:val>
                                            <p:strVal val="#ppt_h*0.01"/>
                                          </p:val>
                                        </p:tav>
                                        <p:tav tm="100000">
                                          <p:val>
                                            <p:strVal val="#ppt_h"/>
                                          </p:val>
                                        </p:tav>
                                      </p:tavLst>
                                    </p:anim>
                                    <p:anim calcmode="lin" valueType="num">
                                      <p:cBhvr>
                                        <p:cTn id="66" dur="500" fill="hold"/>
                                        <p:tgtEl>
                                          <p:spTgt spid="209924"/>
                                        </p:tgtEl>
                                        <p:attrNameLst>
                                          <p:attrName>ppt_x</p:attrName>
                                        </p:attrNameLst>
                                      </p:cBhvr>
                                      <p:tavLst>
                                        <p:tav tm="0">
                                          <p:val>
                                            <p:strVal val="#ppt_x"/>
                                          </p:val>
                                        </p:tav>
                                        <p:tav tm="100000">
                                          <p:val>
                                            <p:strVal val="#ppt_x"/>
                                          </p:val>
                                        </p:tav>
                                      </p:tavLst>
                                    </p:anim>
                                    <p:anim calcmode="lin" valueType="num">
                                      <p:cBhvr>
                                        <p:cTn id="67" dur="500" fill="hold"/>
                                        <p:tgtEl>
                                          <p:spTgt spid="209924"/>
                                        </p:tgtEl>
                                        <p:attrNameLst>
                                          <p:attrName>ppt_y</p:attrName>
                                        </p:attrNameLst>
                                      </p:cBhvr>
                                      <p:tavLst>
                                        <p:tav tm="0">
                                          <p:val>
                                            <p:strVal val="#ppt_h+1"/>
                                          </p:val>
                                        </p:tav>
                                        <p:tav tm="100000">
                                          <p:val>
                                            <p:strVal val="#ppt_y"/>
                                          </p:val>
                                        </p:tav>
                                      </p:tavLst>
                                    </p:anim>
                                    <p:animEffect transition="in" filter="fade">
                                      <p:cBhvr>
                                        <p:cTn id="68" dur="500"/>
                                        <p:tgtEl>
                                          <p:spTgt spid="209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Классификация моделей</a:t>
            </a:r>
            <a:endParaRPr lang="ru-RU" dirty="0"/>
          </a:p>
        </p:txBody>
      </p:sp>
      <p:sp>
        <p:nvSpPr>
          <p:cNvPr id="3" name="Содержимое 2"/>
          <p:cNvSpPr>
            <a:spLocks noGrp="1"/>
          </p:cNvSpPr>
          <p:nvPr>
            <p:ph idx="1"/>
          </p:nvPr>
        </p:nvSpPr>
        <p:spPr/>
        <p:txBody>
          <a:bodyPr>
            <a:normAutofit/>
          </a:bodyPr>
          <a:lstStyle/>
          <a:p>
            <a:r>
              <a:rPr lang="ru-RU" dirty="0" smtClean="0"/>
              <a:t>Условно все математические модели биологических систем можно разделить на:</a:t>
            </a:r>
          </a:p>
          <a:p>
            <a:r>
              <a:rPr lang="ru-RU" dirty="0" smtClean="0"/>
              <a:t>Регрессионные</a:t>
            </a:r>
          </a:p>
          <a:p>
            <a:r>
              <a:rPr lang="ru-RU" dirty="0" smtClean="0"/>
              <a:t>Качественные</a:t>
            </a:r>
          </a:p>
          <a:p>
            <a:r>
              <a:rPr lang="ru-RU" dirty="0" smtClean="0"/>
              <a:t>Имитационные</a:t>
            </a:r>
          </a:p>
          <a:p>
            <a:pPr>
              <a:buNone/>
            </a:pPr>
            <a:r>
              <a:rPr lang="ru-RU" dirty="0" smtClean="0"/>
              <a:t> </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par>
                          <p:cTn id="21" fill="hold">
                            <p:stCondLst>
                              <p:cond delay="500"/>
                            </p:stCondLst>
                            <p:childTnLst>
                              <p:par>
                                <p:cTn id="22" presetID="58" presetClass="entr" presetSubtype="0" accel="100000"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5"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8" dur="500"/>
                                        <p:tgtEl>
                                          <p:spTgt spid="3">
                                            <p:txEl>
                                              <p:pRg st="2" end="2"/>
                                            </p:txEl>
                                          </p:spTgt>
                                        </p:tgtEl>
                                      </p:cBhvr>
                                    </p:animEffect>
                                  </p:childTnLst>
                                </p:cTn>
                              </p:par>
                            </p:childTnLst>
                          </p:cTn>
                        </p:par>
                        <p:par>
                          <p:cTn id="29" fill="hold">
                            <p:stCondLst>
                              <p:cond delay="1000"/>
                            </p:stCondLst>
                            <p:childTnLst>
                              <p:par>
                                <p:cTn id="30" presetID="58" presetClass="entr" presetSubtype="0" accel="100000"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214819"/>
            <a:ext cx="8229600" cy="1957698"/>
          </a:xfrm>
        </p:spPr>
        <p:txBody>
          <a:bodyPr>
            <a:normAutofit fontScale="62500" lnSpcReduction="20000"/>
          </a:bodyPr>
          <a:lstStyle/>
          <a:p>
            <a:r>
              <a:rPr lang="ru-RU" dirty="0" smtClean="0"/>
              <a:t>Таким образом </a:t>
            </a:r>
            <a:r>
              <a:rPr lang="ru-RU" i="1" dirty="0" smtClean="0">
                <a:sym typeface="Symbol"/>
              </a:rPr>
              <a:t></a:t>
            </a:r>
            <a:r>
              <a:rPr lang="ru-RU" i="1" dirty="0" smtClean="0"/>
              <a:t>x</a:t>
            </a:r>
            <a:r>
              <a:rPr lang="ru-RU" baseline="-25000" dirty="0" smtClean="0"/>
              <a:t>1</a:t>
            </a:r>
            <a:r>
              <a:rPr lang="ru-RU" dirty="0" smtClean="0"/>
              <a:t> — устойчивое состояние, </a:t>
            </a:r>
            <a:r>
              <a:rPr lang="ru-RU" dirty="0" smtClean="0">
                <a:sym typeface="Symbol"/>
              </a:rPr>
              <a:t></a:t>
            </a:r>
            <a:r>
              <a:rPr lang="ru-RU" i="1" dirty="0" smtClean="0"/>
              <a:t>x</a:t>
            </a:r>
            <a:r>
              <a:rPr lang="ru-RU" baseline="-25000" dirty="0" smtClean="0"/>
              <a:t>2  </a:t>
            </a:r>
            <a:r>
              <a:rPr lang="ru-RU" dirty="0" smtClean="0"/>
              <a:t>—неустойчивое. При </a:t>
            </a:r>
            <a:r>
              <a:rPr lang="ru-RU" i="1" dirty="0" smtClean="0">
                <a:sym typeface="Symbol"/>
              </a:rPr>
              <a:t></a:t>
            </a:r>
            <a:r>
              <a:rPr lang="ru-RU" i="1" dirty="0" smtClean="0"/>
              <a:t> = </a:t>
            </a:r>
            <a:r>
              <a:rPr lang="ru-RU" dirty="0" smtClean="0"/>
              <a:t>0</a:t>
            </a:r>
            <a:r>
              <a:rPr lang="ru-RU" i="1" dirty="0" smtClean="0"/>
              <a:t> </a:t>
            </a:r>
            <a:r>
              <a:rPr lang="ru-RU" dirty="0" smtClean="0"/>
              <a:t>имеем</a:t>
            </a:r>
            <a:r>
              <a:rPr lang="ru-RU" i="1" dirty="0" smtClean="0"/>
              <a:t> </a:t>
            </a:r>
            <a:r>
              <a:rPr lang="ru-RU" i="1" dirty="0" smtClean="0">
                <a:sym typeface="Symbol"/>
              </a:rPr>
              <a:t></a:t>
            </a:r>
            <a:r>
              <a:rPr lang="ru-RU" i="1" dirty="0" smtClean="0"/>
              <a:t>x</a:t>
            </a:r>
            <a:r>
              <a:rPr lang="ru-RU" baseline="-25000" dirty="0" smtClean="0"/>
              <a:t>1</a:t>
            </a:r>
            <a:r>
              <a:rPr lang="ru-RU" i="1" baseline="-25000" dirty="0" smtClean="0"/>
              <a:t> </a:t>
            </a:r>
            <a:r>
              <a:rPr lang="ru-RU" i="1" dirty="0" smtClean="0"/>
              <a:t>=</a:t>
            </a:r>
            <a:r>
              <a:rPr lang="ru-RU" i="1" dirty="0" smtClean="0">
                <a:sym typeface="Symbol"/>
              </a:rPr>
              <a:t></a:t>
            </a:r>
            <a:r>
              <a:rPr lang="ru-RU" i="1" dirty="0" smtClean="0"/>
              <a:t>x</a:t>
            </a:r>
            <a:r>
              <a:rPr lang="ru-RU" baseline="-25000" dirty="0" smtClean="0"/>
              <a:t>2 </a:t>
            </a:r>
            <a:r>
              <a:rPr lang="ru-RU" i="1" dirty="0" smtClean="0"/>
              <a:t>= </a:t>
            </a:r>
            <a:r>
              <a:rPr lang="ru-RU" dirty="0" smtClean="0"/>
              <a:t>0, и собственное значение в этой точке равно нулю. Бифуркация имеет </a:t>
            </a:r>
            <a:r>
              <a:rPr lang="ru-RU" dirty="0" err="1" smtClean="0"/>
              <a:t>коразмерность</a:t>
            </a:r>
            <a:r>
              <a:rPr lang="ru-RU" dirty="0" smtClean="0"/>
              <a:t> 1, так как выделяется одним условием </a:t>
            </a:r>
            <a:r>
              <a:rPr lang="ru-RU" dirty="0" smtClean="0">
                <a:sym typeface="Symbol"/>
              </a:rPr>
              <a:t></a:t>
            </a:r>
            <a:r>
              <a:rPr lang="ru-RU" i="1" dirty="0" smtClean="0"/>
              <a:t>(</a:t>
            </a:r>
            <a:r>
              <a:rPr lang="ru-RU" i="1" dirty="0" smtClean="0">
                <a:sym typeface="Symbol"/>
              </a:rPr>
              <a:t></a:t>
            </a:r>
            <a:r>
              <a:rPr lang="ru-RU" i="1" dirty="0" smtClean="0"/>
              <a:t>)=</a:t>
            </a:r>
            <a:r>
              <a:rPr lang="ru-RU" dirty="0" smtClean="0"/>
              <a:t>0. На рис. 6.6 а изображена </a:t>
            </a:r>
            <a:r>
              <a:rPr lang="ru-RU" dirty="0" err="1" smtClean="0"/>
              <a:t>фазопараметрическая</a:t>
            </a:r>
            <a:r>
              <a:rPr lang="ru-RU" dirty="0" smtClean="0"/>
              <a:t> диаграмма системы (6.17). Если бифуркация седло-узел происходит в </a:t>
            </a:r>
            <a:r>
              <a:rPr lang="ru-RU" dirty="0" err="1" smtClean="0"/>
              <a:t>двупараметрической</a:t>
            </a:r>
            <a:r>
              <a:rPr lang="ru-RU" dirty="0" smtClean="0"/>
              <a:t> системе, то в </a:t>
            </a:r>
            <a:r>
              <a:rPr lang="ru-RU" dirty="0" err="1" smtClean="0"/>
              <a:t>фазопараметрическом</a:t>
            </a:r>
            <a:r>
              <a:rPr lang="ru-RU" dirty="0" smtClean="0"/>
              <a:t> пространстве ей соответствует особенность (катастрофа) типа </a:t>
            </a:r>
            <a:r>
              <a:rPr lang="ru-RU" i="1" dirty="0" smtClean="0"/>
              <a:t>складки</a:t>
            </a:r>
            <a:r>
              <a:rPr lang="ru-RU" b="1" dirty="0" smtClean="0"/>
              <a:t> </a:t>
            </a:r>
            <a:r>
              <a:rPr lang="ru-RU" dirty="0" smtClean="0"/>
              <a:t>вдоль линии</a:t>
            </a:r>
            <a:r>
              <a:rPr lang="ru-RU" b="1" dirty="0" smtClean="0"/>
              <a:t> </a:t>
            </a:r>
            <a:r>
              <a:rPr lang="ru-RU" i="1" dirty="0" err="1" smtClean="0"/>
              <a:t>l</a:t>
            </a:r>
            <a:r>
              <a:rPr lang="ru-RU" i="1" dirty="0" smtClean="0"/>
              <a:t>*</a:t>
            </a:r>
            <a:r>
              <a:rPr lang="ru-RU" dirty="0" smtClean="0"/>
              <a:t> на плоскости параметров.</a:t>
            </a:r>
          </a:p>
          <a:p>
            <a:endParaRPr lang="ru-RU" dirty="0"/>
          </a:p>
        </p:txBody>
      </p:sp>
      <p:pic>
        <p:nvPicPr>
          <p:cNvPr id="211970" name="Picture 2" descr="C:\Users\73B5~1\AppData\Local\Temp\Rar$EX00.134\LectMB\lect06.files\image092.gif"/>
          <p:cNvPicPr>
            <a:picLocks noChangeAspect="1" noChangeArrowheads="1"/>
          </p:cNvPicPr>
          <p:nvPr/>
        </p:nvPicPr>
        <p:blipFill>
          <a:blip r:embed="rId2" cstate="print"/>
          <a:srcRect/>
          <a:stretch>
            <a:fillRect/>
          </a:stretch>
        </p:blipFill>
        <p:spPr bwMode="auto">
          <a:xfrm>
            <a:off x="2214546" y="500042"/>
            <a:ext cx="5072098" cy="3472101"/>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211970"/>
                                        </p:tgtEl>
                                        <p:attrNameLst>
                                          <p:attrName>style.visibility</p:attrName>
                                        </p:attrNameLst>
                                      </p:cBhvr>
                                      <p:to>
                                        <p:strVal val="visible"/>
                                      </p:to>
                                    </p:set>
                                    <p:anim calcmode="lin" valueType="num">
                                      <p:cBhvr>
                                        <p:cTn id="7" dur="500" fill="hold"/>
                                        <p:tgtEl>
                                          <p:spTgt spid="211970"/>
                                        </p:tgtEl>
                                        <p:attrNameLst>
                                          <p:attrName>ppt_w</p:attrName>
                                        </p:attrNameLst>
                                      </p:cBhvr>
                                      <p:tavLst>
                                        <p:tav tm="0">
                                          <p:val>
                                            <p:strVal val="#ppt_w*2.5"/>
                                          </p:val>
                                        </p:tav>
                                        <p:tav tm="100000">
                                          <p:val>
                                            <p:strVal val="#ppt_w"/>
                                          </p:val>
                                        </p:tav>
                                      </p:tavLst>
                                    </p:anim>
                                    <p:anim calcmode="lin" valueType="num">
                                      <p:cBhvr>
                                        <p:cTn id="8" dur="500" fill="hold"/>
                                        <p:tgtEl>
                                          <p:spTgt spid="211970"/>
                                        </p:tgtEl>
                                        <p:attrNameLst>
                                          <p:attrName>ppt_h</p:attrName>
                                        </p:attrNameLst>
                                      </p:cBhvr>
                                      <p:tavLst>
                                        <p:tav tm="0">
                                          <p:val>
                                            <p:strVal val="#ppt_h*0.01"/>
                                          </p:val>
                                        </p:tav>
                                        <p:tav tm="100000">
                                          <p:val>
                                            <p:strVal val="#ppt_h"/>
                                          </p:val>
                                        </p:tav>
                                      </p:tavLst>
                                    </p:anim>
                                    <p:anim calcmode="lin" valueType="num">
                                      <p:cBhvr>
                                        <p:cTn id="9" dur="500" fill="hold"/>
                                        <p:tgtEl>
                                          <p:spTgt spid="211970"/>
                                        </p:tgtEl>
                                        <p:attrNameLst>
                                          <p:attrName>ppt_x</p:attrName>
                                        </p:attrNameLst>
                                      </p:cBhvr>
                                      <p:tavLst>
                                        <p:tav tm="0">
                                          <p:val>
                                            <p:strVal val="#ppt_x"/>
                                          </p:val>
                                        </p:tav>
                                        <p:tav tm="100000">
                                          <p:val>
                                            <p:strVal val="#ppt_x"/>
                                          </p:val>
                                        </p:tav>
                                      </p:tavLst>
                                    </p:anim>
                                    <p:anim calcmode="lin" valueType="num">
                                      <p:cBhvr>
                                        <p:cTn id="10" dur="500" fill="hold"/>
                                        <p:tgtEl>
                                          <p:spTgt spid="211970"/>
                                        </p:tgtEl>
                                        <p:attrNameLst>
                                          <p:attrName>ppt_y</p:attrName>
                                        </p:attrNameLst>
                                      </p:cBhvr>
                                      <p:tavLst>
                                        <p:tav tm="0">
                                          <p:val>
                                            <p:strVal val="#ppt_h+1"/>
                                          </p:val>
                                        </p:tav>
                                        <p:tav tm="100000">
                                          <p:val>
                                            <p:strVal val="#ppt_y"/>
                                          </p:val>
                                        </p:tav>
                                      </p:tavLst>
                                    </p:anim>
                                    <p:animEffect transition="in" filter="fade">
                                      <p:cBhvr>
                                        <p:cTn id="11" dur="500"/>
                                        <p:tgtEl>
                                          <p:spTgt spid="211970"/>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28596" y="1500174"/>
            <a:ext cx="8229600" cy="5357826"/>
          </a:xfrm>
        </p:spPr>
        <p:txBody>
          <a:bodyPr>
            <a:noAutofit/>
          </a:bodyPr>
          <a:lstStyle/>
          <a:p>
            <a:r>
              <a:rPr lang="ru-RU" sz="1500" dirty="0" smtClean="0"/>
              <a:t>Поясним, как можно пользоваться образами теории катастроф при изучении математических моделей на примере модели второго порядка, содержащей переменные </a:t>
            </a:r>
            <a:r>
              <a:rPr lang="ru-RU" sz="1500" i="1" dirty="0" err="1" smtClean="0"/>
              <a:t>x</a:t>
            </a:r>
            <a:r>
              <a:rPr lang="ru-RU" sz="1500" i="1" dirty="0" smtClean="0"/>
              <a:t> </a:t>
            </a:r>
            <a:r>
              <a:rPr lang="ru-RU" sz="1500" dirty="0" smtClean="0"/>
              <a:t> и </a:t>
            </a:r>
            <a:r>
              <a:rPr lang="ru-RU" sz="1500" i="1" dirty="0" err="1" smtClean="0"/>
              <a:t>u</a:t>
            </a:r>
            <a:r>
              <a:rPr lang="ru-RU" sz="1500" dirty="0" smtClean="0"/>
              <a:t>. </a:t>
            </a:r>
            <a:r>
              <a:rPr lang="ru-RU" sz="1500" i="1" dirty="0" err="1" smtClean="0"/>
              <a:t>u</a:t>
            </a:r>
            <a:r>
              <a:rPr lang="ru-RU" sz="1500" dirty="0" smtClean="0"/>
              <a:t> – это фактически управляющий параметр </a:t>
            </a:r>
            <a:r>
              <a:rPr lang="ru-RU" sz="1500" i="1" dirty="0" smtClean="0">
                <a:sym typeface="Symbol"/>
              </a:rPr>
              <a:t></a:t>
            </a:r>
            <a:r>
              <a:rPr lang="ru-RU" sz="1500" i="1" dirty="0" smtClean="0"/>
              <a:t>,</a:t>
            </a:r>
            <a:r>
              <a:rPr lang="ru-RU" sz="1500" dirty="0" smtClean="0"/>
              <a:t> </a:t>
            </a:r>
            <a:r>
              <a:rPr lang="ru-RU" sz="1500" dirty="0" err="1" smtClean="0"/>
              <a:t>бифуркационному</a:t>
            </a:r>
            <a:r>
              <a:rPr lang="ru-RU" sz="1500" dirty="0" smtClean="0"/>
              <a:t> значению которого </a:t>
            </a:r>
            <a:r>
              <a:rPr lang="ru-RU" sz="1500" i="1" dirty="0" smtClean="0">
                <a:sym typeface="Symbol"/>
              </a:rPr>
              <a:t></a:t>
            </a:r>
            <a:r>
              <a:rPr lang="ru-RU" sz="1500" i="1" dirty="0" smtClean="0"/>
              <a:t>=</a:t>
            </a:r>
            <a:r>
              <a:rPr lang="ru-RU" sz="1500" i="1" dirty="0" smtClean="0">
                <a:sym typeface="Symbol"/>
              </a:rPr>
              <a:t></a:t>
            </a:r>
            <a:r>
              <a:rPr lang="ru-RU" sz="1500" i="1" dirty="0" smtClean="0"/>
              <a:t>*</a:t>
            </a:r>
            <a:r>
              <a:rPr lang="ru-RU" sz="1500" dirty="0" smtClean="0"/>
              <a:t> соответствует</a:t>
            </a:r>
            <a:r>
              <a:rPr lang="ru-RU" sz="1500" i="1" dirty="0" smtClean="0"/>
              <a:t> u=</a:t>
            </a:r>
            <a:r>
              <a:rPr lang="ru-RU" sz="1500" dirty="0" smtClean="0"/>
              <a:t>0.</a:t>
            </a:r>
          </a:p>
          <a:p>
            <a:r>
              <a:rPr lang="ru-RU" sz="1500" dirty="0" smtClean="0"/>
              <a:t>Пусть</a:t>
            </a:r>
            <a:r>
              <a:rPr lang="ru-RU" sz="1500" i="1" dirty="0" smtClean="0"/>
              <a:t> </a:t>
            </a:r>
            <a:r>
              <a:rPr lang="ru-RU" sz="1500" i="1" dirty="0" err="1" smtClean="0"/>
              <a:t>x</a:t>
            </a:r>
            <a:r>
              <a:rPr lang="ru-RU" sz="1500" i="1" dirty="0" smtClean="0"/>
              <a:t> –</a:t>
            </a:r>
            <a:r>
              <a:rPr lang="ru-RU" sz="1500" dirty="0" smtClean="0"/>
              <a:t> «быстрая» переменная, но исключить ее нельзя, поскольку система не удовлетворяет условиям Теоремы Тихонова (см. выше), так как быстрый процесс не везде устойчив. «Складка» соответствует модели</a:t>
            </a:r>
          </a:p>
          <a:p>
            <a:pPr>
              <a:buNone/>
            </a:pPr>
            <a:endParaRPr lang="ru-RU" sz="1500" dirty="0" smtClean="0"/>
          </a:p>
          <a:p>
            <a:pPr>
              <a:buNone/>
            </a:pPr>
            <a:r>
              <a:rPr lang="ru-RU" sz="1500" dirty="0" smtClean="0"/>
              <a:t>						 (6.18)</a:t>
            </a:r>
          </a:p>
          <a:p>
            <a:pPr>
              <a:buNone/>
            </a:pPr>
            <a:r>
              <a:rPr lang="ru-RU" sz="1500" dirty="0" smtClean="0"/>
              <a:t>			</a:t>
            </a:r>
          </a:p>
          <a:p>
            <a:pPr>
              <a:buNone/>
            </a:pPr>
            <a:r>
              <a:rPr lang="ru-RU" sz="1500" dirty="0" smtClean="0"/>
              <a:t>						</a:t>
            </a:r>
          </a:p>
          <a:p>
            <a:r>
              <a:rPr lang="ru-RU" sz="1500" dirty="0" smtClean="0"/>
              <a:t>Здесь </a:t>
            </a:r>
            <a:r>
              <a:rPr lang="ru-RU" sz="1500" i="1" dirty="0" smtClean="0">
                <a:sym typeface="Symbol"/>
              </a:rPr>
              <a:t></a:t>
            </a:r>
            <a:r>
              <a:rPr lang="ru-RU" sz="1500" i="1" dirty="0" smtClean="0"/>
              <a:t> &gt;&gt; 1</a:t>
            </a:r>
            <a:r>
              <a:rPr lang="ru-RU" sz="1500" dirty="0" smtClean="0"/>
              <a:t>, характерное время изменения переменной </a:t>
            </a:r>
            <a:r>
              <a:rPr lang="ru-RU" sz="1500" i="1" dirty="0" err="1" smtClean="0"/>
              <a:t>x</a:t>
            </a:r>
            <a:r>
              <a:rPr lang="ru-RU" sz="1500" i="1" dirty="0" smtClean="0"/>
              <a:t> </a:t>
            </a:r>
            <a:r>
              <a:rPr lang="ru-RU" sz="1500" dirty="0" smtClean="0"/>
              <a:t>будем считать порядка единицы. Изоклина </a:t>
            </a:r>
            <a:r>
              <a:rPr lang="ru-RU" sz="1500" i="1" dirty="0" smtClean="0"/>
              <a:t>P=</a:t>
            </a:r>
            <a:r>
              <a:rPr lang="ru-RU" sz="1500" dirty="0" smtClean="0"/>
              <a:t>0 имеет устойчивую ветвь – аттрактор в форме «складки». При медленном уменьшении </a:t>
            </a:r>
            <a:r>
              <a:rPr lang="ru-RU" sz="1500" i="1" dirty="0" err="1" smtClean="0"/>
              <a:t>u</a:t>
            </a:r>
            <a:r>
              <a:rPr lang="ru-RU" sz="1500" dirty="0" smtClean="0"/>
              <a:t> в соответствии с первым уравнением (6.18) при достижении </a:t>
            </a:r>
            <a:r>
              <a:rPr lang="ru-RU" sz="1500" i="1" dirty="0" smtClean="0"/>
              <a:t>u=</a:t>
            </a:r>
            <a:r>
              <a:rPr lang="ru-RU" sz="1500" dirty="0" smtClean="0"/>
              <a:t>0 произойдет срыв изображающей точки, которая либо уйдет на </a:t>
            </a:r>
            <a:r>
              <a:rPr lang="ru-RU" sz="1500" i="1" dirty="0" smtClean="0">
                <a:sym typeface="Symbol"/>
              </a:rPr>
              <a:t></a:t>
            </a:r>
            <a:r>
              <a:rPr lang="ru-RU" sz="1500" dirty="0" smtClean="0"/>
              <a:t>,  либо перескочит на другой устойчивый аттрактор.  Заметим, что в реальных моделях такая устойчивая ветвь всегда присутствует.</a:t>
            </a:r>
          </a:p>
          <a:p>
            <a:r>
              <a:rPr lang="ru-RU" sz="1500" dirty="0" smtClean="0"/>
              <a:t>Катастрофа типа «складки» появляется в моделях, описывающих релаксационные колебания, «ждущие» режимы и </a:t>
            </a:r>
            <a:r>
              <a:rPr lang="ru-RU" sz="1500" dirty="0" err="1" smtClean="0"/>
              <a:t>триггерные</a:t>
            </a:r>
            <a:r>
              <a:rPr lang="ru-RU" sz="1500" dirty="0" smtClean="0"/>
              <a:t> системы (параметрическое переключение). В распределенных моделях (2 том лекций) модели, имеющие «складки», используются при описании </a:t>
            </a:r>
            <a:r>
              <a:rPr lang="ru-RU" sz="1500" dirty="0" err="1" smtClean="0"/>
              <a:t>автоволновых</a:t>
            </a:r>
            <a:r>
              <a:rPr lang="ru-RU" sz="1500" dirty="0" smtClean="0"/>
              <a:t> процессов и диссипативных структур.</a:t>
            </a:r>
          </a:p>
          <a:p>
            <a:endParaRPr lang="ru-RU" sz="1500" dirty="0"/>
          </a:p>
        </p:txBody>
      </p:sp>
      <p:pic>
        <p:nvPicPr>
          <p:cNvPr id="212994" name="Picture 2" descr="C:\Users\73B5~1\AppData\Local\Temp\Rar$EX00.134\LectMB\lect06.files\image094.gif"/>
          <p:cNvPicPr>
            <a:picLocks noChangeAspect="1" noChangeArrowheads="1"/>
          </p:cNvPicPr>
          <p:nvPr/>
        </p:nvPicPr>
        <p:blipFill>
          <a:blip r:embed="rId2" cstate="print"/>
          <a:srcRect/>
          <a:stretch>
            <a:fillRect/>
          </a:stretch>
        </p:blipFill>
        <p:spPr bwMode="auto">
          <a:xfrm>
            <a:off x="3357554" y="3143248"/>
            <a:ext cx="1714512" cy="952507"/>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3" end="3"/>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212994"/>
                                        </p:tgtEl>
                                        <p:attrNameLst>
                                          <p:attrName>style.visibility</p:attrName>
                                        </p:attrNameLst>
                                      </p:cBhvr>
                                      <p:to>
                                        <p:strVal val="visible"/>
                                      </p:to>
                                    </p:set>
                                    <p:anim calcmode="lin" valueType="num">
                                      <p:cBhvr>
                                        <p:cTn id="32" dur="500" fill="hold"/>
                                        <p:tgtEl>
                                          <p:spTgt spid="212994"/>
                                        </p:tgtEl>
                                        <p:attrNameLst>
                                          <p:attrName>ppt_w</p:attrName>
                                        </p:attrNameLst>
                                      </p:cBhvr>
                                      <p:tavLst>
                                        <p:tav tm="0">
                                          <p:val>
                                            <p:strVal val="#ppt_w*2.5"/>
                                          </p:val>
                                        </p:tav>
                                        <p:tav tm="100000">
                                          <p:val>
                                            <p:strVal val="#ppt_w"/>
                                          </p:val>
                                        </p:tav>
                                      </p:tavLst>
                                    </p:anim>
                                    <p:anim calcmode="lin" valueType="num">
                                      <p:cBhvr>
                                        <p:cTn id="33" dur="500" fill="hold"/>
                                        <p:tgtEl>
                                          <p:spTgt spid="212994"/>
                                        </p:tgtEl>
                                        <p:attrNameLst>
                                          <p:attrName>ppt_h</p:attrName>
                                        </p:attrNameLst>
                                      </p:cBhvr>
                                      <p:tavLst>
                                        <p:tav tm="0">
                                          <p:val>
                                            <p:strVal val="#ppt_h*0.01"/>
                                          </p:val>
                                        </p:tav>
                                        <p:tav tm="100000">
                                          <p:val>
                                            <p:strVal val="#ppt_h"/>
                                          </p:val>
                                        </p:tav>
                                      </p:tavLst>
                                    </p:anim>
                                    <p:anim calcmode="lin" valueType="num">
                                      <p:cBhvr>
                                        <p:cTn id="34" dur="500" fill="hold"/>
                                        <p:tgtEl>
                                          <p:spTgt spid="212994"/>
                                        </p:tgtEl>
                                        <p:attrNameLst>
                                          <p:attrName>ppt_x</p:attrName>
                                        </p:attrNameLst>
                                      </p:cBhvr>
                                      <p:tavLst>
                                        <p:tav tm="0">
                                          <p:val>
                                            <p:strVal val="#ppt_x"/>
                                          </p:val>
                                        </p:tav>
                                        <p:tav tm="100000">
                                          <p:val>
                                            <p:strVal val="#ppt_x"/>
                                          </p:val>
                                        </p:tav>
                                      </p:tavLst>
                                    </p:anim>
                                    <p:anim calcmode="lin" valueType="num">
                                      <p:cBhvr>
                                        <p:cTn id="35" dur="500" fill="hold"/>
                                        <p:tgtEl>
                                          <p:spTgt spid="212994"/>
                                        </p:tgtEl>
                                        <p:attrNameLst>
                                          <p:attrName>ppt_y</p:attrName>
                                        </p:attrNameLst>
                                      </p:cBhvr>
                                      <p:tavLst>
                                        <p:tav tm="0">
                                          <p:val>
                                            <p:strVal val="#ppt_h+1"/>
                                          </p:val>
                                        </p:tav>
                                        <p:tav tm="100000">
                                          <p:val>
                                            <p:strVal val="#ppt_y"/>
                                          </p:val>
                                        </p:tav>
                                      </p:tavLst>
                                    </p:anim>
                                    <p:animEffect transition="in" filter="fade">
                                      <p:cBhvr>
                                        <p:cTn id="36" dur="500"/>
                                        <p:tgtEl>
                                          <p:spTgt spid="212994"/>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Трехкратное равновесие (сборка)</a:t>
            </a:r>
            <a:endParaRPr lang="ru-RU" dirty="0"/>
          </a:p>
        </p:txBody>
      </p:sp>
      <p:sp>
        <p:nvSpPr>
          <p:cNvPr id="3" name="Содержимое 2"/>
          <p:cNvSpPr>
            <a:spLocks noGrp="1"/>
          </p:cNvSpPr>
          <p:nvPr>
            <p:ph idx="1"/>
          </p:nvPr>
        </p:nvSpPr>
        <p:spPr>
          <a:xfrm>
            <a:off x="457200" y="1646237"/>
            <a:ext cx="8229600" cy="1139821"/>
          </a:xfrm>
        </p:spPr>
        <p:txBody>
          <a:bodyPr>
            <a:normAutofit fontScale="77500" lnSpcReduction="20000"/>
          </a:bodyPr>
          <a:lstStyle/>
          <a:p>
            <a:r>
              <a:rPr lang="ru-RU" dirty="0" smtClean="0"/>
              <a:t>Бифуркация состоит в слиянии трех состояний равновесия – узлов </a:t>
            </a:r>
            <a:r>
              <a:rPr lang="ru-RU" i="1" dirty="0" smtClean="0"/>
              <a:t>Q</a:t>
            </a:r>
            <a:r>
              <a:rPr lang="ru-RU" i="1" baseline="-25000" dirty="0" smtClean="0"/>
              <a:t>1</a:t>
            </a:r>
            <a:r>
              <a:rPr lang="ru-RU" i="1" dirty="0" smtClean="0"/>
              <a:t>, Q</a:t>
            </a:r>
            <a:r>
              <a:rPr lang="ru-RU" i="1" baseline="-25000" dirty="0" smtClean="0"/>
              <a:t>2</a:t>
            </a:r>
            <a:r>
              <a:rPr lang="ru-RU" dirty="0" smtClean="0"/>
              <a:t> и седла</a:t>
            </a:r>
            <a:r>
              <a:rPr lang="ru-RU" i="1" dirty="0" smtClean="0"/>
              <a:t> Q</a:t>
            </a:r>
            <a:r>
              <a:rPr lang="ru-RU" i="1" baseline="-25000" dirty="0" smtClean="0"/>
              <a:t>0</a:t>
            </a:r>
            <a:r>
              <a:rPr lang="ru-RU" dirty="0" smtClean="0"/>
              <a:t> между ними (в рождении двух устойчивых узлов из седла) (рис. 6.7, 6.8)</a:t>
            </a:r>
            <a:endParaRPr lang="ru-RU" dirty="0"/>
          </a:p>
        </p:txBody>
      </p:sp>
      <p:sp>
        <p:nvSpPr>
          <p:cNvPr id="214017" name="Rectangle 1"/>
          <p:cNvSpPr>
            <a:spLocks noChangeArrowheads="1"/>
          </p:cNvSpPr>
          <p:nvPr/>
        </p:nvSpPr>
        <p:spPr bwMode="auto">
          <a:xfrm>
            <a:off x="785786" y="5429264"/>
            <a:ext cx="4000528" cy="1277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Рис. 6.7.</a:t>
            </a:r>
            <a:r>
              <a:rPr kumimoji="0" lang="ru-RU" sz="1100" b="0" i="0" u="none" strike="noStrike" cap="none" normalizeH="0" baseline="0" dirty="0" smtClean="0">
                <a:ln>
                  <a:noFill/>
                </a:ln>
                <a:solidFill>
                  <a:schemeClr val="tx1"/>
                </a:solidFill>
                <a:effectLst/>
                <a:latin typeface="Arial" pitchFamily="34" charset="0"/>
                <a:cs typeface="Arial" pitchFamily="34" charset="0"/>
              </a:rPr>
              <a:t> Трансформации фазового портрета при бифуркации «рождение двух узлов из седла». </a:t>
            </a:r>
            <a:r>
              <a:rPr kumimoji="0" lang="ru-RU" sz="1100" b="0" i="1" u="none" strike="noStrike" cap="none" normalizeH="0" baseline="0" dirty="0" smtClean="0">
                <a:ln>
                  <a:noFill/>
                </a:ln>
                <a:solidFill>
                  <a:schemeClr val="tx1"/>
                </a:solidFill>
                <a:effectLst/>
                <a:latin typeface="Arial" pitchFamily="34" charset="0"/>
                <a:cs typeface="Arial" pitchFamily="34" charset="0"/>
              </a:rPr>
              <a:t>а</a:t>
            </a:r>
            <a:r>
              <a:rPr kumimoji="0" lang="ru-RU" sz="1100" b="0" i="0" u="none" strike="noStrike" cap="none" normalizeH="0" baseline="0" dirty="0" smtClean="0">
                <a:ln>
                  <a:noFill/>
                </a:ln>
                <a:solidFill>
                  <a:schemeClr val="tx1"/>
                </a:solidFill>
                <a:effectLst/>
                <a:latin typeface="Arial" pitchFamily="34" charset="0"/>
                <a:cs typeface="Arial" pitchFamily="34" charset="0"/>
              </a:rPr>
              <a:t> – фазовый портрет в </a:t>
            </a:r>
            <a:r>
              <a:rPr kumimoji="0" lang="ru-RU" sz="1100" b="0" i="0" u="none" strike="noStrike" cap="none" normalizeH="0" baseline="0" dirty="0" err="1" smtClean="0">
                <a:ln>
                  <a:noFill/>
                </a:ln>
                <a:solidFill>
                  <a:schemeClr val="tx1"/>
                </a:solidFill>
                <a:effectLst/>
                <a:latin typeface="Arial" pitchFamily="34" charset="0"/>
                <a:cs typeface="Arial" pitchFamily="34" charset="0"/>
              </a:rPr>
              <a:t>незаштрихованной</a:t>
            </a:r>
            <a:r>
              <a:rPr kumimoji="0" lang="ru-RU" sz="1100" b="0" i="0" u="none" strike="noStrike" cap="none" normalizeH="0" baseline="0" dirty="0" smtClean="0">
                <a:ln>
                  <a:noFill/>
                </a:ln>
                <a:solidFill>
                  <a:schemeClr val="tx1"/>
                </a:solidFill>
                <a:effectLst/>
                <a:latin typeface="Arial" pitchFamily="34" charset="0"/>
                <a:cs typeface="Arial" pitchFamily="34" charset="0"/>
              </a:rPr>
              <a:t> области (рис. 6.8 а); </a:t>
            </a:r>
            <a:r>
              <a:rPr kumimoji="0" lang="ru-RU" sz="1100" b="0" i="1" u="none" strike="noStrike" cap="none" normalizeH="0" baseline="0" dirty="0" smtClean="0">
                <a:ln>
                  <a:noFill/>
                </a:ln>
                <a:solidFill>
                  <a:schemeClr val="tx1"/>
                </a:solidFill>
                <a:effectLst/>
                <a:latin typeface="Arial" pitchFamily="34" charset="0"/>
                <a:cs typeface="Arial" pitchFamily="34" charset="0"/>
              </a:rPr>
              <a:t>б</a:t>
            </a:r>
            <a:r>
              <a:rPr kumimoji="0" lang="ru-RU" sz="1100" b="0" i="0" u="none" strike="noStrike" cap="none" normalizeH="0" baseline="0" dirty="0" smtClean="0">
                <a:ln>
                  <a:noFill/>
                </a:ln>
                <a:solidFill>
                  <a:schemeClr val="tx1"/>
                </a:solidFill>
                <a:effectLst/>
                <a:latin typeface="Arial" pitchFamily="34" charset="0"/>
                <a:cs typeface="Arial" pitchFamily="34" charset="0"/>
              </a:rPr>
              <a:t> – фазовый портрет на границе </a:t>
            </a:r>
            <a:r>
              <a:rPr kumimoji="0" lang="en-US" sz="1100" b="0" i="1" u="none" strike="noStrike" cap="none" normalizeH="0" baseline="0" dirty="0" smtClean="0">
                <a:ln>
                  <a:noFill/>
                </a:ln>
                <a:solidFill>
                  <a:schemeClr val="tx1"/>
                </a:solidFill>
                <a:effectLst/>
                <a:latin typeface="Arial" pitchFamily="34" charset="0"/>
                <a:cs typeface="Arial" pitchFamily="34" charset="0"/>
              </a:rPr>
              <a:t>l</a:t>
            </a:r>
            <a:r>
              <a:rPr kumimoji="0" lang="en-US" sz="1100" b="0" i="0" u="none" strike="noStrike" cap="none" normalizeH="0" baseline="-30000" dirty="0" smtClean="0">
                <a:ln>
                  <a:noFill/>
                </a:ln>
                <a:solidFill>
                  <a:schemeClr val="tx1"/>
                </a:solidFill>
                <a:effectLst/>
                <a:latin typeface="Arial" pitchFamily="34" charset="0"/>
                <a:cs typeface="Arial" pitchFamily="34" charset="0"/>
              </a:rPr>
              <a:t>1</a:t>
            </a:r>
            <a:r>
              <a:rPr kumimoji="0" lang="en-US" sz="1100" b="0" i="0" u="none" strike="noStrike" cap="none" normalizeH="0" baseline="0" dirty="0" smtClean="0">
                <a:ln>
                  <a:noFill/>
                </a:ln>
                <a:solidFill>
                  <a:schemeClr val="tx1"/>
                </a:solidFill>
                <a:effectLst/>
                <a:latin typeface="Arial" pitchFamily="34" charset="0"/>
                <a:cs typeface="Arial" pitchFamily="34" charset="0"/>
              </a:rPr>
              <a:t>; </a:t>
            </a:r>
            <a:r>
              <a:rPr kumimoji="0" lang="en-US" sz="1100" b="0" i="1" u="none" strike="noStrike" cap="none" normalizeH="0" baseline="0" dirty="0" smtClean="0">
                <a:ln>
                  <a:noFill/>
                </a:ln>
                <a:solidFill>
                  <a:schemeClr val="tx1"/>
                </a:solidFill>
                <a:effectLst/>
                <a:latin typeface="Arial" pitchFamily="34" charset="0"/>
                <a:cs typeface="Arial" pitchFamily="34" charset="0"/>
              </a:rPr>
              <a:t>в</a:t>
            </a:r>
            <a:r>
              <a:rPr kumimoji="0" lang="en-US" sz="1100" b="0" i="0" u="none" strike="noStrike" cap="none" normalizeH="0" baseline="0" dirty="0" smtClean="0">
                <a:ln>
                  <a:noFill/>
                </a:ln>
                <a:solidFill>
                  <a:schemeClr val="tx1"/>
                </a:solidFill>
                <a:effectLst/>
                <a:latin typeface="Arial" pitchFamily="34" charset="0"/>
                <a:cs typeface="Arial" pitchFamily="34" charset="0"/>
              </a:rPr>
              <a:t> – </a:t>
            </a:r>
            <a:r>
              <a:rPr kumimoji="0" lang="en-US" sz="1100" b="0" i="0" u="none" strike="noStrike" cap="none" normalizeH="0" baseline="0" dirty="0" err="1" smtClean="0">
                <a:ln>
                  <a:noFill/>
                </a:ln>
                <a:solidFill>
                  <a:schemeClr val="tx1"/>
                </a:solidFill>
                <a:effectLst/>
                <a:latin typeface="Arial" pitchFamily="34" charset="0"/>
                <a:cs typeface="Arial" pitchFamily="34" charset="0"/>
              </a:rPr>
              <a:t>фазовый</a:t>
            </a:r>
            <a:r>
              <a:rPr kumimoji="0" lang="en-US" sz="1100" b="0" i="0" u="none" strike="noStrike" cap="none" normalizeH="0" baseline="0" dirty="0" smtClean="0">
                <a:ln>
                  <a:noFill/>
                </a:ln>
                <a:solidFill>
                  <a:schemeClr val="tx1"/>
                </a:solidFill>
                <a:effectLst/>
                <a:latin typeface="Arial"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cs typeface="Arial" pitchFamily="34" charset="0"/>
              </a:rPr>
              <a:t>портрет</a:t>
            </a:r>
            <a:r>
              <a:rPr kumimoji="0" lang="en-US" sz="1100" b="0" i="0" u="none" strike="noStrike" cap="none" normalizeH="0" baseline="0" dirty="0" smtClean="0">
                <a:ln>
                  <a:noFill/>
                </a:ln>
                <a:solidFill>
                  <a:schemeClr val="tx1"/>
                </a:solidFill>
                <a:effectLst/>
                <a:latin typeface="Arial"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cs typeface="Arial" pitchFamily="34" charset="0"/>
              </a:rPr>
              <a:t>на</a:t>
            </a:r>
            <a:r>
              <a:rPr kumimoji="0" lang="en-US" sz="1100" b="0" i="0" u="none" strike="noStrike" cap="none" normalizeH="0" baseline="0" dirty="0" smtClean="0">
                <a:ln>
                  <a:noFill/>
                </a:ln>
                <a:solidFill>
                  <a:schemeClr val="tx1"/>
                </a:solidFill>
                <a:effectLst/>
                <a:latin typeface="Arial"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cs typeface="Arial" pitchFamily="34" charset="0"/>
              </a:rPr>
              <a:t>границе</a:t>
            </a:r>
            <a:r>
              <a:rPr kumimoji="0" lang="en-US" sz="1100" b="0" i="0" u="none" strike="noStrike" cap="none" normalizeH="0" baseline="0" dirty="0" smtClean="0">
                <a:ln>
                  <a:noFill/>
                </a:ln>
                <a:solidFill>
                  <a:schemeClr val="tx1"/>
                </a:solidFill>
                <a:effectLst/>
                <a:latin typeface="Arial" pitchFamily="34" charset="0"/>
                <a:cs typeface="Arial" pitchFamily="34" charset="0"/>
              </a:rPr>
              <a:t> </a:t>
            </a:r>
            <a:r>
              <a:rPr kumimoji="0" lang="en-US" sz="1100" b="0" i="1" u="none" strike="noStrike" cap="none" normalizeH="0" baseline="0" dirty="0" smtClean="0">
                <a:ln>
                  <a:noFill/>
                </a:ln>
                <a:solidFill>
                  <a:schemeClr val="tx1"/>
                </a:solidFill>
                <a:effectLst/>
                <a:latin typeface="Arial" pitchFamily="34" charset="0"/>
                <a:cs typeface="Arial" pitchFamily="34" charset="0"/>
              </a:rPr>
              <a:t>l</a:t>
            </a:r>
            <a:r>
              <a:rPr kumimoji="0" lang="en-US" sz="1100" b="0" i="0" u="none" strike="noStrike" cap="none" normalizeH="0" baseline="-30000" dirty="0" smtClean="0">
                <a:ln>
                  <a:noFill/>
                </a:ln>
                <a:solidFill>
                  <a:schemeClr val="tx1"/>
                </a:solidFill>
                <a:effectLst/>
                <a:latin typeface="Arial" pitchFamily="34" charset="0"/>
                <a:cs typeface="Arial" pitchFamily="34" charset="0"/>
              </a:rPr>
              <a:t>2</a:t>
            </a:r>
            <a:r>
              <a:rPr kumimoji="0" lang="en-US" sz="1100" b="0" i="0" u="none" strike="noStrike" cap="none" normalizeH="0" baseline="0" dirty="0" smtClean="0">
                <a:ln>
                  <a:noFill/>
                </a:ln>
                <a:solidFill>
                  <a:schemeClr val="tx1"/>
                </a:solidFill>
                <a:effectLst/>
                <a:latin typeface="Arial" pitchFamily="34" charset="0"/>
                <a:cs typeface="Arial" pitchFamily="34" charset="0"/>
              </a:rPr>
              <a:t> ; </a:t>
            </a:r>
            <a:r>
              <a:rPr kumimoji="0" lang="en-US" sz="1100" b="0" i="1" u="none" strike="noStrike" cap="none" normalizeH="0" baseline="0" dirty="0" smtClean="0">
                <a:ln>
                  <a:noFill/>
                </a:ln>
                <a:solidFill>
                  <a:schemeClr val="tx1"/>
                </a:solidFill>
                <a:effectLst/>
                <a:latin typeface="Arial" pitchFamily="34" charset="0"/>
                <a:cs typeface="Arial" pitchFamily="34" charset="0"/>
              </a:rPr>
              <a:t>в</a:t>
            </a:r>
            <a:r>
              <a:rPr kumimoji="0" lang="en-US" sz="1100" b="0" i="0" u="none" strike="noStrike" cap="none" normalizeH="0" baseline="0" dirty="0" smtClean="0">
                <a:ln>
                  <a:noFill/>
                </a:ln>
                <a:solidFill>
                  <a:schemeClr val="tx1"/>
                </a:solidFill>
                <a:effectLst/>
                <a:latin typeface="Arial" pitchFamily="34" charset="0"/>
                <a:cs typeface="Arial" pitchFamily="34" charset="0"/>
              </a:rPr>
              <a:t> – </a:t>
            </a:r>
            <a:r>
              <a:rPr kumimoji="0" lang="en-US" sz="1100" b="0" i="0" u="none" strike="noStrike" cap="none" normalizeH="0" baseline="0" dirty="0" err="1" smtClean="0">
                <a:ln>
                  <a:noFill/>
                </a:ln>
                <a:solidFill>
                  <a:schemeClr val="tx1"/>
                </a:solidFill>
                <a:effectLst/>
                <a:latin typeface="Arial" pitchFamily="34" charset="0"/>
                <a:cs typeface="Arial" pitchFamily="34" charset="0"/>
              </a:rPr>
              <a:t>фазовый</a:t>
            </a:r>
            <a:r>
              <a:rPr kumimoji="0" lang="en-US" sz="1100" b="0" i="0" u="none" strike="noStrike" cap="none" normalizeH="0" baseline="0" dirty="0" smtClean="0">
                <a:ln>
                  <a:noFill/>
                </a:ln>
                <a:solidFill>
                  <a:schemeClr val="tx1"/>
                </a:solidFill>
                <a:effectLst/>
                <a:latin typeface="Arial"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cs typeface="Arial" pitchFamily="34" charset="0"/>
              </a:rPr>
              <a:t>портрет</a:t>
            </a:r>
            <a:r>
              <a:rPr kumimoji="0" lang="en-US" sz="1100" b="0" i="0" u="none" strike="noStrike" cap="none" normalizeH="0" baseline="0" dirty="0" smtClean="0">
                <a:ln>
                  <a:noFill/>
                </a:ln>
                <a:solidFill>
                  <a:schemeClr val="tx1"/>
                </a:solidFill>
                <a:effectLst/>
                <a:latin typeface="Arial" pitchFamily="34" charset="0"/>
                <a:cs typeface="Arial" pitchFamily="34" charset="0"/>
              </a:rPr>
              <a:t> в </a:t>
            </a:r>
            <a:r>
              <a:rPr kumimoji="0" lang="en-US" sz="1100" b="0" i="0" u="none" strike="noStrike" cap="none" normalizeH="0" baseline="0" dirty="0" err="1" smtClean="0">
                <a:ln>
                  <a:noFill/>
                </a:ln>
                <a:solidFill>
                  <a:schemeClr val="tx1"/>
                </a:solidFill>
                <a:effectLst/>
                <a:latin typeface="Arial" pitchFamily="34" charset="0"/>
                <a:cs typeface="Arial" pitchFamily="34" charset="0"/>
              </a:rPr>
              <a:t>заштрихованной</a:t>
            </a:r>
            <a:r>
              <a:rPr kumimoji="0" lang="en-US" sz="1100" b="0" i="0" u="none" strike="noStrike" cap="none" normalizeH="0" baseline="0" dirty="0" smtClean="0">
                <a:ln>
                  <a:noFill/>
                </a:ln>
                <a:solidFill>
                  <a:schemeClr val="tx1"/>
                </a:solidFill>
                <a:effectLst/>
                <a:latin typeface="Arial"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cs typeface="Arial" pitchFamily="34" charset="0"/>
              </a:rPr>
              <a:t>области</a:t>
            </a:r>
            <a:r>
              <a:rPr kumimoji="0" lang="en-US" sz="1100" b="0" i="0" u="none" strike="noStrike" cap="none" normalizeH="0" baseline="0" dirty="0" smtClean="0">
                <a:ln>
                  <a:noFill/>
                </a:ln>
                <a:solidFill>
                  <a:schemeClr val="tx1"/>
                </a:solidFill>
                <a:effectLst/>
                <a:latin typeface="Arial"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cs typeface="Arial" pitchFamily="34" charset="0"/>
              </a:rPr>
              <a:t>представлен</a:t>
            </a:r>
            <a:r>
              <a:rPr kumimoji="0" lang="en-US" sz="1100" b="0" i="0" u="none" strike="noStrike" cap="none" normalizeH="0" baseline="0" dirty="0" smtClean="0">
                <a:ln>
                  <a:noFill/>
                </a:ln>
                <a:solidFill>
                  <a:schemeClr val="tx1"/>
                </a:solidFill>
                <a:effectLst/>
                <a:latin typeface="Arial"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cs typeface="Arial" pitchFamily="34" charset="0"/>
              </a:rPr>
              <a:t>двумя</a:t>
            </a:r>
            <a:r>
              <a:rPr kumimoji="0" lang="en-US" sz="1100" b="0" i="0" u="none" strike="noStrike" cap="none" normalizeH="0" baseline="0" dirty="0" smtClean="0">
                <a:ln>
                  <a:noFill/>
                </a:ln>
                <a:solidFill>
                  <a:schemeClr val="tx1"/>
                </a:solidFill>
                <a:effectLst/>
                <a:latin typeface="Arial"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cs typeface="Arial" pitchFamily="34" charset="0"/>
              </a:rPr>
              <a:t>устойчивыми</a:t>
            </a:r>
            <a:r>
              <a:rPr kumimoji="0" lang="en-US" sz="1100" b="0" i="0" u="none" strike="noStrike" cap="none" normalizeH="0" baseline="0" dirty="0" smtClean="0">
                <a:ln>
                  <a:noFill/>
                </a:ln>
                <a:solidFill>
                  <a:schemeClr val="tx1"/>
                </a:solidFill>
                <a:effectLst/>
                <a:latin typeface="Arial"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cs typeface="Arial" pitchFamily="34" charset="0"/>
              </a:rPr>
              <a:t>узлами</a:t>
            </a:r>
            <a:r>
              <a:rPr kumimoji="0" lang="en-US" sz="1100" b="0" i="0" u="none" strike="noStrike" cap="none" normalizeH="0" baseline="0" dirty="0" smtClean="0">
                <a:ln>
                  <a:noFill/>
                </a:ln>
                <a:solidFill>
                  <a:schemeClr val="tx1"/>
                </a:solidFill>
                <a:effectLst/>
                <a:latin typeface="Arial" pitchFamily="34" charset="0"/>
                <a:cs typeface="Arial" pitchFamily="34" charset="0"/>
              </a:rPr>
              <a:t> и </a:t>
            </a:r>
            <a:r>
              <a:rPr kumimoji="0" lang="en-US" sz="1100" b="0" i="0" u="none" strike="noStrike" cap="none" normalizeH="0" baseline="0" dirty="0" err="1" smtClean="0">
                <a:ln>
                  <a:noFill/>
                </a:ln>
                <a:solidFill>
                  <a:schemeClr val="tx1"/>
                </a:solidFill>
                <a:effectLst/>
                <a:latin typeface="Arial" pitchFamily="34" charset="0"/>
                <a:cs typeface="Arial" pitchFamily="34" charset="0"/>
              </a:rPr>
              <a:t>седлом</a:t>
            </a:r>
            <a:r>
              <a:rPr kumimoji="0" lang="en-US" sz="1100" b="0" i="0" u="none" strike="noStrike" cap="none" normalizeH="0" baseline="0" dirty="0" smtClean="0">
                <a:ln>
                  <a:noFill/>
                </a:ln>
                <a:solidFill>
                  <a:schemeClr val="tx1"/>
                </a:solidFill>
                <a:effectLst/>
                <a:latin typeface="Arial"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cs typeface="Arial" pitchFamily="34" charset="0"/>
              </a:rPr>
              <a:t>между</a:t>
            </a:r>
            <a:r>
              <a:rPr kumimoji="0" lang="en-US" sz="1100" b="0" i="0" u="none" strike="noStrike" cap="none" normalizeH="0" baseline="0" dirty="0" smtClean="0">
                <a:ln>
                  <a:noFill/>
                </a:ln>
                <a:solidFill>
                  <a:schemeClr val="tx1"/>
                </a:solidFill>
                <a:effectLst/>
                <a:latin typeface="Arial"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cs typeface="Arial" pitchFamily="34" charset="0"/>
              </a:rPr>
              <a:t>ними</a:t>
            </a:r>
            <a:r>
              <a:rPr kumimoji="0" lang="en-US" sz="1100" b="0" i="0" u="none" strike="noStrike" cap="none" normalizeH="0" baseline="0" dirty="0" smtClean="0">
                <a:ln>
                  <a:noFill/>
                </a:ln>
                <a:solidFill>
                  <a:schemeClr val="tx1"/>
                </a:solidFill>
                <a:effectLst/>
                <a:latin typeface="Arial" pitchFamily="34" charset="0"/>
                <a:cs typeface="Arial" pitchFamily="34" charset="0"/>
              </a:rPr>
              <a:t>.</a:t>
            </a:r>
            <a:endParaRPr kumimoji="0" lang="en-US" sz="17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4018" name="Picture 2" descr="C:\Users\73B5~1\AppData\Local\Temp\Rar$EX00.134\LectMB\lect06.files\image096.jpg"/>
          <p:cNvPicPr>
            <a:picLocks noChangeAspect="1" noChangeArrowheads="1"/>
          </p:cNvPicPr>
          <p:nvPr/>
        </p:nvPicPr>
        <p:blipFill>
          <a:blip r:embed="rId2" cstate="print"/>
          <a:srcRect/>
          <a:stretch>
            <a:fillRect/>
          </a:stretch>
        </p:blipFill>
        <p:spPr bwMode="auto">
          <a:xfrm>
            <a:off x="785786" y="2571744"/>
            <a:ext cx="4162425" cy="2705101"/>
          </a:xfrm>
          <a:prstGeom prst="rect">
            <a:avLst/>
          </a:prstGeom>
          <a:noFill/>
        </p:spPr>
      </p:pic>
      <p:sp>
        <p:nvSpPr>
          <p:cNvPr id="214019" name="Rectangle 3"/>
          <p:cNvSpPr>
            <a:spLocks noChangeArrowheads="1"/>
          </p:cNvSpPr>
          <p:nvPr/>
        </p:nvSpPr>
        <p:spPr bwMode="auto">
          <a:xfrm>
            <a:off x="5072066" y="5357826"/>
            <a:ext cx="3571900"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  </a:t>
            </a:r>
            <a:endParaRPr kumimoji="0" lang="ru-RU" sz="10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Рис. 6.8.</a:t>
            </a:r>
            <a:r>
              <a:rPr kumimoji="0" lang="ru-RU" sz="1100" b="0" i="0" u="none" strike="noStrike" cap="none" normalizeH="0" baseline="0" dirty="0" smtClean="0">
                <a:ln>
                  <a:noFill/>
                </a:ln>
                <a:solidFill>
                  <a:schemeClr val="tx1"/>
                </a:solidFill>
                <a:effectLst/>
                <a:latin typeface="Arial" pitchFamily="34" charset="0"/>
                <a:cs typeface="Arial" pitchFamily="34" charset="0"/>
              </a:rPr>
              <a:t> Бифуркация трехкратного равновесия (катастрофа – сборка).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 </a:t>
            </a:r>
            <a:r>
              <a:rPr kumimoji="0" lang="en-US" sz="1100" b="0" i="1" u="none" strike="noStrike" cap="none" normalizeH="0" baseline="0" dirty="0" smtClean="0">
                <a:ln>
                  <a:noFill/>
                </a:ln>
                <a:solidFill>
                  <a:schemeClr val="tx1"/>
                </a:solidFill>
                <a:effectLst/>
                <a:latin typeface="Arial" pitchFamily="34" charset="0"/>
                <a:cs typeface="Arial" pitchFamily="34" charset="0"/>
              </a:rPr>
              <a:t>а </a:t>
            </a:r>
            <a:r>
              <a:rPr kumimoji="0" lang="en-US" sz="11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en-US" sz="1100" b="0" i="0" u="none" strike="noStrike" cap="none" normalizeH="0" baseline="0" dirty="0" smtClean="0">
                <a:ln>
                  <a:noFill/>
                </a:ln>
                <a:solidFill>
                  <a:schemeClr val="tx1"/>
                </a:solidFill>
                <a:effectLst/>
                <a:latin typeface="Arial"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cs typeface="Arial" pitchFamily="34" charset="0"/>
              </a:rPr>
              <a:t>бифуркационная</a:t>
            </a:r>
            <a:r>
              <a:rPr kumimoji="0" lang="en-US" sz="1100" b="0" i="0" u="none" strike="noStrike" cap="none" normalizeH="0" baseline="0" dirty="0" smtClean="0">
                <a:ln>
                  <a:noFill/>
                </a:ln>
                <a:solidFill>
                  <a:schemeClr val="tx1"/>
                </a:solidFill>
                <a:effectLst/>
                <a:latin typeface="Arial"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cs typeface="Arial" pitchFamily="34" charset="0"/>
              </a:rPr>
              <a:t>диаграмма</a:t>
            </a:r>
            <a:r>
              <a:rPr kumimoji="0" lang="en-US" sz="1100" b="0" i="0" u="none" strike="noStrike" cap="none" normalizeH="0" baseline="0" dirty="0" smtClean="0">
                <a:ln>
                  <a:noFill/>
                </a:ln>
                <a:solidFill>
                  <a:schemeClr val="tx1"/>
                </a:solidFill>
                <a:effectLst/>
                <a:latin typeface="Arial" pitchFamily="34" charset="0"/>
                <a:cs typeface="Arial" pitchFamily="34" charset="0"/>
              </a:rPr>
              <a:t>, </a:t>
            </a:r>
            <a:r>
              <a:rPr kumimoji="0" lang="en-US" sz="1100" b="0" i="1"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б</a:t>
            </a:r>
            <a:r>
              <a:rPr kumimoji="0" lang="en-US" sz="11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 – </a:t>
            </a:r>
            <a:r>
              <a:rPr kumimoji="0" lang="en-US" sz="1100" b="0" i="0" u="none" strike="noStrike" cap="none" normalizeH="0" baseline="0" dirty="0" err="1" smtClean="0">
                <a:ln>
                  <a:noFill/>
                </a:ln>
                <a:solidFill>
                  <a:schemeClr val="tx1"/>
                </a:solidFill>
                <a:effectLst/>
                <a:latin typeface="Times New Roman" pitchFamily="18" charset="0"/>
                <a:cs typeface="Arial" pitchFamily="34" charset="0"/>
                <a:sym typeface="Symbol" pitchFamily="18" charset="2"/>
              </a:rPr>
              <a:t>фазопараметрическая</a:t>
            </a:r>
            <a:r>
              <a:rPr kumimoji="0" lang="en-US" sz="11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 </a:t>
            </a:r>
            <a:r>
              <a:rPr kumimoji="0" lang="en-US" sz="1100" b="0" i="0" u="none" strike="noStrike" cap="none" normalizeH="0" baseline="0" dirty="0" err="1" smtClean="0">
                <a:ln>
                  <a:noFill/>
                </a:ln>
                <a:solidFill>
                  <a:schemeClr val="tx1"/>
                </a:solidFill>
                <a:effectLst/>
                <a:latin typeface="Times New Roman" pitchFamily="18" charset="0"/>
                <a:cs typeface="Arial" pitchFamily="34" charset="0"/>
                <a:sym typeface="Symbol" pitchFamily="18" charset="2"/>
              </a:rPr>
              <a:t>диаграмма</a:t>
            </a:r>
            <a:endParaRPr kumimoji="0" lang="en-US" sz="11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endParaRPr>
          </a:p>
        </p:txBody>
      </p:sp>
      <p:pic>
        <p:nvPicPr>
          <p:cNvPr id="214020" name="Picture 4" descr="C:\Users\73B5~1\AppData\Local\Temp\Rar$EX00.134\LectMB\lect06.files\image098.jpg"/>
          <p:cNvPicPr>
            <a:picLocks noChangeAspect="1" noChangeArrowheads="1"/>
          </p:cNvPicPr>
          <p:nvPr/>
        </p:nvPicPr>
        <p:blipFill>
          <a:blip r:embed="rId3" cstate="print"/>
          <a:srcRect/>
          <a:stretch>
            <a:fillRect/>
          </a:stretch>
        </p:blipFill>
        <p:spPr bwMode="auto">
          <a:xfrm>
            <a:off x="5000628" y="3000372"/>
            <a:ext cx="3807645" cy="185738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214018"/>
                                        </p:tgtEl>
                                        <p:attrNameLst>
                                          <p:attrName>style.visibility</p:attrName>
                                        </p:attrNameLst>
                                      </p:cBhvr>
                                      <p:to>
                                        <p:strVal val="visible"/>
                                      </p:to>
                                    </p:set>
                                    <p:anim calcmode="lin" valueType="num">
                                      <p:cBhvr>
                                        <p:cTn id="16" dur="500" fill="hold"/>
                                        <p:tgtEl>
                                          <p:spTgt spid="214018"/>
                                        </p:tgtEl>
                                        <p:attrNameLst>
                                          <p:attrName>ppt_w</p:attrName>
                                        </p:attrNameLst>
                                      </p:cBhvr>
                                      <p:tavLst>
                                        <p:tav tm="0">
                                          <p:val>
                                            <p:strVal val="#ppt_w*2.5"/>
                                          </p:val>
                                        </p:tav>
                                        <p:tav tm="100000">
                                          <p:val>
                                            <p:strVal val="#ppt_w"/>
                                          </p:val>
                                        </p:tav>
                                      </p:tavLst>
                                    </p:anim>
                                    <p:anim calcmode="lin" valueType="num">
                                      <p:cBhvr>
                                        <p:cTn id="17" dur="500" fill="hold"/>
                                        <p:tgtEl>
                                          <p:spTgt spid="214018"/>
                                        </p:tgtEl>
                                        <p:attrNameLst>
                                          <p:attrName>ppt_h</p:attrName>
                                        </p:attrNameLst>
                                      </p:cBhvr>
                                      <p:tavLst>
                                        <p:tav tm="0">
                                          <p:val>
                                            <p:strVal val="#ppt_h*0.01"/>
                                          </p:val>
                                        </p:tav>
                                        <p:tav tm="100000">
                                          <p:val>
                                            <p:strVal val="#ppt_h"/>
                                          </p:val>
                                        </p:tav>
                                      </p:tavLst>
                                    </p:anim>
                                    <p:anim calcmode="lin" valueType="num">
                                      <p:cBhvr>
                                        <p:cTn id="18" dur="500" fill="hold"/>
                                        <p:tgtEl>
                                          <p:spTgt spid="214018"/>
                                        </p:tgtEl>
                                        <p:attrNameLst>
                                          <p:attrName>ppt_x</p:attrName>
                                        </p:attrNameLst>
                                      </p:cBhvr>
                                      <p:tavLst>
                                        <p:tav tm="0">
                                          <p:val>
                                            <p:strVal val="#ppt_x"/>
                                          </p:val>
                                        </p:tav>
                                        <p:tav tm="100000">
                                          <p:val>
                                            <p:strVal val="#ppt_x"/>
                                          </p:val>
                                        </p:tav>
                                      </p:tavLst>
                                    </p:anim>
                                    <p:anim calcmode="lin" valueType="num">
                                      <p:cBhvr>
                                        <p:cTn id="19" dur="500" fill="hold"/>
                                        <p:tgtEl>
                                          <p:spTgt spid="214018"/>
                                        </p:tgtEl>
                                        <p:attrNameLst>
                                          <p:attrName>ppt_y</p:attrName>
                                        </p:attrNameLst>
                                      </p:cBhvr>
                                      <p:tavLst>
                                        <p:tav tm="0">
                                          <p:val>
                                            <p:strVal val="#ppt_h+1"/>
                                          </p:val>
                                        </p:tav>
                                        <p:tav tm="100000">
                                          <p:val>
                                            <p:strVal val="#ppt_y"/>
                                          </p:val>
                                        </p:tav>
                                      </p:tavLst>
                                    </p:anim>
                                    <p:animEffect transition="in" filter="fade">
                                      <p:cBhvr>
                                        <p:cTn id="20" dur="500"/>
                                        <p:tgtEl>
                                          <p:spTgt spid="214018"/>
                                        </p:tgtEl>
                                      </p:cBhvr>
                                    </p:animEffect>
                                  </p:childTnLst>
                                </p:cTn>
                              </p:par>
                              <p:par>
                                <p:cTn id="21" presetID="58" presetClass="entr" presetSubtype="0" accel="100000" fill="hold" grpId="0" nodeType="withEffect">
                                  <p:stCondLst>
                                    <p:cond delay="0"/>
                                  </p:stCondLst>
                                  <p:childTnLst>
                                    <p:set>
                                      <p:cBhvr>
                                        <p:cTn id="22" dur="1" fill="hold">
                                          <p:stCondLst>
                                            <p:cond delay="0"/>
                                          </p:stCondLst>
                                        </p:cTn>
                                        <p:tgtEl>
                                          <p:spTgt spid="214017"/>
                                        </p:tgtEl>
                                        <p:attrNameLst>
                                          <p:attrName>style.visibility</p:attrName>
                                        </p:attrNameLst>
                                      </p:cBhvr>
                                      <p:to>
                                        <p:strVal val="visible"/>
                                      </p:to>
                                    </p:set>
                                    <p:anim calcmode="lin" valueType="num">
                                      <p:cBhvr>
                                        <p:cTn id="23" dur="500" fill="hold"/>
                                        <p:tgtEl>
                                          <p:spTgt spid="214017"/>
                                        </p:tgtEl>
                                        <p:attrNameLst>
                                          <p:attrName>ppt_w</p:attrName>
                                        </p:attrNameLst>
                                      </p:cBhvr>
                                      <p:tavLst>
                                        <p:tav tm="0">
                                          <p:val>
                                            <p:strVal val="#ppt_w*2.5"/>
                                          </p:val>
                                        </p:tav>
                                        <p:tav tm="100000">
                                          <p:val>
                                            <p:strVal val="#ppt_w"/>
                                          </p:val>
                                        </p:tav>
                                      </p:tavLst>
                                    </p:anim>
                                    <p:anim calcmode="lin" valueType="num">
                                      <p:cBhvr>
                                        <p:cTn id="24" dur="500" fill="hold"/>
                                        <p:tgtEl>
                                          <p:spTgt spid="214017"/>
                                        </p:tgtEl>
                                        <p:attrNameLst>
                                          <p:attrName>ppt_h</p:attrName>
                                        </p:attrNameLst>
                                      </p:cBhvr>
                                      <p:tavLst>
                                        <p:tav tm="0">
                                          <p:val>
                                            <p:strVal val="#ppt_h*0.01"/>
                                          </p:val>
                                        </p:tav>
                                        <p:tav tm="100000">
                                          <p:val>
                                            <p:strVal val="#ppt_h"/>
                                          </p:val>
                                        </p:tav>
                                      </p:tavLst>
                                    </p:anim>
                                    <p:anim calcmode="lin" valueType="num">
                                      <p:cBhvr>
                                        <p:cTn id="25" dur="500" fill="hold"/>
                                        <p:tgtEl>
                                          <p:spTgt spid="214017"/>
                                        </p:tgtEl>
                                        <p:attrNameLst>
                                          <p:attrName>ppt_x</p:attrName>
                                        </p:attrNameLst>
                                      </p:cBhvr>
                                      <p:tavLst>
                                        <p:tav tm="0">
                                          <p:val>
                                            <p:strVal val="#ppt_x"/>
                                          </p:val>
                                        </p:tav>
                                        <p:tav tm="100000">
                                          <p:val>
                                            <p:strVal val="#ppt_x"/>
                                          </p:val>
                                        </p:tav>
                                      </p:tavLst>
                                    </p:anim>
                                    <p:anim calcmode="lin" valueType="num">
                                      <p:cBhvr>
                                        <p:cTn id="26" dur="500" fill="hold"/>
                                        <p:tgtEl>
                                          <p:spTgt spid="214017"/>
                                        </p:tgtEl>
                                        <p:attrNameLst>
                                          <p:attrName>ppt_y</p:attrName>
                                        </p:attrNameLst>
                                      </p:cBhvr>
                                      <p:tavLst>
                                        <p:tav tm="0">
                                          <p:val>
                                            <p:strVal val="#ppt_h+1"/>
                                          </p:val>
                                        </p:tav>
                                        <p:tav tm="100000">
                                          <p:val>
                                            <p:strVal val="#ppt_y"/>
                                          </p:val>
                                        </p:tav>
                                      </p:tavLst>
                                    </p:anim>
                                    <p:animEffect transition="in" filter="fade">
                                      <p:cBhvr>
                                        <p:cTn id="27" dur="500"/>
                                        <p:tgtEl>
                                          <p:spTgt spid="214017"/>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nodeType="clickEffect">
                                  <p:stCondLst>
                                    <p:cond delay="0"/>
                                  </p:stCondLst>
                                  <p:childTnLst>
                                    <p:set>
                                      <p:cBhvr>
                                        <p:cTn id="31" dur="1" fill="hold">
                                          <p:stCondLst>
                                            <p:cond delay="0"/>
                                          </p:stCondLst>
                                        </p:cTn>
                                        <p:tgtEl>
                                          <p:spTgt spid="214020"/>
                                        </p:tgtEl>
                                        <p:attrNameLst>
                                          <p:attrName>style.visibility</p:attrName>
                                        </p:attrNameLst>
                                      </p:cBhvr>
                                      <p:to>
                                        <p:strVal val="visible"/>
                                      </p:to>
                                    </p:set>
                                    <p:anim calcmode="lin" valueType="num">
                                      <p:cBhvr>
                                        <p:cTn id="32" dur="500" fill="hold"/>
                                        <p:tgtEl>
                                          <p:spTgt spid="214020"/>
                                        </p:tgtEl>
                                        <p:attrNameLst>
                                          <p:attrName>ppt_w</p:attrName>
                                        </p:attrNameLst>
                                      </p:cBhvr>
                                      <p:tavLst>
                                        <p:tav tm="0">
                                          <p:val>
                                            <p:strVal val="#ppt_w*2.5"/>
                                          </p:val>
                                        </p:tav>
                                        <p:tav tm="100000">
                                          <p:val>
                                            <p:strVal val="#ppt_w"/>
                                          </p:val>
                                        </p:tav>
                                      </p:tavLst>
                                    </p:anim>
                                    <p:anim calcmode="lin" valueType="num">
                                      <p:cBhvr>
                                        <p:cTn id="33" dur="500" fill="hold"/>
                                        <p:tgtEl>
                                          <p:spTgt spid="214020"/>
                                        </p:tgtEl>
                                        <p:attrNameLst>
                                          <p:attrName>ppt_h</p:attrName>
                                        </p:attrNameLst>
                                      </p:cBhvr>
                                      <p:tavLst>
                                        <p:tav tm="0">
                                          <p:val>
                                            <p:strVal val="#ppt_h*0.01"/>
                                          </p:val>
                                        </p:tav>
                                        <p:tav tm="100000">
                                          <p:val>
                                            <p:strVal val="#ppt_h"/>
                                          </p:val>
                                        </p:tav>
                                      </p:tavLst>
                                    </p:anim>
                                    <p:anim calcmode="lin" valueType="num">
                                      <p:cBhvr>
                                        <p:cTn id="34" dur="500" fill="hold"/>
                                        <p:tgtEl>
                                          <p:spTgt spid="214020"/>
                                        </p:tgtEl>
                                        <p:attrNameLst>
                                          <p:attrName>ppt_x</p:attrName>
                                        </p:attrNameLst>
                                      </p:cBhvr>
                                      <p:tavLst>
                                        <p:tav tm="0">
                                          <p:val>
                                            <p:strVal val="#ppt_x"/>
                                          </p:val>
                                        </p:tav>
                                        <p:tav tm="100000">
                                          <p:val>
                                            <p:strVal val="#ppt_x"/>
                                          </p:val>
                                        </p:tav>
                                      </p:tavLst>
                                    </p:anim>
                                    <p:anim calcmode="lin" valueType="num">
                                      <p:cBhvr>
                                        <p:cTn id="35" dur="500" fill="hold"/>
                                        <p:tgtEl>
                                          <p:spTgt spid="214020"/>
                                        </p:tgtEl>
                                        <p:attrNameLst>
                                          <p:attrName>ppt_y</p:attrName>
                                        </p:attrNameLst>
                                      </p:cBhvr>
                                      <p:tavLst>
                                        <p:tav tm="0">
                                          <p:val>
                                            <p:strVal val="#ppt_h+1"/>
                                          </p:val>
                                        </p:tav>
                                        <p:tav tm="100000">
                                          <p:val>
                                            <p:strVal val="#ppt_y"/>
                                          </p:val>
                                        </p:tav>
                                      </p:tavLst>
                                    </p:anim>
                                    <p:animEffect transition="in" filter="fade">
                                      <p:cBhvr>
                                        <p:cTn id="36" dur="500"/>
                                        <p:tgtEl>
                                          <p:spTgt spid="214020"/>
                                        </p:tgtEl>
                                      </p:cBhvr>
                                    </p:animEffect>
                                  </p:childTnLst>
                                </p:cTn>
                              </p:par>
                              <p:par>
                                <p:cTn id="37" presetID="58" presetClass="entr" presetSubtype="0" accel="100000" fill="hold" grpId="0" nodeType="withEffect">
                                  <p:stCondLst>
                                    <p:cond delay="0"/>
                                  </p:stCondLst>
                                  <p:childTnLst>
                                    <p:set>
                                      <p:cBhvr>
                                        <p:cTn id="38" dur="1" fill="hold">
                                          <p:stCondLst>
                                            <p:cond delay="0"/>
                                          </p:stCondLst>
                                        </p:cTn>
                                        <p:tgtEl>
                                          <p:spTgt spid="214019"/>
                                        </p:tgtEl>
                                        <p:attrNameLst>
                                          <p:attrName>style.visibility</p:attrName>
                                        </p:attrNameLst>
                                      </p:cBhvr>
                                      <p:to>
                                        <p:strVal val="visible"/>
                                      </p:to>
                                    </p:set>
                                    <p:anim calcmode="lin" valueType="num">
                                      <p:cBhvr>
                                        <p:cTn id="39" dur="500" fill="hold"/>
                                        <p:tgtEl>
                                          <p:spTgt spid="214019"/>
                                        </p:tgtEl>
                                        <p:attrNameLst>
                                          <p:attrName>ppt_w</p:attrName>
                                        </p:attrNameLst>
                                      </p:cBhvr>
                                      <p:tavLst>
                                        <p:tav tm="0">
                                          <p:val>
                                            <p:strVal val="#ppt_w*2.5"/>
                                          </p:val>
                                        </p:tav>
                                        <p:tav tm="100000">
                                          <p:val>
                                            <p:strVal val="#ppt_w"/>
                                          </p:val>
                                        </p:tav>
                                      </p:tavLst>
                                    </p:anim>
                                    <p:anim calcmode="lin" valueType="num">
                                      <p:cBhvr>
                                        <p:cTn id="40" dur="500" fill="hold"/>
                                        <p:tgtEl>
                                          <p:spTgt spid="214019"/>
                                        </p:tgtEl>
                                        <p:attrNameLst>
                                          <p:attrName>ppt_h</p:attrName>
                                        </p:attrNameLst>
                                      </p:cBhvr>
                                      <p:tavLst>
                                        <p:tav tm="0">
                                          <p:val>
                                            <p:strVal val="#ppt_h*0.01"/>
                                          </p:val>
                                        </p:tav>
                                        <p:tav tm="100000">
                                          <p:val>
                                            <p:strVal val="#ppt_h"/>
                                          </p:val>
                                        </p:tav>
                                      </p:tavLst>
                                    </p:anim>
                                    <p:anim calcmode="lin" valueType="num">
                                      <p:cBhvr>
                                        <p:cTn id="41" dur="500" fill="hold"/>
                                        <p:tgtEl>
                                          <p:spTgt spid="214019"/>
                                        </p:tgtEl>
                                        <p:attrNameLst>
                                          <p:attrName>ppt_x</p:attrName>
                                        </p:attrNameLst>
                                      </p:cBhvr>
                                      <p:tavLst>
                                        <p:tav tm="0">
                                          <p:val>
                                            <p:strVal val="#ppt_x"/>
                                          </p:val>
                                        </p:tav>
                                        <p:tav tm="100000">
                                          <p:val>
                                            <p:strVal val="#ppt_x"/>
                                          </p:val>
                                        </p:tav>
                                      </p:tavLst>
                                    </p:anim>
                                    <p:anim calcmode="lin" valueType="num">
                                      <p:cBhvr>
                                        <p:cTn id="42" dur="500" fill="hold"/>
                                        <p:tgtEl>
                                          <p:spTgt spid="214019"/>
                                        </p:tgtEl>
                                        <p:attrNameLst>
                                          <p:attrName>ppt_y</p:attrName>
                                        </p:attrNameLst>
                                      </p:cBhvr>
                                      <p:tavLst>
                                        <p:tav tm="0">
                                          <p:val>
                                            <p:strVal val="#ppt_h+1"/>
                                          </p:val>
                                        </p:tav>
                                        <p:tav tm="100000">
                                          <p:val>
                                            <p:strVal val="#ppt_y"/>
                                          </p:val>
                                        </p:tav>
                                      </p:tavLst>
                                    </p:anim>
                                    <p:animEffect transition="in" filter="fade">
                                      <p:cBhvr>
                                        <p:cTn id="43" dur="500"/>
                                        <p:tgtEl>
                                          <p:spTgt spid="214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14017" grpId="0"/>
      <p:bldP spid="214019"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r>
              <a:rPr lang="ru-RU" dirty="0" smtClean="0"/>
              <a:t>Бифуркация имеет </a:t>
            </a:r>
            <a:r>
              <a:rPr lang="ru-RU" dirty="0" err="1" smtClean="0"/>
              <a:t>коразмерность</a:t>
            </a:r>
            <a:r>
              <a:rPr lang="ru-RU" dirty="0" smtClean="0"/>
              <a:t> 2 и требует для своего описания как минимум двух параметров. Модельной системой для нее служит уравнение:</a:t>
            </a:r>
          </a:p>
          <a:p>
            <a:pPr>
              <a:buNone/>
            </a:pPr>
            <a:endParaRPr lang="ru-RU" dirty="0" smtClean="0"/>
          </a:p>
          <a:p>
            <a:pPr>
              <a:buNone/>
            </a:pPr>
            <a:r>
              <a:rPr lang="ru-RU" dirty="0" smtClean="0"/>
              <a:t>							(6.19)</a:t>
            </a:r>
          </a:p>
          <a:p>
            <a:r>
              <a:rPr lang="ru-RU" dirty="0" smtClean="0"/>
              <a:t>Система имеет три особых точки. Линейный анализ показывает, что при </a:t>
            </a:r>
            <a:r>
              <a:rPr lang="ru-RU" i="1" dirty="0" smtClean="0">
                <a:sym typeface="Symbol"/>
              </a:rPr>
              <a:t></a:t>
            </a:r>
            <a:r>
              <a:rPr lang="ru-RU" i="1" baseline="-25000" dirty="0" smtClean="0"/>
              <a:t>2</a:t>
            </a:r>
            <a:r>
              <a:rPr lang="ru-RU" i="1" dirty="0" smtClean="0"/>
              <a:t>&gt;</a:t>
            </a:r>
            <a:r>
              <a:rPr lang="ru-RU" dirty="0" smtClean="0"/>
              <a:t>0  и любом </a:t>
            </a:r>
            <a:r>
              <a:rPr lang="ru-RU" i="1" dirty="0" smtClean="0">
                <a:sym typeface="Symbol"/>
              </a:rPr>
              <a:t></a:t>
            </a:r>
            <a:r>
              <a:rPr lang="ru-RU" baseline="-25000" dirty="0" smtClean="0"/>
              <a:t>1</a:t>
            </a:r>
            <a:r>
              <a:rPr lang="ru-RU" dirty="0" smtClean="0"/>
              <a:t> система имеет единственное состояние равновесия </a:t>
            </a:r>
            <a:r>
              <a:rPr lang="ru-RU" i="1" dirty="0" smtClean="0"/>
              <a:t>Q</a:t>
            </a:r>
            <a:r>
              <a:rPr lang="ru-RU" baseline="-25000" dirty="0" smtClean="0"/>
              <a:t>0</a:t>
            </a:r>
            <a:r>
              <a:rPr lang="ru-RU" i="1" baseline="-25000" dirty="0" smtClean="0"/>
              <a:t> </a:t>
            </a:r>
            <a:r>
              <a:rPr lang="ru-RU" dirty="0" smtClean="0"/>
              <a:t>с отрицательным собственным значением, то есть асимптотически устойчивое. При </a:t>
            </a:r>
            <a:r>
              <a:rPr lang="ru-RU" i="1" dirty="0" smtClean="0">
                <a:sym typeface="Symbol"/>
              </a:rPr>
              <a:t></a:t>
            </a:r>
            <a:r>
              <a:rPr lang="ru-RU" baseline="-25000" dirty="0" smtClean="0"/>
              <a:t>2</a:t>
            </a:r>
            <a:r>
              <a:rPr lang="ru-RU" dirty="0" smtClean="0"/>
              <a:t>&lt;0 существует область значений </a:t>
            </a:r>
            <a:r>
              <a:rPr lang="ru-RU" i="1" dirty="0" smtClean="0">
                <a:sym typeface="Symbol"/>
              </a:rPr>
              <a:t></a:t>
            </a:r>
            <a:r>
              <a:rPr lang="ru-RU" baseline="-25000" dirty="0" smtClean="0"/>
              <a:t>1</a:t>
            </a:r>
            <a:r>
              <a:rPr lang="ru-RU" dirty="0" smtClean="0"/>
              <a:t> (заштрихованная область на </a:t>
            </a:r>
            <a:r>
              <a:rPr lang="ru-RU" dirty="0" err="1" smtClean="0"/>
              <a:t>бифуркационной</a:t>
            </a:r>
            <a:r>
              <a:rPr lang="ru-RU" dirty="0" smtClean="0"/>
              <a:t> диаграмме  (рис.6.8, </a:t>
            </a:r>
            <a:r>
              <a:rPr lang="ru-RU" i="1" dirty="0" smtClean="0"/>
              <a:t>а</a:t>
            </a:r>
            <a:r>
              <a:rPr lang="ru-RU" dirty="0" smtClean="0"/>
              <a:t>), где система имеет три состояния равновесия </a:t>
            </a:r>
            <a:r>
              <a:rPr lang="ru-RU" i="1" dirty="0" smtClean="0"/>
              <a:t>Q</a:t>
            </a:r>
            <a:r>
              <a:rPr lang="ru-RU" baseline="-25000" dirty="0" smtClean="0"/>
              <a:t>1</a:t>
            </a:r>
            <a:r>
              <a:rPr lang="ru-RU" i="1" dirty="0" smtClean="0"/>
              <a:t>, Q</a:t>
            </a:r>
            <a:r>
              <a:rPr lang="ru-RU" baseline="-25000" dirty="0" smtClean="0"/>
              <a:t>2</a:t>
            </a:r>
            <a:r>
              <a:rPr lang="ru-RU" dirty="0" smtClean="0"/>
              <a:t> и </a:t>
            </a:r>
            <a:r>
              <a:rPr lang="ru-RU" i="1" dirty="0" smtClean="0"/>
              <a:t>Q</a:t>
            </a:r>
            <a:r>
              <a:rPr lang="ru-RU" baseline="-25000" dirty="0" smtClean="0"/>
              <a:t>0</a:t>
            </a:r>
            <a:r>
              <a:rPr lang="ru-RU" dirty="0" smtClean="0"/>
              <a:t>, причем </a:t>
            </a:r>
            <a:r>
              <a:rPr lang="ru-RU" i="1" dirty="0" smtClean="0"/>
              <a:t>Q</a:t>
            </a:r>
            <a:r>
              <a:rPr lang="ru-RU" baseline="-25000" dirty="0" smtClean="0"/>
              <a:t>0 </a:t>
            </a:r>
            <a:r>
              <a:rPr lang="ru-RU" dirty="0" smtClean="0"/>
              <a:t> - неустойчивое состояние равновесия., а </a:t>
            </a:r>
            <a:r>
              <a:rPr lang="ru-RU" i="1" dirty="0" smtClean="0"/>
              <a:t>Q</a:t>
            </a:r>
            <a:r>
              <a:rPr lang="ru-RU" baseline="-25000" dirty="0" smtClean="0"/>
              <a:t>1</a:t>
            </a:r>
            <a:r>
              <a:rPr lang="ru-RU" i="1" dirty="0" smtClean="0"/>
              <a:t>, Q</a:t>
            </a:r>
            <a:r>
              <a:rPr lang="ru-RU" baseline="-25000" dirty="0" smtClean="0"/>
              <a:t>2 </a:t>
            </a:r>
            <a:r>
              <a:rPr lang="ru-RU" dirty="0" smtClean="0"/>
              <a:t> - устойчивые. Такие системы (</a:t>
            </a:r>
            <a:r>
              <a:rPr lang="ru-RU" dirty="0" err="1" smtClean="0"/>
              <a:t>триггерные</a:t>
            </a:r>
            <a:r>
              <a:rPr lang="ru-RU" dirty="0" smtClean="0"/>
              <a:t>) широко применяются для описания </a:t>
            </a:r>
            <a:r>
              <a:rPr lang="ru-RU" dirty="0" err="1" smtClean="0"/>
              <a:t>бистабильных</a:t>
            </a:r>
            <a:r>
              <a:rPr lang="ru-RU" dirty="0" smtClean="0"/>
              <a:t> режимов, их модели будут подробно рассмотрены в лекции 7.</a:t>
            </a:r>
          </a:p>
          <a:p>
            <a:endParaRPr lang="ru-RU" dirty="0"/>
          </a:p>
        </p:txBody>
      </p:sp>
      <p:pic>
        <p:nvPicPr>
          <p:cNvPr id="215042" name="Picture 2" descr="C:\Users\73B5~1\AppData\Local\Temp\Rar$EX00.134\LectMB\lect06.files\image100.gif"/>
          <p:cNvPicPr>
            <a:picLocks noChangeAspect="1" noChangeArrowheads="1"/>
          </p:cNvPicPr>
          <p:nvPr/>
        </p:nvPicPr>
        <p:blipFill>
          <a:blip r:embed="rId2" cstate="print"/>
          <a:srcRect/>
          <a:stretch>
            <a:fillRect/>
          </a:stretch>
        </p:blipFill>
        <p:spPr bwMode="auto">
          <a:xfrm>
            <a:off x="3286116" y="3068325"/>
            <a:ext cx="2214578" cy="432113"/>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215042"/>
                                        </p:tgtEl>
                                        <p:attrNameLst>
                                          <p:attrName>style.visibility</p:attrName>
                                        </p:attrNameLst>
                                      </p:cBhvr>
                                      <p:to>
                                        <p:strVal val="visible"/>
                                      </p:to>
                                    </p:set>
                                    <p:anim calcmode="lin" valueType="num">
                                      <p:cBhvr>
                                        <p:cTn id="23" dur="500" fill="hold"/>
                                        <p:tgtEl>
                                          <p:spTgt spid="215042"/>
                                        </p:tgtEl>
                                        <p:attrNameLst>
                                          <p:attrName>ppt_w</p:attrName>
                                        </p:attrNameLst>
                                      </p:cBhvr>
                                      <p:tavLst>
                                        <p:tav tm="0">
                                          <p:val>
                                            <p:strVal val="#ppt_w*2.5"/>
                                          </p:val>
                                        </p:tav>
                                        <p:tav tm="100000">
                                          <p:val>
                                            <p:strVal val="#ppt_w"/>
                                          </p:val>
                                        </p:tav>
                                      </p:tavLst>
                                    </p:anim>
                                    <p:anim calcmode="lin" valueType="num">
                                      <p:cBhvr>
                                        <p:cTn id="24" dur="500" fill="hold"/>
                                        <p:tgtEl>
                                          <p:spTgt spid="215042"/>
                                        </p:tgtEl>
                                        <p:attrNameLst>
                                          <p:attrName>ppt_h</p:attrName>
                                        </p:attrNameLst>
                                      </p:cBhvr>
                                      <p:tavLst>
                                        <p:tav tm="0">
                                          <p:val>
                                            <p:strVal val="#ppt_h*0.01"/>
                                          </p:val>
                                        </p:tav>
                                        <p:tav tm="100000">
                                          <p:val>
                                            <p:strVal val="#ppt_h"/>
                                          </p:val>
                                        </p:tav>
                                      </p:tavLst>
                                    </p:anim>
                                    <p:anim calcmode="lin" valueType="num">
                                      <p:cBhvr>
                                        <p:cTn id="25" dur="500" fill="hold"/>
                                        <p:tgtEl>
                                          <p:spTgt spid="215042"/>
                                        </p:tgtEl>
                                        <p:attrNameLst>
                                          <p:attrName>ppt_x</p:attrName>
                                        </p:attrNameLst>
                                      </p:cBhvr>
                                      <p:tavLst>
                                        <p:tav tm="0">
                                          <p:val>
                                            <p:strVal val="#ppt_x"/>
                                          </p:val>
                                        </p:tav>
                                        <p:tav tm="100000">
                                          <p:val>
                                            <p:strVal val="#ppt_x"/>
                                          </p:val>
                                        </p:tav>
                                      </p:tavLst>
                                    </p:anim>
                                    <p:anim calcmode="lin" valueType="num">
                                      <p:cBhvr>
                                        <p:cTn id="26" dur="500" fill="hold"/>
                                        <p:tgtEl>
                                          <p:spTgt spid="215042"/>
                                        </p:tgtEl>
                                        <p:attrNameLst>
                                          <p:attrName>ppt_y</p:attrName>
                                        </p:attrNameLst>
                                      </p:cBhvr>
                                      <p:tavLst>
                                        <p:tav tm="0">
                                          <p:val>
                                            <p:strVal val="#ppt_h+1"/>
                                          </p:val>
                                        </p:tav>
                                        <p:tav tm="100000">
                                          <p:val>
                                            <p:strVal val="#ppt_y"/>
                                          </p:val>
                                        </p:tav>
                                      </p:tavLst>
                                    </p:anim>
                                    <p:animEffect transition="in" filter="fade">
                                      <p:cBhvr>
                                        <p:cTn id="27" dur="500"/>
                                        <p:tgtEl>
                                          <p:spTgt spid="215042"/>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14356"/>
            <a:ext cx="8229600" cy="6000792"/>
          </a:xfrm>
        </p:spPr>
        <p:txBody>
          <a:bodyPr>
            <a:normAutofit fontScale="47500" lnSpcReduction="20000"/>
          </a:bodyPr>
          <a:lstStyle/>
          <a:p>
            <a:r>
              <a:rPr lang="ru-RU" sz="3600" dirty="0" smtClean="0"/>
              <a:t>Границы области </a:t>
            </a:r>
            <a:r>
              <a:rPr lang="ru-RU" sz="3600" dirty="0" err="1" smtClean="0"/>
              <a:t>бистабильности</a:t>
            </a:r>
            <a:r>
              <a:rPr lang="ru-RU" sz="3600" dirty="0" smtClean="0"/>
              <a:t> образованы линиями </a:t>
            </a:r>
            <a:r>
              <a:rPr lang="ru-RU" sz="3600" i="1" dirty="0" smtClean="0"/>
              <a:t>l</a:t>
            </a:r>
            <a:r>
              <a:rPr lang="ru-RU" sz="3600" baseline="-25000" dirty="0" smtClean="0"/>
              <a:t>1</a:t>
            </a:r>
            <a:r>
              <a:rPr lang="ru-RU" sz="3600" dirty="0" smtClean="0"/>
              <a:t> и</a:t>
            </a:r>
            <a:r>
              <a:rPr lang="ru-RU" sz="3600" i="1" dirty="0" smtClean="0"/>
              <a:t> l</a:t>
            </a:r>
            <a:r>
              <a:rPr lang="ru-RU" sz="3600" baseline="-25000" dirty="0" smtClean="0"/>
              <a:t>2 </a:t>
            </a:r>
            <a:r>
              <a:rPr lang="ru-RU" sz="3600" dirty="0" smtClean="0"/>
              <a:t>, соответствующими бифуркациям седло-узел, на которых два из состояний равновесия сливаются и исчезают. </a:t>
            </a:r>
          </a:p>
          <a:p>
            <a:r>
              <a:rPr lang="ru-RU" sz="3600" dirty="0" smtClean="0"/>
              <a:t>Линии </a:t>
            </a:r>
            <a:r>
              <a:rPr lang="ru-RU" sz="3600" i="1" dirty="0" smtClean="0"/>
              <a:t>l</a:t>
            </a:r>
            <a:r>
              <a:rPr lang="ru-RU" sz="3600" baseline="-25000" dirty="0" smtClean="0"/>
              <a:t>1</a:t>
            </a:r>
            <a:r>
              <a:rPr lang="ru-RU" sz="3600" dirty="0" smtClean="0"/>
              <a:t> и </a:t>
            </a:r>
            <a:r>
              <a:rPr lang="ru-RU" sz="3600" i="1" dirty="0" smtClean="0"/>
              <a:t>l</a:t>
            </a:r>
            <a:r>
              <a:rPr lang="ru-RU" sz="3600" baseline="-25000" dirty="0" smtClean="0"/>
              <a:t>2</a:t>
            </a:r>
            <a:r>
              <a:rPr lang="ru-RU" sz="3600" i="1" dirty="0" smtClean="0"/>
              <a:t> </a:t>
            </a:r>
            <a:r>
              <a:rPr lang="ru-RU" sz="3600" dirty="0" smtClean="0"/>
              <a:t>сходятся в точке А (</a:t>
            </a:r>
            <a:r>
              <a:rPr lang="ru-RU" sz="3600" dirty="0" smtClean="0">
                <a:sym typeface="Symbol"/>
              </a:rPr>
              <a:t></a:t>
            </a:r>
            <a:r>
              <a:rPr lang="ru-RU" sz="3600" baseline="-25000" dirty="0" smtClean="0"/>
              <a:t>1</a:t>
            </a:r>
            <a:r>
              <a:rPr lang="ru-RU" sz="3600" dirty="0" smtClean="0"/>
              <a:t> = </a:t>
            </a:r>
            <a:r>
              <a:rPr lang="ru-RU" sz="3600" dirty="0" smtClean="0">
                <a:sym typeface="Symbol"/>
              </a:rPr>
              <a:t></a:t>
            </a:r>
            <a:r>
              <a:rPr lang="ru-RU" sz="3600" baseline="-25000" dirty="0" smtClean="0"/>
              <a:t>2 </a:t>
            </a:r>
            <a:r>
              <a:rPr lang="ru-RU" sz="3600" dirty="0" smtClean="0"/>
              <a:t>= 0), где одновременно выполняются два условия: </a:t>
            </a:r>
            <a:r>
              <a:rPr lang="ru-RU" sz="3600" i="1" dirty="0" smtClean="0">
                <a:sym typeface="Symbol"/>
              </a:rPr>
              <a:t></a:t>
            </a:r>
            <a:r>
              <a:rPr lang="ru-RU" sz="3600" i="1" dirty="0" smtClean="0"/>
              <a:t> </a:t>
            </a:r>
            <a:r>
              <a:rPr lang="ru-RU" sz="3600" dirty="0" smtClean="0"/>
              <a:t>(</a:t>
            </a:r>
            <a:r>
              <a:rPr lang="ru-RU" sz="3600" dirty="0" smtClean="0">
                <a:sym typeface="Symbol"/>
              </a:rPr>
              <a:t></a:t>
            </a:r>
            <a:r>
              <a:rPr lang="ru-RU" sz="3600" baseline="-25000" dirty="0" smtClean="0"/>
              <a:t>1</a:t>
            </a:r>
            <a:r>
              <a:rPr lang="ru-RU" sz="3600" dirty="0" smtClean="0"/>
              <a:t>, </a:t>
            </a:r>
            <a:r>
              <a:rPr lang="ru-RU" sz="3600" dirty="0" smtClean="0">
                <a:sym typeface="Symbol"/>
              </a:rPr>
              <a:t></a:t>
            </a:r>
            <a:r>
              <a:rPr lang="ru-RU" sz="3600" baseline="-25000" dirty="0" smtClean="0"/>
              <a:t>2</a:t>
            </a:r>
            <a:r>
              <a:rPr lang="ru-RU" sz="3600" dirty="0" smtClean="0"/>
              <a:t>) в точках </a:t>
            </a:r>
            <a:r>
              <a:rPr lang="ru-RU" sz="3600" i="1" dirty="0" smtClean="0"/>
              <a:t>Q</a:t>
            </a:r>
            <a:r>
              <a:rPr lang="ru-RU" sz="3600" baseline="-25000" dirty="0" smtClean="0"/>
              <a:t>1</a:t>
            </a:r>
            <a:r>
              <a:rPr lang="ru-RU" sz="3600" dirty="0" smtClean="0"/>
              <a:t> и </a:t>
            </a:r>
            <a:r>
              <a:rPr lang="ru-RU" sz="3600" i="1" dirty="0" smtClean="0"/>
              <a:t>Q</a:t>
            </a:r>
            <a:r>
              <a:rPr lang="ru-RU" sz="3600" baseline="-25000" dirty="0" smtClean="0"/>
              <a:t>2 </a:t>
            </a:r>
            <a:r>
              <a:rPr lang="ru-RU" sz="3600" dirty="0" smtClean="0"/>
              <a:t>одновременно равны нулю, поэтому бифуркация в этой точке, называемая трехкратным равновесием, имеет </a:t>
            </a:r>
            <a:r>
              <a:rPr lang="ru-RU" sz="3600" dirty="0" err="1" smtClean="0"/>
              <a:t>коразмерность</a:t>
            </a:r>
            <a:r>
              <a:rPr lang="ru-RU" sz="3600" dirty="0" smtClean="0"/>
              <a:t> 2. </a:t>
            </a:r>
          </a:p>
          <a:p>
            <a:r>
              <a:rPr lang="ru-RU" sz="3600" dirty="0" smtClean="0"/>
              <a:t>Для уравнения 6.19. в точке А фазовый портрет представляет собой седло В </a:t>
            </a:r>
            <a:r>
              <a:rPr lang="ru-RU" sz="3600" dirty="0" err="1" smtClean="0"/>
              <a:t>фазопараметрическом</a:t>
            </a:r>
            <a:r>
              <a:rPr lang="ru-RU" sz="3600" dirty="0" smtClean="0"/>
              <a:t> пространстве (рис. 6.8, б) имеет место структура, называемая сборкой. Верхний и нижний лист сборки соответствуют устойчивым состояниям равновесия, а средний – неустойчивому. На ребрах сборки имеют место катастрофы типа складки. </a:t>
            </a:r>
          </a:p>
          <a:p>
            <a:r>
              <a:rPr lang="ru-RU" sz="3600" dirty="0" smtClean="0"/>
              <a:t>Модели, содержащие катастрофу типа сборки, используются при описании релаксационных автоколебаний малой амплитуды, колебательных режимов со смещением средней точки и диссипативных структур ступенчатого типа.</a:t>
            </a:r>
          </a:p>
          <a:p>
            <a:r>
              <a:rPr lang="ru-RU" sz="3600" dirty="0" smtClean="0"/>
              <a:t>Слияние четырех или пяти особых точек приводит к катастрофам типа «ласточкин хвост» (рис. 6.9) и «бабочка». (Арнольд В.И. Теория катастроф. М., Знание, 1983). Фазовые пространства при этом – четырех- и пятимерные. </a:t>
            </a:r>
          </a:p>
          <a:p>
            <a:r>
              <a:rPr lang="ru-RU" sz="3600" dirty="0" smtClean="0"/>
              <a:t>Отметим важное различие катастроф типа складки и сборки. «Складка» не описывает поведение системы на больших временах. Изображающая точка уходит из рассматриваемой области фазового пространства, где справедлива формула (6.18). Катастрофа складка не локализуема, то же относится к катастрофе «ласточкин хвост» с четной </a:t>
            </a:r>
            <a:r>
              <a:rPr lang="ru-RU" sz="3600" dirty="0" err="1" smtClean="0"/>
              <a:t>коразмерностью</a:t>
            </a:r>
            <a:r>
              <a:rPr lang="ru-RU" sz="3600" dirty="0" smtClean="0"/>
              <a:t> (рис. 6.9).</a:t>
            </a:r>
          </a:p>
          <a:p>
            <a:r>
              <a:rPr lang="ru-RU" dirty="0" smtClean="0"/>
              <a:t> </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6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0034" y="3214686"/>
            <a:ext cx="8229600" cy="3143271"/>
          </a:xfrm>
        </p:spPr>
        <p:txBody>
          <a:bodyPr>
            <a:normAutofit fontScale="70000" lnSpcReduction="20000"/>
          </a:bodyPr>
          <a:lstStyle/>
          <a:p>
            <a:endParaRPr lang="ru-RU" dirty="0" smtClean="0"/>
          </a:p>
          <a:p>
            <a:pPr>
              <a:buNone/>
            </a:pPr>
            <a:endParaRPr lang="ru-RU" dirty="0" smtClean="0"/>
          </a:p>
          <a:p>
            <a:pPr>
              <a:buNone/>
            </a:pPr>
            <a:r>
              <a:rPr lang="ru-RU" dirty="0" smtClean="0"/>
              <a:t> </a:t>
            </a:r>
          </a:p>
          <a:p>
            <a:r>
              <a:rPr lang="ru-RU" b="1" dirty="0" smtClean="0"/>
              <a:t>Рис. 6.9.</a:t>
            </a:r>
            <a:r>
              <a:rPr lang="ru-RU" dirty="0" smtClean="0"/>
              <a:t> Бифуркация «Ласточкин хвост»</a:t>
            </a:r>
          </a:p>
          <a:p>
            <a:pPr>
              <a:buNone/>
            </a:pPr>
            <a:r>
              <a:rPr lang="ru-RU" dirty="0" smtClean="0"/>
              <a:t> </a:t>
            </a:r>
          </a:p>
          <a:p>
            <a:r>
              <a:rPr lang="ru-RU" dirty="0" smtClean="0"/>
              <a:t>В случае сборки изображающая точка остается вблизи прежнего стационарного состояния. </a:t>
            </a:r>
            <a:r>
              <a:rPr lang="ru-RU" dirty="0" err="1" smtClean="0"/>
              <a:t>Cборка</a:t>
            </a:r>
            <a:r>
              <a:rPr lang="ru-RU" dirty="0" smtClean="0"/>
              <a:t> локализуема, как и катастрофа «бабочка» с четной </a:t>
            </a:r>
            <a:r>
              <a:rPr lang="ru-RU" dirty="0" err="1" smtClean="0"/>
              <a:t>коразмерностью</a:t>
            </a:r>
            <a:r>
              <a:rPr lang="ru-RU" dirty="0" smtClean="0"/>
              <a:t>.</a:t>
            </a:r>
          </a:p>
          <a:p>
            <a:r>
              <a:rPr lang="ru-RU" dirty="0" smtClean="0"/>
              <a:t>Бифуркации, приводящие к возникновению незатухающих колебаний и </a:t>
            </a:r>
            <a:r>
              <a:rPr lang="ru-RU" dirty="0" err="1" smtClean="0"/>
              <a:t>квазистохастических</a:t>
            </a:r>
            <a:r>
              <a:rPr lang="ru-RU" dirty="0" smtClean="0"/>
              <a:t> режимов, мы рассмотрим в лекциях 8 и 10, соответственно.</a:t>
            </a:r>
          </a:p>
          <a:p>
            <a:endParaRPr lang="ru-RU" dirty="0"/>
          </a:p>
        </p:txBody>
      </p:sp>
      <p:pic>
        <p:nvPicPr>
          <p:cNvPr id="216066" name="Picture 2" descr="C:\Users\73B5~1\AppData\Local\Temp\Rar$EX00.134\LectMB\lect06.files\image102.jpg"/>
          <p:cNvPicPr>
            <a:picLocks noChangeAspect="1" noChangeArrowheads="1"/>
          </p:cNvPicPr>
          <p:nvPr/>
        </p:nvPicPr>
        <p:blipFill>
          <a:blip r:embed="rId2" cstate="print"/>
          <a:srcRect/>
          <a:stretch>
            <a:fillRect/>
          </a:stretch>
        </p:blipFill>
        <p:spPr bwMode="auto">
          <a:xfrm>
            <a:off x="3357554" y="642918"/>
            <a:ext cx="2786082" cy="3140452"/>
          </a:xfrm>
          <a:prstGeom prst="rect">
            <a:avLst/>
          </a:prstGeom>
          <a:noFill/>
        </p:spPr>
      </p:pic>
    </p:spTree>
  </p:cSld>
  <p:clrMapOvr>
    <a:masterClrMapping/>
  </p:clrMapOvr>
  <p:transition>
    <p:dissolv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0034" y="2143116"/>
            <a:ext cx="8229600" cy="4526280"/>
          </a:xfrm>
        </p:spPr>
        <p:txBody>
          <a:bodyPr/>
          <a:lstStyle/>
          <a:p>
            <a:pPr algn="r">
              <a:buNone/>
            </a:pPr>
            <a:r>
              <a:rPr lang="ru-RU" sz="5000" b="1" dirty="0" smtClean="0"/>
              <a:t>ЛЕКЦИЯ 7</a:t>
            </a:r>
            <a:endParaRPr lang="ru-RU" sz="5000" dirty="0" smtClean="0"/>
          </a:p>
          <a:p>
            <a:pPr algn="r">
              <a:buNone/>
            </a:pPr>
            <a:r>
              <a:rPr lang="ru-RU" sz="5000" b="1" dirty="0" smtClean="0"/>
              <a:t>МУЛЬТИСТАЦИОНАРНЫЕ СИСТЕМЫ</a:t>
            </a:r>
            <a:endParaRPr lang="ru-RU" sz="5000" dirty="0" smtClean="0"/>
          </a:p>
          <a:p>
            <a:endParaRPr lang="ru-RU" dirty="0"/>
          </a:p>
        </p:txBody>
      </p:sp>
    </p:spTree>
  </p:cSld>
  <p:clrMapOvr>
    <a:masterClrMapping/>
  </p:clrMapOvr>
  <p:transition>
    <p:dissolv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14356"/>
            <a:ext cx="8229600" cy="5715039"/>
          </a:xfrm>
        </p:spPr>
        <p:txBody>
          <a:bodyPr>
            <a:normAutofit fontScale="70000" lnSpcReduction="20000"/>
          </a:bodyPr>
          <a:lstStyle/>
          <a:p>
            <a:r>
              <a:rPr lang="ru-RU" dirty="0" smtClean="0"/>
              <a:t>Важная особенность биологических систем – переключение из одного режима функционирования в другой. Приведем простые примеры переключения процессов в живых системах:</a:t>
            </a:r>
          </a:p>
          <a:p>
            <a:pPr lvl="0"/>
            <a:r>
              <a:rPr lang="ru-RU" dirty="0" smtClean="0"/>
              <a:t>·        Сон и бодрствование – это разные типы метаболизма. Переключение происходит периодически и синхронизируется геофизическим ритмом.</a:t>
            </a:r>
          </a:p>
          <a:p>
            <a:pPr lvl="0"/>
            <a:r>
              <a:rPr lang="ru-RU" dirty="0" smtClean="0"/>
              <a:t>·        У большинства насекомых</a:t>
            </a:r>
            <a:r>
              <a:rPr lang="ru-RU" i="1" dirty="0" smtClean="0"/>
              <a:t> </a:t>
            </a:r>
            <a:r>
              <a:rPr lang="ru-RU" dirty="0" smtClean="0"/>
              <a:t>один и тот же организм может существовать в виде гусеницы, куколки, бабочки. Переключение происходит последовательно в соответствии с генетической программой.</a:t>
            </a:r>
          </a:p>
          <a:p>
            <a:pPr lvl="0"/>
            <a:r>
              <a:rPr lang="ru-RU" dirty="0" smtClean="0"/>
              <a:t>·        Дифференцировка тканей – клетки получаются путем деления из одного типа клеток, но впоследствии каждая выполняет свои функции.</a:t>
            </a:r>
          </a:p>
          <a:p>
            <a:r>
              <a:rPr lang="ru-RU" dirty="0" smtClean="0"/>
              <a:t>На фазовой плоскости </a:t>
            </a:r>
            <a:r>
              <a:rPr lang="ru-RU" dirty="0" err="1" smtClean="0"/>
              <a:t>триггерной</a:t>
            </a:r>
            <a:r>
              <a:rPr lang="ru-RU" dirty="0" smtClean="0"/>
              <a:t> системе в простейшем случае соответствует два или несколько устойчивых стационарных решений, разделенных </a:t>
            </a:r>
            <a:r>
              <a:rPr lang="ru-RU" dirty="0" err="1" smtClean="0"/>
              <a:t>сепаратрисами</a:t>
            </a:r>
            <a:r>
              <a:rPr lang="ru-RU" i="1" dirty="0" smtClean="0"/>
              <a:t>. </a:t>
            </a:r>
            <a:r>
              <a:rPr lang="ru-RU" dirty="0" smtClean="0"/>
              <a:t>Напомним, что все особые точки (устойчивые и седло) лежат на пересечении главных изоклин – </a:t>
            </a:r>
            <a:r>
              <a:rPr lang="ru-RU" dirty="0" err="1" smtClean="0"/>
              <a:t>изоклин</a:t>
            </a:r>
            <a:r>
              <a:rPr lang="ru-RU" dirty="0" smtClean="0"/>
              <a:t> вертикальных и горизонтальных касательных (см. Лекция 4). </a:t>
            </a:r>
          </a:p>
          <a:p>
            <a:r>
              <a:rPr lang="ru-RU" dirty="0" smtClean="0"/>
              <a:t>На рис. 7.1 представлен относительно простой фазовый портрет </a:t>
            </a:r>
            <a:r>
              <a:rPr lang="ru-RU" dirty="0" err="1" smtClean="0"/>
              <a:t>триггерной</a:t>
            </a:r>
            <a:r>
              <a:rPr lang="ru-RU" dirty="0" smtClean="0"/>
              <a:t> системы, описывающей явление конкуренции двух одинаковых видов:</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143380"/>
            <a:ext cx="8229600" cy="2029136"/>
          </a:xfrm>
        </p:spPr>
        <p:txBody>
          <a:bodyPr>
            <a:normAutofit fontScale="92500"/>
          </a:bodyPr>
          <a:lstStyle/>
          <a:p>
            <a:endParaRPr lang="ru-RU" dirty="0" smtClean="0"/>
          </a:p>
          <a:p>
            <a:r>
              <a:rPr lang="ru-RU" b="1" dirty="0" smtClean="0"/>
              <a:t>Рис. 7.1. </a:t>
            </a:r>
            <a:r>
              <a:rPr lang="ru-RU" dirty="0" smtClean="0"/>
              <a:t>Фазовый портрет </a:t>
            </a:r>
            <a:r>
              <a:rPr lang="ru-RU" dirty="0" err="1" smtClean="0"/>
              <a:t>триггерной</a:t>
            </a:r>
            <a:r>
              <a:rPr lang="ru-RU" dirty="0" smtClean="0"/>
              <a:t> системы, описывающей явление конкуренции между двумя одинаковыми видами.</a:t>
            </a:r>
          </a:p>
          <a:p>
            <a:endParaRPr lang="ru-RU" dirty="0"/>
          </a:p>
        </p:txBody>
      </p:sp>
      <p:pic>
        <p:nvPicPr>
          <p:cNvPr id="218114" name="Picture 2" descr="C:\Users\73B5~1\AppData\Local\Temp\Rar$EX00.134\LectMB\lect07.files\image002.jpg"/>
          <p:cNvPicPr>
            <a:picLocks noChangeAspect="1" noChangeArrowheads="1"/>
          </p:cNvPicPr>
          <p:nvPr/>
        </p:nvPicPr>
        <p:blipFill>
          <a:blip r:embed="rId2" cstate="print"/>
          <a:srcRect/>
          <a:stretch>
            <a:fillRect/>
          </a:stretch>
        </p:blipFill>
        <p:spPr bwMode="auto">
          <a:xfrm>
            <a:off x="3000364" y="1643050"/>
            <a:ext cx="2786082" cy="2523244"/>
          </a:xfrm>
          <a:prstGeom prst="rect">
            <a:avLst/>
          </a:prstGeom>
          <a:noFill/>
        </p:spPr>
      </p:pic>
    </p:spTree>
  </p:cSld>
  <p:clrMapOvr>
    <a:masterClrMapping/>
  </p:clrMapOvr>
  <p:transition>
    <p:dissolv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857232"/>
            <a:ext cx="8229600" cy="5717304"/>
          </a:xfrm>
        </p:spPr>
        <p:txBody>
          <a:bodyPr/>
          <a:lstStyle/>
          <a:p>
            <a:r>
              <a:rPr lang="ru-RU" sz="2400" dirty="0" smtClean="0"/>
              <a:t>Соответствующая система уравнений имеет вид:</a:t>
            </a:r>
          </a:p>
          <a:p>
            <a:pPr>
              <a:buNone/>
            </a:pPr>
            <a:r>
              <a:rPr lang="ru-RU" sz="2400" dirty="0" smtClean="0"/>
              <a:t>					</a:t>
            </a:r>
          </a:p>
          <a:p>
            <a:pPr>
              <a:buNone/>
            </a:pPr>
            <a:endParaRPr lang="ru-RU" sz="2400" dirty="0" smtClean="0"/>
          </a:p>
          <a:p>
            <a:pPr>
              <a:buNone/>
            </a:pPr>
            <a:r>
              <a:rPr lang="ru-RU" sz="2400" dirty="0" smtClean="0"/>
              <a:t>							(7.1)</a:t>
            </a:r>
          </a:p>
          <a:p>
            <a:r>
              <a:rPr lang="ru-RU" sz="2400" dirty="0" smtClean="0"/>
              <a:t>Такая система имеет четыре стационарных решения:</a:t>
            </a:r>
          </a:p>
          <a:p>
            <a:r>
              <a:rPr lang="ru-RU" sz="2400" dirty="0" smtClean="0"/>
              <a:t>1. </a:t>
            </a:r>
            <a:r>
              <a:rPr lang="ru-RU" sz="2400" i="1" dirty="0" smtClean="0"/>
              <a:t>x</a:t>
            </a:r>
            <a:r>
              <a:rPr lang="ru-RU" sz="2400" baseline="-25000" dirty="0" smtClean="0"/>
              <a:t>1</a:t>
            </a:r>
            <a:r>
              <a:rPr lang="ru-RU" sz="2400" i="1" dirty="0" smtClean="0"/>
              <a:t>=x</a:t>
            </a:r>
            <a:r>
              <a:rPr lang="ru-RU" sz="2400" baseline="-25000" dirty="0" smtClean="0"/>
              <a:t>2</a:t>
            </a:r>
            <a:r>
              <a:rPr lang="ru-RU" sz="2400" i="1" dirty="0" smtClean="0"/>
              <a:t>=</a:t>
            </a:r>
            <a:r>
              <a:rPr lang="ru-RU" sz="2400" dirty="0" smtClean="0"/>
              <a:t>0 –  неустойчивый узел;</a:t>
            </a:r>
          </a:p>
          <a:p>
            <a:r>
              <a:rPr lang="ru-RU" sz="2400" dirty="0" smtClean="0"/>
              <a:t>2. 		 – седло;</a:t>
            </a:r>
          </a:p>
          <a:p>
            <a:r>
              <a:rPr lang="ru-RU" sz="2400" dirty="0" smtClean="0"/>
              <a:t>3. 		    – устойчивый узел;</a:t>
            </a:r>
          </a:p>
          <a:p>
            <a:r>
              <a:rPr lang="ru-RU" sz="2400" dirty="0" smtClean="0"/>
              <a:t>4. 		 – устойчивый узел.</a:t>
            </a:r>
          </a:p>
          <a:p>
            <a:endParaRPr lang="ru-RU" dirty="0"/>
          </a:p>
        </p:txBody>
      </p:sp>
      <p:pic>
        <p:nvPicPr>
          <p:cNvPr id="221186" name="Picture 2" descr="C:\Users\73B5~1\AppData\Local\Temp\Rar$EX00.134\LectMB\lect07.files\image004.gif"/>
          <p:cNvPicPr>
            <a:picLocks noChangeAspect="1" noChangeArrowheads="1"/>
          </p:cNvPicPr>
          <p:nvPr/>
        </p:nvPicPr>
        <p:blipFill>
          <a:blip r:embed="rId2" cstate="print"/>
          <a:srcRect/>
          <a:stretch>
            <a:fillRect/>
          </a:stretch>
        </p:blipFill>
        <p:spPr bwMode="auto">
          <a:xfrm>
            <a:off x="3500429" y="1285860"/>
            <a:ext cx="2175127" cy="1214446"/>
          </a:xfrm>
          <a:prstGeom prst="rect">
            <a:avLst/>
          </a:prstGeom>
          <a:noFill/>
        </p:spPr>
      </p:pic>
      <p:pic>
        <p:nvPicPr>
          <p:cNvPr id="221187" name="Picture 3" descr="C:\Users\73B5~1\AppData\Local\Temp\Rar$EX00.134\LectMB\lect07.files\image006.gif"/>
          <p:cNvPicPr>
            <a:picLocks noChangeAspect="1" noChangeArrowheads="1"/>
          </p:cNvPicPr>
          <p:nvPr/>
        </p:nvPicPr>
        <p:blipFill>
          <a:blip r:embed="rId3" cstate="print"/>
          <a:srcRect/>
          <a:stretch>
            <a:fillRect/>
          </a:stretch>
        </p:blipFill>
        <p:spPr bwMode="auto">
          <a:xfrm>
            <a:off x="1214414" y="3357562"/>
            <a:ext cx="1123700" cy="428628"/>
          </a:xfrm>
          <a:prstGeom prst="rect">
            <a:avLst/>
          </a:prstGeom>
          <a:noFill/>
        </p:spPr>
      </p:pic>
      <p:pic>
        <p:nvPicPr>
          <p:cNvPr id="221188" name="Picture 4" descr="C:\Users\73B5~1\AppData\Local\Temp\Rar$EX00.134\LectMB\lect07.files\image008.gif"/>
          <p:cNvPicPr>
            <a:picLocks noChangeAspect="1" noChangeArrowheads="1"/>
          </p:cNvPicPr>
          <p:nvPr/>
        </p:nvPicPr>
        <p:blipFill>
          <a:blip r:embed="rId4" cstate="print"/>
          <a:srcRect/>
          <a:stretch>
            <a:fillRect/>
          </a:stretch>
        </p:blipFill>
        <p:spPr bwMode="auto">
          <a:xfrm>
            <a:off x="1214414" y="3714752"/>
            <a:ext cx="1285884" cy="471066"/>
          </a:xfrm>
          <a:prstGeom prst="rect">
            <a:avLst/>
          </a:prstGeom>
          <a:noFill/>
        </p:spPr>
      </p:pic>
      <p:pic>
        <p:nvPicPr>
          <p:cNvPr id="221189" name="Picture 5" descr="C:\Users\73B5~1\AppData\Local\Temp\Rar$EX00.134\LectMB\lect07.files\image010.gif"/>
          <p:cNvPicPr>
            <a:picLocks noChangeAspect="1" noChangeArrowheads="1"/>
          </p:cNvPicPr>
          <p:nvPr/>
        </p:nvPicPr>
        <p:blipFill>
          <a:blip r:embed="rId5" cstate="print"/>
          <a:srcRect/>
          <a:stretch>
            <a:fillRect/>
          </a:stretch>
        </p:blipFill>
        <p:spPr bwMode="auto">
          <a:xfrm>
            <a:off x="1214414" y="4143380"/>
            <a:ext cx="1285884" cy="40664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3" end="3"/>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221186"/>
                                        </p:tgtEl>
                                        <p:attrNameLst>
                                          <p:attrName>style.visibility</p:attrName>
                                        </p:attrNameLst>
                                      </p:cBhvr>
                                      <p:to>
                                        <p:strVal val="visible"/>
                                      </p:to>
                                    </p:set>
                                    <p:anim calcmode="lin" valueType="num">
                                      <p:cBhvr>
                                        <p:cTn id="23" dur="500" fill="hold"/>
                                        <p:tgtEl>
                                          <p:spTgt spid="221186"/>
                                        </p:tgtEl>
                                        <p:attrNameLst>
                                          <p:attrName>ppt_w</p:attrName>
                                        </p:attrNameLst>
                                      </p:cBhvr>
                                      <p:tavLst>
                                        <p:tav tm="0">
                                          <p:val>
                                            <p:strVal val="#ppt_w*2.5"/>
                                          </p:val>
                                        </p:tav>
                                        <p:tav tm="100000">
                                          <p:val>
                                            <p:strVal val="#ppt_w"/>
                                          </p:val>
                                        </p:tav>
                                      </p:tavLst>
                                    </p:anim>
                                    <p:anim calcmode="lin" valueType="num">
                                      <p:cBhvr>
                                        <p:cTn id="24" dur="500" fill="hold"/>
                                        <p:tgtEl>
                                          <p:spTgt spid="221186"/>
                                        </p:tgtEl>
                                        <p:attrNameLst>
                                          <p:attrName>ppt_h</p:attrName>
                                        </p:attrNameLst>
                                      </p:cBhvr>
                                      <p:tavLst>
                                        <p:tav tm="0">
                                          <p:val>
                                            <p:strVal val="#ppt_h*0.01"/>
                                          </p:val>
                                        </p:tav>
                                        <p:tav tm="100000">
                                          <p:val>
                                            <p:strVal val="#ppt_h"/>
                                          </p:val>
                                        </p:tav>
                                      </p:tavLst>
                                    </p:anim>
                                    <p:anim calcmode="lin" valueType="num">
                                      <p:cBhvr>
                                        <p:cTn id="25" dur="500" fill="hold"/>
                                        <p:tgtEl>
                                          <p:spTgt spid="221186"/>
                                        </p:tgtEl>
                                        <p:attrNameLst>
                                          <p:attrName>ppt_x</p:attrName>
                                        </p:attrNameLst>
                                      </p:cBhvr>
                                      <p:tavLst>
                                        <p:tav tm="0">
                                          <p:val>
                                            <p:strVal val="#ppt_x"/>
                                          </p:val>
                                        </p:tav>
                                        <p:tav tm="100000">
                                          <p:val>
                                            <p:strVal val="#ppt_x"/>
                                          </p:val>
                                        </p:tav>
                                      </p:tavLst>
                                    </p:anim>
                                    <p:anim calcmode="lin" valueType="num">
                                      <p:cBhvr>
                                        <p:cTn id="26" dur="500" fill="hold"/>
                                        <p:tgtEl>
                                          <p:spTgt spid="221186"/>
                                        </p:tgtEl>
                                        <p:attrNameLst>
                                          <p:attrName>ppt_y</p:attrName>
                                        </p:attrNameLst>
                                      </p:cBhvr>
                                      <p:tavLst>
                                        <p:tav tm="0">
                                          <p:val>
                                            <p:strVal val="#ppt_h+1"/>
                                          </p:val>
                                        </p:tav>
                                        <p:tav tm="100000">
                                          <p:val>
                                            <p:strVal val="#ppt_y"/>
                                          </p:val>
                                        </p:tav>
                                      </p:tavLst>
                                    </p:anim>
                                    <p:animEffect transition="in" filter="fade">
                                      <p:cBhvr>
                                        <p:cTn id="27" dur="500"/>
                                        <p:tgtEl>
                                          <p:spTgt spid="221186"/>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6" end="6"/>
                                            </p:txEl>
                                          </p:spTgt>
                                        </p:tgtEl>
                                      </p:cBhvr>
                                    </p:animEffect>
                                  </p:childTnLst>
                                </p:cTn>
                              </p:par>
                              <p:par>
                                <p:cTn id="55" presetID="58" presetClass="entr" presetSubtype="0" accel="100000" fill="hold" nodeType="withEffect">
                                  <p:stCondLst>
                                    <p:cond delay="0"/>
                                  </p:stCondLst>
                                  <p:childTnLst>
                                    <p:set>
                                      <p:cBhvr>
                                        <p:cTn id="56" dur="1" fill="hold">
                                          <p:stCondLst>
                                            <p:cond delay="0"/>
                                          </p:stCondLst>
                                        </p:cTn>
                                        <p:tgtEl>
                                          <p:spTgt spid="221187"/>
                                        </p:tgtEl>
                                        <p:attrNameLst>
                                          <p:attrName>style.visibility</p:attrName>
                                        </p:attrNameLst>
                                      </p:cBhvr>
                                      <p:to>
                                        <p:strVal val="visible"/>
                                      </p:to>
                                    </p:set>
                                    <p:anim calcmode="lin" valueType="num">
                                      <p:cBhvr>
                                        <p:cTn id="57" dur="500" fill="hold"/>
                                        <p:tgtEl>
                                          <p:spTgt spid="221187"/>
                                        </p:tgtEl>
                                        <p:attrNameLst>
                                          <p:attrName>ppt_w</p:attrName>
                                        </p:attrNameLst>
                                      </p:cBhvr>
                                      <p:tavLst>
                                        <p:tav tm="0">
                                          <p:val>
                                            <p:strVal val="#ppt_w*2.5"/>
                                          </p:val>
                                        </p:tav>
                                        <p:tav tm="100000">
                                          <p:val>
                                            <p:strVal val="#ppt_w"/>
                                          </p:val>
                                        </p:tav>
                                      </p:tavLst>
                                    </p:anim>
                                    <p:anim calcmode="lin" valueType="num">
                                      <p:cBhvr>
                                        <p:cTn id="58" dur="500" fill="hold"/>
                                        <p:tgtEl>
                                          <p:spTgt spid="221187"/>
                                        </p:tgtEl>
                                        <p:attrNameLst>
                                          <p:attrName>ppt_h</p:attrName>
                                        </p:attrNameLst>
                                      </p:cBhvr>
                                      <p:tavLst>
                                        <p:tav tm="0">
                                          <p:val>
                                            <p:strVal val="#ppt_h*0.01"/>
                                          </p:val>
                                        </p:tav>
                                        <p:tav tm="100000">
                                          <p:val>
                                            <p:strVal val="#ppt_h"/>
                                          </p:val>
                                        </p:tav>
                                      </p:tavLst>
                                    </p:anim>
                                    <p:anim calcmode="lin" valueType="num">
                                      <p:cBhvr>
                                        <p:cTn id="59" dur="500" fill="hold"/>
                                        <p:tgtEl>
                                          <p:spTgt spid="221187"/>
                                        </p:tgtEl>
                                        <p:attrNameLst>
                                          <p:attrName>ppt_x</p:attrName>
                                        </p:attrNameLst>
                                      </p:cBhvr>
                                      <p:tavLst>
                                        <p:tav tm="0">
                                          <p:val>
                                            <p:strVal val="#ppt_x"/>
                                          </p:val>
                                        </p:tav>
                                        <p:tav tm="100000">
                                          <p:val>
                                            <p:strVal val="#ppt_x"/>
                                          </p:val>
                                        </p:tav>
                                      </p:tavLst>
                                    </p:anim>
                                    <p:anim calcmode="lin" valueType="num">
                                      <p:cBhvr>
                                        <p:cTn id="60" dur="500" fill="hold"/>
                                        <p:tgtEl>
                                          <p:spTgt spid="221187"/>
                                        </p:tgtEl>
                                        <p:attrNameLst>
                                          <p:attrName>ppt_y</p:attrName>
                                        </p:attrNameLst>
                                      </p:cBhvr>
                                      <p:tavLst>
                                        <p:tav tm="0">
                                          <p:val>
                                            <p:strVal val="#ppt_h+1"/>
                                          </p:val>
                                        </p:tav>
                                        <p:tav tm="100000">
                                          <p:val>
                                            <p:strVal val="#ppt_y"/>
                                          </p:val>
                                        </p:tav>
                                      </p:tavLst>
                                    </p:anim>
                                    <p:animEffect transition="in" filter="fade">
                                      <p:cBhvr>
                                        <p:cTn id="61" dur="500"/>
                                        <p:tgtEl>
                                          <p:spTgt spid="221187"/>
                                        </p:tgtEl>
                                      </p:cBhvr>
                                    </p:animEffec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 calcmode="lin" valueType="num">
                                      <p:cBhvr>
                                        <p:cTn id="66"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67"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6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70" dur="500"/>
                                        <p:tgtEl>
                                          <p:spTgt spid="3">
                                            <p:txEl>
                                              <p:pRg st="7" end="7"/>
                                            </p:txEl>
                                          </p:spTgt>
                                        </p:tgtEl>
                                      </p:cBhvr>
                                    </p:animEffect>
                                  </p:childTnLst>
                                </p:cTn>
                              </p:par>
                              <p:par>
                                <p:cTn id="71" presetID="58" presetClass="entr" presetSubtype="0" accel="100000" fill="hold" nodeType="withEffect">
                                  <p:stCondLst>
                                    <p:cond delay="0"/>
                                  </p:stCondLst>
                                  <p:childTnLst>
                                    <p:set>
                                      <p:cBhvr>
                                        <p:cTn id="72" dur="1" fill="hold">
                                          <p:stCondLst>
                                            <p:cond delay="0"/>
                                          </p:stCondLst>
                                        </p:cTn>
                                        <p:tgtEl>
                                          <p:spTgt spid="221188"/>
                                        </p:tgtEl>
                                        <p:attrNameLst>
                                          <p:attrName>style.visibility</p:attrName>
                                        </p:attrNameLst>
                                      </p:cBhvr>
                                      <p:to>
                                        <p:strVal val="visible"/>
                                      </p:to>
                                    </p:set>
                                    <p:anim calcmode="lin" valueType="num">
                                      <p:cBhvr>
                                        <p:cTn id="73" dur="500" fill="hold"/>
                                        <p:tgtEl>
                                          <p:spTgt spid="221188"/>
                                        </p:tgtEl>
                                        <p:attrNameLst>
                                          <p:attrName>ppt_w</p:attrName>
                                        </p:attrNameLst>
                                      </p:cBhvr>
                                      <p:tavLst>
                                        <p:tav tm="0">
                                          <p:val>
                                            <p:strVal val="#ppt_w*2.5"/>
                                          </p:val>
                                        </p:tav>
                                        <p:tav tm="100000">
                                          <p:val>
                                            <p:strVal val="#ppt_w"/>
                                          </p:val>
                                        </p:tav>
                                      </p:tavLst>
                                    </p:anim>
                                    <p:anim calcmode="lin" valueType="num">
                                      <p:cBhvr>
                                        <p:cTn id="74" dur="500" fill="hold"/>
                                        <p:tgtEl>
                                          <p:spTgt spid="221188"/>
                                        </p:tgtEl>
                                        <p:attrNameLst>
                                          <p:attrName>ppt_h</p:attrName>
                                        </p:attrNameLst>
                                      </p:cBhvr>
                                      <p:tavLst>
                                        <p:tav tm="0">
                                          <p:val>
                                            <p:strVal val="#ppt_h*0.01"/>
                                          </p:val>
                                        </p:tav>
                                        <p:tav tm="100000">
                                          <p:val>
                                            <p:strVal val="#ppt_h"/>
                                          </p:val>
                                        </p:tav>
                                      </p:tavLst>
                                    </p:anim>
                                    <p:anim calcmode="lin" valueType="num">
                                      <p:cBhvr>
                                        <p:cTn id="75" dur="500" fill="hold"/>
                                        <p:tgtEl>
                                          <p:spTgt spid="221188"/>
                                        </p:tgtEl>
                                        <p:attrNameLst>
                                          <p:attrName>ppt_x</p:attrName>
                                        </p:attrNameLst>
                                      </p:cBhvr>
                                      <p:tavLst>
                                        <p:tav tm="0">
                                          <p:val>
                                            <p:strVal val="#ppt_x"/>
                                          </p:val>
                                        </p:tav>
                                        <p:tav tm="100000">
                                          <p:val>
                                            <p:strVal val="#ppt_x"/>
                                          </p:val>
                                        </p:tav>
                                      </p:tavLst>
                                    </p:anim>
                                    <p:anim calcmode="lin" valueType="num">
                                      <p:cBhvr>
                                        <p:cTn id="76" dur="500" fill="hold"/>
                                        <p:tgtEl>
                                          <p:spTgt spid="221188"/>
                                        </p:tgtEl>
                                        <p:attrNameLst>
                                          <p:attrName>ppt_y</p:attrName>
                                        </p:attrNameLst>
                                      </p:cBhvr>
                                      <p:tavLst>
                                        <p:tav tm="0">
                                          <p:val>
                                            <p:strVal val="#ppt_h+1"/>
                                          </p:val>
                                        </p:tav>
                                        <p:tav tm="100000">
                                          <p:val>
                                            <p:strVal val="#ppt_y"/>
                                          </p:val>
                                        </p:tav>
                                      </p:tavLst>
                                    </p:anim>
                                    <p:animEffect transition="in" filter="fade">
                                      <p:cBhvr>
                                        <p:cTn id="77" dur="500"/>
                                        <p:tgtEl>
                                          <p:spTgt spid="221188"/>
                                        </p:tgtEl>
                                      </p:cBhvr>
                                    </p:animEffect>
                                  </p:childTnLst>
                                </p:cTn>
                              </p:par>
                            </p:childTnLst>
                          </p:cTn>
                        </p:par>
                      </p:childTnLst>
                    </p:cTn>
                  </p:par>
                  <p:par>
                    <p:cTn id="78" fill="hold">
                      <p:stCondLst>
                        <p:cond delay="indefinite"/>
                      </p:stCondLst>
                      <p:childTnLst>
                        <p:par>
                          <p:cTn id="79" fill="hold">
                            <p:stCondLst>
                              <p:cond delay="0"/>
                            </p:stCondLst>
                            <p:childTnLst>
                              <p:par>
                                <p:cTn id="80" presetID="58" presetClass="entr" presetSubtype="0" accel="100000" fill="hold" grpId="0" nodeType="clickEffect">
                                  <p:stCondLst>
                                    <p:cond delay="0"/>
                                  </p:stCondLst>
                                  <p:childTnLst>
                                    <p:set>
                                      <p:cBhvr>
                                        <p:cTn id="81" dur="1" fill="hold">
                                          <p:stCondLst>
                                            <p:cond delay="0"/>
                                          </p:stCondLst>
                                        </p:cTn>
                                        <p:tgtEl>
                                          <p:spTgt spid="3">
                                            <p:txEl>
                                              <p:pRg st="8" end="8"/>
                                            </p:txEl>
                                          </p:spTgt>
                                        </p:tgtEl>
                                        <p:attrNameLst>
                                          <p:attrName>style.visibility</p:attrName>
                                        </p:attrNameLst>
                                      </p:cBhvr>
                                      <p:to>
                                        <p:strVal val="visible"/>
                                      </p:to>
                                    </p:set>
                                    <p:anim calcmode="lin" valueType="num">
                                      <p:cBhvr>
                                        <p:cTn id="82"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83"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8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5"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86" dur="500"/>
                                        <p:tgtEl>
                                          <p:spTgt spid="3">
                                            <p:txEl>
                                              <p:pRg st="8" end="8"/>
                                            </p:txEl>
                                          </p:spTgt>
                                        </p:tgtEl>
                                      </p:cBhvr>
                                    </p:animEffect>
                                  </p:childTnLst>
                                </p:cTn>
                              </p:par>
                              <p:par>
                                <p:cTn id="87" presetID="58" presetClass="entr" presetSubtype="0" accel="100000" fill="hold" nodeType="withEffect">
                                  <p:stCondLst>
                                    <p:cond delay="0"/>
                                  </p:stCondLst>
                                  <p:childTnLst>
                                    <p:set>
                                      <p:cBhvr>
                                        <p:cTn id="88" dur="1" fill="hold">
                                          <p:stCondLst>
                                            <p:cond delay="0"/>
                                          </p:stCondLst>
                                        </p:cTn>
                                        <p:tgtEl>
                                          <p:spTgt spid="221189"/>
                                        </p:tgtEl>
                                        <p:attrNameLst>
                                          <p:attrName>style.visibility</p:attrName>
                                        </p:attrNameLst>
                                      </p:cBhvr>
                                      <p:to>
                                        <p:strVal val="visible"/>
                                      </p:to>
                                    </p:set>
                                    <p:anim calcmode="lin" valueType="num">
                                      <p:cBhvr>
                                        <p:cTn id="89" dur="500" fill="hold"/>
                                        <p:tgtEl>
                                          <p:spTgt spid="221189"/>
                                        </p:tgtEl>
                                        <p:attrNameLst>
                                          <p:attrName>ppt_w</p:attrName>
                                        </p:attrNameLst>
                                      </p:cBhvr>
                                      <p:tavLst>
                                        <p:tav tm="0">
                                          <p:val>
                                            <p:strVal val="#ppt_w*2.5"/>
                                          </p:val>
                                        </p:tav>
                                        <p:tav tm="100000">
                                          <p:val>
                                            <p:strVal val="#ppt_w"/>
                                          </p:val>
                                        </p:tav>
                                      </p:tavLst>
                                    </p:anim>
                                    <p:anim calcmode="lin" valueType="num">
                                      <p:cBhvr>
                                        <p:cTn id="90" dur="500" fill="hold"/>
                                        <p:tgtEl>
                                          <p:spTgt spid="221189"/>
                                        </p:tgtEl>
                                        <p:attrNameLst>
                                          <p:attrName>ppt_h</p:attrName>
                                        </p:attrNameLst>
                                      </p:cBhvr>
                                      <p:tavLst>
                                        <p:tav tm="0">
                                          <p:val>
                                            <p:strVal val="#ppt_h*0.01"/>
                                          </p:val>
                                        </p:tav>
                                        <p:tav tm="100000">
                                          <p:val>
                                            <p:strVal val="#ppt_h"/>
                                          </p:val>
                                        </p:tav>
                                      </p:tavLst>
                                    </p:anim>
                                    <p:anim calcmode="lin" valueType="num">
                                      <p:cBhvr>
                                        <p:cTn id="91" dur="500" fill="hold"/>
                                        <p:tgtEl>
                                          <p:spTgt spid="221189"/>
                                        </p:tgtEl>
                                        <p:attrNameLst>
                                          <p:attrName>ppt_x</p:attrName>
                                        </p:attrNameLst>
                                      </p:cBhvr>
                                      <p:tavLst>
                                        <p:tav tm="0">
                                          <p:val>
                                            <p:strVal val="#ppt_x"/>
                                          </p:val>
                                        </p:tav>
                                        <p:tav tm="100000">
                                          <p:val>
                                            <p:strVal val="#ppt_x"/>
                                          </p:val>
                                        </p:tav>
                                      </p:tavLst>
                                    </p:anim>
                                    <p:anim calcmode="lin" valueType="num">
                                      <p:cBhvr>
                                        <p:cTn id="92" dur="500" fill="hold"/>
                                        <p:tgtEl>
                                          <p:spTgt spid="221189"/>
                                        </p:tgtEl>
                                        <p:attrNameLst>
                                          <p:attrName>ppt_y</p:attrName>
                                        </p:attrNameLst>
                                      </p:cBhvr>
                                      <p:tavLst>
                                        <p:tav tm="0">
                                          <p:val>
                                            <p:strVal val="#ppt_h+1"/>
                                          </p:val>
                                        </p:tav>
                                        <p:tav tm="100000">
                                          <p:val>
                                            <p:strVal val="#ppt_y"/>
                                          </p:val>
                                        </p:tav>
                                      </p:tavLst>
                                    </p:anim>
                                    <p:animEffect transition="in" filter="fade">
                                      <p:cBhvr>
                                        <p:cTn id="93" dur="500"/>
                                        <p:tgtEl>
                                          <p:spTgt spid="221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646236"/>
            <a:ext cx="8229600" cy="4997473"/>
          </a:xfrm>
        </p:spPr>
        <p:txBody>
          <a:bodyPr>
            <a:normAutofit/>
          </a:bodyPr>
          <a:lstStyle/>
          <a:p>
            <a:r>
              <a:rPr lang="ru-RU" i="1" dirty="0" smtClean="0"/>
              <a:t>Регрессионные зависимости</a:t>
            </a:r>
            <a:r>
              <a:rPr lang="ru-RU" dirty="0" smtClean="0"/>
              <a:t> ‑ это формулы, описывающие связь различных характеристик системы, не претендуя на физический или биологический смысл этих зависимостей. Для построения регрессионной модели достаточно статистически достоверных наблюденных корреляций между переменными или параметрами системы.</a:t>
            </a:r>
          </a:p>
          <a:p>
            <a:pPr>
              <a:buNone/>
            </a:pP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62500" lnSpcReduction="20000"/>
          </a:bodyPr>
          <a:lstStyle/>
          <a:p>
            <a:r>
              <a:rPr lang="ru-RU" dirty="0" smtClean="0"/>
              <a:t>Система описывается уравнениями:</a:t>
            </a:r>
          </a:p>
          <a:p>
            <a:endParaRPr lang="ru-RU" dirty="0" smtClean="0"/>
          </a:p>
          <a:p>
            <a:pPr>
              <a:buNone/>
            </a:pPr>
            <a:endParaRPr lang="ru-RU" dirty="0" smtClean="0"/>
          </a:p>
          <a:p>
            <a:pPr>
              <a:buNone/>
            </a:pPr>
            <a:endParaRPr lang="ru-RU" dirty="0" smtClean="0"/>
          </a:p>
          <a:p>
            <a:pPr>
              <a:buNone/>
            </a:pPr>
            <a:r>
              <a:rPr lang="ru-RU" dirty="0" smtClean="0"/>
              <a:t>						  (7.2)</a:t>
            </a:r>
          </a:p>
          <a:p>
            <a:r>
              <a:rPr lang="ru-RU" dirty="0" smtClean="0"/>
              <a:t>В такой системе три стационарных состояния. Состояние </a:t>
            </a:r>
            <a:r>
              <a:rPr lang="ru-RU" i="1" dirty="0" smtClean="0"/>
              <a:t>x=y=</a:t>
            </a:r>
            <a:r>
              <a:rPr lang="ru-RU" dirty="0" smtClean="0"/>
              <a:t>0 – </a:t>
            </a:r>
            <a:r>
              <a:rPr lang="ru-RU" i="1" dirty="0" smtClean="0"/>
              <a:t>седло</a:t>
            </a:r>
            <a:r>
              <a:rPr lang="ru-RU" dirty="0" smtClean="0"/>
              <a:t>. Два других стационарных состояния – устойчивые </a:t>
            </a:r>
            <a:r>
              <a:rPr lang="ru-RU" i="1" dirty="0" smtClean="0"/>
              <a:t>фокусы</a:t>
            </a:r>
            <a:r>
              <a:rPr lang="ru-RU" dirty="0" smtClean="0"/>
              <a:t>. Вблизи этих стационарных состояний траектории представляют собой закручивающиеся спирали. Вдали от стационарных состояний области притяжения имеют слоистую структуру. Толщина слоев уменьшается при уменьшении параметра </a:t>
            </a:r>
            <a:r>
              <a:rPr lang="ru-RU" i="1" dirty="0" err="1" smtClean="0"/>
              <a:t>a</a:t>
            </a:r>
            <a:r>
              <a:rPr lang="ru-RU" dirty="0" smtClean="0"/>
              <a:t>.</a:t>
            </a:r>
          </a:p>
          <a:p>
            <a:r>
              <a:rPr lang="ru-RU" dirty="0" smtClean="0"/>
              <a:t>Как видно из приведенных выше примеров, </a:t>
            </a:r>
            <a:r>
              <a:rPr lang="ru-RU" i="1" dirty="0" smtClean="0"/>
              <a:t>в </a:t>
            </a:r>
            <a:r>
              <a:rPr lang="ru-RU" i="1" dirty="0" err="1" smtClean="0"/>
              <a:t>триггерных</a:t>
            </a:r>
            <a:r>
              <a:rPr lang="ru-RU" i="1" dirty="0" smtClean="0"/>
              <a:t> системах и поведение во времени и стационарное решение зависит не только от параметров, но и от начальных условий. </a:t>
            </a:r>
            <a:r>
              <a:rPr lang="ru-RU" dirty="0" smtClean="0"/>
              <a:t> </a:t>
            </a:r>
          </a:p>
          <a:p>
            <a:r>
              <a:rPr lang="ru-RU" b="1" dirty="0" smtClean="0"/>
              <a:t>Способы переключения</a:t>
            </a:r>
            <a:r>
              <a:rPr lang="ru-RU" b="1" cap="all" dirty="0" smtClean="0"/>
              <a:t> </a:t>
            </a:r>
            <a:r>
              <a:rPr lang="ru-RU" b="1" dirty="0" smtClean="0"/>
              <a:t>триггера</a:t>
            </a:r>
            <a:r>
              <a:rPr lang="ru-RU" dirty="0" smtClean="0"/>
              <a:t> </a:t>
            </a:r>
          </a:p>
          <a:p>
            <a:r>
              <a:rPr lang="ru-RU" dirty="0" smtClean="0"/>
              <a:t>Слово </a:t>
            </a:r>
            <a:r>
              <a:rPr lang="ru-RU" i="1" dirty="0" smtClean="0"/>
              <a:t>триггер </a:t>
            </a:r>
            <a:r>
              <a:rPr lang="ru-RU" dirty="0" smtClean="0"/>
              <a:t>означает </a:t>
            </a:r>
            <a:r>
              <a:rPr lang="ru-RU" i="1" dirty="0" smtClean="0"/>
              <a:t>переключатель. </a:t>
            </a:r>
            <a:r>
              <a:rPr lang="ru-RU" dirty="0" smtClean="0"/>
              <a:t>Встает вопрос, как можно переключить триггер из одного в другое стационарное состояние?</a:t>
            </a:r>
          </a:p>
          <a:p>
            <a:endParaRPr lang="ru-RU" dirty="0"/>
          </a:p>
        </p:txBody>
      </p:sp>
      <p:pic>
        <p:nvPicPr>
          <p:cNvPr id="222210" name="Picture 2" descr="C:\Users\73B5~1\AppData\Local\Temp\Rar$EX00.134\LectMB\lect07.files\image014.gif"/>
          <p:cNvPicPr>
            <a:picLocks noChangeAspect="1" noChangeArrowheads="1"/>
          </p:cNvPicPr>
          <p:nvPr/>
        </p:nvPicPr>
        <p:blipFill>
          <a:blip r:embed="rId2" cstate="print"/>
          <a:srcRect/>
          <a:stretch>
            <a:fillRect/>
          </a:stretch>
        </p:blipFill>
        <p:spPr bwMode="auto">
          <a:xfrm>
            <a:off x="3571868" y="2571744"/>
            <a:ext cx="1643074" cy="997581"/>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p:cTn id="16"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4" end="4"/>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222210"/>
                                        </p:tgtEl>
                                        <p:attrNameLst>
                                          <p:attrName>style.visibility</p:attrName>
                                        </p:attrNameLst>
                                      </p:cBhvr>
                                      <p:to>
                                        <p:strVal val="visible"/>
                                      </p:to>
                                    </p:set>
                                    <p:anim calcmode="lin" valueType="num">
                                      <p:cBhvr>
                                        <p:cTn id="23" dur="500" fill="hold"/>
                                        <p:tgtEl>
                                          <p:spTgt spid="222210"/>
                                        </p:tgtEl>
                                        <p:attrNameLst>
                                          <p:attrName>ppt_w</p:attrName>
                                        </p:attrNameLst>
                                      </p:cBhvr>
                                      <p:tavLst>
                                        <p:tav tm="0">
                                          <p:val>
                                            <p:strVal val="#ppt_w*2.5"/>
                                          </p:val>
                                        </p:tav>
                                        <p:tav tm="100000">
                                          <p:val>
                                            <p:strVal val="#ppt_w"/>
                                          </p:val>
                                        </p:tav>
                                      </p:tavLst>
                                    </p:anim>
                                    <p:anim calcmode="lin" valueType="num">
                                      <p:cBhvr>
                                        <p:cTn id="24" dur="500" fill="hold"/>
                                        <p:tgtEl>
                                          <p:spTgt spid="222210"/>
                                        </p:tgtEl>
                                        <p:attrNameLst>
                                          <p:attrName>ppt_h</p:attrName>
                                        </p:attrNameLst>
                                      </p:cBhvr>
                                      <p:tavLst>
                                        <p:tav tm="0">
                                          <p:val>
                                            <p:strVal val="#ppt_h*0.01"/>
                                          </p:val>
                                        </p:tav>
                                        <p:tav tm="100000">
                                          <p:val>
                                            <p:strVal val="#ppt_h"/>
                                          </p:val>
                                        </p:tav>
                                      </p:tavLst>
                                    </p:anim>
                                    <p:anim calcmode="lin" valueType="num">
                                      <p:cBhvr>
                                        <p:cTn id="25" dur="500" fill="hold"/>
                                        <p:tgtEl>
                                          <p:spTgt spid="222210"/>
                                        </p:tgtEl>
                                        <p:attrNameLst>
                                          <p:attrName>ppt_x</p:attrName>
                                        </p:attrNameLst>
                                      </p:cBhvr>
                                      <p:tavLst>
                                        <p:tav tm="0">
                                          <p:val>
                                            <p:strVal val="#ppt_x"/>
                                          </p:val>
                                        </p:tav>
                                        <p:tav tm="100000">
                                          <p:val>
                                            <p:strVal val="#ppt_x"/>
                                          </p:val>
                                        </p:tav>
                                      </p:tavLst>
                                    </p:anim>
                                    <p:anim calcmode="lin" valueType="num">
                                      <p:cBhvr>
                                        <p:cTn id="26" dur="500" fill="hold"/>
                                        <p:tgtEl>
                                          <p:spTgt spid="222210"/>
                                        </p:tgtEl>
                                        <p:attrNameLst>
                                          <p:attrName>ppt_y</p:attrName>
                                        </p:attrNameLst>
                                      </p:cBhvr>
                                      <p:tavLst>
                                        <p:tav tm="0">
                                          <p:val>
                                            <p:strVal val="#ppt_h+1"/>
                                          </p:val>
                                        </p:tav>
                                        <p:tav tm="100000">
                                          <p:val>
                                            <p:strVal val="#ppt_y"/>
                                          </p:val>
                                        </p:tav>
                                      </p:tavLst>
                                    </p:anim>
                                    <p:animEffect transition="in" filter="fade">
                                      <p:cBhvr>
                                        <p:cTn id="27" dur="500"/>
                                        <p:tgtEl>
                                          <p:spTgt spid="222210"/>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8" presetClass="entr" presetSubtype="0" accel="100000"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p:cTn id="59"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60"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6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71546"/>
            <a:ext cx="8229600" cy="5786454"/>
          </a:xfrm>
        </p:spPr>
        <p:txBody>
          <a:bodyPr>
            <a:normAutofit fontScale="40000" lnSpcReduction="20000"/>
          </a:bodyPr>
          <a:lstStyle/>
          <a:p>
            <a:r>
              <a:rPr lang="ru-RU" sz="4000" dirty="0" smtClean="0"/>
              <a:t>Рассмотрим фазовый портрет системы, обладающей двумя устойчивыми стационарными состояниями (рис. 7.3). Здесь </a:t>
            </a:r>
            <a:r>
              <a:rPr lang="ru-RU" sz="4000" i="1" dirty="0" err="1" smtClean="0"/>
              <a:t>a,c</a:t>
            </a:r>
            <a:r>
              <a:rPr lang="ru-RU" sz="4000" dirty="0" smtClean="0"/>
              <a:t> – устойчивые стационарные состояния, </a:t>
            </a:r>
            <a:r>
              <a:rPr lang="ru-RU" sz="4000" i="1" dirty="0" err="1" smtClean="0"/>
              <a:t>b</a:t>
            </a:r>
            <a:r>
              <a:rPr lang="ru-RU" sz="4000" dirty="0" smtClean="0"/>
              <a:t> – седло.</a:t>
            </a:r>
          </a:p>
          <a:p>
            <a:endParaRPr lang="ru-RU" sz="4000" dirty="0" smtClean="0"/>
          </a:p>
          <a:p>
            <a:endParaRPr lang="ru-RU" sz="4000" dirty="0" smtClean="0"/>
          </a:p>
          <a:p>
            <a:endParaRPr lang="ru-RU" sz="4000" dirty="0" smtClean="0"/>
          </a:p>
          <a:p>
            <a:endParaRPr lang="ru-RU" sz="4000" dirty="0" smtClean="0"/>
          </a:p>
          <a:p>
            <a:endParaRPr lang="ru-RU" sz="4000" dirty="0" smtClean="0"/>
          </a:p>
          <a:p>
            <a:endParaRPr lang="ru-RU" sz="4000" dirty="0" smtClean="0"/>
          </a:p>
          <a:p>
            <a:endParaRPr lang="ru-RU" sz="4000" dirty="0" smtClean="0"/>
          </a:p>
          <a:p>
            <a:endParaRPr lang="ru-RU" sz="4000" dirty="0" smtClean="0"/>
          </a:p>
          <a:p>
            <a:endParaRPr lang="ru-RU" sz="4000" dirty="0" smtClean="0"/>
          </a:p>
          <a:p>
            <a:endParaRPr lang="ru-RU" sz="4000" dirty="0" smtClean="0"/>
          </a:p>
          <a:p>
            <a:endParaRPr lang="ru-RU" sz="4000" dirty="0" smtClean="0"/>
          </a:p>
          <a:p>
            <a:endParaRPr lang="ru-RU" sz="4000" dirty="0" smtClean="0"/>
          </a:p>
          <a:p>
            <a:pPr fontAlgn="t"/>
            <a:r>
              <a:rPr lang="ru-RU" sz="4000" b="1" dirty="0" smtClean="0"/>
              <a:t>Рис. 7.3. </a:t>
            </a:r>
            <a:r>
              <a:rPr lang="ru-RU" sz="4000" dirty="0" err="1" smtClean="0"/>
              <a:t>Триггерная</a:t>
            </a:r>
            <a:r>
              <a:rPr lang="ru-RU" sz="4000" dirty="0" smtClean="0"/>
              <a:t> система. Жирными линиями показаны главные изоклины. Пунктирной линией обозначена </a:t>
            </a:r>
            <a:r>
              <a:rPr lang="ru-RU" sz="4000" dirty="0" err="1" smtClean="0"/>
              <a:t>сепаратриса</a:t>
            </a:r>
            <a:r>
              <a:rPr lang="ru-RU" sz="4000" dirty="0" smtClean="0"/>
              <a:t>, отделяющая области влияния двух устойчивых стационарных состояний</a:t>
            </a:r>
            <a:r>
              <a:rPr lang="ru-RU" sz="4000" i="1" dirty="0" smtClean="0"/>
              <a:t> </a:t>
            </a:r>
            <a:r>
              <a:rPr lang="ru-RU" sz="4000" i="1" dirty="0" err="1" smtClean="0"/>
              <a:t>a</a:t>
            </a:r>
            <a:r>
              <a:rPr lang="ru-RU" sz="4000" dirty="0" smtClean="0"/>
              <a:t> и </a:t>
            </a:r>
            <a:r>
              <a:rPr lang="ru-RU" sz="4000" i="1" dirty="0" smtClean="0"/>
              <a:t>с</a:t>
            </a:r>
            <a:r>
              <a:rPr lang="ru-RU" sz="4000" dirty="0" smtClean="0"/>
              <a:t> Двойная стрелка показывает процесс силового переключения триггера. Если начальное положение изображающей точки расположено левее </a:t>
            </a:r>
            <a:r>
              <a:rPr lang="ru-RU" sz="4000" i="1" dirty="0" err="1" smtClean="0"/>
              <a:t>сепаратрисы</a:t>
            </a:r>
            <a:r>
              <a:rPr lang="ru-RU" sz="4000" i="1" dirty="0" smtClean="0"/>
              <a:t> седла</a:t>
            </a:r>
            <a:r>
              <a:rPr lang="ru-RU" sz="4000" dirty="0" smtClean="0"/>
              <a:t> (пунктирная линия), система находится в области притяжения особой точки </a:t>
            </a:r>
            <a:r>
              <a:rPr lang="ru-RU" sz="4000" i="1" dirty="0" err="1" smtClean="0"/>
              <a:t>a</a:t>
            </a:r>
            <a:r>
              <a:rPr lang="ru-RU" sz="4000" dirty="0" smtClean="0"/>
              <a:t> и со временем стремится к этому устойчивому стационарному состоянию. Из точек, лежащих правее </a:t>
            </a:r>
            <a:r>
              <a:rPr lang="ru-RU" sz="4000" dirty="0" err="1" smtClean="0"/>
              <a:t>сепаратрисы</a:t>
            </a:r>
            <a:r>
              <a:rPr lang="ru-RU" sz="4000" dirty="0" smtClean="0"/>
              <a:t>, система будет двигаться к особой точке </a:t>
            </a:r>
            <a:r>
              <a:rPr lang="ru-RU" sz="4000" i="1" dirty="0" err="1" smtClean="0"/>
              <a:t>c</a:t>
            </a:r>
            <a:r>
              <a:rPr lang="ru-RU" sz="4000" dirty="0" smtClean="0"/>
              <a:t>. Рассмотрим возможные способы переключения системы из режима </a:t>
            </a:r>
            <a:r>
              <a:rPr lang="ru-RU" sz="4000" i="1" dirty="0" err="1" smtClean="0"/>
              <a:t>a</a:t>
            </a:r>
            <a:r>
              <a:rPr lang="ru-RU" sz="4000" dirty="0" smtClean="0"/>
              <a:t> в режим </a:t>
            </a:r>
            <a:r>
              <a:rPr lang="ru-RU" sz="4000" i="1" dirty="0" err="1" smtClean="0"/>
              <a:t>c</a:t>
            </a:r>
            <a:r>
              <a:rPr lang="ru-RU" sz="4000" i="1" dirty="0" smtClean="0"/>
              <a:t>.</a:t>
            </a:r>
            <a:endParaRPr lang="ru-RU" sz="4000" dirty="0" smtClean="0"/>
          </a:p>
          <a:p>
            <a:pPr>
              <a:buNone/>
            </a:pPr>
            <a:r>
              <a:rPr lang="ru-RU" dirty="0" smtClean="0"/>
              <a:t> </a:t>
            </a:r>
          </a:p>
          <a:p>
            <a:endParaRPr lang="ru-RU" dirty="0"/>
          </a:p>
        </p:txBody>
      </p:sp>
      <p:pic>
        <p:nvPicPr>
          <p:cNvPr id="223234" name="Picture 2" descr="C:\Users\73B5~1\AppData\Local\Temp\Rar$EX00.134\LectMB\lect07.files\image016.jpg"/>
          <p:cNvPicPr>
            <a:picLocks noChangeAspect="1" noChangeArrowheads="1"/>
          </p:cNvPicPr>
          <p:nvPr/>
        </p:nvPicPr>
        <p:blipFill>
          <a:blip r:embed="rId2" cstate="print"/>
          <a:srcRect/>
          <a:stretch>
            <a:fillRect/>
          </a:stretch>
        </p:blipFill>
        <p:spPr bwMode="auto">
          <a:xfrm>
            <a:off x="3214678" y="2000240"/>
            <a:ext cx="2357454" cy="215245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3" end="13"/>
                                            </p:txEl>
                                          </p:spTgt>
                                        </p:tgtEl>
                                        <p:attrNameLst>
                                          <p:attrName>style.visibility</p:attrName>
                                        </p:attrNameLst>
                                      </p:cBhvr>
                                      <p:to>
                                        <p:strVal val="visible"/>
                                      </p:to>
                                    </p:set>
                                    <p:anim calcmode="lin" valueType="num">
                                      <p:cBhvr>
                                        <p:cTn id="16" dur="500" fill="hold"/>
                                        <p:tgtEl>
                                          <p:spTgt spid="3">
                                            <p:txEl>
                                              <p:pRg st="13" end="13"/>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3" end="13"/>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3" end="13"/>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3" end="13"/>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223234"/>
                                        </p:tgtEl>
                                        <p:attrNameLst>
                                          <p:attrName>style.visibility</p:attrName>
                                        </p:attrNameLst>
                                      </p:cBhvr>
                                      <p:to>
                                        <p:strVal val="visible"/>
                                      </p:to>
                                    </p:set>
                                    <p:anim calcmode="lin" valueType="num">
                                      <p:cBhvr>
                                        <p:cTn id="23" dur="500" fill="hold"/>
                                        <p:tgtEl>
                                          <p:spTgt spid="223234"/>
                                        </p:tgtEl>
                                        <p:attrNameLst>
                                          <p:attrName>ppt_w</p:attrName>
                                        </p:attrNameLst>
                                      </p:cBhvr>
                                      <p:tavLst>
                                        <p:tav tm="0">
                                          <p:val>
                                            <p:strVal val="#ppt_w*2.5"/>
                                          </p:val>
                                        </p:tav>
                                        <p:tav tm="100000">
                                          <p:val>
                                            <p:strVal val="#ppt_w"/>
                                          </p:val>
                                        </p:tav>
                                      </p:tavLst>
                                    </p:anim>
                                    <p:anim calcmode="lin" valueType="num">
                                      <p:cBhvr>
                                        <p:cTn id="24" dur="500" fill="hold"/>
                                        <p:tgtEl>
                                          <p:spTgt spid="223234"/>
                                        </p:tgtEl>
                                        <p:attrNameLst>
                                          <p:attrName>ppt_h</p:attrName>
                                        </p:attrNameLst>
                                      </p:cBhvr>
                                      <p:tavLst>
                                        <p:tav tm="0">
                                          <p:val>
                                            <p:strVal val="#ppt_h*0.01"/>
                                          </p:val>
                                        </p:tav>
                                        <p:tav tm="100000">
                                          <p:val>
                                            <p:strVal val="#ppt_h"/>
                                          </p:val>
                                        </p:tav>
                                      </p:tavLst>
                                    </p:anim>
                                    <p:anim calcmode="lin" valueType="num">
                                      <p:cBhvr>
                                        <p:cTn id="25" dur="500" fill="hold"/>
                                        <p:tgtEl>
                                          <p:spTgt spid="223234"/>
                                        </p:tgtEl>
                                        <p:attrNameLst>
                                          <p:attrName>ppt_x</p:attrName>
                                        </p:attrNameLst>
                                      </p:cBhvr>
                                      <p:tavLst>
                                        <p:tav tm="0">
                                          <p:val>
                                            <p:strVal val="#ppt_x"/>
                                          </p:val>
                                        </p:tav>
                                        <p:tav tm="100000">
                                          <p:val>
                                            <p:strVal val="#ppt_x"/>
                                          </p:val>
                                        </p:tav>
                                      </p:tavLst>
                                    </p:anim>
                                    <p:anim calcmode="lin" valueType="num">
                                      <p:cBhvr>
                                        <p:cTn id="26" dur="500" fill="hold"/>
                                        <p:tgtEl>
                                          <p:spTgt spid="223234"/>
                                        </p:tgtEl>
                                        <p:attrNameLst>
                                          <p:attrName>ppt_y</p:attrName>
                                        </p:attrNameLst>
                                      </p:cBhvr>
                                      <p:tavLst>
                                        <p:tav tm="0">
                                          <p:val>
                                            <p:strVal val="#ppt_h+1"/>
                                          </p:val>
                                        </p:tav>
                                        <p:tav tm="100000">
                                          <p:val>
                                            <p:strVal val="#ppt_y"/>
                                          </p:val>
                                        </p:tav>
                                      </p:tavLst>
                                    </p:anim>
                                    <p:animEffect transition="in" filter="fade">
                                      <p:cBhvr>
                                        <p:cTn id="27" dur="500"/>
                                        <p:tgtEl>
                                          <p:spTgt spid="223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1. Силовое переключение.</a:t>
            </a:r>
            <a:endParaRPr lang="ru-RU" dirty="0"/>
          </a:p>
        </p:txBody>
      </p:sp>
      <p:sp>
        <p:nvSpPr>
          <p:cNvPr id="3" name="Содержимое 2"/>
          <p:cNvSpPr>
            <a:spLocks noGrp="1"/>
          </p:cNvSpPr>
          <p:nvPr>
            <p:ph idx="1"/>
          </p:nvPr>
        </p:nvSpPr>
        <p:spPr/>
        <p:txBody>
          <a:bodyPr>
            <a:normAutofit fontScale="92500" lnSpcReduction="20000"/>
          </a:bodyPr>
          <a:lstStyle/>
          <a:p>
            <a:r>
              <a:rPr lang="ru-RU" dirty="0" smtClean="0"/>
              <a:t>Можно изменить значения концентраций (например, добавить определенное количество вещества </a:t>
            </a:r>
            <a:r>
              <a:rPr lang="ru-RU" i="1" dirty="0" smtClean="0"/>
              <a:t>x</a:t>
            </a:r>
            <a:r>
              <a:rPr lang="ru-RU" baseline="-25000" dirty="0" smtClean="0"/>
              <a:t>1</a:t>
            </a:r>
            <a:r>
              <a:rPr lang="ru-RU" dirty="0" smtClean="0"/>
              <a:t>, так что система «перепрыгнет» через </a:t>
            </a:r>
            <a:r>
              <a:rPr lang="ru-RU" dirty="0" err="1" smtClean="0"/>
              <a:t>сепаратрису</a:t>
            </a:r>
            <a:r>
              <a:rPr lang="ru-RU" dirty="0" smtClean="0"/>
              <a:t>, например в некоторую точку </a:t>
            </a:r>
            <a:r>
              <a:rPr lang="ru-RU" i="1" dirty="0" smtClean="0"/>
              <a:t>c</a:t>
            </a:r>
            <a:r>
              <a:rPr lang="ru-RU" baseline="-25000" dirty="0" smtClean="0"/>
              <a:t>1</a:t>
            </a:r>
            <a:r>
              <a:rPr lang="ru-RU" dirty="0" smtClean="0"/>
              <a:t>, которая находится по правую сторону </a:t>
            </a:r>
            <a:r>
              <a:rPr lang="ru-RU" dirty="0" err="1" smtClean="0"/>
              <a:t>сепаратрисы</a:t>
            </a:r>
            <a:r>
              <a:rPr lang="ru-RU" dirty="0" smtClean="0"/>
              <a:t> в области влияния устойчивого стационарного состояния </a:t>
            </a:r>
            <a:r>
              <a:rPr lang="ru-RU" i="1" dirty="0" smtClean="0"/>
              <a:t>с</a:t>
            </a:r>
            <a:r>
              <a:rPr lang="ru-RU" dirty="0" smtClean="0"/>
              <a:t>, к которому система перейдет сама с течением времени. </a:t>
            </a:r>
          </a:p>
          <a:p>
            <a:r>
              <a:rPr lang="ru-RU" dirty="0" smtClean="0"/>
              <a:t>На фазовом портрете рис. 7.3 силовое (специфическое) переключение показано двойной стрелкой. Кинетика переменных при таком переключении показана на рис. 7.4.</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000504"/>
            <a:ext cx="8229600" cy="2172012"/>
          </a:xfrm>
        </p:spPr>
        <p:txBody>
          <a:bodyPr>
            <a:normAutofit fontScale="92500" lnSpcReduction="20000"/>
          </a:bodyPr>
          <a:lstStyle/>
          <a:p>
            <a:endParaRPr lang="ru-RU" dirty="0" smtClean="0"/>
          </a:p>
          <a:p>
            <a:pPr fontAlgn="t"/>
            <a:r>
              <a:rPr lang="ru-RU" b="1" dirty="0" smtClean="0"/>
              <a:t>Рис. 7.4.</a:t>
            </a:r>
            <a:r>
              <a:rPr lang="ru-RU" dirty="0" smtClean="0"/>
              <a:t> Поведение переменных во времени при силовом переключении после добавления в систему вещества </a:t>
            </a:r>
            <a:r>
              <a:rPr lang="ru-RU" i="1" dirty="0" err="1" smtClean="0"/>
              <a:t>x</a:t>
            </a:r>
            <a:r>
              <a:rPr lang="ru-RU" dirty="0" smtClean="0"/>
              <a:t> в количестве, достаточном для переключения системы из режима </a:t>
            </a:r>
            <a:r>
              <a:rPr lang="ru-RU" b="1" i="1" dirty="0" err="1" smtClean="0"/>
              <a:t>a</a:t>
            </a:r>
            <a:r>
              <a:rPr lang="ru-RU" dirty="0" smtClean="0"/>
              <a:t> в режим </a:t>
            </a:r>
            <a:r>
              <a:rPr lang="ru-RU" b="1" i="1" dirty="0" err="1" smtClean="0"/>
              <a:t>c</a:t>
            </a:r>
            <a:r>
              <a:rPr lang="ru-RU" dirty="0" smtClean="0"/>
              <a:t> (смотри рис. 7.3)</a:t>
            </a:r>
            <a:r>
              <a:rPr lang="ru-RU" b="1" i="1" dirty="0" smtClean="0"/>
              <a:t>.</a:t>
            </a:r>
            <a:endParaRPr lang="ru-RU" dirty="0" smtClean="0"/>
          </a:p>
          <a:p>
            <a:pPr>
              <a:buNone/>
            </a:pPr>
            <a:endParaRPr lang="ru-RU" dirty="0" smtClean="0"/>
          </a:p>
          <a:p>
            <a:endParaRPr lang="ru-RU" dirty="0"/>
          </a:p>
        </p:txBody>
      </p:sp>
      <p:pic>
        <p:nvPicPr>
          <p:cNvPr id="224258" name="Picture 2" descr="C:\Users\73B5~1\AppData\Local\Temp\Rar$EX00.134\LectMB\lect07.files\image018.jpg"/>
          <p:cNvPicPr>
            <a:picLocks noChangeAspect="1" noChangeArrowheads="1"/>
          </p:cNvPicPr>
          <p:nvPr/>
        </p:nvPicPr>
        <p:blipFill>
          <a:blip r:embed="rId2" cstate="print"/>
          <a:srcRect/>
          <a:stretch>
            <a:fillRect/>
          </a:stretch>
        </p:blipFill>
        <p:spPr bwMode="auto">
          <a:xfrm>
            <a:off x="3143240" y="1571612"/>
            <a:ext cx="2419350" cy="2667001"/>
          </a:xfrm>
          <a:prstGeom prst="rect">
            <a:avLst/>
          </a:prstGeom>
          <a:noFill/>
        </p:spPr>
      </p:pic>
    </p:spTree>
  </p:cSld>
  <p:clrMapOvr>
    <a:masterClrMapping/>
  </p:clrMapOvr>
  <p:transition>
    <p:dissolv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2</a:t>
            </a:r>
            <a:r>
              <a:rPr lang="ru-RU" b="1" i="1" dirty="0" smtClean="0"/>
              <a:t>. </a:t>
            </a:r>
            <a:r>
              <a:rPr lang="ru-RU" b="1" dirty="0" smtClean="0"/>
              <a:t>Параметрическое переключение.</a:t>
            </a:r>
            <a:endParaRPr lang="ru-RU" dirty="0"/>
          </a:p>
        </p:txBody>
      </p:sp>
      <p:sp>
        <p:nvSpPr>
          <p:cNvPr id="3" name="Содержимое 2"/>
          <p:cNvSpPr>
            <a:spLocks noGrp="1"/>
          </p:cNvSpPr>
          <p:nvPr>
            <p:ph idx="1"/>
          </p:nvPr>
        </p:nvSpPr>
        <p:spPr>
          <a:xfrm>
            <a:off x="457200" y="1646236"/>
            <a:ext cx="8229600" cy="5211764"/>
          </a:xfrm>
        </p:spPr>
        <p:txBody>
          <a:bodyPr>
            <a:normAutofit fontScale="77500" lnSpcReduction="20000"/>
          </a:bodyPr>
          <a:lstStyle/>
          <a:p>
            <a:r>
              <a:rPr lang="ru-RU" dirty="0" smtClean="0"/>
              <a:t>Другой – неспецифический способ переключения показан на рис. 7.5, 7.6. </a:t>
            </a:r>
          </a:p>
          <a:p>
            <a:r>
              <a:rPr lang="ru-RU" dirty="0" smtClean="0"/>
              <a:t>При таком способе переключения непосредственному воздействию подвергаются не переменные, а параметры системы. </a:t>
            </a:r>
          </a:p>
          <a:p>
            <a:r>
              <a:rPr lang="ru-RU" dirty="0" smtClean="0"/>
              <a:t>Это может быть достигнуто разными способами, например, изменением скорости поступления субстрата, температуры, </a:t>
            </a:r>
            <a:r>
              <a:rPr lang="ru-RU" i="1" dirty="0" err="1" smtClean="0"/>
              <a:t>рН</a:t>
            </a:r>
            <a:r>
              <a:rPr lang="ru-RU" dirty="0" smtClean="0"/>
              <a:t>.</a:t>
            </a:r>
          </a:p>
          <a:p>
            <a:r>
              <a:rPr lang="ru-RU" dirty="0" smtClean="0"/>
              <a:t>Сущность такого способа переключения состоит в использовании зависимости фазового портрета системы от некоторого управляющего параметра. </a:t>
            </a:r>
          </a:p>
          <a:p>
            <a:r>
              <a:rPr lang="ru-RU" dirty="0" smtClean="0"/>
              <a:t>Пусть с изменением этого параметра фазовый портрет претерпевает последовательность превращений, показанных на рис. 7.5 (</a:t>
            </a:r>
            <a:r>
              <a:rPr lang="ru-RU" i="1" dirty="0" smtClean="0"/>
              <a:t>а – г</a:t>
            </a:r>
            <a:r>
              <a:rPr lang="ru-RU" dirty="0" smtClean="0"/>
              <a:t>). </a:t>
            </a:r>
          </a:p>
          <a:p>
            <a:r>
              <a:rPr lang="ru-RU" dirty="0" smtClean="0"/>
              <a:t>На стадии (</a:t>
            </a:r>
            <a:r>
              <a:rPr lang="ru-RU" i="1" dirty="0" smtClean="0"/>
              <a:t>в</a:t>
            </a:r>
            <a:r>
              <a:rPr lang="ru-RU" dirty="0" smtClean="0"/>
              <a:t>)</a:t>
            </a:r>
            <a:r>
              <a:rPr lang="ru-RU" b="1" dirty="0" smtClean="0"/>
              <a:t> </a:t>
            </a:r>
            <a:r>
              <a:rPr lang="ru-RU" dirty="0" smtClean="0"/>
              <a:t>устойчивый узел (</a:t>
            </a:r>
            <a:r>
              <a:rPr lang="ru-RU" i="1" dirty="0" smtClean="0"/>
              <a:t>а</a:t>
            </a:r>
            <a:r>
              <a:rPr lang="ru-RU" dirty="0" smtClean="0"/>
              <a:t>) и седло (</a:t>
            </a:r>
            <a:r>
              <a:rPr lang="ru-RU" i="1" dirty="0" err="1" smtClean="0"/>
              <a:t>b</a:t>
            </a:r>
            <a:r>
              <a:rPr lang="ru-RU" dirty="0" smtClean="0"/>
              <a:t>) сливаются в одну </a:t>
            </a:r>
            <a:r>
              <a:rPr lang="ru-RU" dirty="0" err="1" smtClean="0"/>
              <a:t>полуустойчивую</a:t>
            </a:r>
            <a:r>
              <a:rPr lang="ru-RU" dirty="0" smtClean="0"/>
              <a:t> точку </a:t>
            </a:r>
            <a:r>
              <a:rPr lang="ru-RU" dirty="0" err="1" smtClean="0"/>
              <a:t>седло‑узел</a:t>
            </a:r>
            <a:r>
              <a:rPr lang="ru-RU" dirty="0" smtClean="0"/>
              <a:t>. На стадии (</a:t>
            </a:r>
            <a:r>
              <a:rPr lang="ru-RU" i="1" dirty="0" smtClean="0"/>
              <a:t>с</a:t>
            </a:r>
            <a:r>
              <a:rPr lang="ru-RU" dirty="0" smtClean="0"/>
              <a:t>) в системе остается лишь одно устойчивое стационарное состояние, к которому и сходятся все фазовые траектории.</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857627"/>
            <a:ext cx="4114800" cy="2314889"/>
          </a:xfrm>
        </p:spPr>
        <p:txBody>
          <a:bodyPr>
            <a:normAutofit fontScale="55000" lnSpcReduction="20000"/>
          </a:bodyPr>
          <a:lstStyle/>
          <a:p>
            <a:endParaRPr lang="ru-RU" dirty="0" smtClean="0">
              <a:solidFill>
                <a:schemeClr val="bg1"/>
              </a:solidFill>
            </a:endParaRPr>
          </a:p>
          <a:p>
            <a:r>
              <a:rPr lang="ru-RU" b="1" dirty="0" smtClean="0">
                <a:solidFill>
                  <a:schemeClr val="bg1"/>
                </a:solidFill>
              </a:rPr>
              <a:t>Рис. 7.5.</a:t>
            </a:r>
            <a:r>
              <a:rPr lang="ru-RU" dirty="0" smtClean="0">
                <a:solidFill>
                  <a:schemeClr val="bg1"/>
                </a:solidFill>
              </a:rPr>
              <a:t> Параметрическое переключение триггера. Последовательные стадии трансформации фазового портрета. Стрелками обозначено направление фазовых траекторий.</a:t>
            </a:r>
          </a:p>
          <a:p>
            <a:r>
              <a:rPr lang="ru-RU" dirty="0" smtClean="0"/>
              <a:t> </a:t>
            </a:r>
          </a:p>
          <a:p>
            <a:r>
              <a:rPr lang="ru-RU" dirty="0" smtClean="0"/>
              <a:t> </a:t>
            </a:r>
          </a:p>
          <a:p>
            <a:endParaRPr lang="ru-RU" dirty="0"/>
          </a:p>
        </p:txBody>
      </p:sp>
      <p:sp>
        <p:nvSpPr>
          <p:cNvPr id="22630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Рис. 7.5.</a:t>
            </a: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 Параметрическое переключение триггера. Последовательные стадии трансформации фазового портрета. Стрелками обозначено направление фазовых траекторий.</a:t>
            </a: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3600" b="0" i="0" u="none" strike="noStrike" cap="none" normalizeH="0" baseline="0" smtClean="0">
                <a:ln>
                  <a:noFill/>
                </a:ln>
                <a:solidFill>
                  <a:schemeClr val="tx1"/>
                </a:solidFill>
                <a:effectLst/>
                <a:latin typeface="Times New Roman" pitchFamily="18" charset="0"/>
                <a:cs typeface="Times New Roman" pitchFamily="18" charset="0"/>
              </a:rPr>
              <a:t>  </a:t>
            </a:r>
            <a:r>
              <a:rPr kumimoji="0" lang="ru-RU" sz="4600" b="0" i="0" u="none" strike="noStrike" cap="none" normalizeH="0" baseline="0" smtClean="0">
                <a:ln>
                  <a:noFill/>
                </a:ln>
                <a:solidFill>
                  <a:schemeClr val="tx1"/>
                </a:solidFill>
                <a:effectLst/>
                <a:latin typeface="Times New Roman" pitchFamily="18" charset="0"/>
                <a:cs typeface="Times New Roman" pitchFamily="18" charset="0"/>
              </a:rPr>
              <a:t> </a:t>
            </a:r>
            <a:r>
              <a:rPr kumimoji="0" lang="ru-RU" sz="136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0900" b="1" i="0" u="none" strike="noStrike" cap="none" normalizeH="0" baseline="0" smtClean="0">
              <a:ln>
                <a:noFill/>
              </a:ln>
              <a:solidFill>
                <a:schemeClr val="tx1"/>
              </a:solidFill>
              <a:effectLst/>
              <a:latin typeface="Times New Roman" pitchFamily="18" charset="0"/>
              <a:cs typeface="Times New Roman" pitchFamily="18" charset="0"/>
            </a:endParaRPr>
          </a:p>
        </p:txBody>
      </p:sp>
      <p:pic>
        <p:nvPicPr>
          <p:cNvPr id="226306" name="Picture 2" descr="C:\Users\73B5~1\AppData\Local\Temp\Rar$EX00.134\LectMB\lect07.files\image020.jpg"/>
          <p:cNvPicPr>
            <a:picLocks noChangeAspect="1" noChangeArrowheads="1"/>
          </p:cNvPicPr>
          <p:nvPr/>
        </p:nvPicPr>
        <p:blipFill>
          <a:blip r:embed="rId2" cstate="print"/>
          <a:srcRect/>
          <a:stretch>
            <a:fillRect/>
          </a:stretch>
        </p:blipFill>
        <p:spPr bwMode="auto">
          <a:xfrm>
            <a:off x="785786" y="1571612"/>
            <a:ext cx="3371850" cy="2162175"/>
          </a:xfrm>
          <a:prstGeom prst="rect">
            <a:avLst/>
          </a:prstGeom>
          <a:noFill/>
        </p:spPr>
      </p:pic>
      <p:pic>
        <p:nvPicPr>
          <p:cNvPr id="226307" name="Picture 3" descr="Подпись: Рис. 7.6. Кинетика измене-ния переменных в процессе параметрического переклю-чения триггера."/>
          <p:cNvPicPr>
            <a:picLocks noChangeAspect="1" noChangeArrowheads="1"/>
          </p:cNvPicPr>
          <p:nvPr/>
        </p:nvPicPr>
        <p:blipFill>
          <a:blip r:embed="rId3" cstate="print"/>
          <a:srcRect/>
          <a:stretch>
            <a:fillRect/>
          </a:stretch>
        </p:blipFill>
        <p:spPr bwMode="auto">
          <a:xfrm>
            <a:off x="4786314" y="4071942"/>
            <a:ext cx="3261094" cy="1357322"/>
          </a:xfrm>
          <a:prstGeom prst="rect">
            <a:avLst/>
          </a:prstGeom>
          <a:noFill/>
        </p:spPr>
      </p:pic>
      <p:pic>
        <p:nvPicPr>
          <p:cNvPr id="226308" name="Picture 4" descr="C:\Users\73B5~1\AppData\Local\Temp\Rar$EX00.134\LectMB\lect07.files\image023.jpg"/>
          <p:cNvPicPr>
            <a:picLocks noChangeAspect="1" noChangeArrowheads="1"/>
          </p:cNvPicPr>
          <p:nvPr/>
        </p:nvPicPr>
        <p:blipFill>
          <a:blip r:embed="rId4" cstate="print"/>
          <a:srcRect/>
          <a:stretch>
            <a:fillRect/>
          </a:stretch>
        </p:blipFill>
        <p:spPr bwMode="auto">
          <a:xfrm>
            <a:off x="4857751" y="1571612"/>
            <a:ext cx="2740407" cy="2143140"/>
          </a:xfrm>
          <a:prstGeom prst="rect">
            <a:avLst/>
          </a:prstGeom>
          <a:noFill/>
        </p:spPr>
      </p:pic>
    </p:spTree>
  </p:cSld>
  <p:clrMapOvr>
    <a:masterClrMapping/>
  </p:clrMapOvr>
  <p:transition>
    <p:dissolv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214422"/>
            <a:ext cx="8229600" cy="5360114"/>
          </a:xfrm>
        </p:spPr>
        <p:txBody>
          <a:bodyPr>
            <a:normAutofit lnSpcReduction="10000"/>
          </a:bodyPr>
          <a:lstStyle/>
          <a:p>
            <a:r>
              <a:rPr lang="ru-RU" dirty="0" smtClean="0"/>
              <a:t>Тогда система, находившаяся в начале процесса переключения в стационарном режиме </a:t>
            </a:r>
            <a:r>
              <a:rPr lang="ru-RU" i="1" dirty="0" smtClean="0"/>
              <a:t>а</a:t>
            </a:r>
            <a:r>
              <a:rPr lang="ru-RU" dirty="0" smtClean="0"/>
              <a:t>, в результате параметрического переключения окажется в области притяжения единственного устойчивого стационарного режима </a:t>
            </a:r>
            <a:r>
              <a:rPr lang="ru-RU" i="1" dirty="0" smtClean="0"/>
              <a:t>с</a:t>
            </a:r>
            <a:r>
              <a:rPr lang="ru-RU" dirty="0" smtClean="0"/>
              <a:t>, куда с течением времени и перейдет (рис. 7.6).</a:t>
            </a:r>
          </a:p>
          <a:p>
            <a:r>
              <a:rPr lang="ru-RU" dirty="0" smtClean="0"/>
              <a:t>Параметрический способ переключения реализуется при изменении любой генетической программы, он может также иметь место при изменении внешних условий, приводящих к изменению управляющего параметра системы.</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Модели отбора</a:t>
            </a:r>
            <a:endParaRPr lang="ru-RU" dirty="0"/>
          </a:p>
        </p:txBody>
      </p:sp>
      <p:graphicFrame>
        <p:nvGraphicFramePr>
          <p:cNvPr id="4" name="Содержимое 3"/>
          <p:cNvGraphicFramePr>
            <a:graphicFrameLocks noGrp="1"/>
          </p:cNvGraphicFramePr>
          <p:nvPr>
            <p:ph idx="1"/>
          </p:nvPr>
        </p:nvGraphicFramePr>
        <p:xfrm>
          <a:off x="2285984" y="3857628"/>
          <a:ext cx="4426585" cy="2103120"/>
        </p:xfrm>
        <a:graphic>
          <a:graphicData uri="http://schemas.openxmlformats.org/drawingml/2006/table">
            <a:tbl>
              <a:tblPr/>
              <a:tblGrid>
                <a:gridCol w="1636395"/>
                <a:gridCol w="1195705"/>
                <a:gridCol w="1594485"/>
              </a:tblGrid>
              <a:tr h="0">
                <a:tc>
                  <a:txBody>
                    <a:bodyPr/>
                    <a:lstStyle/>
                    <a:p>
                      <a:pPr algn="ctr"/>
                      <a:r>
                        <a:rPr lang="ru-RU" sz="1200" b="1">
                          <a:latin typeface="Times New Roman"/>
                        </a:rPr>
                        <a:t>1000 тыс. лет</a:t>
                      </a:r>
                      <a:endParaRPr lang="ru-RU"/>
                    </a:p>
                  </a:txBody>
                  <a:tcPr marL="68580" marR="68580" marT="0" marB="0">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a:r>
                        <a:rPr lang="ru-RU" sz="1200" b="1">
                          <a:latin typeface="Times New Roman"/>
                        </a:rPr>
                        <a:t>КАЙНОЗОЙ</a:t>
                      </a:r>
                      <a:endParaRPr lang="ru-RU"/>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200" b="1">
                          <a:latin typeface="Times New Roman"/>
                        </a:rPr>
                        <a:t>Эволюция человека</a:t>
                      </a:r>
                      <a:endParaRPr lang="ru-RU"/>
                    </a:p>
                  </a:txBody>
                  <a:tcPr marL="68580" marR="68580" marT="0" marB="0">
                    <a:lnL w="952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pPr algn="ctr"/>
                      <a:r>
                        <a:rPr lang="ru-RU"/>
                        <a:t> </a:t>
                      </a:r>
                    </a:p>
                  </a:txBody>
                  <a:tcPr marL="68580" marR="68580" marT="0" marB="0">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tcPr>
                </a:tc>
                <a:tc>
                  <a:txBody>
                    <a:bodyPr/>
                    <a:lstStyle/>
                    <a:p>
                      <a:pPr algn="ctr"/>
                      <a:r>
                        <a:rPr lang="ru-RU" sz="1200" b="1">
                          <a:latin typeface="Times New Roman"/>
                        </a:rPr>
                        <a:t>МЕЗОЗОЙ</a:t>
                      </a:r>
                      <a:endParaRPr lang="ru-RU"/>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200" b="1">
                          <a:latin typeface="Times New Roman"/>
                        </a:rPr>
                        <a:t>Появление млекопитающих</a:t>
                      </a:r>
                      <a:endParaRPr lang="ru-RU"/>
                    </a:p>
                  </a:txBody>
                  <a:tcPr marL="68580" marR="68580" marT="0" marB="0">
                    <a:lnL w="952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pPr algn="ctr"/>
                      <a:r>
                        <a:rPr lang="ru-RU"/>
                        <a:t> </a:t>
                      </a:r>
                    </a:p>
                  </a:txBody>
                  <a:tcPr marL="68580" marR="68580" marT="0" marB="0">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tc>
                  <a:txBody>
                    <a:bodyPr/>
                    <a:lstStyle/>
                    <a:p>
                      <a:pPr algn="ctr"/>
                      <a:r>
                        <a:rPr lang="ru-RU" sz="1200" b="1">
                          <a:latin typeface="Times New Roman"/>
                        </a:rPr>
                        <a:t>ПАЛЕОЗОЙ</a:t>
                      </a:r>
                      <a:endParaRPr lang="ru-RU"/>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200" b="1">
                          <a:latin typeface="Times New Roman"/>
                        </a:rPr>
                        <a:t>Первые многоклеточные</a:t>
                      </a:r>
                      <a:endParaRPr lang="ru-RU"/>
                    </a:p>
                  </a:txBody>
                  <a:tcPr marL="68580" marR="68580" marT="0" marB="0">
                    <a:lnL w="952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pPr algn="ctr"/>
                      <a:r>
                        <a:rPr lang="ru-RU" sz="1200" b="1">
                          <a:latin typeface="Times New Roman"/>
                        </a:rPr>
                        <a:t>2000 – 3000 тыс. лет</a:t>
                      </a:r>
                      <a:endParaRPr lang="ru-RU"/>
                    </a:p>
                  </a:txBody>
                  <a:tcPr marL="68580" marR="68580" marT="0" marB="0">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200" b="1">
                          <a:latin typeface="Times New Roman"/>
                        </a:rPr>
                        <a:t>ПРОТЕОЗОЙ</a:t>
                      </a:r>
                      <a:endParaRPr lang="ru-RU"/>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200" b="1">
                          <a:latin typeface="Times New Roman"/>
                        </a:rPr>
                        <a:t>Биологическая эволюция</a:t>
                      </a:r>
                      <a:endParaRPr lang="ru-RU"/>
                    </a:p>
                  </a:txBody>
                  <a:tcPr marL="68580" marR="68580" marT="0" marB="0">
                    <a:lnL w="952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pPr algn="ctr"/>
                      <a:r>
                        <a:rPr lang="ru-RU" sz="1200" b="1">
                          <a:latin typeface="Times New Roman"/>
                        </a:rPr>
                        <a:t>4000 тыс. лет</a:t>
                      </a:r>
                      <a:endParaRPr lang="ru-RU"/>
                    </a:p>
                  </a:txBody>
                  <a:tcPr marL="68580" marR="68580" marT="0" marB="0">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200" b="1">
                          <a:latin typeface="Times New Roman"/>
                        </a:rPr>
                        <a:t>АРХЕЙ</a:t>
                      </a:r>
                      <a:endParaRPr lang="ru-RU"/>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200" b="1">
                          <a:latin typeface="Times New Roman"/>
                        </a:rPr>
                        <a:t>Микроископаемые</a:t>
                      </a:r>
                      <a:endParaRPr lang="ru-RU"/>
                    </a:p>
                  </a:txBody>
                  <a:tcPr marL="68580" marR="68580" marT="0" marB="0">
                    <a:lnL w="952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pPr algn="ctr"/>
                      <a:r>
                        <a:rPr lang="ru-RU" sz="1200" b="1">
                          <a:latin typeface="Times New Roman"/>
                        </a:rPr>
                        <a:t>5000 тыс. лет</a:t>
                      </a:r>
                      <a:endParaRPr lang="ru-RU"/>
                    </a:p>
                  </a:txBody>
                  <a:tcPr marL="68580" marR="68580" marT="0" marB="0">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200" b="1">
                          <a:latin typeface="Times New Roman"/>
                        </a:rPr>
                        <a:t>Образование земли</a:t>
                      </a:r>
                      <a:endParaRPr lang="ru-RU"/>
                    </a:p>
                  </a:txBody>
                  <a:tcPr marL="68580" marR="68580" marT="0" marB="0">
                    <a:lnL w="952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pPr algn="ctr"/>
                      <a:r>
                        <a:rPr lang="ru-RU" sz="1200" b="1">
                          <a:latin typeface="Times New Roman"/>
                        </a:rPr>
                        <a:t>6000 тыс. лет</a:t>
                      </a:r>
                      <a:endParaRPr lang="ru-RU"/>
                    </a:p>
                  </a:txBody>
                  <a:tcPr marL="68580" marR="68580" marT="0" marB="0">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ru-RU"/>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ru-RU" sz="1200" b="1" dirty="0">
                          <a:latin typeface="Times New Roman"/>
                        </a:rPr>
                        <a:t>Возникновение солнечной системы</a:t>
                      </a:r>
                      <a:endParaRPr lang="ru-RU" dirty="0"/>
                    </a:p>
                  </a:txBody>
                  <a:tcPr marL="68580" marR="68580" marT="0" marB="0">
                    <a:lnL w="952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6" name="Содержимое 2"/>
          <p:cNvSpPr txBox="1">
            <a:spLocks/>
          </p:cNvSpPr>
          <p:nvPr/>
        </p:nvSpPr>
        <p:spPr>
          <a:xfrm>
            <a:off x="457200" y="1646237"/>
            <a:ext cx="8229600" cy="2068515"/>
          </a:xfrm>
          <a:prstGeom prst="rect">
            <a:avLst/>
          </a:prstGeom>
        </p:spPr>
        <p:txBody>
          <a:bodyPr>
            <a:normAutofit fontScale="70000" lnSpcReduction="20000"/>
          </a:bodyPr>
          <a:lstStyle/>
          <a:p>
            <a:r>
              <a:rPr lang="ru-RU" sz="2800" dirty="0" smtClean="0"/>
              <a:t>Как мы видели выше, в </a:t>
            </a:r>
            <a:r>
              <a:rPr lang="ru-RU" sz="2800" dirty="0" err="1" smtClean="0"/>
              <a:t>триггерной</a:t>
            </a:r>
            <a:r>
              <a:rPr lang="ru-RU" sz="2800" dirty="0" smtClean="0"/>
              <a:t> системе изображающая точка “выбирает” (в зависимости от параметров и начальных условий) стационарный режим функционирования. </a:t>
            </a:r>
            <a:r>
              <a:rPr lang="ru-RU" sz="2800" dirty="0" err="1" smtClean="0"/>
              <a:t>Триггерные</a:t>
            </a:r>
            <a:r>
              <a:rPr lang="ru-RU" sz="2800" dirty="0" smtClean="0"/>
              <a:t> модели могут быть использованы при описании процесса отбора, и потому применимы к процессам эволюции.</a:t>
            </a:r>
          </a:p>
          <a:p>
            <a:endParaRPr lang="ru-RU" sz="2800" dirty="0" smtClean="0"/>
          </a:p>
          <a:p>
            <a:pPr algn="ctr"/>
            <a:r>
              <a:rPr lang="ru-RU" sz="2800" b="1" dirty="0" smtClean="0"/>
              <a:t>Геохронологическая таблица</a:t>
            </a:r>
            <a:endParaRPr lang="ru-RU" sz="28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6">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6">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 calcmode="lin" valueType="num">
                                      <p:cBhvr>
                                        <p:cTn id="16" dur="500" fill="hold"/>
                                        <p:tgtEl>
                                          <p:spTgt spid="6">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6">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6">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6">
                                            <p:txEl>
                                              <p:pRg st="2" end="2"/>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strVal val="#ppt_w*2.5"/>
                                          </p:val>
                                        </p:tav>
                                        <p:tav tm="100000">
                                          <p:val>
                                            <p:strVal val="#ppt_w"/>
                                          </p:val>
                                        </p:tav>
                                      </p:tavLst>
                                    </p:anim>
                                    <p:anim calcmode="lin" valueType="num">
                                      <p:cBhvr>
                                        <p:cTn id="24" dur="500" fill="hold"/>
                                        <p:tgtEl>
                                          <p:spTgt spid="4"/>
                                        </p:tgtEl>
                                        <p:attrNameLst>
                                          <p:attrName>ppt_h</p:attrName>
                                        </p:attrNameLst>
                                      </p:cBhvr>
                                      <p:tavLst>
                                        <p:tav tm="0">
                                          <p:val>
                                            <p:strVal val="#ppt_h*0.01"/>
                                          </p:val>
                                        </p:tav>
                                        <p:tav tm="100000">
                                          <p:val>
                                            <p:strVal val="#ppt_h"/>
                                          </p:val>
                                        </p:tav>
                                      </p:tavLst>
                                    </p:anim>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h+1"/>
                                          </p:val>
                                        </p:tav>
                                        <p:tav tm="100000">
                                          <p:val>
                                            <p:strVal val="#ppt_y"/>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5068912"/>
          </a:xfrm>
        </p:spPr>
        <p:txBody>
          <a:bodyPr>
            <a:normAutofit fontScale="62500" lnSpcReduction="20000"/>
          </a:bodyPr>
          <a:lstStyle/>
          <a:p>
            <a:r>
              <a:rPr lang="ru-RU" dirty="0" smtClean="0"/>
              <a:t>Изучая приведенную выше геохронологическую таблицу, можно выделить два класса процессов эволюции:</a:t>
            </a:r>
          </a:p>
          <a:p>
            <a:r>
              <a:rPr lang="ru-RU" dirty="0" smtClean="0"/>
              <a:t>1) Системы: где новые элементы не появляются, а старые не исчезают – происходит их перераспределение в пространстве и во времени.</a:t>
            </a:r>
          </a:p>
          <a:p>
            <a:r>
              <a:rPr lang="ru-RU" dirty="0" smtClean="0"/>
              <a:t>2) Возможен самопроизвольный отбор немногих элементов (и их размножение) из очень большого числа различных уже существующих или тех, которые могут возникнуть.</a:t>
            </a:r>
          </a:p>
          <a:p>
            <a:r>
              <a:rPr lang="ru-RU" dirty="0" smtClean="0"/>
              <a:t>К первому типу относятся процессы эволюции галактик, упорядоченных вихрей в гидродинамике, автоколебаний и </a:t>
            </a:r>
            <a:r>
              <a:rPr lang="ru-RU" dirty="0" err="1" smtClean="0"/>
              <a:t>автоволн</a:t>
            </a:r>
            <a:r>
              <a:rPr lang="ru-RU" dirty="0" smtClean="0"/>
              <a:t> в активных средах. Сюда же относятся процессы образования негомогенных стационарных распределений вещества в пространстве – диссипативных структур. Более подробно эти процессы будут рассмотрены во второй части лекций.</a:t>
            </a:r>
          </a:p>
          <a:p>
            <a:r>
              <a:rPr lang="ru-RU" dirty="0" smtClean="0"/>
              <a:t>Ко второму типу относится образование изотопов химических элементов, макромолекул в химической эволюции и видов в биологической эволюции, а также образование человеческих языков. Все эти процессы идут в результате размножения и конкурентного отбора.</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071546"/>
            <a:ext cx="8229600" cy="5502990"/>
          </a:xfrm>
        </p:spPr>
        <p:txBody>
          <a:bodyPr>
            <a:normAutofit fontScale="77500" lnSpcReduction="20000"/>
          </a:bodyPr>
          <a:lstStyle/>
          <a:p>
            <a:r>
              <a:rPr lang="ru-RU" dirty="0" smtClean="0"/>
              <a:t>Ко второму типу относится образование изотопов химических элементов, макромолекул в химической эволюции и видов в биологической эволюции, а также образование человеческих языков. Все эти процессы идут в результате размножения и конкурентного отбора.</a:t>
            </a:r>
          </a:p>
          <a:p>
            <a:r>
              <a:rPr lang="ru-RU" dirty="0" smtClean="0"/>
              <a:t>Структурирование в пространстве (тип 1) обычно предшествует конкурентному отбору (тип 2). До образования изотопов химических элементов (водород и гелий) должны были возникнуть "сгустки материи" ‑ зародыши галактик и звезд. До возникновения макромолекул должна была образоваться планетная структура и атмосфера Земли, доступная для солнечных лучей. Человеческие языки возникают в замкнутых коллективах и проч.</a:t>
            </a:r>
          </a:p>
          <a:p>
            <a:r>
              <a:rPr lang="ru-RU" dirty="0" smtClean="0"/>
              <a:t>Наоборот, процессы отбора ведут к возможности образования новых, более сложных структур. На базе разнообразия макромолекул идет становление живого организма. Биогеоценозы формируются из разных видов живых существ и т.д.</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ВВЕДЕНИЕ. МАТЕМАТИЧЕСКИЕ МОДЕЛИ В БИОЛОГИИ</a:t>
            </a:r>
            <a:endParaRPr lang="ru-RU" dirty="0"/>
          </a:p>
        </p:txBody>
      </p:sp>
      <p:sp>
        <p:nvSpPr>
          <p:cNvPr id="3" name="Содержимое 2"/>
          <p:cNvSpPr>
            <a:spLocks noGrp="1"/>
          </p:cNvSpPr>
          <p:nvPr>
            <p:ph idx="1"/>
          </p:nvPr>
        </p:nvSpPr>
        <p:spPr/>
        <p:txBody>
          <a:bodyPr>
            <a:normAutofit lnSpcReduction="10000"/>
          </a:bodyPr>
          <a:lstStyle/>
          <a:p>
            <a:r>
              <a:rPr lang="ru-RU" i="1" dirty="0" smtClean="0"/>
              <a:t>Понятие модели. Объекты, цели и методы моделирования. Модели в разных науках. Компьютерные и математические модели. История первых моделей в биологии. Современная классификация моделей биологических процессов. Регрессионные, имитационные, качественные модели. Принципы </a:t>
            </a:r>
            <a:r>
              <a:rPr lang="ru-RU" i="1" dirty="0" err="1" smtClean="0"/>
              <a:t>имитацуионного</a:t>
            </a:r>
            <a:r>
              <a:rPr lang="ru-RU" i="1" dirty="0" smtClean="0"/>
              <a:t> моделирования и примеры моделей. Специфика моделирования живых систем.</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a:t>
            </a:r>
            <a:endParaRPr lang="ru-RU" dirty="0"/>
          </a:p>
        </p:txBody>
      </p:sp>
      <p:sp>
        <p:nvSpPr>
          <p:cNvPr id="3" name="Содержимое 2"/>
          <p:cNvSpPr>
            <a:spLocks noGrp="1"/>
          </p:cNvSpPr>
          <p:nvPr>
            <p:ph idx="1"/>
          </p:nvPr>
        </p:nvSpPr>
        <p:spPr>
          <a:xfrm>
            <a:off x="428596" y="928670"/>
            <a:ext cx="8229600" cy="5325244"/>
          </a:xfrm>
        </p:spPr>
        <p:txBody>
          <a:bodyPr>
            <a:normAutofit fontScale="55000" lnSpcReduction="20000"/>
          </a:bodyPr>
          <a:lstStyle/>
          <a:p>
            <a:r>
              <a:rPr lang="ru-RU" b="1" dirty="0" smtClean="0"/>
              <a:t>1. Зависимость между количеством производителей хамсы S и количеством молоди от каждого нерестившегося производителя в Азовском море</a:t>
            </a:r>
            <a:r>
              <a:rPr lang="ru-RU" i="1" dirty="0" smtClean="0"/>
              <a:t> </a:t>
            </a:r>
            <a:r>
              <a:rPr lang="ru-RU" dirty="0" smtClean="0"/>
              <a:t>(используется в большой имитационной модели динамики рыбного стада Азовского моря, </a:t>
            </a:r>
            <a:r>
              <a:rPr lang="ru-RU" dirty="0" err="1" smtClean="0"/>
              <a:t>Горстко</a:t>
            </a:r>
            <a:r>
              <a:rPr lang="ru-RU" dirty="0" smtClean="0"/>
              <a:t>, 1985):</a:t>
            </a:r>
          </a:p>
          <a:p>
            <a:endParaRPr lang="ru-RU" dirty="0" smtClean="0"/>
          </a:p>
          <a:p>
            <a:endParaRPr lang="ru-RU" dirty="0" smtClean="0"/>
          </a:p>
          <a:p>
            <a:r>
              <a:rPr lang="ru-RU" i="1" dirty="0" smtClean="0"/>
              <a:t>S - </a:t>
            </a:r>
            <a:r>
              <a:rPr lang="ru-RU" dirty="0" smtClean="0"/>
              <a:t>количество сеголеток (штуки) на каждого нерестившегося производителя.</a:t>
            </a:r>
          </a:p>
          <a:p>
            <a:r>
              <a:rPr lang="ru-RU" i="1" dirty="0" err="1" smtClean="0"/>
              <a:t>x</a:t>
            </a:r>
            <a:r>
              <a:rPr lang="ru-RU" dirty="0" smtClean="0"/>
              <a:t> - количество зашедших весной из Черного моря в Азовское производителей хамсы (</a:t>
            </a:r>
            <a:r>
              <a:rPr lang="ru-RU" dirty="0" err="1" smtClean="0"/>
              <a:t>млрд</a:t>
            </a:r>
            <a:r>
              <a:rPr lang="ru-RU" dirty="0" smtClean="0"/>
              <a:t> штук).</a:t>
            </a:r>
          </a:p>
          <a:p>
            <a:r>
              <a:rPr lang="ru-RU" dirty="0" smtClean="0">
                <a:sym typeface="Symbol"/>
              </a:rPr>
              <a:t></a:t>
            </a:r>
            <a:r>
              <a:rPr lang="ru-RU" dirty="0" smtClean="0"/>
              <a:t> - среднеквадратичное отклонение.</a:t>
            </a:r>
          </a:p>
          <a:p>
            <a:r>
              <a:rPr lang="ru-RU" b="1" dirty="0" smtClean="0"/>
              <a:t>2. Скорость поглощения кислорода </a:t>
            </a:r>
            <a:r>
              <a:rPr lang="ru-RU" b="1" dirty="0" err="1" smtClean="0"/>
              <a:t>опадом</a:t>
            </a:r>
            <a:r>
              <a:rPr lang="ru-RU" b="1" dirty="0" smtClean="0"/>
              <a:t> листьев</a:t>
            </a:r>
            <a:endParaRPr lang="ru-RU" dirty="0" smtClean="0"/>
          </a:p>
          <a:p>
            <a:r>
              <a:rPr lang="ru-RU" dirty="0" smtClean="0"/>
              <a:t>(Из книги: </a:t>
            </a:r>
            <a:r>
              <a:rPr lang="ru-RU" dirty="0" err="1" smtClean="0"/>
              <a:t>Д.Джефферс</a:t>
            </a:r>
            <a:r>
              <a:rPr lang="ru-RU" dirty="0" smtClean="0"/>
              <a:t> "Введение в системный анализ: применение в экологии", М., 1981)</a:t>
            </a:r>
          </a:p>
          <a:p>
            <a:endParaRPr lang="ru-RU" dirty="0" smtClean="0"/>
          </a:p>
          <a:p>
            <a:endParaRPr lang="ru-RU" dirty="0" smtClean="0"/>
          </a:p>
          <a:p>
            <a:r>
              <a:rPr lang="ru-RU" i="1" dirty="0" smtClean="0"/>
              <a:t>Y </a:t>
            </a:r>
            <a:r>
              <a:rPr lang="ru-RU" dirty="0" smtClean="0"/>
              <a:t>поглощение кислорода, измеренное в мкл(0,25 г)</a:t>
            </a:r>
            <a:r>
              <a:rPr lang="ru-RU" baseline="30000" dirty="0" smtClean="0"/>
              <a:t>-1</a:t>
            </a:r>
            <a:r>
              <a:rPr lang="ru-RU" dirty="0" smtClean="0"/>
              <a:t>ч</a:t>
            </a:r>
            <a:r>
              <a:rPr lang="ru-RU" baseline="30000" dirty="0" smtClean="0"/>
              <a:t>-1</a:t>
            </a:r>
            <a:r>
              <a:rPr lang="ru-RU" dirty="0" smtClean="0"/>
              <a:t>.</a:t>
            </a:r>
          </a:p>
          <a:p>
            <a:r>
              <a:rPr lang="ru-RU" i="1" dirty="0" smtClean="0"/>
              <a:t>D</a:t>
            </a:r>
            <a:r>
              <a:rPr lang="ru-RU" dirty="0" smtClean="0"/>
              <a:t> - число дней, в течение которых выдерживались образцы,</a:t>
            </a:r>
          </a:p>
          <a:p>
            <a:r>
              <a:rPr lang="ru-RU" i="1" dirty="0" smtClean="0"/>
              <a:t>B</a:t>
            </a:r>
            <a:r>
              <a:rPr lang="ru-RU" dirty="0" smtClean="0"/>
              <a:t> - процентное содержание влаги в образцах,</a:t>
            </a:r>
          </a:p>
          <a:p>
            <a:r>
              <a:rPr lang="ru-RU" i="1" dirty="0" smtClean="0"/>
              <a:t>Т</a:t>
            </a:r>
            <a:r>
              <a:rPr lang="ru-RU" dirty="0" smtClean="0"/>
              <a:t> - температура, измеренная в град.С.</a:t>
            </a:r>
          </a:p>
          <a:p>
            <a:r>
              <a:rPr lang="ru-RU" dirty="0" smtClean="0"/>
              <a:t>Эта формула дает несмещенные оценки для скорости поглощения кислорода во всем диапазоне дней, температур и влажностей, которые наблюдались в эксперименте, со средним квадратичным отклонением в поглощении кислорода, равном </a:t>
            </a:r>
            <a:r>
              <a:rPr lang="ru-RU" dirty="0" smtClean="0">
                <a:sym typeface="Symbol"/>
              </a:rPr>
              <a:t></a:t>
            </a:r>
            <a:r>
              <a:rPr lang="ru-RU" dirty="0" smtClean="0"/>
              <a:t> =0.319</a:t>
            </a:r>
            <a:r>
              <a:rPr lang="ru-RU" dirty="0" smtClean="0">
                <a:sym typeface="Symbol"/>
              </a:rPr>
              <a:t></a:t>
            </a:r>
            <a:r>
              <a:rPr lang="ru-RU" dirty="0" smtClean="0"/>
              <a:t>0.321.</a:t>
            </a:r>
          </a:p>
          <a:p>
            <a:endParaRPr lang="ru-RU" dirty="0"/>
          </a:p>
        </p:txBody>
      </p:sp>
      <p:pic>
        <p:nvPicPr>
          <p:cNvPr id="28674" name="Picture 2" descr="C:\Users\73B5~1\AppData\Local\Temp\Rar$EX03.864\LectMB\Lect01.files\image018.gif"/>
          <p:cNvPicPr>
            <a:picLocks noChangeAspect="1" noChangeArrowheads="1"/>
          </p:cNvPicPr>
          <p:nvPr/>
        </p:nvPicPr>
        <p:blipFill>
          <a:blip r:embed="rId2" cstate="print"/>
          <a:srcRect/>
          <a:stretch>
            <a:fillRect/>
          </a:stretch>
        </p:blipFill>
        <p:spPr bwMode="auto">
          <a:xfrm>
            <a:off x="2357422" y="1714488"/>
            <a:ext cx="4572012" cy="428628"/>
          </a:xfrm>
          <a:prstGeom prst="rect">
            <a:avLst/>
          </a:prstGeom>
          <a:noFill/>
        </p:spPr>
      </p:pic>
      <p:pic>
        <p:nvPicPr>
          <p:cNvPr id="28676" name="Picture 4" descr="C:\Users\73B5~1\AppData\Local\Temp\Rar$EX03.864\LectMB\Lect01.files\image020.gif"/>
          <p:cNvPicPr>
            <a:picLocks noChangeAspect="1" noChangeArrowheads="1"/>
          </p:cNvPicPr>
          <p:nvPr/>
        </p:nvPicPr>
        <p:blipFill>
          <a:blip r:embed="rId3" cstate="print"/>
          <a:srcRect/>
          <a:stretch>
            <a:fillRect/>
          </a:stretch>
        </p:blipFill>
        <p:spPr bwMode="auto">
          <a:xfrm>
            <a:off x="857224" y="3643314"/>
            <a:ext cx="7715304" cy="35316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28674"/>
                                        </p:tgtEl>
                                        <p:attrNameLst>
                                          <p:attrName>style.visibility</p:attrName>
                                        </p:attrNameLst>
                                      </p:cBhvr>
                                      <p:to>
                                        <p:strVal val="visible"/>
                                      </p:to>
                                    </p:set>
                                    <p:anim calcmode="lin" valueType="num">
                                      <p:cBhvr>
                                        <p:cTn id="14" dur="500" fill="hold"/>
                                        <p:tgtEl>
                                          <p:spTgt spid="28674"/>
                                        </p:tgtEl>
                                        <p:attrNameLst>
                                          <p:attrName>ppt_w</p:attrName>
                                        </p:attrNameLst>
                                      </p:cBhvr>
                                      <p:tavLst>
                                        <p:tav tm="0">
                                          <p:val>
                                            <p:strVal val="#ppt_w*2.5"/>
                                          </p:val>
                                        </p:tav>
                                        <p:tav tm="100000">
                                          <p:val>
                                            <p:strVal val="#ppt_w"/>
                                          </p:val>
                                        </p:tav>
                                      </p:tavLst>
                                    </p:anim>
                                    <p:anim calcmode="lin" valueType="num">
                                      <p:cBhvr>
                                        <p:cTn id="15" dur="500" fill="hold"/>
                                        <p:tgtEl>
                                          <p:spTgt spid="28674"/>
                                        </p:tgtEl>
                                        <p:attrNameLst>
                                          <p:attrName>ppt_h</p:attrName>
                                        </p:attrNameLst>
                                      </p:cBhvr>
                                      <p:tavLst>
                                        <p:tav tm="0">
                                          <p:val>
                                            <p:strVal val="#ppt_h*0.01"/>
                                          </p:val>
                                        </p:tav>
                                        <p:tav tm="100000">
                                          <p:val>
                                            <p:strVal val="#ppt_h"/>
                                          </p:val>
                                        </p:tav>
                                      </p:tavLst>
                                    </p:anim>
                                    <p:anim calcmode="lin" valueType="num">
                                      <p:cBhvr>
                                        <p:cTn id="16" dur="500" fill="hold"/>
                                        <p:tgtEl>
                                          <p:spTgt spid="28674"/>
                                        </p:tgtEl>
                                        <p:attrNameLst>
                                          <p:attrName>ppt_x</p:attrName>
                                        </p:attrNameLst>
                                      </p:cBhvr>
                                      <p:tavLst>
                                        <p:tav tm="0">
                                          <p:val>
                                            <p:strVal val="#ppt_x"/>
                                          </p:val>
                                        </p:tav>
                                        <p:tav tm="100000">
                                          <p:val>
                                            <p:strVal val="#ppt_x"/>
                                          </p:val>
                                        </p:tav>
                                      </p:tavLst>
                                    </p:anim>
                                    <p:anim calcmode="lin" valueType="num">
                                      <p:cBhvr>
                                        <p:cTn id="17" dur="500" fill="hold"/>
                                        <p:tgtEl>
                                          <p:spTgt spid="28674"/>
                                        </p:tgtEl>
                                        <p:attrNameLst>
                                          <p:attrName>ppt_y</p:attrName>
                                        </p:attrNameLst>
                                      </p:cBhvr>
                                      <p:tavLst>
                                        <p:tav tm="0">
                                          <p:val>
                                            <p:strVal val="#ppt_h+1"/>
                                          </p:val>
                                        </p:tav>
                                        <p:tav tm="100000">
                                          <p:val>
                                            <p:strVal val="#ppt_y"/>
                                          </p:val>
                                        </p:tav>
                                      </p:tavLst>
                                    </p:anim>
                                    <p:animEffect transition="in" filter="fade">
                                      <p:cBhvr>
                                        <p:cTn id="18" dur="500"/>
                                        <p:tgtEl>
                                          <p:spTgt spid="28674"/>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8" presetClass="entr" presetSubtype="0" accel="100000"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p:cTn id="59"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60"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2"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63" dur="500"/>
                                        <p:tgtEl>
                                          <p:spTgt spid="3">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8" presetClass="entr" presetSubtype="0" accel="100000" fill="hold" nodeType="clickEffect">
                                  <p:stCondLst>
                                    <p:cond delay="0"/>
                                  </p:stCondLst>
                                  <p:childTnLst>
                                    <p:set>
                                      <p:cBhvr>
                                        <p:cTn id="67" dur="1" fill="hold">
                                          <p:stCondLst>
                                            <p:cond delay="0"/>
                                          </p:stCondLst>
                                        </p:cTn>
                                        <p:tgtEl>
                                          <p:spTgt spid="28676"/>
                                        </p:tgtEl>
                                        <p:attrNameLst>
                                          <p:attrName>style.visibility</p:attrName>
                                        </p:attrNameLst>
                                      </p:cBhvr>
                                      <p:to>
                                        <p:strVal val="visible"/>
                                      </p:to>
                                    </p:set>
                                    <p:anim calcmode="lin" valueType="num">
                                      <p:cBhvr>
                                        <p:cTn id="68" dur="500" fill="hold"/>
                                        <p:tgtEl>
                                          <p:spTgt spid="28676"/>
                                        </p:tgtEl>
                                        <p:attrNameLst>
                                          <p:attrName>ppt_w</p:attrName>
                                        </p:attrNameLst>
                                      </p:cBhvr>
                                      <p:tavLst>
                                        <p:tav tm="0">
                                          <p:val>
                                            <p:strVal val="#ppt_w*2.5"/>
                                          </p:val>
                                        </p:tav>
                                        <p:tav tm="100000">
                                          <p:val>
                                            <p:strVal val="#ppt_w"/>
                                          </p:val>
                                        </p:tav>
                                      </p:tavLst>
                                    </p:anim>
                                    <p:anim calcmode="lin" valueType="num">
                                      <p:cBhvr>
                                        <p:cTn id="69" dur="500" fill="hold"/>
                                        <p:tgtEl>
                                          <p:spTgt spid="28676"/>
                                        </p:tgtEl>
                                        <p:attrNameLst>
                                          <p:attrName>ppt_h</p:attrName>
                                        </p:attrNameLst>
                                      </p:cBhvr>
                                      <p:tavLst>
                                        <p:tav tm="0">
                                          <p:val>
                                            <p:strVal val="#ppt_h*0.01"/>
                                          </p:val>
                                        </p:tav>
                                        <p:tav tm="100000">
                                          <p:val>
                                            <p:strVal val="#ppt_h"/>
                                          </p:val>
                                        </p:tav>
                                      </p:tavLst>
                                    </p:anim>
                                    <p:anim calcmode="lin" valueType="num">
                                      <p:cBhvr>
                                        <p:cTn id="70" dur="500" fill="hold"/>
                                        <p:tgtEl>
                                          <p:spTgt spid="28676"/>
                                        </p:tgtEl>
                                        <p:attrNameLst>
                                          <p:attrName>ppt_x</p:attrName>
                                        </p:attrNameLst>
                                      </p:cBhvr>
                                      <p:tavLst>
                                        <p:tav tm="0">
                                          <p:val>
                                            <p:strVal val="#ppt_x"/>
                                          </p:val>
                                        </p:tav>
                                        <p:tav tm="100000">
                                          <p:val>
                                            <p:strVal val="#ppt_x"/>
                                          </p:val>
                                        </p:tav>
                                      </p:tavLst>
                                    </p:anim>
                                    <p:anim calcmode="lin" valueType="num">
                                      <p:cBhvr>
                                        <p:cTn id="71" dur="500" fill="hold"/>
                                        <p:tgtEl>
                                          <p:spTgt spid="28676"/>
                                        </p:tgtEl>
                                        <p:attrNameLst>
                                          <p:attrName>ppt_y</p:attrName>
                                        </p:attrNameLst>
                                      </p:cBhvr>
                                      <p:tavLst>
                                        <p:tav tm="0">
                                          <p:val>
                                            <p:strVal val="#ppt_h+1"/>
                                          </p:val>
                                        </p:tav>
                                        <p:tav tm="100000">
                                          <p:val>
                                            <p:strVal val="#ppt_y"/>
                                          </p:val>
                                        </p:tav>
                                      </p:tavLst>
                                    </p:anim>
                                    <p:animEffect transition="in" filter="fade">
                                      <p:cBhvr>
                                        <p:cTn id="72" dur="500"/>
                                        <p:tgtEl>
                                          <p:spTgt spid="28676"/>
                                        </p:tgtEl>
                                      </p:cBhvr>
                                    </p:animEffect>
                                  </p:childTnLst>
                                </p:cTn>
                              </p:par>
                            </p:childTnLst>
                          </p:cTn>
                        </p:par>
                      </p:childTnLst>
                    </p:cTn>
                  </p:par>
                  <p:par>
                    <p:cTn id="73" fill="hold">
                      <p:stCondLst>
                        <p:cond delay="indefinite"/>
                      </p:stCondLst>
                      <p:childTnLst>
                        <p:par>
                          <p:cTn id="74" fill="hold">
                            <p:stCondLst>
                              <p:cond delay="0"/>
                            </p:stCondLst>
                            <p:childTnLst>
                              <p:par>
                                <p:cTn id="75" presetID="58" presetClass="entr" presetSubtype="0" accel="10000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78"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7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0"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81" dur="500"/>
                                        <p:tgtEl>
                                          <p:spTgt spid="3">
                                            <p:txEl>
                                              <p:pRg st="10" end="1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58" presetClass="entr" presetSubtype="0" accel="100000" fill="hold" nodeType="clickEffect">
                                  <p:stCondLst>
                                    <p:cond delay="0"/>
                                  </p:stCondLst>
                                  <p:childTnLst>
                                    <p:set>
                                      <p:cBhvr>
                                        <p:cTn id="85" dur="1" fill="hold">
                                          <p:stCondLst>
                                            <p:cond delay="0"/>
                                          </p:stCondLst>
                                        </p:cTn>
                                        <p:tgtEl>
                                          <p:spTgt spid="3">
                                            <p:txEl>
                                              <p:pRg st="11" end="11"/>
                                            </p:txEl>
                                          </p:spTgt>
                                        </p:tgtEl>
                                        <p:attrNameLst>
                                          <p:attrName>style.visibility</p:attrName>
                                        </p:attrNameLst>
                                      </p:cBhvr>
                                      <p:to>
                                        <p:strVal val="visible"/>
                                      </p:to>
                                    </p:set>
                                    <p:anim calcmode="lin" valueType="num">
                                      <p:cBhvr>
                                        <p:cTn id="86" dur="500" fill="hold"/>
                                        <p:tgtEl>
                                          <p:spTgt spid="3">
                                            <p:txEl>
                                              <p:pRg st="11" end="11"/>
                                            </p:txEl>
                                          </p:spTgt>
                                        </p:tgtEl>
                                        <p:attrNameLst>
                                          <p:attrName>ppt_w</p:attrName>
                                        </p:attrNameLst>
                                      </p:cBhvr>
                                      <p:tavLst>
                                        <p:tav tm="0">
                                          <p:val>
                                            <p:strVal val="#ppt_w*2.5"/>
                                          </p:val>
                                        </p:tav>
                                        <p:tav tm="100000">
                                          <p:val>
                                            <p:strVal val="#ppt_w"/>
                                          </p:val>
                                        </p:tav>
                                      </p:tavLst>
                                    </p:anim>
                                    <p:anim calcmode="lin" valueType="num">
                                      <p:cBhvr>
                                        <p:cTn id="87" dur="500" fill="hold"/>
                                        <p:tgtEl>
                                          <p:spTgt spid="3">
                                            <p:txEl>
                                              <p:pRg st="11" end="11"/>
                                            </p:txEl>
                                          </p:spTgt>
                                        </p:tgtEl>
                                        <p:attrNameLst>
                                          <p:attrName>ppt_h</p:attrName>
                                        </p:attrNameLst>
                                      </p:cBhvr>
                                      <p:tavLst>
                                        <p:tav tm="0">
                                          <p:val>
                                            <p:strVal val="#ppt_h*0.01"/>
                                          </p:val>
                                        </p:tav>
                                        <p:tav tm="100000">
                                          <p:val>
                                            <p:strVal val="#ppt_h"/>
                                          </p:val>
                                        </p:tav>
                                      </p:tavLst>
                                    </p:anim>
                                    <p:anim calcmode="lin" valueType="num">
                                      <p:cBhvr>
                                        <p:cTn id="8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9" dur="500" fill="hold"/>
                                        <p:tgtEl>
                                          <p:spTgt spid="3">
                                            <p:txEl>
                                              <p:pRg st="11" end="11"/>
                                            </p:txEl>
                                          </p:spTgt>
                                        </p:tgtEl>
                                        <p:attrNameLst>
                                          <p:attrName>ppt_y</p:attrName>
                                        </p:attrNameLst>
                                      </p:cBhvr>
                                      <p:tavLst>
                                        <p:tav tm="0">
                                          <p:val>
                                            <p:strVal val="#ppt_h+1"/>
                                          </p:val>
                                        </p:tav>
                                        <p:tav tm="100000">
                                          <p:val>
                                            <p:strVal val="#ppt_y"/>
                                          </p:val>
                                        </p:tav>
                                      </p:tavLst>
                                    </p:anim>
                                    <p:animEffect transition="in" filter="fade">
                                      <p:cBhvr>
                                        <p:cTn id="90" dur="500"/>
                                        <p:tgtEl>
                                          <p:spTgt spid="3">
                                            <p:txEl>
                                              <p:pRg st="11" end="1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58" presetClass="entr" presetSubtype="0" accel="100000" fill="hold" nodeType="clickEffect">
                                  <p:stCondLst>
                                    <p:cond delay="0"/>
                                  </p:stCondLst>
                                  <p:childTnLst>
                                    <p:set>
                                      <p:cBhvr>
                                        <p:cTn id="94" dur="1" fill="hold">
                                          <p:stCondLst>
                                            <p:cond delay="0"/>
                                          </p:stCondLst>
                                        </p:cTn>
                                        <p:tgtEl>
                                          <p:spTgt spid="3">
                                            <p:txEl>
                                              <p:pRg st="12" end="12"/>
                                            </p:txEl>
                                          </p:spTgt>
                                        </p:tgtEl>
                                        <p:attrNameLst>
                                          <p:attrName>style.visibility</p:attrName>
                                        </p:attrNameLst>
                                      </p:cBhvr>
                                      <p:to>
                                        <p:strVal val="visible"/>
                                      </p:to>
                                    </p:set>
                                    <p:anim calcmode="lin" valueType="num">
                                      <p:cBhvr>
                                        <p:cTn id="95" dur="500" fill="hold"/>
                                        <p:tgtEl>
                                          <p:spTgt spid="3">
                                            <p:txEl>
                                              <p:pRg st="12" end="12"/>
                                            </p:txEl>
                                          </p:spTgt>
                                        </p:tgtEl>
                                        <p:attrNameLst>
                                          <p:attrName>ppt_w</p:attrName>
                                        </p:attrNameLst>
                                      </p:cBhvr>
                                      <p:tavLst>
                                        <p:tav tm="0">
                                          <p:val>
                                            <p:strVal val="#ppt_w*2.5"/>
                                          </p:val>
                                        </p:tav>
                                        <p:tav tm="100000">
                                          <p:val>
                                            <p:strVal val="#ppt_w"/>
                                          </p:val>
                                        </p:tav>
                                      </p:tavLst>
                                    </p:anim>
                                    <p:anim calcmode="lin" valueType="num">
                                      <p:cBhvr>
                                        <p:cTn id="96" dur="500" fill="hold"/>
                                        <p:tgtEl>
                                          <p:spTgt spid="3">
                                            <p:txEl>
                                              <p:pRg st="12" end="12"/>
                                            </p:txEl>
                                          </p:spTgt>
                                        </p:tgtEl>
                                        <p:attrNameLst>
                                          <p:attrName>ppt_h</p:attrName>
                                        </p:attrNameLst>
                                      </p:cBhvr>
                                      <p:tavLst>
                                        <p:tav tm="0">
                                          <p:val>
                                            <p:strVal val="#ppt_h*0.01"/>
                                          </p:val>
                                        </p:tav>
                                        <p:tav tm="100000">
                                          <p:val>
                                            <p:strVal val="#ppt_h"/>
                                          </p:val>
                                        </p:tav>
                                      </p:tavLst>
                                    </p:anim>
                                    <p:anim calcmode="lin" valueType="num">
                                      <p:cBhvr>
                                        <p:cTn id="9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8" dur="500" fill="hold"/>
                                        <p:tgtEl>
                                          <p:spTgt spid="3">
                                            <p:txEl>
                                              <p:pRg st="12" end="12"/>
                                            </p:txEl>
                                          </p:spTgt>
                                        </p:tgtEl>
                                        <p:attrNameLst>
                                          <p:attrName>ppt_y</p:attrName>
                                        </p:attrNameLst>
                                      </p:cBhvr>
                                      <p:tavLst>
                                        <p:tav tm="0">
                                          <p:val>
                                            <p:strVal val="#ppt_h+1"/>
                                          </p:val>
                                        </p:tav>
                                        <p:tav tm="100000">
                                          <p:val>
                                            <p:strVal val="#ppt_y"/>
                                          </p:val>
                                        </p:tav>
                                      </p:tavLst>
                                    </p:anim>
                                    <p:animEffect transition="in" filter="fade">
                                      <p:cBhvr>
                                        <p:cTn id="99" dur="500"/>
                                        <p:tgtEl>
                                          <p:spTgt spid="3">
                                            <p:txEl>
                                              <p:pRg st="12" end="12"/>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8" presetClass="entr" presetSubtype="0" accel="100000" fill="hold" nodeType="clickEffect">
                                  <p:stCondLst>
                                    <p:cond delay="0"/>
                                  </p:stCondLst>
                                  <p:childTnLst>
                                    <p:set>
                                      <p:cBhvr>
                                        <p:cTn id="103" dur="1" fill="hold">
                                          <p:stCondLst>
                                            <p:cond delay="0"/>
                                          </p:stCondLst>
                                        </p:cTn>
                                        <p:tgtEl>
                                          <p:spTgt spid="3">
                                            <p:txEl>
                                              <p:pRg st="13" end="13"/>
                                            </p:txEl>
                                          </p:spTgt>
                                        </p:tgtEl>
                                        <p:attrNameLst>
                                          <p:attrName>style.visibility</p:attrName>
                                        </p:attrNameLst>
                                      </p:cBhvr>
                                      <p:to>
                                        <p:strVal val="visible"/>
                                      </p:to>
                                    </p:set>
                                    <p:anim calcmode="lin" valueType="num">
                                      <p:cBhvr>
                                        <p:cTn id="104" dur="500" fill="hold"/>
                                        <p:tgtEl>
                                          <p:spTgt spid="3">
                                            <p:txEl>
                                              <p:pRg st="13" end="13"/>
                                            </p:txEl>
                                          </p:spTgt>
                                        </p:tgtEl>
                                        <p:attrNameLst>
                                          <p:attrName>ppt_w</p:attrName>
                                        </p:attrNameLst>
                                      </p:cBhvr>
                                      <p:tavLst>
                                        <p:tav tm="0">
                                          <p:val>
                                            <p:strVal val="#ppt_w*2.5"/>
                                          </p:val>
                                        </p:tav>
                                        <p:tav tm="100000">
                                          <p:val>
                                            <p:strVal val="#ppt_w"/>
                                          </p:val>
                                        </p:tav>
                                      </p:tavLst>
                                    </p:anim>
                                    <p:anim calcmode="lin" valueType="num">
                                      <p:cBhvr>
                                        <p:cTn id="105" dur="500" fill="hold"/>
                                        <p:tgtEl>
                                          <p:spTgt spid="3">
                                            <p:txEl>
                                              <p:pRg st="13" end="13"/>
                                            </p:txEl>
                                          </p:spTgt>
                                        </p:tgtEl>
                                        <p:attrNameLst>
                                          <p:attrName>ppt_h</p:attrName>
                                        </p:attrNameLst>
                                      </p:cBhvr>
                                      <p:tavLst>
                                        <p:tav tm="0">
                                          <p:val>
                                            <p:strVal val="#ppt_h*0.01"/>
                                          </p:val>
                                        </p:tav>
                                        <p:tav tm="100000">
                                          <p:val>
                                            <p:strVal val="#ppt_h"/>
                                          </p:val>
                                        </p:tav>
                                      </p:tavLst>
                                    </p:anim>
                                    <p:anim calcmode="lin" valueType="num">
                                      <p:cBhvr>
                                        <p:cTn id="106"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7" dur="500" fill="hold"/>
                                        <p:tgtEl>
                                          <p:spTgt spid="3">
                                            <p:txEl>
                                              <p:pRg st="13" end="13"/>
                                            </p:txEl>
                                          </p:spTgt>
                                        </p:tgtEl>
                                        <p:attrNameLst>
                                          <p:attrName>ppt_y</p:attrName>
                                        </p:attrNameLst>
                                      </p:cBhvr>
                                      <p:tavLst>
                                        <p:tav tm="0">
                                          <p:val>
                                            <p:strVal val="#ppt_h+1"/>
                                          </p:val>
                                        </p:tav>
                                        <p:tav tm="100000">
                                          <p:val>
                                            <p:strVal val="#ppt_y"/>
                                          </p:val>
                                        </p:tav>
                                      </p:tavLst>
                                    </p:anim>
                                    <p:animEffect transition="in" filter="fade">
                                      <p:cBhvr>
                                        <p:cTn id="108" dur="500"/>
                                        <p:tgtEl>
                                          <p:spTgt spid="3">
                                            <p:txEl>
                                              <p:pRg st="13" end="13"/>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8" presetClass="entr" presetSubtype="0" accel="100000" fill="hold" nodeType="clickEffect">
                                  <p:stCondLst>
                                    <p:cond delay="0"/>
                                  </p:stCondLst>
                                  <p:childTnLst>
                                    <p:set>
                                      <p:cBhvr>
                                        <p:cTn id="112" dur="1" fill="hold">
                                          <p:stCondLst>
                                            <p:cond delay="0"/>
                                          </p:stCondLst>
                                        </p:cTn>
                                        <p:tgtEl>
                                          <p:spTgt spid="3">
                                            <p:txEl>
                                              <p:pRg st="14" end="14"/>
                                            </p:txEl>
                                          </p:spTgt>
                                        </p:tgtEl>
                                        <p:attrNameLst>
                                          <p:attrName>style.visibility</p:attrName>
                                        </p:attrNameLst>
                                      </p:cBhvr>
                                      <p:to>
                                        <p:strVal val="visible"/>
                                      </p:to>
                                    </p:set>
                                    <p:anim calcmode="lin" valueType="num">
                                      <p:cBhvr>
                                        <p:cTn id="113" dur="500" fill="hold"/>
                                        <p:tgtEl>
                                          <p:spTgt spid="3">
                                            <p:txEl>
                                              <p:pRg st="14" end="14"/>
                                            </p:txEl>
                                          </p:spTgt>
                                        </p:tgtEl>
                                        <p:attrNameLst>
                                          <p:attrName>ppt_w</p:attrName>
                                        </p:attrNameLst>
                                      </p:cBhvr>
                                      <p:tavLst>
                                        <p:tav tm="0">
                                          <p:val>
                                            <p:strVal val="#ppt_w*2.5"/>
                                          </p:val>
                                        </p:tav>
                                        <p:tav tm="100000">
                                          <p:val>
                                            <p:strVal val="#ppt_w"/>
                                          </p:val>
                                        </p:tav>
                                      </p:tavLst>
                                    </p:anim>
                                    <p:anim calcmode="lin" valueType="num">
                                      <p:cBhvr>
                                        <p:cTn id="114" dur="500" fill="hold"/>
                                        <p:tgtEl>
                                          <p:spTgt spid="3">
                                            <p:txEl>
                                              <p:pRg st="14" end="14"/>
                                            </p:txEl>
                                          </p:spTgt>
                                        </p:tgtEl>
                                        <p:attrNameLst>
                                          <p:attrName>ppt_h</p:attrName>
                                        </p:attrNameLst>
                                      </p:cBhvr>
                                      <p:tavLst>
                                        <p:tav tm="0">
                                          <p:val>
                                            <p:strVal val="#ppt_h*0.01"/>
                                          </p:val>
                                        </p:tav>
                                        <p:tav tm="100000">
                                          <p:val>
                                            <p:strVal val="#ppt_h"/>
                                          </p:val>
                                        </p:tav>
                                      </p:tavLst>
                                    </p:anim>
                                    <p:anim calcmode="lin" valueType="num">
                                      <p:cBhvr>
                                        <p:cTn id="11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16" dur="500" fill="hold"/>
                                        <p:tgtEl>
                                          <p:spTgt spid="3">
                                            <p:txEl>
                                              <p:pRg st="14" end="14"/>
                                            </p:txEl>
                                          </p:spTgt>
                                        </p:tgtEl>
                                        <p:attrNameLst>
                                          <p:attrName>ppt_y</p:attrName>
                                        </p:attrNameLst>
                                      </p:cBhvr>
                                      <p:tavLst>
                                        <p:tav tm="0">
                                          <p:val>
                                            <p:strVal val="#ppt_h+1"/>
                                          </p:val>
                                        </p:tav>
                                        <p:tav tm="100000">
                                          <p:val>
                                            <p:strVal val="#ppt_y"/>
                                          </p:val>
                                        </p:tav>
                                      </p:tavLst>
                                    </p:anim>
                                    <p:animEffect transition="in" filter="fade">
                                      <p:cBhvr>
                                        <p:cTn id="11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857232"/>
            <a:ext cx="8229600" cy="5786478"/>
          </a:xfrm>
        </p:spPr>
        <p:txBody>
          <a:bodyPr>
            <a:normAutofit fontScale="55000" lnSpcReduction="20000"/>
          </a:bodyPr>
          <a:lstStyle/>
          <a:p>
            <a:r>
              <a:rPr lang="ru-RU" sz="3500" dirty="0" smtClean="0"/>
              <a:t>Главный вопрос эволюции: </a:t>
            </a:r>
            <a:r>
              <a:rPr lang="ru-RU" sz="3500" i="1" dirty="0" smtClean="0"/>
              <a:t>«как появилось свойство </a:t>
            </a:r>
            <a:r>
              <a:rPr lang="ru-RU" sz="3500" i="1" dirty="0" err="1" smtClean="0"/>
              <a:t>авторепродукции</a:t>
            </a:r>
            <a:r>
              <a:rPr lang="ru-RU" sz="3500" i="1" dirty="0" smtClean="0"/>
              <a:t>?» </a:t>
            </a:r>
            <a:r>
              <a:rPr lang="ru-RU" sz="3500" dirty="0" smtClean="0"/>
              <a:t>включает в себя несколько вопросов. Вот основные из них:</a:t>
            </a:r>
          </a:p>
          <a:p>
            <a:pPr lvl="0"/>
            <a:r>
              <a:rPr lang="ru-RU" sz="3500" dirty="0" smtClean="0"/>
              <a:t>·        Как возникли комплексы белка и </a:t>
            </a:r>
            <a:r>
              <a:rPr lang="ru-RU" sz="3500" dirty="0" err="1" smtClean="0"/>
              <a:t>полинуклеотидов</a:t>
            </a:r>
            <a:r>
              <a:rPr lang="ru-RU" sz="3500" dirty="0" smtClean="0"/>
              <a:t>?</a:t>
            </a:r>
          </a:p>
          <a:p>
            <a:pPr lvl="0"/>
            <a:r>
              <a:rPr lang="ru-RU" sz="3500" dirty="0" smtClean="0"/>
              <a:t>·        Как образовался единый генетический код? (т.е. соответствие между последовательностями нуклеотидов в ДНК и аминокислот в белках?) </a:t>
            </a:r>
          </a:p>
          <a:p>
            <a:pPr lvl="0"/>
            <a:r>
              <a:rPr lang="ru-RU" sz="3500" dirty="0" smtClean="0"/>
              <a:t>·        Почему именно эти три нуклеотида кодируют данную аминокислоту (кодон).</a:t>
            </a:r>
          </a:p>
          <a:p>
            <a:r>
              <a:rPr lang="ru-RU" sz="3500" dirty="0" smtClean="0"/>
              <a:t>Действительно, существующий генетический код не связан с физико-химическими свойствами аминокислот и кодонов. Число равноправных кодов  ‑ 20! а реализован только один. Вероятность случайного возникновения именно существующего кода крайне мала.</a:t>
            </a:r>
          </a:p>
          <a:p>
            <a:r>
              <a:rPr lang="ru-RU" sz="3500" dirty="0" smtClean="0"/>
              <a:t>На вопрос </a:t>
            </a:r>
            <a:r>
              <a:rPr lang="ru-RU" sz="3500" i="1" dirty="0" smtClean="0"/>
              <a:t>«Как же произошел отбор»?</a:t>
            </a:r>
            <a:r>
              <a:rPr lang="ru-RU" sz="3500" dirty="0" smtClean="0"/>
              <a:t> возможно несколько ответов:</a:t>
            </a:r>
          </a:p>
          <a:p>
            <a:r>
              <a:rPr lang="ru-RU" sz="3500" i="1" dirty="0" err="1" smtClean="0"/>
              <a:t>Кастлер</a:t>
            </a:r>
            <a:r>
              <a:rPr lang="ru-RU" sz="3500" dirty="0" smtClean="0"/>
              <a:t>: начальный код возник </a:t>
            </a:r>
            <a:r>
              <a:rPr lang="ru-RU" sz="3500" i="1" dirty="0" smtClean="0"/>
              <a:t>случайно</a:t>
            </a:r>
            <a:r>
              <a:rPr lang="ru-RU" sz="3500" dirty="0" smtClean="0"/>
              <a:t>, другие комбинации не успели возникнуть.</a:t>
            </a:r>
          </a:p>
          <a:p>
            <a:r>
              <a:rPr lang="ru-RU" sz="3500" i="1" dirty="0" err="1" smtClean="0"/>
              <a:t>Эйген</a:t>
            </a:r>
            <a:r>
              <a:rPr lang="ru-RU" sz="3500" i="1" dirty="0" smtClean="0"/>
              <a:t>:</a:t>
            </a:r>
            <a:r>
              <a:rPr lang="ru-RU" sz="3500" b="1" i="1" dirty="0" smtClean="0"/>
              <a:t> </a:t>
            </a:r>
            <a:r>
              <a:rPr lang="ru-RU" sz="3500" dirty="0" smtClean="0"/>
              <a:t>возникло несколько разных кодов, но </a:t>
            </a:r>
            <a:r>
              <a:rPr lang="ru-RU" sz="3500" i="1" dirty="0" smtClean="0"/>
              <a:t>отобрались наилучшие.</a:t>
            </a:r>
            <a:endParaRPr lang="ru-RU" sz="3500" dirty="0" smtClean="0"/>
          </a:p>
          <a:p>
            <a:r>
              <a:rPr lang="ru-RU" sz="3500" i="1" dirty="0" err="1" smtClean="0"/>
              <a:t>Чернавский</a:t>
            </a:r>
            <a:r>
              <a:rPr lang="ru-RU" sz="3500" i="1" dirty="0" smtClean="0"/>
              <a:t>:</a:t>
            </a:r>
            <a:r>
              <a:rPr lang="ru-RU" sz="3500" b="1" i="1" dirty="0" smtClean="0"/>
              <a:t> </a:t>
            </a:r>
            <a:r>
              <a:rPr lang="ru-RU" sz="3500" dirty="0" smtClean="0"/>
              <a:t>произошел</a:t>
            </a:r>
            <a:r>
              <a:rPr lang="ru-RU" sz="3500" b="1" dirty="0" smtClean="0"/>
              <a:t> </a:t>
            </a:r>
            <a:r>
              <a:rPr lang="ru-RU" sz="3500" i="1" dirty="0" smtClean="0"/>
              <a:t>отбор одного из равноправных.</a:t>
            </a:r>
            <a:endParaRPr lang="ru-RU" sz="3500" dirty="0" smtClean="0"/>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6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5" dur="5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8" presetClass="entr" presetSubtype="0" accel="10000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71"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7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3"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74" dur="500"/>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8" presetClass="entr" presetSubtype="0" accel="100000" fill="hold" grpId="0"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80"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8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2"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8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Модель образования единого кода.</a:t>
            </a:r>
            <a:endParaRPr lang="ru-RU" dirty="0"/>
          </a:p>
        </p:txBody>
      </p:sp>
      <p:sp>
        <p:nvSpPr>
          <p:cNvPr id="3" name="Содержимое 2"/>
          <p:cNvSpPr>
            <a:spLocks noGrp="1"/>
          </p:cNvSpPr>
          <p:nvPr>
            <p:ph idx="1"/>
          </p:nvPr>
        </p:nvSpPr>
        <p:spPr>
          <a:xfrm>
            <a:off x="457200" y="785794"/>
            <a:ext cx="8229600" cy="5857915"/>
          </a:xfrm>
        </p:spPr>
        <p:txBody>
          <a:bodyPr>
            <a:normAutofit fontScale="70000" lnSpcReduction="20000"/>
          </a:bodyPr>
          <a:lstStyle/>
          <a:p>
            <a:r>
              <a:rPr lang="ru-RU" dirty="0" smtClean="0"/>
              <a:t>Можно выделить</a:t>
            </a:r>
            <a:r>
              <a:rPr lang="ru-RU" i="1" dirty="0" smtClean="0"/>
              <a:t> </a:t>
            </a:r>
            <a:r>
              <a:rPr lang="ru-RU" dirty="0" smtClean="0"/>
              <a:t>четыре стадии эволюции формирования единого генетического кода.</a:t>
            </a:r>
          </a:p>
          <a:p>
            <a:r>
              <a:rPr lang="ru-RU" dirty="0" smtClean="0"/>
              <a:t>1.	Образование первичного бульона.</a:t>
            </a:r>
          </a:p>
          <a:p>
            <a:r>
              <a:rPr lang="ru-RU" dirty="0" smtClean="0"/>
              <a:t>2.	Образование белково-нуклеотидных комплексов, способных к </a:t>
            </a:r>
            <a:r>
              <a:rPr lang="ru-RU" dirty="0" err="1" smtClean="0"/>
              <a:t>авторепродукции</a:t>
            </a:r>
            <a:r>
              <a:rPr lang="ru-RU" dirty="0" smtClean="0"/>
              <a:t>.</a:t>
            </a:r>
          </a:p>
          <a:p>
            <a:r>
              <a:rPr lang="ru-RU" dirty="0" smtClean="0"/>
              <a:t>3.	Образование единого кода в результате отбора.</a:t>
            </a:r>
          </a:p>
          <a:p>
            <a:r>
              <a:rPr lang="ru-RU" dirty="0" smtClean="0"/>
              <a:t>4.	Образование разных видов на основе единого кода.</a:t>
            </a:r>
          </a:p>
          <a:p>
            <a:r>
              <a:rPr lang="ru-RU" dirty="0" smtClean="0"/>
              <a:t>Рассмотрим 3-й этап. Мы уже говорили, что существует три возможных механизма:</a:t>
            </a:r>
          </a:p>
          <a:p>
            <a:r>
              <a:rPr lang="ru-RU" i="1" dirty="0" smtClean="0"/>
              <a:t>а</a:t>
            </a:r>
            <a:r>
              <a:rPr lang="ru-RU" dirty="0" smtClean="0"/>
              <a:t>) Один объект возникает раньше других и развивается так быстро, что другие не успевают возникнуть.</a:t>
            </a:r>
          </a:p>
          <a:p>
            <a:r>
              <a:rPr lang="ru-RU" i="1" dirty="0" smtClean="0"/>
              <a:t>б</a:t>
            </a:r>
            <a:r>
              <a:rPr lang="ru-RU" dirty="0" smtClean="0"/>
              <a:t>) В результате конкуренции между объектами с различными свойствами выжили и отобрались наилучшие, обеспечив наибольшую скорость репликации.</a:t>
            </a:r>
          </a:p>
          <a:p>
            <a:r>
              <a:rPr lang="ru-RU" i="1" dirty="0" smtClean="0"/>
              <a:t>в</a:t>
            </a:r>
            <a:r>
              <a:rPr lang="ru-RU" dirty="0" smtClean="0"/>
              <a:t>) В результате антагонистического взаимодействия между равноправными объектами (с одинаковой скоростью репликации), но разными последовательностями нуклеотидов, выживает один вид объектов.</a:t>
            </a:r>
          </a:p>
          <a:p>
            <a:r>
              <a:rPr lang="ru-RU" dirty="0" smtClean="0"/>
              <a:t>Действие каждого из этих механизмов может привести к возникновению совокупности полностью одинаковых объектов, в которой одной последовательности нуклеотидов соответствует одна последовательность аминокислот ‑ </a:t>
            </a:r>
            <a:r>
              <a:rPr lang="ru-RU" i="1" dirty="0" smtClean="0"/>
              <a:t>однозначный код.</a:t>
            </a:r>
            <a:endParaRPr lang="ru-RU" dirty="0" smtClean="0"/>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6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5" dur="5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8" presetClass="entr" presetSubtype="0" accel="10000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71"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7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3"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74" dur="500"/>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8" presetClass="entr" presetSubtype="0" accel="100000" fill="hold" grpId="0"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80"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8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2"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83" dur="500"/>
                                        <p:tgtEl>
                                          <p:spTgt spid="3">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8" presetClass="entr" presetSubtype="0" accel="100000" fill="hold" grpId="0" nodeType="clickEffect">
                                  <p:stCondLst>
                                    <p:cond delay="0"/>
                                  </p:stCondLst>
                                  <p:childTnLst>
                                    <p:set>
                                      <p:cBhvr>
                                        <p:cTn id="87" dur="1" fill="hold">
                                          <p:stCondLst>
                                            <p:cond delay="0"/>
                                          </p:stCondLst>
                                        </p:cTn>
                                        <p:tgtEl>
                                          <p:spTgt spid="3">
                                            <p:txEl>
                                              <p:pRg st="9" end="9"/>
                                            </p:txEl>
                                          </p:spTgt>
                                        </p:tgtEl>
                                        <p:attrNameLst>
                                          <p:attrName>style.visibility</p:attrName>
                                        </p:attrNameLst>
                                      </p:cBhvr>
                                      <p:to>
                                        <p:strVal val="visible"/>
                                      </p:to>
                                    </p:set>
                                    <p:anim calcmode="lin" valueType="num">
                                      <p:cBhvr>
                                        <p:cTn id="88"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89"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9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1"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9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Отбор одного из равноправных</a:t>
            </a:r>
            <a:endParaRPr lang="ru-RU" dirty="0"/>
          </a:p>
        </p:txBody>
      </p:sp>
      <p:sp>
        <p:nvSpPr>
          <p:cNvPr id="3" name="Содержимое 2"/>
          <p:cNvSpPr>
            <a:spLocks noGrp="1"/>
          </p:cNvSpPr>
          <p:nvPr>
            <p:ph idx="1"/>
          </p:nvPr>
        </p:nvSpPr>
        <p:spPr>
          <a:xfrm>
            <a:off x="457200" y="1571612"/>
            <a:ext cx="8229600" cy="5002924"/>
          </a:xfrm>
        </p:spPr>
        <p:txBody>
          <a:bodyPr>
            <a:normAutofit fontScale="77500" lnSpcReduction="20000"/>
          </a:bodyPr>
          <a:lstStyle/>
          <a:p>
            <a:r>
              <a:rPr lang="ru-RU" dirty="0" smtClean="0"/>
              <a:t>Общая модель такого отбора имеет вид:</a:t>
            </a:r>
          </a:p>
          <a:p>
            <a:pPr>
              <a:buNone/>
            </a:pPr>
            <a:endParaRPr lang="ru-RU" dirty="0" smtClean="0"/>
          </a:p>
          <a:p>
            <a:pPr>
              <a:buNone/>
            </a:pPr>
            <a:r>
              <a:rPr lang="ru-RU" dirty="0" smtClean="0"/>
              <a:t> 			                     		          (7.3)</a:t>
            </a:r>
          </a:p>
          <a:p>
            <a:r>
              <a:rPr lang="ru-RU" dirty="0" smtClean="0"/>
              <a:t>Здесь </a:t>
            </a:r>
            <a:r>
              <a:rPr lang="ru-RU" i="1" dirty="0" err="1" smtClean="0"/>
              <a:t>a</a:t>
            </a:r>
            <a:r>
              <a:rPr lang="ru-RU" i="1" dirty="0" smtClean="0"/>
              <a:t> -</a:t>
            </a:r>
            <a:r>
              <a:rPr lang="ru-RU" dirty="0" smtClean="0"/>
              <a:t> эффективный коэффициент репродукции, </a:t>
            </a:r>
            <a:r>
              <a:rPr lang="ru-RU" dirty="0" smtClean="0">
                <a:sym typeface="Symbol"/>
              </a:rPr>
              <a:t></a:t>
            </a:r>
            <a:r>
              <a:rPr lang="ru-RU" dirty="0" smtClean="0"/>
              <a:t> - вероятность гибели в результате встречи.</a:t>
            </a:r>
          </a:p>
          <a:p>
            <a:r>
              <a:rPr lang="ru-RU" dirty="0" smtClean="0"/>
              <a:t>Пусть </a:t>
            </a:r>
            <a:r>
              <a:rPr lang="ru-RU" i="1" dirty="0" smtClean="0"/>
              <a:t>N= </a:t>
            </a:r>
            <a:r>
              <a:rPr lang="ru-RU" dirty="0" smtClean="0"/>
              <a:t>2</a:t>
            </a:r>
            <a:r>
              <a:rPr lang="ru-RU" i="1" dirty="0" smtClean="0"/>
              <a:t>, X</a:t>
            </a:r>
            <a:r>
              <a:rPr lang="ru-RU" baseline="-25000" dirty="0" smtClean="0"/>
              <a:t>1 </a:t>
            </a:r>
            <a:r>
              <a:rPr lang="ru-RU" i="1" dirty="0" smtClean="0"/>
              <a:t>= </a:t>
            </a:r>
            <a:r>
              <a:rPr lang="ru-RU" i="1" dirty="0" err="1" smtClean="0"/>
              <a:t>x</a:t>
            </a:r>
            <a:r>
              <a:rPr lang="ru-RU" i="1" dirty="0" smtClean="0"/>
              <a:t>, X</a:t>
            </a:r>
            <a:r>
              <a:rPr lang="ru-RU" baseline="-25000" dirty="0" smtClean="0"/>
              <a:t>2 </a:t>
            </a:r>
            <a:r>
              <a:rPr lang="ru-RU" i="1" dirty="0" smtClean="0"/>
              <a:t>= </a:t>
            </a:r>
            <a:r>
              <a:rPr lang="ru-RU" i="1" dirty="0" err="1" smtClean="0"/>
              <a:t>y</a:t>
            </a:r>
            <a:r>
              <a:rPr lang="ru-RU" b="1" i="1" dirty="0" smtClean="0"/>
              <a:t>. </a:t>
            </a:r>
            <a:r>
              <a:rPr lang="ru-RU" dirty="0" smtClean="0"/>
              <a:t>Система уравнений имеет вид:</a:t>
            </a:r>
          </a:p>
          <a:p>
            <a:pPr>
              <a:buNone/>
            </a:pPr>
            <a:endParaRPr lang="ru-RU" dirty="0" smtClean="0"/>
          </a:p>
          <a:p>
            <a:pPr>
              <a:buNone/>
            </a:pPr>
            <a:r>
              <a:rPr lang="ru-RU" dirty="0" smtClean="0"/>
              <a:t>						         (7.4)</a:t>
            </a:r>
          </a:p>
          <a:p>
            <a:r>
              <a:rPr lang="ru-RU" dirty="0" smtClean="0"/>
              <a:t>Стационарные решения находятся из алгебраических уравнений, полученных приравниванием правых частей нулю.</a:t>
            </a:r>
          </a:p>
          <a:p>
            <a:pPr>
              <a:buNone/>
            </a:pPr>
            <a:r>
              <a:rPr lang="ru-RU" dirty="0" smtClean="0"/>
              <a:t>						          		(7.5)</a:t>
            </a:r>
          </a:p>
          <a:p>
            <a:pPr>
              <a:buNone/>
            </a:pPr>
            <a:r>
              <a:rPr lang="ru-RU" dirty="0" smtClean="0"/>
              <a:t>						</a:t>
            </a:r>
          </a:p>
          <a:p>
            <a:r>
              <a:rPr lang="ru-RU" dirty="0" smtClean="0"/>
              <a:t>Система имеет два стационарных решения:</a:t>
            </a:r>
          </a:p>
          <a:p>
            <a:pPr>
              <a:buNone/>
            </a:pPr>
            <a:endParaRPr lang="ru-RU" dirty="0" smtClean="0"/>
          </a:p>
          <a:p>
            <a:pPr>
              <a:buNone/>
            </a:pPr>
            <a:r>
              <a:rPr lang="ru-RU" dirty="0" smtClean="0"/>
              <a:t>						(7.6)</a:t>
            </a:r>
          </a:p>
          <a:p>
            <a:endParaRPr lang="ru-RU" dirty="0"/>
          </a:p>
        </p:txBody>
      </p:sp>
      <p:pic>
        <p:nvPicPr>
          <p:cNvPr id="230402" name="Picture 2" descr="C:\Users\73B5~1\AppData\Local\Temp\Rar$EX00.134\LectMB\lect07.files\image025.gif"/>
          <p:cNvPicPr>
            <a:picLocks noChangeAspect="1" noChangeArrowheads="1"/>
          </p:cNvPicPr>
          <p:nvPr/>
        </p:nvPicPr>
        <p:blipFill>
          <a:blip r:embed="rId2" cstate="print"/>
          <a:srcRect/>
          <a:stretch>
            <a:fillRect/>
          </a:stretch>
        </p:blipFill>
        <p:spPr bwMode="auto">
          <a:xfrm>
            <a:off x="2121510" y="1928802"/>
            <a:ext cx="3601805" cy="571504"/>
          </a:xfrm>
          <a:prstGeom prst="rect">
            <a:avLst/>
          </a:prstGeom>
          <a:noFill/>
        </p:spPr>
      </p:pic>
      <p:pic>
        <p:nvPicPr>
          <p:cNvPr id="230403" name="Picture 3" descr="C:\Users\73B5~1\AppData\Local\Temp\Rar$EX00.134\LectMB\lect07.files\image027.gif"/>
          <p:cNvPicPr>
            <a:picLocks noChangeAspect="1" noChangeArrowheads="1"/>
          </p:cNvPicPr>
          <p:nvPr/>
        </p:nvPicPr>
        <p:blipFill>
          <a:blip r:embed="rId3" cstate="print"/>
          <a:srcRect/>
          <a:stretch>
            <a:fillRect/>
          </a:stretch>
        </p:blipFill>
        <p:spPr bwMode="auto">
          <a:xfrm>
            <a:off x="2428860" y="3429000"/>
            <a:ext cx="3243672" cy="571504"/>
          </a:xfrm>
          <a:prstGeom prst="rect">
            <a:avLst/>
          </a:prstGeom>
          <a:noFill/>
        </p:spPr>
      </p:pic>
      <p:pic>
        <p:nvPicPr>
          <p:cNvPr id="230404" name="Picture 4" descr="C:\Users\73B5~1\AppData\Local\Temp\Rar$EX00.134\LectMB\lect07.files\image029.gif"/>
          <p:cNvPicPr>
            <a:picLocks noChangeAspect="1" noChangeArrowheads="1"/>
          </p:cNvPicPr>
          <p:nvPr/>
        </p:nvPicPr>
        <p:blipFill>
          <a:blip r:embed="rId4" cstate="print"/>
          <a:srcRect/>
          <a:stretch>
            <a:fillRect/>
          </a:stretch>
        </p:blipFill>
        <p:spPr bwMode="auto">
          <a:xfrm>
            <a:off x="2428860" y="4857760"/>
            <a:ext cx="4286280" cy="428628"/>
          </a:xfrm>
          <a:prstGeom prst="rect">
            <a:avLst/>
          </a:prstGeom>
          <a:noFill/>
        </p:spPr>
      </p:pic>
      <p:pic>
        <p:nvPicPr>
          <p:cNvPr id="230405" name="Picture 5" descr="C:\Users\73B5~1\AppData\Local\Temp\Rar$EX00.134\LectMB\lect07.files\image031.gif"/>
          <p:cNvPicPr>
            <a:picLocks noChangeAspect="1" noChangeArrowheads="1"/>
          </p:cNvPicPr>
          <p:nvPr/>
        </p:nvPicPr>
        <p:blipFill>
          <a:blip r:embed="rId5" cstate="print"/>
          <a:srcRect/>
          <a:stretch>
            <a:fillRect/>
          </a:stretch>
        </p:blipFill>
        <p:spPr bwMode="auto">
          <a:xfrm>
            <a:off x="3428992" y="5786454"/>
            <a:ext cx="1534765" cy="85725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230402"/>
                                        </p:tgtEl>
                                        <p:attrNameLst>
                                          <p:attrName>style.visibility</p:attrName>
                                        </p:attrNameLst>
                                      </p:cBhvr>
                                      <p:to>
                                        <p:strVal val="visible"/>
                                      </p:to>
                                    </p:set>
                                    <p:anim calcmode="lin" valueType="num">
                                      <p:cBhvr>
                                        <p:cTn id="23" dur="500" fill="hold"/>
                                        <p:tgtEl>
                                          <p:spTgt spid="230402"/>
                                        </p:tgtEl>
                                        <p:attrNameLst>
                                          <p:attrName>ppt_w</p:attrName>
                                        </p:attrNameLst>
                                      </p:cBhvr>
                                      <p:tavLst>
                                        <p:tav tm="0">
                                          <p:val>
                                            <p:strVal val="#ppt_w*2.5"/>
                                          </p:val>
                                        </p:tav>
                                        <p:tav tm="100000">
                                          <p:val>
                                            <p:strVal val="#ppt_w"/>
                                          </p:val>
                                        </p:tav>
                                      </p:tavLst>
                                    </p:anim>
                                    <p:anim calcmode="lin" valueType="num">
                                      <p:cBhvr>
                                        <p:cTn id="24" dur="500" fill="hold"/>
                                        <p:tgtEl>
                                          <p:spTgt spid="230402"/>
                                        </p:tgtEl>
                                        <p:attrNameLst>
                                          <p:attrName>ppt_h</p:attrName>
                                        </p:attrNameLst>
                                      </p:cBhvr>
                                      <p:tavLst>
                                        <p:tav tm="0">
                                          <p:val>
                                            <p:strVal val="#ppt_h*0.01"/>
                                          </p:val>
                                        </p:tav>
                                        <p:tav tm="100000">
                                          <p:val>
                                            <p:strVal val="#ppt_h"/>
                                          </p:val>
                                        </p:tav>
                                      </p:tavLst>
                                    </p:anim>
                                    <p:anim calcmode="lin" valueType="num">
                                      <p:cBhvr>
                                        <p:cTn id="25" dur="500" fill="hold"/>
                                        <p:tgtEl>
                                          <p:spTgt spid="230402"/>
                                        </p:tgtEl>
                                        <p:attrNameLst>
                                          <p:attrName>ppt_x</p:attrName>
                                        </p:attrNameLst>
                                      </p:cBhvr>
                                      <p:tavLst>
                                        <p:tav tm="0">
                                          <p:val>
                                            <p:strVal val="#ppt_x"/>
                                          </p:val>
                                        </p:tav>
                                        <p:tav tm="100000">
                                          <p:val>
                                            <p:strVal val="#ppt_x"/>
                                          </p:val>
                                        </p:tav>
                                      </p:tavLst>
                                    </p:anim>
                                    <p:anim calcmode="lin" valueType="num">
                                      <p:cBhvr>
                                        <p:cTn id="26" dur="500" fill="hold"/>
                                        <p:tgtEl>
                                          <p:spTgt spid="230402"/>
                                        </p:tgtEl>
                                        <p:attrNameLst>
                                          <p:attrName>ppt_y</p:attrName>
                                        </p:attrNameLst>
                                      </p:cBhvr>
                                      <p:tavLst>
                                        <p:tav tm="0">
                                          <p:val>
                                            <p:strVal val="#ppt_h+1"/>
                                          </p:val>
                                        </p:tav>
                                        <p:tav tm="100000">
                                          <p:val>
                                            <p:strVal val="#ppt_y"/>
                                          </p:val>
                                        </p:tav>
                                      </p:tavLst>
                                    </p:anim>
                                    <p:animEffect transition="in" filter="fade">
                                      <p:cBhvr>
                                        <p:cTn id="27" dur="500"/>
                                        <p:tgtEl>
                                          <p:spTgt spid="230402"/>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6" end="6"/>
                                            </p:txEl>
                                          </p:spTgt>
                                        </p:tgtEl>
                                      </p:cBhvr>
                                    </p:animEffect>
                                  </p:childTnLst>
                                </p:cTn>
                              </p:par>
                              <p:par>
                                <p:cTn id="55" presetID="58" presetClass="entr" presetSubtype="0" accel="100000" fill="hold" nodeType="withEffect">
                                  <p:stCondLst>
                                    <p:cond delay="0"/>
                                  </p:stCondLst>
                                  <p:childTnLst>
                                    <p:set>
                                      <p:cBhvr>
                                        <p:cTn id="56" dur="1" fill="hold">
                                          <p:stCondLst>
                                            <p:cond delay="0"/>
                                          </p:stCondLst>
                                        </p:cTn>
                                        <p:tgtEl>
                                          <p:spTgt spid="230403"/>
                                        </p:tgtEl>
                                        <p:attrNameLst>
                                          <p:attrName>style.visibility</p:attrName>
                                        </p:attrNameLst>
                                      </p:cBhvr>
                                      <p:to>
                                        <p:strVal val="visible"/>
                                      </p:to>
                                    </p:set>
                                    <p:anim calcmode="lin" valueType="num">
                                      <p:cBhvr>
                                        <p:cTn id="57" dur="500" fill="hold"/>
                                        <p:tgtEl>
                                          <p:spTgt spid="230403"/>
                                        </p:tgtEl>
                                        <p:attrNameLst>
                                          <p:attrName>ppt_w</p:attrName>
                                        </p:attrNameLst>
                                      </p:cBhvr>
                                      <p:tavLst>
                                        <p:tav tm="0">
                                          <p:val>
                                            <p:strVal val="#ppt_w*2.5"/>
                                          </p:val>
                                        </p:tav>
                                        <p:tav tm="100000">
                                          <p:val>
                                            <p:strVal val="#ppt_w"/>
                                          </p:val>
                                        </p:tav>
                                      </p:tavLst>
                                    </p:anim>
                                    <p:anim calcmode="lin" valueType="num">
                                      <p:cBhvr>
                                        <p:cTn id="58" dur="500" fill="hold"/>
                                        <p:tgtEl>
                                          <p:spTgt spid="230403"/>
                                        </p:tgtEl>
                                        <p:attrNameLst>
                                          <p:attrName>ppt_h</p:attrName>
                                        </p:attrNameLst>
                                      </p:cBhvr>
                                      <p:tavLst>
                                        <p:tav tm="0">
                                          <p:val>
                                            <p:strVal val="#ppt_h*0.01"/>
                                          </p:val>
                                        </p:tav>
                                        <p:tav tm="100000">
                                          <p:val>
                                            <p:strVal val="#ppt_h"/>
                                          </p:val>
                                        </p:tav>
                                      </p:tavLst>
                                    </p:anim>
                                    <p:anim calcmode="lin" valueType="num">
                                      <p:cBhvr>
                                        <p:cTn id="59" dur="500" fill="hold"/>
                                        <p:tgtEl>
                                          <p:spTgt spid="230403"/>
                                        </p:tgtEl>
                                        <p:attrNameLst>
                                          <p:attrName>ppt_x</p:attrName>
                                        </p:attrNameLst>
                                      </p:cBhvr>
                                      <p:tavLst>
                                        <p:tav tm="0">
                                          <p:val>
                                            <p:strVal val="#ppt_x"/>
                                          </p:val>
                                        </p:tav>
                                        <p:tav tm="100000">
                                          <p:val>
                                            <p:strVal val="#ppt_x"/>
                                          </p:val>
                                        </p:tav>
                                      </p:tavLst>
                                    </p:anim>
                                    <p:anim calcmode="lin" valueType="num">
                                      <p:cBhvr>
                                        <p:cTn id="60" dur="500" fill="hold"/>
                                        <p:tgtEl>
                                          <p:spTgt spid="230403"/>
                                        </p:tgtEl>
                                        <p:attrNameLst>
                                          <p:attrName>ppt_y</p:attrName>
                                        </p:attrNameLst>
                                      </p:cBhvr>
                                      <p:tavLst>
                                        <p:tav tm="0">
                                          <p:val>
                                            <p:strVal val="#ppt_h+1"/>
                                          </p:val>
                                        </p:tav>
                                        <p:tav tm="100000">
                                          <p:val>
                                            <p:strVal val="#ppt_y"/>
                                          </p:val>
                                        </p:tav>
                                      </p:tavLst>
                                    </p:anim>
                                    <p:animEffect transition="in" filter="fade">
                                      <p:cBhvr>
                                        <p:cTn id="61" dur="500"/>
                                        <p:tgtEl>
                                          <p:spTgt spid="230403"/>
                                        </p:tgtEl>
                                      </p:cBhvr>
                                    </p:animEffec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 calcmode="lin" valueType="num">
                                      <p:cBhvr>
                                        <p:cTn id="66"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67"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6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70" dur="500"/>
                                        <p:tgtEl>
                                          <p:spTgt spid="3">
                                            <p:txEl>
                                              <p:pRg st="7" end="7"/>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8" presetClass="entr" presetSubtype="0" accel="100000" fill="hold" grpId="0" nodeType="click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 calcmode="lin" valueType="num">
                                      <p:cBhvr>
                                        <p:cTn id="75"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76"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7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8"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79" dur="500"/>
                                        <p:tgtEl>
                                          <p:spTgt spid="3">
                                            <p:txEl>
                                              <p:pRg st="8" end="8"/>
                                            </p:txEl>
                                          </p:spTgt>
                                        </p:tgtEl>
                                      </p:cBhvr>
                                    </p:animEffect>
                                  </p:childTnLst>
                                </p:cTn>
                              </p:par>
                              <p:par>
                                <p:cTn id="80" presetID="58" presetClass="entr" presetSubtype="0" accel="100000" fill="hold" nodeType="withEffect">
                                  <p:stCondLst>
                                    <p:cond delay="0"/>
                                  </p:stCondLst>
                                  <p:childTnLst>
                                    <p:set>
                                      <p:cBhvr>
                                        <p:cTn id="81" dur="1" fill="hold">
                                          <p:stCondLst>
                                            <p:cond delay="0"/>
                                          </p:stCondLst>
                                        </p:cTn>
                                        <p:tgtEl>
                                          <p:spTgt spid="230404"/>
                                        </p:tgtEl>
                                        <p:attrNameLst>
                                          <p:attrName>style.visibility</p:attrName>
                                        </p:attrNameLst>
                                      </p:cBhvr>
                                      <p:to>
                                        <p:strVal val="visible"/>
                                      </p:to>
                                    </p:set>
                                    <p:anim calcmode="lin" valueType="num">
                                      <p:cBhvr>
                                        <p:cTn id="82" dur="500" fill="hold"/>
                                        <p:tgtEl>
                                          <p:spTgt spid="230404"/>
                                        </p:tgtEl>
                                        <p:attrNameLst>
                                          <p:attrName>ppt_w</p:attrName>
                                        </p:attrNameLst>
                                      </p:cBhvr>
                                      <p:tavLst>
                                        <p:tav tm="0">
                                          <p:val>
                                            <p:strVal val="#ppt_w*2.5"/>
                                          </p:val>
                                        </p:tav>
                                        <p:tav tm="100000">
                                          <p:val>
                                            <p:strVal val="#ppt_w"/>
                                          </p:val>
                                        </p:tav>
                                      </p:tavLst>
                                    </p:anim>
                                    <p:anim calcmode="lin" valueType="num">
                                      <p:cBhvr>
                                        <p:cTn id="83" dur="500" fill="hold"/>
                                        <p:tgtEl>
                                          <p:spTgt spid="230404"/>
                                        </p:tgtEl>
                                        <p:attrNameLst>
                                          <p:attrName>ppt_h</p:attrName>
                                        </p:attrNameLst>
                                      </p:cBhvr>
                                      <p:tavLst>
                                        <p:tav tm="0">
                                          <p:val>
                                            <p:strVal val="#ppt_h*0.01"/>
                                          </p:val>
                                        </p:tav>
                                        <p:tav tm="100000">
                                          <p:val>
                                            <p:strVal val="#ppt_h"/>
                                          </p:val>
                                        </p:tav>
                                      </p:tavLst>
                                    </p:anim>
                                    <p:anim calcmode="lin" valueType="num">
                                      <p:cBhvr>
                                        <p:cTn id="84" dur="500" fill="hold"/>
                                        <p:tgtEl>
                                          <p:spTgt spid="230404"/>
                                        </p:tgtEl>
                                        <p:attrNameLst>
                                          <p:attrName>ppt_x</p:attrName>
                                        </p:attrNameLst>
                                      </p:cBhvr>
                                      <p:tavLst>
                                        <p:tav tm="0">
                                          <p:val>
                                            <p:strVal val="#ppt_x"/>
                                          </p:val>
                                        </p:tav>
                                        <p:tav tm="100000">
                                          <p:val>
                                            <p:strVal val="#ppt_x"/>
                                          </p:val>
                                        </p:tav>
                                      </p:tavLst>
                                    </p:anim>
                                    <p:anim calcmode="lin" valueType="num">
                                      <p:cBhvr>
                                        <p:cTn id="85" dur="500" fill="hold"/>
                                        <p:tgtEl>
                                          <p:spTgt spid="230404"/>
                                        </p:tgtEl>
                                        <p:attrNameLst>
                                          <p:attrName>ppt_y</p:attrName>
                                        </p:attrNameLst>
                                      </p:cBhvr>
                                      <p:tavLst>
                                        <p:tav tm="0">
                                          <p:val>
                                            <p:strVal val="#ppt_h+1"/>
                                          </p:val>
                                        </p:tav>
                                        <p:tav tm="100000">
                                          <p:val>
                                            <p:strVal val="#ppt_y"/>
                                          </p:val>
                                        </p:tav>
                                      </p:tavLst>
                                    </p:anim>
                                    <p:animEffect transition="in" filter="fade">
                                      <p:cBhvr>
                                        <p:cTn id="86" dur="500"/>
                                        <p:tgtEl>
                                          <p:spTgt spid="230404"/>
                                        </p:tgtEl>
                                      </p:cBhvr>
                                    </p:animEffect>
                                  </p:childTnLst>
                                </p:cTn>
                              </p:par>
                            </p:childTnLst>
                          </p:cTn>
                        </p:par>
                      </p:childTnLst>
                    </p:cTn>
                  </p:par>
                  <p:par>
                    <p:cTn id="87" fill="hold">
                      <p:stCondLst>
                        <p:cond delay="indefinite"/>
                      </p:stCondLst>
                      <p:childTnLst>
                        <p:par>
                          <p:cTn id="88" fill="hold">
                            <p:stCondLst>
                              <p:cond delay="0"/>
                            </p:stCondLst>
                            <p:childTnLst>
                              <p:par>
                                <p:cTn id="89" presetID="58" presetClass="entr" presetSubtype="0" accel="100000" fill="hold" grpId="0" nodeType="clickEffect">
                                  <p:stCondLst>
                                    <p:cond delay="0"/>
                                  </p:stCondLst>
                                  <p:childTnLst>
                                    <p:set>
                                      <p:cBhvr>
                                        <p:cTn id="90" dur="1" fill="hold">
                                          <p:stCondLst>
                                            <p:cond delay="0"/>
                                          </p:stCondLst>
                                        </p:cTn>
                                        <p:tgtEl>
                                          <p:spTgt spid="3">
                                            <p:txEl>
                                              <p:pRg st="9" end="9"/>
                                            </p:txEl>
                                          </p:spTgt>
                                        </p:tgtEl>
                                        <p:attrNameLst>
                                          <p:attrName>style.visibility</p:attrName>
                                        </p:attrNameLst>
                                      </p:cBhvr>
                                      <p:to>
                                        <p:strVal val="visible"/>
                                      </p:to>
                                    </p:set>
                                    <p:anim calcmode="lin" valueType="num">
                                      <p:cBhvr>
                                        <p:cTn id="91"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92"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9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4"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95" dur="500"/>
                                        <p:tgtEl>
                                          <p:spTgt spid="3">
                                            <p:txEl>
                                              <p:pRg st="9" end="9"/>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58" presetClass="entr" presetSubtype="0" accel="100000" fill="hold" grpId="0" nodeType="clickEffect">
                                  <p:stCondLst>
                                    <p:cond delay="0"/>
                                  </p:stCondLst>
                                  <p:childTnLst>
                                    <p:set>
                                      <p:cBhvr>
                                        <p:cTn id="99" dur="1" fill="hold">
                                          <p:stCondLst>
                                            <p:cond delay="0"/>
                                          </p:stCondLst>
                                        </p:cTn>
                                        <p:tgtEl>
                                          <p:spTgt spid="3">
                                            <p:txEl>
                                              <p:pRg st="10" end="10"/>
                                            </p:txEl>
                                          </p:spTgt>
                                        </p:tgtEl>
                                        <p:attrNameLst>
                                          <p:attrName>style.visibility</p:attrName>
                                        </p:attrNameLst>
                                      </p:cBhvr>
                                      <p:to>
                                        <p:strVal val="visible"/>
                                      </p:to>
                                    </p:set>
                                    <p:anim calcmode="lin" valueType="num">
                                      <p:cBhvr>
                                        <p:cTn id="100"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101"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10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03"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104" dur="500"/>
                                        <p:tgtEl>
                                          <p:spTgt spid="3">
                                            <p:txEl>
                                              <p:pRg st="10" end="1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58" presetClass="entr" presetSubtype="0" accel="100000" fill="hold" grpId="0" nodeType="clickEffect">
                                  <p:stCondLst>
                                    <p:cond delay="0"/>
                                  </p:stCondLst>
                                  <p:childTnLst>
                                    <p:set>
                                      <p:cBhvr>
                                        <p:cTn id="108" dur="1" fill="hold">
                                          <p:stCondLst>
                                            <p:cond delay="0"/>
                                          </p:stCondLst>
                                        </p:cTn>
                                        <p:tgtEl>
                                          <p:spTgt spid="3">
                                            <p:txEl>
                                              <p:pRg st="12" end="12"/>
                                            </p:txEl>
                                          </p:spTgt>
                                        </p:tgtEl>
                                        <p:attrNameLst>
                                          <p:attrName>style.visibility</p:attrName>
                                        </p:attrNameLst>
                                      </p:cBhvr>
                                      <p:to>
                                        <p:strVal val="visible"/>
                                      </p:to>
                                    </p:set>
                                    <p:anim calcmode="lin" valueType="num">
                                      <p:cBhvr>
                                        <p:cTn id="109" dur="500" fill="hold"/>
                                        <p:tgtEl>
                                          <p:spTgt spid="3">
                                            <p:txEl>
                                              <p:pRg st="12" end="12"/>
                                            </p:txEl>
                                          </p:spTgt>
                                        </p:tgtEl>
                                        <p:attrNameLst>
                                          <p:attrName>ppt_w</p:attrName>
                                        </p:attrNameLst>
                                      </p:cBhvr>
                                      <p:tavLst>
                                        <p:tav tm="0">
                                          <p:val>
                                            <p:strVal val="#ppt_w*2.5"/>
                                          </p:val>
                                        </p:tav>
                                        <p:tav tm="100000">
                                          <p:val>
                                            <p:strVal val="#ppt_w"/>
                                          </p:val>
                                        </p:tav>
                                      </p:tavLst>
                                    </p:anim>
                                    <p:anim calcmode="lin" valueType="num">
                                      <p:cBhvr>
                                        <p:cTn id="110" dur="500" fill="hold"/>
                                        <p:tgtEl>
                                          <p:spTgt spid="3">
                                            <p:txEl>
                                              <p:pRg st="12" end="12"/>
                                            </p:txEl>
                                          </p:spTgt>
                                        </p:tgtEl>
                                        <p:attrNameLst>
                                          <p:attrName>ppt_h</p:attrName>
                                        </p:attrNameLst>
                                      </p:cBhvr>
                                      <p:tavLst>
                                        <p:tav tm="0">
                                          <p:val>
                                            <p:strVal val="#ppt_h*0.01"/>
                                          </p:val>
                                        </p:tav>
                                        <p:tav tm="100000">
                                          <p:val>
                                            <p:strVal val="#ppt_h"/>
                                          </p:val>
                                        </p:tav>
                                      </p:tavLst>
                                    </p:anim>
                                    <p:anim calcmode="lin" valueType="num">
                                      <p:cBhvr>
                                        <p:cTn id="11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12" dur="500" fill="hold"/>
                                        <p:tgtEl>
                                          <p:spTgt spid="3">
                                            <p:txEl>
                                              <p:pRg st="12" end="12"/>
                                            </p:txEl>
                                          </p:spTgt>
                                        </p:tgtEl>
                                        <p:attrNameLst>
                                          <p:attrName>ppt_y</p:attrName>
                                        </p:attrNameLst>
                                      </p:cBhvr>
                                      <p:tavLst>
                                        <p:tav tm="0">
                                          <p:val>
                                            <p:strVal val="#ppt_h+1"/>
                                          </p:val>
                                        </p:tav>
                                        <p:tav tm="100000">
                                          <p:val>
                                            <p:strVal val="#ppt_y"/>
                                          </p:val>
                                        </p:tav>
                                      </p:tavLst>
                                    </p:anim>
                                    <p:animEffect transition="in" filter="fade">
                                      <p:cBhvr>
                                        <p:cTn id="113" dur="500"/>
                                        <p:tgtEl>
                                          <p:spTgt spid="3">
                                            <p:txEl>
                                              <p:pRg st="12" end="12"/>
                                            </p:txEl>
                                          </p:spTgt>
                                        </p:tgtEl>
                                      </p:cBhvr>
                                    </p:animEffect>
                                  </p:childTnLst>
                                </p:cTn>
                              </p:par>
                              <p:par>
                                <p:cTn id="114" presetID="58" presetClass="entr" presetSubtype="0" accel="100000" fill="hold" nodeType="withEffect">
                                  <p:stCondLst>
                                    <p:cond delay="0"/>
                                  </p:stCondLst>
                                  <p:childTnLst>
                                    <p:set>
                                      <p:cBhvr>
                                        <p:cTn id="115" dur="1" fill="hold">
                                          <p:stCondLst>
                                            <p:cond delay="0"/>
                                          </p:stCondLst>
                                        </p:cTn>
                                        <p:tgtEl>
                                          <p:spTgt spid="230405"/>
                                        </p:tgtEl>
                                        <p:attrNameLst>
                                          <p:attrName>style.visibility</p:attrName>
                                        </p:attrNameLst>
                                      </p:cBhvr>
                                      <p:to>
                                        <p:strVal val="visible"/>
                                      </p:to>
                                    </p:set>
                                    <p:anim calcmode="lin" valueType="num">
                                      <p:cBhvr>
                                        <p:cTn id="116" dur="500" fill="hold"/>
                                        <p:tgtEl>
                                          <p:spTgt spid="230405"/>
                                        </p:tgtEl>
                                        <p:attrNameLst>
                                          <p:attrName>ppt_w</p:attrName>
                                        </p:attrNameLst>
                                      </p:cBhvr>
                                      <p:tavLst>
                                        <p:tav tm="0">
                                          <p:val>
                                            <p:strVal val="#ppt_w*2.5"/>
                                          </p:val>
                                        </p:tav>
                                        <p:tav tm="100000">
                                          <p:val>
                                            <p:strVal val="#ppt_w"/>
                                          </p:val>
                                        </p:tav>
                                      </p:tavLst>
                                    </p:anim>
                                    <p:anim calcmode="lin" valueType="num">
                                      <p:cBhvr>
                                        <p:cTn id="117" dur="500" fill="hold"/>
                                        <p:tgtEl>
                                          <p:spTgt spid="230405"/>
                                        </p:tgtEl>
                                        <p:attrNameLst>
                                          <p:attrName>ppt_h</p:attrName>
                                        </p:attrNameLst>
                                      </p:cBhvr>
                                      <p:tavLst>
                                        <p:tav tm="0">
                                          <p:val>
                                            <p:strVal val="#ppt_h*0.01"/>
                                          </p:val>
                                        </p:tav>
                                        <p:tav tm="100000">
                                          <p:val>
                                            <p:strVal val="#ppt_h"/>
                                          </p:val>
                                        </p:tav>
                                      </p:tavLst>
                                    </p:anim>
                                    <p:anim calcmode="lin" valueType="num">
                                      <p:cBhvr>
                                        <p:cTn id="118" dur="500" fill="hold"/>
                                        <p:tgtEl>
                                          <p:spTgt spid="230405"/>
                                        </p:tgtEl>
                                        <p:attrNameLst>
                                          <p:attrName>ppt_x</p:attrName>
                                        </p:attrNameLst>
                                      </p:cBhvr>
                                      <p:tavLst>
                                        <p:tav tm="0">
                                          <p:val>
                                            <p:strVal val="#ppt_x"/>
                                          </p:val>
                                        </p:tav>
                                        <p:tav tm="100000">
                                          <p:val>
                                            <p:strVal val="#ppt_x"/>
                                          </p:val>
                                        </p:tav>
                                      </p:tavLst>
                                    </p:anim>
                                    <p:anim calcmode="lin" valueType="num">
                                      <p:cBhvr>
                                        <p:cTn id="119" dur="500" fill="hold"/>
                                        <p:tgtEl>
                                          <p:spTgt spid="230405"/>
                                        </p:tgtEl>
                                        <p:attrNameLst>
                                          <p:attrName>ppt_y</p:attrName>
                                        </p:attrNameLst>
                                      </p:cBhvr>
                                      <p:tavLst>
                                        <p:tav tm="0">
                                          <p:val>
                                            <p:strVal val="#ppt_h+1"/>
                                          </p:val>
                                        </p:tav>
                                        <p:tav tm="100000">
                                          <p:val>
                                            <p:strVal val="#ppt_y"/>
                                          </p:val>
                                        </p:tav>
                                      </p:tavLst>
                                    </p:anim>
                                    <p:animEffect transition="in" filter="fade">
                                      <p:cBhvr>
                                        <p:cTn id="120" dur="500"/>
                                        <p:tgtEl>
                                          <p:spTgt spid="230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5211764"/>
          </a:xfrm>
        </p:spPr>
        <p:txBody>
          <a:bodyPr>
            <a:normAutofit fontScale="47500" lnSpcReduction="20000"/>
          </a:bodyPr>
          <a:lstStyle/>
          <a:p>
            <a:r>
              <a:rPr lang="ru-RU" dirty="0" smtClean="0"/>
              <a:t>Для второго – нетривиального симметричного стационарного состояния характеристический определитель системы имеет вид:</a:t>
            </a:r>
          </a:p>
          <a:p>
            <a:pPr>
              <a:buNone/>
            </a:pPr>
            <a:endParaRPr lang="ru-RU" dirty="0" smtClean="0"/>
          </a:p>
          <a:p>
            <a:pPr>
              <a:buNone/>
            </a:pPr>
            <a:r>
              <a:rPr lang="ru-RU" dirty="0" smtClean="0"/>
              <a:t>						           (7.7)</a:t>
            </a:r>
          </a:p>
          <a:p>
            <a:pPr>
              <a:buNone/>
            </a:pPr>
            <a:endParaRPr lang="ru-RU" dirty="0" smtClean="0"/>
          </a:p>
          <a:p>
            <a:pPr>
              <a:buNone/>
            </a:pPr>
            <a:r>
              <a:rPr lang="ru-RU" dirty="0" smtClean="0"/>
              <a:t>	</a:t>
            </a:r>
          </a:p>
          <a:p>
            <a:r>
              <a:rPr lang="ru-RU" dirty="0" smtClean="0"/>
              <a:t>Характеристическое уравнение:</a:t>
            </a:r>
          </a:p>
          <a:p>
            <a:endParaRPr lang="ru-RU" dirty="0" smtClean="0"/>
          </a:p>
          <a:p>
            <a:endParaRPr lang="ru-RU" dirty="0" smtClean="0"/>
          </a:p>
          <a:p>
            <a:r>
              <a:rPr lang="ru-RU" dirty="0" smtClean="0"/>
              <a:t>или</a:t>
            </a:r>
          </a:p>
          <a:p>
            <a:endParaRPr lang="ru-RU" dirty="0" smtClean="0"/>
          </a:p>
          <a:p>
            <a:endParaRPr lang="ru-RU" dirty="0" smtClean="0"/>
          </a:p>
          <a:p>
            <a:r>
              <a:rPr lang="ru-RU" dirty="0" smtClean="0"/>
              <a:t>Выражения для характеристических чисел находятся из уравнения:</a:t>
            </a:r>
          </a:p>
          <a:p>
            <a:endParaRPr lang="ru-RU" dirty="0" smtClean="0"/>
          </a:p>
          <a:p>
            <a:pPr>
              <a:buNone/>
            </a:pPr>
            <a:r>
              <a:rPr lang="ru-RU" dirty="0" smtClean="0"/>
              <a:t>						(7.8)</a:t>
            </a:r>
          </a:p>
          <a:p>
            <a:pPr>
              <a:buNone/>
            </a:pPr>
            <a:r>
              <a:rPr lang="ru-RU" dirty="0" smtClean="0"/>
              <a:t>	</a:t>
            </a:r>
          </a:p>
          <a:p>
            <a:pPr>
              <a:buNone/>
            </a:pPr>
            <a:endParaRPr lang="ru-RU" dirty="0" smtClean="0"/>
          </a:p>
          <a:p>
            <a:r>
              <a:rPr lang="ru-RU" dirty="0" smtClean="0"/>
              <a:t>Корни положительны и разных знаков. Это означает, что симметричное стационарное состояние представляет собой седло.</a:t>
            </a:r>
            <a:r>
              <a:rPr lang="ru-RU" b="1" dirty="0" smtClean="0"/>
              <a:t> </a:t>
            </a:r>
            <a:endParaRPr lang="ru-RU" dirty="0" smtClean="0"/>
          </a:p>
          <a:p>
            <a:r>
              <a:rPr lang="ru-RU" dirty="0" smtClean="0"/>
              <a:t>Аналогичный анализ показывает, что</a:t>
            </a:r>
            <a:r>
              <a:rPr lang="ru-RU" b="1" dirty="0" smtClean="0"/>
              <a:t> </a:t>
            </a:r>
            <a:r>
              <a:rPr lang="ru-RU" dirty="0" smtClean="0"/>
              <a:t>нулевая особая точка представляет собой неустойчивый узел.</a:t>
            </a:r>
          </a:p>
          <a:p>
            <a:r>
              <a:rPr lang="ru-RU" dirty="0" smtClean="0"/>
              <a:t>Изоклины горизонтальных касательных: </a:t>
            </a:r>
            <a:r>
              <a:rPr lang="ru-RU" i="1" dirty="0" smtClean="0"/>
              <a:t>y=</a:t>
            </a:r>
            <a:r>
              <a:rPr lang="ru-RU" dirty="0" smtClean="0"/>
              <a:t>0 – ось абсцисс и вертикальная прямая </a:t>
            </a:r>
            <a:r>
              <a:rPr lang="ru-RU" i="1" dirty="0" err="1" smtClean="0"/>
              <a:t>x=a</a:t>
            </a:r>
            <a:r>
              <a:rPr lang="ru-RU" i="1" dirty="0" smtClean="0"/>
              <a:t>/</a:t>
            </a:r>
            <a:r>
              <a:rPr lang="ru-RU" i="1" dirty="0" smtClean="0">
                <a:sym typeface="Symbol"/>
              </a:rPr>
              <a:t></a:t>
            </a:r>
            <a:r>
              <a:rPr lang="ru-RU" dirty="0" smtClean="0"/>
              <a:t>; изоклины вертикальных касательных: </a:t>
            </a:r>
            <a:r>
              <a:rPr lang="ru-RU" i="1" dirty="0" smtClean="0"/>
              <a:t>x=</a:t>
            </a:r>
            <a:r>
              <a:rPr lang="ru-RU" dirty="0" smtClean="0"/>
              <a:t>0</a:t>
            </a:r>
            <a:r>
              <a:rPr lang="ru-RU" i="1" dirty="0" smtClean="0"/>
              <a:t> </a:t>
            </a:r>
            <a:r>
              <a:rPr lang="ru-RU" dirty="0" smtClean="0"/>
              <a:t>– ось ординат – и  горизонтальная прямая </a:t>
            </a:r>
            <a:r>
              <a:rPr lang="ru-RU" i="1" dirty="0" err="1" smtClean="0"/>
              <a:t>y=a</a:t>
            </a:r>
            <a:r>
              <a:rPr lang="ru-RU" i="1" dirty="0" smtClean="0"/>
              <a:t>/</a:t>
            </a:r>
            <a:r>
              <a:rPr lang="ru-RU" i="1" dirty="0" smtClean="0">
                <a:sym typeface="Symbol"/>
              </a:rPr>
              <a:t></a:t>
            </a:r>
            <a:r>
              <a:rPr lang="ru-RU" i="1" dirty="0" smtClean="0"/>
              <a:t>.</a:t>
            </a:r>
            <a:r>
              <a:rPr lang="ru-RU" b="1" i="1" dirty="0" smtClean="0"/>
              <a:t> </a:t>
            </a:r>
            <a:endParaRPr lang="ru-RU" dirty="0" smtClean="0"/>
          </a:p>
          <a:p>
            <a:r>
              <a:rPr lang="ru-RU" dirty="0" smtClean="0"/>
              <a:t>Все траектории уходят на бесконечность, так как самоограничение роста популяции в данной модели не учитывается.</a:t>
            </a:r>
          </a:p>
          <a:p>
            <a:endParaRPr lang="ru-RU" dirty="0"/>
          </a:p>
        </p:txBody>
      </p:sp>
      <p:pic>
        <p:nvPicPr>
          <p:cNvPr id="235522" name="Picture 2" descr="C:\Users\73B5~1\AppData\Local\Temp\Rar$EX00.134\LectMB\lect07.files\image033.gif"/>
          <p:cNvPicPr>
            <a:picLocks noChangeAspect="1" noChangeArrowheads="1"/>
          </p:cNvPicPr>
          <p:nvPr/>
        </p:nvPicPr>
        <p:blipFill>
          <a:blip r:embed="rId2" cstate="print"/>
          <a:srcRect/>
          <a:stretch>
            <a:fillRect/>
          </a:stretch>
        </p:blipFill>
        <p:spPr bwMode="auto">
          <a:xfrm>
            <a:off x="3286116" y="2071678"/>
            <a:ext cx="2200290" cy="785818"/>
          </a:xfrm>
          <a:prstGeom prst="rect">
            <a:avLst/>
          </a:prstGeom>
          <a:noFill/>
        </p:spPr>
      </p:pic>
      <p:pic>
        <p:nvPicPr>
          <p:cNvPr id="235523" name="Picture 3" descr="C:\Users\73B5~1\AppData\Local\Temp\Rar$EX00.134\LectMB\lect07.files\image035.gif"/>
          <p:cNvPicPr>
            <a:picLocks noChangeAspect="1" noChangeArrowheads="1"/>
          </p:cNvPicPr>
          <p:nvPr/>
        </p:nvPicPr>
        <p:blipFill>
          <a:blip r:embed="rId3" cstate="print"/>
          <a:srcRect/>
          <a:stretch>
            <a:fillRect/>
          </a:stretch>
        </p:blipFill>
        <p:spPr bwMode="auto">
          <a:xfrm>
            <a:off x="2500298" y="3143248"/>
            <a:ext cx="4485044" cy="285752"/>
          </a:xfrm>
          <a:prstGeom prst="rect">
            <a:avLst/>
          </a:prstGeom>
          <a:noFill/>
        </p:spPr>
      </p:pic>
      <p:pic>
        <p:nvPicPr>
          <p:cNvPr id="235524" name="Picture 4" descr="C:\Users\73B5~1\AppData\Local\Temp\Rar$EX00.134\LectMB\lect07.files\image037.gif"/>
          <p:cNvPicPr>
            <a:picLocks noChangeAspect="1" noChangeArrowheads="1"/>
          </p:cNvPicPr>
          <p:nvPr/>
        </p:nvPicPr>
        <p:blipFill>
          <a:blip r:embed="rId4" cstate="print"/>
          <a:srcRect/>
          <a:stretch>
            <a:fillRect/>
          </a:stretch>
        </p:blipFill>
        <p:spPr bwMode="auto">
          <a:xfrm>
            <a:off x="3643306" y="3500438"/>
            <a:ext cx="1643074" cy="316556"/>
          </a:xfrm>
          <a:prstGeom prst="rect">
            <a:avLst/>
          </a:prstGeom>
          <a:noFill/>
        </p:spPr>
      </p:pic>
      <p:pic>
        <p:nvPicPr>
          <p:cNvPr id="235525" name="Picture 5" descr="C:\Users\73B5~1\AppData\Local\Temp\Rar$EX00.134\LectMB\lect07.files\image039.gif"/>
          <p:cNvPicPr>
            <a:picLocks noChangeAspect="1" noChangeArrowheads="1"/>
          </p:cNvPicPr>
          <p:nvPr/>
        </p:nvPicPr>
        <p:blipFill>
          <a:blip r:embed="rId5" cstate="print"/>
          <a:srcRect/>
          <a:stretch>
            <a:fillRect/>
          </a:stretch>
        </p:blipFill>
        <p:spPr bwMode="auto">
          <a:xfrm>
            <a:off x="4000496" y="4286256"/>
            <a:ext cx="1071570" cy="65843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235522"/>
                                        </p:tgtEl>
                                        <p:attrNameLst>
                                          <p:attrName>style.visibility</p:attrName>
                                        </p:attrNameLst>
                                      </p:cBhvr>
                                      <p:to>
                                        <p:strVal val="visible"/>
                                      </p:to>
                                    </p:set>
                                    <p:anim calcmode="lin" valueType="num">
                                      <p:cBhvr>
                                        <p:cTn id="23" dur="500" fill="hold"/>
                                        <p:tgtEl>
                                          <p:spTgt spid="235522"/>
                                        </p:tgtEl>
                                        <p:attrNameLst>
                                          <p:attrName>ppt_w</p:attrName>
                                        </p:attrNameLst>
                                      </p:cBhvr>
                                      <p:tavLst>
                                        <p:tav tm="0">
                                          <p:val>
                                            <p:strVal val="#ppt_w*2.5"/>
                                          </p:val>
                                        </p:tav>
                                        <p:tav tm="100000">
                                          <p:val>
                                            <p:strVal val="#ppt_w"/>
                                          </p:val>
                                        </p:tav>
                                      </p:tavLst>
                                    </p:anim>
                                    <p:anim calcmode="lin" valueType="num">
                                      <p:cBhvr>
                                        <p:cTn id="24" dur="500" fill="hold"/>
                                        <p:tgtEl>
                                          <p:spTgt spid="235522"/>
                                        </p:tgtEl>
                                        <p:attrNameLst>
                                          <p:attrName>ppt_h</p:attrName>
                                        </p:attrNameLst>
                                      </p:cBhvr>
                                      <p:tavLst>
                                        <p:tav tm="0">
                                          <p:val>
                                            <p:strVal val="#ppt_h*0.01"/>
                                          </p:val>
                                        </p:tav>
                                        <p:tav tm="100000">
                                          <p:val>
                                            <p:strVal val="#ppt_h"/>
                                          </p:val>
                                        </p:tav>
                                      </p:tavLst>
                                    </p:anim>
                                    <p:anim calcmode="lin" valueType="num">
                                      <p:cBhvr>
                                        <p:cTn id="25" dur="500" fill="hold"/>
                                        <p:tgtEl>
                                          <p:spTgt spid="235522"/>
                                        </p:tgtEl>
                                        <p:attrNameLst>
                                          <p:attrName>ppt_x</p:attrName>
                                        </p:attrNameLst>
                                      </p:cBhvr>
                                      <p:tavLst>
                                        <p:tav tm="0">
                                          <p:val>
                                            <p:strVal val="#ppt_x"/>
                                          </p:val>
                                        </p:tav>
                                        <p:tav tm="100000">
                                          <p:val>
                                            <p:strVal val="#ppt_x"/>
                                          </p:val>
                                        </p:tav>
                                      </p:tavLst>
                                    </p:anim>
                                    <p:anim calcmode="lin" valueType="num">
                                      <p:cBhvr>
                                        <p:cTn id="26" dur="500" fill="hold"/>
                                        <p:tgtEl>
                                          <p:spTgt spid="235522"/>
                                        </p:tgtEl>
                                        <p:attrNameLst>
                                          <p:attrName>ppt_y</p:attrName>
                                        </p:attrNameLst>
                                      </p:cBhvr>
                                      <p:tavLst>
                                        <p:tav tm="0">
                                          <p:val>
                                            <p:strVal val="#ppt_h+1"/>
                                          </p:val>
                                        </p:tav>
                                        <p:tav tm="100000">
                                          <p:val>
                                            <p:strVal val="#ppt_y"/>
                                          </p:val>
                                        </p:tav>
                                      </p:tavLst>
                                    </p:anim>
                                    <p:animEffect transition="in" filter="fade">
                                      <p:cBhvr>
                                        <p:cTn id="27" dur="500"/>
                                        <p:tgtEl>
                                          <p:spTgt spid="235522"/>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p:cTn id="41"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8" end="8"/>
                                            </p:txEl>
                                          </p:spTgt>
                                        </p:tgtEl>
                                      </p:cBhvr>
                                    </p:animEffect>
                                  </p:childTnLst>
                                </p:cTn>
                              </p:par>
                              <p:par>
                                <p:cTn id="46" presetID="58" presetClass="entr" presetSubtype="0" accel="100000" fill="hold" nodeType="withEffect">
                                  <p:stCondLst>
                                    <p:cond delay="0"/>
                                  </p:stCondLst>
                                  <p:childTnLst>
                                    <p:set>
                                      <p:cBhvr>
                                        <p:cTn id="47" dur="1" fill="hold">
                                          <p:stCondLst>
                                            <p:cond delay="0"/>
                                          </p:stCondLst>
                                        </p:cTn>
                                        <p:tgtEl>
                                          <p:spTgt spid="235523"/>
                                        </p:tgtEl>
                                        <p:attrNameLst>
                                          <p:attrName>style.visibility</p:attrName>
                                        </p:attrNameLst>
                                      </p:cBhvr>
                                      <p:to>
                                        <p:strVal val="visible"/>
                                      </p:to>
                                    </p:set>
                                    <p:anim calcmode="lin" valueType="num">
                                      <p:cBhvr>
                                        <p:cTn id="48" dur="500" fill="hold"/>
                                        <p:tgtEl>
                                          <p:spTgt spid="235523"/>
                                        </p:tgtEl>
                                        <p:attrNameLst>
                                          <p:attrName>ppt_w</p:attrName>
                                        </p:attrNameLst>
                                      </p:cBhvr>
                                      <p:tavLst>
                                        <p:tav tm="0">
                                          <p:val>
                                            <p:strVal val="#ppt_w*2.5"/>
                                          </p:val>
                                        </p:tav>
                                        <p:tav tm="100000">
                                          <p:val>
                                            <p:strVal val="#ppt_w"/>
                                          </p:val>
                                        </p:tav>
                                      </p:tavLst>
                                    </p:anim>
                                    <p:anim calcmode="lin" valueType="num">
                                      <p:cBhvr>
                                        <p:cTn id="49" dur="500" fill="hold"/>
                                        <p:tgtEl>
                                          <p:spTgt spid="235523"/>
                                        </p:tgtEl>
                                        <p:attrNameLst>
                                          <p:attrName>ppt_h</p:attrName>
                                        </p:attrNameLst>
                                      </p:cBhvr>
                                      <p:tavLst>
                                        <p:tav tm="0">
                                          <p:val>
                                            <p:strVal val="#ppt_h*0.01"/>
                                          </p:val>
                                        </p:tav>
                                        <p:tav tm="100000">
                                          <p:val>
                                            <p:strVal val="#ppt_h"/>
                                          </p:val>
                                        </p:tav>
                                      </p:tavLst>
                                    </p:anim>
                                    <p:anim calcmode="lin" valueType="num">
                                      <p:cBhvr>
                                        <p:cTn id="50" dur="500" fill="hold"/>
                                        <p:tgtEl>
                                          <p:spTgt spid="235523"/>
                                        </p:tgtEl>
                                        <p:attrNameLst>
                                          <p:attrName>ppt_x</p:attrName>
                                        </p:attrNameLst>
                                      </p:cBhvr>
                                      <p:tavLst>
                                        <p:tav tm="0">
                                          <p:val>
                                            <p:strVal val="#ppt_x"/>
                                          </p:val>
                                        </p:tav>
                                        <p:tav tm="100000">
                                          <p:val>
                                            <p:strVal val="#ppt_x"/>
                                          </p:val>
                                        </p:tav>
                                      </p:tavLst>
                                    </p:anim>
                                    <p:anim calcmode="lin" valueType="num">
                                      <p:cBhvr>
                                        <p:cTn id="51" dur="500" fill="hold"/>
                                        <p:tgtEl>
                                          <p:spTgt spid="235523"/>
                                        </p:tgtEl>
                                        <p:attrNameLst>
                                          <p:attrName>ppt_y</p:attrName>
                                        </p:attrNameLst>
                                      </p:cBhvr>
                                      <p:tavLst>
                                        <p:tav tm="0">
                                          <p:val>
                                            <p:strVal val="#ppt_h+1"/>
                                          </p:val>
                                        </p:tav>
                                        <p:tav tm="100000">
                                          <p:val>
                                            <p:strVal val="#ppt_y"/>
                                          </p:val>
                                        </p:tav>
                                      </p:tavLst>
                                    </p:anim>
                                    <p:animEffect transition="in" filter="fade">
                                      <p:cBhvr>
                                        <p:cTn id="52" dur="500"/>
                                        <p:tgtEl>
                                          <p:spTgt spid="235523"/>
                                        </p:tgtEl>
                                      </p:cBhvr>
                                    </p:animEffect>
                                  </p:childTnLst>
                                </p:cTn>
                              </p:par>
                              <p:par>
                                <p:cTn id="53" presetID="58" presetClass="entr" presetSubtype="0" accel="100000" fill="hold" nodeType="withEffect">
                                  <p:stCondLst>
                                    <p:cond delay="0"/>
                                  </p:stCondLst>
                                  <p:childTnLst>
                                    <p:set>
                                      <p:cBhvr>
                                        <p:cTn id="54" dur="1" fill="hold">
                                          <p:stCondLst>
                                            <p:cond delay="0"/>
                                          </p:stCondLst>
                                        </p:cTn>
                                        <p:tgtEl>
                                          <p:spTgt spid="235524"/>
                                        </p:tgtEl>
                                        <p:attrNameLst>
                                          <p:attrName>style.visibility</p:attrName>
                                        </p:attrNameLst>
                                      </p:cBhvr>
                                      <p:to>
                                        <p:strVal val="visible"/>
                                      </p:to>
                                    </p:set>
                                    <p:anim calcmode="lin" valueType="num">
                                      <p:cBhvr>
                                        <p:cTn id="55" dur="500" fill="hold"/>
                                        <p:tgtEl>
                                          <p:spTgt spid="235524"/>
                                        </p:tgtEl>
                                        <p:attrNameLst>
                                          <p:attrName>ppt_w</p:attrName>
                                        </p:attrNameLst>
                                      </p:cBhvr>
                                      <p:tavLst>
                                        <p:tav tm="0">
                                          <p:val>
                                            <p:strVal val="#ppt_w*2.5"/>
                                          </p:val>
                                        </p:tav>
                                        <p:tav tm="100000">
                                          <p:val>
                                            <p:strVal val="#ppt_w"/>
                                          </p:val>
                                        </p:tav>
                                      </p:tavLst>
                                    </p:anim>
                                    <p:anim calcmode="lin" valueType="num">
                                      <p:cBhvr>
                                        <p:cTn id="56" dur="500" fill="hold"/>
                                        <p:tgtEl>
                                          <p:spTgt spid="235524"/>
                                        </p:tgtEl>
                                        <p:attrNameLst>
                                          <p:attrName>ppt_h</p:attrName>
                                        </p:attrNameLst>
                                      </p:cBhvr>
                                      <p:tavLst>
                                        <p:tav tm="0">
                                          <p:val>
                                            <p:strVal val="#ppt_h*0.01"/>
                                          </p:val>
                                        </p:tav>
                                        <p:tav tm="100000">
                                          <p:val>
                                            <p:strVal val="#ppt_h"/>
                                          </p:val>
                                        </p:tav>
                                      </p:tavLst>
                                    </p:anim>
                                    <p:anim calcmode="lin" valueType="num">
                                      <p:cBhvr>
                                        <p:cTn id="57" dur="500" fill="hold"/>
                                        <p:tgtEl>
                                          <p:spTgt spid="235524"/>
                                        </p:tgtEl>
                                        <p:attrNameLst>
                                          <p:attrName>ppt_x</p:attrName>
                                        </p:attrNameLst>
                                      </p:cBhvr>
                                      <p:tavLst>
                                        <p:tav tm="0">
                                          <p:val>
                                            <p:strVal val="#ppt_x"/>
                                          </p:val>
                                        </p:tav>
                                        <p:tav tm="100000">
                                          <p:val>
                                            <p:strVal val="#ppt_x"/>
                                          </p:val>
                                        </p:tav>
                                      </p:tavLst>
                                    </p:anim>
                                    <p:anim calcmode="lin" valueType="num">
                                      <p:cBhvr>
                                        <p:cTn id="58" dur="500" fill="hold"/>
                                        <p:tgtEl>
                                          <p:spTgt spid="235524"/>
                                        </p:tgtEl>
                                        <p:attrNameLst>
                                          <p:attrName>ppt_y</p:attrName>
                                        </p:attrNameLst>
                                      </p:cBhvr>
                                      <p:tavLst>
                                        <p:tav tm="0">
                                          <p:val>
                                            <p:strVal val="#ppt_h+1"/>
                                          </p:val>
                                        </p:tav>
                                        <p:tav tm="100000">
                                          <p:val>
                                            <p:strVal val="#ppt_y"/>
                                          </p:val>
                                        </p:tav>
                                      </p:tavLst>
                                    </p:anim>
                                    <p:animEffect transition="in" filter="fade">
                                      <p:cBhvr>
                                        <p:cTn id="59" dur="500"/>
                                        <p:tgtEl>
                                          <p:spTgt spid="235524"/>
                                        </p:tgtEl>
                                      </p:cBhvr>
                                    </p:animEffect>
                                  </p:childTnLst>
                                </p:cTn>
                              </p:par>
                            </p:childTnLst>
                          </p:cTn>
                        </p:par>
                      </p:childTnLst>
                    </p:cTn>
                  </p:par>
                  <p:par>
                    <p:cTn id="60" fill="hold">
                      <p:stCondLst>
                        <p:cond delay="indefinite"/>
                      </p:stCondLst>
                      <p:childTnLst>
                        <p:par>
                          <p:cTn id="61" fill="hold">
                            <p:stCondLst>
                              <p:cond delay="0"/>
                            </p:stCondLst>
                            <p:childTnLst>
                              <p:par>
                                <p:cTn id="62" presetID="58" presetClass="entr" presetSubtype="0" accel="100000" fill="hold" grpId="0" nodeType="click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 calcmode="lin" valueType="num">
                                      <p:cBhvr>
                                        <p:cTn id="64" dur="500" fill="hold"/>
                                        <p:tgtEl>
                                          <p:spTgt spid="3">
                                            <p:txEl>
                                              <p:pRg st="11" end="11"/>
                                            </p:txEl>
                                          </p:spTgt>
                                        </p:tgtEl>
                                        <p:attrNameLst>
                                          <p:attrName>ppt_w</p:attrName>
                                        </p:attrNameLst>
                                      </p:cBhvr>
                                      <p:tavLst>
                                        <p:tav tm="0">
                                          <p:val>
                                            <p:strVal val="#ppt_w*2.5"/>
                                          </p:val>
                                        </p:tav>
                                        <p:tav tm="100000">
                                          <p:val>
                                            <p:strVal val="#ppt_w"/>
                                          </p:val>
                                        </p:tav>
                                      </p:tavLst>
                                    </p:anim>
                                    <p:anim calcmode="lin" valueType="num">
                                      <p:cBhvr>
                                        <p:cTn id="65" dur="500" fill="hold"/>
                                        <p:tgtEl>
                                          <p:spTgt spid="3">
                                            <p:txEl>
                                              <p:pRg st="11" end="11"/>
                                            </p:txEl>
                                          </p:spTgt>
                                        </p:tgtEl>
                                        <p:attrNameLst>
                                          <p:attrName>ppt_h</p:attrName>
                                        </p:attrNameLst>
                                      </p:cBhvr>
                                      <p:tavLst>
                                        <p:tav tm="0">
                                          <p:val>
                                            <p:strVal val="#ppt_h*0.01"/>
                                          </p:val>
                                        </p:tav>
                                        <p:tav tm="100000">
                                          <p:val>
                                            <p:strVal val="#ppt_h"/>
                                          </p:val>
                                        </p:tav>
                                      </p:tavLst>
                                    </p:anim>
                                    <p:anim calcmode="lin" valueType="num">
                                      <p:cBhvr>
                                        <p:cTn id="66"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7" dur="500" fill="hold"/>
                                        <p:tgtEl>
                                          <p:spTgt spid="3">
                                            <p:txEl>
                                              <p:pRg st="11" end="11"/>
                                            </p:txEl>
                                          </p:spTgt>
                                        </p:tgtEl>
                                        <p:attrNameLst>
                                          <p:attrName>ppt_y</p:attrName>
                                        </p:attrNameLst>
                                      </p:cBhvr>
                                      <p:tavLst>
                                        <p:tav tm="0">
                                          <p:val>
                                            <p:strVal val="#ppt_h+1"/>
                                          </p:val>
                                        </p:tav>
                                        <p:tav tm="100000">
                                          <p:val>
                                            <p:strVal val="#ppt_y"/>
                                          </p:val>
                                        </p:tav>
                                      </p:tavLst>
                                    </p:anim>
                                    <p:animEffect transition="in" filter="fade">
                                      <p:cBhvr>
                                        <p:cTn id="68" dur="500"/>
                                        <p:tgtEl>
                                          <p:spTgt spid="3">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8" presetClass="entr" presetSubtype="0" accel="100000" fill="hold" grpId="0"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 calcmode="lin" valueType="num">
                                      <p:cBhvr>
                                        <p:cTn id="73" dur="500" fill="hold"/>
                                        <p:tgtEl>
                                          <p:spTgt spid="3">
                                            <p:txEl>
                                              <p:pRg st="13" end="13"/>
                                            </p:txEl>
                                          </p:spTgt>
                                        </p:tgtEl>
                                        <p:attrNameLst>
                                          <p:attrName>ppt_w</p:attrName>
                                        </p:attrNameLst>
                                      </p:cBhvr>
                                      <p:tavLst>
                                        <p:tav tm="0">
                                          <p:val>
                                            <p:strVal val="#ppt_w*2.5"/>
                                          </p:val>
                                        </p:tav>
                                        <p:tav tm="100000">
                                          <p:val>
                                            <p:strVal val="#ppt_w"/>
                                          </p:val>
                                        </p:tav>
                                      </p:tavLst>
                                    </p:anim>
                                    <p:anim calcmode="lin" valueType="num">
                                      <p:cBhvr>
                                        <p:cTn id="74" dur="500" fill="hold"/>
                                        <p:tgtEl>
                                          <p:spTgt spid="3">
                                            <p:txEl>
                                              <p:pRg st="13" end="13"/>
                                            </p:txEl>
                                          </p:spTgt>
                                        </p:tgtEl>
                                        <p:attrNameLst>
                                          <p:attrName>ppt_h</p:attrName>
                                        </p:attrNameLst>
                                      </p:cBhvr>
                                      <p:tavLst>
                                        <p:tav tm="0">
                                          <p:val>
                                            <p:strVal val="#ppt_h*0.01"/>
                                          </p:val>
                                        </p:tav>
                                        <p:tav tm="100000">
                                          <p:val>
                                            <p:strVal val="#ppt_h"/>
                                          </p:val>
                                        </p:tav>
                                      </p:tavLst>
                                    </p:anim>
                                    <p:anim calcmode="lin" valueType="num">
                                      <p:cBhvr>
                                        <p:cTn id="7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6" dur="500" fill="hold"/>
                                        <p:tgtEl>
                                          <p:spTgt spid="3">
                                            <p:txEl>
                                              <p:pRg st="13" end="13"/>
                                            </p:txEl>
                                          </p:spTgt>
                                        </p:tgtEl>
                                        <p:attrNameLst>
                                          <p:attrName>ppt_y</p:attrName>
                                        </p:attrNameLst>
                                      </p:cBhvr>
                                      <p:tavLst>
                                        <p:tav tm="0">
                                          <p:val>
                                            <p:strVal val="#ppt_h+1"/>
                                          </p:val>
                                        </p:tav>
                                        <p:tav tm="100000">
                                          <p:val>
                                            <p:strVal val="#ppt_y"/>
                                          </p:val>
                                        </p:tav>
                                      </p:tavLst>
                                    </p:anim>
                                    <p:animEffect transition="in" filter="fade">
                                      <p:cBhvr>
                                        <p:cTn id="77" dur="500"/>
                                        <p:tgtEl>
                                          <p:spTgt spid="3">
                                            <p:txEl>
                                              <p:pRg st="13" end="13"/>
                                            </p:txEl>
                                          </p:spTgt>
                                        </p:tgtEl>
                                      </p:cBhvr>
                                    </p:animEffect>
                                  </p:childTnLst>
                                </p:cTn>
                              </p:par>
                              <p:par>
                                <p:cTn id="78" presetID="58" presetClass="entr" presetSubtype="0" accel="100000" fill="hold" nodeType="withEffect">
                                  <p:stCondLst>
                                    <p:cond delay="0"/>
                                  </p:stCondLst>
                                  <p:childTnLst>
                                    <p:set>
                                      <p:cBhvr>
                                        <p:cTn id="79" dur="1" fill="hold">
                                          <p:stCondLst>
                                            <p:cond delay="0"/>
                                          </p:stCondLst>
                                        </p:cTn>
                                        <p:tgtEl>
                                          <p:spTgt spid="235525"/>
                                        </p:tgtEl>
                                        <p:attrNameLst>
                                          <p:attrName>style.visibility</p:attrName>
                                        </p:attrNameLst>
                                      </p:cBhvr>
                                      <p:to>
                                        <p:strVal val="visible"/>
                                      </p:to>
                                    </p:set>
                                    <p:anim calcmode="lin" valueType="num">
                                      <p:cBhvr>
                                        <p:cTn id="80" dur="500" fill="hold"/>
                                        <p:tgtEl>
                                          <p:spTgt spid="235525"/>
                                        </p:tgtEl>
                                        <p:attrNameLst>
                                          <p:attrName>ppt_w</p:attrName>
                                        </p:attrNameLst>
                                      </p:cBhvr>
                                      <p:tavLst>
                                        <p:tav tm="0">
                                          <p:val>
                                            <p:strVal val="#ppt_w*2.5"/>
                                          </p:val>
                                        </p:tav>
                                        <p:tav tm="100000">
                                          <p:val>
                                            <p:strVal val="#ppt_w"/>
                                          </p:val>
                                        </p:tav>
                                      </p:tavLst>
                                    </p:anim>
                                    <p:anim calcmode="lin" valueType="num">
                                      <p:cBhvr>
                                        <p:cTn id="81" dur="500" fill="hold"/>
                                        <p:tgtEl>
                                          <p:spTgt spid="235525"/>
                                        </p:tgtEl>
                                        <p:attrNameLst>
                                          <p:attrName>ppt_h</p:attrName>
                                        </p:attrNameLst>
                                      </p:cBhvr>
                                      <p:tavLst>
                                        <p:tav tm="0">
                                          <p:val>
                                            <p:strVal val="#ppt_h*0.01"/>
                                          </p:val>
                                        </p:tav>
                                        <p:tav tm="100000">
                                          <p:val>
                                            <p:strVal val="#ppt_h"/>
                                          </p:val>
                                        </p:tav>
                                      </p:tavLst>
                                    </p:anim>
                                    <p:anim calcmode="lin" valueType="num">
                                      <p:cBhvr>
                                        <p:cTn id="82" dur="500" fill="hold"/>
                                        <p:tgtEl>
                                          <p:spTgt spid="235525"/>
                                        </p:tgtEl>
                                        <p:attrNameLst>
                                          <p:attrName>ppt_x</p:attrName>
                                        </p:attrNameLst>
                                      </p:cBhvr>
                                      <p:tavLst>
                                        <p:tav tm="0">
                                          <p:val>
                                            <p:strVal val="#ppt_x"/>
                                          </p:val>
                                        </p:tav>
                                        <p:tav tm="100000">
                                          <p:val>
                                            <p:strVal val="#ppt_x"/>
                                          </p:val>
                                        </p:tav>
                                      </p:tavLst>
                                    </p:anim>
                                    <p:anim calcmode="lin" valueType="num">
                                      <p:cBhvr>
                                        <p:cTn id="83" dur="500" fill="hold"/>
                                        <p:tgtEl>
                                          <p:spTgt spid="235525"/>
                                        </p:tgtEl>
                                        <p:attrNameLst>
                                          <p:attrName>ppt_y</p:attrName>
                                        </p:attrNameLst>
                                      </p:cBhvr>
                                      <p:tavLst>
                                        <p:tav tm="0">
                                          <p:val>
                                            <p:strVal val="#ppt_h+1"/>
                                          </p:val>
                                        </p:tav>
                                        <p:tav tm="100000">
                                          <p:val>
                                            <p:strVal val="#ppt_y"/>
                                          </p:val>
                                        </p:tav>
                                      </p:tavLst>
                                    </p:anim>
                                    <p:animEffect transition="in" filter="fade">
                                      <p:cBhvr>
                                        <p:cTn id="84" dur="500"/>
                                        <p:tgtEl>
                                          <p:spTgt spid="235525"/>
                                        </p:tgtEl>
                                      </p:cBhvr>
                                    </p:animEffect>
                                  </p:childTnLst>
                                </p:cTn>
                              </p:par>
                            </p:childTnLst>
                          </p:cTn>
                        </p:par>
                      </p:childTnLst>
                    </p:cTn>
                  </p:par>
                  <p:par>
                    <p:cTn id="85" fill="hold">
                      <p:stCondLst>
                        <p:cond delay="indefinite"/>
                      </p:stCondLst>
                      <p:childTnLst>
                        <p:par>
                          <p:cTn id="86" fill="hold">
                            <p:stCondLst>
                              <p:cond delay="0"/>
                            </p:stCondLst>
                            <p:childTnLst>
                              <p:par>
                                <p:cTn id="87" presetID="58" presetClass="entr" presetSubtype="0" accel="100000" fill="hold" grpId="0" nodeType="clickEffect">
                                  <p:stCondLst>
                                    <p:cond delay="0"/>
                                  </p:stCondLst>
                                  <p:childTnLst>
                                    <p:set>
                                      <p:cBhvr>
                                        <p:cTn id="88" dur="1" fill="hold">
                                          <p:stCondLst>
                                            <p:cond delay="0"/>
                                          </p:stCondLst>
                                        </p:cTn>
                                        <p:tgtEl>
                                          <p:spTgt spid="3">
                                            <p:txEl>
                                              <p:pRg st="16" end="16"/>
                                            </p:txEl>
                                          </p:spTgt>
                                        </p:tgtEl>
                                        <p:attrNameLst>
                                          <p:attrName>style.visibility</p:attrName>
                                        </p:attrNameLst>
                                      </p:cBhvr>
                                      <p:to>
                                        <p:strVal val="visible"/>
                                      </p:to>
                                    </p:set>
                                    <p:anim calcmode="lin" valueType="num">
                                      <p:cBhvr>
                                        <p:cTn id="89" dur="500" fill="hold"/>
                                        <p:tgtEl>
                                          <p:spTgt spid="3">
                                            <p:txEl>
                                              <p:pRg st="16" end="16"/>
                                            </p:txEl>
                                          </p:spTgt>
                                        </p:tgtEl>
                                        <p:attrNameLst>
                                          <p:attrName>ppt_w</p:attrName>
                                        </p:attrNameLst>
                                      </p:cBhvr>
                                      <p:tavLst>
                                        <p:tav tm="0">
                                          <p:val>
                                            <p:strVal val="#ppt_w*2.5"/>
                                          </p:val>
                                        </p:tav>
                                        <p:tav tm="100000">
                                          <p:val>
                                            <p:strVal val="#ppt_w"/>
                                          </p:val>
                                        </p:tav>
                                      </p:tavLst>
                                    </p:anim>
                                    <p:anim calcmode="lin" valueType="num">
                                      <p:cBhvr>
                                        <p:cTn id="90" dur="500" fill="hold"/>
                                        <p:tgtEl>
                                          <p:spTgt spid="3">
                                            <p:txEl>
                                              <p:pRg st="16" end="16"/>
                                            </p:txEl>
                                          </p:spTgt>
                                        </p:tgtEl>
                                        <p:attrNameLst>
                                          <p:attrName>ppt_h</p:attrName>
                                        </p:attrNameLst>
                                      </p:cBhvr>
                                      <p:tavLst>
                                        <p:tav tm="0">
                                          <p:val>
                                            <p:strVal val="#ppt_h*0.01"/>
                                          </p:val>
                                        </p:tav>
                                        <p:tav tm="100000">
                                          <p:val>
                                            <p:strVal val="#ppt_h"/>
                                          </p:val>
                                        </p:tav>
                                      </p:tavLst>
                                    </p:anim>
                                    <p:anim calcmode="lin" valueType="num">
                                      <p:cBhvr>
                                        <p:cTn id="91"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92" dur="500" fill="hold"/>
                                        <p:tgtEl>
                                          <p:spTgt spid="3">
                                            <p:txEl>
                                              <p:pRg st="16" end="16"/>
                                            </p:txEl>
                                          </p:spTgt>
                                        </p:tgtEl>
                                        <p:attrNameLst>
                                          <p:attrName>ppt_y</p:attrName>
                                        </p:attrNameLst>
                                      </p:cBhvr>
                                      <p:tavLst>
                                        <p:tav tm="0">
                                          <p:val>
                                            <p:strVal val="#ppt_h+1"/>
                                          </p:val>
                                        </p:tav>
                                        <p:tav tm="100000">
                                          <p:val>
                                            <p:strVal val="#ppt_y"/>
                                          </p:val>
                                        </p:tav>
                                      </p:tavLst>
                                    </p:anim>
                                    <p:animEffect transition="in" filter="fade">
                                      <p:cBhvr>
                                        <p:cTn id="93" dur="500"/>
                                        <p:tgtEl>
                                          <p:spTgt spid="3">
                                            <p:txEl>
                                              <p:pRg st="16" end="16"/>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8" presetClass="entr" presetSubtype="0" accel="100000" fill="hold" grpId="0" nodeType="clickEffect">
                                  <p:stCondLst>
                                    <p:cond delay="0"/>
                                  </p:stCondLst>
                                  <p:childTnLst>
                                    <p:set>
                                      <p:cBhvr>
                                        <p:cTn id="97" dur="1" fill="hold">
                                          <p:stCondLst>
                                            <p:cond delay="0"/>
                                          </p:stCondLst>
                                        </p:cTn>
                                        <p:tgtEl>
                                          <p:spTgt spid="3">
                                            <p:txEl>
                                              <p:pRg st="17" end="17"/>
                                            </p:txEl>
                                          </p:spTgt>
                                        </p:tgtEl>
                                        <p:attrNameLst>
                                          <p:attrName>style.visibility</p:attrName>
                                        </p:attrNameLst>
                                      </p:cBhvr>
                                      <p:to>
                                        <p:strVal val="visible"/>
                                      </p:to>
                                    </p:set>
                                    <p:anim calcmode="lin" valueType="num">
                                      <p:cBhvr>
                                        <p:cTn id="98" dur="500" fill="hold"/>
                                        <p:tgtEl>
                                          <p:spTgt spid="3">
                                            <p:txEl>
                                              <p:pRg st="17" end="17"/>
                                            </p:txEl>
                                          </p:spTgt>
                                        </p:tgtEl>
                                        <p:attrNameLst>
                                          <p:attrName>ppt_w</p:attrName>
                                        </p:attrNameLst>
                                      </p:cBhvr>
                                      <p:tavLst>
                                        <p:tav tm="0">
                                          <p:val>
                                            <p:strVal val="#ppt_w*2.5"/>
                                          </p:val>
                                        </p:tav>
                                        <p:tav tm="100000">
                                          <p:val>
                                            <p:strVal val="#ppt_w"/>
                                          </p:val>
                                        </p:tav>
                                      </p:tavLst>
                                    </p:anim>
                                    <p:anim calcmode="lin" valueType="num">
                                      <p:cBhvr>
                                        <p:cTn id="99" dur="500" fill="hold"/>
                                        <p:tgtEl>
                                          <p:spTgt spid="3">
                                            <p:txEl>
                                              <p:pRg st="17" end="17"/>
                                            </p:txEl>
                                          </p:spTgt>
                                        </p:tgtEl>
                                        <p:attrNameLst>
                                          <p:attrName>ppt_h</p:attrName>
                                        </p:attrNameLst>
                                      </p:cBhvr>
                                      <p:tavLst>
                                        <p:tav tm="0">
                                          <p:val>
                                            <p:strVal val="#ppt_h*0.01"/>
                                          </p:val>
                                        </p:tav>
                                        <p:tav tm="100000">
                                          <p:val>
                                            <p:strVal val="#ppt_h"/>
                                          </p:val>
                                        </p:tav>
                                      </p:tavLst>
                                    </p:anim>
                                    <p:anim calcmode="lin" valueType="num">
                                      <p:cBhvr>
                                        <p:cTn id="100"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101" dur="500" fill="hold"/>
                                        <p:tgtEl>
                                          <p:spTgt spid="3">
                                            <p:txEl>
                                              <p:pRg st="17" end="17"/>
                                            </p:txEl>
                                          </p:spTgt>
                                        </p:tgtEl>
                                        <p:attrNameLst>
                                          <p:attrName>ppt_y</p:attrName>
                                        </p:attrNameLst>
                                      </p:cBhvr>
                                      <p:tavLst>
                                        <p:tav tm="0">
                                          <p:val>
                                            <p:strVal val="#ppt_h+1"/>
                                          </p:val>
                                        </p:tav>
                                        <p:tav tm="100000">
                                          <p:val>
                                            <p:strVal val="#ppt_y"/>
                                          </p:val>
                                        </p:tav>
                                      </p:tavLst>
                                    </p:anim>
                                    <p:animEffect transition="in" filter="fade">
                                      <p:cBhvr>
                                        <p:cTn id="102" dur="500"/>
                                        <p:tgtEl>
                                          <p:spTgt spid="3">
                                            <p:txEl>
                                              <p:pRg st="17" end="17"/>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8" presetClass="entr" presetSubtype="0" accel="100000" fill="hold" grpId="0" nodeType="clickEffect">
                                  <p:stCondLst>
                                    <p:cond delay="0"/>
                                  </p:stCondLst>
                                  <p:childTnLst>
                                    <p:set>
                                      <p:cBhvr>
                                        <p:cTn id="106" dur="1" fill="hold">
                                          <p:stCondLst>
                                            <p:cond delay="0"/>
                                          </p:stCondLst>
                                        </p:cTn>
                                        <p:tgtEl>
                                          <p:spTgt spid="3">
                                            <p:txEl>
                                              <p:pRg st="18" end="18"/>
                                            </p:txEl>
                                          </p:spTgt>
                                        </p:tgtEl>
                                        <p:attrNameLst>
                                          <p:attrName>style.visibility</p:attrName>
                                        </p:attrNameLst>
                                      </p:cBhvr>
                                      <p:to>
                                        <p:strVal val="visible"/>
                                      </p:to>
                                    </p:set>
                                    <p:anim calcmode="lin" valueType="num">
                                      <p:cBhvr>
                                        <p:cTn id="107" dur="500" fill="hold"/>
                                        <p:tgtEl>
                                          <p:spTgt spid="3">
                                            <p:txEl>
                                              <p:pRg st="18" end="18"/>
                                            </p:txEl>
                                          </p:spTgt>
                                        </p:tgtEl>
                                        <p:attrNameLst>
                                          <p:attrName>ppt_w</p:attrName>
                                        </p:attrNameLst>
                                      </p:cBhvr>
                                      <p:tavLst>
                                        <p:tav tm="0">
                                          <p:val>
                                            <p:strVal val="#ppt_w*2.5"/>
                                          </p:val>
                                        </p:tav>
                                        <p:tav tm="100000">
                                          <p:val>
                                            <p:strVal val="#ppt_w"/>
                                          </p:val>
                                        </p:tav>
                                      </p:tavLst>
                                    </p:anim>
                                    <p:anim calcmode="lin" valueType="num">
                                      <p:cBhvr>
                                        <p:cTn id="108" dur="500" fill="hold"/>
                                        <p:tgtEl>
                                          <p:spTgt spid="3">
                                            <p:txEl>
                                              <p:pRg st="18" end="18"/>
                                            </p:txEl>
                                          </p:spTgt>
                                        </p:tgtEl>
                                        <p:attrNameLst>
                                          <p:attrName>ppt_h</p:attrName>
                                        </p:attrNameLst>
                                      </p:cBhvr>
                                      <p:tavLst>
                                        <p:tav tm="0">
                                          <p:val>
                                            <p:strVal val="#ppt_h*0.01"/>
                                          </p:val>
                                        </p:tav>
                                        <p:tav tm="100000">
                                          <p:val>
                                            <p:strVal val="#ppt_h"/>
                                          </p:val>
                                        </p:tav>
                                      </p:tavLst>
                                    </p:anim>
                                    <p:anim calcmode="lin" valueType="num">
                                      <p:cBhvr>
                                        <p:cTn id="109"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110" dur="500" fill="hold"/>
                                        <p:tgtEl>
                                          <p:spTgt spid="3">
                                            <p:txEl>
                                              <p:pRg st="18" end="18"/>
                                            </p:txEl>
                                          </p:spTgt>
                                        </p:tgtEl>
                                        <p:attrNameLst>
                                          <p:attrName>ppt_y</p:attrName>
                                        </p:attrNameLst>
                                      </p:cBhvr>
                                      <p:tavLst>
                                        <p:tav tm="0">
                                          <p:val>
                                            <p:strVal val="#ppt_h+1"/>
                                          </p:val>
                                        </p:tav>
                                        <p:tav tm="100000">
                                          <p:val>
                                            <p:strVal val="#ppt_y"/>
                                          </p:val>
                                        </p:tav>
                                      </p:tavLst>
                                    </p:anim>
                                    <p:animEffect transition="in" filter="fade">
                                      <p:cBhvr>
                                        <p:cTn id="111" dur="500"/>
                                        <p:tgtEl>
                                          <p:spTgt spid="3">
                                            <p:txEl>
                                              <p:pRg st="18" end="18"/>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8" presetClass="entr" presetSubtype="0" accel="100000" fill="hold" grpId="0" nodeType="clickEffect">
                                  <p:stCondLst>
                                    <p:cond delay="0"/>
                                  </p:stCondLst>
                                  <p:childTnLst>
                                    <p:set>
                                      <p:cBhvr>
                                        <p:cTn id="115" dur="1" fill="hold">
                                          <p:stCondLst>
                                            <p:cond delay="0"/>
                                          </p:stCondLst>
                                        </p:cTn>
                                        <p:tgtEl>
                                          <p:spTgt spid="3">
                                            <p:txEl>
                                              <p:pRg st="19" end="19"/>
                                            </p:txEl>
                                          </p:spTgt>
                                        </p:tgtEl>
                                        <p:attrNameLst>
                                          <p:attrName>style.visibility</p:attrName>
                                        </p:attrNameLst>
                                      </p:cBhvr>
                                      <p:to>
                                        <p:strVal val="visible"/>
                                      </p:to>
                                    </p:set>
                                    <p:anim calcmode="lin" valueType="num">
                                      <p:cBhvr>
                                        <p:cTn id="116" dur="500" fill="hold"/>
                                        <p:tgtEl>
                                          <p:spTgt spid="3">
                                            <p:txEl>
                                              <p:pRg st="19" end="19"/>
                                            </p:txEl>
                                          </p:spTgt>
                                        </p:tgtEl>
                                        <p:attrNameLst>
                                          <p:attrName>ppt_w</p:attrName>
                                        </p:attrNameLst>
                                      </p:cBhvr>
                                      <p:tavLst>
                                        <p:tav tm="0">
                                          <p:val>
                                            <p:strVal val="#ppt_w*2.5"/>
                                          </p:val>
                                        </p:tav>
                                        <p:tav tm="100000">
                                          <p:val>
                                            <p:strVal val="#ppt_w"/>
                                          </p:val>
                                        </p:tav>
                                      </p:tavLst>
                                    </p:anim>
                                    <p:anim calcmode="lin" valueType="num">
                                      <p:cBhvr>
                                        <p:cTn id="117" dur="500" fill="hold"/>
                                        <p:tgtEl>
                                          <p:spTgt spid="3">
                                            <p:txEl>
                                              <p:pRg st="19" end="19"/>
                                            </p:txEl>
                                          </p:spTgt>
                                        </p:tgtEl>
                                        <p:attrNameLst>
                                          <p:attrName>ppt_h</p:attrName>
                                        </p:attrNameLst>
                                      </p:cBhvr>
                                      <p:tavLst>
                                        <p:tav tm="0">
                                          <p:val>
                                            <p:strVal val="#ppt_h*0.01"/>
                                          </p:val>
                                        </p:tav>
                                        <p:tav tm="100000">
                                          <p:val>
                                            <p:strVal val="#ppt_h"/>
                                          </p:val>
                                        </p:tav>
                                      </p:tavLst>
                                    </p:anim>
                                    <p:anim calcmode="lin" valueType="num">
                                      <p:cBhvr>
                                        <p:cTn id="118"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119" dur="500" fill="hold"/>
                                        <p:tgtEl>
                                          <p:spTgt spid="3">
                                            <p:txEl>
                                              <p:pRg st="19" end="19"/>
                                            </p:txEl>
                                          </p:spTgt>
                                        </p:tgtEl>
                                        <p:attrNameLst>
                                          <p:attrName>ppt_y</p:attrName>
                                        </p:attrNameLst>
                                      </p:cBhvr>
                                      <p:tavLst>
                                        <p:tav tm="0">
                                          <p:val>
                                            <p:strVal val="#ppt_h+1"/>
                                          </p:val>
                                        </p:tav>
                                        <p:tav tm="100000">
                                          <p:val>
                                            <p:strVal val="#ppt_y"/>
                                          </p:val>
                                        </p:tav>
                                      </p:tavLst>
                                    </p:anim>
                                    <p:animEffect transition="in" filter="fade">
                                      <p:cBhvr>
                                        <p:cTn id="120"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714751"/>
            <a:ext cx="8229600" cy="2457765"/>
          </a:xfrm>
        </p:spPr>
        <p:txBody>
          <a:bodyPr>
            <a:normAutofit fontScale="92500" lnSpcReduction="20000"/>
          </a:bodyPr>
          <a:lstStyle/>
          <a:p>
            <a:endParaRPr lang="ru-RU" dirty="0" smtClean="0"/>
          </a:p>
          <a:p>
            <a:r>
              <a:rPr lang="ru-RU" dirty="0" smtClean="0"/>
              <a:t> </a:t>
            </a:r>
          </a:p>
          <a:p>
            <a:r>
              <a:rPr lang="ru-RU" b="1" dirty="0" smtClean="0"/>
              <a:t>Рис. 7.7.</a:t>
            </a:r>
            <a:r>
              <a:rPr lang="ru-RU" dirty="0" smtClean="0"/>
              <a:t> Фазовый портрет системы (7.4), описывающей отбор одного из двух равноправных видов в отсутствие ограничений роста. </a:t>
            </a:r>
            <a:r>
              <a:rPr lang="ru-RU" i="1" dirty="0" smtClean="0"/>
              <a:t> а </a:t>
            </a:r>
            <a:r>
              <a:rPr lang="ru-RU" dirty="0" smtClean="0"/>
              <a:t>(начало координат) </a:t>
            </a:r>
            <a:r>
              <a:rPr lang="ru-RU" i="1" dirty="0" smtClean="0"/>
              <a:t>– </a:t>
            </a:r>
            <a:r>
              <a:rPr lang="ru-RU" dirty="0" smtClean="0"/>
              <a:t>неустойчивый узел</a:t>
            </a:r>
            <a:r>
              <a:rPr lang="ru-RU" i="1" dirty="0" smtClean="0"/>
              <a:t>, </a:t>
            </a:r>
            <a:r>
              <a:rPr lang="ru-RU" i="1" dirty="0" err="1" smtClean="0"/>
              <a:t>b</a:t>
            </a:r>
            <a:r>
              <a:rPr lang="ru-RU" i="1" dirty="0" smtClean="0"/>
              <a:t> –</a:t>
            </a:r>
            <a:r>
              <a:rPr lang="ru-RU" dirty="0" smtClean="0"/>
              <a:t> седло</a:t>
            </a:r>
          </a:p>
          <a:p>
            <a:endParaRPr lang="ru-RU" dirty="0"/>
          </a:p>
        </p:txBody>
      </p:sp>
      <p:pic>
        <p:nvPicPr>
          <p:cNvPr id="236546" name="Picture 2" descr="C:\Users\73B5~1\AppData\Local\Temp\Rar$EX00.134\LectMB\lect07.files\image041.jpg"/>
          <p:cNvPicPr>
            <a:picLocks noChangeAspect="1" noChangeArrowheads="1"/>
          </p:cNvPicPr>
          <p:nvPr/>
        </p:nvPicPr>
        <p:blipFill>
          <a:blip r:embed="rId2" cstate="print"/>
          <a:srcRect/>
          <a:stretch>
            <a:fillRect/>
          </a:stretch>
        </p:blipFill>
        <p:spPr bwMode="auto">
          <a:xfrm>
            <a:off x="2857488" y="1571612"/>
            <a:ext cx="3228975" cy="2743200"/>
          </a:xfrm>
          <a:prstGeom prst="rect">
            <a:avLst/>
          </a:prstGeom>
          <a:noFill/>
        </p:spPr>
      </p:pic>
    </p:spTree>
  </p:cSld>
  <p:clrMapOvr>
    <a:masterClrMapping/>
  </p:clrMapOvr>
  <p:transition>
    <p:dissolv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Биологический смысл модели.</a:t>
            </a:r>
            <a:endParaRPr lang="ru-RU" dirty="0"/>
          </a:p>
        </p:txBody>
      </p:sp>
      <p:sp>
        <p:nvSpPr>
          <p:cNvPr id="3" name="Содержимое 2"/>
          <p:cNvSpPr>
            <a:spLocks noGrp="1"/>
          </p:cNvSpPr>
          <p:nvPr>
            <p:ph idx="1"/>
          </p:nvPr>
        </p:nvSpPr>
        <p:spPr>
          <a:xfrm>
            <a:off x="457200" y="1000108"/>
            <a:ext cx="8229600" cy="5574428"/>
          </a:xfrm>
        </p:spPr>
        <p:txBody>
          <a:bodyPr>
            <a:normAutofit fontScale="70000" lnSpcReduction="20000"/>
          </a:bodyPr>
          <a:lstStyle/>
          <a:p>
            <a:r>
              <a:rPr lang="ru-RU" dirty="0" smtClean="0"/>
              <a:t>Модель (7.4) демонстрирует принципиальную возможность отбора в системе равноправных видов, где симметричное состояние сосуществования является неустойчивым. Вот один из примеров такой системы.</a:t>
            </a:r>
          </a:p>
          <a:p>
            <a:r>
              <a:rPr lang="ru-RU" dirty="0" smtClean="0"/>
              <a:t>Известно, что сахара и аминокислоты являются оптически активными соединениями, причем сахара – левовращающие плоскость поляризации света, аминокислоты – правовращающие. Противоположные изомеры не только не встречаются в живых организмах и не усваиваются ими, но являются ядами. В этом заключается одна из сложностей искусственного синтеза.</a:t>
            </a:r>
          </a:p>
          <a:p>
            <a:r>
              <a:rPr lang="ru-RU" dirty="0" smtClean="0"/>
              <a:t>Ясно, что «зеркальные» организмы не лучше и не хуже. В неживой природе распространены рацемические смеси, содержащие равное количество зеркальных изомеров. То же – при небиологическим синтезе. По-видимому, и первичный бульон был рацемической смесью. </a:t>
            </a:r>
          </a:p>
          <a:p>
            <a:r>
              <a:rPr lang="ru-RU" dirty="0" smtClean="0"/>
              <a:t>Рассмотренная модель описывает выживание одних и уничтожение других. Условие, которое обеспечивает при этом отбор одного вида, заключается в том, что при встрече они взаимно отравляются и гибнут. </a:t>
            </a:r>
            <a:r>
              <a:rPr lang="ru-RU" i="1" dirty="0" smtClean="0"/>
              <a:t>Причина отбора здесь – не преимущество одного из видов, а их взаимный антагонизм.</a:t>
            </a:r>
            <a:endParaRPr lang="ru-RU" dirty="0" smtClean="0"/>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00108"/>
            <a:ext cx="8229600" cy="5574428"/>
          </a:xfrm>
        </p:spPr>
        <p:txBody>
          <a:bodyPr>
            <a:normAutofit fontScale="62500" lnSpcReduction="20000"/>
          </a:bodyPr>
          <a:lstStyle/>
          <a:p>
            <a:r>
              <a:rPr lang="ru-RU" dirty="0" smtClean="0"/>
              <a:t>Однако модель (7.4) не может описывать реальную систему, так как описывает неограниченный рост биомассы с течением времени. Этот недостаток может быть исправлен несколькими способами. Один их них – введение самоограничения численности вида в виде </a:t>
            </a:r>
            <a:r>
              <a:rPr lang="ru-RU" dirty="0" err="1" smtClean="0"/>
              <a:t>ферхюльстовских</a:t>
            </a:r>
            <a:r>
              <a:rPr lang="ru-RU" dirty="0" smtClean="0"/>
              <a:t> членов. Тогда мы придем к модели (7.1). Другой способ – ввести в модель переменную, описывающую поступающий в систему с определенной скоростью питательный ресурс, общий для обоих видов.</a:t>
            </a:r>
          </a:p>
          <a:p>
            <a:r>
              <a:rPr lang="ru-RU" dirty="0" smtClean="0"/>
              <a:t>Учтем ограниченность питательных ресурсов. Пусть </a:t>
            </a:r>
            <a:r>
              <a:rPr lang="ru-RU" i="1" dirty="0" smtClean="0"/>
              <a:t>S</a:t>
            </a:r>
            <a:r>
              <a:rPr lang="ru-RU" dirty="0" smtClean="0"/>
              <a:t> -лимитирующий субстрат (световая энергия, минеральное питание и т.п.). Сам субстрат не является оптически активным, но преобразуется в оптически активные продукты.</a:t>
            </a:r>
          </a:p>
          <a:p>
            <a:r>
              <a:rPr lang="ru-RU" dirty="0" smtClean="0"/>
              <a:t>Выразим скорость роста каждой популяции </a:t>
            </a:r>
            <a:r>
              <a:rPr lang="ru-RU" i="1" dirty="0" err="1" smtClean="0"/>
              <a:t>a</a:t>
            </a:r>
            <a:r>
              <a:rPr lang="ru-RU" b="1" i="1" dirty="0" smtClean="0"/>
              <a:t> </a:t>
            </a:r>
            <a:r>
              <a:rPr lang="ru-RU" dirty="0" smtClean="0"/>
              <a:t>через </a:t>
            </a:r>
            <a:r>
              <a:rPr lang="ru-RU" i="1" dirty="0" smtClean="0"/>
              <a:t>S</a:t>
            </a:r>
            <a:r>
              <a:rPr lang="ru-RU" dirty="0" smtClean="0"/>
              <a:t> в соответствии с формулой Моно (7.9.). График этой функции приведет на рис. 6.3.</a:t>
            </a:r>
          </a:p>
          <a:p>
            <a:pPr>
              <a:buNone/>
            </a:pPr>
            <a:r>
              <a:rPr lang="ru-RU" dirty="0" smtClean="0"/>
              <a:t>						(7.9)</a:t>
            </a:r>
          </a:p>
          <a:p>
            <a:pPr>
              <a:buNone/>
            </a:pPr>
            <a:r>
              <a:rPr lang="ru-RU" dirty="0" smtClean="0"/>
              <a:t> </a:t>
            </a:r>
          </a:p>
          <a:p>
            <a:r>
              <a:rPr lang="ru-RU" dirty="0" smtClean="0"/>
              <a:t>Пусть </a:t>
            </a:r>
            <a:r>
              <a:rPr lang="ru-RU" dirty="0" smtClean="0">
                <a:sym typeface="Symbol"/>
              </a:rPr>
              <a:t></a:t>
            </a:r>
            <a:r>
              <a:rPr lang="ru-RU" dirty="0" smtClean="0"/>
              <a:t> ‑ интенсивность притока субстрата. Расход субстрата пропорционален поглощению его организмами, т.е. сумме их концентраций. Уравнение для скорости изменения концентрации субстрата во времени имеет вид: </a:t>
            </a:r>
          </a:p>
          <a:p>
            <a:pPr>
              <a:buNone/>
            </a:pPr>
            <a:r>
              <a:rPr lang="ru-RU" dirty="0" smtClean="0"/>
              <a:t>							(7.10)</a:t>
            </a:r>
          </a:p>
          <a:p>
            <a:endParaRPr lang="ru-RU" dirty="0"/>
          </a:p>
        </p:txBody>
      </p:sp>
      <p:pic>
        <p:nvPicPr>
          <p:cNvPr id="237570" name="Picture 2" descr="C:\Users\73B5~1\AppData\Local\Temp\Rar$EX00.134\LectMB\lect07.files\image043.gif"/>
          <p:cNvPicPr>
            <a:picLocks noChangeAspect="1" noChangeArrowheads="1"/>
          </p:cNvPicPr>
          <p:nvPr/>
        </p:nvPicPr>
        <p:blipFill>
          <a:blip r:embed="rId2" cstate="print"/>
          <a:srcRect/>
          <a:stretch>
            <a:fillRect/>
          </a:stretch>
        </p:blipFill>
        <p:spPr bwMode="auto">
          <a:xfrm>
            <a:off x="4071934" y="4214818"/>
            <a:ext cx="890361" cy="500066"/>
          </a:xfrm>
          <a:prstGeom prst="rect">
            <a:avLst/>
          </a:prstGeom>
          <a:noFill/>
        </p:spPr>
      </p:pic>
      <p:pic>
        <p:nvPicPr>
          <p:cNvPr id="237571" name="Picture 3" descr="C:\Users\73B5~1\AppData\Local\Temp\Rar$EX00.134\LectMB\lect07.files\image045.gif"/>
          <p:cNvPicPr>
            <a:picLocks noChangeAspect="1" noChangeArrowheads="1"/>
          </p:cNvPicPr>
          <p:nvPr/>
        </p:nvPicPr>
        <p:blipFill>
          <a:blip r:embed="rId3" cstate="print"/>
          <a:srcRect/>
          <a:stretch>
            <a:fillRect/>
          </a:stretch>
        </p:blipFill>
        <p:spPr bwMode="auto">
          <a:xfrm>
            <a:off x="3214678" y="5715016"/>
            <a:ext cx="2658888" cy="50006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par>
                                <p:cTn id="39" presetID="58" presetClass="entr" presetSubtype="0" accel="100000" fill="hold" nodeType="withEffect">
                                  <p:stCondLst>
                                    <p:cond delay="0"/>
                                  </p:stCondLst>
                                  <p:childTnLst>
                                    <p:set>
                                      <p:cBhvr>
                                        <p:cTn id="40" dur="1" fill="hold">
                                          <p:stCondLst>
                                            <p:cond delay="0"/>
                                          </p:stCondLst>
                                        </p:cTn>
                                        <p:tgtEl>
                                          <p:spTgt spid="237570"/>
                                        </p:tgtEl>
                                        <p:attrNameLst>
                                          <p:attrName>style.visibility</p:attrName>
                                        </p:attrNameLst>
                                      </p:cBhvr>
                                      <p:to>
                                        <p:strVal val="visible"/>
                                      </p:to>
                                    </p:set>
                                    <p:anim calcmode="lin" valueType="num">
                                      <p:cBhvr>
                                        <p:cTn id="41" dur="500" fill="hold"/>
                                        <p:tgtEl>
                                          <p:spTgt spid="237570"/>
                                        </p:tgtEl>
                                        <p:attrNameLst>
                                          <p:attrName>ppt_w</p:attrName>
                                        </p:attrNameLst>
                                      </p:cBhvr>
                                      <p:tavLst>
                                        <p:tav tm="0">
                                          <p:val>
                                            <p:strVal val="#ppt_w*2.5"/>
                                          </p:val>
                                        </p:tav>
                                        <p:tav tm="100000">
                                          <p:val>
                                            <p:strVal val="#ppt_w"/>
                                          </p:val>
                                        </p:tav>
                                      </p:tavLst>
                                    </p:anim>
                                    <p:anim calcmode="lin" valueType="num">
                                      <p:cBhvr>
                                        <p:cTn id="42" dur="500" fill="hold"/>
                                        <p:tgtEl>
                                          <p:spTgt spid="237570"/>
                                        </p:tgtEl>
                                        <p:attrNameLst>
                                          <p:attrName>ppt_h</p:attrName>
                                        </p:attrNameLst>
                                      </p:cBhvr>
                                      <p:tavLst>
                                        <p:tav tm="0">
                                          <p:val>
                                            <p:strVal val="#ppt_h*0.01"/>
                                          </p:val>
                                        </p:tav>
                                        <p:tav tm="100000">
                                          <p:val>
                                            <p:strVal val="#ppt_h"/>
                                          </p:val>
                                        </p:tav>
                                      </p:tavLst>
                                    </p:anim>
                                    <p:anim calcmode="lin" valueType="num">
                                      <p:cBhvr>
                                        <p:cTn id="43" dur="500" fill="hold"/>
                                        <p:tgtEl>
                                          <p:spTgt spid="237570"/>
                                        </p:tgtEl>
                                        <p:attrNameLst>
                                          <p:attrName>ppt_x</p:attrName>
                                        </p:attrNameLst>
                                      </p:cBhvr>
                                      <p:tavLst>
                                        <p:tav tm="0">
                                          <p:val>
                                            <p:strVal val="#ppt_x"/>
                                          </p:val>
                                        </p:tav>
                                        <p:tav tm="100000">
                                          <p:val>
                                            <p:strVal val="#ppt_x"/>
                                          </p:val>
                                        </p:tav>
                                      </p:tavLst>
                                    </p:anim>
                                    <p:anim calcmode="lin" valueType="num">
                                      <p:cBhvr>
                                        <p:cTn id="44" dur="500" fill="hold"/>
                                        <p:tgtEl>
                                          <p:spTgt spid="237570"/>
                                        </p:tgtEl>
                                        <p:attrNameLst>
                                          <p:attrName>ppt_y</p:attrName>
                                        </p:attrNameLst>
                                      </p:cBhvr>
                                      <p:tavLst>
                                        <p:tav tm="0">
                                          <p:val>
                                            <p:strVal val="#ppt_h+1"/>
                                          </p:val>
                                        </p:tav>
                                        <p:tav tm="100000">
                                          <p:val>
                                            <p:strVal val="#ppt_y"/>
                                          </p:val>
                                        </p:tav>
                                      </p:tavLst>
                                    </p:anim>
                                    <p:animEffect transition="in" filter="fade">
                                      <p:cBhvr>
                                        <p:cTn id="45" dur="500"/>
                                        <p:tgtEl>
                                          <p:spTgt spid="237570"/>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8" presetClass="entr" presetSubtype="0" accel="100000" fill="hold" grpId="0"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 calcmode="lin" valueType="num">
                                      <p:cBhvr>
                                        <p:cTn id="59"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0"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6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2"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3" dur="500"/>
                                        <p:tgtEl>
                                          <p:spTgt spid="3">
                                            <p:txEl>
                                              <p:pRg st="6" end="6"/>
                                            </p:txEl>
                                          </p:spTgt>
                                        </p:tgtEl>
                                      </p:cBhvr>
                                    </p:animEffect>
                                  </p:childTnLst>
                                </p:cTn>
                              </p:par>
                              <p:par>
                                <p:cTn id="64" presetID="58" presetClass="entr" presetSubtype="0" accel="100000" fill="hold" nodeType="withEffect">
                                  <p:stCondLst>
                                    <p:cond delay="0"/>
                                  </p:stCondLst>
                                  <p:childTnLst>
                                    <p:set>
                                      <p:cBhvr>
                                        <p:cTn id="65" dur="1" fill="hold">
                                          <p:stCondLst>
                                            <p:cond delay="0"/>
                                          </p:stCondLst>
                                        </p:cTn>
                                        <p:tgtEl>
                                          <p:spTgt spid="237571"/>
                                        </p:tgtEl>
                                        <p:attrNameLst>
                                          <p:attrName>style.visibility</p:attrName>
                                        </p:attrNameLst>
                                      </p:cBhvr>
                                      <p:to>
                                        <p:strVal val="visible"/>
                                      </p:to>
                                    </p:set>
                                    <p:anim calcmode="lin" valueType="num">
                                      <p:cBhvr>
                                        <p:cTn id="66" dur="500" fill="hold"/>
                                        <p:tgtEl>
                                          <p:spTgt spid="237571"/>
                                        </p:tgtEl>
                                        <p:attrNameLst>
                                          <p:attrName>ppt_w</p:attrName>
                                        </p:attrNameLst>
                                      </p:cBhvr>
                                      <p:tavLst>
                                        <p:tav tm="0">
                                          <p:val>
                                            <p:strVal val="#ppt_w*2.5"/>
                                          </p:val>
                                        </p:tav>
                                        <p:tav tm="100000">
                                          <p:val>
                                            <p:strVal val="#ppt_w"/>
                                          </p:val>
                                        </p:tav>
                                      </p:tavLst>
                                    </p:anim>
                                    <p:anim calcmode="lin" valueType="num">
                                      <p:cBhvr>
                                        <p:cTn id="67" dur="500" fill="hold"/>
                                        <p:tgtEl>
                                          <p:spTgt spid="237571"/>
                                        </p:tgtEl>
                                        <p:attrNameLst>
                                          <p:attrName>ppt_h</p:attrName>
                                        </p:attrNameLst>
                                      </p:cBhvr>
                                      <p:tavLst>
                                        <p:tav tm="0">
                                          <p:val>
                                            <p:strVal val="#ppt_h*0.01"/>
                                          </p:val>
                                        </p:tav>
                                        <p:tav tm="100000">
                                          <p:val>
                                            <p:strVal val="#ppt_h"/>
                                          </p:val>
                                        </p:tav>
                                      </p:tavLst>
                                    </p:anim>
                                    <p:anim calcmode="lin" valueType="num">
                                      <p:cBhvr>
                                        <p:cTn id="68" dur="500" fill="hold"/>
                                        <p:tgtEl>
                                          <p:spTgt spid="237571"/>
                                        </p:tgtEl>
                                        <p:attrNameLst>
                                          <p:attrName>ppt_x</p:attrName>
                                        </p:attrNameLst>
                                      </p:cBhvr>
                                      <p:tavLst>
                                        <p:tav tm="0">
                                          <p:val>
                                            <p:strVal val="#ppt_x"/>
                                          </p:val>
                                        </p:tav>
                                        <p:tav tm="100000">
                                          <p:val>
                                            <p:strVal val="#ppt_x"/>
                                          </p:val>
                                        </p:tav>
                                      </p:tavLst>
                                    </p:anim>
                                    <p:anim calcmode="lin" valueType="num">
                                      <p:cBhvr>
                                        <p:cTn id="69" dur="500" fill="hold"/>
                                        <p:tgtEl>
                                          <p:spTgt spid="237571"/>
                                        </p:tgtEl>
                                        <p:attrNameLst>
                                          <p:attrName>ppt_y</p:attrName>
                                        </p:attrNameLst>
                                      </p:cBhvr>
                                      <p:tavLst>
                                        <p:tav tm="0">
                                          <p:val>
                                            <p:strVal val="#ppt_h+1"/>
                                          </p:val>
                                        </p:tav>
                                        <p:tav tm="100000">
                                          <p:val>
                                            <p:strVal val="#ppt_y"/>
                                          </p:val>
                                        </p:tav>
                                      </p:tavLst>
                                    </p:anim>
                                    <p:animEffect transition="in" filter="fade">
                                      <p:cBhvr>
                                        <p:cTn id="70" dur="500"/>
                                        <p:tgtEl>
                                          <p:spTgt spid="237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14356"/>
            <a:ext cx="8229600" cy="5500725"/>
          </a:xfrm>
        </p:spPr>
        <p:txBody>
          <a:bodyPr/>
          <a:lstStyle/>
          <a:p>
            <a:r>
              <a:rPr lang="ru-RU" sz="1800" dirty="0" smtClean="0"/>
              <a:t>Здесь </a:t>
            </a:r>
            <a:r>
              <a:rPr lang="ru-RU" sz="1800" i="1" dirty="0" smtClean="0"/>
              <a:t>а &gt; </a:t>
            </a:r>
            <a:r>
              <a:rPr lang="ru-RU" sz="1800" dirty="0" smtClean="0"/>
              <a:t>1 - экономический коэффициент - указывает, сколько субстрата идет на образование единицы биомассы.</a:t>
            </a:r>
          </a:p>
          <a:p>
            <a:r>
              <a:rPr lang="ru-RU" sz="1800" dirty="0" smtClean="0"/>
              <a:t>Уравнения для концентраций объектов типа </a:t>
            </a:r>
            <a:r>
              <a:rPr lang="ru-RU" sz="1800" i="1" dirty="0" err="1" smtClean="0"/>
              <a:t>x</a:t>
            </a:r>
            <a:r>
              <a:rPr lang="ru-RU" sz="1800" dirty="0" smtClean="0"/>
              <a:t> и </a:t>
            </a:r>
            <a:r>
              <a:rPr lang="ru-RU" sz="1800" i="1" dirty="0" smtClean="0"/>
              <a:t>y</a:t>
            </a:r>
            <a:r>
              <a:rPr lang="ru-RU" sz="1800" dirty="0" smtClean="0"/>
              <a:t>:</a:t>
            </a:r>
          </a:p>
          <a:p>
            <a:endParaRPr lang="ru-RU" sz="1800" dirty="0" smtClean="0"/>
          </a:p>
          <a:p>
            <a:endParaRPr lang="ru-RU" sz="1800" dirty="0" smtClean="0"/>
          </a:p>
          <a:p>
            <a:pPr>
              <a:buNone/>
            </a:pPr>
            <a:endParaRPr lang="ru-RU" sz="1800" dirty="0" smtClean="0"/>
          </a:p>
          <a:p>
            <a:pPr>
              <a:buNone/>
            </a:pPr>
            <a:endParaRPr lang="ru-RU" sz="1800" dirty="0" smtClean="0"/>
          </a:p>
          <a:p>
            <a:pPr>
              <a:buNone/>
            </a:pPr>
            <a:r>
              <a:rPr lang="ru-RU" sz="1800" dirty="0" smtClean="0"/>
              <a:t>							(7.11)</a:t>
            </a:r>
          </a:p>
          <a:p>
            <a:r>
              <a:rPr lang="ru-RU" sz="1800" dirty="0" smtClean="0"/>
              <a:t>Введем безразмерные переменные:</a:t>
            </a:r>
          </a:p>
          <a:p>
            <a:pPr>
              <a:buNone/>
            </a:pPr>
            <a:endParaRPr lang="ru-RU" sz="1800" dirty="0" smtClean="0"/>
          </a:p>
          <a:p>
            <a:pPr>
              <a:buNone/>
            </a:pPr>
            <a:endParaRPr lang="ru-RU" sz="1800" dirty="0" smtClean="0"/>
          </a:p>
          <a:p>
            <a:pPr>
              <a:buNone/>
            </a:pPr>
            <a:r>
              <a:rPr lang="ru-RU" sz="1800" dirty="0" smtClean="0"/>
              <a:t>						(7.12)</a:t>
            </a:r>
          </a:p>
          <a:p>
            <a:endParaRPr lang="ru-RU" dirty="0"/>
          </a:p>
        </p:txBody>
      </p:sp>
      <p:pic>
        <p:nvPicPr>
          <p:cNvPr id="239618" name="Picture 2" descr="C:\Users\73B5~1\AppData\Local\Temp\Rar$EX00.134\LectMB\lect07.files\image047.gif"/>
          <p:cNvPicPr>
            <a:picLocks noChangeAspect="1" noChangeArrowheads="1"/>
          </p:cNvPicPr>
          <p:nvPr/>
        </p:nvPicPr>
        <p:blipFill>
          <a:blip r:embed="rId2" cstate="print"/>
          <a:srcRect/>
          <a:stretch>
            <a:fillRect/>
          </a:stretch>
        </p:blipFill>
        <p:spPr bwMode="auto">
          <a:xfrm>
            <a:off x="3357554" y="2071678"/>
            <a:ext cx="2584873" cy="1214446"/>
          </a:xfrm>
          <a:prstGeom prst="rect">
            <a:avLst/>
          </a:prstGeom>
          <a:noFill/>
        </p:spPr>
      </p:pic>
      <p:pic>
        <p:nvPicPr>
          <p:cNvPr id="239619" name="Picture 3" descr="C:\Users\73B5~1\AppData\Local\Temp\Rar$EX00.134\LectMB\lect07.files\image049.gif"/>
          <p:cNvPicPr>
            <a:picLocks noChangeAspect="1" noChangeArrowheads="1"/>
          </p:cNvPicPr>
          <p:nvPr/>
        </p:nvPicPr>
        <p:blipFill>
          <a:blip r:embed="rId3" cstate="print"/>
          <a:srcRect/>
          <a:stretch>
            <a:fillRect/>
          </a:stretch>
        </p:blipFill>
        <p:spPr bwMode="auto">
          <a:xfrm>
            <a:off x="2928926" y="3714752"/>
            <a:ext cx="2286016" cy="163970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6" end="6"/>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239618"/>
                                        </p:tgtEl>
                                        <p:attrNameLst>
                                          <p:attrName>style.visibility</p:attrName>
                                        </p:attrNameLst>
                                      </p:cBhvr>
                                      <p:to>
                                        <p:strVal val="visible"/>
                                      </p:to>
                                    </p:set>
                                    <p:anim calcmode="lin" valueType="num">
                                      <p:cBhvr>
                                        <p:cTn id="32" dur="500" fill="hold"/>
                                        <p:tgtEl>
                                          <p:spTgt spid="239618"/>
                                        </p:tgtEl>
                                        <p:attrNameLst>
                                          <p:attrName>ppt_w</p:attrName>
                                        </p:attrNameLst>
                                      </p:cBhvr>
                                      <p:tavLst>
                                        <p:tav tm="0">
                                          <p:val>
                                            <p:strVal val="#ppt_w*2.5"/>
                                          </p:val>
                                        </p:tav>
                                        <p:tav tm="100000">
                                          <p:val>
                                            <p:strVal val="#ppt_w"/>
                                          </p:val>
                                        </p:tav>
                                      </p:tavLst>
                                    </p:anim>
                                    <p:anim calcmode="lin" valueType="num">
                                      <p:cBhvr>
                                        <p:cTn id="33" dur="500" fill="hold"/>
                                        <p:tgtEl>
                                          <p:spTgt spid="239618"/>
                                        </p:tgtEl>
                                        <p:attrNameLst>
                                          <p:attrName>ppt_h</p:attrName>
                                        </p:attrNameLst>
                                      </p:cBhvr>
                                      <p:tavLst>
                                        <p:tav tm="0">
                                          <p:val>
                                            <p:strVal val="#ppt_h*0.01"/>
                                          </p:val>
                                        </p:tav>
                                        <p:tav tm="100000">
                                          <p:val>
                                            <p:strVal val="#ppt_h"/>
                                          </p:val>
                                        </p:tav>
                                      </p:tavLst>
                                    </p:anim>
                                    <p:anim calcmode="lin" valueType="num">
                                      <p:cBhvr>
                                        <p:cTn id="34" dur="500" fill="hold"/>
                                        <p:tgtEl>
                                          <p:spTgt spid="239618"/>
                                        </p:tgtEl>
                                        <p:attrNameLst>
                                          <p:attrName>ppt_x</p:attrName>
                                        </p:attrNameLst>
                                      </p:cBhvr>
                                      <p:tavLst>
                                        <p:tav tm="0">
                                          <p:val>
                                            <p:strVal val="#ppt_x"/>
                                          </p:val>
                                        </p:tav>
                                        <p:tav tm="100000">
                                          <p:val>
                                            <p:strVal val="#ppt_x"/>
                                          </p:val>
                                        </p:tav>
                                      </p:tavLst>
                                    </p:anim>
                                    <p:anim calcmode="lin" valueType="num">
                                      <p:cBhvr>
                                        <p:cTn id="35" dur="500" fill="hold"/>
                                        <p:tgtEl>
                                          <p:spTgt spid="239618"/>
                                        </p:tgtEl>
                                        <p:attrNameLst>
                                          <p:attrName>ppt_y</p:attrName>
                                        </p:attrNameLst>
                                      </p:cBhvr>
                                      <p:tavLst>
                                        <p:tav tm="0">
                                          <p:val>
                                            <p:strVal val="#ppt_h+1"/>
                                          </p:val>
                                        </p:tav>
                                        <p:tav tm="100000">
                                          <p:val>
                                            <p:strVal val="#ppt_y"/>
                                          </p:val>
                                        </p:tav>
                                      </p:tavLst>
                                    </p:anim>
                                    <p:animEffect transition="in" filter="fade">
                                      <p:cBhvr>
                                        <p:cTn id="36" dur="500"/>
                                        <p:tgtEl>
                                          <p:spTgt spid="239618"/>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p:cTn id="41"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 calcmode="lin" valueType="num">
                                      <p:cBhvr>
                                        <p:cTn id="50"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10" end="10"/>
                                            </p:txEl>
                                          </p:spTgt>
                                        </p:tgtEl>
                                      </p:cBhvr>
                                    </p:animEffect>
                                  </p:childTnLst>
                                </p:cTn>
                              </p:par>
                              <p:par>
                                <p:cTn id="55" presetID="58" presetClass="entr" presetSubtype="0" accel="100000" fill="hold" nodeType="withEffect">
                                  <p:stCondLst>
                                    <p:cond delay="0"/>
                                  </p:stCondLst>
                                  <p:childTnLst>
                                    <p:set>
                                      <p:cBhvr>
                                        <p:cTn id="56" dur="1" fill="hold">
                                          <p:stCondLst>
                                            <p:cond delay="0"/>
                                          </p:stCondLst>
                                        </p:cTn>
                                        <p:tgtEl>
                                          <p:spTgt spid="239619"/>
                                        </p:tgtEl>
                                        <p:attrNameLst>
                                          <p:attrName>style.visibility</p:attrName>
                                        </p:attrNameLst>
                                      </p:cBhvr>
                                      <p:to>
                                        <p:strVal val="visible"/>
                                      </p:to>
                                    </p:set>
                                    <p:anim calcmode="lin" valueType="num">
                                      <p:cBhvr>
                                        <p:cTn id="57" dur="500" fill="hold"/>
                                        <p:tgtEl>
                                          <p:spTgt spid="239619"/>
                                        </p:tgtEl>
                                        <p:attrNameLst>
                                          <p:attrName>ppt_w</p:attrName>
                                        </p:attrNameLst>
                                      </p:cBhvr>
                                      <p:tavLst>
                                        <p:tav tm="0">
                                          <p:val>
                                            <p:strVal val="#ppt_w*2.5"/>
                                          </p:val>
                                        </p:tav>
                                        <p:tav tm="100000">
                                          <p:val>
                                            <p:strVal val="#ppt_w"/>
                                          </p:val>
                                        </p:tav>
                                      </p:tavLst>
                                    </p:anim>
                                    <p:anim calcmode="lin" valueType="num">
                                      <p:cBhvr>
                                        <p:cTn id="58" dur="500" fill="hold"/>
                                        <p:tgtEl>
                                          <p:spTgt spid="239619"/>
                                        </p:tgtEl>
                                        <p:attrNameLst>
                                          <p:attrName>ppt_h</p:attrName>
                                        </p:attrNameLst>
                                      </p:cBhvr>
                                      <p:tavLst>
                                        <p:tav tm="0">
                                          <p:val>
                                            <p:strVal val="#ppt_h*0.01"/>
                                          </p:val>
                                        </p:tav>
                                        <p:tav tm="100000">
                                          <p:val>
                                            <p:strVal val="#ppt_h"/>
                                          </p:val>
                                        </p:tav>
                                      </p:tavLst>
                                    </p:anim>
                                    <p:anim calcmode="lin" valueType="num">
                                      <p:cBhvr>
                                        <p:cTn id="59" dur="500" fill="hold"/>
                                        <p:tgtEl>
                                          <p:spTgt spid="239619"/>
                                        </p:tgtEl>
                                        <p:attrNameLst>
                                          <p:attrName>ppt_x</p:attrName>
                                        </p:attrNameLst>
                                      </p:cBhvr>
                                      <p:tavLst>
                                        <p:tav tm="0">
                                          <p:val>
                                            <p:strVal val="#ppt_x"/>
                                          </p:val>
                                        </p:tav>
                                        <p:tav tm="100000">
                                          <p:val>
                                            <p:strVal val="#ppt_x"/>
                                          </p:val>
                                        </p:tav>
                                      </p:tavLst>
                                    </p:anim>
                                    <p:anim calcmode="lin" valueType="num">
                                      <p:cBhvr>
                                        <p:cTn id="60" dur="500" fill="hold"/>
                                        <p:tgtEl>
                                          <p:spTgt spid="239619"/>
                                        </p:tgtEl>
                                        <p:attrNameLst>
                                          <p:attrName>ppt_y</p:attrName>
                                        </p:attrNameLst>
                                      </p:cBhvr>
                                      <p:tavLst>
                                        <p:tav tm="0">
                                          <p:val>
                                            <p:strVal val="#ppt_h+1"/>
                                          </p:val>
                                        </p:tav>
                                        <p:tav tm="100000">
                                          <p:val>
                                            <p:strVal val="#ppt_y"/>
                                          </p:val>
                                        </p:tav>
                                      </p:tavLst>
                                    </p:anim>
                                    <p:animEffect transition="in" filter="fade">
                                      <p:cBhvr>
                                        <p:cTn id="61" dur="500"/>
                                        <p:tgtEl>
                                          <p:spTgt spid="239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428736"/>
            <a:ext cx="8229600" cy="5286412"/>
          </a:xfrm>
        </p:spPr>
        <p:txBody>
          <a:bodyPr>
            <a:normAutofit fontScale="62500" lnSpcReduction="20000"/>
          </a:bodyPr>
          <a:lstStyle/>
          <a:p>
            <a:r>
              <a:rPr lang="ru-RU" dirty="0" smtClean="0"/>
              <a:t>Система в безразмерном виде:</a:t>
            </a:r>
          </a:p>
          <a:p>
            <a:endParaRPr lang="ru-RU" dirty="0" smtClean="0"/>
          </a:p>
          <a:p>
            <a:pPr>
              <a:buNone/>
            </a:pPr>
            <a:endParaRPr lang="ru-RU" dirty="0" smtClean="0"/>
          </a:p>
          <a:p>
            <a:pPr>
              <a:buNone/>
            </a:pPr>
            <a:r>
              <a:rPr lang="ru-RU" dirty="0" smtClean="0"/>
              <a:t>						    (7.13)</a:t>
            </a:r>
          </a:p>
          <a:p>
            <a:pPr>
              <a:buNone/>
            </a:pPr>
            <a:r>
              <a:rPr lang="ru-RU" dirty="0" smtClean="0"/>
              <a:t>						</a:t>
            </a:r>
          </a:p>
          <a:p>
            <a:pPr>
              <a:buNone/>
            </a:pPr>
            <a:r>
              <a:rPr lang="ru-RU" dirty="0" smtClean="0"/>
              <a:t>							</a:t>
            </a:r>
          </a:p>
          <a:p>
            <a:r>
              <a:rPr lang="ru-RU" dirty="0" smtClean="0"/>
              <a:t>Пусть процессы поглощения субстрата существенно более быстрые, чем процессы репродукции. В этом случае может быть использован метод </a:t>
            </a:r>
            <a:r>
              <a:rPr lang="ru-RU" dirty="0" err="1" smtClean="0"/>
              <a:t>квазистационарных</a:t>
            </a:r>
            <a:r>
              <a:rPr lang="ru-RU" dirty="0" smtClean="0"/>
              <a:t> концентраций (лекция 6), и дифференциальное уравнение для быстрой переменной </a:t>
            </a:r>
            <a:r>
              <a:rPr lang="ru-RU" i="1" dirty="0" err="1" smtClean="0"/>
              <a:t>z</a:t>
            </a:r>
            <a:r>
              <a:rPr lang="ru-RU" i="1" dirty="0" smtClean="0"/>
              <a:t> </a:t>
            </a:r>
            <a:r>
              <a:rPr lang="ru-RU" dirty="0" smtClean="0"/>
              <a:t>(S) – концентрации субстрата – заменено алгебраическим. Тогда субстрат на интересующих нас временах достигнет </a:t>
            </a:r>
            <a:r>
              <a:rPr lang="ru-RU" dirty="0" err="1" smtClean="0"/>
              <a:t>квазистационарной</a:t>
            </a:r>
            <a:r>
              <a:rPr lang="ru-RU" dirty="0" smtClean="0"/>
              <a:t> концентрации: </a:t>
            </a:r>
            <a:r>
              <a:rPr lang="ru-RU" i="1" dirty="0" err="1" smtClean="0"/>
              <a:t>dz</a:t>
            </a:r>
            <a:r>
              <a:rPr lang="ru-RU" i="1" dirty="0" smtClean="0"/>
              <a:t>/dt=</a:t>
            </a:r>
            <a:r>
              <a:rPr lang="ru-RU" dirty="0" smtClean="0"/>
              <a:t>0</a:t>
            </a:r>
            <a:r>
              <a:rPr lang="ru-RU" i="1" dirty="0" smtClean="0"/>
              <a:t>.</a:t>
            </a:r>
            <a:endParaRPr lang="ru-RU" dirty="0" smtClean="0"/>
          </a:p>
          <a:p>
            <a:r>
              <a:rPr lang="ru-RU" dirty="0" smtClean="0"/>
              <a:t>Отсюда</a:t>
            </a:r>
          </a:p>
          <a:p>
            <a:pPr>
              <a:buNone/>
            </a:pPr>
            <a:endParaRPr lang="ru-RU" dirty="0" smtClean="0"/>
          </a:p>
          <a:p>
            <a:pPr>
              <a:buNone/>
            </a:pPr>
            <a:r>
              <a:rPr lang="ru-RU" dirty="0" smtClean="0"/>
              <a:t>				                                     (7.14)</a:t>
            </a:r>
          </a:p>
          <a:p>
            <a:r>
              <a:rPr lang="ru-RU" dirty="0" smtClean="0"/>
              <a:t>В итоге получается система двух безразмерных уравнений </a:t>
            </a:r>
          </a:p>
          <a:p>
            <a:pPr>
              <a:buNone/>
            </a:pPr>
            <a:r>
              <a:rPr lang="ru-RU" dirty="0" smtClean="0"/>
              <a:t>						</a:t>
            </a:r>
          </a:p>
          <a:p>
            <a:pPr>
              <a:buNone/>
            </a:pPr>
            <a:endParaRPr lang="ru-RU" dirty="0" smtClean="0"/>
          </a:p>
          <a:p>
            <a:pPr>
              <a:buNone/>
            </a:pPr>
            <a:r>
              <a:rPr lang="ru-RU" dirty="0" smtClean="0"/>
              <a:t>						(7.15)</a:t>
            </a:r>
          </a:p>
          <a:p>
            <a:endParaRPr lang="ru-RU" dirty="0"/>
          </a:p>
        </p:txBody>
      </p:sp>
      <p:pic>
        <p:nvPicPr>
          <p:cNvPr id="240642" name="Picture 2" descr="C:\Users\73B5~1\AppData\Local\Temp\Rar$EX00.134\LectMB\lect07.files\image051.gif"/>
          <p:cNvPicPr>
            <a:picLocks noChangeAspect="1" noChangeArrowheads="1"/>
          </p:cNvPicPr>
          <p:nvPr/>
        </p:nvPicPr>
        <p:blipFill>
          <a:blip r:embed="rId2" cstate="print"/>
          <a:srcRect/>
          <a:stretch>
            <a:fillRect/>
          </a:stretch>
        </p:blipFill>
        <p:spPr bwMode="auto">
          <a:xfrm>
            <a:off x="3286116" y="1643050"/>
            <a:ext cx="2000264" cy="1364887"/>
          </a:xfrm>
          <a:prstGeom prst="rect">
            <a:avLst/>
          </a:prstGeom>
          <a:noFill/>
        </p:spPr>
      </p:pic>
      <p:pic>
        <p:nvPicPr>
          <p:cNvPr id="240643" name="Picture 3" descr="C:\Users\73B5~1\AppData\Local\Temp\Rar$EX00.134\LectMB\lect07.files\image055.gif"/>
          <p:cNvPicPr>
            <a:picLocks noChangeAspect="1" noChangeArrowheads="1"/>
          </p:cNvPicPr>
          <p:nvPr/>
        </p:nvPicPr>
        <p:blipFill>
          <a:blip r:embed="rId3" cstate="print"/>
          <a:srcRect/>
          <a:stretch>
            <a:fillRect/>
          </a:stretch>
        </p:blipFill>
        <p:spPr bwMode="auto">
          <a:xfrm>
            <a:off x="2764619" y="4643446"/>
            <a:ext cx="2457467" cy="571504"/>
          </a:xfrm>
          <a:prstGeom prst="rect">
            <a:avLst/>
          </a:prstGeom>
          <a:noFill/>
        </p:spPr>
      </p:pic>
      <p:pic>
        <p:nvPicPr>
          <p:cNvPr id="240644" name="Picture 4" descr="C:\Users\73B5~1\AppData\Local\Temp\Rar$EX00.134\LectMB\lect07.files\image057.gif"/>
          <p:cNvPicPr>
            <a:picLocks noChangeAspect="1" noChangeArrowheads="1"/>
          </p:cNvPicPr>
          <p:nvPr/>
        </p:nvPicPr>
        <p:blipFill>
          <a:blip r:embed="rId4" cstate="print"/>
          <a:srcRect/>
          <a:stretch>
            <a:fillRect/>
          </a:stretch>
        </p:blipFill>
        <p:spPr bwMode="auto">
          <a:xfrm>
            <a:off x="3082202" y="5628415"/>
            <a:ext cx="1989864" cy="122958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3" end="3"/>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240642"/>
                                        </p:tgtEl>
                                        <p:attrNameLst>
                                          <p:attrName>style.visibility</p:attrName>
                                        </p:attrNameLst>
                                      </p:cBhvr>
                                      <p:to>
                                        <p:strVal val="visible"/>
                                      </p:to>
                                    </p:set>
                                    <p:anim calcmode="lin" valueType="num">
                                      <p:cBhvr>
                                        <p:cTn id="23" dur="500" fill="hold"/>
                                        <p:tgtEl>
                                          <p:spTgt spid="240642"/>
                                        </p:tgtEl>
                                        <p:attrNameLst>
                                          <p:attrName>ppt_w</p:attrName>
                                        </p:attrNameLst>
                                      </p:cBhvr>
                                      <p:tavLst>
                                        <p:tav tm="0">
                                          <p:val>
                                            <p:strVal val="#ppt_w*2.5"/>
                                          </p:val>
                                        </p:tav>
                                        <p:tav tm="100000">
                                          <p:val>
                                            <p:strVal val="#ppt_w"/>
                                          </p:val>
                                        </p:tav>
                                      </p:tavLst>
                                    </p:anim>
                                    <p:anim calcmode="lin" valueType="num">
                                      <p:cBhvr>
                                        <p:cTn id="24" dur="500" fill="hold"/>
                                        <p:tgtEl>
                                          <p:spTgt spid="240642"/>
                                        </p:tgtEl>
                                        <p:attrNameLst>
                                          <p:attrName>ppt_h</p:attrName>
                                        </p:attrNameLst>
                                      </p:cBhvr>
                                      <p:tavLst>
                                        <p:tav tm="0">
                                          <p:val>
                                            <p:strVal val="#ppt_h*0.01"/>
                                          </p:val>
                                        </p:tav>
                                        <p:tav tm="100000">
                                          <p:val>
                                            <p:strVal val="#ppt_h"/>
                                          </p:val>
                                        </p:tav>
                                      </p:tavLst>
                                    </p:anim>
                                    <p:anim calcmode="lin" valueType="num">
                                      <p:cBhvr>
                                        <p:cTn id="25" dur="500" fill="hold"/>
                                        <p:tgtEl>
                                          <p:spTgt spid="240642"/>
                                        </p:tgtEl>
                                        <p:attrNameLst>
                                          <p:attrName>ppt_x</p:attrName>
                                        </p:attrNameLst>
                                      </p:cBhvr>
                                      <p:tavLst>
                                        <p:tav tm="0">
                                          <p:val>
                                            <p:strVal val="#ppt_x"/>
                                          </p:val>
                                        </p:tav>
                                        <p:tav tm="100000">
                                          <p:val>
                                            <p:strVal val="#ppt_x"/>
                                          </p:val>
                                        </p:tav>
                                      </p:tavLst>
                                    </p:anim>
                                    <p:anim calcmode="lin" valueType="num">
                                      <p:cBhvr>
                                        <p:cTn id="26" dur="500" fill="hold"/>
                                        <p:tgtEl>
                                          <p:spTgt spid="240642"/>
                                        </p:tgtEl>
                                        <p:attrNameLst>
                                          <p:attrName>ppt_y</p:attrName>
                                        </p:attrNameLst>
                                      </p:cBhvr>
                                      <p:tavLst>
                                        <p:tav tm="0">
                                          <p:val>
                                            <p:strVal val="#ppt_h+1"/>
                                          </p:val>
                                        </p:tav>
                                        <p:tav tm="100000">
                                          <p:val>
                                            <p:strVal val="#ppt_y"/>
                                          </p:val>
                                        </p:tav>
                                      </p:tavLst>
                                    </p:anim>
                                    <p:animEffect transition="in" filter="fade">
                                      <p:cBhvr>
                                        <p:cTn id="27" dur="500"/>
                                        <p:tgtEl>
                                          <p:spTgt spid="240642"/>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p:cTn id="41"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 calcmode="lin" valueType="num">
                                      <p:cBhvr>
                                        <p:cTn id="50"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9" end="9"/>
                                            </p:txEl>
                                          </p:spTgt>
                                        </p:tgtEl>
                                      </p:cBhvr>
                                    </p:animEffect>
                                  </p:childTnLst>
                                </p:cTn>
                              </p:par>
                              <p:par>
                                <p:cTn id="55" presetID="58" presetClass="entr" presetSubtype="0" accel="100000" fill="hold" nodeType="withEffect">
                                  <p:stCondLst>
                                    <p:cond delay="0"/>
                                  </p:stCondLst>
                                  <p:childTnLst>
                                    <p:set>
                                      <p:cBhvr>
                                        <p:cTn id="56" dur="1" fill="hold">
                                          <p:stCondLst>
                                            <p:cond delay="0"/>
                                          </p:stCondLst>
                                        </p:cTn>
                                        <p:tgtEl>
                                          <p:spTgt spid="240643"/>
                                        </p:tgtEl>
                                        <p:attrNameLst>
                                          <p:attrName>style.visibility</p:attrName>
                                        </p:attrNameLst>
                                      </p:cBhvr>
                                      <p:to>
                                        <p:strVal val="visible"/>
                                      </p:to>
                                    </p:set>
                                    <p:anim calcmode="lin" valueType="num">
                                      <p:cBhvr>
                                        <p:cTn id="57" dur="500" fill="hold"/>
                                        <p:tgtEl>
                                          <p:spTgt spid="240643"/>
                                        </p:tgtEl>
                                        <p:attrNameLst>
                                          <p:attrName>ppt_w</p:attrName>
                                        </p:attrNameLst>
                                      </p:cBhvr>
                                      <p:tavLst>
                                        <p:tav tm="0">
                                          <p:val>
                                            <p:strVal val="#ppt_w*2.5"/>
                                          </p:val>
                                        </p:tav>
                                        <p:tav tm="100000">
                                          <p:val>
                                            <p:strVal val="#ppt_w"/>
                                          </p:val>
                                        </p:tav>
                                      </p:tavLst>
                                    </p:anim>
                                    <p:anim calcmode="lin" valueType="num">
                                      <p:cBhvr>
                                        <p:cTn id="58" dur="500" fill="hold"/>
                                        <p:tgtEl>
                                          <p:spTgt spid="240643"/>
                                        </p:tgtEl>
                                        <p:attrNameLst>
                                          <p:attrName>ppt_h</p:attrName>
                                        </p:attrNameLst>
                                      </p:cBhvr>
                                      <p:tavLst>
                                        <p:tav tm="0">
                                          <p:val>
                                            <p:strVal val="#ppt_h*0.01"/>
                                          </p:val>
                                        </p:tav>
                                        <p:tav tm="100000">
                                          <p:val>
                                            <p:strVal val="#ppt_h"/>
                                          </p:val>
                                        </p:tav>
                                      </p:tavLst>
                                    </p:anim>
                                    <p:anim calcmode="lin" valueType="num">
                                      <p:cBhvr>
                                        <p:cTn id="59" dur="500" fill="hold"/>
                                        <p:tgtEl>
                                          <p:spTgt spid="240643"/>
                                        </p:tgtEl>
                                        <p:attrNameLst>
                                          <p:attrName>ppt_x</p:attrName>
                                        </p:attrNameLst>
                                      </p:cBhvr>
                                      <p:tavLst>
                                        <p:tav tm="0">
                                          <p:val>
                                            <p:strVal val="#ppt_x"/>
                                          </p:val>
                                        </p:tav>
                                        <p:tav tm="100000">
                                          <p:val>
                                            <p:strVal val="#ppt_x"/>
                                          </p:val>
                                        </p:tav>
                                      </p:tavLst>
                                    </p:anim>
                                    <p:anim calcmode="lin" valueType="num">
                                      <p:cBhvr>
                                        <p:cTn id="60" dur="500" fill="hold"/>
                                        <p:tgtEl>
                                          <p:spTgt spid="240643"/>
                                        </p:tgtEl>
                                        <p:attrNameLst>
                                          <p:attrName>ppt_y</p:attrName>
                                        </p:attrNameLst>
                                      </p:cBhvr>
                                      <p:tavLst>
                                        <p:tav tm="0">
                                          <p:val>
                                            <p:strVal val="#ppt_h+1"/>
                                          </p:val>
                                        </p:tav>
                                        <p:tav tm="100000">
                                          <p:val>
                                            <p:strVal val="#ppt_y"/>
                                          </p:val>
                                        </p:tav>
                                      </p:tavLst>
                                    </p:anim>
                                    <p:animEffect transition="in" filter="fade">
                                      <p:cBhvr>
                                        <p:cTn id="61" dur="500"/>
                                        <p:tgtEl>
                                          <p:spTgt spid="240643"/>
                                        </p:tgtEl>
                                      </p:cBhvr>
                                    </p:animEffec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 calcmode="lin" valueType="num">
                                      <p:cBhvr>
                                        <p:cTn id="66"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67"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6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70" dur="500"/>
                                        <p:tgtEl>
                                          <p:spTgt spid="3">
                                            <p:txEl>
                                              <p:pRg st="10" end="1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8" presetClass="entr" presetSubtype="0" accel="100000" fill="hold" grpId="0" nodeType="clickEffect">
                                  <p:stCondLst>
                                    <p:cond delay="0"/>
                                  </p:stCondLst>
                                  <p:childTnLst>
                                    <p:set>
                                      <p:cBhvr>
                                        <p:cTn id="74" dur="1" fill="hold">
                                          <p:stCondLst>
                                            <p:cond delay="0"/>
                                          </p:stCondLst>
                                        </p:cTn>
                                        <p:tgtEl>
                                          <p:spTgt spid="3">
                                            <p:txEl>
                                              <p:pRg st="13" end="13"/>
                                            </p:txEl>
                                          </p:spTgt>
                                        </p:tgtEl>
                                        <p:attrNameLst>
                                          <p:attrName>style.visibility</p:attrName>
                                        </p:attrNameLst>
                                      </p:cBhvr>
                                      <p:to>
                                        <p:strVal val="visible"/>
                                      </p:to>
                                    </p:set>
                                    <p:anim calcmode="lin" valueType="num">
                                      <p:cBhvr>
                                        <p:cTn id="75" dur="500" fill="hold"/>
                                        <p:tgtEl>
                                          <p:spTgt spid="3">
                                            <p:txEl>
                                              <p:pRg st="13" end="13"/>
                                            </p:txEl>
                                          </p:spTgt>
                                        </p:tgtEl>
                                        <p:attrNameLst>
                                          <p:attrName>ppt_w</p:attrName>
                                        </p:attrNameLst>
                                      </p:cBhvr>
                                      <p:tavLst>
                                        <p:tav tm="0">
                                          <p:val>
                                            <p:strVal val="#ppt_w*2.5"/>
                                          </p:val>
                                        </p:tav>
                                        <p:tav tm="100000">
                                          <p:val>
                                            <p:strVal val="#ppt_w"/>
                                          </p:val>
                                        </p:tav>
                                      </p:tavLst>
                                    </p:anim>
                                    <p:anim calcmode="lin" valueType="num">
                                      <p:cBhvr>
                                        <p:cTn id="76" dur="500" fill="hold"/>
                                        <p:tgtEl>
                                          <p:spTgt spid="3">
                                            <p:txEl>
                                              <p:pRg st="13" end="13"/>
                                            </p:txEl>
                                          </p:spTgt>
                                        </p:tgtEl>
                                        <p:attrNameLst>
                                          <p:attrName>ppt_h</p:attrName>
                                        </p:attrNameLst>
                                      </p:cBhvr>
                                      <p:tavLst>
                                        <p:tav tm="0">
                                          <p:val>
                                            <p:strVal val="#ppt_h*0.01"/>
                                          </p:val>
                                        </p:tav>
                                        <p:tav tm="100000">
                                          <p:val>
                                            <p:strVal val="#ppt_h"/>
                                          </p:val>
                                        </p:tav>
                                      </p:tavLst>
                                    </p:anim>
                                    <p:anim calcmode="lin" valueType="num">
                                      <p:cBhvr>
                                        <p:cTn id="7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8" dur="500" fill="hold"/>
                                        <p:tgtEl>
                                          <p:spTgt spid="3">
                                            <p:txEl>
                                              <p:pRg st="13" end="13"/>
                                            </p:txEl>
                                          </p:spTgt>
                                        </p:tgtEl>
                                        <p:attrNameLst>
                                          <p:attrName>ppt_y</p:attrName>
                                        </p:attrNameLst>
                                      </p:cBhvr>
                                      <p:tavLst>
                                        <p:tav tm="0">
                                          <p:val>
                                            <p:strVal val="#ppt_h+1"/>
                                          </p:val>
                                        </p:tav>
                                        <p:tav tm="100000">
                                          <p:val>
                                            <p:strVal val="#ppt_y"/>
                                          </p:val>
                                        </p:tav>
                                      </p:tavLst>
                                    </p:anim>
                                    <p:animEffect transition="in" filter="fade">
                                      <p:cBhvr>
                                        <p:cTn id="79" dur="500"/>
                                        <p:tgtEl>
                                          <p:spTgt spid="3">
                                            <p:txEl>
                                              <p:pRg st="13" end="13"/>
                                            </p:txEl>
                                          </p:spTgt>
                                        </p:tgtEl>
                                      </p:cBhvr>
                                    </p:animEffect>
                                  </p:childTnLst>
                                </p:cTn>
                              </p:par>
                              <p:par>
                                <p:cTn id="80" presetID="58" presetClass="entr" presetSubtype="0" accel="100000" fill="hold" nodeType="withEffect">
                                  <p:stCondLst>
                                    <p:cond delay="0"/>
                                  </p:stCondLst>
                                  <p:childTnLst>
                                    <p:set>
                                      <p:cBhvr>
                                        <p:cTn id="81" dur="1" fill="hold">
                                          <p:stCondLst>
                                            <p:cond delay="0"/>
                                          </p:stCondLst>
                                        </p:cTn>
                                        <p:tgtEl>
                                          <p:spTgt spid="240644"/>
                                        </p:tgtEl>
                                        <p:attrNameLst>
                                          <p:attrName>style.visibility</p:attrName>
                                        </p:attrNameLst>
                                      </p:cBhvr>
                                      <p:to>
                                        <p:strVal val="visible"/>
                                      </p:to>
                                    </p:set>
                                    <p:anim calcmode="lin" valueType="num">
                                      <p:cBhvr>
                                        <p:cTn id="82" dur="500" fill="hold"/>
                                        <p:tgtEl>
                                          <p:spTgt spid="240644"/>
                                        </p:tgtEl>
                                        <p:attrNameLst>
                                          <p:attrName>ppt_w</p:attrName>
                                        </p:attrNameLst>
                                      </p:cBhvr>
                                      <p:tavLst>
                                        <p:tav tm="0">
                                          <p:val>
                                            <p:strVal val="#ppt_w*2.5"/>
                                          </p:val>
                                        </p:tav>
                                        <p:tav tm="100000">
                                          <p:val>
                                            <p:strVal val="#ppt_w"/>
                                          </p:val>
                                        </p:tav>
                                      </p:tavLst>
                                    </p:anim>
                                    <p:anim calcmode="lin" valueType="num">
                                      <p:cBhvr>
                                        <p:cTn id="83" dur="500" fill="hold"/>
                                        <p:tgtEl>
                                          <p:spTgt spid="240644"/>
                                        </p:tgtEl>
                                        <p:attrNameLst>
                                          <p:attrName>ppt_h</p:attrName>
                                        </p:attrNameLst>
                                      </p:cBhvr>
                                      <p:tavLst>
                                        <p:tav tm="0">
                                          <p:val>
                                            <p:strVal val="#ppt_h*0.01"/>
                                          </p:val>
                                        </p:tav>
                                        <p:tav tm="100000">
                                          <p:val>
                                            <p:strVal val="#ppt_h"/>
                                          </p:val>
                                        </p:tav>
                                      </p:tavLst>
                                    </p:anim>
                                    <p:anim calcmode="lin" valueType="num">
                                      <p:cBhvr>
                                        <p:cTn id="84" dur="500" fill="hold"/>
                                        <p:tgtEl>
                                          <p:spTgt spid="240644"/>
                                        </p:tgtEl>
                                        <p:attrNameLst>
                                          <p:attrName>ppt_x</p:attrName>
                                        </p:attrNameLst>
                                      </p:cBhvr>
                                      <p:tavLst>
                                        <p:tav tm="0">
                                          <p:val>
                                            <p:strVal val="#ppt_x"/>
                                          </p:val>
                                        </p:tav>
                                        <p:tav tm="100000">
                                          <p:val>
                                            <p:strVal val="#ppt_x"/>
                                          </p:val>
                                        </p:tav>
                                      </p:tavLst>
                                    </p:anim>
                                    <p:anim calcmode="lin" valueType="num">
                                      <p:cBhvr>
                                        <p:cTn id="85" dur="500" fill="hold"/>
                                        <p:tgtEl>
                                          <p:spTgt spid="240644"/>
                                        </p:tgtEl>
                                        <p:attrNameLst>
                                          <p:attrName>ppt_y</p:attrName>
                                        </p:attrNameLst>
                                      </p:cBhvr>
                                      <p:tavLst>
                                        <p:tav tm="0">
                                          <p:val>
                                            <p:strVal val="#ppt_h+1"/>
                                          </p:val>
                                        </p:tav>
                                        <p:tav tm="100000">
                                          <p:val>
                                            <p:strVal val="#ppt_y"/>
                                          </p:val>
                                        </p:tav>
                                      </p:tavLst>
                                    </p:anim>
                                    <p:animEffect transition="in" filter="fade">
                                      <p:cBhvr>
                                        <p:cTn id="86" dur="500"/>
                                        <p:tgtEl>
                                          <p:spTgt spid="240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571612"/>
            <a:ext cx="8229600" cy="5002924"/>
          </a:xfrm>
        </p:spPr>
        <p:txBody>
          <a:bodyPr>
            <a:normAutofit fontScale="62500" lnSpcReduction="20000"/>
          </a:bodyPr>
          <a:lstStyle/>
          <a:p>
            <a:r>
              <a:rPr lang="ru-RU" dirty="0" smtClean="0"/>
              <a:t>Построим фазовый портрет системы. (Рис.7.8) Изоклины вертикальных касательных:</a:t>
            </a:r>
          </a:p>
          <a:p>
            <a:r>
              <a:rPr lang="ru-RU" i="1" dirty="0" smtClean="0"/>
              <a:t>x=</a:t>
            </a:r>
            <a:r>
              <a:rPr lang="ru-RU" dirty="0" smtClean="0"/>
              <a:t>0  (ось ординат) и кривая 		    ;</a:t>
            </a:r>
          </a:p>
          <a:p>
            <a:r>
              <a:rPr lang="ru-RU" dirty="0" smtClean="0"/>
              <a:t>Изоклины горизонтальных касательных:</a:t>
            </a:r>
          </a:p>
          <a:p>
            <a:r>
              <a:rPr lang="ru-RU" i="1" dirty="0" smtClean="0"/>
              <a:t>y=</a:t>
            </a:r>
            <a:r>
              <a:rPr lang="ru-RU" dirty="0" smtClean="0"/>
              <a:t>0 (ось абсцисс) и </a:t>
            </a:r>
            <a:r>
              <a:rPr lang="ru-RU" dirty="0" smtClean="0">
                <a:sym typeface="Symbol"/>
              </a:rPr>
              <a:t></a:t>
            </a:r>
            <a:r>
              <a:rPr lang="ru-RU" baseline="-25000" dirty="0" smtClean="0"/>
              <a:t>0 </a:t>
            </a:r>
            <a:r>
              <a:rPr lang="ru-RU" dirty="0" smtClean="0"/>
              <a:t>– (1+</a:t>
            </a:r>
            <a:r>
              <a:rPr lang="ru-RU" i="1" dirty="0" smtClean="0"/>
              <a:t>x</a:t>
            </a:r>
            <a:r>
              <a:rPr lang="ru-RU" dirty="0" smtClean="0"/>
              <a:t>)(</a:t>
            </a:r>
            <a:r>
              <a:rPr lang="ru-RU" i="1" dirty="0" err="1" smtClean="0"/>
              <a:t>x+y</a:t>
            </a:r>
            <a:r>
              <a:rPr lang="ru-RU" dirty="0" smtClean="0"/>
              <a:t>) = 0 или:                        – гипербола.</a:t>
            </a:r>
          </a:p>
          <a:p>
            <a:r>
              <a:rPr lang="ru-RU" dirty="0" smtClean="0"/>
              <a:t>Переменные </a:t>
            </a:r>
            <a:r>
              <a:rPr lang="ru-RU" i="1" dirty="0" err="1" smtClean="0"/>
              <a:t>x</a:t>
            </a:r>
            <a:r>
              <a:rPr lang="ru-RU" dirty="0" smtClean="0"/>
              <a:t> и </a:t>
            </a:r>
            <a:r>
              <a:rPr lang="ru-RU" i="1" dirty="0" err="1" smtClean="0"/>
              <a:t>y</a:t>
            </a:r>
            <a:r>
              <a:rPr lang="ru-RU" dirty="0" smtClean="0"/>
              <a:t> симметричны, поэтому изоклина вертикальных касательных симметрична изоклине горизонтальных касательных.</a:t>
            </a:r>
          </a:p>
          <a:p>
            <a:r>
              <a:rPr lang="ru-RU" dirty="0" smtClean="0"/>
              <a:t>Система имеет четыре особые точки:</a:t>
            </a:r>
          </a:p>
          <a:p>
            <a:r>
              <a:rPr lang="ru-RU" dirty="0" smtClean="0"/>
              <a:t>1) </a:t>
            </a:r>
            <a:r>
              <a:rPr lang="ru-RU" i="1" dirty="0" smtClean="0"/>
              <a:t>x=</a:t>
            </a:r>
            <a:r>
              <a:rPr lang="ru-RU" dirty="0" smtClean="0"/>
              <a:t>0</a:t>
            </a:r>
            <a:r>
              <a:rPr lang="ru-RU" i="1" dirty="0" smtClean="0"/>
              <a:t>,  y=</a:t>
            </a:r>
            <a:r>
              <a:rPr lang="ru-RU" dirty="0" smtClean="0"/>
              <a:t>0  - неустойчивый узел;</a:t>
            </a:r>
          </a:p>
          <a:p>
            <a:r>
              <a:rPr lang="ru-RU" dirty="0" smtClean="0"/>
              <a:t>2)</a:t>
            </a:r>
            <a:r>
              <a:rPr lang="ru-RU" b="1" dirty="0" smtClean="0"/>
              <a:t> </a:t>
            </a:r>
            <a:r>
              <a:rPr lang="ru-RU" dirty="0" smtClean="0"/>
              <a:t>x=0,  y=</a:t>
            </a:r>
            <a:r>
              <a:rPr lang="ru-RU" dirty="0" smtClean="0">
                <a:sym typeface="Symbol"/>
              </a:rPr>
              <a:t></a:t>
            </a:r>
            <a:r>
              <a:rPr lang="ru-RU" baseline="-25000" dirty="0" smtClean="0"/>
              <a:t>0 </a:t>
            </a:r>
            <a:r>
              <a:rPr lang="ru-RU" dirty="0" smtClean="0"/>
              <a:t> - устойчивый узел;</a:t>
            </a:r>
          </a:p>
          <a:p>
            <a:r>
              <a:rPr lang="ru-RU" dirty="0" smtClean="0"/>
              <a:t>3)</a:t>
            </a:r>
            <a:r>
              <a:rPr lang="ru-RU" i="1" dirty="0" smtClean="0"/>
              <a:t> x=</a:t>
            </a:r>
            <a:r>
              <a:rPr lang="ru-RU" dirty="0" smtClean="0">
                <a:sym typeface="Symbol"/>
              </a:rPr>
              <a:t></a:t>
            </a:r>
            <a:r>
              <a:rPr lang="ru-RU" baseline="-25000" dirty="0" smtClean="0"/>
              <a:t>0 </a:t>
            </a:r>
            <a:r>
              <a:rPr lang="ru-RU" i="1" dirty="0" smtClean="0"/>
              <a:t>,  y=</a:t>
            </a:r>
            <a:r>
              <a:rPr lang="ru-RU" dirty="0" smtClean="0"/>
              <a:t>0 - устойчивый узел;</a:t>
            </a:r>
          </a:p>
          <a:p>
            <a:r>
              <a:rPr lang="ru-RU" dirty="0" smtClean="0"/>
              <a:t>4) и, наконец, симметричную точку - седло</a:t>
            </a:r>
          </a:p>
          <a:p>
            <a:pPr>
              <a:buNone/>
            </a:pPr>
            <a:endParaRPr lang="ru-RU" dirty="0" smtClean="0"/>
          </a:p>
          <a:p>
            <a:pPr>
              <a:buNone/>
            </a:pPr>
            <a:endParaRPr lang="ru-RU" dirty="0" smtClean="0"/>
          </a:p>
          <a:p>
            <a:pPr>
              <a:buNone/>
            </a:pPr>
            <a:r>
              <a:rPr lang="ru-RU" dirty="0" smtClean="0"/>
              <a:t>							(7.16)</a:t>
            </a:r>
          </a:p>
          <a:p>
            <a:r>
              <a:rPr lang="ru-RU" dirty="0" smtClean="0"/>
              <a:t>В такой системе выживет один из видов: </a:t>
            </a:r>
            <a:r>
              <a:rPr lang="ru-RU" i="1" dirty="0" err="1" smtClean="0"/>
              <a:t>x</a:t>
            </a:r>
            <a:r>
              <a:rPr lang="ru-RU" dirty="0" smtClean="0"/>
              <a:t> или </a:t>
            </a:r>
            <a:r>
              <a:rPr lang="ru-RU" i="1" dirty="0" err="1" smtClean="0"/>
              <a:t>y</a:t>
            </a:r>
            <a:r>
              <a:rPr lang="ru-RU" b="1" i="1" dirty="0" smtClean="0"/>
              <a:t>.</a:t>
            </a:r>
            <a:r>
              <a:rPr lang="ru-RU" dirty="0" smtClean="0"/>
              <a:t> Его стационарная концентрация определяется скоростью притока субстрата и экономическим коэффициентом </a:t>
            </a:r>
            <a:r>
              <a:rPr lang="ru-RU" dirty="0" smtClean="0">
                <a:sym typeface="Symbol"/>
              </a:rPr>
              <a:t></a:t>
            </a:r>
            <a:r>
              <a:rPr lang="ru-RU" dirty="0" smtClean="0"/>
              <a:t>. Как и в предыдущей системе (7.4) здесь причина отбора –</a:t>
            </a:r>
            <a:r>
              <a:rPr lang="ru-RU" b="1" i="1" dirty="0" smtClean="0"/>
              <a:t> </a:t>
            </a:r>
            <a:r>
              <a:rPr lang="ru-RU" i="1" dirty="0" smtClean="0"/>
              <a:t>неустойчивость симметричного состояния.</a:t>
            </a:r>
            <a:endParaRPr lang="ru-RU" dirty="0" smtClean="0"/>
          </a:p>
          <a:p>
            <a:endParaRPr lang="ru-RU" dirty="0"/>
          </a:p>
        </p:txBody>
      </p:sp>
      <p:pic>
        <p:nvPicPr>
          <p:cNvPr id="241666" name="Picture 2" descr="C:\Users\73B5~1\AppData\Local\Temp\Rar$EX00.134\LectMB\lect07.files\image059.gif"/>
          <p:cNvPicPr>
            <a:picLocks noChangeAspect="1" noChangeArrowheads="1"/>
          </p:cNvPicPr>
          <p:nvPr/>
        </p:nvPicPr>
        <p:blipFill>
          <a:blip r:embed="rId2" cstate="print"/>
          <a:srcRect/>
          <a:stretch>
            <a:fillRect/>
          </a:stretch>
        </p:blipFill>
        <p:spPr bwMode="auto">
          <a:xfrm>
            <a:off x="4071934" y="1928802"/>
            <a:ext cx="1285048" cy="509588"/>
          </a:xfrm>
          <a:prstGeom prst="rect">
            <a:avLst/>
          </a:prstGeom>
          <a:noFill/>
        </p:spPr>
      </p:pic>
      <p:pic>
        <p:nvPicPr>
          <p:cNvPr id="241667" name="Picture 3" descr="C:\Users\73B5~1\AppData\Local\Temp\Rar$EX00.134\LectMB\lect07.files\image061.gif"/>
          <p:cNvPicPr>
            <a:picLocks noChangeAspect="1" noChangeArrowheads="1"/>
          </p:cNvPicPr>
          <p:nvPr/>
        </p:nvPicPr>
        <p:blipFill>
          <a:blip r:embed="rId3" cstate="print"/>
          <a:srcRect/>
          <a:stretch>
            <a:fillRect/>
          </a:stretch>
        </p:blipFill>
        <p:spPr bwMode="auto">
          <a:xfrm>
            <a:off x="5715008" y="2428868"/>
            <a:ext cx="1000132" cy="428629"/>
          </a:xfrm>
          <a:prstGeom prst="rect">
            <a:avLst/>
          </a:prstGeom>
          <a:noFill/>
        </p:spPr>
      </p:pic>
      <p:pic>
        <p:nvPicPr>
          <p:cNvPr id="241668" name="Picture 4" descr="C:\Users\73B5~1\AppData\Local\Temp\Rar$EX00.134\LectMB\lect07.files\image063.gif"/>
          <p:cNvPicPr>
            <a:picLocks noChangeAspect="1" noChangeArrowheads="1"/>
          </p:cNvPicPr>
          <p:nvPr/>
        </p:nvPicPr>
        <p:blipFill>
          <a:blip r:embed="rId4" cstate="print"/>
          <a:srcRect/>
          <a:stretch>
            <a:fillRect/>
          </a:stretch>
        </p:blipFill>
        <p:spPr bwMode="auto">
          <a:xfrm>
            <a:off x="3571868" y="4786322"/>
            <a:ext cx="1785950" cy="54644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241666"/>
                                        </p:tgtEl>
                                        <p:attrNameLst>
                                          <p:attrName>style.visibility</p:attrName>
                                        </p:attrNameLst>
                                      </p:cBhvr>
                                      <p:to>
                                        <p:strVal val="visible"/>
                                      </p:to>
                                    </p:set>
                                    <p:anim calcmode="lin" valueType="num">
                                      <p:cBhvr>
                                        <p:cTn id="23" dur="500" fill="hold"/>
                                        <p:tgtEl>
                                          <p:spTgt spid="241666"/>
                                        </p:tgtEl>
                                        <p:attrNameLst>
                                          <p:attrName>ppt_w</p:attrName>
                                        </p:attrNameLst>
                                      </p:cBhvr>
                                      <p:tavLst>
                                        <p:tav tm="0">
                                          <p:val>
                                            <p:strVal val="#ppt_w*2.5"/>
                                          </p:val>
                                        </p:tav>
                                        <p:tav tm="100000">
                                          <p:val>
                                            <p:strVal val="#ppt_w"/>
                                          </p:val>
                                        </p:tav>
                                      </p:tavLst>
                                    </p:anim>
                                    <p:anim calcmode="lin" valueType="num">
                                      <p:cBhvr>
                                        <p:cTn id="24" dur="500" fill="hold"/>
                                        <p:tgtEl>
                                          <p:spTgt spid="241666"/>
                                        </p:tgtEl>
                                        <p:attrNameLst>
                                          <p:attrName>ppt_h</p:attrName>
                                        </p:attrNameLst>
                                      </p:cBhvr>
                                      <p:tavLst>
                                        <p:tav tm="0">
                                          <p:val>
                                            <p:strVal val="#ppt_h*0.01"/>
                                          </p:val>
                                        </p:tav>
                                        <p:tav tm="100000">
                                          <p:val>
                                            <p:strVal val="#ppt_h"/>
                                          </p:val>
                                        </p:tav>
                                      </p:tavLst>
                                    </p:anim>
                                    <p:anim calcmode="lin" valueType="num">
                                      <p:cBhvr>
                                        <p:cTn id="25" dur="500" fill="hold"/>
                                        <p:tgtEl>
                                          <p:spTgt spid="241666"/>
                                        </p:tgtEl>
                                        <p:attrNameLst>
                                          <p:attrName>ppt_x</p:attrName>
                                        </p:attrNameLst>
                                      </p:cBhvr>
                                      <p:tavLst>
                                        <p:tav tm="0">
                                          <p:val>
                                            <p:strVal val="#ppt_x"/>
                                          </p:val>
                                        </p:tav>
                                        <p:tav tm="100000">
                                          <p:val>
                                            <p:strVal val="#ppt_x"/>
                                          </p:val>
                                        </p:tav>
                                      </p:tavLst>
                                    </p:anim>
                                    <p:anim calcmode="lin" valueType="num">
                                      <p:cBhvr>
                                        <p:cTn id="26" dur="500" fill="hold"/>
                                        <p:tgtEl>
                                          <p:spTgt spid="241666"/>
                                        </p:tgtEl>
                                        <p:attrNameLst>
                                          <p:attrName>ppt_y</p:attrName>
                                        </p:attrNameLst>
                                      </p:cBhvr>
                                      <p:tavLst>
                                        <p:tav tm="0">
                                          <p:val>
                                            <p:strVal val="#ppt_h+1"/>
                                          </p:val>
                                        </p:tav>
                                        <p:tav tm="100000">
                                          <p:val>
                                            <p:strVal val="#ppt_y"/>
                                          </p:val>
                                        </p:tav>
                                      </p:tavLst>
                                    </p:anim>
                                    <p:animEffect transition="in" filter="fade">
                                      <p:cBhvr>
                                        <p:cTn id="27" dur="500"/>
                                        <p:tgtEl>
                                          <p:spTgt spid="241666"/>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3" end="3"/>
                                            </p:txEl>
                                          </p:spTgt>
                                        </p:tgtEl>
                                      </p:cBhvr>
                                    </p:animEffect>
                                  </p:childTnLst>
                                </p:cTn>
                              </p:par>
                              <p:par>
                                <p:cTn id="46" presetID="58" presetClass="entr" presetSubtype="0" accel="100000" fill="hold" nodeType="withEffect">
                                  <p:stCondLst>
                                    <p:cond delay="0"/>
                                  </p:stCondLst>
                                  <p:childTnLst>
                                    <p:set>
                                      <p:cBhvr>
                                        <p:cTn id="47" dur="1" fill="hold">
                                          <p:stCondLst>
                                            <p:cond delay="0"/>
                                          </p:stCondLst>
                                        </p:cTn>
                                        <p:tgtEl>
                                          <p:spTgt spid="241667"/>
                                        </p:tgtEl>
                                        <p:attrNameLst>
                                          <p:attrName>style.visibility</p:attrName>
                                        </p:attrNameLst>
                                      </p:cBhvr>
                                      <p:to>
                                        <p:strVal val="visible"/>
                                      </p:to>
                                    </p:set>
                                    <p:anim calcmode="lin" valueType="num">
                                      <p:cBhvr>
                                        <p:cTn id="48" dur="500" fill="hold"/>
                                        <p:tgtEl>
                                          <p:spTgt spid="241667"/>
                                        </p:tgtEl>
                                        <p:attrNameLst>
                                          <p:attrName>ppt_w</p:attrName>
                                        </p:attrNameLst>
                                      </p:cBhvr>
                                      <p:tavLst>
                                        <p:tav tm="0">
                                          <p:val>
                                            <p:strVal val="#ppt_w*2.5"/>
                                          </p:val>
                                        </p:tav>
                                        <p:tav tm="100000">
                                          <p:val>
                                            <p:strVal val="#ppt_w"/>
                                          </p:val>
                                        </p:tav>
                                      </p:tavLst>
                                    </p:anim>
                                    <p:anim calcmode="lin" valueType="num">
                                      <p:cBhvr>
                                        <p:cTn id="49" dur="500" fill="hold"/>
                                        <p:tgtEl>
                                          <p:spTgt spid="241667"/>
                                        </p:tgtEl>
                                        <p:attrNameLst>
                                          <p:attrName>ppt_h</p:attrName>
                                        </p:attrNameLst>
                                      </p:cBhvr>
                                      <p:tavLst>
                                        <p:tav tm="0">
                                          <p:val>
                                            <p:strVal val="#ppt_h*0.01"/>
                                          </p:val>
                                        </p:tav>
                                        <p:tav tm="100000">
                                          <p:val>
                                            <p:strVal val="#ppt_h"/>
                                          </p:val>
                                        </p:tav>
                                      </p:tavLst>
                                    </p:anim>
                                    <p:anim calcmode="lin" valueType="num">
                                      <p:cBhvr>
                                        <p:cTn id="50" dur="500" fill="hold"/>
                                        <p:tgtEl>
                                          <p:spTgt spid="241667"/>
                                        </p:tgtEl>
                                        <p:attrNameLst>
                                          <p:attrName>ppt_x</p:attrName>
                                        </p:attrNameLst>
                                      </p:cBhvr>
                                      <p:tavLst>
                                        <p:tav tm="0">
                                          <p:val>
                                            <p:strVal val="#ppt_x"/>
                                          </p:val>
                                        </p:tav>
                                        <p:tav tm="100000">
                                          <p:val>
                                            <p:strVal val="#ppt_x"/>
                                          </p:val>
                                        </p:tav>
                                      </p:tavLst>
                                    </p:anim>
                                    <p:anim calcmode="lin" valueType="num">
                                      <p:cBhvr>
                                        <p:cTn id="51" dur="500" fill="hold"/>
                                        <p:tgtEl>
                                          <p:spTgt spid="241667"/>
                                        </p:tgtEl>
                                        <p:attrNameLst>
                                          <p:attrName>ppt_y</p:attrName>
                                        </p:attrNameLst>
                                      </p:cBhvr>
                                      <p:tavLst>
                                        <p:tav tm="0">
                                          <p:val>
                                            <p:strVal val="#ppt_h+1"/>
                                          </p:val>
                                        </p:tav>
                                        <p:tav tm="100000">
                                          <p:val>
                                            <p:strVal val="#ppt_y"/>
                                          </p:val>
                                        </p:tav>
                                      </p:tavLst>
                                    </p:anim>
                                    <p:animEffect transition="in" filter="fade">
                                      <p:cBhvr>
                                        <p:cTn id="52" dur="500"/>
                                        <p:tgtEl>
                                          <p:spTgt spid="241667"/>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 calcmode="lin" valueType="num">
                                      <p:cBhvr>
                                        <p:cTn id="66"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67"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6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70" dur="500"/>
                                        <p:tgtEl>
                                          <p:spTgt spid="3">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8" presetClass="entr" presetSubtype="0" accel="100000" fill="hold" grpId="0" nodeType="clickEffect">
                                  <p:stCondLst>
                                    <p:cond delay="0"/>
                                  </p:stCondLst>
                                  <p:childTnLst>
                                    <p:set>
                                      <p:cBhvr>
                                        <p:cTn id="74" dur="1" fill="hold">
                                          <p:stCondLst>
                                            <p:cond delay="0"/>
                                          </p:stCondLst>
                                        </p:cTn>
                                        <p:tgtEl>
                                          <p:spTgt spid="3">
                                            <p:txEl>
                                              <p:pRg st="6" end="6"/>
                                            </p:txEl>
                                          </p:spTgt>
                                        </p:tgtEl>
                                        <p:attrNameLst>
                                          <p:attrName>style.visibility</p:attrName>
                                        </p:attrNameLst>
                                      </p:cBhvr>
                                      <p:to>
                                        <p:strVal val="visible"/>
                                      </p:to>
                                    </p:set>
                                    <p:anim calcmode="lin" valueType="num">
                                      <p:cBhvr>
                                        <p:cTn id="75"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76"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7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8"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79" dur="500"/>
                                        <p:tgtEl>
                                          <p:spTgt spid="3">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8" presetClass="entr" presetSubtype="0" accel="100000" fill="hold" grpId="0" nodeType="clickEffect">
                                  <p:stCondLst>
                                    <p:cond delay="0"/>
                                  </p:stCondLst>
                                  <p:childTnLst>
                                    <p:set>
                                      <p:cBhvr>
                                        <p:cTn id="83" dur="1" fill="hold">
                                          <p:stCondLst>
                                            <p:cond delay="0"/>
                                          </p:stCondLst>
                                        </p:cTn>
                                        <p:tgtEl>
                                          <p:spTgt spid="3">
                                            <p:txEl>
                                              <p:pRg st="7" end="7"/>
                                            </p:txEl>
                                          </p:spTgt>
                                        </p:tgtEl>
                                        <p:attrNameLst>
                                          <p:attrName>style.visibility</p:attrName>
                                        </p:attrNameLst>
                                      </p:cBhvr>
                                      <p:to>
                                        <p:strVal val="visible"/>
                                      </p:to>
                                    </p:set>
                                    <p:anim calcmode="lin" valueType="num">
                                      <p:cBhvr>
                                        <p:cTn id="84"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85"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8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87"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88" dur="500"/>
                                        <p:tgtEl>
                                          <p:spTgt spid="3">
                                            <p:txEl>
                                              <p:pRg st="7" end="7"/>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58" presetClass="entr" presetSubtype="0" accel="100000" fill="hold" grpId="0" nodeType="clickEffect">
                                  <p:stCondLst>
                                    <p:cond delay="0"/>
                                  </p:stCondLst>
                                  <p:childTnLst>
                                    <p:set>
                                      <p:cBhvr>
                                        <p:cTn id="92" dur="1" fill="hold">
                                          <p:stCondLst>
                                            <p:cond delay="0"/>
                                          </p:stCondLst>
                                        </p:cTn>
                                        <p:tgtEl>
                                          <p:spTgt spid="3">
                                            <p:txEl>
                                              <p:pRg st="8" end="8"/>
                                            </p:txEl>
                                          </p:spTgt>
                                        </p:tgtEl>
                                        <p:attrNameLst>
                                          <p:attrName>style.visibility</p:attrName>
                                        </p:attrNameLst>
                                      </p:cBhvr>
                                      <p:to>
                                        <p:strVal val="visible"/>
                                      </p:to>
                                    </p:set>
                                    <p:anim calcmode="lin" valueType="num">
                                      <p:cBhvr>
                                        <p:cTn id="93"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94"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9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6"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97" dur="500"/>
                                        <p:tgtEl>
                                          <p:spTgt spid="3">
                                            <p:txEl>
                                              <p:pRg st="8" end="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58" presetClass="entr" presetSubtype="0" accel="100000" fill="hold" grpId="0" nodeType="clickEffect">
                                  <p:stCondLst>
                                    <p:cond delay="0"/>
                                  </p:stCondLst>
                                  <p:childTnLst>
                                    <p:set>
                                      <p:cBhvr>
                                        <p:cTn id="101" dur="1" fill="hold">
                                          <p:stCondLst>
                                            <p:cond delay="0"/>
                                          </p:stCondLst>
                                        </p:cTn>
                                        <p:tgtEl>
                                          <p:spTgt spid="3">
                                            <p:txEl>
                                              <p:pRg st="9" end="9"/>
                                            </p:txEl>
                                          </p:spTgt>
                                        </p:tgtEl>
                                        <p:attrNameLst>
                                          <p:attrName>style.visibility</p:attrName>
                                        </p:attrNameLst>
                                      </p:cBhvr>
                                      <p:to>
                                        <p:strVal val="visible"/>
                                      </p:to>
                                    </p:set>
                                    <p:anim calcmode="lin" valueType="num">
                                      <p:cBhvr>
                                        <p:cTn id="102"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103"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10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05"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106" dur="500"/>
                                        <p:tgtEl>
                                          <p:spTgt spid="3">
                                            <p:txEl>
                                              <p:pRg st="9" end="9"/>
                                            </p:txEl>
                                          </p:spTgt>
                                        </p:tgtEl>
                                      </p:cBhvr>
                                    </p:animEffect>
                                  </p:childTnLst>
                                </p:cTn>
                              </p:par>
                              <p:par>
                                <p:cTn id="107" presetID="58" presetClass="entr" presetSubtype="0" accel="100000" fill="hold" grpId="0" nodeType="withEffect">
                                  <p:stCondLst>
                                    <p:cond delay="0"/>
                                  </p:stCondLst>
                                  <p:childTnLst>
                                    <p:set>
                                      <p:cBhvr>
                                        <p:cTn id="108" dur="1" fill="hold">
                                          <p:stCondLst>
                                            <p:cond delay="0"/>
                                          </p:stCondLst>
                                        </p:cTn>
                                        <p:tgtEl>
                                          <p:spTgt spid="3">
                                            <p:txEl>
                                              <p:pRg st="12" end="12"/>
                                            </p:txEl>
                                          </p:spTgt>
                                        </p:tgtEl>
                                        <p:attrNameLst>
                                          <p:attrName>style.visibility</p:attrName>
                                        </p:attrNameLst>
                                      </p:cBhvr>
                                      <p:to>
                                        <p:strVal val="visible"/>
                                      </p:to>
                                    </p:set>
                                    <p:anim calcmode="lin" valueType="num">
                                      <p:cBhvr>
                                        <p:cTn id="109" dur="500" fill="hold"/>
                                        <p:tgtEl>
                                          <p:spTgt spid="3">
                                            <p:txEl>
                                              <p:pRg st="12" end="12"/>
                                            </p:txEl>
                                          </p:spTgt>
                                        </p:tgtEl>
                                        <p:attrNameLst>
                                          <p:attrName>ppt_w</p:attrName>
                                        </p:attrNameLst>
                                      </p:cBhvr>
                                      <p:tavLst>
                                        <p:tav tm="0">
                                          <p:val>
                                            <p:strVal val="#ppt_w*2.5"/>
                                          </p:val>
                                        </p:tav>
                                        <p:tav tm="100000">
                                          <p:val>
                                            <p:strVal val="#ppt_w"/>
                                          </p:val>
                                        </p:tav>
                                      </p:tavLst>
                                    </p:anim>
                                    <p:anim calcmode="lin" valueType="num">
                                      <p:cBhvr>
                                        <p:cTn id="110" dur="500" fill="hold"/>
                                        <p:tgtEl>
                                          <p:spTgt spid="3">
                                            <p:txEl>
                                              <p:pRg st="12" end="12"/>
                                            </p:txEl>
                                          </p:spTgt>
                                        </p:tgtEl>
                                        <p:attrNameLst>
                                          <p:attrName>ppt_h</p:attrName>
                                        </p:attrNameLst>
                                      </p:cBhvr>
                                      <p:tavLst>
                                        <p:tav tm="0">
                                          <p:val>
                                            <p:strVal val="#ppt_h*0.01"/>
                                          </p:val>
                                        </p:tav>
                                        <p:tav tm="100000">
                                          <p:val>
                                            <p:strVal val="#ppt_h"/>
                                          </p:val>
                                        </p:tav>
                                      </p:tavLst>
                                    </p:anim>
                                    <p:anim calcmode="lin" valueType="num">
                                      <p:cBhvr>
                                        <p:cTn id="11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12" dur="500" fill="hold"/>
                                        <p:tgtEl>
                                          <p:spTgt spid="3">
                                            <p:txEl>
                                              <p:pRg st="12" end="12"/>
                                            </p:txEl>
                                          </p:spTgt>
                                        </p:tgtEl>
                                        <p:attrNameLst>
                                          <p:attrName>ppt_y</p:attrName>
                                        </p:attrNameLst>
                                      </p:cBhvr>
                                      <p:tavLst>
                                        <p:tav tm="0">
                                          <p:val>
                                            <p:strVal val="#ppt_h+1"/>
                                          </p:val>
                                        </p:tav>
                                        <p:tav tm="100000">
                                          <p:val>
                                            <p:strVal val="#ppt_y"/>
                                          </p:val>
                                        </p:tav>
                                      </p:tavLst>
                                    </p:anim>
                                    <p:animEffect transition="in" filter="fade">
                                      <p:cBhvr>
                                        <p:cTn id="113" dur="500"/>
                                        <p:tgtEl>
                                          <p:spTgt spid="3">
                                            <p:txEl>
                                              <p:pRg st="12" end="12"/>
                                            </p:txEl>
                                          </p:spTgt>
                                        </p:tgtEl>
                                      </p:cBhvr>
                                    </p:animEffect>
                                  </p:childTnLst>
                                </p:cTn>
                              </p:par>
                              <p:par>
                                <p:cTn id="114" presetID="58" presetClass="entr" presetSubtype="0" accel="100000" fill="hold" nodeType="withEffect">
                                  <p:stCondLst>
                                    <p:cond delay="0"/>
                                  </p:stCondLst>
                                  <p:childTnLst>
                                    <p:set>
                                      <p:cBhvr>
                                        <p:cTn id="115" dur="1" fill="hold">
                                          <p:stCondLst>
                                            <p:cond delay="0"/>
                                          </p:stCondLst>
                                        </p:cTn>
                                        <p:tgtEl>
                                          <p:spTgt spid="241668"/>
                                        </p:tgtEl>
                                        <p:attrNameLst>
                                          <p:attrName>style.visibility</p:attrName>
                                        </p:attrNameLst>
                                      </p:cBhvr>
                                      <p:to>
                                        <p:strVal val="visible"/>
                                      </p:to>
                                    </p:set>
                                    <p:anim calcmode="lin" valueType="num">
                                      <p:cBhvr>
                                        <p:cTn id="116" dur="500" fill="hold"/>
                                        <p:tgtEl>
                                          <p:spTgt spid="241668"/>
                                        </p:tgtEl>
                                        <p:attrNameLst>
                                          <p:attrName>ppt_w</p:attrName>
                                        </p:attrNameLst>
                                      </p:cBhvr>
                                      <p:tavLst>
                                        <p:tav tm="0">
                                          <p:val>
                                            <p:strVal val="#ppt_w*2.5"/>
                                          </p:val>
                                        </p:tav>
                                        <p:tav tm="100000">
                                          <p:val>
                                            <p:strVal val="#ppt_w"/>
                                          </p:val>
                                        </p:tav>
                                      </p:tavLst>
                                    </p:anim>
                                    <p:anim calcmode="lin" valueType="num">
                                      <p:cBhvr>
                                        <p:cTn id="117" dur="500" fill="hold"/>
                                        <p:tgtEl>
                                          <p:spTgt spid="241668"/>
                                        </p:tgtEl>
                                        <p:attrNameLst>
                                          <p:attrName>ppt_h</p:attrName>
                                        </p:attrNameLst>
                                      </p:cBhvr>
                                      <p:tavLst>
                                        <p:tav tm="0">
                                          <p:val>
                                            <p:strVal val="#ppt_h*0.01"/>
                                          </p:val>
                                        </p:tav>
                                        <p:tav tm="100000">
                                          <p:val>
                                            <p:strVal val="#ppt_h"/>
                                          </p:val>
                                        </p:tav>
                                      </p:tavLst>
                                    </p:anim>
                                    <p:anim calcmode="lin" valueType="num">
                                      <p:cBhvr>
                                        <p:cTn id="118" dur="500" fill="hold"/>
                                        <p:tgtEl>
                                          <p:spTgt spid="241668"/>
                                        </p:tgtEl>
                                        <p:attrNameLst>
                                          <p:attrName>ppt_x</p:attrName>
                                        </p:attrNameLst>
                                      </p:cBhvr>
                                      <p:tavLst>
                                        <p:tav tm="0">
                                          <p:val>
                                            <p:strVal val="#ppt_x"/>
                                          </p:val>
                                        </p:tav>
                                        <p:tav tm="100000">
                                          <p:val>
                                            <p:strVal val="#ppt_x"/>
                                          </p:val>
                                        </p:tav>
                                      </p:tavLst>
                                    </p:anim>
                                    <p:anim calcmode="lin" valueType="num">
                                      <p:cBhvr>
                                        <p:cTn id="119" dur="500" fill="hold"/>
                                        <p:tgtEl>
                                          <p:spTgt spid="241668"/>
                                        </p:tgtEl>
                                        <p:attrNameLst>
                                          <p:attrName>ppt_y</p:attrName>
                                        </p:attrNameLst>
                                      </p:cBhvr>
                                      <p:tavLst>
                                        <p:tav tm="0">
                                          <p:val>
                                            <p:strVal val="#ppt_h+1"/>
                                          </p:val>
                                        </p:tav>
                                        <p:tav tm="100000">
                                          <p:val>
                                            <p:strVal val="#ppt_y"/>
                                          </p:val>
                                        </p:tav>
                                      </p:tavLst>
                                    </p:anim>
                                    <p:animEffect transition="in" filter="fade">
                                      <p:cBhvr>
                                        <p:cTn id="120" dur="500"/>
                                        <p:tgtEl>
                                          <p:spTgt spid="241668"/>
                                        </p:tgtEl>
                                      </p:cBhvr>
                                    </p:animEffect>
                                  </p:childTnLst>
                                </p:cTn>
                              </p:par>
                            </p:childTnLst>
                          </p:cTn>
                        </p:par>
                      </p:childTnLst>
                    </p:cTn>
                  </p:par>
                  <p:par>
                    <p:cTn id="121" fill="hold">
                      <p:stCondLst>
                        <p:cond delay="indefinite"/>
                      </p:stCondLst>
                      <p:childTnLst>
                        <p:par>
                          <p:cTn id="122" fill="hold">
                            <p:stCondLst>
                              <p:cond delay="0"/>
                            </p:stCondLst>
                            <p:childTnLst>
                              <p:par>
                                <p:cTn id="123" presetID="58" presetClass="entr" presetSubtype="0" accel="100000" fill="hold" grpId="0" nodeType="clickEffect">
                                  <p:stCondLst>
                                    <p:cond delay="0"/>
                                  </p:stCondLst>
                                  <p:childTnLst>
                                    <p:set>
                                      <p:cBhvr>
                                        <p:cTn id="124" dur="1" fill="hold">
                                          <p:stCondLst>
                                            <p:cond delay="0"/>
                                          </p:stCondLst>
                                        </p:cTn>
                                        <p:tgtEl>
                                          <p:spTgt spid="3">
                                            <p:txEl>
                                              <p:pRg st="13" end="13"/>
                                            </p:txEl>
                                          </p:spTgt>
                                        </p:tgtEl>
                                        <p:attrNameLst>
                                          <p:attrName>style.visibility</p:attrName>
                                        </p:attrNameLst>
                                      </p:cBhvr>
                                      <p:to>
                                        <p:strVal val="visible"/>
                                      </p:to>
                                    </p:set>
                                    <p:anim calcmode="lin" valueType="num">
                                      <p:cBhvr>
                                        <p:cTn id="125" dur="500" fill="hold"/>
                                        <p:tgtEl>
                                          <p:spTgt spid="3">
                                            <p:txEl>
                                              <p:pRg st="13" end="13"/>
                                            </p:txEl>
                                          </p:spTgt>
                                        </p:tgtEl>
                                        <p:attrNameLst>
                                          <p:attrName>ppt_w</p:attrName>
                                        </p:attrNameLst>
                                      </p:cBhvr>
                                      <p:tavLst>
                                        <p:tav tm="0">
                                          <p:val>
                                            <p:strVal val="#ppt_w*2.5"/>
                                          </p:val>
                                        </p:tav>
                                        <p:tav tm="100000">
                                          <p:val>
                                            <p:strVal val="#ppt_w"/>
                                          </p:val>
                                        </p:tav>
                                      </p:tavLst>
                                    </p:anim>
                                    <p:anim calcmode="lin" valueType="num">
                                      <p:cBhvr>
                                        <p:cTn id="126" dur="500" fill="hold"/>
                                        <p:tgtEl>
                                          <p:spTgt spid="3">
                                            <p:txEl>
                                              <p:pRg st="13" end="13"/>
                                            </p:txEl>
                                          </p:spTgt>
                                        </p:tgtEl>
                                        <p:attrNameLst>
                                          <p:attrName>ppt_h</p:attrName>
                                        </p:attrNameLst>
                                      </p:cBhvr>
                                      <p:tavLst>
                                        <p:tav tm="0">
                                          <p:val>
                                            <p:strVal val="#ppt_h*0.01"/>
                                          </p:val>
                                        </p:tav>
                                        <p:tav tm="100000">
                                          <p:val>
                                            <p:strVal val="#ppt_h"/>
                                          </p:val>
                                        </p:tav>
                                      </p:tavLst>
                                    </p:anim>
                                    <p:anim calcmode="lin" valueType="num">
                                      <p:cBhvr>
                                        <p:cTn id="12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28" dur="500" fill="hold"/>
                                        <p:tgtEl>
                                          <p:spTgt spid="3">
                                            <p:txEl>
                                              <p:pRg st="13" end="13"/>
                                            </p:txEl>
                                          </p:spTgt>
                                        </p:tgtEl>
                                        <p:attrNameLst>
                                          <p:attrName>ppt_y</p:attrName>
                                        </p:attrNameLst>
                                      </p:cBhvr>
                                      <p:tavLst>
                                        <p:tav tm="0">
                                          <p:val>
                                            <p:strVal val="#ppt_h+1"/>
                                          </p:val>
                                        </p:tav>
                                        <p:tav tm="100000">
                                          <p:val>
                                            <p:strVal val="#ppt_y"/>
                                          </p:val>
                                        </p:tav>
                                      </p:tavLst>
                                    </p:anim>
                                    <p:animEffect transition="in" filter="fade">
                                      <p:cBhvr>
                                        <p:cTn id="129"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142984"/>
            <a:ext cx="8229600" cy="5431552"/>
          </a:xfrm>
        </p:spPr>
        <p:txBody>
          <a:bodyPr>
            <a:normAutofit fontScale="92500" lnSpcReduction="20000"/>
          </a:bodyPr>
          <a:lstStyle/>
          <a:p>
            <a:r>
              <a:rPr lang="ru-RU" dirty="0" smtClean="0"/>
              <a:t>Коэффициенты в регрессионных моделях обычно определяются с помощью процедур идентификации параметров моделей по экспериментальным данным. При этом чаще всего минимизируется сумма квадратов отклонений теоретической кривой от экспериментальной для всех точек измерений. Т.е. коэффициенты модели подбираются таким образом, чтобы минимизировать функционал:</a:t>
            </a:r>
          </a:p>
          <a:p>
            <a:pPr>
              <a:buNone/>
            </a:pPr>
            <a:r>
              <a:rPr lang="ru-RU" dirty="0" smtClean="0"/>
              <a:t> </a:t>
            </a:r>
          </a:p>
          <a:p>
            <a:r>
              <a:rPr lang="ru-RU" dirty="0" smtClean="0"/>
              <a:t>Здесь </a:t>
            </a:r>
            <a:r>
              <a:rPr lang="ru-RU" i="1" dirty="0" err="1" smtClean="0"/>
              <a:t>i</a:t>
            </a:r>
            <a:r>
              <a:rPr lang="ru-RU" i="1" dirty="0" smtClean="0"/>
              <a:t> </a:t>
            </a:r>
            <a:r>
              <a:rPr lang="ru-RU" dirty="0" smtClean="0"/>
              <a:t>‑ номер точки измерения, </a:t>
            </a:r>
          </a:p>
          <a:p>
            <a:r>
              <a:rPr lang="ru-RU" i="1" dirty="0" err="1" smtClean="0"/>
              <a:t>x</a:t>
            </a:r>
            <a:r>
              <a:rPr lang="ru-RU" i="1" baseline="-25000" dirty="0" err="1" smtClean="0"/>
              <a:t>e</a:t>
            </a:r>
            <a:r>
              <a:rPr lang="ru-RU" dirty="0" smtClean="0"/>
              <a:t> ‑ 'экспериментальные значения переменных, </a:t>
            </a:r>
          </a:p>
          <a:p>
            <a:r>
              <a:rPr lang="ru-RU" i="1" dirty="0" err="1" smtClean="0"/>
              <a:t>х</a:t>
            </a:r>
            <a:r>
              <a:rPr lang="ru-RU" i="1" baseline="-25000" dirty="0" err="1" smtClean="0"/>
              <a:t>t</a:t>
            </a:r>
            <a:r>
              <a:rPr lang="ru-RU" dirty="0" smtClean="0"/>
              <a:t> ‑ теоретические значения переменных, </a:t>
            </a:r>
          </a:p>
          <a:p>
            <a:r>
              <a:rPr lang="ru-RU" i="1" dirty="0" smtClean="0"/>
              <a:t>a</a:t>
            </a:r>
            <a:r>
              <a:rPr lang="ru-RU" i="1" baseline="-25000" dirty="0" smtClean="0"/>
              <a:t>1</a:t>
            </a:r>
            <a:r>
              <a:rPr lang="ru-RU" i="1" dirty="0" smtClean="0"/>
              <a:t>, a</a:t>
            </a:r>
            <a:r>
              <a:rPr lang="ru-RU" i="1" baseline="-25000" dirty="0" smtClean="0"/>
              <a:t>2</a:t>
            </a:r>
            <a:r>
              <a:rPr lang="ru-RU" i="1" dirty="0" smtClean="0"/>
              <a:t>...</a:t>
            </a:r>
            <a:r>
              <a:rPr lang="ru-RU" dirty="0" smtClean="0"/>
              <a:t> ‑ параметры, подлежащие оценке,</a:t>
            </a:r>
          </a:p>
          <a:p>
            <a:r>
              <a:rPr lang="ru-RU" i="1" dirty="0" err="1" smtClean="0"/>
              <a:t>w</a:t>
            </a:r>
            <a:r>
              <a:rPr lang="ru-RU" i="1" baseline="-25000" dirty="0" err="1" smtClean="0"/>
              <a:t>i</a:t>
            </a:r>
            <a:r>
              <a:rPr lang="ru-RU" dirty="0" smtClean="0"/>
              <a:t> ‑ "вес" i-го измерения,</a:t>
            </a:r>
          </a:p>
          <a:p>
            <a:r>
              <a:rPr lang="ru-RU" i="1" dirty="0" smtClean="0"/>
              <a:t>N </a:t>
            </a:r>
            <a:r>
              <a:rPr lang="ru-RU" dirty="0" smtClean="0"/>
              <a:t>‑ число точек измерения.</a:t>
            </a:r>
          </a:p>
          <a:p>
            <a:endParaRPr lang="ru-RU" dirty="0"/>
          </a:p>
        </p:txBody>
      </p:sp>
      <p:pic>
        <p:nvPicPr>
          <p:cNvPr id="32770" name="Picture 2" descr="C:\Users\73B5~1\AppData\Local\Temp\Rar$EX03.864\LectMB\Lect01.files\image022.gif"/>
          <p:cNvPicPr>
            <a:picLocks noChangeAspect="1" noChangeArrowheads="1"/>
          </p:cNvPicPr>
          <p:nvPr/>
        </p:nvPicPr>
        <p:blipFill>
          <a:blip r:embed="rId2" cstate="print"/>
          <a:srcRect/>
          <a:stretch>
            <a:fillRect/>
          </a:stretch>
        </p:blipFill>
        <p:spPr bwMode="auto">
          <a:xfrm>
            <a:off x="2643174" y="3929066"/>
            <a:ext cx="3286148" cy="57150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32770"/>
                                        </p:tgtEl>
                                        <p:attrNameLst>
                                          <p:attrName>style.visibility</p:attrName>
                                        </p:attrNameLst>
                                      </p:cBhvr>
                                      <p:to>
                                        <p:strVal val="visible"/>
                                      </p:to>
                                    </p:set>
                                    <p:anim calcmode="lin" valueType="num">
                                      <p:cBhvr>
                                        <p:cTn id="14" dur="500" fill="hold"/>
                                        <p:tgtEl>
                                          <p:spTgt spid="32770"/>
                                        </p:tgtEl>
                                        <p:attrNameLst>
                                          <p:attrName>ppt_w</p:attrName>
                                        </p:attrNameLst>
                                      </p:cBhvr>
                                      <p:tavLst>
                                        <p:tav tm="0">
                                          <p:val>
                                            <p:strVal val="#ppt_w*2.5"/>
                                          </p:val>
                                        </p:tav>
                                        <p:tav tm="100000">
                                          <p:val>
                                            <p:strVal val="#ppt_w"/>
                                          </p:val>
                                        </p:tav>
                                      </p:tavLst>
                                    </p:anim>
                                    <p:anim calcmode="lin" valueType="num">
                                      <p:cBhvr>
                                        <p:cTn id="15" dur="500" fill="hold"/>
                                        <p:tgtEl>
                                          <p:spTgt spid="32770"/>
                                        </p:tgtEl>
                                        <p:attrNameLst>
                                          <p:attrName>ppt_h</p:attrName>
                                        </p:attrNameLst>
                                      </p:cBhvr>
                                      <p:tavLst>
                                        <p:tav tm="0">
                                          <p:val>
                                            <p:strVal val="#ppt_h*0.01"/>
                                          </p:val>
                                        </p:tav>
                                        <p:tav tm="100000">
                                          <p:val>
                                            <p:strVal val="#ppt_h"/>
                                          </p:val>
                                        </p:tav>
                                      </p:tavLst>
                                    </p:anim>
                                    <p:anim calcmode="lin" valueType="num">
                                      <p:cBhvr>
                                        <p:cTn id="16" dur="500" fill="hold"/>
                                        <p:tgtEl>
                                          <p:spTgt spid="32770"/>
                                        </p:tgtEl>
                                        <p:attrNameLst>
                                          <p:attrName>ppt_x</p:attrName>
                                        </p:attrNameLst>
                                      </p:cBhvr>
                                      <p:tavLst>
                                        <p:tav tm="0">
                                          <p:val>
                                            <p:strVal val="#ppt_x"/>
                                          </p:val>
                                        </p:tav>
                                        <p:tav tm="100000">
                                          <p:val>
                                            <p:strVal val="#ppt_x"/>
                                          </p:val>
                                        </p:tav>
                                      </p:tavLst>
                                    </p:anim>
                                    <p:anim calcmode="lin" valueType="num">
                                      <p:cBhvr>
                                        <p:cTn id="17" dur="500" fill="hold"/>
                                        <p:tgtEl>
                                          <p:spTgt spid="32770"/>
                                        </p:tgtEl>
                                        <p:attrNameLst>
                                          <p:attrName>ppt_y</p:attrName>
                                        </p:attrNameLst>
                                      </p:cBhvr>
                                      <p:tavLst>
                                        <p:tav tm="0">
                                          <p:val>
                                            <p:strVal val="#ppt_h+1"/>
                                          </p:val>
                                        </p:tav>
                                        <p:tav tm="100000">
                                          <p:val>
                                            <p:strVal val="#ppt_y"/>
                                          </p:val>
                                        </p:tav>
                                      </p:tavLst>
                                    </p:anim>
                                    <p:animEffect transition="in" filter="fade">
                                      <p:cBhvr>
                                        <p:cTn id="18" dur="500"/>
                                        <p:tgtEl>
                                          <p:spTgt spid="32770"/>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8" presetClass="entr" presetSubtype="0" accel="100000" fill="hold" grpId="0"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p:cTn id="59"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60"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6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2"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63" dur="500"/>
                                        <p:tgtEl>
                                          <p:spTgt spid="3">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8" presetClass="entr" presetSubtype="0" accel="100000" fill="hold" grpId="0" nodeType="click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anim calcmode="lin" valueType="num">
                                      <p:cBhvr>
                                        <p:cTn id="68"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9"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7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1"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72" dur="500"/>
                                        <p:tgtEl>
                                          <p:spTgt spid="3">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8" presetClass="entr" presetSubtype="0" accel="100000" fill="hold" grpId="0"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 calcmode="lin" valueType="num">
                                      <p:cBhvr>
                                        <p:cTn id="77"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78"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7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80"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8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714752"/>
            <a:ext cx="8229600" cy="2457765"/>
          </a:xfrm>
        </p:spPr>
        <p:txBody>
          <a:bodyPr>
            <a:normAutofit fontScale="85000" lnSpcReduction="20000"/>
          </a:bodyPr>
          <a:lstStyle/>
          <a:p>
            <a:endParaRPr lang="ru-RU" dirty="0" smtClean="0"/>
          </a:p>
          <a:p>
            <a:endParaRPr lang="ru-RU" dirty="0" smtClean="0"/>
          </a:p>
          <a:p>
            <a:r>
              <a:rPr lang="ru-RU" b="1" dirty="0" smtClean="0"/>
              <a:t>Рис. 7.8.</a:t>
            </a:r>
            <a:r>
              <a:rPr lang="ru-RU" dirty="0" smtClean="0"/>
              <a:t> Фазовый портрет системы 7.15, описывающей отбор одного из двух равноправных видов когда субстрат поступает в систему с постоянной скоростью. </a:t>
            </a:r>
            <a:r>
              <a:rPr lang="ru-RU" i="1" dirty="0" smtClean="0"/>
              <a:t>а </a:t>
            </a:r>
            <a:r>
              <a:rPr lang="ru-RU" dirty="0" smtClean="0"/>
              <a:t>(начало координат) </a:t>
            </a:r>
            <a:r>
              <a:rPr lang="ru-RU" i="1" dirty="0" smtClean="0"/>
              <a:t>– </a:t>
            </a:r>
            <a:r>
              <a:rPr lang="ru-RU" dirty="0" smtClean="0"/>
              <a:t>неустойчивый узел</a:t>
            </a:r>
            <a:r>
              <a:rPr lang="ru-RU" i="1" dirty="0" smtClean="0"/>
              <a:t>, </a:t>
            </a:r>
            <a:r>
              <a:rPr lang="ru-RU" i="1" dirty="0" err="1" smtClean="0"/>
              <a:t>b</a:t>
            </a:r>
            <a:r>
              <a:rPr lang="ru-RU" i="1" dirty="0" smtClean="0"/>
              <a:t> –</a:t>
            </a:r>
            <a:r>
              <a:rPr lang="ru-RU" dirty="0" smtClean="0"/>
              <a:t> седло,</a:t>
            </a:r>
            <a:r>
              <a:rPr lang="ru-RU" i="1" dirty="0" smtClean="0"/>
              <a:t> </a:t>
            </a:r>
            <a:r>
              <a:rPr lang="ru-RU" i="1" dirty="0" err="1" smtClean="0"/>
              <a:t>c</a:t>
            </a:r>
            <a:r>
              <a:rPr lang="ru-RU" i="1" dirty="0" smtClean="0"/>
              <a:t>, </a:t>
            </a:r>
            <a:r>
              <a:rPr lang="ru-RU" i="1" dirty="0" err="1" smtClean="0"/>
              <a:t>d</a:t>
            </a:r>
            <a:r>
              <a:rPr lang="ru-RU" i="1" dirty="0" smtClean="0"/>
              <a:t> –</a:t>
            </a:r>
            <a:r>
              <a:rPr lang="ru-RU" dirty="0" smtClean="0"/>
              <a:t>устойчивые узлы.</a:t>
            </a:r>
          </a:p>
          <a:p>
            <a:endParaRPr lang="ru-RU" dirty="0"/>
          </a:p>
        </p:txBody>
      </p:sp>
      <p:pic>
        <p:nvPicPr>
          <p:cNvPr id="242690" name="Picture 2" descr="C:\Users\73B5~1\AppData\Local\Temp\Rar$EX00.134\LectMB\lect07.files\image053.jpg"/>
          <p:cNvPicPr>
            <a:picLocks noChangeAspect="1" noChangeArrowheads="1"/>
          </p:cNvPicPr>
          <p:nvPr/>
        </p:nvPicPr>
        <p:blipFill>
          <a:blip r:embed="rId2" cstate="print"/>
          <a:srcRect/>
          <a:stretch>
            <a:fillRect/>
          </a:stretch>
        </p:blipFill>
        <p:spPr bwMode="auto">
          <a:xfrm>
            <a:off x="3214678" y="1428736"/>
            <a:ext cx="2647950" cy="2590800"/>
          </a:xfrm>
          <a:prstGeom prst="rect">
            <a:avLst/>
          </a:prstGeom>
          <a:noFill/>
        </p:spPr>
      </p:pic>
    </p:spTree>
  </p:cSld>
  <p:clrMapOvr>
    <a:masterClrMapping/>
  </p:clrMapOvr>
  <p:transition>
    <p:dissolv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Генетический триггер </a:t>
            </a:r>
            <a:r>
              <a:rPr lang="ru-RU" b="1" dirty="0" err="1" smtClean="0"/>
              <a:t>Жакоба</a:t>
            </a:r>
            <a:r>
              <a:rPr lang="ru-RU" b="1" dirty="0" smtClean="0"/>
              <a:t> и Моно</a:t>
            </a:r>
            <a:endParaRPr lang="ru-RU" dirty="0"/>
          </a:p>
        </p:txBody>
      </p:sp>
      <p:sp>
        <p:nvSpPr>
          <p:cNvPr id="3" name="Содержимое 2"/>
          <p:cNvSpPr>
            <a:spLocks noGrp="1"/>
          </p:cNvSpPr>
          <p:nvPr>
            <p:ph idx="1"/>
          </p:nvPr>
        </p:nvSpPr>
        <p:spPr>
          <a:xfrm>
            <a:off x="457200" y="1646236"/>
            <a:ext cx="8229600" cy="4926035"/>
          </a:xfrm>
        </p:spPr>
        <p:txBody>
          <a:bodyPr>
            <a:normAutofit fontScale="70000" lnSpcReduction="20000"/>
          </a:bodyPr>
          <a:lstStyle/>
          <a:p>
            <a:r>
              <a:rPr lang="ru-RU" dirty="0" smtClean="0"/>
              <a:t>Рассмотрим модель биохимической регуляции белкового синтеза, предложенную </a:t>
            </a:r>
            <a:r>
              <a:rPr lang="ru-RU" dirty="0" err="1" smtClean="0"/>
              <a:t>Жакобом</a:t>
            </a:r>
            <a:r>
              <a:rPr lang="ru-RU" dirty="0" smtClean="0"/>
              <a:t> и Моно в 1964 г. и математически разработанную Д.С. </a:t>
            </a:r>
            <a:r>
              <a:rPr lang="ru-RU" dirty="0" err="1" smtClean="0"/>
              <a:t>Чернавским</a:t>
            </a:r>
            <a:r>
              <a:rPr lang="ru-RU" dirty="0" smtClean="0"/>
              <a:t> в 1967 г. </a:t>
            </a:r>
          </a:p>
          <a:p>
            <a:r>
              <a:rPr lang="ru-RU" dirty="0" smtClean="0"/>
              <a:t>Эта модель показывает принципиальные возможности </a:t>
            </a:r>
            <a:r>
              <a:rPr lang="ru-RU" dirty="0" err="1" smtClean="0"/>
              <a:t>триггерных</a:t>
            </a:r>
            <a:r>
              <a:rPr lang="ru-RU" dirty="0" smtClean="0"/>
              <a:t> систем. Она легла в основу целой серии более подробных и конкретных моделей. Подробный вывод модели описан в книге Романовский Ю.М., Степанова Н.В., </a:t>
            </a:r>
            <a:r>
              <a:rPr lang="ru-RU" dirty="0" err="1" smtClean="0"/>
              <a:t>Чернавский</a:t>
            </a:r>
            <a:r>
              <a:rPr lang="ru-RU" dirty="0" smtClean="0"/>
              <a:t> Д.С. «Математическое моделирование в биофизике. М., 1975.</a:t>
            </a:r>
          </a:p>
          <a:p>
            <a:r>
              <a:rPr lang="ru-RU" dirty="0" smtClean="0"/>
              <a:t>Схема взаимной регуляции двух систем синтеза ферментов изображена на рис. 7.9. Ген-регулятор каждой системы синтезирует неактивный репрессор. </a:t>
            </a:r>
          </a:p>
          <a:p>
            <a:r>
              <a:rPr lang="ru-RU" dirty="0" smtClean="0"/>
              <a:t>Этот репрессор, соединяясь с продуктом противоположной системы, образует активный комплекс, который обратимо реагируя с участком структурного гена, называемым опероном, блокирует синтез </a:t>
            </a:r>
            <a:r>
              <a:rPr lang="ru-RU" i="1" dirty="0" err="1" smtClean="0"/>
              <a:t>mRNK</a:t>
            </a:r>
            <a:r>
              <a:rPr lang="ru-RU" dirty="0" smtClean="0"/>
              <a:t>. </a:t>
            </a:r>
          </a:p>
          <a:p>
            <a:r>
              <a:rPr lang="ru-RU" dirty="0" smtClean="0"/>
              <a:t>Таким образом, продукт первой системы </a:t>
            </a:r>
            <a:r>
              <a:rPr lang="ru-RU" i="1" dirty="0" smtClean="0"/>
              <a:t>P</a:t>
            </a:r>
            <a:r>
              <a:rPr lang="ru-RU" baseline="-25000" dirty="0" smtClean="0"/>
              <a:t>1</a:t>
            </a:r>
            <a:r>
              <a:rPr lang="ru-RU" dirty="0" smtClean="0"/>
              <a:t> является </a:t>
            </a:r>
            <a:r>
              <a:rPr lang="ru-RU" dirty="0" err="1" smtClean="0"/>
              <a:t>корепрессором</a:t>
            </a:r>
            <a:r>
              <a:rPr lang="ru-RU" dirty="0" smtClean="0"/>
              <a:t> второй системы, а продукт второй системы </a:t>
            </a:r>
            <a:r>
              <a:rPr lang="ru-RU" i="1" dirty="0" smtClean="0"/>
              <a:t>P</a:t>
            </a:r>
            <a:r>
              <a:rPr lang="ru-RU" baseline="-25000" dirty="0" smtClean="0"/>
              <a:t>2</a:t>
            </a:r>
            <a:r>
              <a:rPr lang="ru-RU" dirty="0" smtClean="0"/>
              <a:t> - </a:t>
            </a:r>
            <a:r>
              <a:rPr lang="ru-RU" dirty="0" err="1" smtClean="0"/>
              <a:t>корепрессором</a:t>
            </a:r>
            <a:r>
              <a:rPr lang="ru-RU" dirty="0" smtClean="0"/>
              <a:t> первой. При этом в процессе </a:t>
            </a:r>
            <a:r>
              <a:rPr lang="ru-RU" dirty="0" err="1" smtClean="0"/>
              <a:t>корепрессии</a:t>
            </a:r>
            <a:r>
              <a:rPr lang="ru-RU" dirty="0" smtClean="0"/>
              <a:t> могут принимать участие одна, две и более молекул продукта.</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214817"/>
            <a:ext cx="8229600" cy="1957699"/>
          </a:xfrm>
        </p:spPr>
        <p:txBody>
          <a:bodyPr/>
          <a:lstStyle/>
          <a:p>
            <a:endParaRPr lang="ru-RU" dirty="0" smtClean="0"/>
          </a:p>
          <a:p>
            <a:r>
              <a:rPr lang="ru-RU" b="1" dirty="0" smtClean="0"/>
              <a:t>Рис. 7.9.</a:t>
            </a:r>
            <a:r>
              <a:rPr lang="ru-RU" dirty="0" smtClean="0"/>
              <a:t> Схема синтеза двух ферментов по </a:t>
            </a:r>
            <a:r>
              <a:rPr lang="ru-RU" dirty="0" err="1" smtClean="0"/>
              <a:t>Жакобу</a:t>
            </a:r>
            <a:r>
              <a:rPr lang="ru-RU" dirty="0" smtClean="0"/>
              <a:t> и Моно</a:t>
            </a:r>
          </a:p>
          <a:p>
            <a:endParaRPr lang="ru-RU" dirty="0"/>
          </a:p>
        </p:txBody>
      </p:sp>
      <p:pic>
        <p:nvPicPr>
          <p:cNvPr id="244738" name="Picture 2" descr="C:\Users\73B5~1\AppData\Local\Temp\Rar$EX00.134\LectMB\lect07.files\image065.jpg"/>
          <p:cNvPicPr>
            <a:picLocks noChangeAspect="1" noChangeArrowheads="1"/>
          </p:cNvPicPr>
          <p:nvPr/>
        </p:nvPicPr>
        <p:blipFill>
          <a:blip r:embed="rId2" cstate="print"/>
          <a:srcRect/>
          <a:stretch>
            <a:fillRect/>
          </a:stretch>
        </p:blipFill>
        <p:spPr bwMode="auto">
          <a:xfrm>
            <a:off x="2857488" y="1785926"/>
            <a:ext cx="3108849" cy="2643206"/>
          </a:xfrm>
          <a:prstGeom prst="rect">
            <a:avLst/>
          </a:prstGeom>
          <a:noFill/>
        </p:spPr>
      </p:pic>
    </p:spTree>
  </p:cSld>
  <p:clrMapOvr>
    <a:masterClrMapping/>
  </p:clrMapOvr>
  <p:transition>
    <p:dissolv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71546"/>
            <a:ext cx="8229600" cy="5502990"/>
          </a:xfrm>
        </p:spPr>
        <p:txBody>
          <a:bodyPr>
            <a:normAutofit fontScale="70000" lnSpcReduction="20000"/>
          </a:bodyPr>
          <a:lstStyle/>
          <a:p>
            <a:r>
              <a:rPr lang="ru-RU" dirty="0" smtClean="0"/>
              <a:t>Очевидно, что при таком характере взаимодействий при интенсивной работе первой системы вторая заблокирована, и наоборот. Простейшая система уравнений, описывающая такой тип взаимодействий, имеет вид</a:t>
            </a:r>
          </a:p>
          <a:p>
            <a:endParaRPr lang="ru-RU" dirty="0" smtClean="0"/>
          </a:p>
          <a:p>
            <a:pPr>
              <a:buNone/>
            </a:pPr>
            <a:endParaRPr lang="ru-RU" dirty="0" smtClean="0"/>
          </a:p>
          <a:p>
            <a:pPr>
              <a:buNone/>
            </a:pPr>
            <a:endParaRPr lang="ru-RU" dirty="0" smtClean="0"/>
          </a:p>
          <a:p>
            <a:pPr>
              <a:buNone/>
            </a:pPr>
            <a:r>
              <a:rPr lang="ru-RU" dirty="0" smtClean="0"/>
              <a:t>						   (7.17)</a:t>
            </a:r>
          </a:p>
          <a:p>
            <a:r>
              <a:rPr lang="ru-RU" dirty="0" smtClean="0"/>
              <a:t>Здесь </a:t>
            </a:r>
            <a:r>
              <a:rPr lang="ru-RU" i="1" dirty="0" smtClean="0"/>
              <a:t>P</a:t>
            </a:r>
            <a:r>
              <a:rPr lang="ru-RU" baseline="-25000" dirty="0" smtClean="0"/>
              <a:t>1</a:t>
            </a:r>
            <a:r>
              <a:rPr lang="ru-RU" i="1" dirty="0" smtClean="0"/>
              <a:t>, P</a:t>
            </a:r>
            <a:r>
              <a:rPr lang="ru-RU" baseline="-25000" dirty="0" smtClean="0"/>
              <a:t>2</a:t>
            </a:r>
            <a:r>
              <a:rPr lang="ru-RU" dirty="0" smtClean="0"/>
              <a:t> - концентрации продуктов, величины </a:t>
            </a:r>
            <a:r>
              <a:rPr lang="ru-RU" i="1" dirty="0" smtClean="0"/>
              <a:t>A</a:t>
            </a:r>
            <a:r>
              <a:rPr lang="ru-RU" baseline="-25000" dirty="0" smtClean="0"/>
              <a:t>1</a:t>
            </a:r>
            <a:r>
              <a:rPr lang="ru-RU" i="1" dirty="0" smtClean="0"/>
              <a:t>, A</a:t>
            </a:r>
            <a:r>
              <a:rPr lang="ru-RU" baseline="-25000" dirty="0" smtClean="0"/>
              <a:t>2</a:t>
            </a:r>
            <a:r>
              <a:rPr lang="ru-RU" b="1" i="1" dirty="0" smtClean="0"/>
              <a:t>, </a:t>
            </a:r>
            <a:r>
              <a:rPr lang="ru-RU" i="1" dirty="0" smtClean="0"/>
              <a:t>B</a:t>
            </a:r>
            <a:r>
              <a:rPr lang="ru-RU" baseline="-25000" dirty="0" smtClean="0"/>
              <a:t>1</a:t>
            </a:r>
            <a:r>
              <a:rPr lang="ru-RU" i="1" dirty="0" smtClean="0"/>
              <a:t>,</a:t>
            </a:r>
            <a:r>
              <a:rPr lang="ru-RU" dirty="0" smtClean="0"/>
              <a:t> </a:t>
            </a:r>
            <a:r>
              <a:rPr lang="ru-RU" i="1" dirty="0" smtClean="0"/>
              <a:t>B</a:t>
            </a:r>
            <a:r>
              <a:rPr lang="ru-RU" baseline="-25000" dirty="0" smtClean="0"/>
              <a:t>2</a:t>
            </a:r>
            <a:r>
              <a:rPr lang="ru-RU" b="1" i="1" dirty="0" smtClean="0"/>
              <a:t>,</a:t>
            </a:r>
            <a:r>
              <a:rPr lang="ru-RU" dirty="0" smtClean="0"/>
              <a:t> выражаются через параметры своих систем. Показатель степени </a:t>
            </a:r>
            <a:r>
              <a:rPr lang="ru-RU" i="1" dirty="0" err="1" smtClean="0"/>
              <a:t>m</a:t>
            </a:r>
            <a:r>
              <a:rPr lang="ru-RU" dirty="0" smtClean="0"/>
              <a:t>  показывает, сколько молекул активного репрессора (соединений молекул продукта с молекулами неактивного репрессора, который предполагается в избытке) соединяются с опероном для блокировки синтеза </a:t>
            </a:r>
            <a:r>
              <a:rPr lang="ru-RU" i="1" dirty="0" err="1" smtClean="0"/>
              <a:t>mRNK</a:t>
            </a:r>
            <a:r>
              <a:rPr lang="ru-RU" dirty="0" smtClean="0"/>
              <a:t>.</a:t>
            </a:r>
          </a:p>
          <a:p>
            <a:r>
              <a:rPr lang="ru-RU" dirty="0" smtClean="0"/>
              <a:t>Введем безразмерные переменные:</a:t>
            </a:r>
          </a:p>
          <a:p>
            <a:pPr>
              <a:buNone/>
            </a:pPr>
            <a:endParaRPr lang="ru-RU" dirty="0" smtClean="0"/>
          </a:p>
          <a:p>
            <a:pPr>
              <a:buNone/>
            </a:pPr>
            <a:endParaRPr lang="ru-RU" dirty="0" smtClean="0"/>
          </a:p>
          <a:p>
            <a:pPr>
              <a:buNone/>
            </a:pPr>
            <a:r>
              <a:rPr lang="ru-RU" dirty="0" smtClean="0"/>
              <a:t>								(7.18)</a:t>
            </a:r>
          </a:p>
          <a:p>
            <a:endParaRPr lang="ru-RU" dirty="0"/>
          </a:p>
        </p:txBody>
      </p:sp>
      <p:pic>
        <p:nvPicPr>
          <p:cNvPr id="245762" name="Picture 2" descr="C:\Users\73B5~1\AppData\Local\Temp\Rar$EX00.134\LectMB\lect07.files\image067.gif"/>
          <p:cNvPicPr>
            <a:picLocks noChangeAspect="1" noChangeArrowheads="1"/>
          </p:cNvPicPr>
          <p:nvPr/>
        </p:nvPicPr>
        <p:blipFill>
          <a:blip r:embed="rId2" cstate="print"/>
          <a:srcRect/>
          <a:stretch>
            <a:fillRect/>
          </a:stretch>
        </p:blipFill>
        <p:spPr bwMode="auto">
          <a:xfrm>
            <a:off x="3571868" y="2214554"/>
            <a:ext cx="1714512" cy="1288614"/>
          </a:xfrm>
          <a:prstGeom prst="rect">
            <a:avLst/>
          </a:prstGeom>
          <a:noFill/>
        </p:spPr>
      </p:pic>
      <p:pic>
        <p:nvPicPr>
          <p:cNvPr id="245763" name="Picture 3" descr="C:\Users\73B5~1\AppData\Local\Temp\Rar$EX00.134\LectMB\lect07.files\image069.gif"/>
          <p:cNvPicPr>
            <a:picLocks noChangeAspect="1" noChangeArrowheads="1"/>
          </p:cNvPicPr>
          <p:nvPr/>
        </p:nvPicPr>
        <p:blipFill>
          <a:blip r:embed="rId3" cstate="print"/>
          <a:srcRect/>
          <a:stretch>
            <a:fillRect/>
          </a:stretch>
        </p:blipFill>
        <p:spPr bwMode="auto">
          <a:xfrm>
            <a:off x="1285852" y="5214950"/>
            <a:ext cx="5764307" cy="92869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p:cTn id="16"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4" end="4"/>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245762"/>
                                        </p:tgtEl>
                                        <p:attrNameLst>
                                          <p:attrName>style.visibility</p:attrName>
                                        </p:attrNameLst>
                                      </p:cBhvr>
                                      <p:to>
                                        <p:strVal val="visible"/>
                                      </p:to>
                                    </p:set>
                                    <p:anim calcmode="lin" valueType="num">
                                      <p:cBhvr>
                                        <p:cTn id="23" dur="500" fill="hold"/>
                                        <p:tgtEl>
                                          <p:spTgt spid="245762"/>
                                        </p:tgtEl>
                                        <p:attrNameLst>
                                          <p:attrName>ppt_w</p:attrName>
                                        </p:attrNameLst>
                                      </p:cBhvr>
                                      <p:tavLst>
                                        <p:tav tm="0">
                                          <p:val>
                                            <p:strVal val="#ppt_w*2.5"/>
                                          </p:val>
                                        </p:tav>
                                        <p:tav tm="100000">
                                          <p:val>
                                            <p:strVal val="#ppt_w"/>
                                          </p:val>
                                        </p:tav>
                                      </p:tavLst>
                                    </p:anim>
                                    <p:anim calcmode="lin" valueType="num">
                                      <p:cBhvr>
                                        <p:cTn id="24" dur="500" fill="hold"/>
                                        <p:tgtEl>
                                          <p:spTgt spid="245762"/>
                                        </p:tgtEl>
                                        <p:attrNameLst>
                                          <p:attrName>ppt_h</p:attrName>
                                        </p:attrNameLst>
                                      </p:cBhvr>
                                      <p:tavLst>
                                        <p:tav tm="0">
                                          <p:val>
                                            <p:strVal val="#ppt_h*0.01"/>
                                          </p:val>
                                        </p:tav>
                                        <p:tav tm="100000">
                                          <p:val>
                                            <p:strVal val="#ppt_h"/>
                                          </p:val>
                                        </p:tav>
                                      </p:tavLst>
                                    </p:anim>
                                    <p:anim calcmode="lin" valueType="num">
                                      <p:cBhvr>
                                        <p:cTn id="25" dur="500" fill="hold"/>
                                        <p:tgtEl>
                                          <p:spTgt spid="245762"/>
                                        </p:tgtEl>
                                        <p:attrNameLst>
                                          <p:attrName>ppt_x</p:attrName>
                                        </p:attrNameLst>
                                      </p:cBhvr>
                                      <p:tavLst>
                                        <p:tav tm="0">
                                          <p:val>
                                            <p:strVal val="#ppt_x"/>
                                          </p:val>
                                        </p:tav>
                                        <p:tav tm="100000">
                                          <p:val>
                                            <p:strVal val="#ppt_x"/>
                                          </p:val>
                                        </p:tav>
                                      </p:tavLst>
                                    </p:anim>
                                    <p:anim calcmode="lin" valueType="num">
                                      <p:cBhvr>
                                        <p:cTn id="26" dur="500" fill="hold"/>
                                        <p:tgtEl>
                                          <p:spTgt spid="245762"/>
                                        </p:tgtEl>
                                        <p:attrNameLst>
                                          <p:attrName>ppt_y</p:attrName>
                                        </p:attrNameLst>
                                      </p:cBhvr>
                                      <p:tavLst>
                                        <p:tav tm="0">
                                          <p:val>
                                            <p:strVal val="#ppt_h+1"/>
                                          </p:val>
                                        </p:tav>
                                        <p:tav tm="100000">
                                          <p:val>
                                            <p:strVal val="#ppt_y"/>
                                          </p:val>
                                        </p:tav>
                                      </p:tavLst>
                                    </p:anim>
                                    <p:animEffect transition="in" filter="fade">
                                      <p:cBhvr>
                                        <p:cTn id="27" dur="500"/>
                                        <p:tgtEl>
                                          <p:spTgt spid="245762"/>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6" end="6"/>
                                            </p:txEl>
                                          </p:spTgt>
                                        </p:tgtEl>
                                      </p:cBhvr>
                                    </p:animEffect>
                                  </p:childTnLst>
                                </p:cTn>
                              </p:par>
                              <p:par>
                                <p:cTn id="46" presetID="58" presetClass="entr" presetSubtype="0" accel="100000" fill="hold" grpId="0"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 calcmode="lin" valueType="num">
                                      <p:cBhvr>
                                        <p:cTn id="48"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49"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5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52" dur="500"/>
                                        <p:tgtEl>
                                          <p:spTgt spid="3">
                                            <p:txEl>
                                              <p:pRg st="9" end="9"/>
                                            </p:txEl>
                                          </p:spTgt>
                                        </p:tgtEl>
                                      </p:cBhvr>
                                    </p:animEffect>
                                  </p:childTnLst>
                                </p:cTn>
                              </p:par>
                              <p:par>
                                <p:cTn id="53" presetID="58" presetClass="entr" presetSubtype="0" accel="100000" fill="hold" nodeType="withEffect">
                                  <p:stCondLst>
                                    <p:cond delay="0"/>
                                  </p:stCondLst>
                                  <p:childTnLst>
                                    <p:set>
                                      <p:cBhvr>
                                        <p:cTn id="54" dur="1" fill="hold">
                                          <p:stCondLst>
                                            <p:cond delay="0"/>
                                          </p:stCondLst>
                                        </p:cTn>
                                        <p:tgtEl>
                                          <p:spTgt spid="245763"/>
                                        </p:tgtEl>
                                        <p:attrNameLst>
                                          <p:attrName>style.visibility</p:attrName>
                                        </p:attrNameLst>
                                      </p:cBhvr>
                                      <p:to>
                                        <p:strVal val="visible"/>
                                      </p:to>
                                    </p:set>
                                    <p:anim calcmode="lin" valueType="num">
                                      <p:cBhvr>
                                        <p:cTn id="55" dur="500" fill="hold"/>
                                        <p:tgtEl>
                                          <p:spTgt spid="245763"/>
                                        </p:tgtEl>
                                        <p:attrNameLst>
                                          <p:attrName>ppt_w</p:attrName>
                                        </p:attrNameLst>
                                      </p:cBhvr>
                                      <p:tavLst>
                                        <p:tav tm="0">
                                          <p:val>
                                            <p:strVal val="#ppt_w*2.5"/>
                                          </p:val>
                                        </p:tav>
                                        <p:tav tm="100000">
                                          <p:val>
                                            <p:strVal val="#ppt_w"/>
                                          </p:val>
                                        </p:tav>
                                      </p:tavLst>
                                    </p:anim>
                                    <p:anim calcmode="lin" valueType="num">
                                      <p:cBhvr>
                                        <p:cTn id="56" dur="500" fill="hold"/>
                                        <p:tgtEl>
                                          <p:spTgt spid="245763"/>
                                        </p:tgtEl>
                                        <p:attrNameLst>
                                          <p:attrName>ppt_h</p:attrName>
                                        </p:attrNameLst>
                                      </p:cBhvr>
                                      <p:tavLst>
                                        <p:tav tm="0">
                                          <p:val>
                                            <p:strVal val="#ppt_h*0.01"/>
                                          </p:val>
                                        </p:tav>
                                        <p:tav tm="100000">
                                          <p:val>
                                            <p:strVal val="#ppt_h"/>
                                          </p:val>
                                        </p:tav>
                                      </p:tavLst>
                                    </p:anim>
                                    <p:anim calcmode="lin" valueType="num">
                                      <p:cBhvr>
                                        <p:cTn id="57" dur="500" fill="hold"/>
                                        <p:tgtEl>
                                          <p:spTgt spid="245763"/>
                                        </p:tgtEl>
                                        <p:attrNameLst>
                                          <p:attrName>ppt_x</p:attrName>
                                        </p:attrNameLst>
                                      </p:cBhvr>
                                      <p:tavLst>
                                        <p:tav tm="0">
                                          <p:val>
                                            <p:strVal val="#ppt_x"/>
                                          </p:val>
                                        </p:tav>
                                        <p:tav tm="100000">
                                          <p:val>
                                            <p:strVal val="#ppt_x"/>
                                          </p:val>
                                        </p:tav>
                                      </p:tavLst>
                                    </p:anim>
                                    <p:anim calcmode="lin" valueType="num">
                                      <p:cBhvr>
                                        <p:cTn id="58" dur="500" fill="hold"/>
                                        <p:tgtEl>
                                          <p:spTgt spid="245763"/>
                                        </p:tgtEl>
                                        <p:attrNameLst>
                                          <p:attrName>ppt_y</p:attrName>
                                        </p:attrNameLst>
                                      </p:cBhvr>
                                      <p:tavLst>
                                        <p:tav tm="0">
                                          <p:val>
                                            <p:strVal val="#ppt_h+1"/>
                                          </p:val>
                                        </p:tav>
                                        <p:tav tm="100000">
                                          <p:val>
                                            <p:strVal val="#ppt_y"/>
                                          </p:val>
                                        </p:tav>
                                      </p:tavLst>
                                    </p:anim>
                                    <p:animEffect transition="in" filter="fade">
                                      <p:cBhvr>
                                        <p:cTn id="59" dur="500"/>
                                        <p:tgtEl>
                                          <p:spTgt spid="245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28670"/>
            <a:ext cx="8229600" cy="5929330"/>
          </a:xfrm>
        </p:spPr>
        <p:txBody>
          <a:bodyPr>
            <a:normAutofit fontScale="47500" lnSpcReduction="20000"/>
          </a:bodyPr>
          <a:lstStyle/>
          <a:p>
            <a:r>
              <a:rPr lang="ru-RU" sz="3600" dirty="0" smtClean="0"/>
              <a:t>Опустив штрих у времени, перепишем систему в безразмерном виде:</a:t>
            </a:r>
          </a:p>
          <a:p>
            <a:pPr>
              <a:buNone/>
            </a:pPr>
            <a:r>
              <a:rPr lang="ru-RU" sz="3600" dirty="0" smtClean="0"/>
              <a:t>						</a:t>
            </a:r>
          </a:p>
          <a:p>
            <a:pPr>
              <a:buNone/>
            </a:pPr>
            <a:endParaRPr lang="ru-RU" sz="3600" dirty="0" smtClean="0"/>
          </a:p>
          <a:p>
            <a:pPr>
              <a:buNone/>
            </a:pPr>
            <a:endParaRPr lang="ru-RU" sz="3600" dirty="0" smtClean="0"/>
          </a:p>
          <a:p>
            <a:pPr>
              <a:buNone/>
            </a:pPr>
            <a:r>
              <a:rPr lang="ru-RU" sz="3600" dirty="0" smtClean="0"/>
              <a:t>						 (7.19)</a:t>
            </a:r>
          </a:p>
          <a:p>
            <a:pPr>
              <a:buNone/>
            </a:pPr>
            <a:endParaRPr lang="ru-RU" sz="3600" dirty="0" smtClean="0"/>
          </a:p>
          <a:p>
            <a:pPr>
              <a:buNone/>
            </a:pPr>
            <a:endParaRPr lang="ru-RU" sz="3600" dirty="0" smtClean="0"/>
          </a:p>
          <a:p>
            <a:pPr>
              <a:buNone/>
            </a:pPr>
            <a:endParaRPr lang="ru-RU" sz="3600" dirty="0" smtClean="0"/>
          </a:p>
          <a:p>
            <a:r>
              <a:rPr lang="ru-RU" sz="3600" dirty="0" smtClean="0"/>
              <a:t>Исследование системы (7.19) показало, что при </a:t>
            </a:r>
            <a:r>
              <a:rPr lang="ru-RU" sz="3600" i="1" dirty="0" err="1" smtClean="0"/>
              <a:t>m</a:t>
            </a:r>
            <a:r>
              <a:rPr lang="ru-RU" sz="3600" i="1" dirty="0" smtClean="0"/>
              <a:t> = </a:t>
            </a:r>
            <a:r>
              <a:rPr lang="ru-RU" sz="3600" dirty="0" smtClean="0"/>
              <a:t>0 фазовый портрет имеет одну устойчивую особую точку в первом квадранте фазовой плоскости (рис. 7.10</a:t>
            </a:r>
            <a:r>
              <a:rPr lang="ru-RU" sz="3600" i="1" dirty="0" smtClean="0"/>
              <a:t>а</a:t>
            </a:r>
            <a:r>
              <a:rPr lang="ru-RU" sz="3600" dirty="0" smtClean="0"/>
              <a:t>) и не может описывать процессов переключения в системе. </a:t>
            </a:r>
          </a:p>
          <a:p>
            <a:endParaRPr lang="ru-RU" sz="3600" dirty="0" smtClean="0"/>
          </a:p>
          <a:p>
            <a:r>
              <a:rPr lang="ru-RU" sz="3600" dirty="0" smtClean="0"/>
              <a:t>При </a:t>
            </a:r>
            <a:r>
              <a:rPr lang="ru-RU" sz="3600" i="1" dirty="0" err="1" smtClean="0"/>
              <a:t>m</a:t>
            </a:r>
            <a:r>
              <a:rPr lang="ru-RU" sz="3600" i="1" dirty="0" smtClean="0"/>
              <a:t> </a:t>
            </a:r>
            <a:r>
              <a:rPr lang="ru-RU" sz="3600" dirty="0" smtClean="0">
                <a:sym typeface="Symbol"/>
              </a:rPr>
              <a:t></a:t>
            </a:r>
            <a:r>
              <a:rPr lang="ru-RU" sz="3600" dirty="0" smtClean="0"/>
              <a:t> 2 и определенных значениях отношения </a:t>
            </a:r>
            <a:r>
              <a:rPr lang="ru-RU" sz="3600" i="1" dirty="0" smtClean="0"/>
              <a:t>L</a:t>
            </a:r>
            <a:r>
              <a:rPr lang="ru-RU" sz="3600" baseline="-25000" dirty="0" smtClean="0"/>
              <a:t>1</a:t>
            </a:r>
            <a:r>
              <a:rPr lang="ru-RU" sz="3600" i="1" baseline="-25000" dirty="0" smtClean="0"/>
              <a:t> </a:t>
            </a:r>
            <a:r>
              <a:rPr lang="ru-RU" sz="3600" i="1" dirty="0" smtClean="0"/>
              <a:t>/ L</a:t>
            </a:r>
            <a:r>
              <a:rPr lang="ru-RU" sz="3600" baseline="-25000" dirty="0" smtClean="0"/>
              <a:t>2</a:t>
            </a:r>
            <a:r>
              <a:rPr lang="ru-RU" sz="3600" i="1" baseline="-25000" dirty="0" smtClean="0"/>
              <a:t> </a:t>
            </a:r>
            <a:r>
              <a:rPr lang="ru-RU" sz="3600" i="1" dirty="0" smtClean="0"/>
              <a:t>&gt; </a:t>
            </a:r>
            <a:r>
              <a:rPr lang="ru-RU" sz="3600" dirty="0" smtClean="0">
                <a:sym typeface="Symbol"/>
              </a:rPr>
              <a:t></a:t>
            </a:r>
            <a:r>
              <a:rPr lang="ru-RU" sz="3600" b="1" dirty="0" smtClean="0"/>
              <a:t> </a:t>
            </a:r>
            <a:r>
              <a:rPr lang="ru-RU" sz="3600" dirty="0" smtClean="0"/>
              <a:t>система приобретает </a:t>
            </a:r>
            <a:r>
              <a:rPr lang="ru-RU" sz="3600" dirty="0" err="1" smtClean="0"/>
              <a:t>триггерные</a:t>
            </a:r>
            <a:r>
              <a:rPr lang="ru-RU" sz="3600" dirty="0" smtClean="0"/>
              <a:t> свойства. На фазовой плоскости такая система имеет две устойчивые особые точки, между которыми расположено седло (рис. 7.10 </a:t>
            </a:r>
            <a:r>
              <a:rPr lang="ru-RU" sz="3600" i="1" dirty="0" smtClean="0"/>
              <a:t>б</a:t>
            </a:r>
            <a:r>
              <a:rPr lang="ru-RU" sz="3600" dirty="0" smtClean="0"/>
              <a:t>). Значение параметра </a:t>
            </a:r>
            <a:r>
              <a:rPr lang="ru-RU" sz="3600" dirty="0" smtClean="0">
                <a:sym typeface="Symbol"/>
              </a:rPr>
              <a:t></a:t>
            </a:r>
            <a:r>
              <a:rPr lang="ru-RU" sz="3600" dirty="0" smtClean="0"/>
              <a:t> является </a:t>
            </a:r>
            <a:r>
              <a:rPr lang="ru-RU" sz="3600" dirty="0" err="1" smtClean="0"/>
              <a:t>бифуркационным</a:t>
            </a:r>
            <a:r>
              <a:rPr lang="ru-RU" sz="3600" dirty="0" smtClean="0"/>
              <a:t>, причем бифуркация имеет </a:t>
            </a:r>
            <a:r>
              <a:rPr lang="ru-RU" sz="3600" dirty="0" err="1" smtClean="0"/>
              <a:t>триггерный</a:t>
            </a:r>
            <a:r>
              <a:rPr lang="ru-RU" sz="3600" dirty="0" smtClean="0"/>
              <a:t> характер (образуется седло). Отношение </a:t>
            </a:r>
            <a:r>
              <a:rPr lang="ru-RU" sz="3600" i="1" dirty="0" smtClean="0"/>
              <a:t>L</a:t>
            </a:r>
            <a:r>
              <a:rPr lang="ru-RU" sz="3600" baseline="-25000" dirty="0" smtClean="0"/>
              <a:t>1</a:t>
            </a:r>
            <a:r>
              <a:rPr lang="ru-RU" sz="3600" i="1" dirty="0" smtClean="0"/>
              <a:t>/L</a:t>
            </a:r>
            <a:r>
              <a:rPr lang="ru-RU" sz="3600" baseline="-25000" dirty="0" smtClean="0"/>
              <a:t>2</a:t>
            </a:r>
            <a:r>
              <a:rPr lang="ru-RU" sz="3600" dirty="0" smtClean="0"/>
              <a:t> служит управляющим параметром, изменение значения </a:t>
            </a:r>
            <a:r>
              <a:rPr lang="ru-RU" sz="3600" i="1" dirty="0" smtClean="0"/>
              <a:t>L</a:t>
            </a:r>
            <a:r>
              <a:rPr lang="ru-RU" sz="3600" baseline="-25000" dirty="0" smtClean="0"/>
              <a:t>1</a:t>
            </a:r>
            <a:r>
              <a:rPr lang="ru-RU" sz="3600" i="1" dirty="0" smtClean="0"/>
              <a:t>/L</a:t>
            </a:r>
            <a:r>
              <a:rPr lang="ru-RU" sz="3600" baseline="-25000" dirty="0" smtClean="0"/>
              <a:t>2</a:t>
            </a:r>
            <a:r>
              <a:rPr lang="ru-RU" sz="3600" i="1" dirty="0" smtClean="0"/>
              <a:t>&gt;</a:t>
            </a:r>
            <a:r>
              <a:rPr lang="ru-RU" sz="3600" i="1" dirty="0" smtClean="0">
                <a:sym typeface="Symbol"/>
              </a:rPr>
              <a:t></a:t>
            </a:r>
            <a:r>
              <a:rPr lang="ru-RU" sz="3600" b="1" i="1" dirty="0" smtClean="0"/>
              <a:t> </a:t>
            </a:r>
            <a:r>
              <a:rPr lang="ru-RU" sz="3600" dirty="0" smtClean="0"/>
              <a:t>которого может привести к смене стационарного режима в системе, как это было описано выше при рассмотрении параметрического способа переключения системы. Величина параметров </a:t>
            </a:r>
            <a:r>
              <a:rPr lang="ru-RU" sz="3600" i="1" dirty="0" smtClean="0"/>
              <a:t>L</a:t>
            </a:r>
            <a:r>
              <a:rPr lang="ru-RU" sz="3600" baseline="-25000" dirty="0" smtClean="0"/>
              <a:t>1</a:t>
            </a:r>
            <a:r>
              <a:rPr lang="ru-RU" sz="3600" i="1" dirty="0" smtClean="0"/>
              <a:t>, L</a:t>
            </a:r>
            <a:r>
              <a:rPr lang="ru-RU" sz="3600" baseline="-25000" dirty="0" smtClean="0"/>
              <a:t>2</a:t>
            </a:r>
            <a:r>
              <a:rPr lang="ru-RU" sz="3600" dirty="0" smtClean="0"/>
              <a:t> зависит от многих биохимических характеристик: скорости снабжения субстратами, активности ферментов, времени жизни ферментов, </a:t>
            </a:r>
            <a:r>
              <a:rPr lang="ru-RU" sz="3600" i="1" dirty="0" err="1" smtClean="0"/>
              <a:t>mRNK</a:t>
            </a:r>
            <a:r>
              <a:rPr lang="ru-RU" sz="3600" dirty="0" smtClean="0"/>
              <a:t> и продуктов и проч.</a:t>
            </a:r>
          </a:p>
          <a:p>
            <a:endParaRPr lang="ru-RU" dirty="0"/>
          </a:p>
        </p:txBody>
      </p:sp>
      <p:pic>
        <p:nvPicPr>
          <p:cNvPr id="246786" name="Picture 2" descr="C:\Users\73B5~1\AppData\Local\Temp\Rar$EX00.134\LectMB\lect07.files\image071.gif"/>
          <p:cNvPicPr>
            <a:picLocks noChangeAspect="1" noChangeArrowheads="1"/>
          </p:cNvPicPr>
          <p:nvPr/>
        </p:nvPicPr>
        <p:blipFill>
          <a:blip r:embed="rId2" cstate="print"/>
          <a:srcRect/>
          <a:stretch>
            <a:fillRect/>
          </a:stretch>
        </p:blipFill>
        <p:spPr bwMode="auto">
          <a:xfrm>
            <a:off x="3428992" y="1285860"/>
            <a:ext cx="1726622" cy="164307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p:cTn id="16"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4" end="4"/>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246786"/>
                                        </p:tgtEl>
                                        <p:attrNameLst>
                                          <p:attrName>style.visibility</p:attrName>
                                        </p:attrNameLst>
                                      </p:cBhvr>
                                      <p:to>
                                        <p:strVal val="visible"/>
                                      </p:to>
                                    </p:set>
                                    <p:anim calcmode="lin" valueType="num">
                                      <p:cBhvr>
                                        <p:cTn id="23" dur="500" fill="hold"/>
                                        <p:tgtEl>
                                          <p:spTgt spid="246786"/>
                                        </p:tgtEl>
                                        <p:attrNameLst>
                                          <p:attrName>ppt_w</p:attrName>
                                        </p:attrNameLst>
                                      </p:cBhvr>
                                      <p:tavLst>
                                        <p:tav tm="0">
                                          <p:val>
                                            <p:strVal val="#ppt_w*2.5"/>
                                          </p:val>
                                        </p:tav>
                                        <p:tav tm="100000">
                                          <p:val>
                                            <p:strVal val="#ppt_w"/>
                                          </p:val>
                                        </p:tav>
                                      </p:tavLst>
                                    </p:anim>
                                    <p:anim calcmode="lin" valueType="num">
                                      <p:cBhvr>
                                        <p:cTn id="24" dur="500" fill="hold"/>
                                        <p:tgtEl>
                                          <p:spTgt spid="246786"/>
                                        </p:tgtEl>
                                        <p:attrNameLst>
                                          <p:attrName>ppt_h</p:attrName>
                                        </p:attrNameLst>
                                      </p:cBhvr>
                                      <p:tavLst>
                                        <p:tav tm="0">
                                          <p:val>
                                            <p:strVal val="#ppt_h*0.01"/>
                                          </p:val>
                                        </p:tav>
                                        <p:tav tm="100000">
                                          <p:val>
                                            <p:strVal val="#ppt_h"/>
                                          </p:val>
                                        </p:tav>
                                      </p:tavLst>
                                    </p:anim>
                                    <p:anim calcmode="lin" valueType="num">
                                      <p:cBhvr>
                                        <p:cTn id="25" dur="500" fill="hold"/>
                                        <p:tgtEl>
                                          <p:spTgt spid="246786"/>
                                        </p:tgtEl>
                                        <p:attrNameLst>
                                          <p:attrName>ppt_x</p:attrName>
                                        </p:attrNameLst>
                                      </p:cBhvr>
                                      <p:tavLst>
                                        <p:tav tm="0">
                                          <p:val>
                                            <p:strVal val="#ppt_x"/>
                                          </p:val>
                                        </p:tav>
                                        <p:tav tm="100000">
                                          <p:val>
                                            <p:strVal val="#ppt_x"/>
                                          </p:val>
                                        </p:tav>
                                      </p:tavLst>
                                    </p:anim>
                                    <p:anim calcmode="lin" valueType="num">
                                      <p:cBhvr>
                                        <p:cTn id="26" dur="500" fill="hold"/>
                                        <p:tgtEl>
                                          <p:spTgt spid="246786"/>
                                        </p:tgtEl>
                                        <p:attrNameLst>
                                          <p:attrName>ppt_y</p:attrName>
                                        </p:attrNameLst>
                                      </p:cBhvr>
                                      <p:tavLst>
                                        <p:tav tm="0">
                                          <p:val>
                                            <p:strVal val="#ppt_h+1"/>
                                          </p:val>
                                        </p:tav>
                                        <p:tav tm="100000">
                                          <p:val>
                                            <p:strVal val="#ppt_y"/>
                                          </p:val>
                                        </p:tav>
                                      </p:tavLst>
                                    </p:anim>
                                    <p:animEffect transition="in" filter="fade">
                                      <p:cBhvr>
                                        <p:cTn id="27" dur="500"/>
                                        <p:tgtEl>
                                          <p:spTgt spid="246786"/>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 calcmode="lin" valueType="num">
                                      <p:cBhvr>
                                        <p:cTn id="32"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p:cTn id="41"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786190"/>
            <a:ext cx="8229600" cy="2386327"/>
          </a:xfrm>
        </p:spPr>
        <p:txBody>
          <a:bodyPr>
            <a:normAutofit fontScale="77500" lnSpcReduction="20000"/>
          </a:bodyPr>
          <a:lstStyle/>
          <a:p>
            <a:endParaRPr lang="ru-RU" dirty="0" smtClean="0"/>
          </a:p>
          <a:p>
            <a:endParaRPr lang="ru-RU" dirty="0" smtClean="0"/>
          </a:p>
          <a:p>
            <a:r>
              <a:rPr lang="ru-RU" b="1" dirty="0" smtClean="0"/>
              <a:t>Рис. 7.10. </a:t>
            </a:r>
            <a:r>
              <a:rPr lang="ru-RU" dirty="0" smtClean="0"/>
              <a:t>Главные изоклины на фазовой плоскости системы 7.19.  При </a:t>
            </a:r>
            <a:r>
              <a:rPr lang="ru-RU" i="1" dirty="0" err="1" smtClean="0"/>
              <a:t>m</a:t>
            </a:r>
            <a:r>
              <a:rPr lang="ru-RU" i="1" dirty="0" smtClean="0"/>
              <a:t> </a:t>
            </a:r>
            <a:r>
              <a:rPr lang="ru-RU" dirty="0" smtClean="0"/>
              <a:t>= 1. система имеет единственное устойчивое стационарное состояние (</a:t>
            </a:r>
            <a:r>
              <a:rPr lang="ru-RU" i="1" dirty="0" smtClean="0"/>
              <a:t>а</a:t>
            </a:r>
            <a:r>
              <a:rPr lang="ru-RU" dirty="0" smtClean="0"/>
              <a:t>). При </a:t>
            </a:r>
            <a:r>
              <a:rPr lang="ru-RU" i="1" dirty="0" err="1" smtClean="0"/>
              <a:t>m</a:t>
            </a:r>
            <a:r>
              <a:rPr lang="ru-RU" i="1" dirty="0" smtClean="0"/>
              <a:t> </a:t>
            </a:r>
            <a:r>
              <a:rPr lang="ru-RU" dirty="0" smtClean="0"/>
              <a:t>= 2 в системе три стационарных состояния, два из которых (</a:t>
            </a:r>
            <a:r>
              <a:rPr lang="ru-RU" i="1" dirty="0" smtClean="0"/>
              <a:t>а</a:t>
            </a:r>
            <a:r>
              <a:rPr lang="ru-RU" dirty="0" smtClean="0"/>
              <a:t> и </a:t>
            </a:r>
            <a:r>
              <a:rPr lang="ru-RU" i="1" dirty="0" smtClean="0"/>
              <a:t>с</a:t>
            </a:r>
            <a:r>
              <a:rPr lang="ru-RU" dirty="0" smtClean="0"/>
              <a:t>) – устойчивые узлы, а третье (</a:t>
            </a:r>
            <a:r>
              <a:rPr lang="ru-RU" i="1" dirty="0" err="1" smtClean="0"/>
              <a:t>b</a:t>
            </a:r>
            <a:r>
              <a:rPr lang="ru-RU" dirty="0" smtClean="0"/>
              <a:t>) – седло.</a:t>
            </a:r>
          </a:p>
          <a:p>
            <a:endParaRPr lang="ru-RU" dirty="0"/>
          </a:p>
        </p:txBody>
      </p:sp>
      <p:pic>
        <p:nvPicPr>
          <p:cNvPr id="247810" name="Picture 2" descr="C:\Users\73B5~1\AppData\Local\Temp\Rar$EX00.134\LectMB\lect07.files\image073.jpg"/>
          <p:cNvPicPr>
            <a:picLocks noChangeAspect="1" noChangeArrowheads="1"/>
          </p:cNvPicPr>
          <p:nvPr/>
        </p:nvPicPr>
        <p:blipFill>
          <a:blip r:embed="rId2" cstate="print"/>
          <a:srcRect/>
          <a:stretch>
            <a:fillRect/>
          </a:stretch>
        </p:blipFill>
        <p:spPr bwMode="auto">
          <a:xfrm>
            <a:off x="2214546" y="1571612"/>
            <a:ext cx="4664594" cy="2500330"/>
          </a:xfrm>
          <a:prstGeom prst="rect">
            <a:avLst/>
          </a:prstGeom>
          <a:noFill/>
        </p:spPr>
      </p:pic>
    </p:spTree>
  </p:cSld>
  <p:clrMapOvr>
    <a:masterClrMapping/>
  </p:clrMapOvr>
  <p:transition>
    <p:dissolv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7"/>
            <a:ext cx="8229600" cy="2854333"/>
          </a:xfrm>
        </p:spPr>
        <p:txBody>
          <a:bodyPr>
            <a:normAutofit fontScale="70000" lnSpcReduction="20000"/>
          </a:bodyPr>
          <a:lstStyle/>
          <a:p>
            <a:r>
              <a:rPr lang="ru-RU" dirty="0" smtClean="0"/>
              <a:t>Фазовый портрет </a:t>
            </a:r>
            <a:r>
              <a:rPr lang="ru-RU" dirty="0" err="1" smtClean="0"/>
              <a:t>триггерной</a:t>
            </a:r>
            <a:r>
              <a:rPr lang="ru-RU" dirty="0" smtClean="0"/>
              <a:t> системы  7.19 приведен на рис. 7.11</a:t>
            </a:r>
          </a:p>
          <a:p>
            <a:endParaRPr lang="ru-RU" dirty="0" smtClean="0"/>
          </a:p>
          <a:p>
            <a:endParaRPr lang="ru-RU" dirty="0" smtClean="0"/>
          </a:p>
          <a:p>
            <a:r>
              <a:rPr lang="ru-RU" dirty="0" smtClean="0"/>
              <a:t>Таким образом, </a:t>
            </a:r>
            <a:r>
              <a:rPr lang="ru-RU" dirty="0" err="1" smtClean="0"/>
              <a:t>триггерные</a:t>
            </a:r>
            <a:r>
              <a:rPr lang="ru-RU" dirty="0" smtClean="0"/>
              <a:t> модели могут описывать процессы отбора и дифференцировки. Подобные механизмы взаимодействия в распределенной системе (при учете пространственной неоднородности и процессов переноса) могут описывать процессы морфогенеза (формообразования). Эту модель – «</a:t>
            </a:r>
            <a:r>
              <a:rPr lang="ru-RU" i="1" dirty="0" smtClean="0"/>
              <a:t>распределенный генетический триггер»</a:t>
            </a:r>
            <a:r>
              <a:rPr lang="ru-RU" b="1" i="1" dirty="0" smtClean="0"/>
              <a:t> ‑ </a:t>
            </a:r>
            <a:r>
              <a:rPr lang="ru-RU" dirty="0" smtClean="0"/>
              <a:t>мы рассмотрим во второй части лекций.</a:t>
            </a:r>
          </a:p>
          <a:p>
            <a:endParaRPr lang="ru-RU" dirty="0"/>
          </a:p>
        </p:txBody>
      </p:sp>
      <p:pic>
        <p:nvPicPr>
          <p:cNvPr id="248834" name="Picture 2" descr="Подпись: Рис. 7.11. Фазовый порт-рет триггерной системы 7.19. Значения параметров:  "/>
          <p:cNvPicPr>
            <a:picLocks noChangeAspect="1" noChangeArrowheads="1"/>
          </p:cNvPicPr>
          <p:nvPr/>
        </p:nvPicPr>
        <p:blipFill>
          <a:blip r:embed="rId2" cstate="print"/>
          <a:srcRect/>
          <a:stretch>
            <a:fillRect/>
          </a:stretch>
        </p:blipFill>
        <p:spPr bwMode="auto">
          <a:xfrm>
            <a:off x="1714480" y="4500570"/>
            <a:ext cx="2739561" cy="1214446"/>
          </a:xfrm>
          <a:prstGeom prst="rect">
            <a:avLst/>
          </a:prstGeom>
          <a:noFill/>
        </p:spPr>
      </p:pic>
      <p:pic>
        <p:nvPicPr>
          <p:cNvPr id="248835" name="Picture 3" descr="C:\Users\73B5~1\AppData\Local\Temp\Rar$EX00.134\LectMB\lect07.files\image076.jpg"/>
          <p:cNvPicPr>
            <a:picLocks noChangeAspect="1" noChangeArrowheads="1"/>
          </p:cNvPicPr>
          <p:nvPr/>
        </p:nvPicPr>
        <p:blipFill>
          <a:blip r:embed="rId3" cstate="print"/>
          <a:srcRect/>
          <a:stretch>
            <a:fillRect/>
          </a:stretch>
        </p:blipFill>
        <p:spPr bwMode="auto">
          <a:xfrm>
            <a:off x="4357686" y="4214818"/>
            <a:ext cx="2247900" cy="220027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3" end="3"/>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248835"/>
                                        </p:tgtEl>
                                        <p:attrNameLst>
                                          <p:attrName>style.visibility</p:attrName>
                                        </p:attrNameLst>
                                      </p:cBhvr>
                                      <p:to>
                                        <p:strVal val="visible"/>
                                      </p:to>
                                    </p:set>
                                    <p:anim calcmode="lin" valueType="num">
                                      <p:cBhvr>
                                        <p:cTn id="23" dur="500" fill="hold"/>
                                        <p:tgtEl>
                                          <p:spTgt spid="248835"/>
                                        </p:tgtEl>
                                        <p:attrNameLst>
                                          <p:attrName>ppt_w</p:attrName>
                                        </p:attrNameLst>
                                      </p:cBhvr>
                                      <p:tavLst>
                                        <p:tav tm="0">
                                          <p:val>
                                            <p:strVal val="#ppt_w*2.5"/>
                                          </p:val>
                                        </p:tav>
                                        <p:tav tm="100000">
                                          <p:val>
                                            <p:strVal val="#ppt_w"/>
                                          </p:val>
                                        </p:tav>
                                      </p:tavLst>
                                    </p:anim>
                                    <p:anim calcmode="lin" valueType="num">
                                      <p:cBhvr>
                                        <p:cTn id="24" dur="500" fill="hold"/>
                                        <p:tgtEl>
                                          <p:spTgt spid="248835"/>
                                        </p:tgtEl>
                                        <p:attrNameLst>
                                          <p:attrName>ppt_h</p:attrName>
                                        </p:attrNameLst>
                                      </p:cBhvr>
                                      <p:tavLst>
                                        <p:tav tm="0">
                                          <p:val>
                                            <p:strVal val="#ppt_h*0.01"/>
                                          </p:val>
                                        </p:tav>
                                        <p:tav tm="100000">
                                          <p:val>
                                            <p:strVal val="#ppt_h"/>
                                          </p:val>
                                        </p:tav>
                                      </p:tavLst>
                                    </p:anim>
                                    <p:anim calcmode="lin" valueType="num">
                                      <p:cBhvr>
                                        <p:cTn id="25" dur="500" fill="hold"/>
                                        <p:tgtEl>
                                          <p:spTgt spid="248835"/>
                                        </p:tgtEl>
                                        <p:attrNameLst>
                                          <p:attrName>ppt_x</p:attrName>
                                        </p:attrNameLst>
                                      </p:cBhvr>
                                      <p:tavLst>
                                        <p:tav tm="0">
                                          <p:val>
                                            <p:strVal val="#ppt_x"/>
                                          </p:val>
                                        </p:tav>
                                        <p:tav tm="100000">
                                          <p:val>
                                            <p:strVal val="#ppt_x"/>
                                          </p:val>
                                        </p:tav>
                                      </p:tavLst>
                                    </p:anim>
                                    <p:anim calcmode="lin" valueType="num">
                                      <p:cBhvr>
                                        <p:cTn id="26" dur="500" fill="hold"/>
                                        <p:tgtEl>
                                          <p:spTgt spid="248835"/>
                                        </p:tgtEl>
                                        <p:attrNameLst>
                                          <p:attrName>ppt_y</p:attrName>
                                        </p:attrNameLst>
                                      </p:cBhvr>
                                      <p:tavLst>
                                        <p:tav tm="0">
                                          <p:val>
                                            <p:strVal val="#ppt_h+1"/>
                                          </p:val>
                                        </p:tav>
                                        <p:tav tm="100000">
                                          <p:val>
                                            <p:strVal val="#ppt_y"/>
                                          </p:val>
                                        </p:tav>
                                      </p:tavLst>
                                    </p:anim>
                                    <p:animEffect transition="in" filter="fade">
                                      <p:cBhvr>
                                        <p:cTn id="27" dur="500"/>
                                        <p:tgtEl>
                                          <p:spTgt spid="248835"/>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248834"/>
                                        </p:tgtEl>
                                        <p:attrNameLst>
                                          <p:attrName>style.visibility</p:attrName>
                                        </p:attrNameLst>
                                      </p:cBhvr>
                                      <p:to>
                                        <p:strVal val="visible"/>
                                      </p:to>
                                    </p:set>
                                    <p:anim calcmode="lin" valueType="num">
                                      <p:cBhvr>
                                        <p:cTn id="30" dur="500" fill="hold"/>
                                        <p:tgtEl>
                                          <p:spTgt spid="248834"/>
                                        </p:tgtEl>
                                        <p:attrNameLst>
                                          <p:attrName>ppt_w</p:attrName>
                                        </p:attrNameLst>
                                      </p:cBhvr>
                                      <p:tavLst>
                                        <p:tav tm="0">
                                          <p:val>
                                            <p:strVal val="#ppt_w*2.5"/>
                                          </p:val>
                                        </p:tav>
                                        <p:tav tm="100000">
                                          <p:val>
                                            <p:strVal val="#ppt_w"/>
                                          </p:val>
                                        </p:tav>
                                      </p:tavLst>
                                    </p:anim>
                                    <p:anim calcmode="lin" valueType="num">
                                      <p:cBhvr>
                                        <p:cTn id="31" dur="500" fill="hold"/>
                                        <p:tgtEl>
                                          <p:spTgt spid="248834"/>
                                        </p:tgtEl>
                                        <p:attrNameLst>
                                          <p:attrName>ppt_h</p:attrName>
                                        </p:attrNameLst>
                                      </p:cBhvr>
                                      <p:tavLst>
                                        <p:tav tm="0">
                                          <p:val>
                                            <p:strVal val="#ppt_h*0.01"/>
                                          </p:val>
                                        </p:tav>
                                        <p:tav tm="100000">
                                          <p:val>
                                            <p:strVal val="#ppt_h"/>
                                          </p:val>
                                        </p:tav>
                                      </p:tavLst>
                                    </p:anim>
                                    <p:anim calcmode="lin" valueType="num">
                                      <p:cBhvr>
                                        <p:cTn id="32" dur="500" fill="hold"/>
                                        <p:tgtEl>
                                          <p:spTgt spid="248834"/>
                                        </p:tgtEl>
                                        <p:attrNameLst>
                                          <p:attrName>ppt_x</p:attrName>
                                        </p:attrNameLst>
                                      </p:cBhvr>
                                      <p:tavLst>
                                        <p:tav tm="0">
                                          <p:val>
                                            <p:strVal val="#ppt_x"/>
                                          </p:val>
                                        </p:tav>
                                        <p:tav tm="100000">
                                          <p:val>
                                            <p:strVal val="#ppt_x"/>
                                          </p:val>
                                        </p:tav>
                                      </p:tavLst>
                                    </p:anim>
                                    <p:anim calcmode="lin" valueType="num">
                                      <p:cBhvr>
                                        <p:cTn id="33" dur="500" fill="hold"/>
                                        <p:tgtEl>
                                          <p:spTgt spid="248834"/>
                                        </p:tgtEl>
                                        <p:attrNameLst>
                                          <p:attrName>ppt_y</p:attrName>
                                        </p:attrNameLst>
                                      </p:cBhvr>
                                      <p:tavLst>
                                        <p:tav tm="0">
                                          <p:val>
                                            <p:strVal val="#ppt_h+1"/>
                                          </p:val>
                                        </p:tav>
                                        <p:tav tm="100000">
                                          <p:val>
                                            <p:strVal val="#ppt_y"/>
                                          </p:val>
                                        </p:tav>
                                      </p:tavLst>
                                    </p:anim>
                                    <p:animEffect transition="in" filter="fade">
                                      <p:cBhvr>
                                        <p:cTn id="34" dur="500"/>
                                        <p:tgtEl>
                                          <p:spTgt spid="248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r">
              <a:buNone/>
            </a:pPr>
            <a:r>
              <a:rPr lang="ru-RU" sz="5400" b="1" dirty="0" smtClean="0"/>
              <a:t>ЛЕКЦИЯ 8</a:t>
            </a:r>
            <a:endParaRPr lang="ru-RU" sz="5400" dirty="0" smtClean="0"/>
          </a:p>
          <a:p>
            <a:pPr algn="r">
              <a:buNone/>
            </a:pPr>
            <a:r>
              <a:rPr lang="ru-RU" sz="5400" b="1" dirty="0" smtClean="0"/>
              <a:t>КОЛЕБАНИЯ В БИОЛОГИЧЕСКИХ СИСТЕМАХ</a:t>
            </a:r>
            <a:endParaRPr lang="ru-RU" sz="5400" dirty="0" smtClean="0"/>
          </a:p>
          <a:p>
            <a:endParaRPr lang="ru-RU" dirty="0"/>
          </a:p>
        </p:txBody>
      </p:sp>
    </p:spTree>
  </p:cSld>
  <p:clrMapOvr>
    <a:masterClrMapping/>
  </p:clrMapOvr>
  <p:transition>
    <p:dissolv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642918"/>
            <a:ext cx="8229600" cy="6215082"/>
          </a:xfrm>
        </p:spPr>
        <p:txBody>
          <a:bodyPr>
            <a:normAutofit fontScale="47500" lnSpcReduction="20000"/>
          </a:bodyPr>
          <a:lstStyle/>
          <a:p>
            <a:r>
              <a:rPr lang="ru-RU" sz="3600" dirty="0" smtClean="0"/>
              <a:t>Для биологических систем характерно периодическое изменение различных характеристик. Период этих колебаний может быть связан с периодическими изменениями условий жизни на Земле </a:t>
            </a:r>
            <a:r>
              <a:rPr lang="ru-RU" sz="3600" dirty="0" smtClean="0">
                <a:sym typeface="Symbol"/>
              </a:rPr>
              <a:t></a:t>
            </a:r>
            <a:r>
              <a:rPr lang="ru-RU" sz="3600" dirty="0" smtClean="0"/>
              <a:t> смена времен года, смена дня и ночи. </a:t>
            </a:r>
          </a:p>
          <a:p>
            <a:r>
              <a:rPr lang="ru-RU" sz="3600" dirty="0" smtClean="0"/>
              <a:t>Существуют и другие геофизические ритмы –солнечные, лунные, связанные с периодами атмосферных явлений. </a:t>
            </a:r>
          </a:p>
          <a:p>
            <a:r>
              <a:rPr lang="ru-RU" sz="3600" dirty="0" smtClean="0"/>
              <a:t>Геофизические и биологические ритмы сопоставлены на рис. 8.1. Но многие периодические процессы имеют частоту изменения, не связанную очевидным образом с внешними геокосмическими циклами. Это так называемые «биологические часы» различной природы, начиная от колебаний </a:t>
            </a:r>
            <a:r>
              <a:rPr lang="ru-RU" sz="3600" dirty="0" err="1" smtClean="0"/>
              <a:t>биомакромолекул</a:t>
            </a:r>
            <a:r>
              <a:rPr lang="ru-RU" sz="3600" dirty="0" smtClean="0"/>
              <a:t>, биохимических колебаний, вплоть до популяционных волн.</a:t>
            </a:r>
          </a:p>
          <a:p>
            <a:r>
              <a:rPr lang="ru-RU" sz="3600" dirty="0" smtClean="0"/>
              <a:t>Внутриклеточные колебания задают эндогенные биологические ритмы, которые свойственны всем живым системам. Именно они определяют периодичность деления клеток, отмеряют время рождения и смерти живых организмов. Модели колебательных систем используются в ферментативном катализе, теории иммунитета, в теории трансмембранного ионного переноса, микробиологии и биотехнологии.</a:t>
            </a:r>
          </a:p>
          <a:p>
            <a:r>
              <a:rPr lang="ru-RU" sz="3600" dirty="0" smtClean="0"/>
              <a:t>С некоторыми из типов периодических движений мы уже имели дело при рассмотрении особых точек типа центр и затухающих или нарастающих колебаний в случае устойчивого и неустойчивого фокуса. Однако «биологические часы» имеют свойство, отличающее их от рассмотренных типов колебаний </a:t>
            </a:r>
            <a:r>
              <a:rPr lang="ru-RU" sz="3600" dirty="0" smtClean="0">
                <a:sym typeface="Symbol"/>
              </a:rPr>
              <a:t></a:t>
            </a:r>
            <a:r>
              <a:rPr lang="ru-RU" sz="3600" dirty="0" smtClean="0"/>
              <a:t> </a:t>
            </a:r>
            <a:r>
              <a:rPr lang="ru-RU" sz="3600" i="1" dirty="0" smtClean="0"/>
              <a:t>неизменность во времени периода и амплитуды</a:t>
            </a:r>
            <a:r>
              <a:rPr lang="ru-RU" sz="3600" dirty="0" smtClean="0"/>
              <a:t> таких колебаний, означающую </a:t>
            </a:r>
            <a:r>
              <a:rPr lang="ru-RU" sz="3600" i="1" dirty="0" smtClean="0"/>
              <a:t>стационарность и устойчивость колебательного режима</a:t>
            </a:r>
            <a:r>
              <a:rPr lang="ru-RU" sz="3600" dirty="0" smtClean="0"/>
              <a:t>.</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6215074" y="1500174"/>
            <a:ext cx="2643206" cy="5072098"/>
          </a:xfrm>
        </p:spPr>
        <p:txBody>
          <a:bodyPr>
            <a:normAutofit/>
          </a:bodyPr>
          <a:lstStyle/>
          <a:p>
            <a:endParaRPr lang="ru-RU" sz="1800" dirty="0" smtClean="0"/>
          </a:p>
          <a:p>
            <a:r>
              <a:rPr lang="ru-RU" sz="1800" b="1" dirty="0" smtClean="0"/>
              <a:t>Рис. 8.1. </a:t>
            </a:r>
            <a:r>
              <a:rPr lang="ru-RU" sz="1800" dirty="0" smtClean="0"/>
              <a:t>Космофизические, геофизические и биологические ритмы. Справа – шкала периодов, слева – шкала частот</a:t>
            </a:r>
          </a:p>
          <a:p>
            <a:endParaRPr lang="ru-RU" dirty="0"/>
          </a:p>
        </p:txBody>
      </p:sp>
      <p:pic>
        <p:nvPicPr>
          <p:cNvPr id="249858" name="Picture 2" descr="C:\Users\73B5~1\AppData\Local\Temp\Rar$EX00.134\LectMB\lect08.files\image002.jpg"/>
          <p:cNvPicPr>
            <a:picLocks noChangeAspect="1" noChangeArrowheads="1"/>
          </p:cNvPicPr>
          <p:nvPr/>
        </p:nvPicPr>
        <p:blipFill>
          <a:blip r:embed="rId3" cstate="print"/>
          <a:srcRect/>
          <a:stretch>
            <a:fillRect/>
          </a:stretch>
        </p:blipFill>
        <p:spPr bwMode="auto">
          <a:xfrm>
            <a:off x="428596" y="714356"/>
            <a:ext cx="5715040" cy="585789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249858"/>
                                        </p:tgtEl>
                                        <p:attrNameLst>
                                          <p:attrName>style.visibility</p:attrName>
                                        </p:attrNameLst>
                                      </p:cBhvr>
                                      <p:to>
                                        <p:strVal val="visible"/>
                                      </p:to>
                                    </p:set>
                                    <p:anim calcmode="lin" valueType="num">
                                      <p:cBhvr>
                                        <p:cTn id="7" dur="500" fill="hold"/>
                                        <p:tgtEl>
                                          <p:spTgt spid="249858"/>
                                        </p:tgtEl>
                                        <p:attrNameLst>
                                          <p:attrName>ppt_w</p:attrName>
                                        </p:attrNameLst>
                                      </p:cBhvr>
                                      <p:tavLst>
                                        <p:tav tm="0">
                                          <p:val>
                                            <p:strVal val="#ppt_w*2.5"/>
                                          </p:val>
                                        </p:tav>
                                        <p:tav tm="100000">
                                          <p:val>
                                            <p:strVal val="#ppt_w"/>
                                          </p:val>
                                        </p:tav>
                                      </p:tavLst>
                                    </p:anim>
                                    <p:anim calcmode="lin" valueType="num">
                                      <p:cBhvr>
                                        <p:cTn id="8" dur="500" fill="hold"/>
                                        <p:tgtEl>
                                          <p:spTgt spid="249858"/>
                                        </p:tgtEl>
                                        <p:attrNameLst>
                                          <p:attrName>ppt_h</p:attrName>
                                        </p:attrNameLst>
                                      </p:cBhvr>
                                      <p:tavLst>
                                        <p:tav tm="0">
                                          <p:val>
                                            <p:strVal val="#ppt_h*0.01"/>
                                          </p:val>
                                        </p:tav>
                                        <p:tav tm="100000">
                                          <p:val>
                                            <p:strVal val="#ppt_h"/>
                                          </p:val>
                                        </p:tav>
                                      </p:tavLst>
                                    </p:anim>
                                    <p:anim calcmode="lin" valueType="num">
                                      <p:cBhvr>
                                        <p:cTn id="9" dur="500" fill="hold"/>
                                        <p:tgtEl>
                                          <p:spTgt spid="249858"/>
                                        </p:tgtEl>
                                        <p:attrNameLst>
                                          <p:attrName>ppt_x</p:attrName>
                                        </p:attrNameLst>
                                      </p:cBhvr>
                                      <p:tavLst>
                                        <p:tav tm="0">
                                          <p:val>
                                            <p:strVal val="#ppt_x"/>
                                          </p:val>
                                        </p:tav>
                                        <p:tav tm="100000">
                                          <p:val>
                                            <p:strVal val="#ppt_x"/>
                                          </p:val>
                                        </p:tav>
                                      </p:tavLst>
                                    </p:anim>
                                    <p:anim calcmode="lin" valueType="num">
                                      <p:cBhvr>
                                        <p:cTn id="10" dur="500" fill="hold"/>
                                        <p:tgtEl>
                                          <p:spTgt spid="249858"/>
                                        </p:tgtEl>
                                        <p:attrNameLst>
                                          <p:attrName>ppt_y</p:attrName>
                                        </p:attrNameLst>
                                      </p:cBhvr>
                                      <p:tavLst>
                                        <p:tav tm="0">
                                          <p:val>
                                            <p:strVal val="#ppt_h+1"/>
                                          </p:val>
                                        </p:tav>
                                        <p:tav tm="100000">
                                          <p:val>
                                            <p:strVal val="#ppt_y"/>
                                          </p:val>
                                        </p:tav>
                                      </p:tavLst>
                                    </p:anim>
                                    <p:animEffect transition="in" filter="fade">
                                      <p:cBhvr>
                                        <p:cTn id="11" dur="500"/>
                                        <p:tgtEl>
                                          <p:spTgt spid="249858"/>
                                        </p:tgtEl>
                                      </p:cBhvr>
                                    </p:animEffect>
                                  </p:childTnLst>
                                </p:cTn>
                              </p:par>
                              <p:par>
                                <p:cTn id="12" presetID="58" presetClass="entr" presetSubtype="0" accel="10000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Имитационные модели (</a:t>
            </a:r>
            <a:r>
              <a:rPr lang="en-US" b="1" dirty="0" smtClean="0"/>
              <a:t>simulation)</a:t>
            </a:r>
            <a:endParaRPr lang="ru-RU" dirty="0"/>
          </a:p>
        </p:txBody>
      </p:sp>
      <p:sp>
        <p:nvSpPr>
          <p:cNvPr id="3" name="Содержимое 2"/>
          <p:cNvSpPr>
            <a:spLocks noGrp="1"/>
          </p:cNvSpPr>
          <p:nvPr>
            <p:ph idx="1"/>
          </p:nvPr>
        </p:nvSpPr>
        <p:spPr>
          <a:xfrm>
            <a:off x="457200" y="928670"/>
            <a:ext cx="8229600" cy="5715039"/>
          </a:xfrm>
        </p:spPr>
        <p:txBody>
          <a:bodyPr>
            <a:normAutofit fontScale="62500" lnSpcReduction="20000"/>
          </a:bodyPr>
          <a:lstStyle/>
          <a:p>
            <a:r>
              <a:rPr lang="ru-RU" dirty="0" smtClean="0"/>
              <a:t>По меткому выражению Р. Шеннона (1978) имитационное моделирование ‑ это нечто промежуточное между искусством и наукой, направление, появление которого целиком обязано бурному росту возможностей вычислительной техники.</a:t>
            </a:r>
          </a:p>
          <a:p>
            <a:r>
              <a:rPr lang="ru-RU" dirty="0" smtClean="0"/>
              <a:t>Суть имитационного моделирования заключается в исследовании сложной математической модели с помощью вычислительных экспериментов и обработки результатов этих экспериментов. При этом, как правило, создатели имитационной модели пытаются максимально использовать всю имеющуюся информацию об объекте моделирования, как количественную, так и качественную.</a:t>
            </a:r>
          </a:p>
          <a:p>
            <a:r>
              <a:rPr lang="ru-RU" dirty="0" smtClean="0"/>
              <a:t>Грубо говоря, процесс построения имитационной модели можно представить следующим образом. Мы записываем в любом доступном для компьютера формализованном виде (в виде уравнений, графиков, логических соотношений, вероятностных законов) все, что знаем о системе, а потом проигрываем на компьютере варианты того, что может дать совокупность этих знаний при тех или иных значениях внешних и внутренних параметров системы.</a:t>
            </a:r>
          </a:p>
          <a:p>
            <a:r>
              <a:rPr lang="ru-RU" dirty="0" smtClean="0"/>
              <a:t>Если вопросы, задаваемые нами модели, относятся не к выяснению фундаментальных законов и причин, определяющих динамику реальной системы, а к </a:t>
            </a:r>
            <a:r>
              <a:rPr lang="ru-RU" dirty="0" err="1" smtClean="0"/>
              <a:t>бихевиористскому</a:t>
            </a:r>
            <a:r>
              <a:rPr lang="ru-RU" dirty="0" smtClean="0"/>
              <a:t> (поведенческому) анализу системы, как правило, выполняемому в практических целях, имитационная модель оказывается исключительно полезной.</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857232"/>
            <a:ext cx="8229600" cy="5717304"/>
          </a:xfrm>
        </p:spPr>
        <p:txBody>
          <a:bodyPr>
            <a:normAutofit fontScale="85000" lnSpcReduction="10000"/>
          </a:bodyPr>
          <a:lstStyle/>
          <a:p>
            <a:r>
              <a:rPr lang="ru-RU" dirty="0" smtClean="0"/>
              <a:t>В данном случае периодическое изменение величин представляет собой один из типов стационарного поведения системы. Если колебания в системе имеют постоянные период и амплитуду, устанавливаются независимо от начальных условий и поддерживаются благодаря свойствам самой системы, а не вследствие воздействия периодической силы, система называется </a:t>
            </a:r>
            <a:r>
              <a:rPr lang="ru-RU" i="1" dirty="0" smtClean="0"/>
              <a:t>автоколебательной</a:t>
            </a:r>
            <a:r>
              <a:rPr lang="ru-RU" dirty="0" smtClean="0"/>
              <a:t>.</a:t>
            </a:r>
          </a:p>
          <a:p>
            <a:r>
              <a:rPr lang="ru-RU" dirty="0" smtClean="0"/>
              <a:t>Незатухающие колебания в таких системах устойчивы, так как отклонения от стационарного колебательного режима затухают. К классу автоколебательных систем относятся колебания в гликолизе и других метаболических системах, периодические процессы фотосинтеза, колебания концентрации кальция в клетке, колебания численности животных в популяциях и сообществах.</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Предельный цикл.</a:t>
            </a:r>
            <a:endParaRPr lang="ru-RU" dirty="0"/>
          </a:p>
        </p:txBody>
      </p:sp>
      <p:sp>
        <p:nvSpPr>
          <p:cNvPr id="3" name="Содержимое 2"/>
          <p:cNvSpPr>
            <a:spLocks noGrp="1"/>
          </p:cNvSpPr>
          <p:nvPr>
            <p:ph idx="1"/>
          </p:nvPr>
        </p:nvSpPr>
        <p:spPr>
          <a:xfrm>
            <a:off x="457200" y="714356"/>
            <a:ext cx="8229600" cy="5786477"/>
          </a:xfrm>
        </p:spPr>
        <p:txBody>
          <a:bodyPr>
            <a:normAutofit fontScale="62500" lnSpcReduction="20000"/>
          </a:bodyPr>
          <a:lstStyle/>
          <a:p>
            <a:r>
              <a:rPr lang="ru-RU" dirty="0" smtClean="0"/>
              <a:t>В фазовом пространстве такому типу поведения соответствует притягивающее множество (аттрактор), называемое </a:t>
            </a:r>
            <a:r>
              <a:rPr lang="ru-RU" i="1" dirty="0" smtClean="0"/>
              <a:t>предельным циклом</a:t>
            </a:r>
            <a:r>
              <a:rPr lang="ru-RU" b="1" dirty="0" smtClean="0"/>
              <a:t>.</a:t>
            </a:r>
            <a:endParaRPr lang="ru-RU" dirty="0" smtClean="0"/>
          </a:p>
          <a:p>
            <a:r>
              <a:rPr lang="ru-RU" i="1" dirty="0" smtClean="0"/>
              <a:t>Предельный цикл есть изолированная замкнутая кривая на фазовой плоскости, к которой в пределе при </a:t>
            </a:r>
            <a:r>
              <a:rPr lang="ru-RU" i="1" dirty="0" err="1" smtClean="0"/>
              <a:t>t</a:t>
            </a:r>
            <a:r>
              <a:rPr lang="ru-RU" i="1" dirty="0" smtClean="0"/>
              <a:t> </a:t>
            </a:r>
            <a:r>
              <a:rPr lang="ru-RU" i="1" dirty="0" smtClean="0">
                <a:sym typeface="Symbol"/>
              </a:rPr>
              <a:t></a:t>
            </a:r>
            <a:r>
              <a:rPr lang="ru-RU" i="1" dirty="0" smtClean="0"/>
              <a:t> </a:t>
            </a:r>
            <a:r>
              <a:rPr lang="ru-RU" i="1" dirty="0" smtClean="0">
                <a:sym typeface="Symbol"/>
              </a:rPr>
              <a:t></a:t>
            </a:r>
            <a:r>
              <a:rPr lang="ru-RU" i="1" dirty="0" smtClean="0"/>
              <a:t> стремятся все интегральные кривые</a:t>
            </a:r>
            <a:r>
              <a:rPr lang="ru-RU" b="1" i="1" dirty="0" smtClean="0"/>
              <a:t>.</a:t>
            </a:r>
            <a:r>
              <a:rPr lang="ru-RU" dirty="0" smtClean="0"/>
              <a:t> Предельный цикл представляет стационарный режим с определенной амплитудой, не зависящий от начальных условий, а определяющийся только организацией системы. Существование предельного цикла на фазовой плоскости есть основной признак автоколебательной системы. Очевидно, что при автоколебательном процессе фаза колебаний может быть любой.</a:t>
            </a:r>
          </a:p>
          <a:p>
            <a:r>
              <a:rPr lang="ru-RU" dirty="0" smtClean="0"/>
              <a:t>Остановимся на общих характеристиках автоколебательных систем. Рассмотрим систему уравнений общего вида:</a:t>
            </a:r>
            <a:endParaRPr lang="en-US" dirty="0" smtClean="0"/>
          </a:p>
          <a:p>
            <a:endParaRPr lang="en-US" dirty="0" smtClean="0"/>
          </a:p>
          <a:p>
            <a:pPr>
              <a:buNone/>
            </a:pPr>
            <a:r>
              <a:rPr lang="en-US" dirty="0" smtClean="0"/>
              <a:t>						</a:t>
            </a:r>
          </a:p>
          <a:p>
            <a:pPr>
              <a:buNone/>
            </a:pPr>
            <a:r>
              <a:rPr lang="en-US" dirty="0" smtClean="0"/>
              <a:t>						</a:t>
            </a:r>
            <a:r>
              <a:rPr lang="ru-RU" dirty="0" smtClean="0"/>
              <a:t>(8.1)</a:t>
            </a:r>
          </a:p>
          <a:p>
            <a:r>
              <a:rPr lang="ru-RU" i="1" dirty="0" smtClean="0"/>
              <a:t>Если T (T &gt; 0) — наименьшее число, для которого при всяком </a:t>
            </a:r>
            <a:r>
              <a:rPr lang="ru-RU" i="1" dirty="0" err="1" smtClean="0"/>
              <a:t>t</a:t>
            </a:r>
            <a:endParaRPr lang="en-US" i="1" dirty="0" smtClean="0"/>
          </a:p>
          <a:p>
            <a:endParaRPr lang="en-US" i="1" dirty="0" smtClean="0"/>
          </a:p>
          <a:p>
            <a:endParaRPr lang="ru-RU" dirty="0" smtClean="0"/>
          </a:p>
          <a:p>
            <a:pPr>
              <a:buNone/>
            </a:pPr>
            <a:r>
              <a:rPr lang="ru-RU" i="1" dirty="0" smtClean="0"/>
              <a:t>	</a:t>
            </a:r>
            <a:endParaRPr lang="ru-RU" dirty="0" smtClean="0"/>
          </a:p>
          <a:p>
            <a:r>
              <a:rPr lang="ru-RU" i="1" dirty="0" smtClean="0"/>
              <a:t>то изменение переменных </a:t>
            </a:r>
            <a:r>
              <a:rPr lang="ru-RU" i="1" dirty="0" err="1" smtClean="0"/>
              <a:t>x</a:t>
            </a:r>
            <a:r>
              <a:rPr lang="ru-RU" i="1" dirty="0" smtClean="0"/>
              <a:t> = </a:t>
            </a:r>
            <a:r>
              <a:rPr lang="ru-RU" i="1" dirty="0" err="1" smtClean="0"/>
              <a:t>x</a:t>
            </a:r>
            <a:r>
              <a:rPr lang="ru-RU" i="1" dirty="0" smtClean="0"/>
              <a:t>(</a:t>
            </a:r>
            <a:r>
              <a:rPr lang="ru-RU" i="1" dirty="0" err="1" smtClean="0"/>
              <a:t>t</a:t>
            </a:r>
            <a:r>
              <a:rPr lang="ru-RU" i="1" dirty="0" smtClean="0"/>
              <a:t>), </a:t>
            </a:r>
            <a:r>
              <a:rPr lang="ru-RU" i="1" dirty="0" err="1" smtClean="0"/>
              <a:t>y</a:t>
            </a:r>
            <a:r>
              <a:rPr lang="ru-RU" i="1" dirty="0" smtClean="0"/>
              <a:t> = </a:t>
            </a:r>
            <a:r>
              <a:rPr lang="ru-RU" i="1" dirty="0" err="1" smtClean="0"/>
              <a:t>y</a:t>
            </a:r>
            <a:r>
              <a:rPr lang="ru-RU" i="1" dirty="0" smtClean="0"/>
              <a:t>(</a:t>
            </a:r>
            <a:r>
              <a:rPr lang="ru-RU" i="1" dirty="0" err="1" smtClean="0"/>
              <a:t>t</a:t>
            </a:r>
            <a:r>
              <a:rPr lang="ru-RU" i="1" dirty="0" smtClean="0"/>
              <a:t>) называется периодическим изменением с периодом T</a:t>
            </a:r>
            <a:r>
              <a:rPr lang="ru-RU" b="1" i="1" dirty="0" smtClean="0"/>
              <a:t>.</a:t>
            </a:r>
            <a:endParaRPr lang="ru-RU" dirty="0" smtClean="0"/>
          </a:p>
          <a:p>
            <a:endParaRPr lang="ru-RU" dirty="0"/>
          </a:p>
        </p:txBody>
      </p:sp>
      <p:pic>
        <p:nvPicPr>
          <p:cNvPr id="1026" name="Picture 2" descr="C:\Users\73B5~1\AppData\Local\Temp\Rar$EX00.790\LectMB\lect08.files\image004.gif"/>
          <p:cNvPicPr>
            <a:picLocks noChangeAspect="1" noChangeArrowheads="1"/>
          </p:cNvPicPr>
          <p:nvPr/>
        </p:nvPicPr>
        <p:blipFill>
          <a:blip r:embed="rId2" cstate="print"/>
          <a:srcRect/>
          <a:stretch>
            <a:fillRect/>
          </a:stretch>
        </p:blipFill>
        <p:spPr bwMode="auto">
          <a:xfrm>
            <a:off x="4000496" y="3857628"/>
            <a:ext cx="1085509" cy="500066"/>
          </a:xfrm>
          <a:prstGeom prst="rect">
            <a:avLst/>
          </a:prstGeom>
          <a:noFill/>
        </p:spPr>
      </p:pic>
      <p:pic>
        <p:nvPicPr>
          <p:cNvPr id="1027" name="Picture 3" descr="C:\Users\73B5~1\AppData\Local\Temp\Rar$EX00.790\LectMB\lect08.files\image006.gif"/>
          <p:cNvPicPr>
            <a:picLocks noChangeAspect="1" noChangeArrowheads="1"/>
          </p:cNvPicPr>
          <p:nvPr/>
        </p:nvPicPr>
        <p:blipFill>
          <a:blip r:embed="rId3" cstate="print"/>
          <a:srcRect/>
          <a:stretch>
            <a:fillRect/>
          </a:stretch>
        </p:blipFill>
        <p:spPr bwMode="auto">
          <a:xfrm>
            <a:off x="2643174" y="3857628"/>
            <a:ext cx="1122099" cy="500066"/>
          </a:xfrm>
          <a:prstGeom prst="rect">
            <a:avLst/>
          </a:prstGeom>
          <a:noFill/>
        </p:spPr>
      </p:pic>
      <p:pic>
        <p:nvPicPr>
          <p:cNvPr id="1028" name="Picture 4" descr="C:\Users\73B5~1\AppData\Local\Temp\Rar$EX00.790\LectMB\lect08.files\image008.gif"/>
          <p:cNvPicPr>
            <a:picLocks noChangeAspect="1" noChangeArrowheads="1"/>
          </p:cNvPicPr>
          <p:nvPr/>
        </p:nvPicPr>
        <p:blipFill>
          <a:blip r:embed="rId4" cstate="print"/>
          <a:srcRect/>
          <a:stretch>
            <a:fillRect/>
          </a:stretch>
        </p:blipFill>
        <p:spPr bwMode="auto">
          <a:xfrm>
            <a:off x="2928926" y="5000636"/>
            <a:ext cx="1443048" cy="285752"/>
          </a:xfrm>
          <a:prstGeom prst="rect">
            <a:avLst/>
          </a:prstGeom>
          <a:noFill/>
        </p:spPr>
      </p:pic>
      <p:pic>
        <p:nvPicPr>
          <p:cNvPr id="1029" name="Picture 5" descr="C:\Users\73B5~1\AppData\Local\Temp\Rar$EX00.790\LectMB\lect08.files\image010.gif"/>
          <p:cNvPicPr>
            <a:picLocks noChangeAspect="1" noChangeArrowheads="1"/>
          </p:cNvPicPr>
          <p:nvPr/>
        </p:nvPicPr>
        <p:blipFill>
          <a:blip r:embed="rId5" cstate="print"/>
          <a:srcRect/>
          <a:stretch>
            <a:fillRect/>
          </a:stretch>
        </p:blipFill>
        <p:spPr bwMode="auto">
          <a:xfrm>
            <a:off x="4786314" y="5000636"/>
            <a:ext cx="1415153" cy="28575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5" end="5"/>
                                            </p:txEl>
                                          </p:spTgt>
                                        </p:tgtEl>
                                      </p:cBhvr>
                                    </p:animEffect>
                                  </p:childTnLst>
                                </p:cTn>
                              </p:par>
                              <p:par>
                                <p:cTn id="39" presetID="58" presetClass="entr" presetSubtype="0" accel="100000" fill="hold" nodeType="withEffect">
                                  <p:stCondLst>
                                    <p:cond delay="0"/>
                                  </p:stCondLst>
                                  <p:childTnLst>
                                    <p:set>
                                      <p:cBhvr>
                                        <p:cTn id="40" dur="1" fill="hold">
                                          <p:stCondLst>
                                            <p:cond delay="0"/>
                                          </p:stCondLst>
                                        </p:cTn>
                                        <p:tgtEl>
                                          <p:spTgt spid="1027"/>
                                        </p:tgtEl>
                                        <p:attrNameLst>
                                          <p:attrName>style.visibility</p:attrName>
                                        </p:attrNameLst>
                                      </p:cBhvr>
                                      <p:to>
                                        <p:strVal val="visible"/>
                                      </p:to>
                                    </p:set>
                                    <p:anim calcmode="lin" valueType="num">
                                      <p:cBhvr>
                                        <p:cTn id="41" dur="500" fill="hold"/>
                                        <p:tgtEl>
                                          <p:spTgt spid="1027"/>
                                        </p:tgtEl>
                                        <p:attrNameLst>
                                          <p:attrName>ppt_w</p:attrName>
                                        </p:attrNameLst>
                                      </p:cBhvr>
                                      <p:tavLst>
                                        <p:tav tm="0">
                                          <p:val>
                                            <p:strVal val="#ppt_w*2.5"/>
                                          </p:val>
                                        </p:tav>
                                        <p:tav tm="100000">
                                          <p:val>
                                            <p:strVal val="#ppt_w"/>
                                          </p:val>
                                        </p:tav>
                                      </p:tavLst>
                                    </p:anim>
                                    <p:anim calcmode="lin" valueType="num">
                                      <p:cBhvr>
                                        <p:cTn id="42" dur="500" fill="hold"/>
                                        <p:tgtEl>
                                          <p:spTgt spid="1027"/>
                                        </p:tgtEl>
                                        <p:attrNameLst>
                                          <p:attrName>ppt_h</p:attrName>
                                        </p:attrNameLst>
                                      </p:cBhvr>
                                      <p:tavLst>
                                        <p:tav tm="0">
                                          <p:val>
                                            <p:strVal val="#ppt_h*0.01"/>
                                          </p:val>
                                        </p:tav>
                                        <p:tav tm="100000">
                                          <p:val>
                                            <p:strVal val="#ppt_h"/>
                                          </p:val>
                                        </p:tav>
                                      </p:tavLst>
                                    </p:anim>
                                    <p:anim calcmode="lin" valueType="num">
                                      <p:cBhvr>
                                        <p:cTn id="43" dur="500" fill="hold"/>
                                        <p:tgtEl>
                                          <p:spTgt spid="1027"/>
                                        </p:tgtEl>
                                        <p:attrNameLst>
                                          <p:attrName>ppt_x</p:attrName>
                                        </p:attrNameLst>
                                      </p:cBhvr>
                                      <p:tavLst>
                                        <p:tav tm="0">
                                          <p:val>
                                            <p:strVal val="#ppt_x"/>
                                          </p:val>
                                        </p:tav>
                                        <p:tav tm="100000">
                                          <p:val>
                                            <p:strVal val="#ppt_x"/>
                                          </p:val>
                                        </p:tav>
                                      </p:tavLst>
                                    </p:anim>
                                    <p:anim calcmode="lin" valueType="num">
                                      <p:cBhvr>
                                        <p:cTn id="44" dur="500" fill="hold"/>
                                        <p:tgtEl>
                                          <p:spTgt spid="1027"/>
                                        </p:tgtEl>
                                        <p:attrNameLst>
                                          <p:attrName>ppt_y</p:attrName>
                                        </p:attrNameLst>
                                      </p:cBhvr>
                                      <p:tavLst>
                                        <p:tav tm="0">
                                          <p:val>
                                            <p:strVal val="#ppt_h+1"/>
                                          </p:val>
                                        </p:tav>
                                        <p:tav tm="100000">
                                          <p:val>
                                            <p:strVal val="#ppt_y"/>
                                          </p:val>
                                        </p:tav>
                                      </p:tavLst>
                                    </p:anim>
                                    <p:animEffect transition="in" filter="fade">
                                      <p:cBhvr>
                                        <p:cTn id="45" dur="500"/>
                                        <p:tgtEl>
                                          <p:spTgt spid="1027"/>
                                        </p:tgtEl>
                                      </p:cBhvr>
                                    </p:animEffect>
                                  </p:childTnLst>
                                </p:cTn>
                              </p:par>
                              <p:par>
                                <p:cTn id="46" presetID="58" presetClass="entr" presetSubtype="0" accel="100000" fill="hold" nodeType="withEffect">
                                  <p:stCondLst>
                                    <p:cond delay="0"/>
                                  </p:stCondLst>
                                  <p:childTnLst>
                                    <p:set>
                                      <p:cBhvr>
                                        <p:cTn id="47" dur="1" fill="hold">
                                          <p:stCondLst>
                                            <p:cond delay="0"/>
                                          </p:stCondLst>
                                        </p:cTn>
                                        <p:tgtEl>
                                          <p:spTgt spid="1026"/>
                                        </p:tgtEl>
                                        <p:attrNameLst>
                                          <p:attrName>style.visibility</p:attrName>
                                        </p:attrNameLst>
                                      </p:cBhvr>
                                      <p:to>
                                        <p:strVal val="visible"/>
                                      </p:to>
                                    </p:set>
                                    <p:anim calcmode="lin" valueType="num">
                                      <p:cBhvr>
                                        <p:cTn id="48" dur="500" fill="hold"/>
                                        <p:tgtEl>
                                          <p:spTgt spid="1026"/>
                                        </p:tgtEl>
                                        <p:attrNameLst>
                                          <p:attrName>ppt_w</p:attrName>
                                        </p:attrNameLst>
                                      </p:cBhvr>
                                      <p:tavLst>
                                        <p:tav tm="0">
                                          <p:val>
                                            <p:strVal val="#ppt_w*2.5"/>
                                          </p:val>
                                        </p:tav>
                                        <p:tav tm="100000">
                                          <p:val>
                                            <p:strVal val="#ppt_w"/>
                                          </p:val>
                                        </p:tav>
                                      </p:tavLst>
                                    </p:anim>
                                    <p:anim calcmode="lin" valueType="num">
                                      <p:cBhvr>
                                        <p:cTn id="49" dur="500" fill="hold"/>
                                        <p:tgtEl>
                                          <p:spTgt spid="1026"/>
                                        </p:tgtEl>
                                        <p:attrNameLst>
                                          <p:attrName>ppt_h</p:attrName>
                                        </p:attrNameLst>
                                      </p:cBhvr>
                                      <p:tavLst>
                                        <p:tav tm="0">
                                          <p:val>
                                            <p:strVal val="#ppt_h*0.01"/>
                                          </p:val>
                                        </p:tav>
                                        <p:tav tm="100000">
                                          <p:val>
                                            <p:strVal val="#ppt_h"/>
                                          </p:val>
                                        </p:tav>
                                      </p:tavLst>
                                    </p:anim>
                                    <p:anim calcmode="lin" valueType="num">
                                      <p:cBhvr>
                                        <p:cTn id="50" dur="500" fill="hold"/>
                                        <p:tgtEl>
                                          <p:spTgt spid="1026"/>
                                        </p:tgtEl>
                                        <p:attrNameLst>
                                          <p:attrName>ppt_x</p:attrName>
                                        </p:attrNameLst>
                                      </p:cBhvr>
                                      <p:tavLst>
                                        <p:tav tm="0">
                                          <p:val>
                                            <p:strVal val="#ppt_x"/>
                                          </p:val>
                                        </p:tav>
                                        <p:tav tm="100000">
                                          <p:val>
                                            <p:strVal val="#ppt_x"/>
                                          </p:val>
                                        </p:tav>
                                      </p:tavLst>
                                    </p:anim>
                                    <p:anim calcmode="lin" valueType="num">
                                      <p:cBhvr>
                                        <p:cTn id="51" dur="500" fill="hold"/>
                                        <p:tgtEl>
                                          <p:spTgt spid="1026"/>
                                        </p:tgtEl>
                                        <p:attrNameLst>
                                          <p:attrName>ppt_y</p:attrName>
                                        </p:attrNameLst>
                                      </p:cBhvr>
                                      <p:tavLst>
                                        <p:tav tm="0">
                                          <p:val>
                                            <p:strVal val="#ppt_h+1"/>
                                          </p:val>
                                        </p:tav>
                                        <p:tav tm="100000">
                                          <p:val>
                                            <p:strVal val="#ppt_y"/>
                                          </p:val>
                                        </p:tav>
                                      </p:tavLst>
                                    </p:anim>
                                    <p:animEffect transition="in" filter="fade">
                                      <p:cBhvr>
                                        <p:cTn id="52" dur="500"/>
                                        <p:tgtEl>
                                          <p:spTgt spid="1026"/>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p:cTn id="66"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67"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6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70" dur="500"/>
                                        <p:tgtEl>
                                          <p:spTgt spid="3">
                                            <p:txEl>
                                              <p:pRg st="9" end="9"/>
                                            </p:txEl>
                                          </p:spTgt>
                                        </p:tgtEl>
                                      </p:cBhvr>
                                    </p:animEffect>
                                  </p:childTnLst>
                                </p:cTn>
                              </p:par>
                              <p:par>
                                <p:cTn id="71" presetID="58" presetClass="entr" presetSubtype="0" accel="100000" fill="hold" nodeType="withEffect">
                                  <p:stCondLst>
                                    <p:cond delay="0"/>
                                  </p:stCondLst>
                                  <p:childTnLst>
                                    <p:set>
                                      <p:cBhvr>
                                        <p:cTn id="72" dur="1" fill="hold">
                                          <p:stCondLst>
                                            <p:cond delay="0"/>
                                          </p:stCondLst>
                                        </p:cTn>
                                        <p:tgtEl>
                                          <p:spTgt spid="1028"/>
                                        </p:tgtEl>
                                        <p:attrNameLst>
                                          <p:attrName>style.visibility</p:attrName>
                                        </p:attrNameLst>
                                      </p:cBhvr>
                                      <p:to>
                                        <p:strVal val="visible"/>
                                      </p:to>
                                    </p:set>
                                    <p:anim calcmode="lin" valueType="num">
                                      <p:cBhvr>
                                        <p:cTn id="73" dur="500" fill="hold"/>
                                        <p:tgtEl>
                                          <p:spTgt spid="1028"/>
                                        </p:tgtEl>
                                        <p:attrNameLst>
                                          <p:attrName>ppt_w</p:attrName>
                                        </p:attrNameLst>
                                      </p:cBhvr>
                                      <p:tavLst>
                                        <p:tav tm="0">
                                          <p:val>
                                            <p:strVal val="#ppt_w*2.5"/>
                                          </p:val>
                                        </p:tav>
                                        <p:tav tm="100000">
                                          <p:val>
                                            <p:strVal val="#ppt_w"/>
                                          </p:val>
                                        </p:tav>
                                      </p:tavLst>
                                    </p:anim>
                                    <p:anim calcmode="lin" valueType="num">
                                      <p:cBhvr>
                                        <p:cTn id="74" dur="500" fill="hold"/>
                                        <p:tgtEl>
                                          <p:spTgt spid="1028"/>
                                        </p:tgtEl>
                                        <p:attrNameLst>
                                          <p:attrName>ppt_h</p:attrName>
                                        </p:attrNameLst>
                                      </p:cBhvr>
                                      <p:tavLst>
                                        <p:tav tm="0">
                                          <p:val>
                                            <p:strVal val="#ppt_h*0.01"/>
                                          </p:val>
                                        </p:tav>
                                        <p:tav tm="100000">
                                          <p:val>
                                            <p:strVal val="#ppt_h"/>
                                          </p:val>
                                        </p:tav>
                                      </p:tavLst>
                                    </p:anim>
                                    <p:anim calcmode="lin" valueType="num">
                                      <p:cBhvr>
                                        <p:cTn id="75" dur="500" fill="hold"/>
                                        <p:tgtEl>
                                          <p:spTgt spid="1028"/>
                                        </p:tgtEl>
                                        <p:attrNameLst>
                                          <p:attrName>ppt_x</p:attrName>
                                        </p:attrNameLst>
                                      </p:cBhvr>
                                      <p:tavLst>
                                        <p:tav tm="0">
                                          <p:val>
                                            <p:strVal val="#ppt_x"/>
                                          </p:val>
                                        </p:tav>
                                        <p:tav tm="100000">
                                          <p:val>
                                            <p:strVal val="#ppt_x"/>
                                          </p:val>
                                        </p:tav>
                                      </p:tavLst>
                                    </p:anim>
                                    <p:anim calcmode="lin" valueType="num">
                                      <p:cBhvr>
                                        <p:cTn id="76" dur="500" fill="hold"/>
                                        <p:tgtEl>
                                          <p:spTgt spid="1028"/>
                                        </p:tgtEl>
                                        <p:attrNameLst>
                                          <p:attrName>ppt_y</p:attrName>
                                        </p:attrNameLst>
                                      </p:cBhvr>
                                      <p:tavLst>
                                        <p:tav tm="0">
                                          <p:val>
                                            <p:strVal val="#ppt_h+1"/>
                                          </p:val>
                                        </p:tav>
                                        <p:tav tm="100000">
                                          <p:val>
                                            <p:strVal val="#ppt_y"/>
                                          </p:val>
                                        </p:tav>
                                      </p:tavLst>
                                    </p:anim>
                                    <p:animEffect transition="in" filter="fade">
                                      <p:cBhvr>
                                        <p:cTn id="77" dur="500"/>
                                        <p:tgtEl>
                                          <p:spTgt spid="1028"/>
                                        </p:tgtEl>
                                      </p:cBhvr>
                                    </p:animEffect>
                                  </p:childTnLst>
                                </p:cTn>
                              </p:par>
                              <p:par>
                                <p:cTn id="78" presetID="58" presetClass="entr" presetSubtype="0" accel="100000" fill="hold" nodeType="withEffect">
                                  <p:stCondLst>
                                    <p:cond delay="0"/>
                                  </p:stCondLst>
                                  <p:childTnLst>
                                    <p:set>
                                      <p:cBhvr>
                                        <p:cTn id="79" dur="1" fill="hold">
                                          <p:stCondLst>
                                            <p:cond delay="0"/>
                                          </p:stCondLst>
                                        </p:cTn>
                                        <p:tgtEl>
                                          <p:spTgt spid="1029"/>
                                        </p:tgtEl>
                                        <p:attrNameLst>
                                          <p:attrName>style.visibility</p:attrName>
                                        </p:attrNameLst>
                                      </p:cBhvr>
                                      <p:to>
                                        <p:strVal val="visible"/>
                                      </p:to>
                                    </p:set>
                                    <p:anim calcmode="lin" valueType="num">
                                      <p:cBhvr>
                                        <p:cTn id="80" dur="500" fill="hold"/>
                                        <p:tgtEl>
                                          <p:spTgt spid="1029"/>
                                        </p:tgtEl>
                                        <p:attrNameLst>
                                          <p:attrName>ppt_w</p:attrName>
                                        </p:attrNameLst>
                                      </p:cBhvr>
                                      <p:tavLst>
                                        <p:tav tm="0">
                                          <p:val>
                                            <p:strVal val="#ppt_w*2.5"/>
                                          </p:val>
                                        </p:tav>
                                        <p:tav tm="100000">
                                          <p:val>
                                            <p:strVal val="#ppt_w"/>
                                          </p:val>
                                        </p:tav>
                                      </p:tavLst>
                                    </p:anim>
                                    <p:anim calcmode="lin" valueType="num">
                                      <p:cBhvr>
                                        <p:cTn id="81" dur="500" fill="hold"/>
                                        <p:tgtEl>
                                          <p:spTgt spid="1029"/>
                                        </p:tgtEl>
                                        <p:attrNameLst>
                                          <p:attrName>ppt_h</p:attrName>
                                        </p:attrNameLst>
                                      </p:cBhvr>
                                      <p:tavLst>
                                        <p:tav tm="0">
                                          <p:val>
                                            <p:strVal val="#ppt_h*0.01"/>
                                          </p:val>
                                        </p:tav>
                                        <p:tav tm="100000">
                                          <p:val>
                                            <p:strVal val="#ppt_h"/>
                                          </p:val>
                                        </p:tav>
                                      </p:tavLst>
                                    </p:anim>
                                    <p:anim calcmode="lin" valueType="num">
                                      <p:cBhvr>
                                        <p:cTn id="82" dur="500" fill="hold"/>
                                        <p:tgtEl>
                                          <p:spTgt spid="1029"/>
                                        </p:tgtEl>
                                        <p:attrNameLst>
                                          <p:attrName>ppt_x</p:attrName>
                                        </p:attrNameLst>
                                      </p:cBhvr>
                                      <p:tavLst>
                                        <p:tav tm="0">
                                          <p:val>
                                            <p:strVal val="#ppt_x"/>
                                          </p:val>
                                        </p:tav>
                                        <p:tav tm="100000">
                                          <p:val>
                                            <p:strVal val="#ppt_x"/>
                                          </p:val>
                                        </p:tav>
                                      </p:tavLst>
                                    </p:anim>
                                    <p:anim calcmode="lin" valueType="num">
                                      <p:cBhvr>
                                        <p:cTn id="83" dur="500" fill="hold"/>
                                        <p:tgtEl>
                                          <p:spTgt spid="1029"/>
                                        </p:tgtEl>
                                        <p:attrNameLst>
                                          <p:attrName>ppt_y</p:attrName>
                                        </p:attrNameLst>
                                      </p:cBhvr>
                                      <p:tavLst>
                                        <p:tav tm="0">
                                          <p:val>
                                            <p:strVal val="#ppt_h+1"/>
                                          </p:val>
                                        </p:tav>
                                        <p:tav tm="100000">
                                          <p:val>
                                            <p:strVal val="#ppt_y"/>
                                          </p:val>
                                        </p:tav>
                                      </p:tavLst>
                                    </p:anim>
                                    <p:animEffect transition="in" filter="fade">
                                      <p:cBhvr>
                                        <p:cTn id="84" dur="500"/>
                                        <p:tgtEl>
                                          <p:spTgt spid="1029"/>
                                        </p:tgtEl>
                                      </p:cBhvr>
                                    </p:animEffect>
                                  </p:childTnLst>
                                </p:cTn>
                              </p:par>
                            </p:childTnLst>
                          </p:cTn>
                        </p:par>
                      </p:childTnLst>
                    </p:cTn>
                  </p:par>
                  <p:par>
                    <p:cTn id="85" fill="hold">
                      <p:stCondLst>
                        <p:cond delay="indefinite"/>
                      </p:stCondLst>
                      <p:childTnLst>
                        <p:par>
                          <p:cTn id="86" fill="hold">
                            <p:stCondLst>
                              <p:cond delay="0"/>
                            </p:stCondLst>
                            <p:childTnLst>
                              <p:par>
                                <p:cTn id="87" presetID="58" presetClass="entr" presetSubtype="0" accel="100000" fill="hold" grpId="0" nodeType="clickEffect">
                                  <p:stCondLst>
                                    <p:cond delay="0"/>
                                  </p:stCondLst>
                                  <p:childTnLst>
                                    <p:set>
                                      <p:cBhvr>
                                        <p:cTn id="88" dur="1" fill="hold">
                                          <p:stCondLst>
                                            <p:cond delay="0"/>
                                          </p:stCondLst>
                                        </p:cTn>
                                        <p:tgtEl>
                                          <p:spTgt spid="3">
                                            <p:txEl>
                                              <p:pRg st="10" end="10"/>
                                            </p:txEl>
                                          </p:spTgt>
                                        </p:tgtEl>
                                        <p:attrNameLst>
                                          <p:attrName>style.visibility</p:attrName>
                                        </p:attrNameLst>
                                      </p:cBhvr>
                                      <p:to>
                                        <p:strVal val="visible"/>
                                      </p:to>
                                    </p:set>
                                    <p:anim calcmode="lin" valueType="num">
                                      <p:cBhvr>
                                        <p:cTn id="89"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90"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9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2"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9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85794"/>
            <a:ext cx="8229600" cy="5788742"/>
          </a:xfrm>
        </p:spPr>
        <p:txBody>
          <a:bodyPr>
            <a:normAutofit fontScale="92500" lnSpcReduction="20000"/>
          </a:bodyPr>
          <a:lstStyle/>
          <a:p>
            <a:r>
              <a:rPr lang="ru-RU" dirty="0" smtClean="0"/>
              <a:t>Периодическому изменению соответствует замкнутая траектория на фазовой плоскости, и обратно: всякой замкнутой траектории соответствует бесконечное множество периодических изменений, отличающихся друг от друга выбором начала отсчета времени. </a:t>
            </a:r>
          </a:p>
          <a:p>
            <a:r>
              <a:rPr lang="ru-RU" dirty="0" smtClean="0"/>
              <a:t>Если периодическому изменению на фазовой плоскости соответствует</a:t>
            </a:r>
            <a:r>
              <a:rPr lang="ru-RU" b="1" dirty="0" smtClean="0"/>
              <a:t> </a:t>
            </a:r>
            <a:r>
              <a:rPr lang="ru-RU" dirty="0" smtClean="0"/>
              <a:t>изолированная замкнутая кривая, к которой с внешней и внутренней стороны приближаются (при возрастании </a:t>
            </a:r>
            <a:r>
              <a:rPr lang="ru-RU" i="1" dirty="0" err="1" smtClean="0"/>
              <a:t>t</a:t>
            </a:r>
            <a:r>
              <a:rPr lang="ru-RU" dirty="0" smtClean="0"/>
              <a:t>) соседние траектории по спиралям, эта </a:t>
            </a:r>
            <a:r>
              <a:rPr lang="ru-RU" i="1" dirty="0" smtClean="0"/>
              <a:t>изолированная замкнутая траектория есть предельный цикл</a:t>
            </a:r>
            <a:r>
              <a:rPr lang="ru-RU" dirty="0" smtClean="0"/>
              <a:t>.</a:t>
            </a:r>
          </a:p>
          <a:p>
            <a:r>
              <a:rPr lang="ru-RU" dirty="0" smtClean="0"/>
              <a:t>Простые примеры позволяют убедиться, что система общего вида (8.1) допускает в качестве траекторий предельные циклы.</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646236"/>
            <a:ext cx="8229600" cy="5211764"/>
          </a:xfrm>
        </p:spPr>
        <p:txBody>
          <a:bodyPr>
            <a:normAutofit fontScale="77500" lnSpcReduction="20000"/>
          </a:bodyPr>
          <a:lstStyle/>
          <a:p>
            <a:r>
              <a:rPr lang="ru-RU" dirty="0" smtClean="0"/>
              <a:t>Например, для системы</a:t>
            </a:r>
          </a:p>
          <a:p>
            <a:pPr>
              <a:buNone/>
            </a:pPr>
            <a:endParaRPr lang="en-US" baseline="30000" dirty="0" smtClean="0"/>
          </a:p>
          <a:p>
            <a:pPr>
              <a:buNone/>
            </a:pPr>
            <a:r>
              <a:rPr lang="en-US" baseline="30000" dirty="0" smtClean="0"/>
              <a:t>		</a:t>
            </a:r>
          </a:p>
          <a:p>
            <a:pPr>
              <a:buNone/>
            </a:pPr>
            <a:r>
              <a:rPr lang="en-US" baseline="30000" dirty="0" smtClean="0"/>
              <a:t>							</a:t>
            </a:r>
            <a:r>
              <a:rPr lang="ru-RU" baseline="30000" dirty="0" smtClean="0"/>
              <a:t>	(8.2)</a:t>
            </a:r>
            <a:endParaRPr lang="ru-RU" dirty="0" smtClean="0"/>
          </a:p>
          <a:p>
            <a:r>
              <a:rPr lang="ru-RU" dirty="0" smtClean="0"/>
              <a:t>Траектория</a:t>
            </a:r>
            <a:r>
              <a:rPr lang="en-US" dirty="0" smtClean="0"/>
              <a:t>	</a:t>
            </a:r>
            <a:r>
              <a:rPr lang="ru-RU" dirty="0" smtClean="0"/>
              <a:t>  является предельным циклом. Его параметрические уравнения будут:</a:t>
            </a:r>
          </a:p>
          <a:p>
            <a:r>
              <a:rPr lang="ru-RU" dirty="0" smtClean="0"/>
              <a:t>	</a:t>
            </a:r>
          </a:p>
          <a:p>
            <a:r>
              <a:rPr lang="ru-RU" dirty="0" smtClean="0"/>
              <a:t>а уравнения всех других фазовых траекторий запишутся в виде:</a:t>
            </a:r>
          </a:p>
          <a:p>
            <a:endParaRPr lang="en-US" dirty="0" smtClean="0"/>
          </a:p>
          <a:p>
            <a:endParaRPr lang="en-US" dirty="0" smtClean="0"/>
          </a:p>
          <a:p>
            <a:endParaRPr lang="ru-RU" dirty="0" smtClean="0"/>
          </a:p>
          <a:p>
            <a:r>
              <a:rPr lang="ru-RU" dirty="0" smtClean="0"/>
              <a:t>Значениям постоянной интегрирования </a:t>
            </a:r>
            <a:r>
              <a:rPr lang="ru-RU" i="1" dirty="0" smtClean="0"/>
              <a:t>С </a:t>
            </a:r>
            <a:r>
              <a:rPr lang="ru-RU" dirty="0" smtClean="0"/>
              <a:t>&gt; 0 соответствуют фазовые траектории, накручивающиеся на предельный цикл изнутри (при </a:t>
            </a:r>
            <a:r>
              <a:rPr lang="ru-RU" i="1" dirty="0" err="1" smtClean="0"/>
              <a:t>t</a:t>
            </a:r>
            <a:r>
              <a:rPr lang="ru-RU" i="1" dirty="0" smtClean="0"/>
              <a:t> </a:t>
            </a:r>
            <a:r>
              <a:rPr lang="ru-RU" dirty="0" smtClean="0">
                <a:sym typeface="Symbol"/>
              </a:rPr>
              <a:t></a:t>
            </a:r>
            <a:r>
              <a:rPr lang="ru-RU" i="1" dirty="0" smtClean="0"/>
              <a:t> </a:t>
            </a:r>
            <a:r>
              <a:rPr lang="ru-RU" dirty="0" smtClean="0">
                <a:sym typeface="Symbol"/>
              </a:rPr>
              <a:t></a:t>
            </a:r>
            <a:r>
              <a:rPr lang="ru-RU" dirty="0" smtClean="0"/>
              <a:t>), а значениям –1</a:t>
            </a:r>
            <a:r>
              <a:rPr lang="ru-RU" i="1" dirty="0" smtClean="0"/>
              <a:t> </a:t>
            </a:r>
            <a:r>
              <a:rPr lang="ru-RU" dirty="0" smtClean="0"/>
              <a:t>&lt;</a:t>
            </a:r>
            <a:r>
              <a:rPr lang="ru-RU" i="1" dirty="0" smtClean="0"/>
              <a:t> C </a:t>
            </a:r>
            <a:r>
              <a:rPr lang="ru-RU" dirty="0" smtClean="0"/>
              <a:t>&lt;</a:t>
            </a:r>
            <a:r>
              <a:rPr lang="ru-RU" i="1" dirty="0" smtClean="0"/>
              <a:t> </a:t>
            </a:r>
            <a:r>
              <a:rPr lang="ru-RU" dirty="0" smtClean="0"/>
              <a:t>0 траектории, накручивающиеся снаружи.</a:t>
            </a:r>
          </a:p>
          <a:p>
            <a:endParaRPr lang="ru-RU" dirty="0"/>
          </a:p>
        </p:txBody>
      </p:sp>
      <p:pic>
        <p:nvPicPr>
          <p:cNvPr id="254978" name="Picture 2" descr="C:\Users\73B5~1\AppData\Local\Temp\Rar$EX00.790\LectMB\lect08.files\image012.gif"/>
          <p:cNvPicPr>
            <a:picLocks noChangeAspect="1" noChangeArrowheads="1"/>
          </p:cNvPicPr>
          <p:nvPr/>
        </p:nvPicPr>
        <p:blipFill>
          <a:blip r:embed="rId2" cstate="print"/>
          <a:srcRect/>
          <a:stretch>
            <a:fillRect/>
          </a:stretch>
        </p:blipFill>
        <p:spPr bwMode="auto">
          <a:xfrm>
            <a:off x="1857356" y="2143116"/>
            <a:ext cx="2110035" cy="500066"/>
          </a:xfrm>
          <a:prstGeom prst="rect">
            <a:avLst/>
          </a:prstGeom>
          <a:noFill/>
        </p:spPr>
      </p:pic>
      <p:pic>
        <p:nvPicPr>
          <p:cNvPr id="254979" name="Picture 3" descr="C:\Users\73B5~1\AppData\Local\Temp\Rar$EX00.790\LectMB\lect08.files\image014.gif"/>
          <p:cNvPicPr>
            <a:picLocks noChangeAspect="1" noChangeArrowheads="1"/>
          </p:cNvPicPr>
          <p:nvPr/>
        </p:nvPicPr>
        <p:blipFill>
          <a:blip r:embed="rId3" cstate="print"/>
          <a:srcRect/>
          <a:stretch>
            <a:fillRect/>
          </a:stretch>
        </p:blipFill>
        <p:spPr bwMode="auto">
          <a:xfrm>
            <a:off x="4286248" y="2143116"/>
            <a:ext cx="2207608" cy="500066"/>
          </a:xfrm>
          <a:prstGeom prst="rect">
            <a:avLst/>
          </a:prstGeom>
          <a:noFill/>
        </p:spPr>
      </p:pic>
      <p:pic>
        <p:nvPicPr>
          <p:cNvPr id="254980" name="Picture 4" descr="C:\Users\73B5~1\AppData\Local\Temp\Rar$EX00.790\LectMB\lect08.files\image016.gif"/>
          <p:cNvPicPr>
            <a:picLocks noChangeAspect="1" noChangeArrowheads="1"/>
          </p:cNvPicPr>
          <p:nvPr/>
        </p:nvPicPr>
        <p:blipFill>
          <a:blip r:embed="rId4" cstate="print"/>
          <a:srcRect/>
          <a:stretch>
            <a:fillRect/>
          </a:stretch>
        </p:blipFill>
        <p:spPr bwMode="auto">
          <a:xfrm>
            <a:off x="2643174" y="2714620"/>
            <a:ext cx="685800" cy="228600"/>
          </a:xfrm>
          <a:prstGeom prst="rect">
            <a:avLst/>
          </a:prstGeom>
          <a:noFill/>
        </p:spPr>
      </p:pic>
      <p:pic>
        <p:nvPicPr>
          <p:cNvPr id="254981" name="Picture 5" descr="C:\Users\73B5~1\AppData\Local\Temp\Rar$EX00.790\LectMB\lect08.files\image018.gif"/>
          <p:cNvPicPr>
            <a:picLocks noChangeAspect="1" noChangeArrowheads="1"/>
          </p:cNvPicPr>
          <p:nvPr/>
        </p:nvPicPr>
        <p:blipFill>
          <a:blip r:embed="rId5" cstate="print"/>
          <a:srcRect/>
          <a:stretch>
            <a:fillRect/>
          </a:stretch>
        </p:blipFill>
        <p:spPr bwMode="auto">
          <a:xfrm>
            <a:off x="4429124" y="3357562"/>
            <a:ext cx="1415153" cy="285752"/>
          </a:xfrm>
          <a:prstGeom prst="rect">
            <a:avLst/>
          </a:prstGeom>
          <a:noFill/>
        </p:spPr>
      </p:pic>
      <p:pic>
        <p:nvPicPr>
          <p:cNvPr id="254982" name="Picture 6" descr="C:\Users\73B5~1\AppData\Local\Temp\Rar$EX00.790\LectMB\lect08.files\image020.gif"/>
          <p:cNvPicPr>
            <a:picLocks noChangeAspect="1" noChangeArrowheads="1"/>
          </p:cNvPicPr>
          <p:nvPr/>
        </p:nvPicPr>
        <p:blipFill>
          <a:blip r:embed="rId6" cstate="print"/>
          <a:srcRect/>
          <a:stretch>
            <a:fillRect/>
          </a:stretch>
        </p:blipFill>
        <p:spPr bwMode="auto">
          <a:xfrm>
            <a:off x="2500298" y="3357562"/>
            <a:ext cx="1374331" cy="285752"/>
          </a:xfrm>
          <a:prstGeom prst="rect">
            <a:avLst/>
          </a:prstGeom>
          <a:noFill/>
        </p:spPr>
      </p:pic>
      <p:pic>
        <p:nvPicPr>
          <p:cNvPr id="254983" name="Picture 7" descr="C:\Users\73B5~1\AppData\Local\Temp\Rar$EX00.790\LectMB\lect08.files\image022.gif"/>
          <p:cNvPicPr>
            <a:picLocks noChangeAspect="1" noChangeArrowheads="1"/>
          </p:cNvPicPr>
          <p:nvPr/>
        </p:nvPicPr>
        <p:blipFill>
          <a:blip r:embed="rId7" cstate="print"/>
          <a:srcRect/>
          <a:stretch>
            <a:fillRect/>
          </a:stretch>
        </p:blipFill>
        <p:spPr bwMode="auto">
          <a:xfrm>
            <a:off x="4214810" y="4357694"/>
            <a:ext cx="1718633" cy="642942"/>
          </a:xfrm>
          <a:prstGeom prst="rect">
            <a:avLst/>
          </a:prstGeom>
          <a:noFill/>
        </p:spPr>
      </p:pic>
      <p:pic>
        <p:nvPicPr>
          <p:cNvPr id="254984" name="Picture 8" descr="C:\Users\73B5~1\AppData\Local\Temp\Rar$EX00.790\LectMB\lect08.files\image024.gif"/>
          <p:cNvPicPr>
            <a:picLocks noChangeAspect="1" noChangeArrowheads="1"/>
          </p:cNvPicPr>
          <p:nvPr/>
        </p:nvPicPr>
        <p:blipFill>
          <a:blip r:embed="rId8" cstate="print"/>
          <a:srcRect/>
          <a:stretch>
            <a:fillRect/>
          </a:stretch>
        </p:blipFill>
        <p:spPr bwMode="auto">
          <a:xfrm>
            <a:off x="2214546" y="4286256"/>
            <a:ext cx="1620112" cy="71438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3" end="3"/>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254978"/>
                                        </p:tgtEl>
                                        <p:attrNameLst>
                                          <p:attrName>style.visibility</p:attrName>
                                        </p:attrNameLst>
                                      </p:cBhvr>
                                      <p:to>
                                        <p:strVal val="visible"/>
                                      </p:to>
                                    </p:set>
                                    <p:anim calcmode="lin" valueType="num">
                                      <p:cBhvr>
                                        <p:cTn id="23" dur="500" fill="hold"/>
                                        <p:tgtEl>
                                          <p:spTgt spid="254978"/>
                                        </p:tgtEl>
                                        <p:attrNameLst>
                                          <p:attrName>ppt_w</p:attrName>
                                        </p:attrNameLst>
                                      </p:cBhvr>
                                      <p:tavLst>
                                        <p:tav tm="0">
                                          <p:val>
                                            <p:strVal val="#ppt_w*2.5"/>
                                          </p:val>
                                        </p:tav>
                                        <p:tav tm="100000">
                                          <p:val>
                                            <p:strVal val="#ppt_w"/>
                                          </p:val>
                                        </p:tav>
                                      </p:tavLst>
                                    </p:anim>
                                    <p:anim calcmode="lin" valueType="num">
                                      <p:cBhvr>
                                        <p:cTn id="24" dur="500" fill="hold"/>
                                        <p:tgtEl>
                                          <p:spTgt spid="254978"/>
                                        </p:tgtEl>
                                        <p:attrNameLst>
                                          <p:attrName>ppt_h</p:attrName>
                                        </p:attrNameLst>
                                      </p:cBhvr>
                                      <p:tavLst>
                                        <p:tav tm="0">
                                          <p:val>
                                            <p:strVal val="#ppt_h*0.01"/>
                                          </p:val>
                                        </p:tav>
                                        <p:tav tm="100000">
                                          <p:val>
                                            <p:strVal val="#ppt_h"/>
                                          </p:val>
                                        </p:tav>
                                      </p:tavLst>
                                    </p:anim>
                                    <p:anim calcmode="lin" valueType="num">
                                      <p:cBhvr>
                                        <p:cTn id="25" dur="500" fill="hold"/>
                                        <p:tgtEl>
                                          <p:spTgt spid="254978"/>
                                        </p:tgtEl>
                                        <p:attrNameLst>
                                          <p:attrName>ppt_x</p:attrName>
                                        </p:attrNameLst>
                                      </p:cBhvr>
                                      <p:tavLst>
                                        <p:tav tm="0">
                                          <p:val>
                                            <p:strVal val="#ppt_x"/>
                                          </p:val>
                                        </p:tav>
                                        <p:tav tm="100000">
                                          <p:val>
                                            <p:strVal val="#ppt_x"/>
                                          </p:val>
                                        </p:tav>
                                      </p:tavLst>
                                    </p:anim>
                                    <p:anim calcmode="lin" valueType="num">
                                      <p:cBhvr>
                                        <p:cTn id="26" dur="500" fill="hold"/>
                                        <p:tgtEl>
                                          <p:spTgt spid="254978"/>
                                        </p:tgtEl>
                                        <p:attrNameLst>
                                          <p:attrName>ppt_y</p:attrName>
                                        </p:attrNameLst>
                                      </p:cBhvr>
                                      <p:tavLst>
                                        <p:tav tm="0">
                                          <p:val>
                                            <p:strVal val="#ppt_h+1"/>
                                          </p:val>
                                        </p:tav>
                                        <p:tav tm="100000">
                                          <p:val>
                                            <p:strVal val="#ppt_y"/>
                                          </p:val>
                                        </p:tav>
                                      </p:tavLst>
                                    </p:anim>
                                    <p:animEffect transition="in" filter="fade">
                                      <p:cBhvr>
                                        <p:cTn id="27" dur="500"/>
                                        <p:tgtEl>
                                          <p:spTgt spid="254978"/>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254979"/>
                                        </p:tgtEl>
                                        <p:attrNameLst>
                                          <p:attrName>style.visibility</p:attrName>
                                        </p:attrNameLst>
                                      </p:cBhvr>
                                      <p:to>
                                        <p:strVal val="visible"/>
                                      </p:to>
                                    </p:set>
                                    <p:anim calcmode="lin" valueType="num">
                                      <p:cBhvr>
                                        <p:cTn id="30" dur="500" fill="hold"/>
                                        <p:tgtEl>
                                          <p:spTgt spid="254979"/>
                                        </p:tgtEl>
                                        <p:attrNameLst>
                                          <p:attrName>ppt_w</p:attrName>
                                        </p:attrNameLst>
                                      </p:cBhvr>
                                      <p:tavLst>
                                        <p:tav tm="0">
                                          <p:val>
                                            <p:strVal val="#ppt_w*2.5"/>
                                          </p:val>
                                        </p:tav>
                                        <p:tav tm="100000">
                                          <p:val>
                                            <p:strVal val="#ppt_w"/>
                                          </p:val>
                                        </p:tav>
                                      </p:tavLst>
                                    </p:anim>
                                    <p:anim calcmode="lin" valueType="num">
                                      <p:cBhvr>
                                        <p:cTn id="31" dur="500" fill="hold"/>
                                        <p:tgtEl>
                                          <p:spTgt spid="254979"/>
                                        </p:tgtEl>
                                        <p:attrNameLst>
                                          <p:attrName>ppt_h</p:attrName>
                                        </p:attrNameLst>
                                      </p:cBhvr>
                                      <p:tavLst>
                                        <p:tav tm="0">
                                          <p:val>
                                            <p:strVal val="#ppt_h*0.01"/>
                                          </p:val>
                                        </p:tav>
                                        <p:tav tm="100000">
                                          <p:val>
                                            <p:strVal val="#ppt_h"/>
                                          </p:val>
                                        </p:tav>
                                      </p:tavLst>
                                    </p:anim>
                                    <p:anim calcmode="lin" valueType="num">
                                      <p:cBhvr>
                                        <p:cTn id="32" dur="500" fill="hold"/>
                                        <p:tgtEl>
                                          <p:spTgt spid="254979"/>
                                        </p:tgtEl>
                                        <p:attrNameLst>
                                          <p:attrName>ppt_x</p:attrName>
                                        </p:attrNameLst>
                                      </p:cBhvr>
                                      <p:tavLst>
                                        <p:tav tm="0">
                                          <p:val>
                                            <p:strVal val="#ppt_x"/>
                                          </p:val>
                                        </p:tav>
                                        <p:tav tm="100000">
                                          <p:val>
                                            <p:strVal val="#ppt_x"/>
                                          </p:val>
                                        </p:tav>
                                      </p:tavLst>
                                    </p:anim>
                                    <p:anim calcmode="lin" valueType="num">
                                      <p:cBhvr>
                                        <p:cTn id="33" dur="500" fill="hold"/>
                                        <p:tgtEl>
                                          <p:spTgt spid="254979"/>
                                        </p:tgtEl>
                                        <p:attrNameLst>
                                          <p:attrName>ppt_y</p:attrName>
                                        </p:attrNameLst>
                                      </p:cBhvr>
                                      <p:tavLst>
                                        <p:tav tm="0">
                                          <p:val>
                                            <p:strVal val="#ppt_h+1"/>
                                          </p:val>
                                        </p:tav>
                                        <p:tav tm="100000">
                                          <p:val>
                                            <p:strVal val="#ppt_y"/>
                                          </p:val>
                                        </p:tav>
                                      </p:tavLst>
                                    </p:anim>
                                    <p:animEffect transition="in" filter="fade">
                                      <p:cBhvr>
                                        <p:cTn id="34" dur="500"/>
                                        <p:tgtEl>
                                          <p:spTgt spid="254979"/>
                                        </p:tgtEl>
                                      </p:cBhvr>
                                    </p:animEffect>
                                  </p:childTnLst>
                                </p:cTn>
                              </p:par>
                            </p:childTnLst>
                          </p:cTn>
                        </p:par>
                      </p:childTnLst>
                    </p:cTn>
                  </p:par>
                  <p:par>
                    <p:cTn id="35" fill="hold">
                      <p:stCondLst>
                        <p:cond delay="indefinite"/>
                      </p:stCondLst>
                      <p:childTnLst>
                        <p:par>
                          <p:cTn id="36" fill="hold">
                            <p:stCondLst>
                              <p:cond delay="0"/>
                            </p:stCondLst>
                            <p:childTnLst>
                              <p:par>
                                <p:cTn id="37" presetID="58" presetClass="entr" presetSubtype="0" accel="10000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0"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3" dur="500"/>
                                        <p:tgtEl>
                                          <p:spTgt spid="3">
                                            <p:txEl>
                                              <p:pRg st="4" end="4"/>
                                            </p:txEl>
                                          </p:spTgt>
                                        </p:tgtEl>
                                      </p:cBhvr>
                                    </p:animEffect>
                                  </p:childTnLst>
                                </p:cTn>
                              </p:par>
                              <p:par>
                                <p:cTn id="44" presetID="58" presetClass="entr" presetSubtype="0" accel="100000" fill="hold" nodeType="withEffect">
                                  <p:stCondLst>
                                    <p:cond delay="0"/>
                                  </p:stCondLst>
                                  <p:childTnLst>
                                    <p:set>
                                      <p:cBhvr>
                                        <p:cTn id="45" dur="1" fill="hold">
                                          <p:stCondLst>
                                            <p:cond delay="0"/>
                                          </p:stCondLst>
                                        </p:cTn>
                                        <p:tgtEl>
                                          <p:spTgt spid="254980"/>
                                        </p:tgtEl>
                                        <p:attrNameLst>
                                          <p:attrName>style.visibility</p:attrName>
                                        </p:attrNameLst>
                                      </p:cBhvr>
                                      <p:to>
                                        <p:strVal val="visible"/>
                                      </p:to>
                                    </p:set>
                                    <p:anim calcmode="lin" valueType="num">
                                      <p:cBhvr>
                                        <p:cTn id="46" dur="500" fill="hold"/>
                                        <p:tgtEl>
                                          <p:spTgt spid="254980"/>
                                        </p:tgtEl>
                                        <p:attrNameLst>
                                          <p:attrName>ppt_w</p:attrName>
                                        </p:attrNameLst>
                                      </p:cBhvr>
                                      <p:tavLst>
                                        <p:tav tm="0">
                                          <p:val>
                                            <p:strVal val="#ppt_w*2.5"/>
                                          </p:val>
                                        </p:tav>
                                        <p:tav tm="100000">
                                          <p:val>
                                            <p:strVal val="#ppt_w"/>
                                          </p:val>
                                        </p:tav>
                                      </p:tavLst>
                                    </p:anim>
                                    <p:anim calcmode="lin" valueType="num">
                                      <p:cBhvr>
                                        <p:cTn id="47" dur="500" fill="hold"/>
                                        <p:tgtEl>
                                          <p:spTgt spid="254980"/>
                                        </p:tgtEl>
                                        <p:attrNameLst>
                                          <p:attrName>ppt_h</p:attrName>
                                        </p:attrNameLst>
                                      </p:cBhvr>
                                      <p:tavLst>
                                        <p:tav tm="0">
                                          <p:val>
                                            <p:strVal val="#ppt_h*0.01"/>
                                          </p:val>
                                        </p:tav>
                                        <p:tav tm="100000">
                                          <p:val>
                                            <p:strVal val="#ppt_h"/>
                                          </p:val>
                                        </p:tav>
                                      </p:tavLst>
                                    </p:anim>
                                    <p:anim calcmode="lin" valueType="num">
                                      <p:cBhvr>
                                        <p:cTn id="48" dur="500" fill="hold"/>
                                        <p:tgtEl>
                                          <p:spTgt spid="254980"/>
                                        </p:tgtEl>
                                        <p:attrNameLst>
                                          <p:attrName>ppt_x</p:attrName>
                                        </p:attrNameLst>
                                      </p:cBhvr>
                                      <p:tavLst>
                                        <p:tav tm="0">
                                          <p:val>
                                            <p:strVal val="#ppt_x"/>
                                          </p:val>
                                        </p:tav>
                                        <p:tav tm="100000">
                                          <p:val>
                                            <p:strVal val="#ppt_x"/>
                                          </p:val>
                                        </p:tav>
                                      </p:tavLst>
                                    </p:anim>
                                    <p:anim calcmode="lin" valueType="num">
                                      <p:cBhvr>
                                        <p:cTn id="49" dur="500" fill="hold"/>
                                        <p:tgtEl>
                                          <p:spTgt spid="254980"/>
                                        </p:tgtEl>
                                        <p:attrNameLst>
                                          <p:attrName>ppt_y</p:attrName>
                                        </p:attrNameLst>
                                      </p:cBhvr>
                                      <p:tavLst>
                                        <p:tav tm="0">
                                          <p:val>
                                            <p:strVal val="#ppt_h+1"/>
                                          </p:val>
                                        </p:tav>
                                        <p:tav tm="100000">
                                          <p:val>
                                            <p:strVal val="#ppt_y"/>
                                          </p:val>
                                        </p:tav>
                                      </p:tavLst>
                                    </p:anim>
                                    <p:animEffect transition="in" filter="fade">
                                      <p:cBhvr>
                                        <p:cTn id="50" dur="500"/>
                                        <p:tgtEl>
                                          <p:spTgt spid="254980"/>
                                        </p:tgtEl>
                                      </p:cBhvr>
                                    </p:animEffect>
                                  </p:childTnLst>
                                </p:cTn>
                              </p:par>
                              <p:par>
                                <p:cTn id="51" presetID="58" presetClass="entr" presetSubtype="0" accel="100000" fill="hold" nodeType="withEffect">
                                  <p:stCondLst>
                                    <p:cond delay="0"/>
                                  </p:stCondLst>
                                  <p:childTnLst>
                                    <p:set>
                                      <p:cBhvr>
                                        <p:cTn id="52" dur="1" fill="hold">
                                          <p:stCondLst>
                                            <p:cond delay="0"/>
                                          </p:stCondLst>
                                        </p:cTn>
                                        <p:tgtEl>
                                          <p:spTgt spid="254982"/>
                                        </p:tgtEl>
                                        <p:attrNameLst>
                                          <p:attrName>style.visibility</p:attrName>
                                        </p:attrNameLst>
                                      </p:cBhvr>
                                      <p:to>
                                        <p:strVal val="visible"/>
                                      </p:to>
                                    </p:set>
                                    <p:anim calcmode="lin" valueType="num">
                                      <p:cBhvr>
                                        <p:cTn id="53" dur="500" fill="hold"/>
                                        <p:tgtEl>
                                          <p:spTgt spid="254982"/>
                                        </p:tgtEl>
                                        <p:attrNameLst>
                                          <p:attrName>ppt_w</p:attrName>
                                        </p:attrNameLst>
                                      </p:cBhvr>
                                      <p:tavLst>
                                        <p:tav tm="0">
                                          <p:val>
                                            <p:strVal val="#ppt_w*2.5"/>
                                          </p:val>
                                        </p:tav>
                                        <p:tav tm="100000">
                                          <p:val>
                                            <p:strVal val="#ppt_w"/>
                                          </p:val>
                                        </p:tav>
                                      </p:tavLst>
                                    </p:anim>
                                    <p:anim calcmode="lin" valueType="num">
                                      <p:cBhvr>
                                        <p:cTn id="54" dur="500" fill="hold"/>
                                        <p:tgtEl>
                                          <p:spTgt spid="254982"/>
                                        </p:tgtEl>
                                        <p:attrNameLst>
                                          <p:attrName>ppt_h</p:attrName>
                                        </p:attrNameLst>
                                      </p:cBhvr>
                                      <p:tavLst>
                                        <p:tav tm="0">
                                          <p:val>
                                            <p:strVal val="#ppt_h*0.01"/>
                                          </p:val>
                                        </p:tav>
                                        <p:tav tm="100000">
                                          <p:val>
                                            <p:strVal val="#ppt_h"/>
                                          </p:val>
                                        </p:tav>
                                      </p:tavLst>
                                    </p:anim>
                                    <p:anim calcmode="lin" valueType="num">
                                      <p:cBhvr>
                                        <p:cTn id="55" dur="500" fill="hold"/>
                                        <p:tgtEl>
                                          <p:spTgt spid="254982"/>
                                        </p:tgtEl>
                                        <p:attrNameLst>
                                          <p:attrName>ppt_x</p:attrName>
                                        </p:attrNameLst>
                                      </p:cBhvr>
                                      <p:tavLst>
                                        <p:tav tm="0">
                                          <p:val>
                                            <p:strVal val="#ppt_x"/>
                                          </p:val>
                                        </p:tav>
                                        <p:tav tm="100000">
                                          <p:val>
                                            <p:strVal val="#ppt_x"/>
                                          </p:val>
                                        </p:tav>
                                      </p:tavLst>
                                    </p:anim>
                                    <p:anim calcmode="lin" valueType="num">
                                      <p:cBhvr>
                                        <p:cTn id="56" dur="500" fill="hold"/>
                                        <p:tgtEl>
                                          <p:spTgt spid="254982"/>
                                        </p:tgtEl>
                                        <p:attrNameLst>
                                          <p:attrName>ppt_y</p:attrName>
                                        </p:attrNameLst>
                                      </p:cBhvr>
                                      <p:tavLst>
                                        <p:tav tm="0">
                                          <p:val>
                                            <p:strVal val="#ppt_h+1"/>
                                          </p:val>
                                        </p:tav>
                                        <p:tav tm="100000">
                                          <p:val>
                                            <p:strVal val="#ppt_y"/>
                                          </p:val>
                                        </p:tav>
                                      </p:tavLst>
                                    </p:anim>
                                    <p:animEffect transition="in" filter="fade">
                                      <p:cBhvr>
                                        <p:cTn id="57" dur="500"/>
                                        <p:tgtEl>
                                          <p:spTgt spid="254982"/>
                                        </p:tgtEl>
                                      </p:cBhvr>
                                    </p:animEffect>
                                  </p:childTnLst>
                                </p:cTn>
                              </p:par>
                              <p:par>
                                <p:cTn id="58" presetID="58" presetClass="entr" presetSubtype="0" accel="100000" fill="hold" nodeType="withEffect">
                                  <p:stCondLst>
                                    <p:cond delay="0"/>
                                  </p:stCondLst>
                                  <p:childTnLst>
                                    <p:set>
                                      <p:cBhvr>
                                        <p:cTn id="59" dur="1" fill="hold">
                                          <p:stCondLst>
                                            <p:cond delay="0"/>
                                          </p:stCondLst>
                                        </p:cTn>
                                        <p:tgtEl>
                                          <p:spTgt spid="254981"/>
                                        </p:tgtEl>
                                        <p:attrNameLst>
                                          <p:attrName>style.visibility</p:attrName>
                                        </p:attrNameLst>
                                      </p:cBhvr>
                                      <p:to>
                                        <p:strVal val="visible"/>
                                      </p:to>
                                    </p:set>
                                    <p:anim calcmode="lin" valueType="num">
                                      <p:cBhvr>
                                        <p:cTn id="60" dur="500" fill="hold"/>
                                        <p:tgtEl>
                                          <p:spTgt spid="254981"/>
                                        </p:tgtEl>
                                        <p:attrNameLst>
                                          <p:attrName>ppt_w</p:attrName>
                                        </p:attrNameLst>
                                      </p:cBhvr>
                                      <p:tavLst>
                                        <p:tav tm="0">
                                          <p:val>
                                            <p:strVal val="#ppt_w*2.5"/>
                                          </p:val>
                                        </p:tav>
                                        <p:tav tm="100000">
                                          <p:val>
                                            <p:strVal val="#ppt_w"/>
                                          </p:val>
                                        </p:tav>
                                      </p:tavLst>
                                    </p:anim>
                                    <p:anim calcmode="lin" valueType="num">
                                      <p:cBhvr>
                                        <p:cTn id="61" dur="500" fill="hold"/>
                                        <p:tgtEl>
                                          <p:spTgt spid="254981"/>
                                        </p:tgtEl>
                                        <p:attrNameLst>
                                          <p:attrName>ppt_h</p:attrName>
                                        </p:attrNameLst>
                                      </p:cBhvr>
                                      <p:tavLst>
                                        <p:tav tm="0">
                                          <p:val>
                                            <p:strVal val="#ppt_h*0.01"/>
                                          </p:val>
                                        </p:tav>
                                        <p:tav tm="100000">
                                          <p:val>
                                            <p:strVal val="#ppt_h"/>
                                          </p:val>
                                        </p:tav>
                                      </p:tavLst>
                                    </p:anim>
                                    <p:anim calcmode="lin" valueType="num">
                                      <p:cBhvr>
                                        <p:cTn id="62" dur="500" fill="hold"/>
                                        <p:tgtEl>
                                          <p:spTgt spid="254981"/>
                                        </p:tgtEl>
                                        <p:attrNameLst>
                                          <p:attrName>ppt_x</p:attrName>
                                        </p:attrNameLst>
                                      </p:cBhvr>
                                      <p:tavLst>
                                        <p:tav tm="0">
                                          <p:val>
                                            <p:strVal val="#ppt_x"/>
                                          </p:val>
                                        </p:tav>
                                        <p:tav tm="100000">
                                          <p:val>
                                            <p:strVal val="#ppt_x"/>
                                          </p:val>
                                        </p:tav>
                                      </p:tavLst>
                                    </p:anim>
                                    <p:anim calcmode="lin" valueType="num">
                                      <p:cBhvr>
                                        <p:cTn id="63" dur="500" fill="hold"/>
                                        <p:tgtEl>
                                          <p:spTgt spid="254981"/>
                                        </p:tgtEl>
                                        <p:attrNameLst>
                                          <p:attrName>ppt_y</p:attrName>
                                        </p:attrNameLst>
                                      </p:cBhvr>
                                      <p:tavLst>
                                        <p:tav tm="0">
                                          <p:val>
                                            <p:strVal val="#ppt_h+1"/>
                                          </p:val>
                                        </p:tav>
                                        <p:tav tm="100000">
                                          <p:val>
                                            <p:strVal val="#ppt_y"/>
                                          </p:val>
                                        </p:tav>
                                      </p:tavLst>
                                    </p:anim>
                                    <p:animEffect transition="in" filter="fade">
                                      <p:cBhvr>
                                        <p:cTn id="64" dur="500"/>
                                        <p:tgtEl>
                                          <p:spTgt spid="254981"/>
                                        </p:tgtEl>
                                      </p:cBhvr>
                                    </p:animEffect>
                                  </p:childTnLst>
                                </p:cTn>
                              </p:par>
                            </p:childTnLst>
                          </p:cTn>
                        </p:par>
                      </p:childTnLst>
                    </p:cTn>
                  </p:par>
                  <p:par>
                    <p:cTn id="65" fill="hold">
                      <p:stCondLst>
                        <p:cond delay="indefinite"/>
                      </p:stCondLst>
                      <p:childTnLst>
                        <p:par>
                          <p:cTn id="66" fill="hold">
                            <p:stCondLst>
                              <p:cond delay="0"/>
                            </p:stCondLst>
                            <p:childTnLst>
                              <p:par>
                                <p:cTn id="67" presetID="58" presetClass="entr" presetSubtype="0" accel="100000" fill="hold" grpId="0" nodeType="click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 calcmode="lin" valueType="num">
                                      <p:cBhvr>
                                        <p:cTn id="69"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70"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7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2"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73" dur="500"/>
                                        <p:tgtEl>
                                          <p:spTgt spid="3">
                                            <p:txEl>
                                              <p:pRg st="6" end="6"/>
                                            </p:txEl>
                                          </p:spTgt>
                                        </p:tgtEl>
                                      </p:cBhvr>
                                    </p:animEffect>
                                  </p:childTnLst>
                                </p:cTn>
                              </p:par>
                              <p:par>
                                <p:cTn id="74" presetID="58" presetClass="entr" presetSubtype="0" accel="100000" fill="hold" nodeType="withEffect">
                                  <p:stCondLst>
                                    <p:cond delay="0"/>
                                  </p:stCondLst>
                                  <p:childTnLst>
                                    <p:set>
                                      <p:cBhvr>
                                        <p:cTn id="75" dur="1" fill="hold">
                                          <p:stCondLst>
                                            <p:cond delay="0"/>
                                          </p:stCondLst>
                                        </p:cTn>
                                        <p:tgtEl>
                                          <p:spTgt spid="254983"/>
                                        </p:tgtEl>
                                        <p:attrNameLst>
                                          <p:attrName>style.visibility</p:attrName>
                                        </p:attrNameLst>
                                      </p:cBhvr>
                                      <p:to>
                                        <p:strVal val="visible"/>
                                      </p:to>
                                    </p:set>
                                    <p:anim calcmode="lin" valueType="num">
                                      <p:cBhvr>
                                        <p:cTn id="76" dur="500" fill="hold"/>
                                        <p:tgtEl>
                                          <p:spTgt spid="254983"/>
                                        </p:tgtEl>
                                        <p:attrNameLst>
                                          <p:attrName>ppt_w</p:attrName>
                                        </p:attrNameLst>
                                      </p:cBhvr>
                                      <p:tavLst>
                                        <p:tav tm="0">
                                          <p:val>
                                            <p:strVal val="#ppt_w*2.5"/>
                                          </p:val>
                                        </p:tav>
                                        <p:tav tm="100000">
                                          <p:val>
                                            <p:strVal val="#ppt_w"/>
                                          </p:val>
                                        </p:tav>
                                      </p:tavLst>
                                    </p:anim>
                                    <p:anim calcmode="lin" valueType="num">
                                      <p:cBhvr>
                                        <p:cTn id="77" dur="500" fill="hold"/>
                                        <p:tgtEl>
                                          <p:spTgt spid="254983"/>
                                        </p:tgtEl>
                                        <p:attrNameLst>
                                          <p:attrName>ppt_h</p:attrName>
                                        </p:attrNameLst>
                                      </p:cBhvr>
                                      <p:tavLst>
                                        <p:tav tm="0">
                                          <p:val>
                                            <p:strVal val="#ppt_h*0.01"/>
                                          </p:val>
                                        </p:tav>
                                        <p:tav tm="100000">
                                          <p:val>
                                            <p:strVal val="#ppt_h"/>
                                          </p:val>
                                        </p:tav>
                                      </p:tavLst>
                                    </p:anim>
                                    <p:anim calcmode="lin" valueType="num">
                                      <p:cBhvr>
                                        <p:cTn id="78" dur="500" fill="hold"/>
                                        <p:tgtEl>
                                          <p:spTgt spid="254983"/>
                                        </p:tgtEl>
                                        <p:attrNameLst>
                                          <p:attrName>ppt_x</p:attrName>
                                        </p:attrNameLst>
                                      </p:cBhvr>
                                      <p:tavLst>
                                        <p:tav tm="0">
                                          <p:val>
                                            <p:strVal val="#ppt_x"/>
                                          </p:val>
                                        </p:tav>
                                        <p:tav tm="100000">
                                          <p:val>
                                            <p:strVal val="#ppt_x"/>
                                          </p:val>
                                        </p:tav>
                                      </p:tavLst>
                                    </p:anim>
                                    <p:anim calcmode="lin" valueType="num">
                                      <p:cBhvr>
                                        <p:cTn id="79" dur="500" fill="hold"/>
                                        <p:tgtEl>
                                          <p:spTgt spid="254983"/>
                                        </p:tgtEl>
                                        <p:attrNameLst>
                                          <p:attrName>ppt_y</p:attrName>
                                        </p:attrNameLst>
                                      </p:cBhvr>
                                      <p:tavLst>
                                        <p:tav tm="0">
                                          <p:val>
                                            <p:strVal val="#ppt_h+1"/>
                                          </p:val>
                                        </p:tav>
                                        <p:tav tm="100000">
                                          <p:val>
                                            <p:strVal val="#ppt_y"/>
                                          </p:val>
                                        </p:tav>
                                      </p:tavLst>
                                    </p:anim>
                                    <p:animEffect transition="in" filter="fade">
                                      <p:cBhvr>
                                        <p:cTn id="80" dur="500"/>
                                        <p:tgtEl>
                                          <p:spTgt spid="254983"/>
                                        </p:tgtEl>
                                      </p:cBhvr>
                                    </p:animEffect>
                                  </p:childTnLst>
                                </p:cTn>
                              </p:par>
                              <p:par>
                                <p:cTn id="81" presetID="58" presetClass="entr" presetSubtype="0" accel="100000" fill="hold" nodeType="withEffect">
                                  <p:stCondLst>
                                    <p:cond delay="0"/>
                                  </p:stCondLst>
                                  <p:childTnLst>
                                    <p:set>
                                      <p:cBhvr>
                                        <p:cTn id="82" dur="1" fill="hold">
                                          <p:stCondLst>
                                            <p:cond delay="0"/>
                                          </p:stCondLst>
                                        </p:cTn>
                                        <p:tgtEl>
                                          <p:spTgt spid="254984"/>
                                        </p:tgtEl>
                                        <p:attrNameLst>
                                          <p:attrName>style.visibility</p:attrName>
                                        </p:attrNameLst>
                                      </p:cBhvr>
                                      <p:to>
                                        <p:strVal val="visible"/>
                                      </p:to>
                                    </p:set>
                                    <p:anim calcmode="lin" valueType="num">
                                      <p:cBhvr>
                                        <p:cTn id="83" dur="500" fill="hold"/>
                                        <p:tgtEl>
                                          <p:spTgt spid="254984"/>
                                        </p:tgtEl>
                                        <p:attrNameLst>
                                          <p:attrName>ppt_w</p:attrName>
                                        </p:attrNameLst>
                                      </p:cBhvr>
                                      <p:tavLst>
                                        <p:tav tm="0">
                                          <p:val>
                                            <p:strVal val="#ppt_w*2.5"/>
                                          </p:val>
                                        </p:tav>
                                        <p:tav tm="100000">
                                          <p:val>
                                            <p:strVal val="#ppt_w"/>
                                          </p:val>
                                        </p:tav>
                                      </p:tavLst>
                                    </p:anim>
                                    <p:anim calcmode="lin" valueType="num">
                                      <p:cBhvr>
                                        <p:cTn id="84" dur="500" fill="hold"/>
                                        <p:tgtEl>
                                          <p:spTgt spid="254984"/>
                                        </p:tgtEl>
                                        <p:attrNameLst>
                                          <p:attrName>ppt_h</p:attrName>
                                        </p:attrNameLst>
                                      </p:cBhvr>
                                      <p:tavLst>
                                        <p:tav tm="0">
                                          <p:val>
                                            <p:strVal val="#ppt_h*0.01"/>
                                          </p:val>
                                        </p:tav>
                                        <p:tav tm="100000">
                                          <p:val>
                                            <p:strVal val="#ppt_h"/>
                                          </p:val>
                                        </p:tav>
                                      </p:tavLst>
                                    </p:anim>
                                    <p:anim calcmode="lin" valueType="num">
                                      <p:cBhvr>
                                        <p:cTn id="85" dur="500" fill="hold"/>
                                        <p:tgtEl>
                                          <p:spTgt spid="254984"/>
                                        </p:tgtEl>
                                        <p:attrNameLst>
                                          <p:attrName>ppt_x</p:attrName>
                                        </p:attrNameLst>
                                      </p:cBhvr>
                                      <p:tavLst>
                                        <p:tav tm="0">
                                          <p:val>
                                            <p:strVal val="#ppt_x"/>
                                          </p:val>
                                        </p:tav>
                                        <p:tav tm="100000">
                                          <p:val>
                                            <p:strVal val="#ppt_x"/>
                                          </p:val>
                                        </p:tav>
                                      </p:tavLst>
                                    </p:anim>
                                    <p:anim calcmode="lin" valueType="num">
                                      <p:cBhvr>
                                        <p:cTn id="86" dur="500" fill="hold"/>
                                        <p:tgtEl>
                                          <p:spTgt spid="254984"/>
                                        </p:tgtEl>
                                        <p:attrNameLst>
                                          <p:attrName>ppt_y</p:attrName>
                                        </p:attrNameLst>
                                      </p:cBhvr>
                                      <p:tavLst>
                                        <p:tav tm="0">
                                          <p:val>
                                            <p:strVal val="#ppt_h+1"/>
                                          </p:val>
                                        </p:tav>
                                        <p:tav tm="100000">
                                          <p:val>
                                            <p:strVal val="#ppt_y"/>
                                          </p:val>
                                        </p:tav>
                                      </p:tavLst>
                                    </p:anim>
                                    <p:animEffect transition="in" filter="fade">
                                      <p:cBhvr>
                                        <p:cTn id="87" dur="500"/>
                                        <p:tgtEl>
                                          <p:spTgt spid="254984"/>
                                        </p:tgtEl>
                                      </p:cBhvr>
                                    </p:animEffect>
                                  </p:childTnLst>
                                </p:cTn>
                              </p:par>
                            </p:childTnLst>
                          </p:cTn>
                        </p:par>
                      </p:childTnLst>
                    </p:cTn>
                  </p:par>
                  <p:par>
                    <p:cTn id="88" fill="hold">
                      <p:stCondLst>
                        <p:cond delay="indefinite"/>
                      </p:stCondLst>
                      <p:childTnLst>
                        <p:par>
                          <p:cTn id="89" fill="hold">
                            <p:stCondLst>
                              <p:cond delay="0"/>
                            </p:stCondLst>
                            <p:childTnLst>
                              <p:par>
                                <p:cTn id="90" presetID="58" presetClass="entr" presetSubtype="0" accel="100000" fill="hold" grpId="0" nodeType="clickEffect">
                                  <p:stCondLst>
                                    <p:cond delay="0"/>
                                  </p:stCondLst>
                                  <p:childTnLst>
                                    <p:set>
                                      <p:cBhvr>
                                        <p:cTn id="91" dur="1" fill="hold">
                                          <p:stCondLst>
                                            <p:cond delay="0"/>
                                          </p:stCondLst>
                                        </p:cTn>
                                        <p:tgtEl>
                                          <p:spTgt spid="3">
                                            <p:txEl>
                                              <p:pRg st="10" end="10"/>
                                            </p:txEl>
                                          </p:spTgt>
                                        </p:tgtEl>
                                        <p:attrNameLst>
                                          <p:attrName>style.visibility</p:attrName>
                                        </p:attrNameLst>
                                      </p:cBhvr>
                                      <p:to>
                                        <p:strVal val="visible"/>
                                      </p:to>
                                    </p:set>
                                    <p:anim calcmode="lin" valueType="num">
                                      <p:cBhvr>
                                        <p:cTn id="92"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93"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9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9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28596" y="1428736"/>
            <a:ext cx="8229600" cy="3211523"/>
          </a:xfrm>
        </p:spPr>
        <p:txBody>
          <a:bodyPr>
            <a:normAutofit fontScale="55000" lnSpcReduction="20000"/>
          </a:bodyPr>
          <a:lstStyle/>
          <a:p>
            <a:r>
              <a:rPr lang="ru-RU" i="1" dirty="0" smtClean="0"/>
              <a:t>Предельный цикл называется</a:t>
            </a:r>
            <a:r>
              <a:rPr lang="ru-RU" b="1" i="1" dirty="0" smtClean="0"/>
              <a:t> </a:t>
            </a:r>
            <a:r>
              <a:rPr lang="ru-RU" i="1" dirty="0" smtClean="0"/>
              <a:t>устойчивым, если существует такая область на фазовой плоскости, содержащая этот предельный</a:t>
            </a:r>
            <a:r>
              <a:rPr lang="ru-RU" b="1" i="1" dirty="0" smtClean="0"/>
              <a:t> </a:t>
            </a:r>
            <a:r>
              <a:rPr lang="ru-RU" i="1" dirty="0" smtClean="0"/>
              <a:t>цикл, </a:t>
            </a:r>
            <a:r>
              <a:rPr lang="ru-RU" i="1" dirty="0" smtClean="0">
                <a:sym typeface="Symbol"/>
              </a:rPr>
              <a:t></a:t>
            </a:r>
            <a:r>
              <a:rPr lang="ru-RU" i="1" dirty="0" smtClean="0"/>
              <a:t> окрестность </a:t>
            </a:r>
            <a:r>
              <a:rPr lang="ru-RU" i="1" dirty="0" smtClean="0">
                <a:sym typeface="Symbol"/>
              </a:rPr>
              <a:t></a:t>
            </a:r>
            <a:r>
              <a:rPr lang="ru-RU" i="1" dirty="0" smtClean="0"/>
              <a:t>, что все фазовые траектории, начинающиеся в окрестности </a:t>
            </a:r>
            <a:r>
              <a:rPr lang="ru-RU" i="1" dirty="0" smtClean="0">
                <a:sym typeface="Symbol"/>
              </a:rPr>
              <a:t></a:t>
            </a:r>
            <a:r>
              <a:rPr lang="ru-RU" i="1" dirty="0" smtClean="0"/>
              <a:t>, асимптотически при </a:t>
            </a:r>
            <a:r>
              <a:rPr lang="ru-RU" i="1" dirty="0" err="1" smtClean="0"/>
              <a:t>t</a:t>
            </a:r>
            <a:r>
              <a:rPr lang="ru-RU" i="1" dirty="0" smtClean="0"/>
              <a:t> </a:t>
            </a:r>
            <a:r>
              <a:rPr lang="ru-RU" i="1" dirty="0" smtClean="0">
                <a:sym typeface="Symbol"/>
              </a:rPr>
              <a:t></a:t>
            </a:r>
            <a:r>
              <a:rPr lang="ru-RU" i="1" dirty="0" smtClean="0"/>
              <a:t> </a:t>
            </a:r>
            <a:r>
              <a:rPr lang="ru-RU" i="1" dirty="0" smtClean="0">
                <a:sym typeface="Symbol"/>
              </a:rPr>
              <a:t></a:t>
            </a:r>
            <a:r>
              <a:rPr lang="ru-RU" i="1" dirty="0" smtClean="0"/>
              <a:t> приближаются к</a:t>
            </a:r>
            <a:r>
              <a:rPr lang="ru-RU" b="1" i="1" dirty="0" smtClean="0"/>
              <a:t> </a:t>
            </a:r>
            <a:r>
              <a:rPr lang="ru-RU" i="1" dirty="0" smtClean="0"/>
              <a:t>предельному циклу.</a:t>
            </a:r>
            <a:endParaRPr lang="ru-RU" dirty="0" smtClean="0"/>
          </a:p>
          <a:p>
            <a:r>
              <a:rPr lang="ru-RU" i="1" dirty="0" smtClean="0"/>
              <a:t>Если же, наоборот, в любой сколь угодно малой окрестности </a:t>
            </a:r>
            <a:r>
              <a:rPr lang="ru-RU" i="1" dirty="0" smtClean="0">
                <a:sym typeface="Symbol"/>
              </a:rPr>
              <a:t></a:t>
            </a:r>
            <a:r>
              <a:rPr lang="ru-RU" i="1" dirty="0" smtClean="0"/>
              <a:t> предельного цикла существует по крайней мере одна фазовая траектория, не приближающаяся к предельному циклу</a:t>
            </a:r>
            <a:r>
              <a:rPr lang="ru-RU" b="1" i="1" dirty="0" smtClean="0"/>
              <a:t> </a:t>
            </a:r>
            <a:r>
              <a:rPr lang="ru-RU" i="1" dirty="0" smtClean="0"/>
              <a:t>при </a:t>
            </a:r>
            <a:r>
              <a:rPr lang="ru-RU" i="1" dirty="0" err="1" smtClean="0"/>
              <a:t>t</a:t>
            </a:r>
            <a:r>
              <a:rPr lang="ru-RU" i="1" dirty="0" smtClean="0"/>
              <a:t> </a:t>
            </a:r>
            <a:r>
              <a:rPr lang="ru-RU" i="1" dirty="0" smtClean="0">
                <a:sym typeface="Symbol"/>
              </a:rPr>
              <a:t></a:t>
            </a:r>
            <a:r>
              <a:rPr lang="ru-RU" i="1" dirty="0" smtClean="0"/>
              <a:t> </a:t>
            </a:r>
            <a:r>
              <a:rPr lang="ru-RU" i="1" dirty="0" smtClean="0">
                <a:sym typeface="Symbol"/>
              </a:rPr>
              <a:t></a:t>
            </a:r>
            <a:r>
              <a:rPr lang="ru-RU" i="1" dirty="0" smtClean="0"/>
              <a:t>, то такой предельный цикл называется неустойчивым</a:t>
            </a:r>
            <a:r>
              <a:rPr lang="ru-RU" b="1" i="1" dirty="0" smtClean="0"/>
              <a:t>.</a:t>
            </a:r>
            <a:r>
              <a:rPr lang="ru-RU" dirty="0" smtClean="0"/>
              <a:t> Такие циклы разделяют области влияния (бассейны) разных притягивающих множеств.</a:t>
            </a:r>
          </a:p>
          <a:p>
            <a:pPr>
              <a:buNone/>
            </a:pPr>
            <a:r>
              <a:rPr lang="ru-RU" dirty="0" smtClean="0"/>
              <a:t> </a:t>
            </a:r>
          </a:p>
          <a:p>
            <a:r>
              <a:rPr lang="ru-RU" dirty="0" smtClean="0"/>
              <a:t>На рис. 8.2 изображены устойчивый предельный цикл (</a:t>
            </a:r>
            <a:r>
              <a:rPr lang="ru-RU" i="1" dirty="0" smtClean="0"/>
              <a:t>а</a:t>
            </a:r>
            <a:r>
              <a:rPr lang="ru-RU" dirty="0" smtClean="0"/>
              <a:t>) и неустойчивые (</a:t>
            </a:r>
            <a:r>
              <a:rPr lang="ru-RU" i="1" dirty="0" smtClean="0"/>
              <a:t>б</a:t>
            </a:r>
            <a:r>
              <a:rPr lang="ru-RU" dirty="0" smtClean="0"/>
              <a:t>) и (</a:t>
            </a:r>
            <a:r>
              <a:rPr lang="ru-RU" i="1" dirty="0" smtClean="0"/>
              <a:t>в</a:t>
            </a:r>
            <a:r>
              <a:rPr lang="ru-RU" dirty="0" smtClean="0"/>
              <a:t>). </a:t>
            </a:r>
          </a:p>
          <a:p>
            <a:endParaRPr lang="ru-RU" dirty="0"/>
          </a:p>
        </p:txBody>
      </p:sp>
      <p:pic>
        <p:nvPicPr>
          <p:cNvPr id="257026" name="Picture 2" descr="C:\Users\73B5~1\AppData\Local\Temp\Rar$EX00.790\LectMB\lect08.files\image026.gif"/>
          <p:cNvPicPr>
            <a:picLocks noChangeAspect="1" noChangeArrowheads="1"/>
          </p:cNvPicPr>
          <p:nvPr/>
        </p:nvPicPr>
        <p:blipFill>
          <a:blip r:embed="rId2" cstate="print"/>
          <a:srcRect/>
          <a:stretch>
            <a:fillRect/>
          </a:stretch>
        </p:blipFill>
        <p:spPr bwMode="auto">
          <a:xfrm>
            <a:off x="2071670" y="4357694"/>
            <a:ext cx="4743450" cy="230505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3" end="3"/>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257026"/>
                                        </p:tgtEl>
                                        <p:attrNameLst>
                                          <p:attrName>style.visibility</p:attrName>
                                        </p:attrNameLst>
                                      </p:cBhvr>
                                      <p:to>
                                        <p:strVal val="visible"/>
                                      </p:to>
                                    </p:set>
                                    <p:anim calcmode="lin" valueType="num">
                                      <p:cBhvr>
                                        <p:cTn id="32" dur="500" fill="hold"/>
                                        <p:tgtEl>
                                          <p:spTgt spid="257026"/>
                                        </p:tgtEl>
                                        <p:attrNameLst>
                                          <p:attrName>ppt_w</p:attrName>
                                        </p:attrNameLst>
                                      </p:cBhvr>
                                      <p:tavLst>
                                        <p:tav tm="0">
                                          <p:val>
                                            <p:strVal val="#ppt_w*2.5"/>
                                          </p:val>
                                        </p:tav>
                                        <p:tav tm="100000">
                                          <p:val>
                                            <p:strVal val="#ppt_w"/>
                                          </p:val>
                                        </p:tav>
                                      </p:tavLst>
                                    </p:anim>
                                    <p:anim calcmode="lin" valueType="num">
                                      <p:cBhvr>
                                        <p:cTn id="33" dur="500" fill="hold"/>
                                        <p:tgtEl>
                                          <p:spTgt spid="257026"/>
                                        </p:tgtEl>
                                        <p:attrNameLst>
                                          <p:attrName>ppt_h</p:attrName>
                                        </p:attrNameLst>
                                      </p:cBhvr>
                                      <p:tavLst>
                                        <p:tav tm="0">
                                          <p:val>
                                            <p:strVal val="#ppt_h*0.01"/>
                                          </p:val>
                                        </p:tav>
                                        <p:tav tm="100000">
                                          <p:val>
                                            <p:strVal val="#ppt_h"/>
                                          </p:val>
                                        </p:tav>
                                      </p:tavLst>
                                    </p:anim>
                                    <p:anim calcmode="lin" valueType="num">
                                      <p:cBhvr>
                                        <p:cTn id="34" dur="500" fill="hold"/>
                                        <p:tgtEl>
                                          <p:spTgt spid="257026"/>
                                        </p:tgtEl>
                                        <p:attrNameLst>
                                          <p:attrName>ppt_x</p:attrName>
                                        </p:attrNameLst>
                                      </p:cBhvr>
                                      <p:tavLst>
                                        <p:tav tm="0">
                                          <p:val>
                                            <p:strVal val="#ppt_x"/>
                                          </p:val>
                                        </p:tav>
                                        <p:tav tm="100000">
                                          <p:val>
                                            <p:strVal val="#ppt_x"/>
                                          </p:val>
                                        </p:tav>
                                      </p:tavLst>
                                    </p:anim>
                                    <p:anim calcmode="lin" valueType="num">
                                      <p:cBhvr>
                                        <p:cTn id="35" dur="500" fill="hold"/>
                                        <p:tgtEl>
                                          <p:spTgt spid="257026"/>
                                        </p:tgtEl>
                                        <p:attrNameLst>
                                          <p:attrName>ppt_y</p:attrName>
                                        </p:attrNameLst>
                                      </p:cBhvr>
                                      <p:tavLst>
                                        <p:tav tm="0">
                                          <p:val>
                                            <p:strVal val="#ppt_h+1"/>
                                          </p:val>
                                        </p:tav>
                                        <p:tav tm="100000">
                                          <p:val>
                                            <p:strVal val="#ppt_y"/>
                                          </p:val>
                                        </p:tav>
                                      </p:tavLst>
                                    </p:anim>
                                    <p:animEffect transition="in" filter="fade">
                                      <p:cBhvr>
                                        <p:cTn id="36" dur="500"/>
                                        <p:tgtEl>
                                          <p:spTgt spid="257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28670"/>
            <a:ext cx="8229600" cy="5645866"/>
          </a:xfrm>
        </p:spPr>
        <p:txBody>
          <a:bodyPr>
            <a:normAutofit fontScale="85000" lnSpcReduction="10000"/>
          </a:bodyPr>
          <a:lstStyle/>
          <a:p>
            <a:r>
              <a:rPr lang="ru-RU" dirty="0" smtClean="0"/>
              <a:t/>
            </a:r>
            <a:br>
              <a:rPr lang="ru-RU" dirty="0" smtClean="0"/>
            </a:br>
            <a:r>
              <a:rPr lang="ru-RU" dirty="0" smtClean="0"/>
              <a:t> Неустойчивые предельные циклы, подобные изображенному на рис. 8.2 </a:t>
            </a:r>
            <a:r>
              <a:rPr lang="ru-RU" i="1" dirty="0" smtClean="0"/>
              <a:t>б</a:t>
            </a:r>
            <a:r>
              <a:rPr lang="ru-RU" dirty="0" smtClean="0"/>
              <a:t>, такие, что все траектории с одной стороны (например, изнутри) приближаются к ним, а с другой стороны (например, извне) удаляются от них при </a:t>
            </a:r>
            <a:r>
              <a:rPr lang="ru-RU" i="1" dirty="0" err="1" smtClean="0"/>
              <a:t>t</a:t>
            </a:r>
            <a:r>
              <a:rPr lang="ru-RU" i="1" dirty="0" smtClean="0"/>
              <a:t> </a:t>
            </a:r>
            <a:r>
              <a:rPr lang="ru-RU" dirty="0" smtClean="0">
                <a:sym typeface="Symbol"/>
              </a:rPr>
              <a:t></a:t>
            </a:r>
            <a:r>
              <a:rPr lang="ru-RU" dirty="0" smtClean="0"/>
              <a:t> </a:t>
            </a:r>
            <a:r>
              <a:rPr lang="ru-RU" dirty="0" smtClean="0">
                <a:sym typeface="Symbol"/>
              </a:rPr>
              <a:t></a:t>
            </a:r>
            <a:r>
              <a:rPr lang="ru-RU" dirty="0" smtClean="0"/>
              <a:t>, называют «</a:t>
            </a:r>
            <a:r>
              <a:rPr lang="ru-RU" dirty="0" err="1" smtClean="0"/>
              <a:t>полуустойчивыми</a:t>
            </a:r>
            <a:r>
              <a:rPr lang="ru-RU" dirty="0" smtClean="0"/>
              <a:t>» или двойными. Последнее название связано с тем, что обычно такие циклы при подходящем изменении параметра системы расщепляются на два, один из которых устойчив, а другой неустойчив. </a:t>
            </a:r>
          </a:p>
          <a:p>
            <a:r>
              <a:rPr lang="ru-RU" dirty="0" smtClean="0"/>
              <a:t>А.М. Ляпунов показал, что для исследования устойчивости периодического движения </a:t>
            </a:r>
            <a:r>
              <a:rPr lang="ru-RU" i="1" dirty="0" err="1" smtClean="0"/>
              <a:t>x</a:t>
            </a:r>
            <a:r>
              <a:rPr lang="ru-RU" i="1" dirty="0" smtClean="0"/>
              <a:t> = </a:t>
            </a:r>
            <a:r>
              <a:rPr lang="ru-RU" dirty="0" smtClean="0">
                <a:sym typeface="Symbol"/>
              </a:rPr>
              <a:t></a:t>
            </a:r>
            <a:r>
              <a:rPr lang="ru-RU" dirty="0" smtClean="0"/>
              <a:t>(</a:t>
            </a:r>
            <a:r>
              <a:rPr lang="ru-RU" i="1" dirty="0" err="1" smtClean="0"/>
              <a:t>t</a:t>
            </a:r>
            <a:r>
              <a:rPr lang="ru-RU" dirty="0" smtClean="0"/>
              <a:t>), </a:t>
            </a:r>
            <a:r>
              <a:rPr lang="ru-RU" i="1" dirty="0" err="1" smtClean="0"/>
              <a:t>y</a:t>
            </a:r>
            <a:r>
              <a:rPr lang="ru-RU" i="1" dirty="0" smtClean="0"/>
              <a:t> = </a:t>
            </a:r>
            <a:r>
              <a:rPr lang="ru-RU" dirty="0" smtClean="0">
                <a:sym typeface="Symbol"/>
              </a:rPr>
              <a:t></a:t>
            </a:r>
            <a:r>
              <a:rPr lang="ru-RU" dirty="0" smtClean="0"/>
              <a:t>(</a:t>
            </a:r>
            <a:r>
              <a:rPr lang="ru-RU" i="1" dirty="0" err="1" smtClean="0"/>
              <a:t>t</a:t>
            </a:r>
            <a:r>
              <a:rPr lang="ru-RU" dirty="0" smtClean="0"/>
              <a:t>) можно идти по пути линеаризации уравнений, подобно тому, как мы это делали при исследовании устойчивости состояний равновесия. </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4997474"/>
          </a:xfrm>
        </p:spPr>
        <p:txBody>
          <a:bodyPr>
            <a:normAutofit fontScale="77500" lnSpcReduction="20000"/>
          </a:bodyPr>
          <a:lstStyle/>
          <a:p>
            <a:r>
              <a:rPr lang="ru-RU" dirty="0" smtClean="0"/>
              <a:t>Если положить</a:t>
            </a:r>
            <a:endParaRPr lang="en-US" dirty="0" smtClean="0"/>
          </a:p>
          <a:p>
            <a:pPr>
              <a:buNone/>
            </a:pPr>
            <a:endParaRPr lang="ru-RU" dirty="0" smtClean="0"/>
          </a:p>
          <a:p>
            <a:pPr>
              <a:buNone/>
            </a:pPr>
            <a:r>
              <a:rPr lang="ru-RU" i="1" dirty="0" smtClean="0"/>
              <a:t>	</a:t>
            </a:r>
            <a:endParaRPr lang="ru-RU" dirty="0" smtClean="0"/>
          </a:p>
          <a:p>
            <a:r>
              <a:rPr lang="ru-RU" dirty="0" smtClean="0"/>
              <a:t>подставить эти выражения в уравнения (8.1), разложить правые части этих уравнений </a:t>
            </a:r>
            <a:r>
              <a:rPr lang="ru-RU" dirty="0" smtClean="0">
                <a:sym typeface="Symbol"/>
              </a:rPr>
              <a:t></a:t>
            </a:r>
            <a:r>
              <a:rPr lang="ru-RU" dirty="0" smtClean="0"/>
              <a:t> функции</a:t>
            </a:r>
            <a:endParaRPr lang="en-US" dirty="0" smtClean="0"/>
          </a:p>
          <a:p>
            <a:endParaRPr lang="ru-RU" dirty="0" smtClean="0"/>
          </a:p>
          <a:p>
            <a:pPr>
              <a:buNone/>
            </a:pPr>
            <a:r>
              <a:rPr lang="ru-RU" dirty="0" smtClean="0"/>
              <a:t>	</a:t>
            </a:r>
          </a:p>
          <a:p>
            <a:r>
              <a:rPr lang="ru-RU" dirty="0" smtClean="0"/>
              <a:t>в ряды по степеням </a:t>
            </a:r>
            <a:r>
              <a:rPr lang="ru-RU" dirty="0" smtClean="0">
                <a:sym typeface="Symbol"/>
              </a:rPr>
              <a:t></a:t>
            </a:r>
            <a:r>
              <a:rPr lang="ru-RU" dirty="0" smtClean="0"/>
              <a:t> и </a:t>
            </a:r>
            <a:r>
              <a:rPr lang="ru-RU" dirty="0" smtClean="0">
                <a:sym typeface="Symbol"/>
              </a:rPr>
              <a:t></a:t>
            </a:r>
            <a:r>
              <a:rPr lang="ru-RU" dirty="0" smtClean="0"/>
              <a:t> </a:t>
            </a:r>
            <a:r>
              <a:rPr lang="ru-RU" dirty="0" err="1" smtClean="0"/>
              <a:t>и</a:t>
            </a:r>
            <a:r>
              <a:rPr lang="ru-RU" dirty="0" smtClean="0"/>
              <a:t> отбросить нелинейные члены, то мы получим линейные уравнения </a:t>
            </a:r>
            <a:endParaRPr lang="en-US" dirty="0" smtClean="0"/>
          </a:p>
          <a:p>
            <a:endParaRPr lang="en-US" dirty="0" smtClean="0"/>
          </a:p>
          <a:p>
            <a:endParaRPr lang="en-US" dirty="0" smtClean="0"/>
          </a:p>
          <a:p>
            <a:r>
              <a:rPr lang="ru-RU" dirty="0" smtClean="0"/>
              <a:t>(уравнения первого приближения) для координат возмущения </a:t>
            </a:r>
            <a:r>
              <a:rPr lang="ru-RU" dirty="0" smtClean="0">
                <a:sym typeface="Symbol"/>
              </a:rPr>
              <a:t></a:t>
            </a:r>
            <a:r>
              <a:rPr lang="ru-RU" dirty="0" smtClean="0"/>
              <a:t> и </a:t>
            </a:r>
            <a:r>
              <a:rPr lang="ru-RU" dirty="0" smtClean="0">
                <a:sym typeface="Symbol"/>
              </a:rPr>
              <a:t></a:t>
            </a:r>
            <a:r>
              <a:rPr lang="ru-RU" dirty="0" smtClean="0"/>
              <a:t>:</a:t>
            </a:r>
          </a:p>
          <a:p>
            <a:r>
              <a:rPr lang="ru-RU" dirty="0" smtClean="0"/>
              <a:t>Коэффициенты в правой части:</a:t>
            </a:r>
          </a:p>
          <a:p>
            <a:pPr>
              <a:buNone/>
            </a:pPr>
            <a:endParaRPr lang="ru-RU" dirty="0" smtClean="0"/>
          </a:p>
          <a:p>
            <a:pPr>
              <a:buNone/>
            </a:pPr>
            <a:r>
              <a:rPr lang="ru-RU" dirty="0" smtClean="0"/>
              <a:t> </a:t>
            </a:r>
          </a:p>
          <a:p>
            <a:endParaRPr lang="ru-RU" dirty="0"/>
          </a:p>
        </p:txBody>
      </p:sp>
      <p:pic>
        <p:nvPicPr>
          <p:cNvPr id="258050" name="Picture 2" descr="C:\Users\73B5~1\AppData\Local\Temp\Rar$EX00.790\LectMB\lect08.files\image028.gif"/>
          <p:cNvPicPr>
            <a:picLocks noChangeAspect="1" noChangeArrowheads="1"/>
          </p:cNvPicPr>
          <p:nvPr/>
        </p:nvPicPr>
        <p:blipFill>
          <a:blip r:embed="rId2" cstate="print"/>
          <a:srcRect/>
          <a:stretch>
            <a:fillRect/>
          </a:stretch>
        </p:blipFill>
        <p:spPr bwMode="auto">
          <a:xfrm>
            <a:off x="2571736" y="2000240"/>
            <a:ext cx="1320050" cy="357190"/>
          </a:xfrm>
          <a:prstGeom prst="rect">
            <a:avLst/>
          </a:prstGeom>
          <a:noFill/>
        </p:spPr>
      </p:pic>
      <p:pic>
        <p:nvPicPr>
          <p:cNvPr id="258051" name="Picture 3" descr="C:\Users\73B5~1\AppData\Local\Temp\Rar$EX00.790\LectMB\lect08.files\image030.gif"/>
          <p:cNvPicPr>
            <a:picLocks noChangeAspect="1" noChangeArrowheads="1"/>
          </p:cNvPicPr>
          <p:nvPr/>
        </p:nvPicPr>
        <p:blipFill>
          <a:blip r:embed="rId3" cstate="print"/>
          <a:srcRect/>
          <a:stretch>
            <a:fillRect/>
          </a:stretch>
        </p:blipFill>
        <p:spPr bwMode="auto">
          <a:xfrm>
            <a:off x="4429124" y="2000240"/>
            <a:ext cx="1211044" cy="285752"/>
          </a:xfrm>
          <a:prstGeom prst="rect">
            <a:avLst/>
          </a:prstGeom>
          <a:noFill/>
        </p:spPr>
      </p:pic>
      <p:pic>
        <p:nvPicPr>
          <p:cNvPr id="258052" name="Picture 4" descr="C:\Users\73B5~1\AppData\Local\Temp\Rar$EX00.790\LectMB\lect08.files\image032.gif"/>
          <p:cNvPicPr>
            <a:picLocks noChangeAspect="1" noChangeArrowheads="1"/>
          </p:cNvPicPr>
          <p:nvPr/>
        </p:nvPicPr>
        <p:blipFill>
          <a:blip r:embed="rId4" cstate="print"/>
          <a:srcRect/>
          <a:stretch>
            <a:fillRect/>
          </a:stretch>
        </p:blipFill>
        <p:spPr bwMode="auto">
          <a:xfrm>
            <a:off x="2285984" y="3286124"/>
            <a:ext cx="1692770" cy="357190"/>
          </a:xfrm>
          <a:prstGeom prst="rect">
            <a:avLst/>
          </a:prstGeom>
          <a:noFill/>
        </p:spPr>
      </p:pic>
      <p:pic>
        <p:nvPicPr>
          <p:cNvPr id="258053" name="Picture 5" descr="C:\Users\73B5~1\AppData\Local\Temp\Rar$EX00.790\LectMB\lect08.files\image034.gif"/>
          <p:cNvPicPr>
            <a:picLocks noChangeAspect="1" noChangeArrowheads="1"/>
          </p:cNvPicPr>
          <p:nvPr/>
        </p:nvPicPr>
        <p:blipFill>
          <a:blip r:embed="rId5" cstate="print"/>
          <a:srcRect/>
          <a:stretch>
            <a:fillRect/>
          </a:stretch>
        </p:blipFill>
        <p:spPr bwMode="auto">
          <a:xfrm>
            <a:off x="4572000" y="3286124"/>
            <a:ext cx="1739360" cy="357190"/>
          </a:xfrm>
          <a:prstGeom prst="rect">
            <a:avLst/>
          </a:prstGeom>
          <a:noFill/>
        </p:spPr>
      </p:pic>
      <p:pic>
        <p:nvPicPr>
          <p:cNvPr id="258054" name="Picture 6" descr="C:\Users\73B5~1\AppData\Local\Temp\Rar$EX00.790\LectMB\lect08.files\image036.gif"/>
          <p:cNvPicPr>
            <a:picLocks noChangeAspect="1" noChangeArrowheads="1"/>
          </p:cNvPicPr>
          <p:nvPr/>
        </p:nvPicPr>
        <p:blipFill>
          <a:blip r:embed="rId6" cstate="print"/>
          <a:srcRect/>
          <a:stretch>
            <a:fillRect/>
          </a:stretch>
        </p:blipFill>
        <p:spPr bwMode="auto">
          <a:xfrm>
            <a:off x="2571736" y="4429132"/>
            <a:ext cx="1143008" cy="535785"/>
          </a:xfrm>
          <a:prstGeom prst="rect">
            <a:avLst/>
          </a:prstGeom>
          <a:noFill/>
        </p:spPr>
      </p:pic>
      <p:pic>
        <p:nvPicPr>
          <p:cNvPr id="258055" name="Picture 7" descr="C:\Users\73B5~1\AppData\Local\Temp\Rar$EX00.790\LectMB\lect08.files\image038.gif"/>
          <p:cNvPicPr>
            <a:picLocks noChangeAspect="1" noChangeArrowheads="1"/>
          </p:cNvPicPr>
          <p:nvPr/>
        </p:nvPicPr>
        <p:blipFill>
          <a:blip r:embed="rId7" cstate="print"/>
          <a:srcRect/>
          <a:stretch>
            <a:fillRect/>
          </a:stretch>
        </p:blipFill>
        <p:spPr bwMode="auto">
          <a:xfrm>
            <a:off x="4572000" y="4429132"/>
            <a:ext cx="1206508" cy="571504"/>
          </a:xfrm>
          <a:prstGeom prst="rect">
            <a:avLst/>
          </a:prstGeom>
          <a:noFill/>
        </p:spPr>
      </p:pic>
      <p:pic>
        <p:nvPicPr>
          <p:cNvPr id="258056" name="Picture 8" descr="C:\Users\73B5~1\AppData\Local\Temp\Rar$EX00.790\LectMB\lect08.files\image040.gif"/>
          <p:cNvPicPr>
            <a:picLocks noChangeAspect="1" noChangeArrowheads="1"/>
          </p:cNvPicPr>
          <p:nvPr/>
        </p:nvPicPr>
        <p:blipFill>
          <a:blip r:embed="rId8" cstate="print"/>
          <a:srcRect/>
          <a:stretch>
            <a:fillRect/>
          </a:stretch>
        </p:blipFill>
        <p:spPr bwMode="auto">
          <a:xfrm>
            <a:off x="928662" y="6072206"/>
            <a:ext cx="1809763" cy="285752"/>
          </a:xfrm>
          <a:prstGeom prst="rect">
            <a:avLst/>
          </a:prstGeom>
          <a:noFill/>
        </p:spPr>
      </p:pic>
      <p:pic>
        <p:nvPicPr>
          <p:cNvPr id="258057" name="Picture 9" descr="C:\Users\73B5~1\AppData\Local\Temp\Rar$EX00.790\LectMB\lect08.files\image042.gif"/>
          <p:cNvPicPr>
            <a:picLocks noChangeAspect="1" noChangeArrowheads="1"/>
          </p:cNvPicPr>
          <p:nvPr/>
        </p:nvPicPr>
        <p:blipFill>
          <a:blip r:embed="rId9" cstate="print"/>
          <a:srcRect/>
          <a:stretch>
            <a:fillRect/>
          </a:stretch>
        </p:blipFill>
        <p:spPr bwMode="auto">
          <a:xfrm>
            <a:off x="2786050" y="6072206"/>
            <a:ext cx="1900251" cy="357190"/>
          </a:xfrm>
          <a:prstGeom prst="rect">
            <a:avLst/>
          </a:prstGeom>
          <a:noFill/>
        </p:spPr>
      </p:pic>
      <p:pic>
        <p:nvPicPr>
          <p:cNvPr id="258058" name="Picture 10" descr="C:\Users\73B5~1\AppData\Local\Temp\Rar$EX00.790\LectMB\lect08.files\image044.gif"/>
          <p:cNvPicPr>
            <a:picLocks noChangeAspect="1" noChangeArrowheads="1"/>
          </p:cNvPicPr>
          <p:nvPr/>
        </p:nvPicPr>
        <p:blipFill>
          <a:blip r:embed="rId10" cstate="print"/>
          <a:srcRect/>
          <a:stretch>
            <a:fillRect/>
          </a:stretch>
        </p:blipFill>
        <p:spPr bwMode="auto">
          <a:xfrm>
            <a:off x="4786314" y="6086495"/>
            <a:ext cx="1719266" cy="271463"/>
          </a:xfrm>
          <a:prstGeom prst="rect">
            <a:avLst/>
          </a:prstGeom>
          <a:noFill/>
        </p:spPr>
      </p:pic>
      <p:pic>
        <p:nvPicPr>
          <p:cNvPr id="258059" name="Picture 11" descr="C:\Users\73B5~1\AppData\Local\Temp\Rar$EX00.790\LectMB\lect08.files\image046.gif"/>
          <p:cNvPicPr>
            <a:picLocks noChangeAspect="1" noChangeArrowheads="1"/>
          </p:cNvPicPr>
          <p:nvPr/>
        </p:nvPicPr>
        <p:blipFill>
          <a:blip r:embed="rId11" cstate="print"/>
          <a:srcRect/>
          <a:stretch>
            <a:fillRect/>
          </a:stretch>
        </p:blipFill>
        <p:spPr bwMode="auto">
          <a:xfrm>
            <a:off x="6572264" y="6072206"/>
            <a:ext cx="1928826" cy="35719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258050"/>
                                        </p:tgtEl>
                                        <p:attrNameLst>
                                          <p:attrName>style.visibility</p:attrName>
                                        </p:attrNameLst>
                                      </p:cBhvr>
                                      <p:to>
                                        <p:strVal val="visible"/>
                                      </p:to>
                                    </p:set>
                                    <p:anim calcmode="lin" valueType="num">
                                      <p:cBhvr>
                                        <p:cTn id="14" dur="500" fill="hold"/>
                                        <p:tgtEl>
                                          <p:spTgt spid="258050"/>
                                        </p:tgtEl>
                                        <p:attrNameLst>
                                          <p:attrName>ppt_w</p:attrName>
                                        </p:attrNameLst>
                                      </p:cBhvr>
                                      <p:tavLst>
                                        <p:tav tm="0">
                                          <p:val>
                                            <p:strVal val="#ppt_w*2.5"/>
                                          </p:val>
                                        </p:tav>
                                        <p:tav tm="100000">
                                          <p:val>
                                            <p:strVal val="#ppt_w"/>
                                          </p:val>
                                        </p:tav>
                                      </p:tavLst>
                                    </p:anim>
                                    <p:anim calcmode="lin" valueType="num">
                                      <p:cBhvr>
                                        <p:cTn id="15" dur="500" fill="hold"/>
                                        <p:tgtEl>
                                          <p:spTgt spid="258050"/>
                                        </p:tgtEl>
                                        <p:attrNameLst>
                                          <p:attrName>ppt_h</p:attrName>
                                        </p:attrNameLst>
                                      </p:cBhvr>
                                      <p:tavLst>
                                        <p:tav tm="0">
                                          <p:val>
                                            <p:strVal val="#ppt_h*0.01"/>
                                          </p:val>
                                        </p:tav>
                                        <p:tav tm="100000">
                                          <p:val>
                                            <p:strVal val="#ppt_h"/>
                                          </p:val>
                                        </p:tav>
                                      </p:tavLst>
                                    </p:anim>
                                    <p:anim calcmode="lin" valueType="num">
                                      <p:cBhvr>
                                        <p:cTn id="16" dur="500" fill="hold"/>
                                        <p:tgtEl>
                                          <p:spTgt spid="258050"/>
                                        </p:tgtEl>
                                        <p:attrNameLst>
                                          <p:attrName>ppt_x</p:attrName>
                                        </p:attrNameLst>
                                      </p:cBhvr>
                                      <p:tavLst>
                                        <p:tav tm="0">
                                          <p:val>
                                            <p:strVal val="#ppt_x"/>
                                          </p:val>
                                        </p:tav>
                                        <p:tav tm="100000">
                                          <p:val>
                                            <p:strVal val="#ppt_x"/>
                                          </p:val>
                                        </p:tav>
                                      </p:tavLst>
                                    </p:anim>
                                    <p:anim calcmode="lin" valueType="num">
                                      <p:cBhvr>
                                        <p:cTn id="17" dur="500" fill="hold"/>
                                        <p:tgtEl>
                                          <p:spTgt spid="258050"/>
                                        </p:tgtEl>
                                        <p:attrNameLst>
                                          <p:attrName>ppt_y</p:attrName>
                                        </p:attrNameLst>
                                      </p:cBhvr>
                                      <p:tavLst>
                                        <p:tav tm="0">
                                          <p:val>
                                            <p:strVal val="#ppt_h+1"/>
                                          </p:val>
                                        </p:tav>
                                        <p:tav tm="100000">
                                          <p:val>
                                            <p:strVal val="#ppt_y"/>
                                          </p:val>
                                        </p:tav>
                                      </p:tavLst>
                                    </p:anim>
                                    <p:animEffect transition="in" filter="fade">
                                      <p:cBhvr>
                                        <p:cTn id="18" dur="500"/>
                                        <p:tgtEl>
                                          <p:spTgt spid="258050"/>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258051"/>
                                        </p:tgtEl>
                                        <p:attrNameLst>
                                          <p:attrName>style.visibility</p:attrName>
                                        </p:attrNameLst>
                                      </p:cBhvr>
                                      <p:to>
                                        <p:strVal val="visible"/>
                                      </p:to>
                                    </p:set>
                                    <p:anim calcmode="lin" valueType="num">
                                      <p:cBhvr>
                                        <p:cTn id="21" dur="500" fill="hold"/>
                                        <p:tgtEl>
                                          <p:spTgt spid="258051"/>
                                        </p:tgtEl>
                                        <p:attrNameLst>
                                          <p:attrName>ppt_w</p:attrName>
                                        </p:attrNameLst>
                                      </p:cBhvr>
                                      <p:tavLst>
                                        <p:tav tm="0">
                                          <p:val>
                                            <p:strVal val="#ppt_w*2.5"/>
                                          </p:val>
                                        </p:tav>
                                        <p:tav tm="100000">
                                          <p:val>
                                            <p:strVal val="#ppt_w"/>
                                          </p:val>
                                        </p:tav>
                                      </p:tavLst>
                                    </p:anim>
                                    <p:anim calcmode="lin" valueType="num">
                                      <p:cBhvr>
                                        <p:cTn id="22" dur="500" fill="hold"/>
                                        <p:tgtEl>
                                          <p:spTgt spid="258051"/>
                                        </p:tgtEl>
                                        <p:attrNameLst>
                                          <p:attrName>ppt_h</p:attrName>
                                        </p:attrNameLst>
                                      </p:cBhvr>
                                      <p:tavLst>
                                        <p:tav tm="0">
                                          <p:val>
                                            <p:strVal val="#ppt_h*0.01"/>
                                          </p:val>
                                        </p:tav>
                                        <p:tav tm="100000">
                                          <p:val>
                                            <p:strVal val="#ppt_h"/>
                                          </p:val>
                                        </p:tav>
                                      </p:tavLst>
                                    </p:anim>
                                    <p:anim calcmode="lin" valueType="num">
                                      <p:cBhvr>
                                        <p:cTn id="23" dur="500" fill="hold"/>
                                        <p:tgtEl>
                                          <p:spTgt spid="258051"/>
                                        </p:tgtEl>
                                        <p:attrNameLst>
                                          <p:attrName>ppt_x</p:attrName>
                                        </p:attrNameLst>
                                      </p:cBhvr>
                                      <p:tavLst>
                                        <p:tav tm="0">
                                          <p:val>
                                            <p:strVal val="#ppt_x"/>
                                          </p:val>
                                        </p:tav>
                                        <p:tav tm="100000">
                                          <p:val>
                                            <p:strVal val="#ppt_x"/>
                                          </p:val>
                                        </p:tav>
                                      </p:tavLst>
                                    </p:anim>
                                    <p:anim calcmode="lin" valueType="num">
                                      <p:cBhvr>
                                        <p:cTn id="24" dur="500" fill="hold"/>
                                        <p:tgtEl>
                                          <p:spTgt spid="258051"/>
                                        </p:tgtEl>
                                        <p:attrNameLst>
                                          <p:attrName>ppt_y</p:attrName>
                                        </p:attrNameLst>
                                      </p:cBhvr>
                                      <p:tavLst>
                                        <p:tav tm="0">
                                          <p:val>
                                            <p:strVal val="#ppt_h+1"/>
                                          </p:val>
                                        </p:tav>
                                        <p:tav tm="100000">
                                          <p:val>
                                            <p:strVal val="#ppt_y"/>
                                          </p:val>
                                        </p:tav>
                                      </p:tavLst>
                                    </p:anim>
                                    <p:animEffect transition="in" filter="fade">
                                      <p:cBhvr>
                                        <p:cTn id="25" dur="500"/>
                                        <p:tgtEl>
                                          <p:spTgt spid="258051"/>
                                        </p:tgtEl>
                                      </p:cBhvr>
                                    </p:animEffect>
                                  </p:childTnLst>
                                </p:cTn>
                              </p:par>
                            </p:childTnLst>
                          </p:cTn>
                        </p:par>
                      </p:childTnLst>
                    </p:cTn>
                  </p:par>
                  <p:par>
                    <p:cTn id="26" fill="hold">
                      <p:stCondLst>
                        <p:cond delay="indefinite"/>
                      </p:stCondLst>
                      <p:childTnLst>
                        <p:par>
                          <p:cTn id="27" fill="hold">
                            <p:stCondLst>
                              <p:cond delay="0"/>
                            </p:stCondLst>
                            <p:childTnLst>
                              <p:par>
                                <p:cTn id="28" presetID="58" presetClass="entr" presetSubtype="0" accel="10000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1"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4" dur="500"/>
                                        <p:tgtEl>
                                          <p:spTgt spid="3">
                                            <p:txEl>
                                              <p:pRg st="3" end="3"/>
                                            </p:txEl>
                                          </p:spTgt>
                                        </p:tgtEl>
                                      </p:cBhvr>
                                    </p:animEffect>
                                  </p:childTnLst>
                                </p:cTn>
                              </p:par>
                              <p:par>
                                <p:cTn id="35" presetID="58" presetClass="entr" presetSubtype="0" accel="100000" fill="hold" nodeType="withEffect">
                                  <p:stCondLst>
                                    <p:cond delay="0"/>
                                  </p:stCondLst>
                                  <p:childTnLst>
                                    <p:set>
                                      <p:cBhvr>
                                        <p:cTn id="36" dur="1" fill="hold">
                                          <p:stCondLst>
                                            <p:cond delay="0"/>
                                          </p:stCondLst>
                                        </p:cTn>
                                        <p:tgtEl>
                                          <p:spTgt spid="258052"/>
                                        </p:tgtEl>
                                        <p:attrNameLst>
                                          <p:attrName>style.visibility</p:attrName>
                                        </p:attrNameLst>
                                      </p:cBhvr>
                                      <p:to>
                                        <p:strVal val="visible"/>
                                      </p:to>
                                    </p:set>
                                    <p:anim calcmode="lin" valueType="num">
                                      <p:cBhvr>
                                        <p:cTn id="37" dur="500" fill="hold"/>
                                        <p:tgtEl>
                                          <p:spTgt spid="258052"/>
                                        </p:tgtEl>
                                        <p:attrNameLst>
                                          <p:attrName>ppt_w</p:attrName>
                                        </p:attrNameLst>
                                      </p:cBhvr>
                                      <p:tavLst>
                                        <p:tav tm="0">
                                          <p:val>
                                            <p:strVal val="#ppt_w*2.5"/>
                                          </p:val>
                                        </p:tav>
                                        <p:tav tm="100000">
                                          <p:val>
                                            <p:strVal val="#ppt_w"/>
                                          </p:val>
                                        </p:tav>
                                      </p:tavLst>
                                    </p:anim>
                                    <p:anim calcmode="lin" valueType="num">
                                      <p:cBhvr>
                                        <p:cTn id="38" dur="500" fill="hold"/>
                                        <p:tgtEl>
                                          <p:spTgt spid="258052"/>
                                        </p:tgtEl>
                                        <p:attrNameLst>
                                          <p:attrName>ppt_h</p:attrName>
                                        </p:attrNameLst>
                                      </p:cBhvr>
                                      <p:tavLst>
                                        <p:tav tm="0">
                                          <p:val>
                                            <p:strVal val="#ppt_h*0.01"/>
                                          </p:val>
                                        </p:tav>
                                        <p:tav tm="100000">
                                          <p:val>
                                            <p:strVal val="#ppt_h"/>
                                          </p:val>
                                        </p:tav>
                                      </p:tavLst>
                                    </p:anim>
                                    <p:anim calcmode="lin" valueType="num">
                                      <p:cBhvr>
                                        <p:cTn id="39" dur="500" fill="hold"/>
                                        <p:tgtEl>
                                          <p:spTgt spid="258052"/>
                                        </p:tgtEl>
                                        <p:attrNameLst>
                                          <p:attrName>ppt_x</p:attrName>
                                        </p:attrNameLst>
                                      </p:cBhvr>
                                      <p:tavLst>
                                        <p:tav tm="0">
                                          <p:val>
                                            <p:strVal val="#ppt_x"/>
                                          </p:val>
                                        </p:tav>
                                        <p:tav tm="100000">
                                          <p:val>
                                            <p:strVal val="#ppt_x"/>
                                          </p:val>
                                        </p:tav>
                                      </p:tavLst>
                                    </p:anim>
                                    <p:anim calcmode="lin" valueType="num">
                                      <p:cBhvr>
                                        <p:cTn id="40" dur="500" fill="hold"/>
                                        <p:tgtEl>
                                          <p:spTgt spid="258052"/>
                                        </p:tgtEl>
                                        <p:attrNameLst>
                                          <p:attrName>ppt_y</p:attrName>
                                        </p:attrNameLst>
                                      </p:cBhvr>
                                      <p:tavLst>
                                        <p:tav tm="0">
                                          <p:val>
                                            <p:strVal val="#ppt_h+1"/>
                                          </p:val>
                                        </p:tav>
                                        <p:tav tm="100000">
                                          <p:val>
                                            <p:strVal val="#ppt_y"/>
                                          </p:val>
                                        </p:tav>
                                      </p:tavLst>
                                    </p:anim>
                                    <p:animEffect transition="in" filter="fade">
                                      <p:cBhvr>
                                        <p:cTn id="41" dur="500"/>
                                        <p:tgtEl>
                                          <p:spTgt spid="258052"/>
                                        </p:tgtEl>
                                      </p:cBhvr>
                                    </p:animEffect>
                                  </p:childTnLst>
                                </p:cTn>
                              </p:par>
                              <p:par>
                                <p:cTn id="42" presetID="58" presetClass="entr" presetSubtype="0" accel="100000" fill="hold" nodeType="withEffect">
                                  <p:stCondLst>
                                    <p:cond delay="0"/>
                                  </p:stCondLst>
                                  <p:childTnLst>
                                    <p:set>
                                      <p:cBhvr>
                                        <p:cTn id="43" dur="1" fill="hold">
                                          <p:stCondLst>
                                            <p:cond delay="0"/>
                                          </p:stCondLst>
                                        </p:cTn>
                                        <p:tgtEl>
                                          <p:spTgt spid="258053"/>
                                        </p:tgtEl>
                                        <p:attrNameLst>
                                          <p:attrName>style.visibility</p:attrName>
                                        </p:attrNameLst>
                                      </p:cBhvr>
                                      <p:to>
                                        <p:strVal val="visible"/>
                                      </p:to>
                                    </p:set>
                                    <p:anim calcmode="lin" valueType="num">
                                      <p:cBhvr>
                                        <p:cTn id="44" dur="500" fill="hold"/>
                                        <p:tgtEl>
                                          <p:spTgt spid="258053"/>
                                        </p:tgtEl>
                                        <p:attrNameLst>
                                          <p:attrName>ppt_w</p:attrName>
                                        </p:attrNameLst>
                                      </p:cBhvr>
                                      <p:tavLst>
                                        <p:tav tm="0">
                                          <p:val>
                                            <p:strVal val="#ppt_w*2.5"/>
                                          </p:val>
                                        </p:tav>
                                        <p:tav tm="100000">
                                          <p:val>
                                            <p:strVal val="#ppt_w"/>
                                          </p:val>
                                        </p:tav>
                                      </p:tavLst>
                                    </p:anim>
                                    <p:anim calcmode="lin" valueType="num">
                                      <p:cBhvr>
                                        <p:cTn id="45" dur="500" fill="hold"/>
                                        <p:tgtEl>
                                          <p:spTgt spid="258053"/>
                                        </p:tgtEl>
                                        <p:attrNameLst>
                                          <p:attrName>ppt_h</p:attrName>
                                        </p:attrNameLst>
                                      </p:cBhvr>
                                      <p:tavLst>
                                        <p:tav tm="0">
                                          <p:val>
                                            <p:strVal val="#ppt_h*0.01"/>
                                          </p:val>
                                        </p:tav>
                                        <p:tav tm="100000">
                                          <p:val>
                                            <p:strVal val="#ppt_h"/>
                                          </p:val>
                                        </p:tav>
                                      </p:tavLst>
                                    </p:anim>
                                    <p:anim calcmode="lin" valueType="num">
                                      <p:cBhvr>
                                        <p:cTn id="46" dur="500" fill="hold"/>
                                        <p:tgtEl>
                                          <p:spTgt spid="258053"/>
                                        </p:tgtEl>
                                        <p:attrNameLst>
                                          <p:attrName>ppt_x</p:attrName>
                                        </p:attrNameLst>
                                      </p:cBhvr>
                                      <p:tavLst>
                                        <p:tav tm="0">
                                          <p:val>
                                            <p:strVal val="#ppt_x"/>
                                          </p:val>
                                        </p:tav>
                                        <p:tav tm="100000">
                                          <p:val>
                                            <p:strVal val="#ppt_x"/>
                                          </p:val>
                                        </p:tav>
                                      </p:tavLst>
                                    </p:anim>
                                    <p:anim calcmode="lin" valueType="num">
                                      <p:cBhvr>
                                        <p:cTn id="47" dur="500" fill="hold"/>
                                        <p:tgtEl>
                                          <p:spTgt spid="258053"/>
                                        </p:tgtEl>
                                        <p:attrNameLst>
                                          <p:attrName>ppt_y</p:attrName>
                                        </p:attrNameLst>
                                      </p:cBhvr>
                                      <p:tavLst>
                                        <p:tav tm="0">
                                          <p:val>
                                            <p:strVal val="#ppt_h+1"/>
                                          </p:val>
                                        </p:tav>
                                        <p:tav tm="100000">
                                          <p:val>
                                            <p:strVal val="#ppt_y"/>
                                          </p:val>
                                        </p:tav>
                                      </p:tavLst>
                                    </p:anim>
                                    <p:animEffect transition="in" filter="fade">
                                      <p:cBhvr>
                                        <p:cTn id="48" dur="500"/>
                                        <p:tgtEl>
                                          <p:spTgt spid="258053"/>
                                        </p:tgtEl>
                                      </p:cBhvr>
                                    </p:animEffect>
                                  </p:childTnLst>
                                </p:cTn>
                              </p:par>
                            </p:childTnLst>
                          </p:cTn>
                        </p:par>
                      </p:childTnLst>
                    </p:cTn>
                  </p:par>
                  <p:par>
                    <p:cTn id="49" fill="hold">
                      <p:stCondLst>
                        <p:cond delay="indefinite"/>
                      </p:stCondLst>
                      <p:childTnLst>
                        <p:par>
                          <p:cTn id="50" fill="hold">
                            <p:stCondLst>
                              <p:cond delay="0"/>
                            </p:stCondLst>
                            <p:childTnLst>
                              <p:par>
                                <p:cTn id="51" presetID="58" presetClass="entr" presetSubtype="0" accel="10000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p:cTn id="53"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54"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7" dur="500"/>
                                        <p:tgtEl>
                                          <p:spTgt spid="3">
                                            <p:txEl>
                                              <p:pRg st="6" end="6"/>
                                            </p:txEl>
                                          </p:spTgt>
                                        </p:tgtEl>
                                      </p:cBhvr>
                                    </p:animEffect>
                                  </p:childTnLst>
                                </p:cTn>
                              </p:par>
                              <p:par>
                                <p:cTn id="58" presetID="58" presetClass="entr" presetSubtype="0" accel="100000" fill="hold" nodeType="withEffect">
                                  <p:stCondLst>
                                    <p:cond delay="0"/>
                                  </p:stCondLst>
                                  <p:childTnLst>
                                    <p:set>
                                      <p:cBhvr>
                                        <p:cTn id="59" dur="1" fill="hold">
                                          <p:stCondLst>
                                            <p:cond delay="0"/>
                                          </p:stCondLst>
                                        </p:cTn>
                                        <p:tgtEl>
                                          <p:spTgt spid="258054"/>
                                        </p:tgtEl>
                                        <p:attrNameLst>
                                          <p:attrName>style.visibility</p:attrName>
                                        </p:attrNameLst>
                                      </p:cBhvr>
                                      <p:to>
                                        <p:strVal val="visible"/>
                                      </p:to>
                                    </p:set>
                                    <p:anim calcmode="lin" valueType="num">
                                      <p:cBhvr>
                                        <p:cTn id="60" dur="500" fill="hold"/>
                                        <p:tgtEl>
                                          <p:spTgt spid="258054"/>
                                        </p:tgtEl>
                                        <p:attrNameLst>
                                          <p:attrName>ppt_w</p:attrName>
                                        </p:attrNameLst>
                                      </p:cBhvr>
                                      <p:tavLst>
                                        <p:tav tm="0">
                                          <p:val>
                                            <p:strVal val="#ppt_w*2.5"/>
                                          </p:val>
                                        </p:tav>
                                        <p:tav tm="100000">
                                          <p:val>
                                            <p:strVal val="#ppt_w"/>
                                          </p:val>
                                        </p:tav>
                                      </p:tavLst>
                                    </p:anim>
                                    <p:anim calcmode="lin" valueType="num">
                                      <p:cBhvr>
                                        <p:cTn id="61" dur="500" fill="hold"/>
                                        <p:tgtEl>
                                          <p:spTgt spid="258054"/>
                                        </p:tgtEl>
                                        <p:attrNameLst>
                                          <p:attrName>ppt_h</p:attrName>
                                        </p:attrNameLst>
                                      </p:cBhvr>
                                      <p:tavLst>
                                        <p:tav tm="0">
                                          <p:val>
                                            <p:strVal val="#ppt_h*0.01"/>
                                          </p:val>
                                        </p:tav>
                                        <p:tav tm="100000">
                                          <p:val>
                                            <p:strVal val="#ppt_h"/>
                                          </p:val>
                                        </p:tav>
                                      </p:tavLst>
                                    </p:anim>
                                    <p:anim calcmode="lin" valueType="num">
                                      <p:cBhvr>
                                        <p:cTn id="62" dur="500" fill="hold"/>
                                        <p:tgtEl>
                                          <p:spTgt spid="258054"/>
                                        </p:tgtEl>
                                        <p:attrNameLst>
                                          <p:attrName>ppt_x</p:attrName>
                                        </p:attrNameLst>
                                      </p:cBhvr>
                                      <p:tavLst>
                                        <p:tav tm="0">
                                          <p:val>
                                            <p:strVal val="#ppt_x"/>
                                          </p:val>
                                        </p:tav>
                                        <p:tav tm="100000">
                                          <p:val>
                                            <p:strVal val="#ppt_x"/>
                                          </p:val>
                                        </p:tav>
                                      </p:tavLst>
                                    </p:anim>
                                    <p:anim calcmode="lin" valueType="num">
                                      <p:cBhvr>
                                        <p:cTn id="63" dur="500" fill="hold"/>
                                        <p:tgtEl>
                                          <p:spTgt spid="258054"/>
                                        </p:tgtEl>
                                        <p:attrNameLst>
                                          <p:attrName>ppt_y</p:attrName>
                                        </p:attrNameLst>
                                      </p:cBhvr>
                                      <p:tavLst>
                                        <p:tav tm="0">
                                          <p:val>
                                            <p:strVal val="#ppt_h+1"/>
                                          </p:val>
                                        </p:tav>
                                        <p:tav tm="100000">
                                          <p:val>
                                            <p:strVal val="#ppt_y"/>
                                          </p:val>
                                        </p:tav>
                                      </p:tavLst>
                                    </p:anim>
                                    <p:animEffect transition="in" filter="fade">
                                      <p:cBhvr>
                                        <p:cTn id="64" dur="500"/>
                                        <p:tgtEl>
                                          <p:spTgt spid="258054"/>
                                        </p:tgtEl>
                                      </p:cBhvr>
                                    </p:animEffect>
                                  </p:childTnLst>
                                </p:cTn>
                              </p:par>
                              <p:par>
                                <p:cTn id="65" presetID="58" presetClass="entr" presetSubtype="0" accel="100000" fill="hold" nodeType="withEffect">
                                  <p:stCondLst>
                                    <p:cond delay="0"/>
                                  </p:stCondLst>
                                  <p:childTnLst>
                                    <p:set>
                                      <p:cBhvr>
                                        <p:cTn id="66" dur="1" fill="hold">
                                          <p:stCondLst>
                                            <p:cond delay="0"/>
                                          </p:stCondLst>
                                        </p:cTn>
                                        <p:tgtEl>
                                          <p:spTgt spid="258055"/>
                                        </p:tgtEl>
                                        <p:attrNameLst>
                                          <p:attrName>style.visibility</p:attrName>
                                        </p:attrNameLst>
                                      </p:cBhvr>
                                      <p:to>
                                        <p:strVal val="visible"/>
                                      </p:to>
                                    </p:set>
                                    <p:anim calcmode="lin" valueType="num">
                                      <p:cBhvr>
                                        <p:cTn id="67" dur="500" fill="hold"/>
                                        <p:tgtEl>
                                          <p:spTgt spid="258055"/>
                                        </p:tgtEl>
                                        <p:attrNameLst>
                                          <p:attrName>ppt_w</p:attrName>
                                        </p:attrNameLst>
                                      </p:cBhvr>
                                      <p:tavLst>
                                        <p:tav tm="0">
                                          <p:val>
                                            <p:strVal val="#ppt_w*2.5"/>
                                          </p:val>
                                        </p:tav>
                                        <p:tav tm="100000">
                                          <p:val>
                                            <p:strVal val="#ppt_w"/>
                                          </p:val>
                                        </p:tav>
                                      </p:tavLst>
                                    </p:anim>
                                    <p:anim calcmode="lin" valueType="num">
                                      <p:cBhvr>
                                        <p:cTn id="68" dur="500" fill="hold"/>
                                        <p:tgtEl>
                                          <p:spTgt spid="258055"/>
                                        </p:tgtEl>
                                        <p:attrNameLst>
                                          <p:attrName>ppt_h</p:attrName>
                                        </p:attrNameLst>
                                      </p:cBhvr>
                                      <p:tavLst>
                                        <p:tav tm="0">
                                          <p:val>
                                            <p:strVal val="#ppt_h*0.01"/>
                                          </p:val>
                                        </p:tav>
                                        <p:tav tm="100000">
                                          <p:val>
                                            <p:strVal val="#ppt_h"/>
                                          </p:val>
                                        </p:tav>
                                      </p:tavLst>
                                    </p:anim>
                                    <p:anim calcmode="lin" valueType="num">
                                      <p:cBhvr>
                                        <p:cTn id="69" dur="500" fill="hold"/>
                                        <p:tgtEl>
                                          <p:spTgt spid="258055"/>
                                        </p:tgtEl>
                                        <p:attrNameLst>
                                          <p:attrName>ppt_x</p:attrName>
                                        </p:attrNameLst>
                                      </p:cBhvr>
                                      <p:tavLst>
                                        <p:tav tm="0">
                                          <p:val>
                                            <p:strVal val="#ppt_x"/>
                                          </p:val>
                                        </p:tav>
                                        <p:tav tm="100000">
                                          <p:val>
                                            <p:strVal val="#ppt_x"/>
                                          </p:val>
                                        </p:tav>
                                      </p:tavLst>
                                    </p:anim>
                                    <p:anim calcmode="lin" valueType="num">
                                      <p:cBhvr>
                                        <p:cTn id="70" dur="500" fill="hold"/>
                                        <p:tgtEl>
                                          <p:spTgt spid="258055"/>
                                        </p:tgtEl>
                                        <p:attrNameLst>
                                          <p:attrName>ppt_y</p:attrName>
                                        </p:attrNameLst>
                                      </p:cBhvr>
                                      <p:tavLst>
                                        <p:tav tm="0">
                                          <p:val>
                                            <p:strVal val="#ppt_h+1"/>
                                          </p:val>
                                        </p:tav>
                                        <p:tav tm="100000">
                                          <p:val>
                                            <p:strVal val="#ppt_y"/>
                                          </p:val>
                                        </p:tav>
                                      </p:tavLst>
                                    </p:anim>
                                    <p:animEffect transition="in" filter="fade">
                                      <p:cBhvr>
                                        <p:cTn id="71" dur="500"/>
                                        <p:tgtEl>
                                          <p:spTgt spid="258055"/>
                                        </p:tgtEl>
                                      </p:cBhvr>
                                    </p:animEffect>
                                  </p:childTnLst>
                                </p:cTn>
                              </p:par>
                            </p:childTnLst>
                          </p:cTn>
                        </p:par>
                      </p:childTnLst>
                    </p:cTn>
                  </p:par>
                  <p:par>
                    <p:cTn id="72" fill="hold">
                      <p:stCondLst>
                        <p:cond delay="indefinite"/>
                      </p:stCondLst>
                      <p:childTnLst>
                        <p:par>
                          <p:cTn id="73" fill="hold">
                            <p:stCondLst>
                              <p:cond delay="0"/>
                            </p:stCondLst>
                            <p:childTnLst>
                              <p:par>
                                <p:cTn id="74" presetID="58" presetClass="entr" presetSubtype="0" accel="100000" fill="hold" grpId="0" nodeType="click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 calcmode="lin" valueType="num">
                                      <p:cBhvr>
                                        <p:cTn id="76"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77"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7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80" dur="500"/>
                                        <p:tgtEl>
                                          <p:spTgt spid="3">
                                            <p:txEl>
                                              <p:pRg st="9" end="9"/>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8" presetClass="entr" presetSubtype="0" accel="100000" fill="hold" grpId="0" nodeType="clickEffect">
                                  <p:stCondLst>
                                    <p:cond delay="0"/>
                                  </p:stCondLst>
                                  <p:childTnLst>
                                    <p:set>
                                      <p:cBhvr>
                                        <p:cTn id="84" dur="1" fill="hold">
                                          <p:stCondLst>
                                            <p:cond delay="0"/>
                                          </p:stCondLst>
                                        </p:cTn>
                                        <p:tgtEl>
                                          <p:spTgt spid="3">
                                            <p:txEl>
                                              <p:pRg st="10" end="10"/>
                                            </p:txEl>
                                          </p:spTgt>
                                        </p:tgtEl>
                                        <p:attrNameLst>
                                          <p:attrName>style.visibility</p:attrName>
                                        </p:attrNameLst>
                                      </p:cBhvr>
                                      <p:to>
                                        <p:strVal val="visible"/>
                                      </p:to>
                                    </p:set>
                                    <p:anim calcmode="lin" valueType="num">
                                      <p:cBhvr>
                                        <p:cTn id="85"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86"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8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8"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89" dur="500"/>
                                        <p:tgtEl>
                                          <p:spTgt spid="3">
                                            <p:txEl>
                                              <p:pRg st="10" end="10"/>
                                            </p:txEl>
                                          </p:spTgt>
                                        </p:tgtEl>
                                      </p:cBhvr>
                                    </p:animEffect>
                                  </p:childTnLst>
                                </p:cTn>
                              </p:par>
                              <p:par>
                                <p:cTn id="90" presetID="58" presetClass="entr" presetSubtype="0" accel="100000" fill="hold" nodeType="withEffect">
                                  <p:stCondLst>
                                    <p:cond delay="0"/>
                                  </p:stCondLst>
                                  <p:childTnLst>
                                    <p:set>
                                      <p:cBhvr>
                                        <p:cTn id="91" dur="1" fill="hold">
                                          <p:stCondLst>
                                            <p:cond delay="0"/>
                                          </p:stCondLst>
                                        </p:cTn>
                                        <p:tgtEl>
                                          <p:spTgt spid="258056"/>
                                        </p:tgtEl>
                                        <p:attrNameLst>
                                          <p:attrName>style.visibility</p:attrName>
                                        </p:attrNameLst>
                                      </p:cBhvr>
                                      <p:to>
                                        <p:strVal val="visible"/>
                                      </p:to>
                                    </p:set>
                                    <p:anim calcmode="lin" valueType="num">
                                      <p:cBhvr>
                                        <p:cTn id="92" dur="500" fill="hold"/>
                                        <p:tgtEl>
                                          <p:spTgt spid="258056"/>
                                        </p:tgtEl>
                                        <p:attrNameLst>
                                          <p:attrName>ppt_w</p:attrName>
                                        </p:attrNameLst>
                                      </p:cBhvr>
                                      <p:tavLst>
                                        <p:tav tm="0">
                                          <p:val>
                                            <p:strVal val="#ppt_w*2.5"/>
                                          </p:val>
                                        </p:tav>
                                        <p:tav tm="100000">
                                          <p:val>
                                            <p:strVal val="#ppt_w"/>
                                          </p:val>
                                        </p:tav>
                                      </p:tavLst>
                                    </p:anim>
                                    <p:anim calcmode="lin" valueType="num">
                                      <p:cBhvr>
                                        <p:cTn id="93" dur="500" fill="hold"/>
                                        <p:tgtEl>
                                          <p:spTgt spid="258056"/>
                                        </p:tgtEl>
                                        <p:attrNameLst>
                                          <p:attrName>ppt_h</p:attrName>
                                        </p:attrNameLst>
                                      </p:cBhvr>
                                      <p:tavLst>
                                        <p:tav tm="0">
                                          <p:val>
                                            <p:strVal val="#ppt_h*0.01"/>
                                          </p:val>
                                        </p:tav>
                                        <p:tav tm="100000">
                                          <p:val>
                                            <p:strVal val="#ppt_h"/>
                                          </p:val>
                                        </p:tav>
                                      </p:tavLst>
                                    </p:anim>
                                    <p:anim calcmode="lin" valueType="num">
                                      <p:cBhvr>
                                        <p:cTn id="94" dur="500" fill="hold"/>
                                        <p:tgtEl>
                                          <p:spTgt spid="258056"/>
                                        </p:tgtEl>
                                        <p:attrNameLst>
                                          <p:attrName>ppt_x</p:attrName>
                                        </p:attrNameLst>
                                      </p:cBhvr>
                                      <p:tavLst>
                                        <p:tav tm="0">
                                          <p:val>
                                            <p:strVal val="#ppt_x"/>
                                          </p:val>
                                        </p:tav>
                                        <p:tav tm="100000">
                                          <p:val>
                                            <p:strVal val="#ppt_x"/>
                                          </p:val>
                                        </p:tav>
                                      </p:tavLst>
                                    </p:anim>
                                    <p:anim calcmode="lin" valueType="num">
                                      <p:cBhvr>
                                        <p:cTn id="95" dur="500" fill="hold"/>
                                        <p:tgtEl>
                                          <p:spTgt spid="258056"/>
                                        </p:tgtEl>
                                        <p:attrNameLst>
                                          <p:attrName>ppt_y</p:attrName>
                                        </p:attrNameLst>
                                      </p:cBhvr>
                                      <p:tavLst>
                                        <p:tav tm="0">
                                          <p:val>
                                            <p:strVal val="#ppt_h+1"/>
                                          </p:val>
                                        </p:tav>
                                        <p:tav tm="100000">
                                          <p:val>
                                            <p:strVal val="#ppt_y"/>
                                          </p:val>
                                        </p:tav>
                                      </p:tavLst>
                                    </p:anim>
                                    <p:animEffect transition="in" filter="fade">
                                      <p:cBhvr>
                                        <p:cTn id="96" dur="500"/>
                                        <p:tgtEl>
                                          <p:spTgt spid="258056"/>
                                        </p:tgtEl>
                                      </p:cBhvr>
                                    </p:animEffect>
                                  </p:childTnLst>
                                </p:cTn>
                              </p:par>
                              <p:par>
                                <p:cTn id="97" presetID="58" presetClass="entr" presetSubtype="0" accel="100000" fill="hold" nodeType="withEffect">
                                  <p:stCondLst>
                                    <p:cond delay="0"/>
                                  </p:stCondLst>
                                  <p:childTnLst>
                                    <p:set>
                                      <p:cBhvr>
                                        <p:cTn id="98" dur="1" fill="hold">
                                          <p:stCondLst>
                                            <p:cond delay="0"/>
                                          </p:stCondLst>
                                        </p:cTn>
                                        <p:tgtEl>
                                          <p:spTgt spid="258057"/>
                                        </p:tgtEl>
                                        <p:attrNameLst>
                                          <p:attrName>style.visibility</p:attrName>
                                        </p:attrNameLst>
                                      </p:cBhvr>
                                      <p:to>
                                        <p:strVal val="visible"/>
                                      </p:to>
                                    </p:set>
                                    <p:anim calcmode="lin" valueType="num">
                                      <p:cBhvr>
                                        <p:cTn id="99" dur="500" fill="hold"/>
                                        <p:tgtEl>
                                          <p:spTgt spid="258057"/>
                                        </p:tgtEl>
                                        <p:attrNameLst>
                                          <p:attrName>ppt_w</p:attrName>
                                        </p:attrNameLst>
                                      </p:cBhvr>
                                      <p:tavLst>
                                        <p:tav tm="0">
                                          <p:val>
                                            <p:strVal val="#ppt_w*2.5"/>
                                          </p:val>
                                        </p:tav>
                                        <p:tav tm="100000">
                                          <p:val>
                                            <p:strVal val="#ppt_w"/>
                                          </p:val>
                                        </p:tav>
                                      </p:tavLst>
                                    </p:anim>
                                    <p:anim calcmode="lin" valueType="num">
                                      <p:cBhvr>
                                        <p:cTn id="100" dur="500" fill="hold"/>
                                        <p:tgtEl>
                                          <p:spTgt spid="258057"/>
                                        </p:tgtEl>
                                        <p:attrNameLst>
                                          <p:attrName>ppt_h</p:attrName>
                                        </p:attrNameLst>
                                      </p:cBhvr>
                                      <p:tavLst>
                                        <p:tav tm="0">
                                          <p:val>
                                            <p:strVal val="#ppt_h*0.01"/>
                                          </p:val>
                                        </p:tav>
                                        <p:tav tm="100000">
                                          <p:val>
                                            <p:strVal val="#ppt_h"/>
                                          </p:val>
                                        </p:tav>
                                      </p:tavLst>
                                    </p:anim>
                                    <p:anim calcmode="lin" valueType="num">
                                      <p:cBhvr>
                                        <p:cTn id="101" dur="500" fill="hold"/>
                                        <p:tgtEl>
                                          <p:spTgt spid="258057"/>
                                        </p:tgtEl>
                                        <p:attrNameLst>
                                          <p:attrName>ppt_x</p:attrName>
                                        </p:attrNameLst>
                                      </p:cBhvr>
                                      <p:tavLst>
                                        <p:tav tm="0">
                                          <p:val>
                                            <p:strVal val="#ppt_x"/>
                                          </p:val>
                                        </p:tav>
                                        <p:tav tm="100000">
                                          <p:val>
                                            <p:strVal val="#ppt_x"/>
                                          </p:val>
                                        </p:tav>
                                      </p:tavLst>
                                    </p:anim>
                                    <p:anim calcmode="lin" valueType="num">
                                      <p:cBhvr>
                                        <p:cTn id="102" dur="500" fill="hold"/>
                                        <p:tgtEl>
                                          <p:spTgt spid="258057"/>
                                        </p:tgtEl>
                                        <p:attrNameLst>
                                          <p:attrName>ppt_y</p:attrName>
                                        </p:attrNameLst>
                                      </p:cBhvr>
                                      <p:tavLst>
                                        <p:tav tm="0">
                                          <p:val>
                                            <p:strVal val="#ppt_h+1"/>
                                          </p:val>
                                        </p:tav>
                                        <p:tav tm="100000">
                                          <p:val>
                                            <p:strVal val="#ppt_y"/>
                                          </p:val>
                                        </p:tav>
                                      </p:tavLst>
                                    </p:anim>
                                    <p:animEffect transition="in" filter="fade">
                                      <p:cBhvr>
                                        <p:cTn id="103" dur="500"/>
                                        <p:tgtEl>
                                          <p:spTgt spid="258057"/>
                                        </p:tgtEl>
                                      </p:cBhvr>
                                    </p:animEffect>
                                  </p:childTnLst>
                                </p:cTn>
                              </p:par>
                              <p:par>
                                <p:cTn id="104" presetID="58" presetClass="entr" presetSubtype="0" accel="100000" fill="hold" nodeType="withEffect">
                                  <p:stCondLst>
                                    <p:cond delay="0"/>
                                  </p:stCondLst>
                                  <p:childTnLst>
                                    <p:set>
                                      <p:cBhvr>
                                        <p:cTn id="105" dur="1" fill="hold">
                                          <p:stCondLst>
                                            <p:cond delay="0"/>
                                          </p:stCondLst>
                                        </p:cTn>
                                        <p:tgtEl>
                                          <p:spTgt spid="258058"/>
                                        </p:tgtEl>
                                        <p:attrNameLst>
                                          <p:attrName>style.visibility</p:attrName>
                                        </p:attrNameLst>
                                      </p:cBhvr>
                                      <p:to>
                                        <p:strVal val="visible"/>
                                      </p:to>
                                    </p:set>
                                    <p:anim calcmode="lin" valueType="num">
                                      <p:cBhvr>
                                        <p:cTn id="106" dur="500" fill="hold"/>
                                        <p:tgtEl>
                                          <p:spTgt spid="258058"/>
                                        </p:tgtEl>
                                        <p:attrNameLst>
                                          <p:attrName>ppt_w</p:attrName>
                                        </p:attrNameLst>
                                      </p:cBhvr>
                                      <p:tavLst>
                                        <p:tav tm="0">
                                          <p:val>
                                            <p:strVal val="#ppt_w*2.5"/>
                                          </p:val>
                                        </p:tav>
                                        <p:tav tm="100000">
                                          <p:val>
                                            <p:strVal val="#ppt_w"/>
                                          </p:val>
                                        </p:tav>
                                      </p:tavLst>
                                    </p:anim>
                                    <p:anim calcmode="lin" valueType="num">
                                      <p:cBhvr>
                                        <p:cTn id="107" dur="500" fill="hold"/>
                                        <p:tgtEl>
                                          <p:spTgt spid="258058"/>
                                        </p:tgtEl>
                                        <p:attrNameLst>
                                          <p:attrName>ppt_h</p:attrName>
                                        </p:attrNameLst>
                                      </p:cBhvr>
                                      <p:tavLst>
                                        <p:tav tm="0">
                                          <p:val>
                                            <p:strVal val="#ppt_h*0.01"/>
                                          </p:val>
                                        </p:tav>
                                        <p:tav tm="100000">
                                          <p:val>
                                            <p:strVal val="#ppt_h"/>
                                          </p:val>
                                        </p:tav>
                                      </p:tavLst>
                                    </p:anim>
                                    <p:anim calcmode="lin" valueType="num">
                                      <p:cBhvr>
                                        <p:cTn id="108" dur="500" fill="hold"/>
                                        <p:tgtEl>
                                          <p:spTgt spid="258058"/>
                                        </p:tgtEl>
                                        <p:attrNameLst>
                                          <p:attrName>ppt_x</p:attrName>
                                        </p:attrNameLst>
                                      </p:cBhvr>
                                      <p:tavLst>
                                        <p:tav tm="0">
                                          <p:val>
                                            <p:strVal val="#ppt_x"/>
                                          </p:val>
                                        </p:tav>
                                        <p:tav tm="100000">
                                          <p:val>
                                            <p:strVal val="#ppt_x"/>
                                          </p:val>
                                        </p:tav>
                                      </p:tavLst>
                                    </p:anim>
                                    <p:anim calcmode="lin" valueType="num">
                                      <p:cBhvr>
                                        <p:cTn id="109" dur="500" fill="hold"/>
                                        <p:tgtEl>
                                          <p:spTgt spid="258058"/>
                                        </p:tgtEl>
                                        <p:attrNameLst>
                                          <p:attrName>ppt_y</p:attrName>
                                        </p:attrNameLst>
                                      </p:cBhvr>
                                      <p:tavLst>
                                        <p:tav tm="0">
                                          <p:val>
                                            <p:strVal val="#ppt_h+1"/>
                                          </p:val>
                                        </p:tav>
                                        <p:tav tm="100000">
                                          <p:val>
                                            <p:strVal val="#ppt_y"/>
                                          </p:val>
                                        </p:tav>
                                      </p:tavLst>
                                    </p:anim>
                                    <p:animEffect transition="in" filter="fade">
                                      <p:cBhvr>
                                        <p:cTn id="110" dur="500"/>
                                        <p:tgtEl>
                                          <p:spTgt spid="258058"/>
                                        </p:tgtEl>
                                      </p:cBhvr>
                                    </p:animEffect>
                                  </p:childTnLst>
                                </p:cTn>
                              </p:par>
                              <p:par>
                                <p:cTn id="111" presetID="58" presetClass="entr" presetSubtype="0" accel="100000" fill="hold" nodeType="withEffect">
                                  <p:stCondLst>
                                    <p:cond delay="0"/>
                                  </p:stCondLst>
                                  <p:childTnLst>
                                    <p:set>
                                      <p:cBhvr>
                                        <p:cTn id="112" dur="1" fill="hold">
                                          <p:stCondLst>
                                            <p:cond delay="0"/>
                                          </p:stCondLst>
                                        </p:cTn>
                                        <p:tgtEl>
                                          <p:spTgt spid="258059"/>
                                        </p:tgtEl>
                                        <p:attrNameLst>
                                          <p:attrName>style.visibility</p:attrName>
                                        </p:attrNameLst>
                                      </p:cBhvr>
                                      <p:to>
                                        <p:strVal val="visible"/>
                                      </p:to>
                                    </p:set>
                                    <p:anim calcmode="lin" valueType="num">
                                      <p:cBhvr>
                                        <p:cTn id="113" dur="500" fill="hold"/>
                                        <p:tgtEl>
                                          <p:spTgt spid="258059"/>
                                        </p:tgtEl>
                                        <p:attrNameLst>
                                          <p:attrName>ppt_w</p:attrName>
                                        </p:attrNameLst>
                                      </p:cBhvr>
                                      <p:tavLst>
                                        <p:tav tm="0">
                                          <p:val>
                                            <p:strVal val="#ppt_w*2.5"/>
                                          </p:val>
                                        </p:tav>
                                        <p:tav tm="100000">
                                          <p:val>
                                            <p:strVal val="#ppt_w"/>
                                          </p:val>
                                        </p:tav>
                                      </p:tavLst>
                                    </p:anim>
                                    <p:anim calcmode="lin" valueType="num">
                                      <p:cBhvr>
                                        <p:cTn id="114" dur="500" fill="hold"/>
                                        <p:tgtEl>
                                          <p:spTgt spid="258059"/>
                                        </p:tgtEl>
                                        <p:attrNameLst>
                                          <p:attrName>ppt_h</p:attrName>
                                        </p:attrNameLst>
                                      </p:cBhvr>
                                      <p:tavLst>
                                        <p:tav tm="0">
                                          <p:val>
                                            <p:strVal val="#ppt_h*0.01"/>
                                          </p:val>
                                        </p:tav>
                                        <p:tav tm="100000">
                                          <p:val>
                                            <p:strVal val="#ppt_h"/>
                                          </p:val>
                                        </p:tav>
                                      </p:tavLst>
                                    </p:anim>
                                    <p:anim calcmode="lin" valueType="num">
                                      <p:cBhvr>
                                        <p:cTn id="115" dur="500" fill="hold"/>
                                        <p:tgtEl>
                                          <p:spTgt spid="258059"/>
                                        </p:tgtEl>
                                        <p:attrNameLst>
                                          <p:attrName>ppt_x</p:attrName>
                                        </p:attrNameLst>
                                      </p:cBhvr>
                                      <p:tavLst>
                                        <p:tav tm="0">
                                          <p:val>
                                            <p:strVal val="#ppt_x"/>
                                          </p:val>
                                        </p:tav>
                                        <p:tav tm="100000">
                                          <p:val>
                                            <p:strVal val="#ppt_x"/>
                                          </p:val>
                                        </p:tav>
                                      </p:tavLst>
                                    </p:anim>
                                    <p:anim calcmode="lin" valueType="num">
                                      <p:cBhvr>
                                        <p:cTn id="116" dur="500" fill="hold"/>
                                        <p:tgtEl>
                                          <p:spTgt spid="258059"/>
                                        </p:tgtEl>
                                        <p:attrNameLst>
                                          <p:attrName>ppt_y</p:attrName>
                                        </p:attrNameLst>
                                      </p:cBhvr>
                                      <p:tavLst>
                                        <p:tav tm="0">
                                          <p:val>
                                            <p:strVal val="#ppt_h+1"/>
                                          </p:val>
                                        </p:tav>
                                        <p:tav tm="100000">
                                          <p:val>
                                            <p:strVal val="#ppt_y"/>
                                          </p:val>
                                        </p:tav>
                                      </p:tavLst>
                                    </p:anim>
                                    <p:animEffect transition="in" filter="fade">
                                      <p:cBhvr>
                                        <p:cTn id="117" dur="500"/>
                                        <p:tgtEl>
                                          <p:spTgt spid="258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00108"/>
            <a:ext cx="8229600" cy="4572032"/>
          </a:xfrm>
        </p:spPr>
        <p:txBody>
          <a:bodyPr>
            <a:normAutofit fontScale="77500" lnSpcReduction="20000"/>
          </a:bodyPr>
          <a:lstStyle/>
          <a:p>
            <a:r>
              <a:rPr lang="ru-RU" dirty="0" smtClean="0"/>
              <a:t>Это система линейных дифференциальных уравнений с периодическими коэффициентами периода </a:t>
            </a:r>
            <a:r>
              <a:rPr lang="ru-RU" i="1" dirty="0" smtClean="0"/>
              <a:t>T</a:t>
            </a:r>
            <a:r>
              <a:rPr lang="ru-RU" dirty="0" smtClean="0"/>
              <a:t>, поскольку </a:t>
            </a:r>
            <a:r>
              <a:rPr lang="ru-RU" i="1" dirty="0" err="1" smtClean="0"/>
              <a:t>a</a:t>
            </a:r>
            <a:r>
              <a:rPr lang="ru-RU" dirty="0" smtClean="0"/>
              <a:t>, </a:t>
            </a:r>
            <a:r>
              <a:rPr lang="ru-RU" i="1" dirty="0" err="1" smtClean="0"/>
              <a:t>b</a:t>
            </a:r>
            <a:r>
              <a:rPr lang="ru-RU" dirty="0" smtClean="0"/>
              <a:t>, </a:t>
            </a:r>
            <a:r>
              <a:rPr lang="ru-RU" i="1" dirty="0" err="1" smtClean="0"/>
              <a:t>c</a:t>
            </a:r>
            <a:r>
              <a:rPr lang="ru-RU" dirty="0" smtClean="0"/>
              <a:t>, </a:t>
            </a:r>
            <a:r>
              <a:rPr lang="ru-RU" i="1" dirty="0" err="1" smtClean="0"/>
              <a:t>d</a:t>
            </a:r>
            <a:r>
              <a:rPr lang="ru-RU" dirty="0" smtClean="0"/>
              <a:t> суть функции от </a:t>
            </a:r>
            <a:r>
              <a:rPr lang="ru-RU" dirty="0" smtClean="0">
                <a:sym typeface="Symbol"/>
              </a:rPr>
              <a:t></a:t>
            </a:r>
            <a:r>
              <a:rPr lang="ru-RU" dirty="0" smtClean="0"/>
              <a:t>, </a:t>
            </a:r>
            <a:r>
              <a:rPr lang="ru-RU" dirty="0" smtClean="0">
                <a:sym typeface="Symbol"/>
              </a:rPr>
              <a:t></a:t>
            </a:r>
            <a:r>
              <a:rPr lang="ru-RU" dirty="0" smtClean="0"/>
              <a:t> — периодических функций времени с периодом </a:t>
            </a:r>
            <a:r>
              <a:rPr lang="ru-RU" i="1" dirty="0" smtClean="0"/>
              <a:t>T</a:t>
            </a:r>
            <a:r>
              <a:rPr lang="ru-RU" dirty="0" smtClean="0"/>
              <a:t>. Общий вид ее решения</a:t>
            </a:r>
            <a:endParaRPr lang="en-US" dirty="0" smtClean="0"/>
          </a:p>
          <a:p>
            <a:endParaRPr lang="en-US" dirty="0" smtClean="0"/>
          </a:p>
          <a:p>
            <a:endParaRPr lang="ru-RU" dirty="0" smtClean="0"/>
          </a:p>
          <a:p>
            <a:r>
              <a:rPr lang="ru-RU" dirty="0" smtClean="0"/>
              <a:t>Здесь  — некоторые периодические функции с периодом </a:t>
            </a:r>
            <a:r>
              <a:rPr lang="ru-RU" i="1" dirty="0" smtClean="0"/>
              <a:t>T</a:t>
            </a:r>
            <a:r>
              <a:rPr lang="ru-RU" dirty="0" smtClean="0"/>
              <a:t>. От показателей  и  которые носят название «характеристических показателей», зависят свойства решений для отклонений от стационарного периодического решения </a:t>
            </a:r>
            <a:r>
              <a:rPr lang="ru-RU" dirty="0" smtClean="0">
                <a:sym typeface="Symbol"/>
              </a:rPr>
              <a:t></a:t>
            </a:r>
            <a:r>
              <a:rPr lang="ru-RU" dirty="0" smtClean="0"/>
              <a:t> и </a:t>
            </a:r>
            <a:r>
              <a:rPr lang="ru-RU" dirty="0" smtClean="0">
                <a:sym typeface="Symbol"/>
              </a:rPr>
              <a:t></a:t>
            </a:r>
            <a:r>
              <a:rPr lang="ru-RU" dirty="0" smtClean="0"/>
              <a:t>. А именно, знаки их действительных частей определяют, являются ли эти решения нарастающими или затухающими. Можно показать, что в силу автономности исходной системы (8.1) один из характеристических показателей равен нулю, а другой равен </a:t>
            </a:r>
            <a:r>
              <a:rPr lang="ru-RU" i="1" dirty="0" err="1" smtClean="0"/>
              <a:t>h</a:t>
            </a:r>
            <a:r>
              <a:rPr lang="ru-RU" dirty="0" smtClean="0"/>
              <a:t>.</a:t>
            </a:r>
          </a:p>
          <a:p>
            <a:endParaRPr lang="ru-RU" dirty="0"/>
          </a:p>
        </p:txBody>
      </p:sp>
      <p:pic>
        <p:nvPicPr>
          <p:cNvPr id="260098" name="Picture 2" descr="C:\Users\73B5~1\AppData\Local\Temp\Rar$EX00.790\LectMB\lect08.files\image048.gif"/>
          <p:cNvPicPr>
            <a:picLocks noChangeAspect="1" noChangeArrowheads="1"/>
          </p:cNvPicPr>
          <p:nvPr/>
        </p:nvPicPr>
        <p:blipFill>
          <a:blip r:embed="rId2" cstate="print"/>
          <a:srcRect/>
          <a:stretch>
            <a:fillRect/>
          </a:stretch>
        </p:blipFill>
        <p:spPr bwMode="auto">
          <a:xfrm>
            <a:off x="1428728" y="2214554"/>
            <a:ext cx="3003042" cy="357190"/>
          </a:xfrm>
          <a:prstGeom prst="rect">
            <a:avLst/>
          </a:prstGeom>
          <a:noFill/>
        </p:spPr>
      </p:pic>
      <p:pic>
        <p:nvPicPr>
          <p:cNvPr id="260099" name="Picture 3" descr="C:\Users\73B5~1\AppData\Local\Temp\Rar$EX00.790\LectMB\lect08.files\image050.gif"/>
          <p:cNvPicPr>
            <a:picLocks noChangeAspect="1" noChangeArrowheads="1"/>
          </p:cNvPicPr>
          <p:nvPr/>
        </p:nvPicPr>
        <p:blipFill>
          <a:blip r:embed="rId3" cstate="print"/>
          <a:srcRect/>
          <a:stretch>
            <a:fillRect/>
          </a:stretch>
        </p:blipFill>
        <p:spPr bwMode="auto">
          <a:xfrm>
            <a:off x="4786314" y="2214554"/>
            <a:ext cx="3003030" cy="357190"/>
          </a:xfrm>
          <a:prstGeom prst="rect">
            <a:avLst/>
          </a:prstGeom>
          <a:noFill/>
        </p:spPr>
      </p:pic>
      <p:pic>
        <p:nvPicPr>
          <p:cNvPr id="260100" name="Picture 4" descr="C:\Users\73B5~1\AppData\Local\Temp\Rar$EX00.790\LectMB\lect08.files\image052.gif"/>
          <p:cNvPicPr>
            <a:picLocks noChangeAspect="1" noChangeArrowheads="1"/>
          </p:cNvPicPr>
          <p:nvPr/>
        </p:nvPicPr>
        <p:blipFill>
          <a:blip r:embed="rId4" cstate="print"/>
          <a:srcRect/>
          <a:stretch>
            <a:fillRect/>
          </a:stretch>
        </p:blipFill>
        <p:spPr bwMode="auto">
          <a:xfrm>
            <a:off x="-8569325" y="38100"/>
            <a:ext cx="200025" cy="238125"/>
          </a:xfrm>
          <a:prstGeom prst="rect">
            <a:avLst/>
          </a:prstGeom>
          <a:noFill/>
        </p:spPr>
      </p:pic>
      <p:pic>
        <p:nvPicPr>
          <p:cNvPr id="260101" name="Picture 5" descr="C:\Users\73B5~1\AppData\Local\Temp\Rar$EX00.790\LectMB\lect08.files\image054.gif"/>
          <p:cNvPicPr>
            <a:picLocks noChangeAspect="1" noChangeArrowheads="1"/>
          </p:cNvPicPr>
          <p:nvPr/>
        </p:nvPicPr>
        <p:blipFill>
          <a:blip r:embed="rId5" cstate="print"/>
          <a:srcRect/>
          <a:stretch>
            <a:fillRect/>
          </a:stretch>
        </p:blipFill>
        <p:spPr bwMode="auto">
          <a:xfrm>
            <a:off x="-5186363" y="38100"/>
            <a:ext cx="161925" cy="200025"/>
          </a:xfrm>
          <a:prstGeom prst="rect">
            <a:avLst/>
          </a:prstGeom>
          <a:noFill/>
        </p:spPr>
      </p:pic>
      <p:pic>
        <p:nvPicPr>
          <p:cNvPr id="260102" name="Picture 6" descr="C:\Users\73B5~1\AppData\Local\Temp\Rar$EX00.790\LectMB\lect08.files\image056.gif"/>
          <p:cNvPicPr>
            <a:picLocks noChangeAspect="1" noChangeArrowheads="1"/>
          </p:cNvPicPr>
          <p:nvPr/>
        </p:nvPicPr>
        <p:blipFill>
          <a:blip r:embed="rId6" cstate="print"/>
          <a:srcRect/>
          <a:stretch>
            <a:fillRect/>
          </a:stretch>
        </p:blipFill>
        <p:spPr bwMode="auto">
          <a:xfrm>
            <a:off x="-5014913" y="38100"/>
            <a:ext cx="257175" cy="200025"/>
          </a:xfrm>
          <a:prstGeom prst="rect">
            <a:avLst/>
          </a:prstGeom>
          <a:noFill/>
        </p:spPr>
      </p:pic>
      <p:pic>
        <p:nvPicPr>
          <p:cNvPr id="260103" name="Picture 7" descr="C:\Users\73B5~1\AppData\Local\Temp\Rar$EX00.790\LectMB\lect08.files\image058.gif"/>
          <p:cNvPicPr>
            <a:picLocks noChangeAspect="1" noChangeArrowheads="1"/>
          </p:cNvPicPr>
          <p:nvPr/>
        </p:nvPicPr>
        <p:blipFill>
          <a:blip r:embed="rId7" cstate="print"/>
          <a:srcRect/>
          <a:stretch>
            <a:fillRect/>
          </a:stretch>
        </p:blipFill>
        <p:spPr bwMode="auto">
          <a:xfrm>
            <a:off x="2714612" y="5572140"/>
            <a:ext cx="3363964" cy="64294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260098"/>
                                        </p:tgtEl>
                                        <p:attrNameLst>
                                          <p:attrName>style.visibility</p:attrName>
                                        </p:attrNameLst>
                                      </p:cBhvr>
                                      <p:to>
                                        <p:strVal val="visible"/>
                                      </p:to>
                                    </p:set>
                                    <p:anim calcmode="lin" valueType="num">
                                      <p:cBhvr>
                                        <p:cTn id="16" dur="500" fill="hold"/>
                                        <p:tgtEl>
                                          <p:spTgt spid="260098"/>
                                        </p:tgtEl>
                                        <p:attrNameLst>
                                          <p:attrName>ppt_w</p:attrName>
                                        </p:attrNameLst>
                                      </p:cBhvr>
                                      <p:tavLst>
                                        <p:tav tm="0">
                                          <p:val>
                                            <p:strVal val="#ppt_w*2.5"/>
                                          </p:val>
                                        </p:tav>
                                        <p:tav tm="100000">
                                          <p:val>
                                            <p:strVal val="#ppt_w"/>
                                          </p:val>
                                        </p:tav>
                                      </p:tavLst>
                                    </p:anim>
                                    <p:anim calcmode="lin" valueType="num">
                                      <p:cBhvr>
                                        <p:cTn id="17" dur="500" fill="hold"/>
                                        <p:tgtEl>
                                          <p:spTgt spid="260098"/>
                                        </p:tgtEl>
                                        <p:attrNameLst>
                                          <p:attrName>ppt_h</p:attrName>
                                        </p:attrNameLst>
                                      </p:cBhvr>
                                      <p:tavLst>
                                        <p:tav tm="0">
                                          <p:val>
                                            <p:strVal val="#ppt_h*0.01"/>
                                          </p:val>
                                        </p:tav>
                                        <p:tav tm="100000">
                                          <p:val>
                                            <p:strVal val="#ppt_h"/>
                                          </p:val>
                                        </p:tav>
                                      </p:tavLst>
                                    </p:anim>
                                    <p:anim calcmode="lin" valueType="num">
                                      <p:cBhvr>
                                        <p:cTn id="18" dur="500" fill="hold"/>
                                        <p:tgtEl>
                                          <p:spTgt spid="260098"/>
                                        </p:tgtEl>
                                        <p:attrNameLst>
                                          <p:attrName>ppt_x</p:attrName>
                                        </p:attrNameLst>
                                      </p:cBhvr>
                                      <p:tavLst>
                                        <p:tav tm="0">
                                          <p:val>
                                            <p:strVal val="#ppt_x"/>
                                          </p:val>
                                        </p:tav>
                                        <p:tav tm="100000">
                                          <p:val>
                                            <p:strVal val="#ppt_x"/>
                                          </p:val>
                                        </p:tav>
                                      </p:tavLst>
                                    </p:anim>
                                    <p:anim calcmode="lin" valueType="num">
                                      <p:cBhvr>
                                        <p:cTn id="19" dur="500" fill="hold"/>
                                        <p:tgtEl>
                                          <p:spTgt spid="260098"/>
                                        </p:tgtEl>
                                        <p:attrNameLst>
                                          <p:attrName>ppt_y</p:attrName>
                                        </p:attrNameLst>
                                      </p:cBhvr>
                                      <p:tavLst>
                                        <p:tav tm="0">
                                          <p:val>
                                            <p:strVal val="#ppt_h+1"/>
                                          </p:val>
                                        </p:tav>
                                        <p:tav tm="100000">
                                          <p:val>
                                            <p:strVal val="#ppt_y"/>
                                          </p:val>
                                        </p:tav>
                                      </p:tavLst>
                                    </p:anim>
                                    <p:animEffect transition="in" filter="fade">
                                      <p:cBhvr>
                                        <p:cTn id="20" dur="500"/>
                                        <p:tgtEl>
                                          <p:spTgt spid="260098"/>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260099"/>
                                        </p:tgtEl>
                                        <p:attrNameLst>
                                          <p:attrName>style.visibility</p:attrName>
                                        </p:attrNameLst>
                                      </p:cBhvr>
                                      <p:to>
                                        <p:strVal val="visible"/>
                                      </p:to>
                                    </p:set>
                                    <p:anim calcmode="lin" valueType="num">
                                      <p:cBhvr>
                                        <p:cTn id="23" dur="500" fill="hold"/>
                                        <p:tgtEl>
                                          <p:spTgt spid="260099"/>
                                        </p:tgtEl>
                                        <p:attrNameLst>
                                          <p:attrName>ppt_w</p:attrName>
                                        </p:attrNameLst>
                                      </p:cBhvr>
                                      <p:tavLst>
                                        <p:tav tm="0">
                                          <p:val>
                                            <p:strVal val="#ppt_w*2.5"/>
                                          </p:val>
                                        </p:tav>
                                        <p:tav tm="100000">
                                          <p:val>
                                            <p:strVal val="#ppt_w"/>
                                          </p:val>
                                        </p:tav>
                                      </p:tavLst>
                                    </p:anim>
                                    <p:anim calcmode="lin" valueType="num">
                                      <p:cBhvr>
                                        <p:cTn id="24" dur="500" fill="hold"/>
                                        <p:tgtEl>
                                          <p:spTgt spid="260099"/>
                                        </p:tgtEl>
                                        <p:attrNameLst>
                                          <p:attrName>ppt_h</p:attrName>
                                        </p:attrNameLst>
                                      </p:cBhvr>
                                      <p:tavLst>
                                        <p:tav tm="0">
                                          <p:val>
                                            <p:strVal val="#ppt_h*0.01"/>
                                          </p:val>
                                        </p:tav>
                                        <p:tav tm="100000">
                                          <p:val>
                                            <p:strVal val="#ppt_h"/>
                                          </p:val>
                                        </p:tav>
                                      </p:tavLst>
                                    </p:anim>
                                    <p:anim calcmode="lin" valueType="num">
                                      <p:cBhvr>
                                        <p:cTn id="25" dur="500" fill="hold"/>
                                        <p:tgtEl>
                                          <p:spTgt spid="260099"/>
                                        </p:tgtEl>
                                        <p:attrNameLst>
                                          <p:attrName>ppt_x</p:attrName>
                                        </p:attrNameLst>
                                      </p:cBhvr>
                                      <p:tavLst>
                                        <p:tav tm="0">
                                          <p:val>
                                            <p:strVal val="#ppt_x"/>
                                          </p:val>
                                        </p:tav>
                                        <p:tav tm="100000">
                                          <p:val>
                                            <p:strVal val="#ppt_x"/>
                                          </p:val>
                                        </p:tav>
                                      </p:tavLst>
                                    </p:anim>
                                    <p:anim calcmode="lin" valueType="num">
                                      <p:cBhvr>
                                        <p:cTn id="26" dur="500" fill="hold"/>
                                        <p:tgtEl>
                                          <p:spTgt spid="260099"/>
                                        </p:tgtEl>
                                        <p:attrNameLst>
                                          <p:attrName>ppt_y</p:attrName>
                                        </p:attrNameLst>
                                      </p:cBhvr>
                                      <p:tavLst>
                                        <p:tav tm="0">
                                          <p:val>
                                            <p:strVal val="#ppt_h+1"/>
                                          </p:val>
                                        </p:tav>
                                        <p:tav tm="100000">
                                          <p:val>
                                            <p:strVal val="#ppt_y"/>
                                          </p:val>
                                        </p:tav>
                                      </p:tavLst>
                                    </p:anim>
                                    <p:animEffect transition="in" filter="fade">
                                      <p:cBhvr>
                                        <p:cTn id="27" dur="500"/>
                                        <p:tgtEl>
                                          <p:spTgt spid="260099"/>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nodeType="clickEffect">
                                  <p:stCondLst>
                                    <p:cond delay="0"/>
                                  </p:stCondLst>
                                  <p:childTnLst>
                                    <p:set>
                                      <p:cBhvr>
                                        <p:cTn id="40" dur="1" fill="hold">
                                          <p:stCondLst>
                                            <p:cond delay="0"/>
                                          </p:stCondLst>
                                        </p:cTn>
                                        <p:tgtEl>
                                          <p:spTgt spid="260103"/>
                                        </p:tgtEl>
                                        <p:attrNameLst>
                                          <p:attrName>style.visibility</p:attrName>
                                        </p:attrNameLst>
                                      </p:cBhvr>
                                      <p:to>
                                        <p:strVal val="visible"/>
                                      </p:to>
                                    </p:set>
                                    <p:anim calcmode="lin" valueType="num">
                                      <p:cBhvr>
                                        <p:cTn id="41" dur="500" fill="hold"/>
                                        <p:tgtEl>
                                          <p:spTgt spid="260103"/>
                                        </p:tgtEl>
                                        <p:attrNameLst>
                                          <p:attrName>ppt_w</p:attrName>
                                        </p:attrNameLst>
                                      </p:cBhvr>
                                      <p:tavLst>
                                        <p:tav tm="0">
                                          <p:val>
                                            <p:strVal val="#ppt_w*2.5"/>
                                          </p:val>
                                        </p:tav>
                                        <p:tav tm="100000">
                                          <p:val>
                                            <p:strVal val="#ppt_w"/>
                                          </p:val>
                                        </p:tav>
                                      </p:tavLst>
                                    </p:anim>
                                    <p:anim calcmode="lin" valueType="num">
                                      <p:cBhvr>
                                        <p:cTn id="42" dur="500" fill="hold"/>
                                        <p:tgtEl>
                                          <p:spTgt spid="260103"/>
                                        </p:tgtEl>
                                        <p:attrNameLst>
                                          <p:attrName>ppt_h</p:attrName>
                                        </p:attrNameLst>
                                      </p:cBhvr>
                                      <p:tavLst>
                                        <p:tav tm="0">
                                          <p:val>
                                            <p:strVal val="#ppt_h*0.01"/>
                                          </p:val>
                                        </p:tav>
                                        <p:tav tm="100000">
                                          <p:val>
                                            <p:strVal val="#ppt_h"/>
                                          </p:val>
                                        </p:tav>
                                      </p:tavLst>
                                    </p:anim>
                                    <p:anim calcmode="lin" valueType="num">
                                      <p:cBhvr>
                                        <p:cTn id="43" dur="500" fill="hold"/>
                                        <p:tgtEl>
                                          <p:spTgt spid="260103"/>
                                        </p:tgtEl>
                                        <p:attrNameLst>
                                          <p:attrName>ppt_x</p:attrName>
                                        </p:attrNameLst>
                                      </p:cBhvr>
                                      <p:tavLst>
                                        <p:tav tm="0">
                                          <p:val>
                                            <p:strVal val="#ppt_x"/>
                                          </p:val>
                                        </p:tav>
                                        <p:tav tm="100000">
                                          <p:val>
                                            <p:strVal val="#ppt_x"/>
                                          </p:val>
                                        </p:tav>
                                      </p:tavLst>
                                    </p:anim>
                                    <p:anim calcmode="lin" valueType="num">
                                      <p:cBhvr>
                                        <p:cTn id="44" dur="500" fill="hold"/>
                                        <p:tgtEl>
                                          <p:spTgt spid="260103"/>
                                        </p:tgtEl>
                                        <p:attrNameLst>
                                          <p:attrName>ppt_y</p:attrName>
                                        </p:attrNameLst>
                                      </p:cBhvr>
                                      <p:tavLst>
                                        <p:tav tm="0">
                                          <p:val>
                                            <p:strVal val="#ppt_h+1"/>
                                          </p:val>
                                        </p:tav>
                                        <p:tav tm="100000">
                                          <p:val>
                                            <p:strVal val="#ppt_y"/>
                                          </p:val>
                                        </p:tav>
                                      </p:tavLst>
                                    </p:anim>
                                    <p:animEffect transition="in" filter="fade">
                                      <p:cBhvr>
                                        <p:cTn id="45" dur="500"/>
                                        <p:tgtEl>
                                          <p:spTgt spid="260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00108"/>
            <a:ext cx="8229600" cy="5574428"/>
          </a:xfrm>
        </p:spPr>
        <p:txBody>
          <a:bodyPr>
            <a:normAutofit fontScale="70000" lnSpcReduction="20000"/>
          </a:bodyPr>
          <a:lstStyle/>
          <a:p>
            <a:r>
              <a:rPr lang="ru-RU" dirty="0" smtClean="0"/>
              <a:t>где </a:t>
            </a:r>
            <a:r>
              <a:rPr lang="ru-RU" i="1" dirty="0" err="1" smtClean="0"/>
              <a:t>x</a:t>
            </a:r>
            <a:r>
              <a:rPr lang="ru-RU" dirty="0" smtClean="0"/>
              <a:t> = </a:t>
            </a:r>
            <a:r>
              <a:rPr lang="ru-RU" dirty="0" smtClean="0">
                <a:sym typeface="Symbol"/>
              </a:rPr>
              <a:t></a:t>
            </a:r>
            <a:r>
              <a:rPr lang="ru-RU" dirty="0" smtClean="0"/>
              <a:t>(</a:t>
            </a:r>
            <a:r>
              <a:rPr lang="ru-RU" i="1" dirty="0" err="1" smtClean="0"/>
              <a:t>t</a:t>
            </a:r>
            <a:r>
              <a:rPr lang="ru-RU" dirty="0" smtClean="0"/>
              <a:t>), </a:t>
            </a:r>
            <a:r>
              <a:rPr lang="ru-RU" i="1" dirty="0" err="1" smtClean="0"/>
              <a:t>y</a:t>
            </a:r>
            <a:r>
              <a:rPr lang="ru-RU" dirty="0" smtClean="0"/>
              <a:t> = </a:t>
            </a:r>
            <a:r>
              <a:rPr lang="ru-RU" dirty="0" smtClean="0">
                <a:sym typeface="Symbol"/>
              </a:rPr>
              <a:t></a:t>
            </a:r>
            <a:r>
              <a:rPr lang="ru-RU" dirty="0" smtClean="0"/>
              <a:t>(</a:t>
            </a:r>
            <a:r>
              <a:rPr lang="ru-RU" i="1" dirty="0" err="1" smtClean="0"/>
              <a:t>t</a:t>
            </a:r>
            <a:r>
              <a:rPr lang="ru-RU" dirty="0" smtClean="0"/>
              <a:t>) — любое периодическое решение, соответствующее рассматриваемому предельному циклу, </a:t>
            </a:r>
            <a:r>
              <a:rPr lang="ru-RU" i="1" dirty="0" smtClean="0"/>
              <a:t>T</a:t>
            </a:r>
            <a:r>
              <a:rPr lang="ru-RU" dirty="0" smtClean="0"/>
              <a:t> — период решения.</a:t>
            </a:r>
          </a:p>
          <a:p>
            <a:r>
              <a:rPr lang="ru-RU" dirty="0" smtClean="0"/>
              <a:t>Таким образом, устойчивость предельного цикла (и устойчивость в смысле Ляпунова соответствующих периодических движений) определяется знаком характеристического показателя. Предельный цикл устойчив, если </a:t>
            </a:r>
            <a:r>
              <a:rPr lang="ru-RU" i="1" dirty="0" err="1" smtClean="0"/>
              <a:t>h</a:t>
            </a:r>
            <a:r>
              <a:rPr lang="ru-RU" dirty="0" smtClean="0"/>
              <a:t> &lt; 0 и неустойчив, если </a:t>
            </a:r>
            <a:r>
              <a:rPr lang="ru-RU" i="1" dirty="0" err="1" smtClean="0"/>
              <a:t>h</a:t>
            </a:r>
            <a:r>
              <a:rPr lang="ru-RU" dirty="0" smtClean="0"/>
              <a:t> &gt; 0. Если же </a:t>
            </a:r>
            <a:r>
              <a:rPr lang="ru-RU" i="1" dirty="0" err="1" smtClean="0"/>
              <a:t>h</a:t>
            </a:r>
            <a:r>
              <a:rPr lang="ru-RU" dirty="0" smtClean="0"/>
              <a:t> = 0, уравнения первого приближения не решают вопроса об устойчивости периодического движения.</a:t>
            </a:r>
          </a:p>
          <a:p>
            <a:r>
              <a:rPr lang="ru-RU" dirty="0" smtClean="0"/>
              <a:t>Для нахождения предельных циклов не существует таких простых аналитических методов, как для нахождения стационарных точек и исследования их устойчивости. Однако, исследование фазовой плоскости системы позволяет ответить на вопрос, есть в данной системе предельный цикл, или нет.</a:t>
            </a:r>
          </a:p>
          <a:p>
            <a:r>
              <a:rPr lang="ru-RU" dirty="0" smtClean="0"/>
              <a:t>Сформулируем несколько теорем, определяющих наличие предельного цикла по топологическому строению фазовой плоскости. Они могут быть полезны как при аналитическом, так и при компьютерном анализе системы.</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Теорема 1.</a:t>
            </a:r>
            <a:endParaRPr lang="ru-RU" dirty="0"/>
          </a:p>
        </p:txBody>
      </p:sp>
      <p:sp>
        <p:nvSpPr>
          <p:cNvPr id="3" name="Содержимое 2"/>
          <p:cNvSpPr>
            <a:spLocks noGrp="1"/>
          </p:cNvSpPr>
          <p:nvPr>
            <p:ph idx="1"/>
          </p:nvPr>
        </p:nvSpPr>
        <p:spPr>
          <a:xfrm>
            <a:off x="457200" y="714356"/>
            <a:ext cx="8229600" cy="5860180"/>
          </a:xfrm>
        </p:spPr>
        <p:txBody>
          <a:bodyPr>
            <a:normAutofit fontScale="70000" lnSpcReduction="20000"/>
          </a:bodyPr>
          <a:lstStyle/>
          <a:p>
            <a:r>
              <a:rPr lang="ru-RU" i="1" dirty="0" smtClean="0"/>
              <a:t>Пусть на фазовой плоскости существует область, из которой фазовые траектории не выходят, и в которой нет положений равновесия (особых точек). Тогда в этой области обязательно существует предельный цикл, причем все остальные траектории обязательно наматываются на него.</a:t>
            </a:r>
            <a:endParaRPr lang="ru-RU" dirty="0" smtClean="0"/>
          </a:p>
          <a:p>
            <a:r>
              <a:rPr lang="ru-RU" dirty="0" smtClean="0"/>
              <a:t>На рис. 8.3. изображена такая область </a:t>
            </a:r>
            <a:r>
              <a:rPr lang="ru-RU" i="1" dirty="0" smtClean="0"/>
              <a:t>G</a:t>
            </a:r>
            <a:r>
              <a:rPr lang="ru-RU" dirty="0" smtClean="0"/>
              <a:t>, из которой фазовые траектории не выходят. Это означает, что фазовые траектории либо входят, пересекая границу, внутрь области, либо сама граница является траекторией. Легко видеть, что такая область не может быть односвязной. Поскольку траектория наматывается на предельный цикл изнутри, это означает, что внутри этого предельного цикла на фазовой плоскости существует либо неустойчивая особая точка, либо неустойчивый предельный цикл, очевидно, не принадлежащие рассматриваемой области </a:t>
            </a:r>
            <a:r>
              <a:rPr lang="ru-RU" i="1" dirty="0" smtClean="0"/>
              <a:t>G</a:t>
            </a:r>
            <a:r>
              <a:rPr lang="ru-RU" dirty="0" smtClean="0"/>
              <a:t>.</a:t>
            </a:r>
          </a:p>
          <a:p>
            <a:r>
              <a:rPr lang="ru-RU" dirty="0" smtClean="0"/>
              <a:t>Таким образом, если найти на фазовой плоскости такую двусвязную область, что направления фазовых траекторий на всей границе обращены внутрь этой области, то можно утверждать, что внутри этой области имеется предельный цикл.</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Имитационные модели (</a:t>
            </a:r>
            <a:r>
              <a:rPr lang="en-US" b="1" dirty="0" smtClean="0"/>
              <a:t>simulation)</a:t>
            </a:r>
            <a:endParaRPr lang="ru-RU" dirty="0"/>
          </a:p>
        </p:txBody>
      </p:sp>
      <p:sp>
        <p:nvSpPr>
          <p:cNvPr id="3" name="Содержимое 2"/>
          <p:cNvSpPr>
            <a:spLocks noGrp="1"/>
          </p:cNvSpPr>
          <p:nvPr>
            <p:ph idx="1"/>
          </p:nvPr>
        </p:nvSpPr>
        <p:spPr>
          <a:xfrm>
            <a:off x="457200" y="928670"/>
            <a:ext cx="8229600" cy="5645866"/>
          </a:xfrm>
        </p:spPr>
        <p:txBody>
          <a:bodyPr>
            <a:normAutofit fontScale="62500" lnSpcReduction="20000"/>
          </a:bodyPr>
          <a:lstStyle/>
          <a:p>
            <a:r>
              <a:rPr lang="ru-RU" dirty="0" smtClean="0"/>
              <a:t>Особенно привлекательным оказалось применение имитационных моделей для описания экологических систем – необычайно сложных образований, включающих множество биологических, геологических, метеорологических и прочих факторов.</a:t>
            </a:r>
          </a:p>
          <a:p>
            <a:r>
              <a:rPr lang="ru-RU" dirty="0" smtClean="0"/>
              <a:t>Благодаря возможности проигрывать различные “сценарии” поведения и управления имитационная модель может быть успешно использована для выбора оптимальной стратегии эксплуатации природной экосистемы или оптимального способа создания искусственной экосистемы. </a:t>
            </a:r>
          </a:p>
          <a:p>
            <a:r>
              <a:rPr lang="ru-RU" dirty="0" smtClean="0"/>
              <a:t>При создании имитационной модели можно позволить себе высокую степень подробности при выборе переменных и параметров модели. При этом модель может получиться разной у различных авторов, поскольку точные формальные правила ее построения отсутствуют. Результаты машинных экспериментов зависят не только от заложенных в модели соотношений, но и от организации комплекса реализующих в модель программ, и от механизма проведения машинных экспериментов. </a:t>
            </a:r>
          </a:p>
          <a:p>
            <a:r>
              <a:rPr lang="ru-RU" dirty="0" smtClean="0"/>
              <a:t>Поэтому воплощением идеи имитационного моделирования следует считать систему человек – машина, обеспечивающую проведение имитационных экспериментов в режиме диалога между лицом, проводящим эксперимент, и “машиной”, т.е. комплексом программ.</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Теорема 2</a:t>
            </a:r>
            <a:endParaRPr lang="ru-RU" dirty="0"/>
          </a:p>
        </p:txBody>
      </p:sp>
      <p:sp>
        <p:nvSpPr>
          <p:cNvPr id="3" name="Содержимое 2"/>
          <p:cNvSpPr>
            <a:spLocks noGrp="1"/>
          </p:cNvSpPr>
          <p:nvPr>
            <p:ph idx="1"/>
          </p:nvPr>
        </p:nvSpPr>
        <p:spPr>
          <a:xfrm>
            <a:off x="457200" y="857232"/>
            <a:ext cx="8229600" cy="5717304"/>
          </a:xfrm>
        </p:spPr>
        <p:txBody>
          <a:bodyPr>
            <a:normAutofit fontScale="70000" lnSpcReduction="20000"/>
          </a:bodyPr>
          <a:lstStyle/>
          <a:p>
            <a:r>
              <a:rPr lang="ru-RU" i="1" dirty="0" smtClean="0"/>
              <a:t>Если существует на фазовой плоскости некоторая замкнутая область, такая, что все фазовые траектории, пересекающие границу этой области, входят в нее, и внутри этой области находится неустойчивая особая точка, то в этой области обязательно имеется хотя бы один предельный цикл</a:t>
            </a:r>
            <a:r>
              <a:rPr lang="ru-RU" dirty="0" smtClean="0"/>
              <a:t> (рис. 8.4)Приведем также некоторые критерии отсутствия замкнутых фазовых траекторий (в том числе предельных циклов).</a:t>
            </a:r>
          </a:p>
          <a:p>
            <a:r>
              <a:rPr lang="ru-RU" dirty="0" smtClean="0"/>
              <a:t>1. Если в системе не существует особых точек, то в ней не может быть и замкнутых фазовых траекторий.</a:t>
            </a:r>
          </a:p>
          <a:p>
            <a:r>
              <a:rPr lang="ru-RU" dirty="0" smtClean="0"/>
              <a:t>2. Если в системе существует только одна особая точка, отличная от узла, фокуса и центра (например, седло), то такая система не допускает замкнутых фазовых траекторий.</a:t>
            </a:r>
          </a:p>
          <a:p>
            <a:r>
              <a:rPr lang="ru-RU" dirty="0" smtClean="0"/>
              <a:t>3. Если в системе имеются только простые особые точки, причем через все точки типа узел и фокус проходят интегральные кривые, уходящие на бесконечность, то в такой системе нет замкнутых фазовых траекторий.</a:t>
            </a:r>
          </a:p>
          <a:p>
            <a:r>
              <a:rPr lang="ru-RU" dirty="0" smtClean="0"/>
              <a:t>В случае, если критерии 1–3 выполнены, можно с уверенностью утверждать, что в системе нет предельных циклов. Однако невыполнение этих критериев еще не позволяет сделать вывод о наличии в системе предельных циклов и, следовательно, автоколебаний.</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lvl="1"/>
            <a:endParaRPr lang="ru-RU" dirty="0"/>
          </a:p>
        </p:txBody>
      </p:sp>
      <p:pic>
        <p:nvPicPr>
          <p:cNvPr id="264194" name="Picture 2" descr="C:\Users\73B5~1\AppData\Local\Temp\Rar$EX00.790\LectMB\lect08.files\image061.gif"/>
          <p:cNvPicPr>
            <a:picLocks noChangeAspect="1" noChangeArrowheads="1"/>
          </p:cNvPicPr>
          <p:nvPr/>
        </p:nvPicPr>
        <p:blipFill>
          <a:blip r:embed="rId2" cstate="print"/>
          <a:srcRect/>
          <a:stretch>
            <a:fillRect/>
          </a:stretch>
        </p:blipFill>
        <p:spPr bwMode="auto">
          <a:xfrm>
            <a:off x="1357290" y="2000240"/>
            <a:ext cx="6386904" cy="3643338"/>
          </a:xfrm>
          <a:prstGeom prst="rect">
            <a:avLst/>
          </a:prstGeom>
          <a:noFill/>
        </p:spPr>
      </p:pic>
    </p:spTree>
  </p:cSld>
  <p:clrMapOvr>
    <a:masterClrMapping/>
  </p:clrMapOvr>
  <p:transition>
    <p:dissolv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28671"/>
            <a:ext cx="8229600" cy="3214710"/>
          </a:xfrm>
        </p:spPr>
        <p:txBody>
          <a:bodyPr>
            <a:normAutofit fontScale="77500" lnSpcReduction="20000"/>
          </a:bodyPr>
          <a:lstStyle/>
          <a:p>
            <a:r>
              <a:rPr lang="ru-RU" dirty="0" smtClean="0"/>
              <a:t>Неустойчивый предельный цикл также может содержаться в фазовом портрете грубых систем. Однако такой предельный цикл не соответствует реальному периодическому процессу, он играет лишь роль «водораздела», по обе стороны которого траектории имеют различное поведение. Например, на рис. 8.5 представляет собой </a:t>
            </a:r>
            <a:r>
              <a:rPr lang="ru-RU" dirty="0" err="1" smtClean="0"/>
              <a:t>сепаратрису</a:t>
            </a:r>
            <a:r>
              <a:rPr lang="ru-RU" dirty="0" smtClean="0"/>
              <a:t>, отделяющую область тяготения траекторий к устойчивой особой точке, с одной стороны, и к устойчивому предельному циклу, с другой.</a:t>
            </a:r>
          </a:p>
          <a:p>
            <a:r>
              <a:rPr lang="ru-RU" dirty="0" smtClean="0"/>
              <a:t> </a:t>
            </a:r>
          </a:p>
          <a:p>
            <a:endParaRPr lang="ru-RU" dirty="0"/>
          </a:p>
        </p:txBody>
      </p:sp>
      <p:pic>
        <p:nvPicPr>
          <p:cNvPr id="266242" name="Picture 2" descr="C:\Users\73B5~1\AppData\Local\Temp\Rar$EX00.790\LectMB\lect08.files\image063.gif"/>
          <p:cNvPicPr>
            <a:picLocks noChangeAspect="1" noChangeArrowheads="1"/>
          </p:cNvPicPr>
          <p:nvPr/>
        </p:nvPicPr>
        <p:blipFill>
          <a:blip r:embed="rId2" cstate="print"/>
          <a:srcRect/>
          <a:stretch>
            <a:fillRect/>
          </a:stretch>
        </p:blipFill>
        <p:spPr bwMode="auto">
          <a:xfrm>
            <a:off x="1643042" y="4286256"/>
            <a:ext cx="6089039" cy="164307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266242"/>
                                        </p:tgtEl>
                                        <p:attrNameLst>
                                          <p:attrName>style.visibility</p:attrName>
                                        </p:attrNameLst>
                                      </p:cBhvr>
                                      <p:to>
                                        <p:strVal val="visible"/>
                                      </p:to>
                                    </p:set>
                                    <p:anim calcmode="lin" valueType="num">
                                      <p:cBhvr>
                                        <p:cTn id="23" dur="500" fill="hold"/>
                                        <p:tgtEl>
                                          <p:spTgt spid="266242"/>
                                        </p:tgtEl>
                                        <p:attrNameLst>
                                          <p:attrName>ppt_w</p:attrName>
                                        </p:attrNameLst>
                                      </p:cBhvr>
                                      <p:tavLst>
                                        <p:tav tm="0">
                                          <p:val>
                                            <p:strVal val="#ppt_w*2.5"/>
                                          </p:val>
                                        </p:tav>
                                        <p:tav tm="100000">
                                          <p:val>
                                            <p:strVal val="#ppt_w"/>
                                          </p:val>
                                        </p:tav>
                                      </p:tavLst>
                                    </p:anim>
                                    <p:anim calcmode="lin" valueType="num">
                                      <p:cBhvr>
                                        <p:cTn id="24" dur="500" fill="hold"/>
                                        <p:tgtEl>
                                          <p:spTgt spid="266242"/>
                                        </p:tgtEl>
                                        <p:attrNameLst>
                                          <p:attrName>ppt_h</p:attrName>
                                        </p:attrNameLst>
                                      </p:cBhvr>
                                      <p:tavLst>
                                        <p:tav tm="0">
                                          <p:val>
                                            <p:strVal val="#ppt_h*0.01"/>
                                          </p:val>
                                        </p:tav>
                                        <p:tav tm="100000">
                                          <p:val>
                                            <p:strVal val="#ppt_h"/>
                                          </p:val>
                                        </p:tav>
                                      </p:tavLst>
                                    </p:anim>
                                    <p:anim calcmode="lin" valueType="num">
                                      <p:cBhvr>
                                        <p:cTn id="25" dur="500" fill="hold"/>
                                        <p:tgtEl>
                                          <p:spTgt spid="266242"/>
                                        </p:tgtEl>
                                        <p:attrNameLst>
                                          <p:attrName>ppt_x</p:attrName>
                                        </p:attrNameLst>
                                      </p:cBhvr>
                                      <p:tavLst>
                                        <p:tav tm="0">
                                          <p:val>
                                            <p:strVal val="#ppt_x"/>
                                          </p:val>
                                        </p:tav>
                                        <p:tav tm="100000">
                                          <p:val>
                                            <p:strVal val="#ppt_x"/>
                                          </p:val>
                                        </p:tav>
                                      </p:tavLst>
                                    </p:anim>
                                    <p:anim calcmode="lin" valueType="num">
                                      <p:cBhvr>
                                        <p:cTn id="26" dur="500" fill="hold"/>
                                        <p:tgtEl>
                                          <p:spTgt spid="266242"/>
                                        </p:tgtEl>
                                        <p:attrNameLst>
                                          <p:attrName>ppt_y</p:attrName>
                                        </p:attrNameLst>
                                      </p:cBhvr>
                                      <p:tavLst>
                                        <p:tav tm="0">
                                          <p:val>
                                            <p:strVal val="#ppt_h+1"/>
                                          </p:val>
                                        </p:tav>
                                        <p:tav tm="100000">
                                          <p:val>
                                            <p:strVal val="#ppt_y"/>
                                          </p:val>
                                        </p:tav>
                                      </p:tavLst>
                                    </p:anim>
                                    <p:animEffect transition="in" filter="fade">
                                      <p:cBhvr>
                                        <p:cTn id="27" dur="500"/>
                                        <p:tgtEl>
                                          <p:spTgt spid="266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b="1" dirty="0" smtClean="0"/>
              <a:t>Рождение предельного цикла. Бифуркация Андронова-Хопфа.</a:t>
            </a:r>
            <a:endParaRPr lang="ru-RU" dirty="0"/>
          </a:p>
        </p:txBody>
      </p:sp>
      <p:sp>
        <p:nvSpPr>
          <p:cNvPr id="3" name="Содержимое 2"/>
          <p:cNvSpPr>
            <a:spLocks noGrp="1"/>
          </p:cNvSpPr>
          <p:nvPr>
            <p:ph idx="1"/>
          </p:nvPr>
        </p:nvSpPr>
        <p:spPr>
          <a:xfrm>
            <a:off x="457200" y="1000108"/>
            <a:ext cx="8229600" cy="5574428"/>
          </a:xfrm>
        </p:spPr>
        <p:txBody>
          <a:bodyPr>
            <a:normAutofit fontScale="70000" lnSpcReduction="20000"/>
          </a:bodyPr>
          <a:lstStyle/>
          <a:p>
            <a:r>
              <a:rPr lang="ru-RU" dirty="0" smtClean="0"/>
              <a:t>Существование предельных циклов возможно лишь в системе типа (8.1), правые части которой представлены нелинейными функциями.</a:t>
            </a:r>
          </a:p>
          <a:p>
            <a:r>
              <a:rPr lang="ru-RU" dirty="0" smtClean="0"/>
              <a:t>На </a:t>
            </a:r>
            <a:r>
              <a:rPr lang="ru-RU" dirty="0" err="1" smtClean="0"/>
              <a:t>бифуркационной</a:t>
            </a:r>
            <a:r>
              <a:rPr lang="ru-RU" dirty="0" smtClean="0"/>
              <a:t> диаграмме 4.11 мы видели, что при пересечении оси абсцисс происходит смена устойчивости фокуса. Нулевым значениям действительной части характеристических чисел (</a:t>
            </a:r>
            <a:r>
              <a:rPr lang="ru-RU" dirty="0" err="1" smtClean="0"/>
              <a:t>ляпуновских</a:t>
            </a:r>
            <a:r>
              <a:rPr lang="ru-RU" dirty="0" smtClean="0"/>
              <a:t> показателей) соответствует особая точка типа центр. В нелинейной системе, где возникает неустойчивый фокус, при этом возможно рождение предельного цикла. Такой переход легко проследить в «модельной» системе:</a:t>
            </a:r>
          </a:p>
          <a:p>
            <a:pPr>
              <a:buNone/>
            </a:pPr>
            <a:endParaRPr lang="en-US" baseline="30000" dirty="0" smtClean="0"/>
          </a:p>
          <a:p>
            <a:pPr>
              <a:buNone/>
            </a:pPr>
            <a:endParaRPr lang="en-US" baseline="30000" dirty="0" smtClean="0"/>
          </a:p>
          <a:p>
            <a:pPr>
              <a:buNone/>
            </a:pPr>
            <a:endParaRPr lang="en-US" baseline="30000" dirty="0" smtClean="0"/>
          </a:p>
          <a:p>
            <a:pPr>
              <a:buNone/>
            </a:pPr>
            <a:r>
              <a:rPr lang="en-US" dirty="0" smtClean="0"/>
              <a:t>						</a:t>
            </a:r>
            <a:r>
              <a:rPr lang="ru-RU" dirty="0" smtClean="0"/>
              <a:t>(8.3)</a:t>
            </a:r>
            <a:endParaRPr lang="en-US" baseline="30000" dirty="0" smtClean="0"/>
          </a:p>
          <a:p>
            <a:pPr>
              <a:buNone/>
            </a:pPr>
            <a:endParaRPr lang="en-US" baseline="30000" dirty="0" smtClean="0"/>
          </a:p>
          <a:p>
            <a:pPr>
              <a:buNone/>
            </a:pPr>
            <a:r>
              <a:rPr lang="ru-RU" baseline="30000" dirty="0" smtClean="0"/>
              <a:t>	</a:t>
            </a:r>
            <a:endParaRPr lang="ru-RU" dirty="0" smtClean="0"/>
          </a:p>
          <a:p>
            <a:r>
              <a:rPr lang="ru-RU" dirty="0" smtClean="0"/>
              <a:t>Схематически возникновение предельного цикла в системе (8.3) изображено на </a:t>
            </a:r>
            <a:r>
              <a:rPr lang="ru-RU" dirty="0" err="1" smtClean="0"/>
              <a:t>фазопараметрической</a:t>
            </a:r>
            <a:r>
              <a:rPr lang="ru-RU" dirty="0" smtClean="0"/>
              <a:t> диаграмме на рис. 8.6.</a:t>
            </a:r>
          </a:p>
          <a:p>
            <a:pPr>
              <a:buNone/>
            </a:pPr>
            <a:r>
              <a:rPr lang="ru-RU" dirty="0" smtClean="0"/>
              <a:t> </a:t>
            </a:r>
          </a:p>
          <a:p>
            <a:endParaRPr lang="ru-RU" dirty="0"/>
          </a:p>
        </p:txBody>
      </p:sp>
      <p:pic>
        <p:nvPicPr>
          <p:cNvPr id="267266" name="Picture 2" descr="C:\Users\73B5~1\AppData\Local\Temp\Rar$EX00.790\LectMB\lect08.files\image065.gif"/>
          <p:cNvPicPr>
            <a:picLocks noChangeAspect="1" noChangeArrowheads="1"/>
          </p:cNvPicPr>
          <p:nvPr/>
        </p:nvPicPr>
        <p:blipFill>
          <a:blip r:embed="rId2" cstate="print"/>
          <a:srcRect/>
          <a:stretch>
            <a:fillRect/>
          </a:stretch>
        </p:blipFill>
        <p:spPr bwMode="auto">
          <a:xfrm>
            <a:off x="3643306" y="3786190"/>
            <a:ext cx="1353837" cy="500066"/>
          </a:xfrm>
          <a:prstGeom prst="rect">
            <a:avLst/>
          </a:prstGeom>
          <a:noFill/>
        </p:spPr>
      </p:pic>
      <p:pic>
        <p:nvPicPr>
          <p:cNvPr id="267267" name="Picture 3" descr="C:\Users\73B5~1\AppData\Local\Temp\Rar$EX00.790\LectMB\lect08.files\image067.gif"/>
          <p:cNvPicPr>
            <a:picLocks noChangeAspect="1" noChangeArrowheads="1"/>
          </p:cNvPicPr>
          <p:nvPr/>
        </p:nvPicPr>
        <p:blipFill>
          <a:blip r:embed="rId3" cstate="print"/>
          <a:srcRect/>
          <a:stretch>
            <a:fillRect/>
          </a:stretch>
        </p:blipFill>
        <p:spPr bwMode="auto">
          <a:xfrm>
            <a:off x="3929058" y="4357694"/>
            <a:ext cx="785818" cy="528173"/>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5" end="5"/>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267266"/>
                                        </p:tgtEl>
                                        <p:attrNameLst>
                                          <p:attrName>style.visibility</p:attrName>
                                        </p:attrNameLst>
                                      </p:cBhvr>
                                      <p:to>
                                        <p:strVal val="visible"/>
                                      </p:to>
                                    </p:set>
                                    <p:anim calcmode="lin" valueType="num">
                                      <p:cBhvr>
                                        <p:cTn id="32" dur="500" fill="hold"/>
                                        <p:tgtEl>
                                          <p:spTgt spid="267266"/>
                                        </p:tgtEl>
                                        <p:attrNameLst>
                                          <p:attrName>ppt_w</p:attrName>
                                        </p:attrNameLst>
                                      </p:cBhvr>
                                      <p:tavLst>
                                        <p:tav tm="0">
                                          <p:val>
                                            <p:strVal val="#ppt_w*2.5"/>
                                          </p:val>
                                        </p:tav>
                                        <p:tav tm="100000">
                                          <p:val>
                                            <p:strVal val="#ppt_w"/>
                                          </p:val>
                                        </p:tav>
                                      </p:tavLst>
                                    </p:anim>
                                    <p:anim calcmode="lin" valueType="num">
                                      <p:cBhvr>
                                        <p:cTn id="33" dur="500" fill="hold"/>
                                        <p:tgtEl>
                                          <p:spTgt spid="267266"/>
                                        </p:tgtEl>
                                        <p:attrNameLst>
                                          <p:attrName>ppt_h</p:attrName>
                                        </p:attrNameLst>
                                      </p:cBhvr>
                                      <p:tavLst>
                                        <p:tav tm="0">
                                          <p:val>
                                            <p:strVal val="#ppt_h*0.01"/>
                                          </p:val>
                                        </p:tav>
                                        <p:tav tm="100000">
                                          <p:val>
                                            <p:strVal val="#ppt_h"/>
                                          </p:val>
                                        </p:tav>
                                      </p:tavLst>
                                    </p:anim>
                                    <p:anim calcmode="lin" valueType="num">
                                      <p:cBhvr>
                                        <p:cTn id="34" dur="500" fill="hold"/>
                                        <p:tgtEl>
                                          <p:spTgt spid="267266"/>
                                        </p:tgtEl>
                                        <p:attrNameLst>
                                          <p:attrName>ppt_x</p:attrName>
                                        </p:attrNameLst>
                                      </p:cBhvr>
                                      <p:tavLst>
                                        <p:tav tm="0">
                                          <p:val>
                                            <p:strVal val="#ppt_x"/>
                                          </p:val>
                                        </p:tav>
                                        <p:tav tm="100000">
                                          <p:val>
                                            <p:strVal val="#ppt_x"/>
                                          </p:val>
                                        </p:tav>
                                      </p:tavLst>
                                    </p:anim>
                                    <p:anim calcmode="lin" valueType="num">
                                      <p:cBhvr>
                                        <p:cTn id="35" dur="500" fill="hold"/>
                                        <p:tgtEl>
                                          <p:spTgt spid="267266"/>
                                        </p:tgtEl>
                                        <p:attrNameLst>
                                          <p:attrName>ppt_y</p:attrName>
                                        </p:attrNameLst>
                                      </p:cBhvr>
                                      <p:tavLst>
                                        <p:tav tm="0">
                                          <p:val>
                                            <p:strVal val="#ppt_h+1"/>
                                          </p:val>
                                        </p:tav>
                                        <p:tav tm="100000">
                                          <p:val>
                                            <p:strVal val="#ppt_y"/>
                                          </p:val>
                                        </p:tav>
                                      </p:tavLst>
                                    </p:anim>
                                    <p:animEffect transition="in" filter="fade">
                                      <p:cBhvr>
                                        <p:cTn id="36" dur="500"/>
                                        <p:tgtEl>
                                          <p:spTgt spid="267266"/>
                                        </p:tgtEl>
                                      </p:cBhvr>
                                    </p:animEffect>
                                  </p:childTnLst>
                                </p:cTn>
                              </p:par>
                              <p:par>
                                <p:cTn id="37" presetID="58" presetClass="entr" presetSubtype="0" accel="100000" fill="hold" nodeType="withEffect">
                                  <p:stCondLst>
                                    <p:cond delay="0"/>
                                  </p:stCondLst>
                                  <p:childTnLst>
                                    <p:set>
                                      <p:cBhvr>
                                        <p:cTn id="38" dur="1" fill="hold">
                                          <p:stCondLst>
                                            <p:cond delay="0"/>
                                          </p:stCondLst>
                                        </p:cTn>
                                        <p:tgtEl>
                                          <p:spTgt spid="267267"/>
                                        </p:tgtEl>
                                        <p:attrNameLst>
                                          <p:attrName>style.visibility</p:attrName>
                                        </p:attrNameLst>
                                      </p:cBhvr>
                                      <p:to>
                                        <p:strVal val="visible"/>
                                      </p:to>
                                    </p:set>
                                    <p:anim calcmode="lin" valueType="num">
                                      <p:cBhvr>
                                        <p:cTn id="39" dur="500" fill="hold"/>
                                        <p:tgtEl>
                                          <p:spTgt spid="267267"/>
                                        </p:tgtEl>
                                        <p:attrNameLst>
                                          <p:attrName>ppt_w</p:attrName>
                                        </p:attrNameLst>
                                      </p:cBhvr>
                                      <p:tavLst>
                                        <p:tav tm="0">
                                          <p:val>
                                            <p:strVal val="#ppt_w*2.5"/>
                                          </p:val>
                                        </p:tav>
                                        <p:tav tm="100000">
                                          <p:val>
                                            <p:strVal val="#ppt_w"/>
                                          </p:val>
                                        </p:tav>
                                      </p:tavLst>
                                    </p:anim>
                                    <p:anim calcmode="lin" valueType="num">
                                      <p:cBhvr>
                                        <p:cTn id="40" dur="500" fill="hold"/>
                                        <p:tgtEl>
                                          <p:spTgt spid="267267"/>
                                        </p:tgtEl>
                                        <p:attrNameLst>
                                          <p:attrName>ppt_h</p:attrName>
                                        </p:attrNameLst>
                                      </p:cBhvr>
                                      <p:tavLst>
                                        <p:tav tm="0">
                                          <p:val>
                                            <p:strVal val="#ppt_h*0.01"/>
                                          </p:val>
                                        </p:tav>
                                        <p:tav tm="100000">
                                          <p:val>
                                            <p:strVal val="#ppt_h"/>
                                          </p:val>
                                        </p:tav>
                                      </p:tavLst>
                                    </p:anim>
                                    <p:anim calcmode="lin" valueType="num">
                                      <p:cBhvr>
                                        <p:cTn id="41" dur="500" fill="hold"/>
                                        <p:tgtEl>
                                          <p:spTgt spid="267267"/>
                                        </p:tgtEl>
                                        <p:attrNameLst>
                                          <p:attrName>ppt_x</p:attrName>
                                        </p:attrNameLst>
                                      </p:cBhvr>
                                      <p:tavLst>
                                        <p:tav tm="0">
                                          <p:val>
                                            <p:strVal val="#ppt_x"/>
                                          </p:val>
                                        </p:tav>
                                        <p:tav tm="100000">
                                          <p:val>
                                            <p:strVal val="#ppt_x"/>
                                          </p:val>
                                        </p:tav>
                                      </p:tavLst>
                                    </p:anim>
                                    <p:anim calcmode="lin" valueType="num">
                                      <p:cBhvr>
                                        <p:cTn id="42" dur="500" fill="hold"/>
                                        <p:tgtEl>
                                          <p:spTgt spid="267267"/>
                                        </p:tgtEl>
                                        <p:attrNameLst>
                                          <p:attrName>ppt_y</p:attrName>
                                        </p:attrNameLst>
                                      </p:cBhvr>
                                      <p:tavLst>
                                        <p:tav tm="0">
                                          <p:val>
                                            <p:strVal val="#ppt_h+1"/>
                                          </p:val>
                                        </p:tav>
                                        <p:tav tm="100000">
                                          <p:val>
                                            <p:strVal val="#ppt_y"/>
                                          </p:val>
                                        </p:tav>
                                      </p:tavLst>
                                    </p:anim>
                                    <p:animEffect transition="in" filter="fade">
                                      <p:cBhvr>
                                        <p:cTn id="43" dur="500"/>
                                        <p:tgtEl>
                                          <p:spTgt spid="267267"/>
                                        </p:tgtEl>
                                      </p:cBhvr>
                                    </p:animEffect>
                                  </p:childTnLst>
                                </p:cTn>
                              </p:par>
                            </p:childTnLst>
                          </p:cTn>
                        </p:par>
                      </p:childTnLst>
                    </p:cTn>
                  </p:par>
                  <p:par>
                    <p:cTn id="44" fill="hold">
                      <p:stCondLst>
                        <p:cond delay="indefinite"/>
                      </p:stCondLst>
                      <p:childTnLst>
                        <p:par>
                          <p:cTn id="45" fill="hold">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p:cTn id="48"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49"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5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sp>
        <p:nvSpPr>
          <p:cNvPr id="268289" name="Rectangle 1"/>
          <p:cNvSpPr>
            <a:spLocks noChangeArrowheads="1"/>
          </p:cNvSpPr>
          <p:nvPr/>
        </p:nvSpPr>
        <p:spPr bwMode="auto">
          <a:xfrm>
            <a:off x="1357290" y="5072074"/>
            <a:ext cx="642942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cs typeface="Arial" pitchFamily="34" charset="0"/>
              </a:rPr>
              <a:t> </a:t>
            </a:r>
            <a:r>
              <a:rPr kumimoji="0" lang="en-US" b="1" i="0" u="none" strike="noStrike" cap="none" normalizeH="0" baseline="0" dirty="0" err="1" smtClean="0">
                <a:ln>
                  <a:noFill/>
                </a:ln>
                <a:solidFill>
                  <a:schemeClr val="tx1"/>
                </a:solidFill>
                <a:effectLst/>
                <a:cs typeface="Arial" pitchFamily="34" charset="0"/>
              </a:rPr>
              <a:t>Рис</a:t>
            </a:r>
            <a:r>
              <a:rPr kumimoji="0" lang="en-US" b="1" i="0" u="none" strike="noStrike" cap="none" normalizeH="0" baseline="0" dirty="0" smtClean="0">
                <a:ln>
                  <a:noFill/>
                </a:ln>
                <a:solidFill>
                  <a:schemeClr val="tx1"/>
                </a:solidFill>
                <a:effectLst/>
                <a:cs typeface="Arial" pitchFamily="34" charset="0"/>
              </a:rPr>
              <a:t>. 8.6.</a:t>
            </a:r>
            <a:r>
              <a:rPr kumimoji="0" lang="en-US" b="0" i="0" u="none" strike="noStrike" cap="none" normalizeH="0" baseline="0" dirty="0" smtClean="0">
                <a:ln>
                  <a:noFill/>
                </a:ln>
                <a:solidFill>
                  <a:schemeClr val="tx1"/>
                </a:solidFill>
                <a:effectLst/>
                <a:cs typeface="Arial" pitchFamily="34" charset="0"/>
              </a:rPr>
              <a:t> </a:t>
            </a:r>
            <a:r>
              <a:rPr kumimoji="0" lang="en-US" b="0" i="0" u="none" strike="noStrike" cap="none" normalizeH="0" baseline="0" dirty="0" err="1" smtClean="0">
                <a:ln>
                  <a:noFill/>
                </a:ln>
                <a:solidFill>
                  <a:schemeClr val="tx1"/>
                </a:solidFill>
                <a:effectLst/>
                <a:cs typeface="Arial" pitchFamily="34" charset="0"/>
              </a:rPr>
              <a:t>Закритическая</a:t>
            </a:r>
            <a:r>
              <a:rPr kumimoji="0" lang="en-US" b="0" i="0" u="none" strike="noStrike" cap="none" normalizeH="0" baseline="0" dirty="0" smtClean="0">
                <a:ln>
                  <a:noFill/>
                </a:ln>
                <a:solidFill>
                  <a:schemeClr val="tx1"/>
                </a:solidFill>
                <a:effectLst/>
                <a:cs typeface="Arial" pitchFamily="34" charset="0"/>
              </a:rPr>
              <a:t> (</a:t>
            </a:r>
            <a:r>
              <a:rPr kumimoji="0" lang="en-US" b="0" i="0" u="none" strike="noStrike" cap="none" normalizeH="0" baseline="0" dirty="0" err="1" smtClean="0">
                <a:ln>
                  <a:noFill/>
                </a:ln>
                <a:solidFill>
                  <a:schemeClr val="tx1"/>
                </a:solidFill>
                <a:effectLst/>
                <a:cs typeface="Arial" pitchFamily="34" charset="0"/>
              </a:rPr>
              <a:t>суперкритическая</a:t>
            </a:r>
            <a:r>
              <a:rPr kumimoji="0" lang="en-US" b="0" i="0" u="none" strike="noStrike" cap="none" normalizeH="0" baseline="0" dirty="0" smtClean="0">
                <a:ln>
                  <a:noFill/>
                </a:ln>
                <a:solidFill>
                  <a:schemeClr val="tx1"/>
                </a:solidFill>
                <a:effectLst/>
                <a:cs typeface="Arial" pitchFamily="34" charset="0"/>
              </a:rPr>
              <a:t>) </a:t>
            </a:r>
            <a:r>
              <a:rPr kumimoji="0" lang="en-US" b="0" i="0" u="none" strike="noStrike" cap="none" normalizeH="0" baseline="0" dirty="0" err="1" smtClean="0">
                <a:ln>
                  <a:noFill/>
                </a:ln>
                <a:solidFill>
                  <a:schemeClr val="tx1"/>
                </a:solidFill>
                <a:effectLst/>
                <a:cs typeface="Arial" pitchFamily="34" charset="0"/>
              </a:rPr>
              <a:t>бифуркация</a:t>
            </a:r>
            <a:r>
              <a:rPr kumimoji="0" lang="en-US" b="0" i="0" u="none" strike="noStrike" cap="none" normalizeH="0" baseline="0" dirty="0" smtClean="0">
                <a:ln>
                  <a:noFill/>
                </a:ln>
                <a:solidFill>
                  <a:schemeClr val="tx1"/>
                </a:solidFill>
                <a:effectLst/>
                <a:cs typeface="Arial" pitchFamily="34" charset="0"/>
              </a:rPr>
              <a:t> </a:t>
            </a:r>
            <a:r>
              <a:rPr kumimoji="0" lang="en-US" b="0" i="0" u="none" strike="noStrike" cap="none" normalizeH="0" baseline="0" dirty="0" err="1" smtClean="0">
                <a:ln>
                  <a:noFill/>
                </a:ln>
                <a:solidFill>
                  <a:schemeClr val="tx1"/>
                </a:solidFill>
                <a:effectLst/>
                <a:cs typeface="Arial" pitchFamily="34" charset="0"/>
              </a:rPr>
              <a:t>Андронова-Хопфа</a:t>
            </a:r>
            <a:r>
              <a:rPr kumimoji="0" lang="en-US" b="0" i="0" u="none" strike="noStrike" cap="none" normalizeH="0" baseline="0" dirty="0" smtClean="0">
                <a:ln>
                  <a:noFill/>
                </a:ln>
                <a:solidFill>
                  <a:schemeClr val="tx1"/>
                </a:solidFill>
                <a:effectLst/>
                <a:cs typeface="Arial" pitchFamily="34" charset="0"/>
              </a:rPr>
              <a:t>. </a:t>
            </a:r>
            <a:r>
              <a:rPr kumimoji="0" lang="en-US" b="0" i="0" u="none" strike="noStrike" cap="none" normalizeH="0" baseline="0" dirty="0" err="1" smtClean="0">
                <a:ln>
                  <a:noFill/>
                </a:ln>
                <a:solidFill>
                  <a:schemeClr val="tx1"/>
                </a:solidFill>
                <a:effectLst/>
                <a:cs typeface="Arial" pitchFamily="34" charset="0"/>
              </a:rPr>
              <a:t>Мягкое</a:t>
            </a:r>
            <a:r>
              <a:rPr kumimoji="0" lang="en-US" b="0" i="0" u="none" strike="noStrike" cap="none" normalizeH="0" baseline="0" dirty="0" smtClean="0">
                <a:ln>
                  <a:noFill/>
                </a:ln>
                <a:solidFill>
                  <a:schemeClr val="tx1"/>
                </a:solidFill>
                <a:effectLst/>
                <a:cs typeface="Arial" pitchFamily="34" charset="0"/>
              </a:rPr>
              <a:t> </a:t>
            </a:r>
            <a:r>
              <a:rPr kumimoji="0" lang="en-US" b="0" i="0" u="none" strike="noStrike" cap="none" normalizeH="0" baseline="0" dirty="0" err="1" smtClean="0">
                <a:ln>
                  <a:noFill/>
                </a:ln>
                <a:solidFill>
                  <a:schemeClr val="tx1"/>
                </a:solidFill>
                <a:effectLst/>
                <a:cs typeface="Arial" pitchFamily="34" charset="0"/>
              </a:rPr>
              <a:t>возбуждение</a:t>
            </a:r>
            <a:r>
              <a:rPr kumimoji="0" lang="en-US" b="0" i="0" u="none" strike="noStrike" cap="none" normalizeH="0" baseline="0" dirty="0" smtClean="0">
                <a:ln>
                  <a:noFill/>
                </a:ln>
                <a:solidFill>
                  <a:schemeClr val="tx1"/>
                </a:solidFill>
                <a:effectLst/>
                <a:cs typeface="Arial" pitchFamily="34" charset="0"/>
              </a:rPr>
              <a:t>. </a:t>
            </a:r>
            <a:r>
              <a:rPr kumimoji="0" lang="en-US" b="0" i="0" u="none" strike="noStrike" cap="none" normalizeH="0" baseline="0" dirty="0" err="1" smtClean="0">
                <a:ln>
                  <a:noFill/>
                </a:ln>
                <a:solidFill>
                  <a:schemeClr val="tx1"/>
                </a:solidFill>
                <a:effectLst/>
                <a:cs typeface="Arial" pitchFamily="34" charset="0"/>
              </a:rPr>
              <a:t>При</a:t>
            </a:r>
            <a:r>
              <a:rPr kumimoji="0" lang="en-US" b="0" i="0" u="none" strike="noStrike" cap="none" normalizeH="0" baseline="0" dirty="0" smtClean="0">
                <a:ln>
                  <a:noFill/>
                </a:ln>
                <a:solidFill>
                  <a:schemeClr val="tx1"/>
                </a:solidFill>
                <a:effectLst/>
                <a:cs typeface="Arial" pitchFamily="34" charset="0"/>
              </a:rPr>
              <a:t> </a:t>
            </a:r>
            <a:r>
              <a:rPr kumimoji="0" lang="en-US" b="0" i="1" u="none" strike="noStrike" cap="none" normalizeH="0" baseline="0" dirty="0" smtClean="0">
                <a:ln>
                  <a:noFill/>
                </a:ln>
                <a:solidFill>
                  <a:schemeClr val="tx1"/>
                </a:solidFill>
                <a:effectLst/>
                <a:cs typeface="Arial" pitchFamily="34" charset="0"/>
              </a:rPr>
              <a:t>с</a:t>
            </a:r>
            <a:r>
              <a:rPr kumimoji="0" lang="en-US" b="0" i="0" u="none" strike="noStrike" cap="none" normalizeH="0" baseline="0" dirty="0" smtClean="0">
                <a:ln>
                  <a:noFill/>
                </a:ln>
                <a:solidFill>
                  <a:schemeClr val="tx1"/>
                </a:solidFill>
                <a:effectLst/>
                <a:cs typeface="Arial" pitchFamily="34" charset="0"/>
              </a:rPr>
              <a:t>&gt;0 </a:t>
            </a:r>
            <a:r>
              <a:rPr kumimoji="0" lang="en-US" b="0" i="0" u="none" strike="noStrike" cap="none" normalizeH="0" baseline="0" dirty="0" err="1" smtClean="0">
                <a:ln>
                  <a:noFill/>
                </a:ln>
                <a:solidFill>
                  <a:schemeClr val="tx1"/>
                </a:solidFill>
                <a:effectLst/>
                <a:cs typeface="Arial" pitchFamily="34" charset="0"/>
              </a:rPr>
              <a:t>возникают</a:t>
            </a:r>
            <a:r>
              <a:rPr kumimoji="0" lang="en-US" b="0" i="0" u="none" strike="noStrike" cap="none" normalizeH="0" baseline="0" dirty="0" smtClean="0">
                <a:ln>
                  <a:noFill/>
                </a:ln>
                <a:solidFill>
                  <a:schemeClr val="tx1"/>
                </a:solidFill>
                <a:effectLst/>
                <a:cs typeface="Arial" pitchFamily="34" charset="0"/>
              </a:rPr>
              <a:t> </a:t>
            </a:r>
            <a:r>
              <a:rPr kumimoji="0" lang="en-US" b="0" i="0" u="none" strike="noStrike" cap="none" normalizeH="0" baseline="0" dirty="0" err="1" smtClean="0">
                <a:ln>
                  <a:noFill/>
                </a:ln>
                <a:solidFill>
                  <a:schemeClr val="tx1"/>
                </a:solidFill>
                <a:effectLst/>
                <a:cs typeface="Arial" pitchFamily="34" charset="0"/>
              </a:rPr>
              <a:t>автоколебания</a:t>
            </a:r>
            <a:r>
              <a:rPr kumimoji="0" lang="en-US" b="0" i="0" u="none" strike="noStrike" cap="none" normalizeH="0" baseline="0" dirty="0" smtClean="0">
                <a:ln>
                  <a:noFill/>
                </a:ln>
                <a:solidFill>
                  <a:schemeClr val="tx1"/>
                </a:solidFill>
                <a:effectLst/>
                <a:cs typeface="Arial" pitchFamily="34" charset="0"/>
              </a:rPr>
              <a:t>, </a:t>
            </a:r>
            <a:r>
              <a:rPr kumimoji="0" lang="en-US" b="0" i="0" u="none" strike="noStrike" cap="none" normalizeH="0" baseline="0" dirty="0" err="1" smtClean="0">
                <a:ln>
                  <a:noFill/>
                </a:ln>
                <a:solidFill>
                  <a:schemeClr val="tx1"/>
                </a:solidFill>
                <a:effectLst/>
                <a:cs typeface="Arial" pitchFamily="34" charset="0"/>
              </a:rPr>
              <a:t>амплитуда</a:t>
            </a:r>
            <a:r>
              <a:rPr kumimoji="0" lang="en-US" b="0" i="0" u="none" strike="noStrike" cap="none" normalizeH="0" baseline="0" dirty="0" smtClean="0">
                <a:ln>
                  <a:noFill/>
                </a:ln>
                <a:solidFill>
                  <a:schemeClr val="tx1"/>
                </a:solidFill>
                <a:effectLst/>
                <a:cs typeface="Arial" pitchFamily="34" charset="0"/>
              </a:rPr>
              <a:t> </a:t>
            </a:r>
            <a:r>
              <a:rPr kumimoji="0" lang="en-US" b="0" i="0" u="none" strike="noStrike" cap="none" normalizeH="0" baseline="0" dirty="0" err="1" smtClean="0">
                <a:ln>
                  <a:noFill/>
                </a:ln>
                <a:solidFill>
                  <a:schemeClr val="tx1"/>
                </a:solidFill>
                <a:effectLst/>
                <a:cs typeface="Arial" pitchFamily="34" charset="0"/>
              </a:rPr>
              <a:t>которых</a:t>
            </a:r>
            <a:r>
              <a:rPr kumimoji="0" lang="en-US" b="0" i="0" u="none" strike="noStrike" cap="none" normalizeH="0" baseline="0" dirty="0" smtClean="0">
                <a:ln>
                  <a:noFill/>
                </a:ln>
                <a:solidFill>
                  <a:schemeClr val="tx1"/>
                </a:solidFill>
                <a:effectLst/>
                <a:cs typeface="Arial" pitchFamily="34" charset="0"/>
              </a:rPr>
              <a:t> </a:t>
            </a:r>
            <a:r>
              <a:rPr kumimoji="0" lang="en-US" b="0" i="0" u="none" strike="noStrike" cap="none" normalizeH="0" baseline="0" dirty="0" err="1" smtClean="0">
                <a:ln>
                  <a:noFill/>
                </a:ln>
                <a:solidFill>
                  <a:schemeClr val="tx1"/>
                </a:solidFill>
                <a:effectLst/>
                <a:cs typeface="Arial" pitchFamily="34" charset="0"/>
              </a:rPr>
              <a:t>растет</a:t>
            </a:r>
            <a:r>
              <a:rPr kumimoji="0" lang="en-US" b="0" i="0" u="none" strike="noStrike" cap="none" normalizeH="0" baseline="0" dirty="0" smtClean="0">
                <a:ln>
                  <a:noFill/>
                </a:ln>
                <a:solidFill>
                  <a:schemeClr val="tx1"/>
                </a:solidFill>
                <a:effectLst/>
                <a:cs typeface="Arial" pitchFamily="34" charset="0"/>
              </a:rPr>
              <a:t> с </a:t>
            </a:r>
            <a:r>
              <a:rPr kumimoji="0" lang="en-US" b="0" i="0" u="none" strike="noStrike" cap="none" normalizeH="0" baseline="0" dirty="0" err="1" smtClean="0">
                <a:ln>
                  <a:noFill/>
                </a:ln>
                <a:solidFill>
                  <a:schemeClr val="tx1"/>
                </a:solidFill>
                <a:effectLst/>
                <a:cs typeface="Arial" pitchFamily="34" charset="0"/>
              </a:rPr>
              <a:t>увеличением</a:t>
            </a:r>
            <a:r>
              <a:rPr kumimoji="0" lang="en-US" b="0" i="0" u="none" strike="noStrike" cap="none" normalizeH="0" baseline="0" dirty="0" smtClean="0">
                <a:ln>
                  <a:noFill/>
                </a:ln>
                <a:solidFill>
                  <a:schemeClr val="tx1"/>
                </a:solidFill>
                <a:effectLst/>
                <a:cs typeface="Arial" pitchFamily="34" charset="0"/>
              </a:rPr>
              <a:t> </a:t>
            </a:r>
            <a:r>
              <a:rPr kumimoji="0" lang="en-US" b="0" i="1" u="none" strike="noStrike" cap="none" normalizeH="0" baseline="0" dirty="0" smtClean="0">
                <a:ln>
                  <a:noFill/>
                </a:ln>
                <a:solidFill>
                  <a:schemeClr val="tx1"/>
                </a:solidFill>
                <a:effectLst/>
                <a:cs typeface="Arial" pitchFamily="34" charset="0"/>
              </a:rPr>
              <a:t>с</a:t>
            </a:r>
            <a:r>
              <a:rPr kumimoji="0" lang="en-US" b="0" i="0" u="none" strike="noStrike" cap="none" normalizeH="0" baseline="0" dirty="0" smtClean="0">
                <a:ln>
                  <a:noFill/>
                </a:ln>
                <a:solidFill>
                  <a:schemeClr val="tx1"/>
                </a:solidFill>
                <a:effectLst/>
                <a:cs typeface="Arial" pitchFamily="34" charset="0"/>
              </a:rPr>
              <a:t>.</a:t>
            </a:r>
          </a:p>
        </p:txBody>
      </p:sp>
      <p:pic>
        <p:nvPicPr>
          <p:cNvPr id="268290" name="Picture 2" descr="C:\Users\73B5~1\AppData\Local\Temp\Rar$EX00.790\LectMB\lect08.files\image069.jpg"/>
          <p:cNvPicPr>
            <a:picLocks noChangeAspect="1" noChangeArrowheads="1"/>
          </p:cNvPicPr>
          <p:nvPr/>
        </p:nvPicPr>
        <p:blipFill>
          <a:blip r:embed="rId2" cstate="print"/>
          <a:srcRect/>
          <a:stretch>
            <a:fillRect/>
          </a:stretch>
        </p:blipFill>
        <p:spPr bwMode="auto">
          <a:xfrm>
            <a:off x="2071670" y="1643050"/>
            <a:ext cx="4644838" cy="3357586"/>
          </a:xfrm>
          <a:prstGeom prst="rect">
            <a:avLst/>
          </a:prstGeom>
          <a:noFill/>
        </p:spPr>
      </p:pic>
    </p:spTree>
  </p:cSld>
  <p:clrMapOvr>
    <a:masterClrMapping/>
  </p:clrMapOvr>
  <p:transition>
    <p:dissolv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28670"/>
            <a:ext cx="8229600" cy="5645866"/>
          </a:xfrm>
        </p:spPr>
        <p:txBody>
          <a:bodyPr>
            <a:normAutofit fontScale="77500" lnSpcReduction="20000"/>
          </a:bodyPr>
          <a:lstStyle/>
          <a:p>
            <a:r>
              <a:rPr lang="ru-RU" dirty="0" smtClean="0"/>
              <a:t>Выполнению условия </a:t>
            </a:r>
            <a:r>
              <a:rPr lang="ru-RU" dirty="0" err="1" smtClean="0"/>
              <a:t>Re</a:t>
            </a:r>
            <a:r>
              <a:rPr lang="ru-RU" dirty="0" smtClean="0"/>
              <a:t> </a:t>
            </a:r>
            <a:r>
              <a:rPr lang="ru-RU" dirty="0" smtClean="0">
                <a:sym typeface="Symbol"/>
              </a:rPr>
              <a:t></a:t>
            </a:r>
            <a:r>
              <a:rPr lang="ru-RU" baseline="-25000" dirty="0" smtClean="0"/>
              <a:t>1,2</a:t>
            </a:r>
            <a:r>
              <a:rPr lang="ru-RU" dirty="0" smtClean="0"/>
              <a:t> = 0, причем </a:t>
            </a:r>
            <a:r>
              <a:rPr lang="ru-RU" dirty="0" err="1" smtClean="0"/>
              <a:t>Im</a:t>
            </a:r>
            <a:r>
              <a:rPr lang="ru-RU" dirty="0" smtClean="0"/>
              <a:t> </a:t>
            </a:r>
            <a:r>
              <a:rPr lang="ru-RU" dirty="0" smtClean="0">
                <a:sym typeface="Symbol"/>
              </a:rPr>
              <a:t></a:t>
            </a:r>
            <a:r>
              <a:rPr lang="ru-RU" baseline="-25000" dirty="0" smtClean="0"/>
              <a:t>1,2</a:t>
            </a:r>
            <a:r>
              <a:rPr lang="ru-RU" dirty="0" smtClean="0"/>
              <a:t> </a:t>
            </a:r>
            <a:r>
              <a:rPr lang="ru-RU" dirty="0" smtClean="0">
                <a:sym typeface="Symbol"/>
              </a:rPr>
              <a:t></a:t>
            </a:r>
            <a:r>
              <a:rPr lang="ru-RU" dirty="0" smtClean="0"/>
              <a:t> 0, соответствует бифуркация </a:t>
            </a:r>
            <a:r>
              <a:rPr lang="ru-RU" i="1" dirty="0" smtClean="0"/>
              <a:t>Андронова–Хопфа или бифуркация рождения (исчезновения) предельного цикла.</a:t>
            </a:r>
            <a:r>
              <a:rPr lang="ru-RU" b="1" dirty="0" smtClean="0"/>
              <a:t> </a:t>
            </a:r>
            <a:r>
              <a:rPr lang="ru-RU" dirty="0" smtClean="0"/>
              <a:t>Бифуркация впервые была исследована А.А. Андроновым для случая </a:t>
            </a:r>
            <a:r>
              <a:rPr lang="ru-RU" i="1" dirty="0" smtClean="0"/>
              <a:t>N</a:t>
            </a:r>
            <a:r>
              <a:rPr lang="ru-RU" dirty="0" smtClean="0"/>
              <a:t> = 2 и обобщена Е. Хопфом на системы с произвольной размерностью. (Андронов А.А., Витт А.А., Хайкин С.Э. Теория колебаний. М., Наука, 1981;  </a:t>
            </a:r>
            <a:r>
              <a:rPr lang="ru-RU" dirty="0" err="1" smtClean="0"/>
              <a:t>Hopf</a:t>
            </a:r>
            <a:r>
              <a:rPr lang="ru-RU" dirty="0" smtClean="0"/>
              <a:t> E., 1942) </a:t>
            </a:r>
          </a:p>
          <a:p>
            <a:r>
              <a:rPr lang="ru-RU" dirty="0" smtClean="0"/>
              <a:t>Существуют два типа бифуркации Андронова–Хопфа. Только что мы рассмотрели </a:t>
            </a:r>
            <a:r>
              <a:rPr lang="ru-RU" dirty="0" err="1" smtClean="0"/>
              <a:t>суперкритическую</a:t>
            </a:r>
            <a:r>
              <a:rPr lang="ru-RU" dirty="0" smtClean="0"/>
              <a:t> бифуркацию (мягкое возбуждение автоколебаний). Возможна также </a:t>
            </a:r>
            <a:r>
              <a:rPr lang="ru-RU" dirty="0" err="1" smtClean="0"/>
              <a:t>субкритическая</a:t>
            </a:r>
            <a:r>
              <a:rPr lang="ru-RU" dirty="0" smtClean="0"/>
              <a:t> бифуркация (жесткое возбуждение автоколебаний). В этом случае при </a:t>
            </a:r>
            <a:r>
              <a:rPr lang="ru-RU" dirty="0" err="1" smtClean="0"/>
              <a:t>бифуркационном</a:t>
            </a:r>
            <a:r>
              <a:rPr lang="ru-RU" dirty="0" smtClean="0"/>
              <a:t> значении параметра устойчивый фокус теряет устойчивость из-за «</a:t>
            </a:r>
            <a:r>
              <a:rPr lang="ru-RU" dirty="0" err="1" smtClean="0"/>
              <a:t>влипания</a:t>
            </a:r>
            <a:r>
              <a:rPr lang="ru-RU" dirty="0" smtClean="0"/>
              <a:t>» в него неустойчивого предельного цикла (рис. 8.7). Фокус становится неустойчивым, а аттрактором при этом может стать предельный цикл большой амплитуды.</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269316" name="Picture 4" descr="C:\Users\73B5~1\AppData\Local\Temp\Rar$EX00.790\LectMB\lect08.files\image071.gif"/>
          <p:cNvPicPr>
            <a:picLocks noChangeAspect="1" noChangeArrowheads="1"/>
          </p:cNvPicPr>
          <p:nvPr/>
        </p:nvPicPr>
        <p:blipFill>
          <a:blip r:embed="rId2" cstate="print"/>
          <a:srcRect/>
          <a:stretch>
            <a:fillRect/>
          </a:stretch>
        </p:blipFill>
        <p:spPr bwMode="auto">
          <a:xfrm>
            <a:off x="1285852" y="1714488"/>
            <a:ext cx="6202020" cy="4214842"/>
          </a:xfrm>
          <a:prstGeom prst="rect">
            <a:avLst/>
          </a:prstGeom>
          <a:noFill/>
        </p:spPr>
      </p:pic>
    </p:spTree>
  </p:cSld>
  <p:clrMapOvr>
    <a:masterClrMapping/>
  </p:clrMapOvr>
  <p:transition>
    <p:dissolv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00108"/>
            <a:ext cx="8229600" cy="5574428"/>
          </a:xfrm>
        </p:spPr>
        <p:txBody>
          <a:bodyPr>
            <a:normAutofit fontScale="92500" lnSpcReduction="10000"/>
          </a:bodyPr>
          <a:lstStyle/>
          <a:p>
            <a:r>
              <a:rPr lang="ru-RU" dirty="0" smtClean="0"/>
              <a:t>«Модельной» системой (см. лекция 6), описывающей рождение предельного цикла при жестком возбуждении, является система:</a:t>
            </a:r>
          </a:p>
          <a:p>
            <a:pPr>
              <a:buNone/>
            </a:pPr>
            <a:endParaRPr lang="en-US" baseline="30000" dirty="0" smtClean="0"/>
          </a:p>
          <a:p>
            <a:pPr>
              <a:buNone/>
            </a:pPr>
            <a:endParaRPr lang="en-US" baseline="30000" dirty="0" smtClean="0"/>
          </a:p>
          <a:p>
            <a:pPr>
              <a:buNone/>
            </a:pPr>
            <a:r>
              <a:rPr lang="ru-RU" baseline="30000" dirty="0" smtClean="0"/>
              <a:t>	</a:t>
            </a:r>
            <a:endParaRPr lang="en-US" baseline="30000" dirty="0" smtClean="0"/>
          </a:p>
          <a:p>
            <a:pPr>
              <a:buNone/>
            </a:pPr>
            <a:r>
              <a:rPr lang="en-US" baseline="30000" dirty="0" smtClean="0"/>
              <a:t>						</a:t>
            </a:r>
            <a:r>
              <a:rPr lang="ru-RU" baseline="30000" dirty="0" smtClean="0"/>
              <a:t>(8.4)</a:t>
            </a:r>
            <a:endParaRPr lang="ru-RU" dirty="0" smtClean="0"/>
          </a:p>
          <a:p>
            <a:r>
              <a:rPr lang="ru-RU" dirty="0" smtClean="0"/>
              <a:t>Приравняв правую часть первого уравнения нулю, получим стационарные значения </a:t>
            </a:r>
            <a:r>
              <a:rPr lang="ru-RU" i="1" dirty="0" smtClean="0"/>
              <a:t>r</a:t>
            </a:r>
            <a:r>
              <a:rPr lang="ru-RU" dirty="0" smtClean="0"/>
              <a:t>:</a:t>
            </a:r>
          </a:p>
          <a:p>
            <a:pPr>
              <a:buNone/>
            </a:pPr>
            <a:r>
              <a:rPr lang="ru-RU" dirty="0" smtClean="0"/>
              <a:t> </a:t>
            </a:r>
          </a:p>
          <a:p>
            <a:pPr>
              <a:buNone/>
            </a:pPr>
            <a:r>
              <a:rPr lang="ru-RU" dirty="0" smtClean="0"/>
              <a:t> </a:t>
            </a:r>
          </a:p>
          <a:p>
            <a:pPr>
              <a:buNone/>
            </a:pPr>
            <a:r>
              <a:rPr lang="ru-RU" dirty="0" smtClean="0"/>
              <a:t> </a:t>
            </a:r>
          </a:p>
          <a:p>
            <a:r>
              <a:rPr lang="ru-RU" dirty="0" smtClean="0"/>
              <a:t>Ветвь </a:t>
            </a:r>
            <a:r>
              <a:rPr lang="ru-RU" i="1" dirty="0" err="1" smtClean="0"/>
              <a:t>r</a:t>
            </a:r>
            <a:r>
              <a:rPr lang="ru-RU" dirty="0" smtClean="0"/>
              <a:t> = 0 устойчива при </a:t>
            </a:r>
            <a:r>
              <a:rPr lang="ru-RU" i="1" dirty="0" err="1" smtClean="0"/>
              <a:t>c</a:t>
            </a:r>
            <a:r>
              <a:rPr lang="ru-RU" dirty="0" smtClean="0"/>
              <a:t> &lt; 0 и неустойчива при </a:t>
            </a:r>
            <a:r>
              <a:rPr lang="ru-RU" i="1" dirty="0" err="1" smtClean="0"/>
              <a:t>c</a:t>
            </a:r>
            <a:r>
              <a:rPr lang="ru-RU" dirty="0" smtClean="0"/>
              <a:t> &gt; 0.</a:t>
            </a:r>
          </a:p>
          <a:p>
            <a:endParaRPr lang="ru-RU" dirty="0"/>
          </a:p>
        </p:txBody>
      </p:sp>
      <p:pic>
        <p:nvPicPr>
          <p:cNvPr id="271362" name="Picture 2" descr="C:\Users\73B5~1\AppData\Local\Temp\Rar$EX00.790\LectMB\lect08.files\image073.gif"/>
          <p:cNvPicPr>
            <a:picLocks noChangeAspect="1" noChangeArrowheads="1"/>
          </p:cNvPicPr>
          <p:nvPr/>
        </p:nvPicPr>
        <p:blipFill>
          <a:blip r:embed="rId2" cstate="print"/>
          <a:srcRect/>
          <a:stretch>
            <a:fillRect/>
          </a:stretch>
        </p:blipFill>
        <p:spPr bwMode="auto">
          <a:xfrm>
            <a:off x="3786182" y="2214554"/>
            <a:ext cx="2007233" cy="571504"/>
          </a:xfrm>
          <a:prstGeom prst="rect">
            <a:avLst/>
          </a:prstGeom>
          <a:noFill/>
        </p:spPr>
      </p:pic>
      <p:pic>
        <p:nvPicPr>
          <p:cNvPr id="271363" name="Picture 3" descr="C:\Users\73B5~1\AppData\Local\Temp\Rar$EX00.790\LectMB\lect08.files\image074.gif"/>
          <p:cNvPicPr>
            <a:picLocks noChangeAspect="1" noChangeArrowheads="1"/>
          </p:cNvPicPr>
          <p:nvPr/>
        </p:nvPicPr>
        <p:blipFill>
          <a:blip r:embed="rId3" cstate="print"/>
          <a:srcRect/>
          <a:stretch>
            <a:fillRect/>
          </a:stretch>
        </p:blipFill>
        <p:spPr bwMode="auto">
          <a:xfrm>
            <a:off x="4071934" y="2786058"/>
            <a:ext cx="857256" cy="576190"/>
          </a:xfrm>
          <a:prstGeom prst="rect">
            <a:avLst/>
          </a:prstGeom>
          <a:noFill/>
        </p:spPr>
      </p:pic>
      <p:pic>
        <p:nvPicPr>
          <p:cNvPr id="271364" name="Picture 4" descr="C:\Users\73B5~1\AppData\Local\Temp\Rar$EX00.790\LectMB\lect08.files\image076.gif"/>
          <p:cNvPicPr>
            <a:picLocks noChangeAspect="1" noChangeArrowheads="1"/>
          </p:cNvPicPr>
          <p:nvPr/>
        </p:nvPicPr>
        <p:blipFill>
          <a:blip r:embed="rId4" cstate="print"/>
          <a:srcRect/>
          <a:stretch>
            <a:fillRect/>
          </a:stretch>
        </p:blipFill>
        <p:spPr bwMode="auto">
          <a:xfrm>
            <a:off x="4214810" y="4214818"/>
            <a:ext cx="751979" cy="357190"/>
          </a:xfrm>
          <a:prstGeom prst="rect">
            <a:avLst/>
          </a:prstGeom>
          <a:noFill/>
        </p:spPr>
      </p:pic>
      <p:pic>
        <p:nvPicPr>
          <p:cNvPr id="271365" name="Picture 5" descr="C:\Users\73B5~1\AppData\Local\Temp\Rar$EX00.790\LectMB\lect08.files\image078.gif"/>
          <p:cNvPicPr>
            <a:picLocks noChangeAspect="1" noChangeArrowheads="1"/>
          </p:cNvPicPr>
          <p:nvPr/>
        </p:nvPicPr>
        <p:blipFill>
          <a:blip r:embed="rId5" cstate="print"/>
          <a:srcRect/>
          <a:stretch>
            <a:fillRect/>
          </a:stretch>
        </p:blipFill>
        <p:spPr bwMode="auto">
          <a:xfrm>
            <a:off x="3786182" y="4714884"/>
            <a:ext cx="1920888" cy="42862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p:cTn id="16"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4" end="4"/>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271362"/>
                                        </p:tgtEl>
                                        <p:attrNameLst>
                                          <p:attrName>style.visibility</p:attrName>
                                        </p:attrNameLst>
                                      </p:cBhvr>
                                      <p:to>
                                        <p:strVal val="visible"/>
                                      </p:to>
                                    </p:set>
                                    <p:anim calcmode="lin" valueType="num">
                                      <p:cBhvr>
                                        <p:cTn id="23" dur="500" fill="hold"/>
                                        <p:tgtEl>
                                          <p:spTgt spid="271362"/>
                                        </p:tgtEl>
                                        <p:attrNameLst>
                                          <p:attrName>ppt_w</p:attrName>
                                        </p:attrNameLst>
                                      </p:cBhvr>
                                      <p:tavLst>
                                        <p:tav tm="0">
                                          <p:val>
                                            <p:strVal val="#ppt_w*2.5"/>
                                          </p:val>
                                        </p:tav>
                                        <p:tav tm="100000">
                                          <p:val>
                                            <p:strVal val="#ppt_w"/>
                                          </p:val>
                                        </p:tav>
                                      </p:tavLst>
                                    </p:anim>
                                    <p:anim calcmode="lin" valueType="num">
                                      <p:cBhvr>
                                        <p:cTn id="24" dur="500" fill="hold"/>
                                        <p:tgtEl>
                                          <p:spTgt spid="271362"/>
                                        </p:tgtEl>
                                        <p:attrNameLst>
                                          <p:attrName>ppt_h</p:attrName>
                                        </p:attrNameLst>
                                      </p:cBhvr>
                                      <p:tavLst>
                                        <p:tav tm="0">
                                          <p:val>
                                            <p:strVal val="#ppt_h*0.01"/>
                                          </p:val>
                                        </p:tav>
                                        <p:tav tm="100000">
                                          <p:val>
                                            <p:strVal val="#ppt_h"/>
                                          </p:val>
                                        </p:tav>
                                      </p:tavLst>
                                    </p:anim>
                                    <p:anim calcmode="lin" valueType="num">
                                      <p:cBhvr>
                                        <p:cTn id="25" dur="500" fill="hold"/>
                                        <p:tgtEl>
                                          <p:spTgt spid="271362"/>
                                        </p:tgtEl>
                                        <p:attrNameLst>
                                          <p:attrName>ppt_x</p:attrName>
                                        </p:attrNameLst>
                                      </p:cBhvr>
                                      <p:tavLst>
                                        <p:tav tm="0">
                                          <p:val>
                                            <p:strVal val="#ppt_x"/>
                                          </p:val>
                                        </p:tav>
                                        <p:tav tm="100000">
                                          <p:val>
                                            <p:strVal val="#ppt_x"/>
                                          </p:val>
                                        </p:tav>
                                      </p:tavLst>
                                    </p:anim>
                                    <p:anim calcmode="lin" valueType="num">
                                      <p:cBhvr>
                                        <p:cTn id="26" dur="500" fill="hold"/>
                                        <p:tgtEl>
                                          <p:spTgt spid="271362"/>
                                        </p:tgtEl>
                                        <p:attrNameLst>
                                          <p:attrName>ppt_y</p:attrName>
                                        </p:attrNameLst>
                                      </p:cBhvr>
                                      <p:tavLst>
                                        <p:tav tm="0">
                                          <p:val>
                                            <p:strVal val="#ppt_h+1"/>
                                          </p:val>
                                        </p:tav>
                                        <p:tav tm="100000">
                                          <p:val>
                                            <p:strVal val="#ppt_y"/>
                                          </p:val>
                                        </p:tav>
                                      </p:tavLst>
                                    </p:anim>
                                    <p:animEffect transition="in" filter="fade">
                                      <p:cBhvr>
                                        <p:cTn id="27" dur="500"/>
                                        <p:tgtEl>
                                          <p:spTgt spid="271362"/>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271363"/>
                                        </p:tgtEl>
                                        <p:attrNameLst>
                                          <p:attrName>style.visibility</p:attrName>
                                        </p:attrNameLst>
                                      </p:cBhvr>
                                      <p:to>
                                        <p:strVal val="visible"/>
                                      </p:to>
                                    </p:set>
                                    <p:anim calcmode="lin" valueType="num">
                                      <p:cBhvr>
                                        <p:cTn id="30" dur="500" fill="hold"/>
                                        <p:tgtEl>
                                          <p:spTgt spid="271363"/>
                                        </p:tgtEl>
                                        <p:attrNameLst>
                                          <p:attrName>ppt_w</p:attrName>
                                        </p:attrNameLst>
                                      </p:cBhvr>
                                      <p:tavLst>
                                        <p:tav tm="0">
                                          <p:val>
                                            <p:strVal val="#ppt_w*2.5"/>
                                          </p:val>
                                        </p:tav>
                                        <p:tav tm="100000">
                                          <p:val>
                                            <p:strVal val="#ppt_w"/>
                                          </p:val>
                                        </p:tav>
                                      </p:tavLst>
                                    </p:anim>
                                    <p:anim calcmode="lin" valueType="num">
                                      <p:cBhvr>
                                        <p:cTn id="31" dur="500" fill="hold"/>
                                        <p:tgtEl>
                                          <p:spTgt spid="271363"/>
                                        </p:tgtEl>
                                        <p:attrNameLst>
                                          <p:attrName>ppt_h</p:attrName>
                                        </p:attrNameLst>
                                      </p:cBhvr>
                                      <p:tavLst>
                                        <p:tav tm="0">
                                          <p:val>
                                            <p:strVal val="#ppt_h*0.01"/>
                                          </p:val>
                                        </p:tav>
                                        <p:tav tm="100000">
                                          <p:val>
                                            <p:strVal val="#ppt_h"/>
                                          </p:val>
                                        </p:tav>
                                      </p:tavLst>
                                    </p:anim>
                                    <p:anim calcmode="lin" valueType="num">
                                      <p:cBhvr>
                                        <p:cTn id="32" dur="500" fill="hold"/>
                                        <p:tgtEl>
                                          <p:spTgt spid="271363"/>
                                        </p:tgtEl>
                                        <p:attrNameLst>
                                          <p:attrName>ppt_x</p:attrName>
                                        </p:attrNameLst>
                                      </p:cBhvr>
                                      <p:tavLst>
                                        <p:tav tm="0">
                                          <p:val>
                                            <p:strVal val="#ppt_x"/>
                                          </p:val>
                                        </p:tav>
                                        <p:tav tm="100000">
                                          <p:val>
                                            <p:strVal val="#ppt_x"/>
                                          </p:val>
                                        </p:tav>
                                      </p:tavLst>
                                    </p:anim>
                                    <p:anim calcmode="lin" valueType="num">
                                      <p:cBhvr>
                                        <p:cTn id="33" dur="500" fill="hold"/>
                                        <p:tgtEl>
                                          <p:spTgt spid="271363"/>
                                        </p:tgtEl>
                                        <p:attrNameLst>
                                          <p:attrName>ppt_y</p:attrName>
                                        </p:attrNameLst>
                                      </p:cBhvr>
                                      <p:tavLst>
                                        <p:tav tm="0">
                                          <p:val>
                                            <p:strVal val="#ppt_h+1"/>
                                          </p:val>
                                        </p:tav>
                                        <p:tav tm="100000">
                                          <p:val>
                                            <p:strVal val="#ppt_y"/>
                                          </p:val>
                                        </p:tav>
                                      </p:tavLst>
                                    </p:anim>
                                    <p:animEffect transition="in" filter="fade">
                                      <p:cBhvr>
                                        <p:cTn id="34" dur="500"/>
                                        <p:tgtEl>
                                          <p:spTgt spid="271363"/>
                                        </p:tgtEl>
                                      </p:cBhvr>
                                    </p:animEffect>
                                  </p:childTnLst>
                                </p:cTn>
                              </p:par>
                            </p:childTnLst>
                          </p:cTn>
                        </p:par>
                      </p:childTnLst>
                    </p:cTn>
                  </p:par>
                  <p:par>
                    <p:cTn id="35" fill="hold">
                      <p:stCondLst>
                        <p:cond delay="indefinite"/>
                      </p:stCondLst>
                      <p:childTnLst>
                        <p:par>
                          <p:cTn id="36" fill="hold">
                            <p:stCondLst>
                              <p:cond delay="0"/>
                            </p:stCondLst>
                            <p:childTnLst>
                              <p:par>
                                <p:cTn id="37" presetID="58" presetClass="entr" presetSubtype="0" accel="10000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0"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43" dur="500"/>
                                        <p:tgtEl>
                                          <p:spTgt spid="3">
                                            <p:txEl>
                                              <p:pRg st="5" end="5"/>
                                            </p:txEl>
                                          </p:spTgt>
                                        </p:tgtEl>
                                      </p:cBhvr>
                                    </p:animEffect>
                                  </p:childTnLst>
                                </p:cTn>
                              </p:par>
                              <p:par>
                                <p:cTn id="44" presetID="58" presetClass="entr" presetSubtype="0" accel="100000" fill="hold" nodeType="withEffect">
                                  <p:stCondLst>
                                    <p:cond delay="0"/>
                                  </p:stCondLst>
                                  <p:childTnLst>
                                    <p:set>
                                      <p:cBhvr>
                                        <p:cTn id="45" dur="1" fill="hold">
                                          <p:stCondLst>
                                            <p:cond delay="0"/>
                                          </p:stCondLst>
                                        </p:cTn>
                                        <p:tgtEl>
                                          <p:spTgt spid="271364"/>
                                        </p:tgtEl>
                                        <p:attrNameLst>
                                          <p:attrName>style.visibility</p:attrName>
                                        </p:attrNameLst>
                                      </p:cBhvr>
                                      <p:to>
                                        <p:strVal val="visible"/>
                                      </p:to>
                                    </p:set>
                                    <p:anim calcmode="lin" valueType="num">
                                      <p:cBhvr>
                                        <p:cTn id="46" dur="500" fill="hold"/>
                                        <p:tgtEl>
                                          <p:spTgt spid="271364"/>
                                        </p:tgtEl>
                                        <p:attrNameLst>
                                          <p:attrName>ppt_w</p:attrName>
                                        </p:attrNameLst>
                                      </p:cBhvr>
                                      <p:tavLst>
                                        <p:tav tm="0">
                                          <p:val>
                                            <p:strVal val="#ppt_w*2.5"/>
                                          </p:val>
                                        </p:tav>
                                        <p:tav tm="100000">
                                          <p:val>
                                            <p:strVal val="#ppt_w"/>
                                          </p:val>
                                        </p:tav>
                                      </p:tavLst>
                                    </p:anim>
                                    <p:anim calcmode="lin" valueType="num">
                                      <p:cBhvr>
                                        <p:cTn id="47" dur="500" fill="hold"/>
                                        <p:tgtEl>
                                          <p:spTgt spid="271364"/>
                                        </p:tgtEl>
                                        <p:attrNameLst>
                                          <p:attrName>ppt_h</p:attrName>
                                        </p:attrNameLst>
                                      </p:cBhvr>
                                      <p:tavLst>
                                        <p:tav tm="0">
                                          <p:val>
                                            <p:strVal val="#ppt_h*0.01"/>
                                          </p:val>
                                        </p:tav>
                                        <p:tav tm="100000">
                                          <p:val>
                                            <p:strVal val="#ppt_h"/>
                                          </p:val>
                                        </p:tav>
                                      </p:tavLst>
                                    </p:anim>
                                    <p:anim calcmode="lin" valueType="num">
                                      <p:cBhvr>
                                        <p:cTn id="48" dur="500" fill="hold"/>
                                        <p:tgtEl>
                                          <p:spTgt spid="271364"/>
                                        </p:tgtEl>
                                        <p:attrNameLst>
                                          <p:attrName>ppt_x</p:attrName>
                                        </p:attrNameLst>
                                      </p:cBhvr>
                                      <p:tavLst>
                                        <p:tav tm="0">
                                          <p:val>
                                            <p:strVal val="#ppt_x"/>
                                          </p:val>
                                        </p:tav>
                                        <p:tav tm="100000">
                                          <p:val>
                                            <p:strVal val="#ppt_x"/>
                                          </p:val>
                                        </p:tav>
                                      </p:tavLst>
                                    </p:anim>
                                    <p:anim calcmode="lin" valueType="num">
                                      <p:cBhvr>
                                        <p:cTn id="49" dur="500" fill="hold"/>
                                        <p:tgtEl>
                                          <p:spTgt spid="271364"/>
                                        </p:tgtEl>
                                        <p:attrNameLst>
                                          <p:attrName>ppt_y</p:attrName>
                                        </p:attrNameLst>
                                      </p:cBhvr>
                                      <p:tavLst>
                                        <p:tav tm="0">
                                          <p:val>
                                            <p:strVal val="#ppt_h+1"/>
                                          </p:val>
                                        </p:tav>
                                        <p:tav tm="100000">
                                          <p:val>
                                            <p:strVal val="#ppt_y"/>
                                          </p:val>
                                        </p:tav>
                                      </p:tavLst>
                                    </p:anim>
                                    <p:animEffect transition="in" filter="fade">
                                      <p:cBhvr>
                                        <p:cTn id="50" dur="500"/>
                                        <p:tgtEl>
                                          <p:spTgt spid="271364"/>
                                        </p:tgtEl>
                                      </p:cBhvr>
                                    </p:animEffect>
                                  </p:childTnLst>
                                </p:cTn>
                              </p:par>
                              <p:par>
                                <p:cTn id="51" presetID="58" presetClass="entr" presetSubtype="0" accel="100000" fill="hold" nodeType="withEffect">
                                  <p:stCondLst>
                                    <p:cond delay="0"/>
                                  </p:stCondLst>
                                  <p:childTnLst>
                                    <p:set>
                                      <p:cBhvr>
                                        <p:cTn id="52" dur="1" fill="hold">
                                          <p:stCondLst>
                                            <p:cond delay="0"/>
                                          </p:stCondLst>
                                        </p:cTn>
                                        <p:tgtEl>
                                          <p:spTgt spid="271365"/>
                                        </p:tgtEl>
                                        <p:attrNameLst>
                                          <p:attrName>style.visibility</p:attrName>
                                        </p:attrNameLst>
                                      </p:cBhvr>
                                      <p:to>
                                        <p:strVal val="visible"/>
                                      </p:to>
                                    </p:set>
                                    <p:anim calcmode="lin" valueType="num">
                                      <p:cBhvr>
                                        <p:cTn id="53" dur="500" fill="hold"/>
                                        <p:tgtEl>
                                          <p:spTgt spid="271365"/>
                                        </p:tgtEl>
                                        <p:attrNameLst>
                                          <p:attrName>ppt_w</p:attrName>
                                        </p:attrNameLst>
                                      </p:cBhvr>
                                      <p:tavLst>
                                        <p:tav tm="0">
                                          <p:val>
                                            <p:strVal val="#ppt_w*2.5"/>
                                          </p:val>
                                        </p:tav>
                                        <p:tav tm="100000">
                                          <p:val>
                                            <p:strVal val="#ppt_w"/>
                                          </p:val>
                                        </p:tav>
                                      </p:tavLst>
                                    </p:anim>
                                    <p:anim calcmode="lin" valueType="num">
                                      <p:cBhvr>
                                        <p:cTn id="54" dur="500" fill="hold"/>
                                        <p:tgtEl>
                                          <p:spTgt spid="271365"/>
                                        </p:tgtEl>
                                        <p:attrNameLst>
                                          <p:attrName>ppt_h</p:attrName>
                                        </p:attrNameLst>
                                      </p:cBhvr>
                                      <p:tavLst>
                                        <p:tav tm="0">
                                          <p:val>
                                            <p:strVal val="#ppt_h*0.01"/>
                                          </p:val>
                                        </p:tav>
                                        <p:tav tm="100000">
                                          <p:val>
                                            <p:strVal val="#ppt_h"/>
                                          </p:val>
                                        </p:tav>
                                      </p:tavLst>
                                    </p:anim>
                                    <p:anim calcmode="lin" valueType="num">
                                      <p:cBhvr>
                                        <p:cTn id="55" dur="500" fill="hold"/>
                                        <p:tgtEl>
                                          <p:spTgt spid="271365"/>
                                        </p:tgtEl>
                                        <p:attrNameLst>
                                          <p:attrName>ppt_x</p:attrName>
                                        </p:attrNameLst>
                                      </p:cBhvr>
                                      <p:tavLst>
                                        <p:tav tm="0">
                                          <p:val>
                                            <p:strVal val="#ppt_x"/>
                                          </p:val>
                                        </p:tav>
                                        <p:tav tm="100000">
                                          <p:val>
                                            <p:strVal val="#ppt_x"/>
                                          </p:val>
                                        </p:tav>
                                      </p:tavLst>
                                    </p:anim>
                                    <p:anim calcmode="lin" valueType="num">
                                      <p:cBhvr>
                                        <p:cTn id="56" dur="500" fill="hold"/>
                                        <p:tgtEl>
                                          <p:spTgt spid="271365"/>
                                        </p:tgtEl>
                                        <p:attrNameLst>
                                          <p:attrName>ppt_y</p:attrName>
                                        </p:attrNameLst>
                                      </p:cBhvr>
                                      <p:tavLst>
                                        <p:tav tm="0">
                                          <p:val>
                                            <p:strVal val="#ppt_h+1"/>
                                          </p:val>
                                        </p:tav>
                                        <p:tav tm="100000">
                                          <p:val>
                                            <p:strVal val="#ppt_y"/>
                                          </p:val>
                                        </p:tav>
                                      </p:tavLst>
                                    </p:anim>
                                    <p:animEffect transition="in" filter="fade">
                                      <p:cBhvr>
                                        <p:cTn id="57" dur="500"/>
                                        <p:tgtEl>
                                          <p:spTgt spid="271365"/>
                                        </p:tgtEl>
                                      </p:cBhvr>
                                    </p:animEffect>
                                  </p:childTnLst>
                                </p:cTn>
                              </p:par>
                            </p:childTnLst>
                          </p:cTn>
                        </p:par>
                      </p:childTnLst>
                    </p:cTn>
                  </p:par>
                  <p:par>
                    <p:cTn id="58" fill="hold">
                      <p:stCondLst>
                        <p:cond delay="indefinite"/>
                      </p:stCondLst>
                      <p:childTnLst>
                        <p:par>
                          <p:cTn id="59" fill="hold">
                            <p:stCondLst>
                              <p:cond delay="0"/>
                            </p:stCondLst>
                            <p:childTnLst>
                              <p:par>
                                <p:cTn id="60" presetID="58" presetClass="entr" presetSubtype="0" accel="100000"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 calcmode="lin" valueType="num">
                                      <p:cBhvr>
                                        <p:cTn id="62"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63"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6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6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7"/>
            <a:ext cx="3400420" cy="4640283"/>
          </a:xfrm>
        </p:spPr>
        <p:txBody>
          <a:bodyPr>
            <a:normAutofit fontScale="77500" lnSpcReduction="20000"/>
          </a:bodyPr>
          <a:lstStyle/>
          <a:p>
            <a:r>
              <a:rPr lang="ru-RU" dirty="0" smtClean="0"/>
              <a:t>При </a:t>
            </a:r>
            <a:r>
              <a:rPr lang="ru-RU" i="1" dirty="0" smtClean="0"/>
              <a:t>с</a:t>
            </a:r>
            <a:r>
              <a:rPr lang="ru-RU" dirty="0" smtClean="0"/>
              <a:t> &gt; –1 стационарное решение  </a:t>
            </a:r>
            <a:r>
              <a:rPr lang="ru-RU" dirty="0" smtClean="0">
                <a:sym typeface="Symbol"/>
              </a:rPr>
              <a:t></a:t>
            </a:r>
            <a:r>
              <a:rPr lang="ru-RU" dirty="0" smtClean="0"/>
              <a:t> устойчивый предельный цикл.</a:t>
            </a:r>
          </a:p>
          <a:p>
            <a:r>
              <a:rPr lang="ru-RU" dirty="0" smtClean="0"/>
              <a:t>При –1 &lt; </a:t>
            </a:r>
            <a:r>
              <a:rPr lang="ru-RU" i="1" dirty="0" smtClean="0"/>
              <a:t>с</a:t>
            </a:r>
            <a:r>
              <a:rPr lang="ru-RU" dirty="0" smtClean="0"/>
              <a:t> &lt; 0 стационарное решение  </a:t>
            </a:r>
            <a:r>
              <a:rPr lang="ru-RU" dirty="0" smtClean="0">
                <a:sym typeface="Symbol"/>
              </a:rPr>
              <a:t></a:t>
            </a:r>
            <a:r>
              <a:rPr lang="ru-RU" dirty="0" smtClean="0"/>
              <a:t> неустойчивый предельный цикл.</a:t>
            </a:r>
          </a:p>
          <a:p>
            <a:r>
              <a:rPr lang="ru-RU" dirty="0" smtClean="0"/>
              <a:t>Рассмотрим, что произойдет, если двигаться по параметру </a:t>
            </a:r>
            <a:r>
              <a:rPr lang="ru-RU" i="1" dirty="0" smtClean="0"/>
              <a:t>с</a:t>
            </a:r>
            <a:r>
              <a:rPr lang="ru-RU" dirty="0" smtClean="0"/>
              <a:t>, начиная с отрицательных значений (Рис.8.8).</a:t>
            </a:r>
          </a:p>
          <a:p>
            <a:endParaRPr lang="ru-RU" dirty="0"/>
          </a:p>
        </p:txBody>
      </p:sp>
      <p:pic>
        <p:nvPicPr>
          <p:cNvPr id="272386" name="Picture 2" descr="C:\Users\73B5~1\AppData\Local\Temp\Rar$EX00.790\LectMB\lect08.files\image080.gif"/>
          <p:cNvPicPr>
            <a:picLocks noChangeAspect="1" noChangeArrowheads="1"/>
          </p:cNvPicPr>
          <p:nvPr/>
        </p:nvPicPr>
        <p:blipFill>
          <a:blip r:embed="rId2" cstate="print"/>
          <a:srcRect/>
          <a:stretch>
            <a:fillRect/>
          </a:stretch>
        </p:blipFill>
        <p:spPr bwMode="auto">
          <a:xfrm>
            <a:off x="4286248" y="1785926"/>
            <a:ext cx="4162425" cy="3962401"/>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272386"/>
                                        </p:tgtEl>
                                        <p:attrNameLst>
                                          <p:attrName>style.visibility</p:attrName>
                                        </p:attrNameLst>
                                      </p:cBhvr>
                                      <p:to>
                                        <p:strVal val="visible"/>
                                      </p:to>
                                    </p:set>
                                    <p:anim calcmode="lin" valueType="num">
                                      <p:cBhvr>
                                        <p:cTn id="14" dur="500" fill="hold"/>
                                        <p:tgtEl>
                                          <p:spTgt spid="272386"/>
                                        </p:tgtEl>
                                        <p:attrNameLst>
                                          <p:attrName>ppt_w</p:attrName>
                                        </p:attrNameLst>
                                      </p:cBhvr>
                                      <p:tavLst>
                                        <p:tav tm="0">
                                          <p:val>
                                            <p:strVal val="#ppt_w*2.5"/>
                                          </p:val>
                                        </p:tav>
                                        <p:tav tm="100000">
                                          <p:val>
                                            <p:strVal val="#ppt_w"/>
                                          </p:val>
                                        </p:tav>
                                      </p:tavLst>
                                    </p:anim>
                                    <p:anim calcmode="lin" valueType="num">
                                      <p:cBhvr>
                                        <p:cTn id="15" dur="500" fill="hold"/>
                                        <p:tgtEl>
                                          <p:spTgt spid="272386"/>
                                        </p:tgtEl>
                                        <p:attrNameLst>
                                          <p:attrName>ppt_h</p:attrName>
                                        </p:attrNameLst>
                                      </p:cBhvr>
                                      <p:tavLst>
                                        <p:tav tm="0">
                                          <p:val>
                                            <p:strVal val="#ppt_h*0.01"/>
                                          </p:val>
                                        </p:tav>
                                        <p:tav tm="100000">
                                          <p:val>
                                            <p:strVal val="#ppt_h"/>
                                          </p:val>
                                        </p:tav>
                                      </p:tavLst>
                                    </p:anim>
                                    <p:anim calcmode="lin" valueType="num">
                                      <p:cBhvr>
                                        <p:cTn id="16" dur="500" fill="hold"/>
                                        <p:tgtEl>
                                          <p:spTgt spid="272386"/>
                                        </p:tgtEl>
                                        <p:attrNameLst>
                                          <p:attrName>ppt_x</p:attrName>
                                        </p:attrNameLst>
                                      </p:cBhvr>
                                      <p:tavLst>
                                        <p:tav tm="0">
                                          <p:val>
                                            <p:strVal val="#ppt_x"/>
                                          </p:val>
                                        </p:tav>
                                        <p:tav tm="100000">
                                          <p:val>
                                            <p:strVal val="#ppt_x"/>
                                          </p:val>
                                        </p:tav>
                                      </p:tavLst>
                                    </p:anim>
                                    <p:anim calcmode="lin" valueType="num">
                                      <p:cBhvr>
                                        <p:cTn id="17" dur="500" fill="hold"/>
                                        <p:tgtEl>
                                          <p:spTgt spid="272386"/>
                                        </p:tgtEl>
                                        <p:attrNameLst>
                                          <p:attrName>ppt_y</p:attrName>
                                        </p:attrNameLst>
                                      </p:cBhvr>
                                      <p:tavLst>
                                        <p:tav tm="0">
                                          <p:val>
                                            <p:strVal val="#ppt_h+1"/>
                                          </p:val>
                                        </p:tav>
                                        <p:tav tm="100000">
                                          <p:val>
                                            <p:strVal val="#ppt_y"/>
                                          </p:val>
                                        </p:tav>
                                      </p:tavLst>
                                    </p:anim>
                                    <p:animEffect transition="in" filter="fade">
                                      <p:cBhvr>
                                        <p:cTn id="18" dur="500"/>
                                        <p:tgtEl>
                                          <p:spTgt spid="272386"/>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4186238" cy="5211764"/>
          </a:xfrm>
        </p:spPr>
        <p:txBody>
          <a:bodyPr>
            <a:normAutofit fontScale="55000" lnSpcReduction="20000"/>
          </a:bodyPr>
          <a:lstStyle/>
          <a:p>
            <a:r>
              <a:rPr lang="ru-RU" dirty="0" smtClean="0"/>
              <a:t>Первоначально имеется единственное устойчивое стационарное состояние </a:t>
            </a:r>
            <a:r>
              <a:rPr lang="ru-RU" i="1" dirty="0" err="1" smtClean="0"/>
              <a:t>r</a:t>
            </a:r>
            <a:r>
              <a:rPr lang="ru-RU" dirty="0" smtClean="0"/>
              <a:t> = 0, колебаний нет. </a:t>
            </a:r>
          </a:p>
          <a:p>
            <a:r>
              <a:rPr lang="ru-RU" dirty="0" smtClean="0"/>
              <a:t>При </a:t>
            </a:r>
            <a:r>
              <a:rPr lang="ru-RU" i="1" dirty="0" err="1" smtClean="0"/>
              <a:t>c</a:t>
            </a:r>
            <a:r>
              <a:rPr lang="ru-RU" dirty="0" smtClean="0"/>
              <a:t> &gt; –1 существует также устойчивый предельный цикл, но система не покидает своего устойчивого стационарного состояния. </a:t>
            </a:r>
          </a:p>
          <a:p>
            <a:r>
              <a:rPr lang="ru-RU" dirty="0" smtClean="0"/>
              <a:t>Однако после того как </a:t>
            </a:r>
            <a:r>
              <a:rPr lang="ru-RU" i="1" dirty="0" smtClean="0"/>
              <a:t>с</a:t>
            </a:r>
            <a:r>
              <a:rPr lang="ru-RU" dirty="0" smtClean="0"/>
              <a:t> становится положительным, стационарное состояние становится неустойчивым, и происходит резкий скачок к устойчивому предельному циклу. </a:t>
            </a:r>
          </a:p>
          <a:p>
            <a:r>
              <a:rPr lang="ru-RU" dirty="0" smtClean="0"/>
              <a:t>В системе начинаются колебания сразу большой амплитуды. Если двигаться от положительных значений </a:t>
            </a:r>
            <a:r>
              <a:rPr lang="ru-RU" i="1" dirty="0" smtClean="0"/>
              <a:t>с</a:t>
            </a:r>
            <a:r>
              <a:rPr lang="ru-RU" dirty="0" smtClean="0"/>
              <a:t> к отрицательным, колебания большой амплитуды сохраняются до тех пор, пока </a:t>
            </a:r>
            <a:r>
              <a:rPr lang="ru-RU" i="1" dirty="0" smtClean="0"/>
              <a:t>с</a:t>
            </a:r>
            <a:r>
              <a:rPr lang="ru-RU" dirty="0" smtClean="0"/>
              <a:t> не станет меньше –1, а затем внезапно исчезнут. </a:t>
            </a:r>
          </a:p>
          <a:p>
            <a:r>
              <a:rPr lang="ru-RU" dirty="0" smtClean="0"/>
              <a:t>Таким образом при –1 &lt; </a:t>
            </a:r>
            <a:r>
              <a:rPr lang="ru-RU" i="1" dirty="0" smtClean="0"/>
              <a:t>с</a:t>
            </a:r>
            <a:r>
              <a:rPr lang="ru-RU" dirty="0" smtClean="0"/>
              <a:t> &lt; 0 могут существовать два различных типа поведения. Какой из них реализуется, зависит от предыстории системы. </a:t>
            </a:r>
          </a:p>
          <a:p>
            <a:r>
              <a:rPr lang="ru-RU" dirty="0" smtClean="0"/>
              <a:t>Такой феномен называется </a:t>
            </a:r>
            <a:r>
              <a:rPr lang="ru-RU" i="1" dirty="0" smtClean="0"/>
              <a:t>эффектом гистерезиса.</a:t>
            </a:r>
            <a:endParaRPr lang="ru-RU" dirty="0" smtClean="0"/>
          </a:p>
          <a:p>
            <a:endParaRPr lang="ru-RU" dirty="0"/>
          </a:p>
        </p:txBody>
      </p:sp>
      <p:pic>
        <p:nvPicPr>
          <p:cNvPr id="273410" name="Picture 2" descr="C:\Users\73B5~1\AppData\Local\Temp\Rar$EX00.790\LectMB\lect08.files\image080.gif"/>
          <p:cNvPicPr>
            <a:picLocks noChangeAspect="1" noChangeArrowheads="1"/>
          </p:cNvPicPr>
          <p:nvPr/>
        </p:nvPicPr>
        <p:blipFill>
          <a:blip r:embed="rId2" cstate="print"/>
          <a:srcRect/>
          <a:stretch>
            <a:fillRect/>
          </a:stretch>
        </p:blipFill>
        <p:spPr bwMode="auto">
          <a:xfrm>
            <a:off x="4643438" y="1571612"/>
            <a:ext cx="4162425" cy="3962401"/>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273410"/>
                                        </p:tgtEl>
                                        <p:attrNameLst>
                                          <p:attrName>style.visibility</p:attrName>
                                        </p:attrNameLst>
                                      </p:cBhvr>
                                      <p:to>
                                        <p:strVal val="visible"/>
                                      </p:to>
                                    </p:set>
                                    <p:anim calcmode="lin" valueType="num">
                                      <p:cBhvr>
                                        <p:cTn id="14" dur="500" fill="hold"/>
                                        <p:tgtEl>
                                          <p:spTgt spid="273410"/>
                                        </p:tgtEl>
                                        <p:attrNameLst>
                                          <p:attrName>ppt_w</p:attrName>
                                        </p:attrNameLst>
                                      </p:cBhvr>
                                      <p:tavLst>
                                        <p:tav tm="0">
                                          <p:val>
                                            <p:strVal val="#ppt_w*2.5"/>
                                          </p:val>
                                        </p:tav>
                                        <p:tav tm="100000">
                                          <p:val>
                                            <p:strVal val="#ppt_w"/>
                                          </p:val>
                                        </p:tav>
                                      </p:tavLst>
                                    </p:anim>
                                    <p:anim calcmode="lin" valueType="num">
                                      <p:cBhvr>
                                        <p:cTn id="15" dur="500" fill="hold"/>
                                        <p:tgtEl>
                                          <p:spTgt spid="273410"/>
                                        </p:tgtEl>
                                        <p:attrNameLst>
                                          <p:attrName>ppt_h</p:attrName>
                                        </p:attrNameLst>
                                      </p:cBhvr>
                                      <p:tavLst>
                                        <p:tav tm="0">
                                          <p:val>
                                            <p:strVal val="#ppt_h*0.01"/>
                                          </p:val>
                                        </p:tav>
                                        <p:tav tm="100000">
                                          <p:val>
                                            <p:strVal val="#ppt_h"/>
                                          </p:val>
                                        </p:tav>
                                      </p:tavLst>
                                    </p:anim>
                                    <p:anim calcmode="lin" valueType="num">
                                      <p:cBhvr>
                                        <p:cTn id="16" dur="500" fill="hold"/>
                                        <p:tgtEl>
                                          <p:spTgt spid="273410"/>
                                        </p:tgtEl>
                                        <p:attrNameLst>
                                          <p:attrName>ppt_x</p:attrName>
                                        </p:attrNameLst>
                                      </p:cBhvr>
                                      <p:tavLst>
                                        <p:tav tm="0">
                                          <p:val>
                                            <p:strVal val="#ppt_x"/>
                                          </p:val>
                                        </p:tav>
                                        <p:tav tm="100000">
                                          <p:val>
                                            <p:strVal val="#ppt_x"/>
                                          </p:val>
                                        </p:tav>
                                      </p:tavLst>
                                    </p:anim>
                                    <p:anim calcmode="lin" valueType="num">
                                      <p:cBhvr>
                                        <p:cTn id="17" dur="500" fill="hold"/>
                                        <p:tgtEl>
                                          <p:spTgt spid="273410"/>
                                        </p:tgtEl>
                                        <p:attrNameLst>
                                          <p:attrName>ppt_y</p:attrName>
                                        </p:attrNameLst>
                                      </p:cBhvr>
                                      <p:tavLst>
                                        <p:tav tm="0">
                                          <p:val>
                                            <p:strVal val="#ppt_h+1"/>
                                          </p:val>
                                        </p:tav>
                                        <p:tav tm="100000">
                                          <p:val>
                                            <p:strVal val="#ppt_y"/>
                                          </p:val>
                                        </p:tav>
                                      </p:tavLst>
                                    </p:anim>
                                    <p:animEffect transition="in" filter="fade">
                                      <p:cBhvr>
                                        <p:cTn id="18" dur="500"/>
                                        <p:tgtEl>
                                          <p:spTgt spid="273410"/>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8" presetClass="entr" presetSubtype="0" accel="100000" fill="hold" grpId="0"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p:cTn id="59"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60"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6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2"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6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Имитационные модели (</a:t>
            </a:r>
            <a:r>
              <a:rPr lang="en-US" b="1" dirty="0" smtClean="0"/>
              <a:t>simulation)</a:t>
            </a:r>
            <a:endParaRPr lang="ru-RU" dirty="0"/>
          </a:p>
        </p:txBody>
      </p:sp>
      <p:sp>
        <p:nvSpPr>
          <p:cNvPr id="3" name="Содержимое 2"/>
          <p:cNvSpPr>
            <a:spLocks noGrp="1"/>
          </p:cNvSpPr>
          <p:nvPr>
            <p:ph idx="1"/>
          </p:nvPr>
        </p:nvSpPr>
        <p:spPr>
          <a:xfrm>
            <a:off x="457200" y="785794"/>
            <a:ext cx="8229600" cy="6072206"/>
          </a:xfrm>
        </p:spPr>
        <p:txBody>
          <a:bodyPr>
            <a:normAutofit fontScale="47500" lnSpcReduction="20000"/>
          </a:bodyPr>
          <a:lstStyle/>
          <a:p>
            <a:r>
              <a:rPr lang="ru-RU" sz="3400" dirty="0" smtClean="0"/>
              <a:t>Основные этапы построения имитационной модели следующие.</a:t>
            </a:r>
          </a:p>
          <a:p>
            <a:r>
              <a:rPr lang="ru-RU" sz="3400" dirty="0" smtClean="0"/>
              <a:t>Формулируются основные вопросы о поведении сложной системы, ответы на которые мы хотели бы получить. В соответствии с задачами моделирования задается вектор состояния системы. Вводится системное время, моделирующее ход времени в реальной системе. Временной шаг модели также определяется целями моделирования.</a:t>
            </a:r>
          </a:p>
          <a:p>
            <a:r>
              <a:rPr lang="ru-RU" sz="3400" dirty="0" smtClean="0"/>
              <a:t>Производится декомпозиция системы на отдельные блоки, связанные друг с другом, но обладающие относительной независимостью. Для каждого блока определяют, какие компоненты вектора состояния должны преобразовываться в процессе его функционирования.</a:t>
            </a:r>
          </a:p>
          <a:p>
            <a:r>
              <a:rPr lang="ru-RU" sz="3400" dirty="0" smtClean="0"/>
              <a:t>Формулируют законы и гипотезы, определяющие поведение отдельных блоков и связь этих блоков друг с другом. Для каждого блока множество законов функционирования дополняется множеством логических операторов, формализующих опыт наблюдения за динамикой процессов в. системе. При необходимости вводится “внутреннее системное время” данного блока модели, позволяющее моделировать более быстрые или более медленные процессы. Если в блоке используются случайные параметры, задаются правила отыскания на каждом шаге некоторых их реализаций. Разрабатываются программы, соответствующие отдельным блокам.</a:t>
            </a:r>
          </a:p>
          <a:p>
            <a:r>
              <a:rPr lang="ru-RU" sz="3400" dirty="0" smtClean="0"/>
              <a:t>Каждый блок верифицируется по фактическим данным, и при этом его информационные связи с другими блоками “замораживаются”. Обычно последовательность действий при верификации блоков такова: часть имеющейся информации используется для оценки параметров модели, а затем по оставшейся части информации сравнением расчетных данных с фактическими проверяется адекватность модели.</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4257676" cy="4568845"/>
          </a:xfrm>
        </p:spPr>
        <p:txBody>
          <a:bodyPr>
            <a:normAutofit fontScale="55000" lnSpcReduction="20000"/>
          </a:bodyPr>
          <a:lstStyle/>
          <a:p>
            <a:r>
              <a:rPr lang="ru-RU" dirty="0" smtClean="0"/>
              <a:t>При увеличении параметра </a:t>
            </a:r>
            <a:r>
              <a:rPr lang="ru-RU" i="1" dirty="0" smtClean="0"/>
              <a:t>с</a:t>
            </a:r>
            <a:r>
              <a:rPr lang="ru-RU" dirty="0" smtClean="0"/>
              <a:t> и его переходе через ноль скачком возникают устойчивые автоколебания конечной амплитуды и частоты. Для промежуточных значений параметра </a:t>
            </a:r>
            <a:r>
              <a:rPr lang="ru-RU" i="1" dirty="0" smtClean="0"/>
              <a:t>с</a:t>
            </a:r>
            <a:r>
              <a:rPr lang="ru-RU" dirty="0" smtClean="0"/>
              <a:t> существуют два типа устойчивого поведения (два аттрактора) </a:t>
            </a:r>
            <a:r>
              <a:rPr lang="ru-RU" dirty="0" smtClean="0">
                <a:sym typeface="Symbol"/>
              </a:rPr>
              <a:t></a:t>
            </a:r>
            <a:r>
              <a:rPr lang="ru-RU" dirty="0" smtClean="0"/>
              <a:t> устойчивое стационарное состояние  и устойчивый предельный цикл.</a:t>
            </a:r>
          </a:p>
          <a:p>
            <a:r>
              <a:rPr lang="ru-RU" dirty="0" err="1" smtClean="0"/>
              <a:t>Винфри</a:t>
            </a:r>
            <a:r>
              <a:rPr lang="ru-RU" dirty="0" smtClean="0"/>
              <a:t> (</a:t>
            </a:r>
            <a:r>
              <a:rPr lang="ru-RU" i="1" dirty="0" err="1" smtClean="0"/>
              <a:t>Winfree</a:t>
            </a:r>
            <a:r>
              <a:rPr lang="ru-RU" i="1" dirty="0" smtClean="0"/>
              <a:t> A.T.</a:t>
            </a:r>
            <a:r>
              <a:rPr lang="ru-RU" dirty="0" smtClean="0"/>
              <a:t>)</a:t>
            </a:r>
            <a:r>
              <a:rPr lang="ru-RU" i="1" dirty="0" smtClean="0"/>
              <a:t> </a:t>
            </a:r>
            <a:r>
              <a:rPr lang="ru-RU" dirty="0" smtClean="0"/>
              <a:t>назвал области, в которых возможны два режима: устойчивая точка покоя и предельный цикл, ­</a:t>
            </a:r>
            <a:r>
              <a:rPr lang="ru-RU" dirty="0" smtClean="0">
                <a:sym typeface="Symbol"/>
              </a:rPr>
              <a:t></a:t>
            </a:r>
            <a:r>
              <a:rPr lang="ru-RU" dirty="0" smtClean="0"/>
              <a:t> </a:t>
            </a:r>
            <a:r>
              <a:rPr lang="ru-RU" i="1" dirty="0" smtClean="0"/>
              <a:t>черной дырой </a:t>
            </a:r>
            <a:r>
              <a:rPr lang="ru-RU" dirty="0" smtClean="0"/>
              <a:t>(рис. 8.8 б)</a:t>
            </a:r>
            <a:r>
              <a:rPr lang="ru-RU" i="1" dirty="0" smtClean="0"/>
              <a:t>.</a:t>
            </a:r>
            <a:r>
              <a:rPr lang="ru-RU" b="1" dirty="0" smtClean="0"/>
              <a:t> </a:t>
            </a:r>
            <a:r>
              <a:rPr lang="ru-RU" dirty="0" smtClean="0"/>
              <a:t>В этой области параметров можно так приложить возмущение к колебательной системе, что она попадет в область притяжения точки покоя, что приведет к прекращению колебаний. В частности, это показано для уравнений </a:t>
            </a:r>
            <a:r>
              <a:rPr lang="ru-RU" dirty="0" err="1" smtClean="0"/>
              <a:t>Ходжкина</a:t>
            </a:r>
            <a:r>
              <a:rPr lang="ru-RU" dirty="0" smtClean="0"/>
              <a:t>–Хаксли, моделирующих проведение нервного импульса (см. ниже).</a:t>
            </a:r>
          </a:p>
          <a:p>
            <a:endParaRPr lang="ru-RU" dirty="0"/>
          </a:p>
        </p:txBody>
      </p:sp>
      <p:pic>
        <p:nvPicPr>
          <p:cNvPr id="274434" name="Picture 2" descr="C:\Users\73B5~1\AppData\Local\Temp\Rar$EX00.790\LectMB\lect08.files\image080.gif"/>
          <p:cNvPicPr>
            <a:picLocks noChangeAspect="1" noChangeArrowheads="1"/>
          </p:cNvPicPr>
          <p:nvPr/>
        </p:nvPicPr>
        <p:blipFill>
          <a:blip r:embed="rId2" cstate="print"/>
          <a:srcRect/>
          <a:stretch>
            <a:fillRect/>
          </a:stretch>
        </p:blipFill>
        <p:spPr bwMode="auto">
          <a:xfrm>
            <a:off x="4786314" y="1785926"/>
            <a:ext cx="4162425" cy="3962401"/>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274434"/>
                                        </p:tgtEl>
                                        <p:attrNameLst>
                                          <p:attrName>style.visibility</p:attrName>
                                        </p:attrNameLst>
                                      </p:cBhvr>
                                      <p:to>
                                        <p:strVal val="visible"/>
                                      </p:to>
                                    </p:set>
                                    <p:anim calcmode="lin" valueType="num">
                                      <p:cBhvr>
                                        <p:cTn id="14" dur="500" fill="hold"/>
                                        <p:tgtEl>
                                          <p:spTgt spid="274434"/>
                                        </p:tgtEl>
                                        <p:attrNameLst>
                                          <p:attrName>ppt_w</p:attrName>
                                        </p:attrNameLst>
                                      </p:cBhvr>
                                      <p:tavLst>
                                        <p:tav tm="0">
                                          <p:val>
                                            <p:strVal val="#ppt_w*2.5"/>
                                          </p:val>
                                        </p:tav>
                                        <p:tav tm="100000">
                                          <p:val>
                                            <p:strVal val="#ppt_w"/>
                                          </p:val>
                                        </p:tav>
                                      </p:tavLst>
                                    </p:anim>
                                    <p:anim calcmode="lin" valueType="num">
                                      <p:cBhvr>
                                        <p:cTn id="15" dur="500" fill="hold"/>
                                        <p:tgtEl>
                                          <p:spTgt spid="274434"/>
                                        </p:tgtEl>
                                        <p:attrNameLst>
                                          <p:attrName>ppt_h</p:attrName>
                                        </p:attrNameLst>
                                      </p:cBhvr>
                                      <p:tavLst>
                                        <p:tav tm="0">
                                          <p:val>
                                            <p:strVal val="#ppt_h*0.01"/>
                                          </p:val>
                                        </p:tav>
                                        <p:tav tm="100000">
                                          <p:val>
                                            <p:strVal val="#ppt_h"/>
                                          </p:val>
                                        </p:tav>
                                      </p:tavLst>
                                    </p:anim>
                                    <p:anim calcmode="lin" valueType="num">
                                      <p:cBhvr>
                                        <p:cTn id="16" dur="500" fill="hold"/>
                                        <p:tgtEl>
                                          <p:spTgt spid="274434"/>
                                        </p:tgtEl>
                                        <p:attrNameLst>
                                          <p:attrName>ppt_x</p:attrName>
                                        </p:attrNameLst>
                                      </p:cBhvr>
                                      <p:tavLst>
                                        <p:tav tm="0">
                                          <p:val>
                                            <p:strVal val="#ppt_x"/>
                                          </p:val>
                                        </p:tav>
                                        <p:tav tm="100000">
                                          <p:val>
                                            <p:strVal val="#ppt_x"/>
                                          </p:val>
                                        </p:tav>
                                      </p:tavLst>
                                    </p:anim>
                                    <p:anim calcmode="lin" valueType="num">
                                      <p:cBhvr>
                                        <p:cTn id="17" dur="500" fill="hold"/>
                                        <p:tgtEl>
                                          <p:spTgt spid="274434"/>
                                        </p:tgtEl>
                                        <p:attrNameLst>
                                          <p:attrName>ppt_y</p:attrName>
                                        </p:attrNameLst>
                                      </p:cBhvr>
                                      <p:tavLst>
                                        <p:tav tm="0">
                                          <p:val>
                                            <p:strVal val="#ppt_h+1"/>
                                          </p:val>
                                        </p:tav>
                                        <p:tav tm="100000">
                                          <p:val>
                                            <p:strVal val="#ppt_y"/>
                                          </p:val>
                                        </p:tav>
                                      </p:tavLst>
                                    </p:anim>
                                    <p:animEffect transition="in" filter="fade">
                                      <p:cBhvr>
                                        <p:cTn id="18" dur="500"/>
                                        <p:tgtEl>
                                          <p:spTgt spid="274434"/>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Брюсселятор</a:t>
            </a:r>
            <a:r>
              <a:rPr lang="ru-RU" b="1" dirty="0" smtClean="0"/>
              <a:t>.</a:t>
            </a:r>
            <a:endParaRPr lang="ru-RU" dirty="0"/>
          </a:p>
        </p:txBody>
      </p:sp>
      <p:sp>
        <p:nvSpPr>
          <p:cNvPr id="3" name="Содержимое 2"/>
          <p:cNvSpPr>
            <a:spLocks noGrp="1"/>
          </p:cNvSpPr>
          <p:nvPr>
            <p:ph idx="1"/>
          </p:nvPr>
        </p:nvSpPr>
        <p:spPr>
          <a:xfrm>
            <a:off x="457200" y="928670"/>
            <a:ext cx="8229600" cy="5645866"/>
          </a:xfrm>
        </p:spPr>
        <p:txBody>
          <a:bodyPr>
            <a:normAutofit fontScale="77500" lnSpcReduction="20000"/>
          </a:bodyPr>
          <a:lstStyle/>
          <a:p>
            <a:r>
              <a:rPr lang="ru-RU" dirty="0" smtClean="0"/>
              <a:t>Простейшим классическим примером существования автоколебаний в системе химических реакций является тримолекулярная модель «</a:t>
            </a:r>
            <a:r>
              <a:rPr lang="ru-RU" dirty="0" err="1" smtClean="0"/>
              <a:t>Брюсселятор</a:t>
            </a:r>
            <a:r>
              <a:rPr lang="ru-RU" dirty="0" smtClean="0"/>
              <a:t>», предложенная в Брюсселе Пригожиным и </a:t>
            </a:r>
            <a:r>
              <a:rPr lang="ru-RU" dirty="0" err="1" smtClean="0"/>
              <a:t>Лефевром</a:t>
            </a:r>
            <a:r>
              <a:rPr lang="ru-RU" dirty="0" smtClean="0"/>
              <a:t> (1965). Основной целью при изучении этой модели было установление качественных типов поведения, совместимых с фундаментальными законами химической и биологической кинетики.</a:t>
            </a:r>
          </a:p>
          <a:p>
            <a:r>
              <a:rPr lang="ru-RU" dirty="0" smtClean="0"/>
              <a:t>В этом смысле </a:t>
            </a:r>
            <a:r>
              <a:rPr lang="ru-RU" dirty="0" err="1" smtClean="0"/>
              <a:t>блюсселятор</a:t>
            </a:r>
            <a:r>
              <a:rPr lang="ru-RU" dirty="0" smtClean="0"/>
              <a:t> играет роль базовой модели, такую же как гармонический осциллятор в физике, или модели </a:t>
            </a:r>
            <a:r>
              <a:rPr lang="ru-RU" dirty="0" err="1" smtClean="0"/>
              <a:t>Вольтерра</a:t>
            </a:r>
            <a:r>
              <a:rPr lang="ru-RU" dirty="0" smtClean="0"/>
              <a:t> в динамике популяций. Во 2-й части лекций мы остановимся на </a:t>
            </a:r>
            <a:r>
              <a:rPr lang="ru-RU" dirty="0" err="1" smtClean="0"/>
              <a:t>пространственно‑временных</a:t>
            </a:r>
            <a:r>
              <a:rPr lang="ru-RU" dirty="0" smtClean="0"/>
              <a:t> свойствах распределенной системы, локальным элементом которой является </a:t>
            </a:r>
            <a:r>
              <a:rPr lang="ru-RU" dirty="0" err="1" smtClean="0"/>
              <a:t>брюсселятор</a:t>
            </a:r>
            <a:r>
              <a:rPr lang="ru-RU" dirty="0" smtClean="0"/>
              <a:t>. Здесь мы рассмотрим свойства </a:t>
            </a:r>
            <a:r>
              <a:rPr lang="ru-RU" dirty="0" err="1" smtClean="0"/>
              <a:t>брюсселятора</a:t>
            </a:r>
            <a:r>
              <a:rPr lang="ru-RU" dirty="0" smtClean="0"/>
              <a:t> как автоколебательной системы.</a:t>
            </a:r>
          </a:p>
          <a:p>
            <a:r>
              <a:rPr lang="ru-RU" dirty="0" err="1" smtClean="0"/>
              <a:t>Брюсселятор</a:t>
            </a:r>
            <a:r>
              <a:rPr lang="ru-RU" dirty="0" smtClean="0"/>
              <a:t> содержит простейшую реализацию кубической нелинейности посредством химической реакции</a:t>
            </a:r>
          </a:p>
          <a:p>
            <a:pPr>
              <a:buNone/>
            </a:pPr>
            <a:r>
              <a:rPr lang="en-US" dirty="0" smtClean="0"/>
              <a:t>				</a:t>
            </a:r>
            <a:r>
              <a:rPr lang="ru-RU" dirty="0" smtClean="0"/>
              <a:t>2</a:t>
            </a:r>
            <a:r>
              <a:rPr lang="ru-RU" i="1" dirty="0" smtClean="0"/>
              <a:t>X</a:t>
            </a:r>
            <a:r>
              <a:rPr lang="ru-RU" dirty="0" smtClean="0"/>
              <a:t> + </a:t>
            </a:r>
            <a:r>
              <a:rPr lang="ru-RU" i="1" dirty="0" smtClean="0"/>
              <a:t>Y </a:t>
            </a:r>
            <a:r>
              <a:rPr lang="ru-RU" dirty="0" smtClean="0">
                <a:sym typeface="Symbol"/>
              </a:rPr>
              <a:t></a:t>
            </a:r>
            <a:r>
              <a:rPr lang="ru-RU" dirty="0" smtClean="0"/>
              <a:t> 3</a:t>
            </a:r>
            <a:r>
              <a:rPr lang="ru-RU" i="1" dirty="0" smtClean="0"/>
              <a:t>X	</a:t>
            </a:r>
            <a:r>
              <a:rPr lang="ru-RU" dirty="0" smtClean="0"/>
              <a:t>(8.5)</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4854598"/>
          </a:xfrm>
        </p:spPr>
        <p:txBody>
          <a:bodyPr>
            <a:normAutofit fontScale="40000" lnSpcReduction="20000"/>
          </a:bodyPr>
          <a:lstStyle/>
          <a:p>
            <a:r>
              <a:rPr lang="ru-RU" sz="4000" dirty="0" smtClean="0"/>
              <a:t>Хотя тримолекулярная стадия в химической кинетике не столь распространена, как бимолекулярные процессы, выражения для скорости ряда биохимических реакций в определенных случаях можно свести к кубическому виду. В качестве примера приведем следующую последовательность ферментативных реакций:</a:t>
            </a:r>
          </a:p>
          <a:p>
            <a:r>
              <a:rPr lang="ru-RU" sz="4000" i="1" dirty="0" smtClean="0"/>
              <a:t>X</a:t>
            </a:r>
            <a:r>
              <a:rPr lang="ru-RU" sz="4000" dirty="0" smtClean="0"/>
              <a:t> + </a:t>
            </a:r>
            <a:r>
              <a:rPr lang="ru-RU" sz="4000" i="1" dirty="0" smtClean="0"/>
              <a:t>E</a:t>
            </a:r>
            <a:r>
              <a:rPr lang="ru-RU" sz="4000" dirty="0" smtClean="0"/>
              <a:t> </a:t>
            </a:r>
            <a:r>
              <a:rPr lang="ru-RU" sz="4000" dirty="0" smtClean="0">
                <a:sym typeface="Symbol"/>
              </a:rPr>
              <a:t></a:t>
            </a:r>
            <a:r>
              <a:rPr lang="ru-RU" sz="4000" dirty="0" smtClean="0"/>
              <a:t> </a:t>
            </a:r>
            <a:r>
              <a:rPr lang="ru-RU" sz="4000" i="1" dirty="0" smtClean="0"/>
              <a:t>EX</a:t>
            </a:r>
            <a:endParaRPr lang="ru-RU" sz="4000" dirty="0" smtClean="0"/>
          </a:p>
          <a:p>
            <a:r>
              <a:rPr lang="ru-RU" sz="4000" i="1" dirty="0" smtClean="0"/>
              <a:t>EX</a:t>
            </a:r>
            <a:r>
              <a:rPr lang="ru-RU" sz="4000" dirty="0" smtClean="0"/>
              <a:t> + </a:t>
            </a:r>
            <a:r>
              <a:rPr lang="ru-RU" sz="4000" i="1" dirty="0" smtClean="0"/>
              <a:t>Y </a:t>
            </a:r>
            <a:r>
              <a:rPr lang="ru-RU" sz="4000" dirty="0" smtClean="0">
                <a:sym typeface="Symbol"/>
              </a:rPr>
              <a:t></a:t>
            </a:r>
            <a:r>
              <a:rPr lang="ru-RU" sz="4000" dirty="0" smtClean="0"/>
              <a:t> </a:t>
            </a:r>
            <a:r>
              <a:rPr lang="ru-RU" sz="4000" i="1" dirty="0" smtClean="0"/>
              <a:t>XY</a:t>
            </a:r>
            <a:endParaRPr lang="ru-RU" sz="4000" dirty="0" smtClean="0"/>
          </a:p>
          <a:p>
            <a:r>
              <a:rPr lang="ru-RU" sz="4000" i="1" dirty="0" smtClean="0"/>
              <a:t>EXY</a:t>
            </a:r>
            <a:r>
              <a:rPr lang="ru-RU" sz="4000" dirty="0" smtClean="0"/>
              <a:t> + </a:t>
            </a:r>
            <a:r>
              <a:rPr lang="ru-RU" sz="4000" i="1" dirty="0" smtClean="0"/>
              <a:t>X</a:t>
            </a:r>
            <a:r>
              <a:rPr lang="ru-RU" sz="4000" dirty="0" smtClean="0"/>
              <a:t>  </a:t>
            </a:r>
            <a:r>
              <a:rPr lang="ru-RU" sz="4000" dirty="0" smtClean="0">
                <a:sym typeface="Symbol"/>
              </a:rPr>
              <a:t></a:t>
            </a:r>
            <a:r>
              <a:rPr lang="ru-RU" sz="4000" dirty="0" smtClean="0"/>
              <a:t> </a:t>
            </a:r>
            <a:r>
              <a:rPr lang="ru-RU" sz="4000" i="1" dirty="0" smtClean="0"/>
              <a:t>EX</a:t>
            </a:r>
            <a:r>
              <a:rPr lang="ru-RU" sz="4000" baseline="-25000" dirty="0" smtClean="0"/>
              <a:t>2</a:t>
            </a:r>
            <a:r>
              <a:rPr lang="ru-RU" sz="4000" i="1" dirty="0" smtClean="0"/>
              <a:t>Y</a:t>
            </a:r>
            <a:endParaRPr lang="ru-RU" sz="4000" dirty="0" smtClean="0"/>
          </a:p>
          <a:p>
            <a:r>
              <a:rPr lang="ru-RU" sz="4000" dirty="0" smtClean="0"/>
              <a:t>Здесь предполагается что фермент </a:t>
            </a:r>
            <a:r>
              <a:rPr lang="ru-RU" sz="4000" i="1" dirty="0" smtClean="0"/>
              <a:t>E</a:t>
            </a:r>
            <a:r>
              <a:rPr lang="ru-RU" sz="4000" dirty="0" smtClean="0"/>
              <a:t> имеет по крайней мере три каталитических центра, способных одновременно фиксировать две молекулы </a:t>
            </a:r>
            <a:r>
              <a:rPr lang="ru-RU" sz="4000" i="1" dirty="0" smtClean="0"/>
              <a:t>X</a:t>
            </a:r>
            <a:r>
              <a:rPr lang="ru-RU" sz="4000" dirty="0" smtClean="0"/>
              <a:t> и одну молекулу </a:t>
            </a:r>
            <a:r>
              <a:rPr lang="ru-RU" sz="4000" i="1" dirty="0" smtClean="0"/>
              <a:t>Y</a:t>
            </a:r>
            <a:r>
              <a:rPr lang="ru-RU" sz="4000" dirty="0" smtClean="0"/>
              <a:t>. Если образующиеся комплексы распадаются с достаточно большой скоростью, а ферменты присутствуют в небольших количествах, легко показать, что всю последовательность реакций можно свести к одной стадии, дающей нелинейный член типа </a:t>
            </a:r>
            <a:r>
              <a:rPr lang="ru-RU" sz="4000" i="1" dirty="0" smtClean="0"/>
              <a:t>X </a:t>
            </a:r>
            <a:r>
              <a:rPr lang="ru-RU" sz="4000" baseline="30000" dirty="0" smtClean="0"/>
              <a:t>2</a:t>
            </a:r>
            <a:r>
              <a:rPr lang="ru-RU" sz="4000" i="1" dirty="0" smtClean="0"/>
              <a:t>Y</a:t>
            </a:r>
            <a:r>
              <a:rPr lang="ru-RU" sz="4000" dirty="0" smtClean="0"/>
              <a:t> в выражении для скорости реакции.</a:t>
            </a:r>
          </a:p>
          <a:p>
            <a:r>
              <a:rPr lang="ru-RU" sz="4000" dirty="0" err="1" smtClean="0"/>
              <a:t>Брюсселятор</a:t>
            </a:r>
            <a:r>
              <a:rPr lang="ru-RU" sz="4000" dirty="0" smtClean="0"/>
              <a:t> представляет собой следующую схему гипотетических химических реакций:</a:t>
            </a:r>
          </a:p>
          <a:p>
            <a:endParaRPr lang="ru-RU" sz="4000" dirty="0" smtClean="0"/>
          </a:p>
          <a:p>
            <a:pPr>
              <a:buNone/>
            </a:pPr>
            <a:r>
              <a:rPr lang="ru-RU" sz="4000" i="1" dirty="0" smtClean="0"/>
              <a:t> </a:t>
            </a:r>
            <a:endParaRPr lang="ru-RU" sz="4000" dirty="0" smtClean="0"/>
          </a:p>
          <a:p>
            <a:endParaRPr lang="ru-RU" dirty="0" smtClean="0"/>
          </a:p>
          <a:p>
            <a:endParaRPr lang="ru-RU" dirty="0" smtClean="0"/>
          </a:p>
          <a:p>
            <a:pPr>
              <a:buNone/>
            </a:pPr>
            <a:endParaRPr lang="ru-RU" dirty="0" smtClean="0"/>
          </a:p>
          <a:p>
            <a:endParaRPr lang="ru-RU" dirty="0" smtClean="0"/>
          </a:p>
          <a:p>
            <a:endParaRPr lang="ru-RU" dirty="0" smtClean="0"/>
          </a:p>
          <a:p>
            <a:pPr>
              <a:buNone/>
            </a:pPr>
            <a:endParaRPr lang="ru-RU" dirty="0" smtClean="0"/>
          </a:p>
        </p:txBody>
      </p:sp>
      <p:pic>
        <p:nvPicPr>
          <p:cNvPr id="275458" name="Picture 2" descr="C:\Users\73B5~1\AppData\Local\Temp\Rar$EX00.790\LectMB\lect08.files\image092.gif"/>
          <p:cNvPicPr>
            <a:picLocks noChangeAspect="1" noChangeArrowheads="1"/>
          </p:cNvPicPr>
          <p:nvPr/>
        </p:nvPicPr>
        <p:blipFill>
          <a:blip r:embed="rId2" cstate="print"/>
          <a:srcRect/>
          <a:stretch>
            <a:fillRect/>
          </a:stretch>
        </p:blipFill>
        <p:spPr bwMode="auto">
          <a:xfrm>
            <a:off x="3857620" y="4714884"/>
            <a:ext cx="1643074" cy="171541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par>
                                <p:cTn id="57" presetID="58" presetClass="entr" presetSubtype="0" accel="100000" fill="hold" nodeType="withEffect">
                                  <p:stCondLst>
                                    <p:cond delay="0"/>
                                  </p:stCondLst>
                                  <p:childTnLst>
                                    <p:set>
                                      <p:cBhvr>
                                        <p:cTn id="58" dur="1" fill="hold">
                                          <p:stCondLst>
                                            <p:cond delay="0"/>
                                          </p:stCondLst>
                                        </p:cTn>
                                        <p:tgtEl>
                                          <p:spTgt spid="275458"/>
                                        </p:tgtEl>
                                        <p:attrNameLst>
                                          <p:attrName>style.visibility</p:attrName>
                                        </p:attrNameLst>
                                      </p:cBhvr>
                                      <p:to>
                                        <p:strVal val="visible"/>
                                      </p:to>
                                    </p:set>
                                    <p:anim calcmode="lin" valueType="num">
                                      <p:cBhvr>
                                        <p:cTn id="59" dur="500" fill="hold"/>
                                        <p:tgtEl>
                                          <p:spTgt spid="275458"/>
                                        </p:tgtEl>
                                        <p:attrNameLst>
                                          <p:attrName>ppt_w</p:attrName>
                                        </p:attrNameLst>
                                      </p:cBhvr>
                                      <p:tavLst>
                                        <p:tav tm="0">
                                          <p:val>
                                            <p:strVal val="#ppt_w*2.5"/>
                                          </p:val>
                                        </p:tav>
                                        <p:tav tm="100000">
                                          <p:val>
                                            <p:strVal val="#ppt_w"/>
                                          </p:val>
                                        </p:tav>
                                      </p:tavLst>
                                    </p:anim>
                                    <p:anim calcmode="lin" valueType="num">
                                      <p:cBhvr>
                                        <p:cTn id="60" dur="500" fill="hold"/>
                                        <p:tgtEl>
                                          <p:spTgt spid="275458"/>
                                        </p:tgtEl>
                                        <p:attrNameLst>
                                          <p:attrName>ppt_h</p:attrName>
                                        </p:attrNameLst>
                                      </p:cBhvr>
                                      <p:tavLst>
                                        <p:tav tm="0">
                                          <p:val>
                                            <p:strVal val="#ppt_h*0.01"/>
                                          </p:val>
                                        </p:tav>
                                        <p:tav tm="100000">
                                          <p:val>
                                            <p:strVal val="#ppt_h"/>
                                          </p:val>
                                        </p:tav>
                                      </p:tavLst>
                                    </p:anim>
                                    <p:anim calcmode="lin" valueType="num">
                                      <p:cBhvr>
                                        <p:cTn id="61" dur="500" fill="hold"/>
                                        <p:tgtEl>
                                          <p:spTgt spid="275458"/>
                                        </p:tgtEl>
                                        <p:attrNameLst>
                                          <p:attrName>ppt_x</p:attrName>
                                        </p:attrNameLst>
                                      </p:cBhvr>
                                      <p:tavLst>
                                        <p:tav tm="0">
                                          <p:val>
                                            <p:strVal val="#ppt_x"/>
                                          </p:val>
                                        </p:tav>
                                        <p:tav tm="100000">
                                          <p:val>
                                            <p:strVal val="#ppt_x"/>
                                          </p:val>
                                        </p:tav>
                                      </p:tavLst>
                                    </p:anim>
                                    <p:anim calcmode="lin" valueType="num">
                                      <p:cBhvr>
                                        <p:cTn id="62" dur="500" fill="hold"/>
                                        <p:tgtEl>
                                          <p:spTgt spid="275458"/>
                                        </p:tgtEl>
                                        <p:attrNameLst>
                                          <p:attrName>ppt_y</p:attrName>
                                        </p:attrNameLst>
                                      </p:cBhvr>
                                      <p:tavLst>
                                        <p:tav tm="0">
                                          <p:val>
                                            <p:strVal val="#ppt_h+1"/>
                                          </p:val>
                                        </p:tav>
                                        <p:tav tm="100000">
                                          <p:val>
                                            <p:strVal val="#ppt_y"/>
                                          </p:val>
                                        </p:tav>
                                      </p:tavLst>
                                    </p:anim>
                                    <p:animEffect transition="in" filter="fade">
                                      <p:cBhvr>
                                        <p:cTn id="63" dur="500"/>
                                        <p:tgtEl>
                                          <p:spTgt spid="275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r>
              <a:rPr lang="ru-RU" dirty="0" smtClean="0"/>
              <a:t>Здесь </a:t>
            </a:r>
            <a:r>
              <a:rPr lang="ru-RU" i="1" dirty="0" smtClean="0"/>
              <a:t>А</a:t>
            </a:r>
            <a:r>
              <a:rPr lang="ru-RU" dirty="0" smtClean="0"/>
              <a:t>, </a:t>
            </a:r>
            <a:r>
              <a:rPr lang="ru-RU" i="1" dirty="0" smtClean="0"/>
              <a:t>В</a:t>
            </a:r>
            <a:r>
              <a:rPr lang="ru-RU" dirty="0" smtClean="0"/>
              <a:t> — исходные вещества, </a:t>
            </a:r>
            <a:r>
              <a:rPr lang="ru-RU" i="1" dirty="0" smtClean="0"/>
              <a:t>C</a:t>
            </a:r>
            <a:r>
              <a:rPr lang="ru-RU" dirty="0" smtClean="0"/>
              <a:t>, </a:t>
            </a:r>
            <a:r>
              <a:rPr lang="ru-RU" i="1" dirty="0" smtClean="0"/>
              <a:t>R</a:t>
            </a:r>
            <a:r>
              <a:rPr lang="ru-RU" dirty="0" smtClean="0"/>
              <a:t> — продукты, </a:t>
            </a:r>
            <a:r>
              <a:rPr lang="ru-RU" i="1" dirty="0" smtClean="0"/>
              <a:t>X</a:t>
            </a:r>
            <a:r>
              <a:rPr lang="ru-RU" dirty="0" smtClean="0"/>
              <a:t>, </a:t>
            </a:r>
            <a:r>
              <a:rPr lang="ru-RU" i="1" dirty="0" smtClean="0"/>
              <a:t>Y</a:t>
            </a:r>
            <a:r>
              <a:rPr lang="ru-RU" dirty="0" smtClean="0"/>
              <a:t> — промежуточные вещества.</a:t>
            </a:r>
          </a:p>
          <a:p>
            <a:r>
              <a:rPr lang="ru-RU" dirty="0" smtClean="0"/>
              <a:t>Пусть конечные продукты </a:t>
            </a:r>
            <a:r>
              <a:rPr lang="ru-RU" i="1" dirty="0" smtClean="0"/>
              <a:t>С</a:t>
            </a:r>
            <a:r>
              <a:rPr lang="ru-RU" dirty="0" smtClean="0"/>
              <a:t> и </a:t>
            </a:r>
            <a:r>
              <a:rPr lang="ru-RU" i="1" dirty="0" smtClean="0"/>
              <a:t>R</a:t>
            </a:r>
            <a:r>
              <a:rPr lang="ru-RU" dirty="0" smtClean="0"/>
              <a:t> немедленно удаляются из реакционного пространства. Это означает, что обратные константы </a:t>
            </a:r>
            <a:r>
              <a:rPr lang="ru-RU" i="1" dirty="0" smtClean="0"/>
              <a:t>k</a:t>
            </a:r>
            <a:r>
              <a:rPr lang="ru-RU" baseline="-25000" dirty="0" smtClean="0">
                <a:sym typeface="Symbol"/>
              </a:rPr>
              <a:t></a:t>
            </a:r>
            <a:r>
              <a:rPr lang="ru-RU" baseline="-25000" dirty="0" smtClean="0"/>
              <a:t>3</a:t>
            </a:r>
            <a:r>
              <a:rPr lang="ru-RU" dirty="0" smtClean="0"/>
              <a:t> = </a:t>
            </a:r>
            <a:r>
              <a:rPr lang="ru-RU" i="1" dirty="0" smtClean="0"/>
              <a:t>k</a:t>
            </a:r>
            <a:r>
              <a:rPr lang="ru-RU" baseline="-25000" dirty="0" smtClean="0">
                <a:sym typeface="Symbol"/>
              </a:rPr>
              <a:t></a:t>
            </a:r>
            <a:r>
              <a:rPr lang="ru-RU" baseline="-25000" dirty="0" smtClean="0"/>
              <a:t>4</a:t>
            </a:r>
            <a:r>
              <a:rPr lang="ru-RU" dirty="0" smtClean="0"/>
              <a:t> = 0. Если субстрат </a:t>
            </a:r>
            <a:r>
              <a:rPr lang="ru-RU" i="1" dirty="0" smtClean="0"/>
              <a:t>A</a:t>
            </a:r>
            <a:r>
              <a:rPr lang="ru-RU" dirty="0" smtClean="0"/>
              <a:t> находится в избытке, </a:t>
            </a:r>
            <a:r>
              <a:rPr lang="ru-RU" i="1" dirty="0" smtClean="0"/>
              <a:t>k</a:t>
            </a:r>
            <a:r>
              <a:rPr lang="ru-RU" baseline="-25000" dirty="0" smtClean="0">
                <a:sym typeface="Symbol"/>
              </a:rPr>
              <a:t></a:t>
            </a:r>
            <a:r>
              <a:rPr lang="ru-RU" baseline="-25000" dirty="0" smtClean="0"/>
              <a:t>1</a:t>
            </a:r>
            <a:r>
              <a:rPr lang="ru-RU" dirty="0" smtClean="0"/>
              <a:t> = 0. Предположим также, что </a:t>
            </a:r>
            <a:r>
              <a:rPr lang="ru-RU" i="1" dirty="0" smtClean="0"/>
              <a:t>k</a:t>
            </a:r>
            <a:r>
              <a:rPr lang="ru-RU" baseline="-25000" dirty="0" smtClean="0">
                <a:sym typeface="Symbol"/>
              </a:rPr>
              <a:t></a:t>
            </a:r>
            <a:r>
              <a:rPr lang="ru-RU" baseline="-25000" dirty="0" smtClean="0"/>
              <a:t>2</a:t>
            </a:r>
            <a:r>
              <a:rPr lang="ru-RU" dirty="0" smtClean="0"/>
              <a:t> = 0. Значения остальных констант положим равными единице. Тогда схема реакций 9.2 (в случае точечной системы) описывается системой уравнений:</a:t>
            </a:r>
            <a:endParaRPr lang="en-US" dirty="0" smtClean="0"/>
          </a:p>
          <a:p>
            <a:endParaRPr lang="en-US" dirty="0" smtClean="0"/>
          </a:p>
          <a:p>
            <a:pPr>
              <a:buNone/>
            </a:pPr>
            <a:endParaRPr lang="ru-RU" dirty="0" smtClean="0"/>
          </a:p>
          <a:p>
            <a:pPr>
              <a:buNone/>
            </a:pPr>
            <a:r>
              <a:rPr lang="ru-RU" dirty="0" smtClean="0"/>
              <a:t>	</a:t>
            </a:r>
            <a:r>
              <a:rPr lang="en-US" dirty="0" smtClean="0"/>
              <a:t>						</a:t>
            </a:r>
            <a:r>
              <a:rPr lang="ru-RU" dirty="0" smtClean="0"/>
              <a:t>(8.6)</a:t>
            </a:r>
          </a:p>
          <a:p>
            <a:pPr>
              <a:buNone/>
            </a:pPr>
            <a:r>
              <a:rPr lang="ru-RU" dirty="0" smtClean="0"/>
              <a:t> </a:t>
            </a:r>
          </a:p>
          <a:p>
            <a:r>
              <a:rPr lang="ru-RU" dirty="0" smtClean="0"/>
              <a:t>Модель (8.5) имеет одну особую точку с координатами:</a:t>
            </a:r>
          </a:p>
          <a:p>
            <a:pPr>
              <a:buNone/>
            </a:pPr>
            <a:endParaRPr lang="en-US" dirty="0" smtClean="0"/>
          </a:p>
          <a:p>
            <a:pPr>
              <a:buNone/>
            </a:pPr>
            <a:r>
              <a:rPr lang="en-US" dirty="0" smtClean="0"/>
              <a:t>						</a:t>
            </a:r>
            <a:r>
              <a:rPr lang="ru-RU" dirty="0" smtClean="0"/>
              <a:t>(8.7)</a:t>
            </a:r>
          </a:p>
          <a:p>
            <a:endParaRPr lang="ru-RU" dirty="0"/>
          </a:p>
        </p:txBody>
      </p:sp>
      <p:pic>
        <p:nvPicPr>
          <p:cNvPr id="277506" name="Picture 2" descr="C:\Users\73B5~1\AppData\Local\Temp\Rar$EX00.790\LectMB\lect08.files\image094.gif"/>
          <p:cNvPicPr>
            <a:picLocks noChangeAspect="1" noChangeArrowheads="1"/>
          </p:cNvPicPr>
          <p:nvPr/>
        </p:nvPicPr>
        <p:blipFill>
          <a:blip r:embed="rId2" cstate="print"/>
          <a:srcRect/>
          <a:stretch>
            <a:fillRect/>
          </a:stretch>
        </p:blipFill>
        <p:spPr bwMode="auto">
          <a:xfrm>
            <a:off x="1714480" y="4357694"/>
            <a:ext cx="2199417" cy="571504"/>
          </a:xfrm>
          <a:prstGeom prst="rect">
            <a:avLst/>
          </a:prstGeom>
          <a:noFill/>
        </p:spPr>
      </p:pic>
      <p:pic>
        <p:nvPicPr>
          <p:cNvPr id="277507" name="Picture 3" descr="C:\Users\73B5~1\AppData\Local\Temp\Rar$EX00.790\LectMB\lect08.files\image096.gif"/>
          <p:cNvPicPr>
            <a:picLocks noChangeAspect="1" noChangeArrowheads="1"/>
          </p:cNvPicPr>
          <p:nvPr/>
        </p:nvPicPr>
        <p:blipFill>
          <a:blip r:embed="rId3" cstate="print"/>
          <a:srcRect/>
          <a:stretch>
            <a:fillRect/>
          </a:stretch>
        </p:blipFill>
        <p:spPr bwMode="auto">
          <a:xfrm>
            <a:off x="4143372" y="4357694"/>
            <a:ext cx="1472056" cy="571504"/>
          </a:xfrm>
          <a:prstGeom prst="rect">
            <a:avLst/>
          </a:prstGeom>
          <a:noFill/>
        </p:spPr>
      </p:pic>
      <p:pic>
        <p:nvPicPr>
          <p:cNvPr id="277508" name="Picture 4" descr="C:\Users\73B5~1\AppData\Local\Temp\Rar$EX00.790\LectMB\lect08.files\image098.gif"/>
          <p:cNvPicPr>
            <a:picLocks noChangeAspect="1" noChangeArrowheads="1"/>
          </p:cNvPicPr>
          <p:nvPr/>
        </p:nvPicPr>
        <p:blipFill>
          <a:blip r:embed="rId4" cstate="print"/>
          <a:srcRect/>
          <a:stretch>
            <a:fillRect/>
          </a:stretch>
        </p:blipFill>
        <p:spPr bwMode="auto">
          <a:xfrm>
            <a:off x="3428992" y="5715016"/>
            <a:ext cx="1524011" cy="57150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4" end="4"/>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277507"/>
                                        </p:tgtEl>
                                        <p:attrNameLst>
                                          <p:attrName>style.visibility</p:attrName>
                                        </p:attrNameLst>
                                      </p:cBhvr>
                                      <p:to>
                                        <p:strVal val="visible"/>
                                      </p:to>
                                    </p:set>
                                    <p:anim calcmode="lin" valueType="num">
                                      <p:cBhvr>
                                        <p:cTn id="32" dur="500" fill="hold"/>
                                        <p:tgtEl>
                                          <p:spTgt spid="277507"/>
                                        </p:tgtEl>
                                        <p:attrNameLst>
                                          <p:attrName>ppt_w</p:attrName>
                                        </p:attrNameLst>
                                      </p:cBhvr>
                                      <p:tavLst>
                                        <p:tav tm="0">
                                          <p:val>
                                            <p:strVal val="#ppt_w*2.5"/>
                                          </p:val>
                                        </p:tav>
                                        <p:tav tm="100000">
                                          <p:val>
                                            <p:strVal val="#ppt_w"/>
                                          </p:val>
                                        </p:tav>
                                      </p:tavLst>
                                    </p:anim>
                                    <p:anim calcmode="lin" valueType="num">
                                      <p:cBhvr>
                                        <p:cTn id="33" dur="500" fill="hold"/>
                                        <p:tgtEl>
                                          <p:spTgt spid="277507"/>
                                        </p:tgtEl>
                                        <p:attrNameLst>
                                          <p:attrName>ppt_h</p:attrName>
                                        </p:attrNameLst>
                                      </p:cBhvr>
                                      <p:tavLst>
                                        <p:tav tm="0">
                                          <p:val>
                                            <p:strVal val="#ppt_h*0.01"/>
                                          </p:val>
                                        </p:tav>
                                        <p:tav tm="100000">
                                          <p:val>
                                            <p:strVal val="#ppt_h"/>
                                          </p:val>
                                        </p:tav>
                                      </p:tavLst>
                                    </p:anim>
                                    <p:anim calcmode="lin" valueType="num">
                                      <p:cBhvr>
                                        <p:cTn id="34" dur="500" fill="hold"/>
                                        <p:tgtEl>
                                          <p:spTgt spid="277507"/>
                                        </p:tgtEl>
                                        <p:attrNameLst>
                                          <p:attrName>ppt_x</p:attrName>
                                        </p:attrNameLst>
                                      </p:cBhvr>
                                      <p:tavLst>
                                        <p:tav tm="0">
                                          <p:val>
                                            <p:strVal val="#ppt_x"/>
                                          </p:val>
                                        </p:tav>
                                        <p:tav tm="100000">
                                          <p:val>
                                            <p:strVal val="#ppt_x"/>
                                          </p:val>
                                        </p:tav>
                                      </p:tavLst>
                                    </p:anim>
                                    <p:anim calcmode="lin" valueType="num">
                                      <p:cBhvr>
                                        <p:cTn id="35" dur="500" fill="hold"/>
                                        <p:tgtEl>
                                          <p:spTgt spid="277507"/>
                                        </p:tgtEl>
                                        <p:attrNameLst>
                                          <p:attrName>ppt_y</p:attrName>
                                        </p:attrNameLst>
                                      </p:cBhvr>
                                      <p:tavLst>
                                        <p:tav tm="0">
                                          <p:val>
                                            <p:strVal val="#ppt_h+1"/>
                                          </p:val>
                                        </p:tav>
                                        <p:tav tm="100000">
                                          <p:val>
                                            <p:strVal val="#ppt_y"/>
                                          </p:val>
                                        </p:tav>
                                      </p:tavLst>
                                    </p:anim>
                                    <p:animEffect transition="in" filter="fade">
                                      <p:cBhvr>
                                        <p:cTn id="36" dur="500"/>
                                        <p:tgtEl>
                                          <p:spTgt spid="277507"/>
                                        </p:tgtEl>
                                      </p:cBhvr>
                                    </p:animEffect>
                                  </p:childTnLst>
                                </p:cTn>
                              </p:par>
                              <p:par>
                                <p:cTn id="37" presetID="58" presetClass="entr" presetSubtype="0" accel="100000" fill="hold" nodeType="withEffect">
                                  <p:stCondLst>
                                    <p:cond delay="0"/>
                                  </p:stCondLst>
                                  <p:childTnLst>
                                    <p:set>
                                      <p:cBhvr>
                                        <p:cTn id="38" dur="1" fill="hold">
                                          <p:stCondLst>
                                            <p:cond delay="0"/>
                                          </p:stCondLst>
                                        </p:cTn>
                                        <p:tgtEl>
                                          <p:spTgt spid="277506"/>
                                        </p:tgtEl>
                                        <p:attrNameLst>
                                          <p:attrName>style.visibility</p:attrName>
                                        </p:attrNameLst>
                                      </p:cBhvr>
                                      <p:to>
                                        <p:strVal val="visible"/>
                                      </p:to>
                                    </p:set>
                                    <p:anim calcmode="lin" valueType="num">
                                      <p:cBhvr>
                                        <p:cTn id="39" dur="500" fill="hold"/>
                                        <p:tgtEl>
                                          <p:spTgt spid="277506"/>
                                        </p:tgtEl>
                                        <p:attrNameLst>
                                          <p:attrName>ppt_w</p:attrName>
                                        </p:attrNameLst>
                                      </p:cBhvr>
                                      <p:tavLst>
                                        <p:tav tm="0">
                                          <p:val>
                                            <p:strVal val="#ppt_w*2.5"/>
                                          </p:val>
                                        </p:tav>
                                        <p:tav tm="100000">
                                          <p:val>
                                            <p:strVal val="#ppt_w"/>
                                          </p:val>
                                        </p:tav>
                                      </p:tavLst>
                                    </p:anim>
                                    <p:anim calcmode="lin" valueType="num">
                                      <p:cBhvr>
                                        <p:cTn id="40" dur="500" fill="hold"/>
                                        <p:tgtEl>
                                          <p:spTgt spid="277506"/>
                                        </p:tgtEl>
                                        <p:attrNameLst>
                                          <p:attrName>ppt_h</p:attrName>
                                        </p:attrNameLst>
                                      </p:cBhvr>
                                      <p:tavLst>
                                        <p:tav tm="0">
                                          <p:val>
                                            <p:strVal val="#ppt_h*0.01"/>
                                          </p:val>
                                        </p:tav>
                                        <p:tav tm="100000">
                                          <p:val>
                                            <p:strVal val="#ppt_h"/>
                                          </p:val>
                                        </p:tav>
                                      </p:tavLst>
                                    </p:anim>
                                    <p:anim calcmode="lin" valueType="num">
                                      <p:cBhvr>
                                        <p:cTn id="41" dur="500" fill="hold"/>
                                        <p:tgtEl>
                                          <p:spTgt spid="277506"/>
                                        </p:tgtEl>
                                        <p:attrNameLst>
                                          <p:attrName>ppt_x</p:attrName>
                                        </p:attrNameLst>
                                      </p:cBhvr>
                                      <p:tavLst>
                                        <p:tav tm="0">
                                          <p:val>
                                            <p:strVal val="#ppt_x"/>
                                          </p:val>
                                        </p:tav>
                                        <p:tav tm="100000">
                                          <p:val>
                                            <p:strVal val="#ppt_x"/>
                                          </p:val>
                                        </p:tav>
                                      </p:tavLst>
                                    </p:anim>
                                    <p:anim calcmode="lin" valueType="num">
                                      <p:cBhvr>
                                        <p:cTn id="42" dur="500" fill="hold"/>
                                        <p:tgtEl>
                                          <p:spTgt spid="277506"/>
                                        </p:tgtEl>
                                        <p:attrNameLst>
                                          <p:attrName>ppt_y</p:attrName>
                                        </p:attrNameLst>
                                      </p:cBhvr>
                                      <p:tavLst>
                                        <p:tav tm="0">
                                          <p:val>
                                            <p:strVal val="#ppt_h+1"/>
                                          </p:val>
                                        </p:tav>
                                        <p:tav tm="100000">
                                          <p:val>
                                            <p:strVal val="#ppt_y"/>
                                          </p:val>
                                        </p:tav>
                                      </p:tavLst>
                                    </p:anim>
                                    <p:animEffect transition="in" filter="fade">
                                      <p:cBhvr>
                                        <p:cTn id="43" dur="500"/>
                                        <p:tgtEl>
                                          <p:spTgt spid="277506"/>
                                        </p:tgtEl>
                                      </p:cBhvr>
                                    </p:animEffect>
                                  </p:childTnLst>
                                </p:cTn>
                              </p:par>
                            </p:childTnLst>
                          </p:cTn>
                        </p:par>
                      </p:childTnLst>
                    </p:cTn>
                  </p:par>
                  <p:par>
                    <p:cTn id="44" fill="hold">
                      <p:stCondLst>
                        <p:cond delay="indefinite"/>
                      </p:stCondLst>
                      <p:childTnLst>
                        <p:par>
                          <p:cTn id="45" fill="hold">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9"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p:cTn id="57"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8" end="8"/>
                                            </p:txEl>
                                          </p:spTgt>
                                        </p:tgtEl>
                                      </p:cBhvr>
                                    </p:animEffect>
                                  </p:childTnLst>
                                </p:cTn>
                              </p:par>
                              <p:par>
                                <p:cTn id="62" presetID="58" presetClass="entr" presetSubtype="0" accel="100000" fill="hold" nodeType="withEffect">
                                  <p:stCondLst>
                                    <p:cond delay="0"/>
                                  </p:stCondLst>
                                  <p:childTnLst>
                                    <p:set>
                                      <p:cBhvr>
                                        <p:cTn id="63" dur="1" fill="hold">
                                          <p:stCondLst>
                                            <p:cond delay="0"/>
                                          </p:stCondLst>
                                        </p:cTn>
                                        <p:tgtEl>
                                          <p:spTgt spid="277508"/>
                                        </p:tgtEl>
                                        <p:attrNameLst>
                                          <p:attrName>style.visibility</p:attrName>
                                        </p:attrNameLst>
                                      </p:cBhvr>
                                      <p:to>
                                        <p:strVal val="visible"/>
                                      </p:to>
                                    </p:set>
                                    <p:anim calcmode="lin" valueType="num">
                                      <p:cBhvr>
                                        <p:cTn id="64" dur="500" fill="hold"/>
                                        <p:tgtEl>
                                          <p:spTgt spid="277508"/>
                                        </p:tgtEl>
                                        <p:attrNameLst>
                                          <p:attrName>ppt_w</p:attrName>
                                        </p:attrNameLst>
                                      </p:cBhvr>
                                      <p:tavLst>
                                        <p:tav tm="0">
                                          <p:val>
                                            <p:strVal val="#ppt_w*2.5"/>
                                          </p:val>
                                        </p:tav>
                                        <p:tav tm="100000">
                                          <p:val>
                                            <p:strVal val="#ppt_w"/>
                                          </p:val>
                                        </p:tav>
                                      </p:tavLst>
                                    </p:anim>
                                    <p:anim calcmode="lin" valueType="num">
                                      <p:cBhvr>
                                        <p:cTn id="65" dur="500" fill="hold"/>
                                        <p:tgtEl>
                                          <p:spTgt spid="277508"/>
                                        </p:tgtEl>
                                        <p:attrNameLst>
                                          <p:attrName>ppt_h</p:attrName>
                                        </p:attrNameLst>
                                      </p:cBhvr>
                                      <p:tavLst>
                                        <p:tav tm="0">
                                          <p:val>
                                            <p:strVal val="#ppt_h*0.01"/>
                                          </p:val>
                                        </p:tav>
                                        <p:tav tm="100000">
                                          <p:val>
                                            <p:strVal val="#ppt_h"/>
                                          </p:val>
                                        </p:tav>
                                      </p:tavLst>
                                    </p:anim>
                                    <p:anim calcmode="lin" valueType="num">
                                      <p:cBhvr>
                                        <p:cTn id="66" dur="500" fill="hold"/>
                                        <p:tgtEl>
                                          <p:spTgt spid="277508"/>
                                        </p:tgtEl>
                                        <p:attrNameLst>
                                          <p:attrName>ppt_x</p:attrName>
                                        </p:attrNameLst>
                                      </p:cBhvr>
                                      <p:tavLst>
                                        <p:tav tm="0">
                                          <p:val>
                                            <p:strVal val="#ppt_x"/>
                                          </p:val>
                                        </p:tav>
                                        <p:tav tm="100000">
                                          <p:val>
                                            <p:strVal val="#ppt_x"/>
                                          </p:val>
                                        </p:tav>
                                      </p:tavLst>
                                    </p:anim>
                                    <p:anim calcmode="lin" valueType="num">
                                      <p:cBhvr>
                                        <p:cTn id="67" dur="500" fill="hold"/>
                                        <p:tgtEl>
                                          <p:spTgt spid="277508"/>
                                        </p:tgtEl>
                                        <p:attrNameLst>
                                          <p:attrName>ppt_y</p:attrName>
                                        </p:attrNameLst>
                                      </p:cBhvr>
                                      <p:tavLst>
                                        <p:tav tm="0">
                                          <p:val>
                                            <p:strVal val="#ppt_h+1"/>
                                          </p:val>
                                        </p:tav>
                                        <p:tav tm="100000">
                                          <p:val>
                                            <p:strVal val="#ppt_y"/>
                                          </p:val>
                                        </p:tav>
                                      </p:tavLst>
                                    </p:anim>
                                    <p:animEffect transition="in" filter="fade">
                                      <p:cBhvr>
                                        <p:cTn id="68"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4854598"/>
          </a:xfrm>
        </p:spPr>
        <p:txBody>
          <a:bodyPr>
            <a:normAutofit fontScale="77500" lnSpcReduction="20000"/>
          </a:bodyPr>
          <a:lstStyle/>
          <a:p>
            <a:r>
              <a:rPr lang="ru-RU" dirty="0" smtClean="0"/>
              <a:t>Исследуем стационарное решение (8.6) на устойчивость по методу Ляпунова. Введем переменные, характеризующие отклонения от особой точки:</a:t>
            </a:r>
          </a:p>
          <a:p>
            <a:endParaRPr lang="ru-RU" dirty="0" smtClean="0"/>
          </a:p>
          <a:p>
            <a:r>
              <a:rPr lang="ru-RU" dirty="0" smtClean="0"/>
              <a:t>Линеаризованная система имеет вид:</a:t>
            </a:r>
            <a:endParaRPr lang="en-US" dirty="0" smtClean="0"/>
          </a:p>
          <a:p>
            <a:endParaRPr lang="ru-RU" dirty="0" smtClean="0"/>
          </a:p>
          <a:p>
            <a:pPr>
              <a:buNone/>
            </a:pPr>
            <a:endParaRPr lang="ru-RU" dirty="0" smtClean="0"/>
          </a:p>
          <a:p>
            <a:r>
              <a:rPr lang="ru-RU" dirty="0" smtClean="0"/>
              <a:t>Характеристическое уравнение</a:t>
            </a:r>
            <a:endParaRPr lang="en-US" dirty="0" smtClean="0"/>
          </a:p>
          <a:p>
            <a:endParaRPr lang="en-US" dirty="0" smtClean="0"/>
          </a:p>
          <a:p>
            <a:endParaRPr lang="ru-RU" dirty="0" smtClean="0"/>
          </a:p>
          <a:p>
            <a:r>
              <a:rPr lang="ru-RU" dirty="0" smtClean="0"/>
              <a:t>или</a:t>
            </a:r>
          </a:p>
          <a:p>
            <a:r>
              <a:rPr lang="ru-RU" i="1" dirty="0" smtClean="0">
                <a:sym typeface="Symbol"/>
              </a:rPr>
              <a:t></a:t>
            </a:r>
            <a:r>
              <a:rPr lang="ru-RU" baseline="30000" dirty="0" smtClean="0"/>
              <a:t>2</a:t>
            </a:r>
            <a:r>
              <a:rPr lang="ru-RU" dirty="0" smtClean="0"/>
              <a:t> + (</a:t>
            </a:r>
            <a:r>
              <a:rPr lang="ru-RU" i="1" dirty="0" smtClean="0"/>
              <a:t>A</a:t>
            </a:r>
            <a:r>
              <a:rPr lang="ru-RU" baseline="30000" dirty="0" smtClean="0"/>
              <a:t>2</a:t>
            </a:r>
            <a:r>
              <a:rPr lang="ru-RU" dirty="0" smtClean="0"/>
              <a:t> + 1 - </a:t>
            </a:r>
            <a:r>
              <a:rPr lang="ru-RU" i="1" dirty="0" smtClean="0"/>
              <a:t>B</a:t>
            </a:r>
            <a:r>
              <a:rPr lang="ru-RU" dirty="0" smtClean="0"/>
              <a:t>)</a:t>
            </a:r>
            <a:r>
              <a:rPr lang="ru-RU" i="1" dirty="0" smtClean="0">
                <a:sym typeface="Symbol"/>
              </a:rPr>
              <a:t></a:t>
            </a:r>
            <a:r>
              <a:rPr lang="ru-RU" dirty="0" smtClean="0"/>
              <a:t> + </a:t>
            </a:r>
            <a:r>
              <a:rPr lang="ru-RU" i="1" dirty="0" smtClean="0"/>
              <a:t>A</a:t>
            </a:r>
            <a:r>
              <a:rPr lang="ru-RU" baseline="30000" dirty="0" smtClean="0"/>
              <a:t>2</a:t>
            </a:r>
            <a:r>
              <a:rPr lang="ru-RU" dirty="0" smtClean="0"/>
              <a:t> = 0</a:t>
            </a:r>
          </a:p>
          <a:p>
            <a:r>
              <a:rPr lang="ru-RU" dirty="0" smtClean="0"/>
              <a:t>имеет корни:</a:t>
            </a:r>
          </a:p>
          <a:p>
            <a:pPr>
              <a:buNone/>
            </a:pPr>
            <a:r>
              <a:rPr lang="ru-RU" dirty="0" smtClean="0"/>
              <a:t>	</a:t>
            </a:r>
            <a:r>
              <a:rPr lang="en-US" dirty="0" smtClean="0"/>
              <a:t>						</a:t>
            </a:r>
            <a:r>
              <a:rPr lang="ru-RU" dirty="0" smtClean="0"/>
              <a:t>(8.7)</a:t>
            </a:r>
          </a:p>
          <a:p>
            <a:endParaRPr lang="ru-RU" dirty="0"/>
          </a:p>
        </p:txBody>
      </p:sp>
      <p:pic>
        <p:nvPicPr>
          <p:cNvPr id="278530" name="Picture 2" descr="C:\Users\73B5~1\AppData\Local\Temp\Rar$EX00.790\LectMB\lect08.files\image100.gif"/>
          <p:cNvPicPr>
            <a:picLocks noChangeAspect="1" noChangeArrowheads="1"/>
          </p:cNvPicPr>
          <p:nvPr/>
        </p:nvPicPr>
        <p:blipFill>
          <a:blip r:embed="rId2" cstate="print"/>
          <a:srcRect/>
          <a:stretch>
            <a:fillRect/>
          </a:stretch>
        </p:blipFill>
        <p:spPr bwMode="auto">
          <a:xfrm>
            <a:off x="3286116" y="2428868"/>
            <a:ext cx="2364258" cy="357190"/>
          </a:xfrm>
          <a:prstGeom prst="rect">
            <a:avLst/>
          </a:prstGeom>
          <a:noFill/>
        </p:spPr>
      </p:pic>
      <p:pic>
        <p:nvPicPr>
          <p:cNvPr id="278531" name="Picture 3" descr="C:\Users\73B5~1\AppData\Local\Temp\Rar$EX00.790\LectMB\lect08.files\image102.gif"/>
          <p:cNvPicPr>
            <a:picLocks noChangeAspect="1" noChangeArrowheads="1"/>
          </p:cNvPicPr>
          <p:nvPr/>
        </p:nvPicPr>
        <p:blipFill>
          <a:blip r:embed="rId3" cstate="print"/>
          <a:srcRect/>
          <a:stretch>
            <a:fillRect/>
          </a:stretch>
        </p:blipFill>
        <p:spPr bwMode="auto">
          <a:xfrm>
            <a:off x="2786050" y="3143248"/>
            <a:ext cx="1730998" cy="500066"/>
          </a:xfrm>
          <a:prstGeom prst="rect">
            <a:avLst/>
          </a:prstGeom>
          <a:noFill/>
        </p:spPr>
      </p:pic>
      <p:pic>
        <p:nvPicPr>
          <p:cNvPr id="278532" name="Picture 4" descr="C:\Users\73B5~1\AppData\Local\Temp\Rar$EX00.790\LectMB\lect08.files\image104.gif"/>
          <p:cNvPicPr>
            <a:picLocks noChangeAspect="1" noChangeArrowheads="1"/>
          </p:cNvPicPr>
          <p:nvPr/>
        </p:nvPicPr>
        <p:blipFill>
          <a:blip r:embed="rId4" cstate="print"/>
          <a:srcRect/>
          <a:stretch>
            <a:fillRect/>
          </a:stretch>
        </p:blipFill>
        <p:spPr bwMode="auto">
          <a:xfrm>
            <a:off x="4929190" y="3143248"/>
            <a:ext cx="1448909" cy="500066"/>
          </a:xfrm>
          <a:prstGeom prst="rect">
            <a:avLst/>
          </a:prstGeom>
          <a:noFill/>
        </p:spPr>
      </p:pic>
      <p:pic>
        <p:nvPicPr>
          <p:cNvPr id="278533" name="Picture 5" descr="C:\Users\73B5~1\AppData\Local\Temp\Rar$EX00.790\LectMB\lect08.files\image106.gif"/>
          <p:cNvPicPr>
            <a:picLocks noChangeAspect="1" noChangeArrowheads="1"/>
          </p:cNvPicPr>
          <p:nvPr/>
        </p:nvPicPr>
        <p:blipFill>
          <a:blip r:embed="rId5" cstate="print"/>
          <a:srcRect/>
          <a:stretch>
            <a:fillRect/>
          </a:stretch>
        </p:blipFill>
        <p:spPr bwMode="auto">
          <a:xfrm>
            <a:off x="1785918" y="4286256"/>
            <a:ext cx="1797856" cy="571504"/>
          </a:xfrm>
          <a:prstGeom prst="rect">
            <a:avLst/>
          </a:prstGeom>
          <a:noFill/>
        </p:spPr>
      </p:pic>
      <p:pic>
        <p:nvPicPr>
          <p:cNvPr id="278534" name="Picture 6" descr="C:\Users\73B5~1\AppData\Local\Temp\Rar$EX00.790\LectMB\lect08.files\image108.gif"/>
          <p:cNvPicPr>
            <a:picLocks noChangeAspect="1" noChangeArrowheads="1"/>
          </p:cNvPicPr>
          <p:nvPr/>
        </p:nvPicPr>
        <p:blipFill>
          <a:blip r:embed="rId6" cstate="print"/>
          <a:srcRect/>
          <a:stretch>
            <a:fillRect/>
          </a:stretch>
        </p:blipFill>
        <p:spPr bwMode="auto">
          <a:xfrm>
            <a:off x="2000232" y="5572140"/>
            <a:ext cx="3757639" cy="50006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278530"/>
                                        </p:tgtEl>
                                        <p:attrNameLst>
                                          <p:attrName>style.visibility</p:attrName>
                                        </p:attrNameLst>
                                      </p:cBhvr>
                                      <p:to>
                                        <p:strVal val="visible"/>
                                      </p:to>
                                    </p:set>
                                    <p:anim calcmode="lin" valueType="num">
                                      <p:cBhvr>
                                        <p:cTn id="14" dur="500" fill="hold"/>
                                        <p:tgtEl>
                                          <p:spTgt spid="278530"/>
                                        </p:tgtEl>
                                        <p:attrNameLst>
                                          <p:attrName>ppt_w</p:attrName>
                                        </p:attrNameLst>
                                      </p:cBhvr>
                                      <p:tavLst>
                                        <p:tav tm="0">
                                          <p:val>
                                            <p:strVal val="#ppt_w*2.5"/>
                                          </p:val>
                                        </p:tav>
                                        <p:tav tm="100000">
                                          <p:val>
                                            <p:strVal val="#ppt_w"/>
                                          </p:val>
                                        </p:tav>
                                      </p:tavLst>
                                    </p:anim>
                                    <p:anim calcmode="lin" valueType="num">
                                      <p:cBhvr>
                                        <p:cTn id="15" dur="500" fill="hold"/>
                                        <p:tgtEl>
                                          <p:spTgt spid="278530"/>
                                        </p:tgtEl>
                                        <p:attrNameLst>
                                          <p:attrName>ppt_h</p:attrName>
                                        </p:attrNameLst>
                                      </p:cBhvr>
                                      <p:tavLst>
                                        <p:tav tm="0">
                                          <p:val>
                                            <p:strVal val="#ppt_h*0.01"/>
                                          </p:val>
                                        </p:tav>
                                        <p:tav tm="100000">
                                          <p:val>
                                            <p:strVal val="#ppt_h"/>
                                          </p:val>
                                        </p:tav>
                                      </p:tavLst>
                                    </p:anim>
                                    <p:anim calcmode="lin" valueType="num">
                                      <p:cBhvr>
                                        <p:cTn id="16" dur="500" fill="hold"/>
                                        <p:tgtEl>
                                          <p:spTgt spid="278530"/>
                                        </p:tgtEl>
                                        <p:attrNameLst>
                                          <p:attrName>ppt_x</p:attrName>
                                        </p:attrNameLst>
                                      </p:cBhvr>
                                      <p:tavLst>
                                        <p:tav tm="0">
                                          <p:val>
                                            <p:strVal val="#ppt_x"/>
                                          </p:val>
                                        </p:tav>
                                        <p:tav tm="100000">
                                          <p:val>
                                            <p:strVal val="#ppt_x"/>
                                          </p:val>
                                        </p:tav>
                                      </p:tavLst>
                                    </p:anim>
                                    <p:anim calcmode="lin" valueType="num">
                                      <p:cBhvr>
                                        <p:cTn id="17" dur="500" fill="hold"/>
                                        <p:tgtEl>
                                          <p:spTgt spid="278530"/>
                                        </p:tgtEl>
                                        <p:attrNameLst>
                                          <p:attrName>ppt_y</p:attrName>
                                        </p:attrNameLst>
                                      </p:cBhvr>
                                      <p:tavLst>
                                        <p:tav tm="0">
                                          <p:val>
                                            <p:strVal val="#ppt_h+1"/>
                                          </p:val>
                                        </p:tav>
                                        <p:tav tm="100000">
                                          <p:val>
                                            <p:strVal val="#ppt_y"/>
                                          </p:val>
                                        </p:tav>
                                      </p:tavLst>
                                    </p:anim>
                                    <p:animEffect transition="in" filter="fade">
                                      <p:cBhvr>
                                        <p:cTn id="18" dur="500"/>
                                        <p:tgtEl>
                                          <p:spTgt spid="278530"/>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2" end="2"/>
                                            </p:txEl>
                                          </p:spTgt>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278531"/>
                                        </p:tgtEl>
                                        <p:attrNameLst>
                                          <p:attrName>style.visibility</p:attrName>
                                        </p:attrNameLst>
                                      </p:cBhvr>
                                      <p:to>
                                        <p:strVal val="visible"/>
                                      </p:to>
                                    </p:set>
                                    <p:anim calcmode="lin" valueType="num">
                                      <p:cBhvr>
                                        <p:cTn id="30" dur="500" fill="hold"/>
                                        <p:tgtEl>
                                          <p:spTgt spid="278531"/>
                                        </p:tgtEl>
                                        <p:attrNameLst>
                                          <p:attrName>ppt_w</p:attrName>
                                        </p:attrNameLst>
                                      </p:cBhvr>
                                      <p:tavLst>
                                        <p:tav tm="0">
                                          <p:val>
                                            <p:strVal val="#ppt_w*2.5"/>
                                          </p:val>
                                        </p:tav>
                                        <p:tav tm="100000">
                                          <p:val>
                                            <p:strVal val="#ppt_w"/>
                                          </p:val>
                                        </p:tav>
                                      </p:tavLst>
                                    </p:anim>
                                    <p:anim calcmode="lin" valueType="num">
                                      <p:cBhvr>
                                        <p:cTn id="31" dur="500" fill="hold"/>
                                        <p:tgtEl>
                                          <p:spTgt spid="278531"/>
                                        </p:tgtEl>
                                        <p:attrNameLst>
                                          <p:attrName>ppt_h</p:attrName>
                                        </p:attrNameLst>
                                      </p:cBhvr>
                                      <p:tavLst>
                                        <p:tav tm="0">
                                          <p:val>
                                            <p:strVal val="#ppt_h*0.01"/>
                                          </p:val>
                                        </p:tav>
                                        <p:tav tm="100000">
                                          <p:val>
                                            <p:strVal val="#ppt_h"/>
                                          </p:val>
                                        </p:tav>
                                      </p:tavLst>
                                    </p:anim>
                                    <p:anim calcmode="lin" valueType="num">
                                      <p:cBhvr>
                                        <p:cTn id="32" dur="500" fill="hold"/>
                                        <p:tgtEl>
                                          <p:spTgt spid="278531"/>
                                        </p:tgtEl>
                                        <p:attrNameLst>
                                          <p:attrName>ppt_x</p:attrName>
                                        </p:attrNameLst>
                                      </p:cBhvr>
                                      <p:tavLst>
                                        <p:tav tm="0">
                                          <p:val>
                                            <p:strVal val="#ppt_x"/>
                                          </p:val>
                                        </p:tav>
                                        <p:tav tm="100000">
                                          <p:val>
                                            <p:strVal val="#ppt_x"/>
                                          </p:val>
                                        </p:tav>
                                      </p:tavLst>
                                    </p:anim>
                                    <p:anim calcmode="lin" valueType="num">
                                      <p:cBhvr>
                                        <p:cTn id="33" dur="500" fill="hold"/>
                                        <p:tgtEl>
                                          <p:spTgt spid="278531"/>
                                        </p:tgtEl>
                                        <p:attrNameLst>
                                          <p:attrName>ppt_y</p:attrName>
                                        </p:attrNameLst>
                                      </p:cBhvr>
                                      <p:tavLst>
                                        <p:tav tm="0">
                                          <p:val>
                                            <p:strVal val="#ppt_h+1"/>
                                          </p:val>
                                        </p:tav>
                                        <p:tav tm="100000">
                                          <p:val>
                                            <p:strVal val="#ppt_y"/>
                                          </p:val>
                                        </p:tav>
                                      </p:tavLst>
                                    </p:anim>
                                    <p:animEffect transition="in" filter="fade">
                                      <p:cBhvr>
                                        <p:cTn id="34" dur="500"/>
                                        <p:tgtEl>
                                          <p:spTgt spid="278531"/>
                                        </p:tgtEl>
                                      </p:cBhvr>
                                    </p:animEffect>
                                  </p:childTnLst>
                                </p:cTn>
                              </p:par>
                              <p:par>
                                <p:cTn id="35" presetID="58" presetClass="entr" presetSubtype="0" accel="100000" fill="hold" nodeType="withEffect">
                                  <p:stCondLst>
                                    <p:cond delay="0"/>
                                  </p:stCondLst>
                                  <p:childTnLst>
                                    <p:set>
                                      <p:cBhvr>
                                        <p:cTn id="36" dur="1" fill="hold">
                                          <p:stCondLst>
                                            <p:cond delay="0"/>
                                          </p:stCondLst>
                                        </p:cTn>
                                        <p:tgtEl>
                                          <p:spTgt spid="278532"/>
                                        </p:tgtEl>
                                        <p:attrNameLst>
                                          <p:attrName>style.visibility</p:attrName>
                                        </p:attrNameLst>
                                      </p:cBhvr>
                                      <p:to>
                                        <p:strVal val="visible"/>
                                      </p:to>
                                    </p:set>
                                    <p:anim calcmode="lin" valueType="num">
                                      <p:cBhvr>
                                        <p:cTn id="37" dur="500" fill="hold"/>
                                        <p:tgtEl>
                                          <p:spTgt spid="278532"/>
                                        </p:tgtEl>
                                        <p:attrNameLst>
                                          <p:attrName>ppt_w</p:attrName>
                                        </p:attrNameLst>
                                      </p:cBhvr>
                                      <p:tavLst>
                                        <p:tav tm="0">
                                          <p:val>
                                            <p:strVal val="#ppt_w*2.5"/>
                                          </p:val>
                                        </p:tav>
                                        <p:tav tm="100000">
                                          <p:val>
                                            <p:strVal val="#ppt_w"/>
                                          </p:val>
                                        </p:tav>
                                      </p:tavLst>
                                    </p:anim>
                                    <p:anim calcmode="lin" valueType="num">
                                      <p:cBhvr>
                                        <p:cTn id="38" dur="500" fill="hold"/>
                                        <p:tgtEl>
                                          <p:spTgt spid="278532"/>
                                        </p:tgtEl>
                                        <p:attrNameLst>
                                          <p:attrName>ppt_h</p:attrName>
                                        </p:attrNameLst>
                                      </p:cBhvr>
                                      <p:tavLst>
                                        <p:tav tm="0">
                                          <p:val>
                                            <p:strVal val="#ppt_h*0.01"/>
                                          </p:val>
                                        </p:tav>
                                        <p:tav tm="100000">
                                          <p:val>
                                            <p:strVal val="#ppt_h"/>
                                          </p:val>
                                        </p:tav>
                                      </p:tavLst>
                                    </p:anim>
                                    <p:anim calcmode="lin" valueType="num">
                                      <p:cBhvr>
                                        <p:cTn id="39" dur="500" fill="hold"/>
                                        <p:tgtEl>
                                          <p:spTgt spid="278532"/>
                                        </p:tgtEl>
                                        <p:attrNameLst>
                                          <p:attrName>ppt_x</p:attrName>
                                        </p:attrNameLst>
                                      </p:cBhvr>
                                      <p:tavLst>
                                        <p:tav tm="0">
                                          <p:val>
                                            <p:strVal val="#ppt_x"/>
                                          </p:val>
                                        </p:tav>
                                        <p:tav tm="100000">
                                          <p:val>
                                            <p:strVal val="#ppt_x"/>
                                          </p:val>
                                        </p:tav>
                                      </p:tavLst>
                                    </p:anim>
                                    <p:anim calcmode="lin" valueType="num">
                                      <p:cBhvr>
                                        <p:cTn id="40" dur="500" fill="hold"/>
                                        <p:tgtEl>
                                          <p:spTgt spid="278532"/>
                                        </p:tgtEl>
                                        <p:attrNameLst>
                                          <p:attrName>ppt_y</p:attrName>
                                        </p:attrNameLst>
                                      </p:cBhvr>
                                      <p:tavLst>
                                        <p:tav tm="0">
                                          <p:val>
                                            <p:strVal val="#ppt_h+1"/>
                                          </p:val>
                                        </p:tav>
                                        <p:tav tm="100000">
                                          <p:val>
                                            <p:strVal val="#ppt_y"/>
                                          </p:val>
                                        </p:tav>
                                      </p:tavLst>
                                    </p:anim>
                                    <p:animEffect transition="in" filter="fade">
                                      <p:cBhvr>
                                        <p:cTn id="41" dur="500"/>
                                        <p:tgtEl>
                                          <p:spTgt spid="278532"/>
                                        </p:tgtEl>
                                      </p:cBhvr>
                                    </p:animEffect>
                                  </p:childTnLst>
                                </p:cTn>
                              </p:par>
                            </p:childTnLst>
                          </p:cTn>
                        </p:par>
                      </p:childTnLst>
                    </p:cTn>
                  </p:par>
                  <p:par>
                    <p:cTn id="42" fill="hold">
                      <p:stCondLst>
                        <p:cond delay="indefinite"/>
                      </p:stCondLst>
                      <p:childTnLst>
                        <p:par>
                          <p:cTn id="43" fill="hold">
                            <p:stCondLst>
                              <p:cond delay="0"/>
                            </p:stCondLst>
                            <p:childTnLst>
                              <p:par>
                                <p:cTn id="44" presetID="58" presetClass="entr" presetSubtype="0" accel="10000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7"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0" dur="500"/>
                                        <p:tgtEl>
                                          <p:spTgt spid="3">
                                            <p:txEl>
                                              <p:pRg st="5" end="5"/>
                                            </p:txEl>
                                          </p:spTgt>
                                        </p:tgtEl>
                                      </p:cBhvr>
                                    </p:animEffect>
                                  </p:childTnLst>
                                </p:cTn>
                              </p:par>
                              <p:par>
                                <p:cTn id="51" presetID="58" presetClass="entr" presetSubtype="0" accel="100000" fill="hold" nodeType="withEffect">
                                  <p:stCondLst>
                                    <p:cond delay="0"/>
                                  </p:stCondLst>
                                  <p:childTnLst>
                                    <p:set>
                                      <p:cBhvr>
                                        <p:cTn id="52" dur="1" fill="hold">
                                          <p:stCondLst>
                                            <p:cond delay="0"/>
                                          </p:stCondLst>
                                        </p:cTn>
                                        <p:tgtEl>
                                          <p:spTgt spid="278533"/>
                                        </p:tgtEl>
                                        <p:attrNameLst>
                                          <p:attrName>style.visibility</p:attrName>
                                        </p:attrNameLst>
                                      </p:cBhvr>
                                      <p:to>
                                        <p:strVal val="visible"/>
                                      </p:to>
                                    </p:set>
                                    <p:anim calcmode="lin" valueType="num">
                                      <p:cBhvr>
                                        <p:cTn id="53" dur="500" fill="hold"/>
                                        <p:tgtEl>
                                          <p:spTgt spid="278533"/>
                                        </p:tgtEl>
                                        <p:attrNameLst>
                                          <p:attrName>ppt_w</p:attrName>
                                        </p:attrNameLst>
                                      </p:cBhvr>
                                      <p:tavLst>
                                        <p:tav tm="0">
                                          <p:val>
                                            <p:strVal val="#ppt_w*2.5"/>
                                          </p:val>
                                        </p:tav>
                                        <p:tav tm="100000">
                                          <p:val>
                                            <p:strVal val="#ppt_w"/>
                                          </p:val>
                                        </p:tav>
                                      </p:tavLst>
                                    </p:anim>
                                    <p:anim calcmode="lin" valueType="num">
                                      <p:cBhvr>
                                        <p:cTn id="54" dur="500" fill="hold"/>
                                        <p:tgtEl>
                                          <p:spTgt spid="278533"/>
                                        </p:tgtEl>
                                        <p:attrNameLst>
                                          <p:attrName>ppt_h</p:attrName>
                                        </p:attrNameLst>
                                      </p:cBhvr>
                                      <p:tavLst>
                                        <p:tav tm="0">
                                          <p:val>
                                            <p:strVal val="#ppt_h*0.01"/>
                                          </p:val>
                                        </p:tav>
                                        <p:tav tm="100000">
                                          <p:val>
                                            <p:strVal val="#ppt_h"/>
                                          </p:val>
                                        </p:tav>
                                      </p:tavLst>
                                    </p:anim>
                                    <p:anim calcmode="lin" valueType="num">
                                      <p:cBhvr>
                                        <p:cTn id="55" dur="500" fill="hold"/>
                                        <p:tgtEl>
                                          <p:spTgt spid="278533"/>
                                        </p:tgtEl>
                                        <p:attrNameLst>
                                          <p:attrName>ppt_x</p:attrName>
                                        </p:attrNameLst>
                                      </p:cBhvr>
                                      <p:tavLst>
                                        <p:tav tm="0">
                                          <p:val>
                                            <p:strVal val="#ppt_x"/>
                                          </p:val>
                                        </p:tav>
                                        <p:tav tm="100000">
                                          <p:val>
                                            <p:strVal val="#ppt_x"/>
                                          </p:val>
                                        </p:tav>
                                      </p:tavLst>
                                    </p:anim>
                                    <p:anim calcmode="lin" valueType="num">
                                      <p:cBhvr>
                                        <p:cTn id="56" dur="500" fill="hold"/>
                                        <p:tgtEl>
                                          <p:spTgt spid="278533"/>
                                        </p:tgtEl>
                                        <p:attrNameLst>
                                          <p:attrName>ppt_y</p:attrName>
                                        </p:attrNameLst>
                                      </p:cBhvr>
                                      <p:tavLst>
                                        <p:tav tm="0">
                                          <p:val>
                                            <p:strVal val="#ppt_h+1"/>
                                          </p:val>
                                        </p:tav>
                                        <p:tav tm="100000">
                                          <p:val>
                                            <p:strVal val="#ppt_y"/>
                                          </p:val>
                                        </p:tav>
                                      </p:tavLst>
                                    </p:anim>
                                    <p:animEffect transition="in" filter="fade">
                                      <p:cBhvr>
                                        <p:cTn id="57" dur="500"/>
                                        <p:tgtEl>
                                          <p:spTgt spid="278533"/>
                                        </p:tgtEl>
                                      </p:cBhvr>
                                    </p:animEffect>
                                  </p:childTnLst>
                                </p:cTn>
                              </p:par>
                            </p:childTnLst>
                          </p:cTn>
                        </p:par>
                      </p:childTnLst>
                    </p:cTn>
                  </p:par>
                  <p:par>
                    <p:cTn id="58" fill="hold">
                      <p:stCondLst>
                        <p:cond delay="indefinite"/>
                      </p:stCondLst>
                      <p:childTnLst>
                        <p:par>
                          <p:cTn id="59" fill="hold">
                            <p:stCondLst>
                              <p:cond delay="0"/>
                            </p:stCondLst>
                            <p:childTnLst>
                              <p:par>
                                <p:cTn id="60" presetID="58" presetClass="entr" presetSubtype="0" accel="100000"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p:cTn id="62"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63"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6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66" dur="500"/>
                                        <p:tgtEl>
                                          <p:spTgt spid="3">
                                            <p:txEl>
                                              <p:pRg st="8" end="8"/>
                                            </p:txEl>
                                          </p:spTgt>
                                        </p:tgtEl>
                                      </p:cBhvr>
                                    </p:animEffect>
                                  </p:childTnLst>
                                </p:cTn>
                              </p:par>
                            </p:childTnLst>
                          </p:cTn>
                        </p:par>
                        <p:par>
                          <p:cTn id="67" fill="hold">
                            <p:stCondLst>
                              <p:cond delay="500"/>
                            </p:stCondLst>
                            <p:childTnLst>
                              <p:par>
                                <p:cTn id="68" presetID="58" presetClass="entr" presetSubtype="0" accel="100000" fill="hold" grpId="0" nodeType="after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71"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7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3"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74" dur="500"/>
                                        <p:tgtEl>
                                          <p:spTgt spid="3">
                                            <p:txEl>
                                              <p:pRg st="9" end="9"/>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8" presetClass="entr" presetSubtype="0" accel="100000" fill="hold" grpId="0" nodeType="clickEffect">
                                  <p:stCondLst>
                                    <p:cond delay="0"/>
                                  </p:stCondLst>
                                  <p:childTnLst>
                                    <p:set>
                                      <p:cBhvr>
                                        <p:cTn id="78" dur="1" fill="hold">
                                          <p:stCondLst>
                                            <p:cond delay="0"/>
                                          </p:stCondLst>
                                        </p:cTn>
                                        <p:tgtEl>
                                          <p:spTgt spid="3">
                                            <p:txEl>
                                              <p:pRg st="10" end="10"/>
                                            </p:txEl>
                                          </p:spTgt>
                                        </p:tgtEl>
                                        <p:attrNameLst>
                                          <p:attrName>style.visibility</p:attrName>
                                        </p:attrNameLst>
                                      </p:cBhvr>
                                      <p:to>
                                        <p:strVal val="visible"/>
                                      </p:to>
                                    </p:set>
                                    <p:anim calcmode="lin" valueType="num">
                                      <p:cBhvr>
                                        <p:cTn id="79"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80"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8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2"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83" dur="500"/>
                                        <p:tgtEl>
                                          <p:spTgt spid="3">
                                            <p:txEl>
                                              <p:pRg st="10" end="1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8" presetClass="entr" presetSubtype="0" accel="100000" fill="hold" grpId="0" nodeType="clickEffect">
                                  <p:stCondLst>
                                    <p:cond delay="0"/>
                                  </p:stCondLst>
                                  <p:childTnLst>
                                    <p:set>
                                      <p:cBhvr>
                                        <p:cTn id="87" dur="1" fill="hold">
                                          <p:stCondLst>
                                            <p:cond delay="0"/>
                                          </p:stCondLst>
                                        </p:cTn>
                                        <p:tgtEl>
                                          <p:spTgt spid="3">
                                            <p:txEl>
                                              <p:pRg st="11" end="11"/>
                                            </p:txEl>
                                          </p:spTgt>
                                        </p:tgtEl>
                                        <p:attrNameLst>
                                          <p:attrName>style.visibility</p:attrName>
                                        </p:attrNameLst>
                                      </p:cBhvr>
                                      <p:to>
                                        <p:strVal val="visible"/>
                                      </p:to>
                                    </p:set>
                                    <p:anim calcmode="lin" valueType="num">
                                      <p:cBhvr>
                                        <p:cTn id="88" dur="500" fill="hold"/>
                                        <p:tgtEl>
                                          <p:spTgt spid="3">
                                            <p:txEl>
                                              <p:pRg st="11" end="11"/>
                                            </p:txEl>
                                          </p:spTgt>
                                        </p:tgtEl>
                                        <p:attrNameLst>
                                          <p:attrName>ppt_w</p:attrName>
                                        </p:attrNameLst>
                                      </p:cBhvr>
                                      <p:tavLst>
                                        <p:tav tm="0">
                                          <p:val>
                                            <p:strVal val="#ppt_w*2.5"/>
                                          </p:val>
                                        </p:tav>
                                        <p:tav tm="100000">
                                          <p:val>
                                            <p:strVal val="#ppt_w"/>
                                          </p:val>
                                        </p:tav>
                                      </p:tavLst>
                                    </p:anim>
                                    <p:anim calcmode="lin" valueType="num">
                                      <p:cBhvr>
                                        <p:cTn id="89" dur="500" fill="hold"/>
                                        <p:tgtEl>
                                          <p:spTgt spid="3">
                                            <p:txEl>
                                              <p:pRg st="11" end="11"/>
                                            </p:txEl>
                                          </p:spTgt>
                                        </p:tgtEl>
                                        <p:attrNameLst>
                                          <p:attrName>ppt_h</p:attrName>
                                        </p:attrNameLst>
                                      </p:cBhvr>
                                      <p:tavLst>
                                        <p:tav tm="0">
                                          <p:val>
                                            <p:strVal val="#ppt_h*0.01"/>
                                          </p:val>
                                        </p:tav>
                                        <p:tav tm="100000">
                                          <p:val>
                                            <p:strVal val="#ppt_h"/>
                                          </p:val>
                                        </p:tav>
                                      </p:tavLst>
                                    </p:anim>
                                    <p:anim calcmode="lin" valueType="num">
                                      <p:cBhvr>
                                        <p:cTn id="90"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1" dur="500" fill="hold"/>
                                        <p:tgtEl>
                                          <p:spTgt spid="3">
                                            <p:txEl>
                                              <p:pRg st="11" end="11"/>
                                            </p:txEl>
                                          </p:spTgt>
                                        </p:tgtEl>
                                        <p:attrNameLst>
                                          <p:attrName>ppt_y</p:attrName>
                                        </p:attrNameLst>
                                      </p:cBhvr>
                                      <p:tavLst>
                                        <p:tav tm="0">
                                          <p:val>
                                            <p:strVal val="#ppt_h+1"/>
                                          </p:val>
                                        </p:tav>
                                        <p:tav tm="100000">
                                          <p:val>
                                            <p:strVal val="#ppt_y"/>
                                          </p:val>
                                        </p:tav>
                                      </p:tavLst>
                                    </p:anim>
                                    <p:animEffect transition="in" filter="fade">
                                      <p:cBhvr>
                                        <p:cTn id="92" dur="500"/>
                                        <p:tgtEl>
                                          <p:spTgt spid="3">
                                            <p:txEl>
                                              <p:pRg st="11" end="11"/>
                                            </p:txEl>
                                          </p:spTgt>
                                        </p:tgtEl>
                                      </p:cBhvr>
                                    </p:animEffect>
                                  </p:childTnLst>
                                </p:cTn>
                              </p:par>
                              <p:par>
                                <p:cTn id="93" presetID="58" presetClass="entr" presetSubtype="0" accel="100000" fill="hold" nodeType="withEffect">
                                  <p:stCondLst>
                                    <p:cond delay="0"/>
                                  </p:stCondLst>
                                  <p:childTnLst>
                                    <p:set>
                                      <p:cBhvr>
                                        <p:cTn id="94" dur="1" fill="hold">
                                          <p:stCondLst>
                                            <p:cond delay="0"/>
                                          </p:stCondLst>
                                        </p:cTn>
                                        <p:tgtEl>
                                          <p:spTgt spid="278534"/>
                                        </p:tgtEl>
                                        <p:attrNameLst>
                                          <p:attrName>style.visibility</p:attrName>
                                        </p:attrNameLst>
                                      </p:cBhvr>
                                      <p:to>
                                        <p:strVal val="visible"/>
                                      </p:to>
                                    </p:set>
                                    <p:anim calcmode="lin" valueType="num">
                                      <p:cBhvr>
                                        <p:cTn id="95" dur="500" fill="hold"/>
                                        <p:tgtEl>
                                          <p:spTgt spid="278534"/>
                                        </p:tgtEl>
                                        <p:attrNameLst>
                                          <p:attrName>ppt_w</p:attrName>
                                        </p:attrNameLst>
                                      </p:cBhvr>
                                      <p:tavLst>
                                        <p:tav tm="0">
                                          <p:val>
                                            <p:strVal val="#ppt_w*2.5"/>
                                          </p:val>
                                        </p:tav>
                                        <p:tav tm="100000">
                                          <p:val>
                                            <p:strVal val="#ppt_w"/>
                                          </p:val>
                                        </p:tav>
                                      </p:tavLst>
                                    </p:anim>
                                    <p:anim calcmode="lin" valueType="num">
                                      <p:cBhvr>
                                        <p:cTn id="96" dur="500" fill="hold"/>
                                        <p:tgtEl>
                                          <p:spTgt spid="278534"/>
                                        </p:tgtEl>
                                        <p:attrNameLst>
                                          <p:attrName>ppt_h</p:attrName>
                                        </p:attrNameLst>
                                      </p:cBhvr>
                                      <p:tavLst>
                                        <p:tav tm="0">
                                          <p:val>
                                            <p:strVal val="#ppt_h*0.01"/>
                                          </p:val>
                                        </p:tav>
                                        <p:tav tm="100000">
                                          <p:val>
                                            <p:strVal val="#ppt_h"/>
                                          </p:val>
                                        </p:tav>
                                      </p:tavLst>
                                    </p:anim>
                                    <p:anim calcmode="lin" valueType="num">
                                      <p:cBhvr>
                                        <p:cTn id="97" dur="500" fill="hold"/>
                                        <p:tgtEl>
                                          <p:spTgt spid="278534"/>
                                        </p:tgtEl>
                                        <p:attrNameLst>
                                          <p:attrName>ppt_x</p:attrName>
                                        </p:attrNameLst>
                                      </p:cBhvr>
                                      <p:tavLst>
                                        <p:tav tm="0">
                                          <p:val>
                                            <p:strVal val="#ppt_x"/>
                                          </p:val>
                                        </p:tav>
                                        <p:tav tm="100000">
                                          <p:val>
                                            <p:strVal val="#ppt_x"/>
                                          </p:val>
                                        </p:tav>
                                      </p:tavLst>
                                    </p:anim>
                                    <p:anim calcmode="lin" valueType="num">
                                      <p:cBhvr>
                                        <p:cTn id="98" dur="500" fill="hold"/>
                                        <p:tgtEl>
                                          <p:spTgt spid="278534"/>
                                        </p:tgtEl>
                                        <p:attrNameLst>
                                          <p:attrName>ppt_y</p:attrName>
                                        </p:attrNameLst>
                                      </p:cBhvr>
                                      <p:tavLst>
                                        <p:tav tm="0">
                                          <p:val>
                                            <p:strVal val="#ppt_h+1"/>
                                          </p:val>
                                        </p:tav>
                                        <p:tav tm="100000">
                                          <p:val>
                                            <p:strVal val="#ppt_y"/>
                                          </p:val>
                                        </p:tav>
                                      </p:tavLst>
                                    </p:anim>
                                    <p:animEffect transition="in" filter="fade">
                                      <p:cBhvr>
                                        <p:cTn id="99" dur="500"/>
                                        <p:tgtEl>
                                          <p:spTgt spid="278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5068911"/>
          </a:xfrm>
        </p:spPr>
        <p:txBody>
          <a:bodyPr>
            <a:normAutofit fontScale="70000" lnSpcReduction="20000"/>
          </a:bodyPr>
          <a:lstStyle/>
          <a:p>
            <a:r>
              <a:rPr lang="ru-RU" dirty="0" smtClean="0"/>
              <a:t>Напомним, что особая точка является устойчивой, если действительные части корней характеристического уравнения отрицательны. </a:t>
            </a:r>
          </a:p>
          <a:p>
            <a:r>
              <a:rPr lang="ru-RU" dirty="0" smtClean="0"/>
              <a:t>Из выражения (8.7) видно, что при </a:t>
            </a:r>
            <a:r>
              <a:rPr lang="ru-RU" i="1" dirty="0" smtClean="0"/>
              <a:t>B</a:t>
            </a:r>
            <a:r>
              <a:rPr lang="ru-RU" dirty="0" smtClean="0"/>
              <a:t> &lt; 1 + </a:t>
            </a:r>
            <a:r>
              <a:rPr lang="ru-RU" i="1" dirty="0" smtClean="0"/>
              <a:t>A</a:t>
            </a:r>
            <a:r>
              <a:rPr lang="ru-RU" baseline="30000" dirty="0" smtClean="0"/>
              <a:t>2</a:t>
            </a:r>
            <a:r>
              <a:rPr lang="ru-RU" dirty="0" smtClean="0"/>
              <a:t> особая точка (8.6) устойчива. </a:t>
            </a:r>
          </a:p>
          <a:p>
            <a:r>
              <a:rPr lang="ru-RU" dirty="0" smtClean="0"/>
              <a:t>Если же </a:t>
            </a:r>
            <a:r>
              <a:rPr lang="ru-RU" i="1" dirty="0" smtClean="0"/>
              <a:t>B</a:t>
            </a:r>
            <a:r>
              <a:rPr lang="ru-RU" dirty="0" smtClean="0"/>
              <a:t> &gt; 1 + </a:t>
            </a:r>
            <a:r>
              <a:rPr lang="ru-RU" i="1" dirty="0" smtClean="0"/>
              <a:t>A</a:t>
            </a:r>
            <a:r>
              <a:rPr lang="ru-RU" baseline="30000" dirty="0" smtClean="0"/>
              <a:t>2</a:t>
            </a:r>
            <a:r>
              <a:rPr lang="ru-RU" dirty="0" smtClean="0"/>
              <a:t> особая точка становится неустойчивой, и у системы (8.5) появляется устойчивый предельный цикл. Значение </a:t>
            </a:r>
            <a:r>
              <a:rPr lang="ru-RU" i="1" dirty="0" smtClean="0"/>
              <a:t>B</a:t>
            </a:r>
            <a:r>
              <a:rPr lang="ru-RU" dirty="0" smtClean="0"/>
              <a:t> = 1 + </a:t>
            </a:r>
            <a:r>
              <a:rPr lang="ru-RU" i="1" dirty="0" smtClean="0"/>
              <a:t>A</a:t>
            </a:r>
            <a:r>
              <a:rPr lang="ru-RU" baseline="30000" dirty="0" smtClean="0"/>
              <a:t>2</a:t>
            </a:r>
            <a:r>
              <a:rPr lang="ru-RU" dirty="0" smtClean="0"/>
              <a:t> является </a:t>
            </a:r>
            <a:r>
              <a:rPr lang="ru-RU" dirty="0" err="1" smtClean="0"/>
              <a:t>бифуркационным</a:t>
            </a:r>
            <a:r>
              <a:rPr lang="ru-RU" dirty="0" smtClean="0"/>
              <a:t>. </a:t>
            </a:r>
          </a:p>
          <a:p>
            <a:r>
              <a:rPr lang="ru-RU" dirty="0" smtClean="0"/>
              <a:t>Если величина </a:t>
            </a:r>
            <a:r>
              <a:rPr lang="ru-RU" i="1" dirty="0" smtClean="0"/>
              <a:t>B</a:t>
            </a:r>
            <a:r>
              <a:rPr lang="ru-RU" dirty="0" smtClean="0"/>
              <a:t> лишь немного превосходит </a:t>
            </a:r>
            <a:r>
              <a:rPr lang="ru-RU" dirty="0" err="1" smtClean="0"/>
              <a:t>бифуркационный</a:t>
            </a:r>
            <a:r>
              <a:rPr lang="ru-RU" dirty="0" smtClean="0"/>
              <a:t> порог, автоколебания в системе носят квазигармонический характер. </a:t>
            </a:r>
          </a:p>
          <a:p>
            <a:r>
              <a:rPr lang="ru-RU" dirty="0" smtClean="0"/>
              <a:t>Таким образом, </a:t>
            </a:r>
            <a:r>
              <a:rPr lang="ru-RU" dirty="0" err="1" smtClean="0"/>
              <a:t>брюсселятор</a:t>
            </a:r>
            <a:r>
              <a:rPr lang="ru-RU" dirty="0" smtClean="0"/>
              <a:t> при выполнении </a:t>
            </a:r>
            <a:r>
              <a:rPr lang="ru-RU" dirty="0" err="1" smtClean="0"/>
              <a:t>условияявляется</a:t>
            </a:r>
            <a:r>
              <a:rPr lang="ru-RU" dirty="0" smtClean="0"/>
              <a:t> автоколебательной системой. Фазовый портрет </a:t>
            </a:r>
            <a:r>
              <a:rPr lang="ru-RU" dirty="0" err="1" smtClean="0"/>
              <a:t>брюсселятора</a:t>
            </a:r>
            <a:r>
              <a:rPr lang="ru-RU" dirty="0" smtClean="0"/>
              <a:t> при разных значениях параметров изображен на рис. 8.9</a:t>
            </a:r>
          </a:p>
          <a:p>
            <a:endParaRPr lang="ru-RU" dirty="0" smtClean="0"/>
          </a:p>
          <a:p>
            <a:r>
              <a:rPr lang="ru-RU" dirty="0" smtClean="0"/>
              <a:t>Здесь мы приведем краткий обзор нескольких «успешных» моделей колебательных биологических процессов. Более подробно некоторые колебательные процессы будут рассмотрены в лекциях 9, 11, 12.</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p:cTn id="52"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279554" name="Picture 2" descr="C:\Users\73B5~1\AppData\Local\Temp\Rar$EX00.790\LectMB\lect08.files\image110.gif"/>
          <p:cNvPicPr>
            <a:picLocks noChangeAspect="1" noChangeArrowheads="1"/>
          </p:cNvPicPr>
          <p:nvPr/>
        </p:nvPicPr>
        <p:blipFill>
          <a:blip r:embed="rId2" cstate="print"/>
          <a:srcRect/>
          <a:stretch>
            <a:fillRect/>
          </a:stretch>
        </p:blipFill>
        <p:spPr bwMode="auto">
          <a:xfrm>
            <a:off x="1714480" y="1643050"/>
            <a:ext cx="5697179" cy="4143404"/>
          </a:xfrm>
          <a:prstGeom prst="rect">
            <a:avLst/>
          </a:prstGeom>
          <a:noFill/>
        </p:spPr>
      </p:pic>
    </p:spTree>
  </p:cSld>
  <p:clrMapOvr>
    <a:masterClrMapping/>
  </p:clrMapOvr>
  <p:transition>
    <p:dissolve/>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br>
              <a:rPr lang="ru-RU" dirty="0" smtClean="0"/>
            </a:br>
            <a:r>
              <a:rPr lang="ru-RU" b="1" dirty="0" smtClean="0"/>
              <a:t>Модель </a:t>
            </a:r>
            <a:r>
              <a:rPr lang="ru-RU" b="1" dirty="0" err="1" smtClean="0"/>
              <a:t>темновых</a:t>
            </a:r>
            <a:r>
              <a:rPr lang="ru-RU" b="1" dirty="0" smtClean="0"/>
              <a:t> процессов фотосинтеза. </a:t>
            </a:r>
            <a:endParaRPr lang="ru-RU" dirty="0"/>
          </a:p>
        </p:txBody>
      </p:sp>
      <p:sp>
        <p:nvSpPr>
          <p:cNvPr id="3" name="Содержимое 2"/>
          <p:cNvSpPr>
            <a:spLocks noGrp="1"/>
          </p:cNvSpPr>
          <p:nvPr>
            <p:ph idx="1"/>
          </p:nvPr>
        </p:nvSpPr>
        <p:spPr>
          <a:xfrm>
            <a:off x="457200" y="1646237"/>
            <a:ext cx="8229600" cy="2782895"/>
          </a:xfrm>
        </p:spPr>
        <p:txBody>
          <a:bodyPr>
            <a:normAutofit fontScale="85000" lnSpcReduction="20000"/>
          </a:bodyPr>
          <a:lstStyle/>
          <a:p>
            <a:r>
              <a:rPr lang="ru-RU" dirty="0" smtClean="0"/>
              <a:t>Одной из первых моделей, описывающих колебательный процесс в живой системе, была модель </a:t>
            </a:r>
            <a:r>
              <a:rPr lang="ru-RU" dirty="0" err="1" smtClean="0"/>
              <a:t>темновых</a:t>
            </a:r>
            <a:r>
              <a:rPr lang="ru-RU" dirty="0" smtClean="0"/>
              <a:t> процессов фотосинтеза, предложенная и исследованная </a:t>
            </a:r>
            <a:r>
              <a:rPr lang="ru-RU" dirty="0" err="1" smtClean="0"/>
              <a:t>Д.С.Чернавским</a:t>
            </a:r>
            <a:r>
              <a:rPr lang="ru-RU" dirty="0" smtClean="0"/>
              <a:t> с сотрудниками (1967). Модель является примером системы второго порядка с квадратичными правыми частями, в которой возникают автоколебания (существует предельный цикл) и допускает полное аналитической исследование (</a:t>
            </a:r>
            <a:r>
              <a:rPr lang="ru-RU" dirty="0" err="1" smtClean="0"/>
              <a:t>Белюстина</a:t>
            </a:r>
            <a:r>
              <a:rPr lang="ru-RU" dirty="0" smtClean="0"/>
              <a:t>, 1967) </a:t>
            </a:r>
            <a:endParaRPr lang="ru-RU" dirty="0"/>
          </a:p>
        </p:txBody>
      </p:sp>
      <p:pic>
        <p:nvPicPr>
          <p:cNvPr id="281602" name="Picture 2" descr="C:\Users\73B5~1\AppData\Local\Temp\Rar$EX00.790\LectMB\lect08.files\image112.gif"/>
          <p:cNvPicPr>
            <a:picLocks noChangeAspect="1" noChangeArrowheads="1"/>
          </p:cNvPicPr>
          <p:nvPr/>
        </p:nvPicPr>
        <p:blipFill>
          <a:blip r:embed="rId2" cstate="print"/>
          <a:srcRect/>
          <a:stretch>
            <a:fillRect/>
          </a:stretch>
        </p:blipFill>
        <p:spPr bwMode="auto">
          <a:xfrm>
            <a:off x="1714480" y="4429132"/>
            <a:ext cx="5379558" cy="207170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281602"/>
                                        </p:tgtEl>
                                        <p:attrNameLst>
                                          <p:attrName>style.visibility</p:attrName>
                                        </p:attrNameLst>
                                      </p:cBhvr>
                                      <p:to>
                                        <p:strVal val="visible"/>
                                      </p:to>
                                    </p:set>
                                    <p:anim calcmode="lin" valueType="num">
                                      <p:cBhvr>
                                        <p:cTn id="14" dur="500" fill="hold"/>
                                        <p:tgtEl>
                                          <p:spTgt spid="281602"/>
                                        </p:tgtEl>
                                        <p:attrNameLst>
                                          <p:attrName>ppt_w</p:attrName>
                                        </p:attrNameLst>
                                      </p:cBhvr>
                                      <p:tavLst>
                                        <p:tav tm="0">
                                          <p:val>
                                            <p:strVal val="#ppt_w*2.5"/>
                                          </p:val>
                                        </p:tav>
                                        <p:tav tm="100000">
                                          <p:val>
                                            <p:strVal val="#ppt_w"/>
                                          </p:val>
                                        </p:tav>
                                      </p:tavLst>
                                    </p:anim>
                                    <p:anim calcmode="lin" valueType="num">
                                      <p:cBhvr>
                                        <p:cTn id="15" dur="500" fill="hold"/>
                                        <p:tgtEl>
                                          <p:spTgt spid="281602"/>
                                        </p:tgtEl>
                                        <p:attrNameLst>
                                          <p:attrName>ppt_h</p:attrName>
                                        </p:attrNameLst>
                                      </p:cBhvr>
                                      <p:tavLst>
                                        <p:tav tm="0">
                                          <p:val>
                                            <p:strVal val="#ppt_h*0.01"/>
                                          </p:val>
                                        </p:tav>
                                        <p:tav tm="100000">
                                          <p:val>
                                            <p:strVal val="#ppt_h"/>
                                          </p:val>
                                        </p:tav>
                                      </p:tavLst>
                                    </p:anim>
                                    <p:anim calcmode="lin" valueType="num">
                                      <p:cBhvr>
                                        <p:cTn id="16" dur="500" fill="hold"/>
                                        <p:tgtEl>
                                          <p:spTgt spid="281602"/>
                                        </p:tgtEl>
                                        <p:attrNameLst>
                                          <p:attrName>ppt_x</p:attrName>
                                        </p:attrNameLst>
                                      </p:cBhvr>
                                      <p:tavLst>
                                        <p:tav tm="0">
                                          <p:val>
                                            <p:strVal val="#ppt_x"/>
                                          </p:val>
                                        </p:tav>
                                        <p:tav tm="100000">
                                          <p:val>
                                            <p:strVal val="#ppt_x"/>
                                          </p:val>
                                        </p:tav>
                                      </p:tavLst>
                                    </p:anim>
                                    <p:anim calcmode="lin" valueType="num">
                                      <p:cBhvr>
                                        <p:cTn id="17" dur="500" fill="hold"/>
                                        <p:tgtEl>
                                          <p:spTgt spid="281602"/>
                                        </p:tgtEl>
                                        <p:attrNameLst>
                                          <p:attrName>ppt_y</p:attrName>
                                        </p:attrNameLst>
                                      </p:cBhvr>
                                      <p:tavLst>
                                        <p:tav tm="0">
                                          <p:val>
                                            <p:strVal val="#ppt_h+1"/>
                                          </p:val>
                                        </p:tav>
                                        <p:tav tm="100000">
                                          <p:val>
                                            <p:strVal val="#ppt_y"/>
                                          </p:val>
                                        </p:tav>
                                      </p:tavLst>
                                    </p:anim>
                                    <p:animEffect transition="in" filter="fade">
                                      <p:cBhvr>
                                        <p:cTn id="18" dur="500"/>
                                        <p:tgtEl>
                                          <p:spTgt spid="281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4997474"/>
          </a:xfrm>
        </p:spPr>
        <p:txBody>
          <a:bodyPr>
            <a:normAutofit fontScale="55000" lnSpcReduction="20000"/>
          </a:bodyPr>
          <a:lstStyle/>
          <a:p>
            <a:r>
              <a:rPr lang="ru-RU" sz="3300" dirty="0" smtClean="0"/>
              <a:t>Известно, что в условиях смены дня и ночи интенсивность фотосинтеза, то есть скорость выделения кислорода и поглощения СО</a:t>
            </a:r>
            <a:r>
              <a:rPr lang="ru-RU" sz="3300" baseline="-25000" dirty="0" smtClean="0"/>
              <a:t>2</a:t>
            </a:r>
            <a:r>
              <a:rPr lang="ru-RU" sz="3300" dirty="0" smtClean="0"/>
              <a:t> изменяется периодически (рис.8.10 </a:t>
            </a:r>
            <a:r>
              <a:rPr lang="ru-RU" sz="3300" i="1" dirty="0" smtClean="0"/>
              <a:t>а</a:t>
            </a:r>
            <a:r>
              <a:rPr lang="ru-RU" sz="3300" dirty="0" smtClean="0"/>
              <a:t>). </a:t>
            </a:r>
          </a:p>
          <a:p>
            <a:r>
              <a:rPr lang="ru-RU" sz="3300" dirty="0" smtClean="0"/>
              <a:t>Если растение поместить в условия непрерывной освещенности, то периодичность в интенсивности фотосинтеза с периодом несколько часов сохраняется достаточно длительное время. </a:t>
            </a:r>
          </a:p>
          <a:p>
            <a:r>
              <a:rPr lang="ru-RU" sz="3300" dirty="0" smtClean="0"/>
              <a:t>По-видимому, растение имеет свой внутренний ритм, синхронизованный с периодическим внешним воздействием. </a:t>
            </a:r>
          </a:p>
          <a:p>
            <a:r>
              <a:rPr lang="ru-RU" sz="3300" dirty="0" smtClean="0"/>
              <a:t>Напомним, что в процесс фотосинтеза входят световой и </a:t>
            </a:r>
            <a:r>
              <a:rPr lang="ru-RU" sz="3300" dirty="0" err="1" smtClean="0"/>
              <a:t>темновой</a:t>
            </a:r>
            <a:r>
              <a:rPr lang="ru-RU" sz="3300" dirty="0" smtClean="0"/>
              <a:t> циклы химических реакций. </a:t>
            </a:r>
          </a:p>
          <a:p>
            <a:r>
              <a:rPr lang="ru-RU" sz="3300" dirty="0" smtClean="0"/>
              <a:t>Первый включает поглощение энергии квантов света и, через ряд промежуточных стадий, приводит к образованию высокоэнергетических восстановленных химических соединений и богатых энергией молекул АТФ. Эти вещества употребляются в </a:t>
            </a:r>
            <a:r>
              <a:rPr lang="ru-RU" sz="3300" dirty="0" err="1" smtClean="0"/>
              <a:t>темновом</a:t>
            </a:r>
            <a:r>
              <a:rPr lang="ru-RU" sz="3300" dirty="0" smtClean="0"/>
              <a:t> цикле (</a:t>
            </a:r>
            <a:r>
              <a:rPr lang="ru-RU" sz="3300" dirty="0" err="1" smtClean="0"/>
              <a:t>цикле</a:t>
            </a:r>
            <a:r>
              <a:rPr lang="ru-RU" sz="3300" dirty="0" smtClean="0"/>
              <a:t> Кальвина), в котором свет непосредственно не участвует. </a:t>
            </a:r>
          </a:p>
          <a:p>
            <a:r>
              <a:rPr lang="ru-RU" sz="3300" dirty="0" smtClean="0"/>
              <a:t>Здесь происходит восстановление углекислоты СО</a:t>
            </a:r>
            <a:r>
              <a:rPr lang="ru-RU" sz="3300" baseline="-25000" dirty="0" smtClean="0"/>
              <a:t>2</a:t>
            </a:r>
            <a:r>
              <a:rPr lang="ru-RU" sz="3300" dirty="0" smtClean="0"/>
              <a:t> с помощью веществ, богатых энергией, и доноров водорода, полученных в световом цикле, и превращение ее в углеводы ‑ фруктозу и глюкозу (рис. 8.11).</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282626" name="Picture 2" descr="C:\Users\73B5~1\AppData\Local\Temp\Rar$EX00.790\LectMB\lect08.files\image114.gif"/>
          <p:cNvPicPr>
            <a:picLocks noChangeAspect="1" noChangeArrowheads="1"/>
          </p:cNvPicPr>
          <p:nvPr/>
        </p:nvPicPr>
        <p:blipFill>
          <a:blip r:embed="rId2" cstate="print"/>
          <a:srcRect/>
          <a:stretch>
            <a:fillRect/>
          </a:stretch>
        </p:blipFill>
        <p:spPr bwMode="auto">
          <a:xfrm>
            <a:off x="2214546" y="1857364"/>
            <a:ext cx="4798019" cy="4000528"/>
          </a:xfrm>
          <a:prstGeom prst="rect">
            <a:avLst/>
          </a:prstGeom>
          <a:noFill/>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Имитационные модели (</a:t>
            </a:r>
            <a:r>
              <a:rPr lang="en-US" b="1" dirty="0" smtClean="0"/>
              <a:t>simulation)</a:t>
            </a:r>
            <a:endParaRPr lang="ru-RU" dirty="0"/>
          </a:p>
        </p:txBody>
      </p:sp>
      <p:sp>
        <p:nvSpPr>
          <p:cNvPr id="3" name="Содержимое 2"/>
          <p:cNvSpPr>
            <a:spLocks noGrp="1"/>
          </p:cNvSpPr>
          <p:nvPr>
            <p:ph idx="1"/>
          </p:nvPr>
        </p:nvSpPr>
        <p:spPr>
          <a:xfrm>
            <a:off x="457200" y="1646236"/>
            <a:ext cx="8229600" cy="5211763"/>
          </a:xfrm>
        </p:spPr>
        <p:txBody>
          <a:bodyPr>
            <a:normAutofit fontScale="40000" lnSpcReduction="20000"/>
          </a:bodyPr>
          <a:lstStyle/>
          <a:p>
            <a:r>
              <a:rPr lang="ru-RU" sz="3600" dirty="0" smtClean="0"/>
              <a:t>Производится объединение разработанных блоков имитационной модели на базе стандартного или специально созданного математического обеспечения. Апробируются и отрабатываются различные схемы взаимодействия блоков. На этом этапе всю “большую модель” удобно рассматривать как комплекс автоматов с памятью или без нее, детерминированных или стохастических. Работа с моделью тогда представляет собой изучение коллективного поведения автоматов в случайной или детерминированной среде.</a:t>
            </a:r>
          </a:p>
          <a:p>
            <a:r>
              <a:rPr lang="ru-RU" sz="3600" dirty="0" smtClean="0"/>
              <a:t>Производятся верификация имитационной модели в целом и проверка ее адекватности. Этот процесс еще менее может быть формализован, чем верификация отдельных блоков. Здесь решающими оказываются знания экспертов – специалистов, хорошо знающих реальную систему.</a:t>
            </a:r>
          </a:p>
          <a:p>
            <a:r>
              <a:rPr lang="ru-RU" sz="3600" dirty="0" smtClean="0"/>
              <a:t>Планируются эксперименты с моделью. При анализе их результатов используются статистическая обработка информации, графические формы выдачи данных и пр. Результаты экспериментов пополняют информационный фонд (банк данных) и используются при дальнейшей работе с моделью.</a:t>
            </a:r>
          </a:p>
          <a:p>
            <a:r>
              <a:rPr lang="ru-RU" sz="3600" dirty="0" smtClean="0"/>
              <a:t>На каждом из этапов могут возникнуть трудности, для преодоления которых необходимо перестраивать модель, расширять список фазовых переменных, уточнять вид их взаимодействий. По существу, создание имитационной модели включает путь последовательных приближений, в процессе которых получается новая информация об объекте моделирования, усовершенствуется система наблюдений, проверяются гипотезы о механизмах тех или иных процессов в рамках общей имитационной системы.</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5068911"/>
          </a:xfrm>
        </p:spPr>
        <p:txBody>
          <a:bodyPr>
            <a:normAutofit fontScale="70000" lnSpcReduction="20000"/>
          </a:bodyPr>
          <a:lstStyle/>
          <a:p>
            <a:r>
              <a:rPr lang="ru-RU" dirty="0" smtClean="0"/>
              <a:t>В цикле участвуют углеводы с различным содержанием углерода (индекс внизу означает число атомов углевода в молекуле). </a:t>
            </a:r>
          </a:p>
          <a:p>
            <a:r>
              <a:rPr lang="ru-RU" dirty="0" smtClean="0"/>
              <a:t>Все </a:t>
            </a:r>
            <a:r>
              <a:rPr lang="ru-RU" dirty="0" err="1" smtClean="0"/>
              <a:t>трехуглеродные</a:t>
            </a:r>
            <a:r>
              <a:rPr lang="ru-RU" dirty="0" smtClean="0"/>
              <a:t> сахара имеют общее название  </a:t>
            </a:r>
            <a:r>
              <a:rPr lang="ru-RU" dirty="0" err="1" smtClean="0"/>
              <a:t>триозы</a:t>
            </a:r>
            <a:r>
              <a:rPr lang="ru-RU" dirty="0" smtClean="0"/>
              <a:t> (</a:t>
            </a:r>
            <a:r>
              <a:rPr lang="ru-RU" i="1" dirty="0" smtClean="0"/>
              <a:t>с</a:t>
            </a:r>
            <a:r>
              <a:rPr lang="ru-RU" baseline="-25000" dirty="0" smtClean="0"/>
              <a:t>3</a:t>
            </a:r>
            <a:r>
              <a:rPr lang="ru-RU" dirty="0" smtClean="0"/>
              <a:t>), </a:t>
            </a:r>
            <a:r>
              <a:rPr lang="ru-RU" dirty="0" err="1" smtClean="0"/>
              <a:t>пятиуглеродные</a:t>
            </a:r>
            <a:r>
              <a:rPr lang="ru-RU" dirty="0" smtClean="0"/>
              <a:t> (</a:t>
            </a:r>
            <a:r>
              <a:rPr lang="ru-RU" i="1" dirty="0" smtClean="0"/>
              <a:t>с</a:t>
            </a:r>
            <a:r>
              <a:rPr lang="ru-RU" baseline="-25000" dirty="0" smtClean="0"/>
              <a:t>5</a:t>
            </a:r>
            <a:r>
              <a:rPr lang="ru-RU" dirty="0" smtClean="0"/>
              <a:t>) ‑ пентозы, </a:t>
            </a:r>
            <a:r>
              <a:rPr lang="ru-RU" dirty="0" err="1" smtClean="0"/>
              <a:t>шестиуглеродные</a:t>
            </a:r>
            <a:r>
              <a:rPr lang="ru-RU" dirty="0" smtClean="0"/>
              <a:t> (</a:t>
            </a:r>
            <a:r>
              <a:rPr lang="ru-RU" i="1" dirty="0" smtClean="0"/>
              <a:t>с</a:t>
            </a:r>
            <a:r>
              <a:rPr lang="ru-RU" baseline="-25000" dirty="0" smtClean="0"/>
              <a:t>6</a:t>
            </a:r>
            <a:r>
              <a:rPr lang="ru-RU" dirty="0" smtClean="0"/>
              <a:t>) ‑ гексозы. Цикл замкнут, т.е. вещество, к которому первоначально присоединяется углекислота (акцептор СО</a:t>
            </a:r>
            <a:r>
              <a:rPr lang="ru-RU" baseline="-25000" dirty="0" smtClean="0"/>
              <a:t>2</a:t>
            </a:r>
            <a:r>
              <a:rPr lang="ru-RU" dirty="0" smtClean="0"/>
              <a:t>, обозначенный на рис. 8.8 символом </a:t>
            </a:r>
            <a:r>
              <a:rPr lang="ru-RU" i="1" dirty="0" smtClean="0"/>
              <a:t>с</a:t>
            </a:r>
            <a:r>
              <a:rPr lang="ru-RU" baseline="-25000" dirty="0" smtClean="0"/>
              <a:t>5</a:t>
            </a:r>
            <a:r>
              <a:rPr lang="ru-RU" dirty="0" smtClean="0"/>
              <a:t>) в результате реакции регенерируется. </a:t>
            </a:r>
          </a:p>
          <a:p>
            <a:r>
              <a:rPr lang="ru-RU" dirty="0" smtClean="0"/>
              <a:t>Самые простые сахара ‑ </a:t>
            </a:r>
            <a:r>
              <a:rPr lang="ru-RU" dirty="0" err="1" smtClean="0"/>
              <a:t>триозы</a:t>
            </a:r>
            <a:r>
              <a:rPr lang="ru-RU" dirty="0" smtClean="0"/>
              <a:t> ‑ непосредственно связаны со световым циклом, остальные сахара со световым циклом не связаны. </a:t>
            </a:r>
          </a:p>
          <a:p>
            <a:r>
              <a:rPr lang="ru-RU" dirty="0" smtClean="0"/>
              <a:t>Все реакции в цикле, за исключением первичной фиксации СО</a:t>
            </a:r>
            <a:r>
              <a:rPr lang="ru-RU" baseline="-25000" dirty="0" smtClean="0"/>
              <a:t>2</a:t>
            </a:r>
            <a:r>
              <a:rPr lang="ru-RU" dirty="0" smtClean="0"/>
              <a:t> на </a:t>
            </a:r>
            <a:r>
              <a:rPr lang="ru-RU" dirty="0" err="1" smtClean="0"/>
              <a:t>рибулезе</a:t>
            </a:r>
            <a:r>
              <a:rPr lang="ru-RU" dirty="0" smtClean="0"/>
              <a:t>, бимолекулярные, и зависимость скорости реакции от концентрации описывается членами второго порядка.</a:t>
            </a:r>
          </a:p>
          <a:p>
            <a:r>
              <a:rPr lang="ru-RU" dirty="0" smtClean="0"/>
              <a:t>Для упрощения системы были выделены группы веществ, реакции между которыми протекают быстро и обратимо, легкие сахара (</a:t>
            </a:r>
            <a:r>
              <a:rPr lang="ru-RU" dirty="0" err="1" smtClean="0"/>
              <a:t>трехуглеродистые</a:t>
            </a:r>
            <a:r>
              <a:rPr lang="ru-RU" dirty="0" smtClean="0"/>
              <a:t> углеводы) и более тяжелые </a:t>
            </a:r>
            <a:r>
              <a:rPr lang="ru-RU" dirty="0" err="1" smtClean="0"/>
              <a:t>шестиуглеродные</a:t>
            </a:r>
            <a:r>
              <a:rPr lang="ru-RU" dirty="0" smtClean="0"/>
              <a:t> сахара. Суммарная концентрация первых обозначалась условно </a:t>
            </a:r>
            <a:r>
              <a:rPr lang="ru-RU" i="1" dirty="0" smtClean="0"/>
              <a:t>с</a:t>
            </a:r>
            <a:r>
              <a:rPr lang="ru-RU" i="1" baseline="-25000" dirty="0" smtClean="0"/>
              <a:t>3</a:t>
            </a:r>
            <a:r>
              <a:rPr lang="ru-RU" dirty="0" smtClean="0"/>
              <a:t>, а вторых </a:t>
            </a:r>
            <a:r>
              <a:rPr lang="ru-RU" i="1" dirty="0" smtClean="0"/>
              <a:t>с</a:t>
            </a:r>
            <a:r>
              <a:rPr lang="ru-RU" baseline="-25000" dirty="0" smtClean="0"/>
              <a:t>6</a:t>
            </a:r>
            <a:r>
              <a:rPr lang="ru-RU" dirty="0" smtClean="0"/>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7"/>
            <a:ext cx="8229600" cy="2854334"/>
          </a:xfrm>
        </p:spPr>
        <p:txBody>
          <a:bodyPr>
            <a:normAutofit fontScale="85000" lnSpcReduction="20000"/>
          </a:bodyPr>
          <a:lstStyle/>
          <a:p>
            <a:r>
              <a:rPr lang="ru-RU" dirty="0" smtClean="0"/>
              <a:t>Предполагалось, что прибыль тяжелых сахаров </a:t>
            </a:r>
            <a:r>
              <a:rPr lang="ru-RU" i="1" dirty="0" smtClean="0"/>
              <a:t>с</a:t>
            </a:r>
            <a:r>
              <a:rPr lang="ru-RU" baseline="-25000" dirty="0" smtClean="0"/>
              <a:t>6</a:t>
            </a:r>
            <a:r>
              <a:rPr lang="ru-RU" dirty="0" smtClean="0"/>
              <a:t> может осуществляться за счет соединения двух легких </a:t>
            </a:r>
            <a:r>
              <a:rPr lang="ru-RU" i="1" dirty="0" smtClean="0"/>
              <a:t>с</a:t>
            </a:r>
            <a:r>
              <a:rPr lang="ru-RU" baseline="-25000" dirty="0" smtClean="0"/>
              <a:t>3</a:t>
            </a:r>
            <a:r>
              <a:rPr lang="ru-RU" dirty="0" smtClean="0"/>
              <a:t>. Их убыль, так же как и убыль тяжелых сахаров, происходит в результате бимолекулярного взаимодействия тяжелых и легких сахаров. </a:t>
            </a:r>
          </a:p>
          <a:p>
            <a:r>
              <a:rPr lang="ru-RU" dirty="0" smtClean="0"/>
              <a:t>Имеет место также приток продукта </a:t>
            </a:r>
            <a:r>
              <a:rPr lang="ru-RU" i="1" dirty="0" smtClean="0"/>
              <a:t>с</a:t>
            </a:r>
            <a:r>
              <a:rPr lang="ru-RU" baseline="-25000" dirty="0" smtClean="0"/>
              <a:t>3</a:t>
            </a:r>
            <a:r>
              <a:rPr lang="ru-RU" dirty="0" smtClean="0"/>
              <a:t> в сферу реакции за счет </a:t>
            </a:r>
            <a:r>
              <a:rPr lang="ru-RU" dirty="0" err="1" smtClean="0"/>
              <a:t>биохимически</a:t>
            </a:r>
            <a:r>
              <a:rPr lang="ru-RU" dirty="0" smtClean="0"/>
              <a:t> сходных процессов (гликолиза, дыхания). Эти предположения приводят к системе уравнений:</a:t>
            </a:r>
            <a:r>
              <a:rPr lang="ru-RU" b="1" dirty="0" smtClean="0"/>
              <a:t>	</a:t>
            </a:r>
            <a:r>
              <a:rPr lang="ru-RU" dirty="0" smtClean="0"/>
              <a:t>(8.9)</a:t>
            </a:r>
          </a:p>
        </p:txBody>
      </p:sp>
      <p:pic>
        <p:nvPicPr>
          <p:cNvPr id="284674" name="Picture 2" descr="C:\Users\73B5~1\AppData\Local\Temp\Rar$EX00.790\LectMB\lect08.files\image118.gif"/>
          <p:cNvPicPr>
            <a:picLocks noChangeAspect="1" noChangeArrowheads="1"/>
          </p:cNvPicPr>
          <p:nvPr/>
        </p:nvPicPr>
        <p:blipFill>
          <a:blip r:embed="rId2" cstate="print"/>
          <a:srcRect/>
          <a:stretch>
            <a:fillRect/>
          </a:stretch>
        </p:blipFill>
        <p:spPr bwMode="auto">
          <a:xfrm>
            <a:off x="3071802" y="4572008"/>
            <a:ext cx="3088639" cy="150019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284674"/>
                                        </p:tgtEl>
                                        <p:attrNameLst>
                                          <p:attrName>style.visibility</p:attrName>
                                        </p:attrNameLst>
                                      </p:cBhvr>
                                      <p:to>
                                        <p:strVal val="visible"/>
                                      </p:to>
                                    </p:set>
                                    <p:anim calcmode="lin" valueType="num">
                                      <p:cBhvr>
                                        <p:cTn id="23" dur="500" fill="hold"/>
                                        <p:tgtEl>
                                          <p:spTgt spid="284674"/>
                                        </p:tgtEl>
                                        <p:attrNameLst>
                                          <p:attrName>ppt_w</p:attrName>
                                        </p:attrNameLst>
                                      </p:cBhvr>
                                      <p:tavLst>
                                        <p:tav tm="0">
                                          <p:val>
                                            <p:strVal val="#ppt_w*2.5"/>
                                          </p:val>
                                        </p:tav>
                                        <p:tav tm="100000">
                                          <p:val>
                                            <p:strVal val="#ppt_w"/>
                                          </p:val>
                                        </p:tav>
                                      </p:tavLst>
                                    </p:anim>
                                    <p:anim calcmode="lin" valueType="num">
                                      <p:cBhvr>
                                        <p:cTn id="24" dur="500" fill="hold"/>
                                        <p:tgtEl>
                                          <p:spTgt spid="284674"/>
                                        </p:tgtEl>
                                        <p:attrNameLst>
                                          <p:attrName>ppt_h</p:attrName>
                                        </p:attrNameLst>
                                      </p:cBhvr>
                                      <p:tavLst>
                                        <p:tav tm="0">
                                          <p:val>
                                            <p:strVal val="#ppt_h*0.01"/>
                                          </p:val>
                                        </p:tav>
                                        <p:tav tm="100000">
                                          <p:val>
                                            <p:strVal val="#ppt_h"/>
                                          </p:val>
                                        </p:tav>
                                      </p:tavLst>
                                    </p:anim>
                                    <p:anim calcmode="lin" valueType="num">
                                      <p:cBhvr>
                                        <p:cTn id="25" dur="500" fill="hold"/>
                                        <p:tgtEl>
                                          <p:spTgt spid="284674"/>
                                        </p:tgtEl>
                                        <p:attrNameLst>
                                          <p:attrName>ppt_x</p:attrName>
                                        </p:attrNameLst>
                                      </p:cBhvr>
                                      <p:tavLst>
                                        <p:tav tm="0">
                                          <p:val>
                                            <p:strVal val="#ppt_x"/>
                                          </p:val>
                                        </p:tav>
                                        <p:tav tm="100000">
                                          <p:val>
                                            <p:strVal val="#ppt_x"/>
                                          </p:val>
                                        </p:tav>
                                      </p:tavLst>
                                    </p:anim>
                                    <p:anim calcmode="lin" valueType="num">
                                      <p:cBhvr>
                                        <p:cTn id="26" dur="500" fill="hold"/>
                                        <p:tgtEl>
                                          <p:spTgt spid="284674"/>
                                        </p:tgtEl>
                                        <p:attrNameLst>
                                          <p:attrName>ppt_y</p:attrName>
                                        </p:attrNameLst>
                                      </p:cBhvr>
                                      <p:tavLst>
                                        <p:tav tm="0">
                                          <p:val>
                                            <p:strVal val="#ppt_h+1"/>
                                          </p:val>
                                        </p:tav>
                                        <p:tav tm="100000">
                                          <p:val>
                                            <p:strVal val="#ppt_y"/>
                                          </p:val>
                                        </p:tav>
                                      </p:tavLst>
                                    </p:anim>
                                    <p:animEffect transition="in" filter="fade">
                                      <p:cBhvr>
                                        <p:cTn id="27" dur="500"/>
                                        <p:tgtEl>
                                          <p:spTgt spid="284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285860"/>
            <a:ext cx="8229600" cy="5288676"/>
          </a:xfrm>
        </p:spPr>
        <p:txBody>
          <a:bodyPr>
            <a:normAutofit fontScale="77500" lnSpcReduction="20000"/>
          </a:bodyPr>
          <a:lstStyle/>
          <a:p>
            <a:r>
              <a:rPr lang="ru-RU" b="1" dirty="0" smtClean="0"/>
              <a:t>Переменные представляют собой нормированные концентрации легких (</a:t>
            </a:r>
            <a:r>
              <a:rPr lang="ru-RU" b="1" i="1" dirty="0" err="1" smtClean="0"/>
              <a:t>x</a:t>
            </a:r>
            <a:r>
              <a:rPr lang="ru-RU" b="1" dirty="0" smtClean="0"/>
              <a:t>) и тяжелых (</a:t>
            </a:r>
            <a:r>
              <a:rPr lang="ru-RU" b="1" i="1" dirty="0" err="1" smtClean="0"/>
              <a:t>y</a:t>
            </a:r>
            <a:r>
              <a:rPr lang="ru-RU" b="1" dirty="0" smtClean="0"/>
              <a:t>) сахаров. В положительном квадранте имеется одно состояние равновесия с координатами (1,1). Изоклины горизонтальных касательных определяются из уравнения</a:t>
            </a:r>
            <a:endParaRPr lang="en-US" b="1" dirty="0" smtClean="0"/>
          </a:p>
          <a:p>
            <a:endParaRPr lang="en-US" b="1" dirty="0" smtClean="0"/>
          </a:p>
          <a:p>
            <a:endParaRPr lang="en-US" b="1" dirty="0" smtClean="0"/>
          </a:p>
          <a:p>
            <a:pPr>
              <a:buNone/>
            </a:pPr>
            <a:r>
              <a:rPr lang="en-US" b="1" dirty="0" smtClean="0"/>
              <a:t> </a:t>
            </a:r>
            <a:r>
              <a:rPr lang="ru-RU" dirty="0" smtClean="0"/>
              <a:t>а изоклины вертикальных касательных – из уравнения</a:t>
            </a:r>
            <a:endParaRPr lang="en-US" dirty="0" smtClean="0"/>
          </a:p>
          <a:p>
            <a:pPr>
              <a:buNone/>
            </a:pPr>
            <a:endParaRPr lang="en-US" dirty="0" smtClean="0"/>
          </a:p>
          <a:p>
            <a:pPr>
              <a:buNone/>
            </a:pPr>
            <a:endParaRPr lang="ru-RU" dirty="0" smtClean="0"/>
          </a:p>
          <a:p>
            <a:r>
              <a:rPr lang="ru-RU" sz="3100" dirty="0" smtClean="0"/>
              <a:t>На рис. 8.12 изображены фазовые портреты системы. При  </a:t>
            </a:r>
            <a:r>
              <a:rPr lang="en-US" sz="3100" dirty="0" smtClean="0"/>
              <a:t>	</a:t>
            </a:r>
            <a:r>
              <a:rPr lang="ru-RU" sz="3100" dirty="0" smtClean="0"/>
              <a:t>       это устойчивый фокус (рис. 8.12 </a:t>
            </a:r>
            <a:r>
              <a:rPr lang="ru-RU" sz="3100" i="1" dirty="0" smtClean="0"/>
              <a:t>а</a:t>
            </a:r>
            <a:r>
              <a:rPr lang="ru-RU" sz="3100" dirty="0" smtClean="0"/>
              <a:t>). При</a:t>
            </a:r>
            <a:r>
              <a:rPr lang="en-US" sz="3100" dirty="0" smtClean="0"/>
              <a:t>	</a:t>
            </a:r>
            <a:r>
              <a:rPr lang="ru-RU" sz="3100" dirty="0" smtClean="0"/>
              <a:t>  </a:t>
            </a:r>
            <a:r>
              <a:rPr lang="en-US" sz="3100" dirty="0" smtClean="0"/>
              <a:t>    </a:t>
            </a:r>
            <a:r>
              <a:rPr lang="ru-RU" sz="3100" dirty="0" smtClean="0">
                <a:sym typeface="Symbol"/>
              </a:rPr>
              <a:t></a:t>
            </a:r>
            <a:r>
              <a:rPr lang="ru-RU" sz="3100" dirty="0" smtClean="0"/>
              <a:t> неустойчивый фокус, окруженный предельным циклом (рис. 8.12 </a:t>
            </a:r>
            <a:r>
              <a:rPr lang="ru-RU" sz="3100" i="1" dirty="0" smtClean="0"/>
              <a:t>б</a:t>
            </a:r>
            <a:r>
              <a:rPr lang="ru-RU" sz="3100" dirty="0" smtClean="0"/>
              <a:t>). </a:t>
            </a:r>
          </a:p>
          <a:p>
            <a:endParaRPr lang="ru-RU" dirty="0"/>
          </a:p>
        </p:txBody>
      </p:sp>
      <p:pic>
        <p:nvPicPr>
          <p:cNvPr id="286722" name="Picture 2" descr="C:\Users\73B5~1\AppData\Local\Temp\Rar$EX00.790\LectMB\lect08.files\image120.gif"/>
          <p:cNvPicPr>
            <a:picLocks noChangeAspect="1" noChangeArrowheads="1"/>
          </p:cNvPicPr>
          <p:nvPr/>
        </p:nvPicPr>
        <p:blipFill>
          <a:blip r:embed="rId2" cstate="print"/>
          <a:srcRect/>
          <a:stretch>
            <a:fillRect/>
          </a:stretch>
        </p:blipFill>
        <p:spPr bwMode="auto">
          <a:xfrm>
            <a:off x="3500430" y="2928934"/>
            <a:ext cx="2085635" cy="642942"/>
          </a:xfrm>
          <a:prstGeom prst="rect">
            <a:avLst/>
          </a:prstGeom>
          <a:noFill/>
        </p:spPr>
      </p:pic>
      <p:pic>
        <p:nvPicPr>
          <p:cNvPr id="286723" name="Picture 3" descr="C:\Users\73B5~1\AppData\Local\Temp\Rar$EX00.790\LectMB\lect08.files\image122.gif"/>
          <p:cNvPicPr>
            <a:picLocks noChangeAspect="1" noChangeArrowheads="1"/>
          </p:cNvPicPr>
          <p:nvPr/>
        </p:nvPicPr>
        <p:blipFill>
          <a:blip r:embed="rId3" cstate="print"/>
          <a:srcRect/>
          <a:stretch>
            <a:fillRect/>
          </a:stretch>
        </p:blipFill>
        <p:spPr bwMode="auto">
          <a:xfrm>
            <a:off x="3214678" y="3929066"/>
            <a:ext cx="2857520" cy="476253"/>
          </a:xfrm>
          <a:prstGeom prst="rect">
            <a:avLst/>
          </a:prstGeom>
          <a:noFill/>
        </p:spPr>
      </p:pic>
      <p:pic>
        <p:nvPicPr>
          <p:cNvPr id="286724" name="Picture 4" descr="C:\Users\73B5~1\AppData\Local\Temp\Rar$EX00.790\LectMB\lect08.files\image124.gif"/>
          <p:cNvPicPr>
            <a:picLocks noChangeAspect="1" noChangeArrowheads="1"/>
          </p:cNvPicPr>
          <p:nvPr/>
        </p:nvPicPr>
        <p:blipFill>
          <a:blip r:embed="rId4" cstate="print"/>
          <a:srcRect/>
          <a:stretch>
            <a:fillRect/>
          </a:stretch>
        </p:blipFill>
        <p:spPr bwMode="auto">
          <a:xfrm>
            <a:off x="1785918" y="4714884"/>
            <a:ext cx="857256" cy="463762"/>
          </a:xfrm>
          <a:prstGeom prst="rect">
            <a:avLst/>
          </a:prstGeom>
          <a:noFill/>
        </p:spPr>
      </p:pic>
      <p:pic>
        <p:nvPicPr>
          <p:cNvPr id="286725" name="Picture 5" descr="C:\Users\73B5~1\AppData\Local\Temp\Rar$EX00.790\LectMB\lect08.files\image126.gif"/>
          <p:cNvPicPr>
            <a:picLocks noChangeAspect="1" noChangeArrowheads="1"/>
          </p:cNvPicPr>
          <p:nvPr/>
        </p:nvPicPr>
        <p:blipFill>
          <a:blip r:embed="rId5" cstate="print"/>
          <a:srcRect/>
          <a:stretch>
            <a:fillRect/>
          </a:stretch>
        </p:blipFill>
        <p:spPr bwMode="auto">
          <a:xfrm>
            <a:off x="1785918" y="5072074"/>
            <a:ext cx="790575" cy="39052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286722"/>
                                        </p:tgtEl>
                                        <p:attrNameLst>
                                          <p:attrName>style.visibility</p:attrName>
                                        </p:attrNameLst>
                                      </p:cBhvr>
                                      <p:to>
                                        <p:strVal val="visible"/>
                                      </p:to>
                                    </p:set>
                                    <p:anim calcmode="lin" valueType="num">
                                      <p:cBhvr>
                                        <p:cTn id="14" dur="500" fill="hold"/>
                                        <p:tgtEl>
                                          <p:spTgt spid="286722"/>
                                        </p:tgtEl>
                                        <p:attrNameLst>
                                          <p:attrName>ppt_w</p:attrName>
                                        </p:attrNameLst>
                                      </p:cBhvr>
                                      <p:tavLst>
                                        <p:tav tm="0">
                                          <p:val>
                                            <p:strVal val="#ppt_w*2.5"/>
                                          </p:val>
                                        </p:tav>
                                        <p:tav tm="100000">
                                          <p:val>
                                            <p:strVal val="#ppt_w"/>
                                          </p:val>
                                        </p:tav>
                                      </p:tavLst>
                                    </p:anim>
                                    <p:anim calcmode="lin" valueType="num">
                                      <p:cBhvr>
                                        <p:cTn id="15" dur="500" fill="hold"/>
                                        <p:tgtEl>
                                          <p:spTgt spid="286722"/>
                                        </p:tgtEl>
                                        <p:attrNameLst>
                                          <p:attrName>ppt_h</p:attrName>
                                        </p:attrNameLst>
                                      </p:cBhvr>
                                      <p:tavLst>
                                        <p:tav tm="0">
                                          <p:val>
                                            <p:strVal val="#ppt_h*0.01"/>
                                          </p:val>
                                        </p:tav>
                                        <p:tav tm="100000">
                                          <p:val>
                                            <p:strVal val="#ppt_h"/>
                                          </p:val>
                                        </p:tav>
                                      </p:tavLst>
                                    </p:anim>
                                    <p:anim calcmode="lin" valueType="num">
                                      <p:cBhvr>
                                        <p:cTn id="16" dur="500" fill="hold"/>
                                        <p:tgtEl>
                                          <p:spTgt spid="286722"/>
                                        </p:tgtEl>
                                        <p:attrNameLst>
                                          <p:attrName>ppt_x</p:attrName>
                                        </p:attrNameLst>
                                      </p:cBhvr>
                                      <p:tavLst>
                                        <p:tav tm="0">
                                          <p:val>
                                            <p:strVal val="#ppt_x"/>
                                          </p:val>
                                        </p:tav>
                                        <p:tav tm="100000">
                                          <p:val>
                                            <p:strVal val="#ppt_x"/>
                                          </p:val>
                                        </p:tav>
                                      </p:tavLst>
                                    </p:anim>
                                    <p:anim calcmode="lin" valueType="num">
                                      <p:cBhvr>
                                        <p:cTn id="17" dur="500" fill="hold"/>
                                        <p:tgtEl>
                                          <p:spTgt spid="286722"/>
                                        </p:tgtEl>
                                        <p:attrNameLst>
                                          <p:attrName>ppt_y</p:attrName>
                                        </p:attrNameLst>
                                      </p:cBhvr>
                                      <p:tavLst>
                                        <p:tav tm="0">
                                          <p:val>
                                            <p:strVal val="#ppt_h+1"/>
                                          </p:val>
                                        </p:tav>
                                        <p:tav tm="100000">
                                          <p:val>
                                            <p:strVal val="#ppt_y"/>
                                          </p:val>
                                        </p:tav>
                                      </p:tavLst>
                                    </p:anim>
                                    <p:animEffect transition="in" filter="fade">
                                      <p:cBhvr>
                                        <p:cTn id="18" dur="500"/>
                                        <p:tgtEl>
                                          <p:spTgt spid="286722"/>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3" end="3"/>
                                            </p:txEl>
                                          </p:spTgt>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286723"/>
                                        </p:tgtEl>
                                        <p:attrNameLst>
                                          <p:attrName>style.visibility</p:attrName>
                                        </p:attrNameLst>
                                      </p:cBhvr>
                                      <p:to>
                                        <p:strVal val="visible"/>
                                      </p:to>
                                    </p:set>
                                    <p:anim calcmode="lin" valueType="num">
                                      <p:cBhvr>
                                        <p:cTn id="30" dur="500" fill="hold"/>
                                        <p:tgtEl>
                                          <p:spTgt spid="286723"/>
                                        </p:tgtEl>
                                        <p:attrNameLst>
                                          <p:attrName>ppt_w</p:attrName>
                                        </p:attrNameLst>
                                      </p:cBhvr>
                                      <p:tavLst>
                                        <p:tav tm="0">
                                          <p:val>
                                            <p:strVal val="#ppt_w*2.5"/>
                                          </p:val>
                                        </p:tav>
                                        <p:tav tm="100000">
                                          <p:val>
                                            <p:strVal val="#ppt_w"/>
                                          </p:val>
                                        </p:tav>
                                      </p:tavLst>
                                    </p:anim>
                                    <p:anim calcmode="lin" valueType="num">
                                      <p:cBhvr>
                                        <p:cTn id="31" dur="500" fill="hold"/>
                                        <p:tgtEl>
                                          <p:spTgt spid="286723"/>
                                        </p:tgtEl>
                                        <p:attrNameLst>
                                          <p:attrName>ppt_h</p:attrName>
                                        </p:attrNameLst>
                                      </p:cBhvr>
                                      <p:tavLst>
                                        <p:tav tm="0">
                                          <p:val>
                                            <p:strVal val="#ppt_h*0.01"/>
                                          </p:val>
                                        </p:tav>
                                        <p:tav tm="100000">
                                          <p:val>
                                            <p:strVal val="#ppt_h"/>
                                          </p:val>
                                        </p:tav>
                                      </p:tavLst>
                                    </p:anim>
                                    <p:anim calcmode="lin" valueType="num">
                                      <p:cBhvr>
                                        <p:cTn id="32" dur="500" fill="hold"/>
                                        <p:tgtEl>
                                          <p:spTgt spid="286723"/>
                                        </p:tgtEl>
                                        <p:attrNameLst>
                                          <p:attrName>ppt_x</p:attrName>
                                        </p:attrNameLst>
                                      </p:cBhvr>
                                      <p:tavLst>
                                        <p:tav tm="0">
                                          <p:val>
                                            <p:strVal val="#ppt_x"/>
                                          </p:val>
                                        </p:tav>
                                        <p:tav tm="100000">
                                          <p:val>
                                            <p:strVal val="#ppt_x"/>
                                          </p:val>
                                        </p:tav>
                                      </p:tavLst>
                                    </p:anim>
                                    <p:anim calcmode="lin" valueType="num">
                                      <p:cBhvr>
                                        <p:cTn id="33" dur="500" fill="hold"/>
                                        <p:tgtEl>
                                          <p:spTgt spid="286723"/>
                                        </p:tgtEl>
                                        <p:attrNameLst>
                                          <p:attrName>ppt_y</p:attrName>
                                        </p:attrNameLst>
                                      </p:cBhvr>
                                      <p:tavLst>
                                        <p:tav tm="0">
                                          <p:val>
                                            <p:strVal val="#ppt_h+1"/>
                                          </p:val>
                                        </p:tav>
                                        <p:tav tm="100000">
                                          <p:val>
                                            <p:strVal val="#ppt_y"/>
                                          </p:val>
                                        </p:tav>
                                      </p:tavLst>
                                    </p:anim>
                                    <p:animEffect transition="in" filter="fade">
                                      <p:cBhvr>
                                        <p:cTn id="34" dur="500"/>
                                        <p:tgtEl>
                                          <p:spTgt spid="286723"/>
                                        </p:tgtEl>
                                      </p:cBhvr>
                                    </p:animEffect>
                                  </p:childTnLst>
                                </p:cTn>
                              </p:par>
                            </p:childTnLst>
                          </p:cTn>
                        </p:par>
                      </p:childTnLst>
                    </p:cTn>
                  </p:par>
                  <p:par>
                    <p:cTn id="35" fill="hold">
                      <p:stCondLst>
                        <p:cond delay="indefinite"/>
                      </p:stCondLst>
                      <p:childTnLst>
                        <p:par>
                          <p:cTn id="36" fill="hold">
                            <p:stCondLst>
                              <p:cond delay="0"/>
                            </p:stCondLst>
                            <p:childTnLst>
                              <p:par>
                                <p:cTn id="37" presetID="58" presetClass="entr" presetSubtype="0" accel="10000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0"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43" dur="500"/>
                                        <p:tgtEl>
                                          <p:spTgt spid="3">
                                            <p:txEl>
                                              <p:pRg st="6" end="6"/>
                                            </p:txEl>
                                          </p:spTgt>
                                        </p:tgtEl>
                                      </p:cBhvr>
                                    </p:animEffect>
                                  </p:childTnLst>
                                </p:cTn>
                              </p:par>
                              <p:par>
                                <p:cTn id="44" presetID="58" presetClass="entr" presetSubtype="0" accel="100000" fill="hold" nodeType="withEffect">
                                  <p:stCondLst>
                                    <p:cond delay="0"/>
                                  </p:stCondLst>
                                  <p:childTnLst>
                                    <p:set>
                                      <p:cBhvr>
                                        <p:cTn id="45" dur="1" fill="hold">
                                          <p:stCondLst>
                                            <p:cond delay="0"/>
                                          </p:stCondLst>
                                        </p:cTn>
                                        <p:tgtEl>
                                          <p:spTgt spid="286724"/>
                                        </p:tgtEl>
                                        <p:attrNameLst>
                                          <p:attrName>style.visibility</p:attrName>
                                        </p:attrNameLst>
                                      </p:cBhvr>
                                      <p:to>
                                        <p:strVal val="visible"/>
                                      </p:to>
                                    </p:set>
                                    <p:anim calcmode="lin" valueType="num">
                                      <p:cBhvr>
                                        <p:cTn id="46" dur="500" fill="hold"/>
                                        <p:tgtEl>
                                          <p:spTgt spid="286724"/>
                                        </p:tgtEl>
                                        <p:attrNameLst>
                                          <p:attrName>ppt_w</p:attrName>
                                        </p:attrNameLst>
                                      </p:cBhvr>
                                      <p:tavLst>
                                        <p:tav tm="0">
                                          <p:val>
                                            <p:strVal val="#ppt_w*2.5"/>
                                          </p:val>
                                        </p:tav>
                                        <p:tav tm="100000">
                                          <p:val>
                                            <p:strVal val="#ppt_w"/>
                                          </p:val>
                                        </p:tav>
                                      </p:tavLst>
                                    </p:anim>
                                    <p:anim calcmode="lin" valueType="num">
                                      <p:cBhvr>
                                        <p:cTn id="47" dur="500" fill="hold"/>
                                        <p:tgtEl>
                                          <p:spTgt spid="286724"/>
                                        </p:tgtEl>
                                        <p:attrNameLst>
                                          <p:attrName>ppt_h</p:attrName>
                                        </p:attrNameLst>
                                      </p:cBhvr>
                                      <p:tavLst>
                                        <p:tav tm="0">
                                          <p:val>
                                            <p:strVal val="#ppt_h*0.01"/>
                                          </p:val>
                                        </p:tav>
                                        <p:tav tm="100000">
                                          <p:val>
                                            <p:strVal val="#ppt_h"/>
                                          </p:val>
                                        </p:tav>
                                      </p:tavLst>
                                    </p:anim>
                                    <p:anim calcmode="lin" valueType="num">
                                      <p:cBhvr>
                                        <p:cTn id="48" dur="500" fill="hold"/>
                                        <p:tgtEl>
                                          <p:spTgt spid="286724"/>
                                        </p:tgtEl>
                                        <p:attrNameLst>
                                          <p:attrName>ppt_x</p:attrName>
                                        </p:attrNameLst>
                                      </p:cBhvr>
                                      <p:tavLst>
                                        <p:tav tm="0">
                                          <p:val>
                                            <p:strVal val="#ppt_x"/>
                                          </p:val>
                                        </p:tav>
                                        <p:tav tm="100000">
                                          <p:val>
                                            <p:strVal val="#ppt_x"/>
                                          </p:val>
                                        </p:tav>
                                      </p:tavLst>
                                    </p:anim>
                                    <p:anim calcmode="lin" valueType="num">
                                      <p:cBhvr>
                                        <p:cTn id="49" dur="500" fill="hold"/>
                                        <p:tgtEl>
                                          <p:spTgt spid="286724"/>
                                        </p:tgtEl>
                                        <p:attrNameLst>
                                          <p:attrName>ppt_y</p:attrName>
                                        </p:attrNameLst>
                                      </p:cBhvr>
                                      <p:tavLst>
                                        <p:tav tm="0">
                                          <p:val>
                                            <p:strVal val="#ppt_h+1"/>
                                          </p:val>
                                        </p:tav>
                                        <p:tav tm="100000">
                                          <p:val>
                                            <p:strVal val="#ppt_y"/>
                                          </p:val>
                                        </p:tav>
                                      </p:tavLst>
                                    </p:anim>
                                    <p:animEffect transition="in" filter="fade">
                                      <p:cBhvr>
                                        <p:cTn id="50" dur="500"/>
                                        <p:tgtEl>
                                          <p:spTgt spid="286724"/>
                                        </p:tgtEl>
                                      </p:cBhvr>
                                    </p:animEffect>
                                  </p:childTnLst>
                                </p:cTn>
                              </p:par>
                              <p:par>
                                <p:cTn id="51" presetID="58" presetClass="entr" presetSubtype="0" accel="100000" fill="hold" nodeType="withEffect">
                                  <p:stCondLst>
                                    <p:cond delay="0"/>
                                  </p:stCondLst>
                                  <p:childTnLst>
                                    <p:set>
                                      <p:cBhvr>
                                        <p:cTn id="52" dur="1" fill="hold">
                                          <p:stCondLst>
                                            <p:cond delay="0"/>
                                          </p:stCondLst>
                                        </p:cTn>
                                        <p:tgtEl>
                                          <p:spTgt spid="286725"/>
                                        </p:tgtEl>
                                        <p:attrNameLst>
                                          <p:attrName>style.visibility</p:attrName>
                                        </p:attrNameLst>
                                      </p:cBhvr>
                                      <p:to>
                                        <p:strVal val="visible"/>
                                      </p:to>
                                    </p:set>
                                    <p:anim calcmode="lin" valueType="num">
                                      <p:cBhvr>
                                        <p:cTn id="53" dur="500" fill="hold"/>
                                        <p:tgtEl>
                                          <p:spTgt spid="286725"/>
                                        </p:tgtEl>
                                        <p:attrNameLst>
                                          <p:attrName>ppt_w</p:attrName>
                                        </p:attrNameLst>
                                      </p:cBhvr>
                                      <p:tavLst>
                                        <p:tav tm="0">
                                          <p:val>
                                            <p:strVal val="#ppt_w*2.5"/>
                                          </p:val>
                                        </p:tav>
                                        <p:tav tm="100000">
                                          <p:val>
                                            <p:strVal val="#ppt_w"/>
                                          </p:val>
                                        </p:tav>
                                      </p:tavLst>
                                    </p:anim>
                                    <p:anim calcmode="lin" valueType="num">
                                      <p:cBhvr>
                                        <p:cTn id="54" dur="500" fill="hold"/>
                                        <p:tgtEl>
                                          <p:spTgt spid="286725"/>
                                        </p:tgtEl>
                                        <p:attrNameLst>
                                          <p:attrName>ppt_h</p:attrName>
                                        </p:attrNameLst>
                                      </p:cBhvr>
                                      <p:tavLst>
                                        <p:tav tm="0">
                                          <p:val>
                                            <p:strVal val="#ppt_h*0.01"/>
                                          </p:val>
                                        </p:tav>
                                        <p:tav tm="100000">
                                          <p:val>
                                            <p:strVal val="#ppt_h"/>
                                          </p:val>
                                        </p:tav>
                                      </p:tavLst>
                                    </p:anim>
                                    <p:anim calcmode="lin" valueType="num">
                                      <p:cBhvr>
                                        <p:cTn id="55" dur="500" fill="hold"/>
                                        <p:tgtEl>
                                          <p:spTgt spid="286725"/>
                                        </p:tgtEl>
                                        <p:attrNameLst>
                                          <p:attrName>ppt_x</p:attrName>
                                        </p:attrNameLst>
                                      </p:cBhvr>
                                      <p:tavLst>
                                        <p:tav tm="0">
                                          <p:val>
                                            <p:strVal val="#ppt_x"/>
                                          </p:val>
                                        </p:tav>
                                        <p:tav tm="100000">
                                          <p:val>
                                            <p:strVal val="#ppt_x"/>
                                          </p:val>
                                        </p:tav>
                                      </p:tavLst>
                                    </p:anim>
                                    <p:anim calcmode="lin" valueType="num">
                                      <p:cBhvr>
                                        <p:cTn id="56" dur="500" fill="hold"/>
                                        <p:tgtEl>
                                          <p:spTgt spid="286725"/>
                                        </p:tgtEl>
                                        <p:attrNameLst>
                                          <p:attrName>ppt_y</p:attrName>
                                        </p:attrNameLst>
                                      </p:cBhvr>
                                      <p:tavLst>
                                        <p:tav tm="0">
                                          <p:val>
                                            <p:strVal val="#ppt_h+1"/>
                                          </p:val>
                                        </p:tav>
                                        <p:tav tm="100000">
                                          <p:val>
                                            <p:strVal val="#ppt_y"/>
                                          </p:val>
                                        </p:tav>
                                      </p:tavLst>
                                    </p:anim>
                                    <p:animEffect transition="in" filter="fade">
                                      <p:cBhvr>
                                        <p:cTn id="57" dur="500"/>
                                        <p:tgtEl>
                                          <p:spTgt spid="286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287746" name="Picture 2" descr="C:\Users\73B5~1\AppData\Local\Temp\Rar$EX00.790\LectMB\lect08.files\image116.gif"/>
          <p:cNvPicPr>
            <a:picLocks noChangeAspect="1" noChangeArrowheads="1"/>
          </p:cNvPicPr>
          <p:nvPr/>
        </p:nvPicPr>
        <p:blipFill>
          <a:blip r:embed="rId2" cstate="print"/>
          <a:srcRect/>
          <a:stretch>
            <a:fillRect/>
          </a:stretch>
        </p:blipFill>
        <p:spPr bwMode="auto">
          <a:xfrm>
            <a:off x="1500166" y="1643050"/>
            <a:ext cx="5732738" cy="4071966"/>
          </a:xfrm>
          <a:prstGeom prst="rect">
            <a:avLst/>
          </a:prstGeom>
          <a:noFill/>
        </p:spPr>
      </p:pic>
    </p:spTree>
  </p:cSld>
  <p:clrMapOvr>
    <a:masterClrMapping/>
  </p:clrMapOvr>
  <p:transition>
    <p:dissolve/>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Колебания в гликолизе. </a:t>
            </a:r>
            <a:endParaRPr lang="ru-RU" dirty="0"/>
          </a:p>
        </p:txBody>
      </p:sp>
      <p:sp>
        <p:nvSpPr>
          <p:cNvPr id="3" name="Содержимое 2"/>
          <p:cNvSpPr>
            <a:spLocks noGrp="1"/>
          </p:cNvSpPr>
          <p:nvPr>
            <p:ph idx="1"/>
          </p:nvPr>
        </p:nvSpPr>
        <p:spPr>
          <a:xfrm>
            <a:off x="357158" y="642918"/>
            <a:ext cx="8501122" cy="2143141"/>
          </a:xfrm>
        </p:spPr>
        <p:txBody>
          <a:bodyPr>
            <a:normAutofit/>
          </a:bodyPr>
          <a:lstStyle/>
          <a:p>
            <a:r>
              <a:rPr lang="ru-RU" sz="2000" dirty="0" smtClean="0"/>
              <a:t>Классическим примером колебательной биохимической реакции является гликолиз. В процессе гликолиза осуществляется распад глюкозы и других сахаров, при этом соединения, содержащие шесть молекул углерода, превращаются в трикарбоновые кислоты, включающие три молекулы углерода. За счет избытка свободной энергии в процессе гликолиза на одну молекулу</a:t>
            </a:r>
            <a:endParaRPr lang="ru-RU" sz="2000" b="1" dirty="0" smtClean="0"/>
          </a:p>
          <a:p>
            <a:endParaRPr lang="ru-RU" sz="2000" dirty="0"/>
          </a:p>
        </p:txBody>
      </p:sp>
      <p:pic>
        <p:nvPicPr>
          <p:cNvPr id="288770" name="Picture 2" descr="C:\Users\73B5~1\AppData\Local\Temp\Rar$EX00.790\LectMB\lect08.files\image127.gif"/>
          <p:cNvPicPr>
            <a:picLocks noChangeAspect="1" noChangeArrowheads="1"/>
          </p:cNvPicPr>
          <p:nvPr/>
        </p:nvPicPr>
        <p:blipFill>
          <a:blip r:embed="rId2" cstate="print"/>
          <a:srcRect/>
          <a:stretch>
            <a:fillRect/>
          </a:stretch>
        </p:blipFill>
        <p:spPr bwMode="auto">
          <a:xfrm>
            <a:off x="5572132" y="3571876"/>
            <a:ext cx="3389152" cy="2428892"/>
          </a:xfrm>
          <a:prstGeom prst="rect">
            <a:avLst/>
          </a:prstGeom>
          <a:noFill/>
        </p:spPr>
      </p:pic>
      <p:sp>
        <p:nvSpPr>
          <p:cNvPr id="6" name="Содержимое 2"/>
          <p:cNvSpPr txBox="1">
            <a:spLocks/>
          </p:cNvSpPr>
          <p:nvPr/>
        </p:nvSpPr>
        <p:spPr>
          <a:xfrm>
            <a:off x="428596" y="2428868"/>
            <a:ext cx="5286412" cy="2857520"/>
          </a:xfrm>
          <a:prstGeom prst="rect">
            <a:avLst/>
          </a:prstGeom>
        </p:spPr>
        <p:txBody>
          <a:bodyPr>
            <a:noAutofit/>
          </a:bodyPr>
          <a:lstStyle/>
          <a:p>
            <a:pPr marL="292100" lvl="0" indent="-292100">
              <a:buClr>
                <a:schemeClr val="accent1"/>
              </a:buClr>
              <a:buSzPct val="70000"/>
            </a:pPr>
            <a:r>
              <a:rPr lang="ru-RU" sz="2000" dirty="0" smtClean="0"/>
              <a:t>     </a:t>
            </a:r>
            <a:r>
              <a:rPr lang="ru-RU" sz="2000" dirty="0" err="1" smtClean="0"/>
              <a:t>шестиуглеродного</a:t>
            </a:r>
            <a:r>
              <a:rPr lang="ru-RU" sz="2000" dirty="0" smtClean="0"/>
              <a:t> сахара образуются две молекулы АТФ. Основную роль в генерации наблюдаемых колебаний концентраций компонентов реакции: фруктозо-6-фосфата, фруктозо-1,6-фосфата и восстановленного НАД (</a:t>
            </a:r>
            <a:r>
              <a:rPr lang="ru-RU" sz="2000" i="1" dirty="0" err="1" smtClean="0"/>
              <a:t>никотинаминадениндинуклеотид</a:t>
            </a:r>
            <a:r>
              <a:rPr lang="ru-RU" sz="2000" dirty="0" smtClean="0"/>
              <a:t>) играет ключевой фермент </a:t>
            </a:r>
            <a:r>
              <a:rPr lang="ru-RU" sz="2000" dirty="0" err="1" smtClean="0"/>
              <a:t>гликолитического</a:t>
            </a:r>
            <a:r>
              <a:rPr lang="ru-RU" sz="2000" dirty="0" smtClean="0"/>
              <a:t> пути </a:t>
            </a:r>
            <a:r>
              <a:rPr lang="ru-RU" sz="2000" dirty="0" smtClean="0">
                <a:sym typeface="Symbol"/>
              </a:rPr>
              <a:t></a:t>
            </a:r>
            <a:r>
              <a:rPr lang="ru-RU" sz="2000" dirty="0" smtClean="0"/>
              <a:t> </a:t>
            </a:r>
            <a:r>
              <a:rPr lang="ru-RU" sz="2000" dirty="0" err="1" smtClean="0"/>
              <a:t>фосфофруктокиназа</a:t>
            </a:r>
            <a:r>
              <a:rPr lang="ru-RU" sz="2000" dirty="0" smtClean="0"/>
              <a:t> (ФФК). Упрощенная схема реакций представлена на рис. 8.13:</a:t>
            </a: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ppt_w*2.5"/>
                                          </p:val>
                                        </p:tav>
                                        <p:tav tm="100000">
                                          <p:val>
                                            <p:strVal val="#ppt_w"/>
                                          </p:val>
                                        </p:tav>
                                      </p:tavLst>
                                    </p:anim>
                                    <p:anim calcmode="lin" valueType="num">
                                      <p:cBhvr>
                                        <p:cTn id="17" dur="500" fill="hold"/>
                                        <p:tgtEl>
                                          <p:spTgt spid="6"/>
                                        </p:tgtEl>
                                        <p:attrNameLst>
                                          <p:attrName>ppt_h</p:attrName>
                                        </p:attrNameLst>
                                      </p:cBhvr>
                                      <p:tavLst>
                                        <p:tav tm="0">
                                          <p:val>
                                            <p:strVal val="#ppt_h*0.01"/>
                                          </p:val>
                                        </p:tav>
                                        <p:tav tm="100000">
                                          <p:val>
                                            <p:strVal val="#ppt_h"/>
                                          </p:val>
                                        </p:tav>
                                      </p:tavLst>
                                    </p:anim>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h+1"/>
                                          </p:val>
                                        </p:tav>
                                        <p:tav tm="100000">
                                          <p:val>
                                            <p:strVal val="#ppt_y"/>
                                          </p:val>
                                        </p:tav>
                                      </p:tavLst>
                                    </p:anim>
                                    <p:animEffect transition="in" filter="fade">
                                      <p:cBhvr>
                                        <p:cTn id="20" dur="500"/>
                                        <p:tgtEl>
                                          <p:spTgt spid="6"/>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288770"/>
                                        </p:tgtEl>
                                        <p:attrNameLst>
                                          <p:attrName>style.visibility</p:attrName>
                                        </p:attrNameLst>
                                      </p:cBhvr>
                                      <p:to>
                                        <p:strVal val="visible"/>
                                      </p:to>
                                    </p:set>
                                    <p:anim calcmode="lin" valueType="num">
                                      <p:cBhvr>
                                        <p:cTn id="23" dur="500" fill="hold"/>
                                        <p:tgtEl>
                                          <p:spTgt spid="288770"/>
                                        </p:tgtEl>
                                        <p:attrNameLst>
                                          <p:attrName>ppt_w</p:attrName>
                                        </p:attrNameLst>
                                      </p:cBhvr>
                                      <p:tavLst>
                                        <p:tav tm="0">
                                          <p:val>
                                            <p:strVal val="#ppt_w*2.5"/>
                                          </p:val>
                                        </p:tav>
                                        <p:tav tm="100000">
                                          <p:val>
                                            <p:strVal val="#ppt_w"/>
                                          </p:val>
                                        </p:tav>
                                      </p:tavLst>
                                    </p:anim>
                                    <p:anim calcmode="lin" valueType="num">
                                      <p:cBhvr>
                                        <p:cTn id="24" dur="500" fill="hold"/>
                                        <p:tgtEl>
                                          <p:spTgt spid="288770"/>
                                        </p:tgtEl>
                                        <p:attrNameLst>
                                          <p:attrName>ppt_h</p:attrName>
                                        </p:attrNameLst>
                                      </p:cBhvr>
                                      <p:tavLst>
                                        <p:tav tm="0">
                                          <p:val>
                                            <p:strVal val="#ppt_h*0.01"/>
                                          </p:val>
                                        </p:tav>
                                        <p:tav tm="100000">
                                          <p:val>
                                            <p:strVal val="#ppt_h"/>
                                          </p:val>
                                        </p:tav>
                                      </p:tavLst>
                                    </p:anim>
                                    <p:anim calcmode="lin" valueType="num">
                                      <p:cBhvr>
                                        <p:cTn id="25" dur="500" fill="hold"/>
                                        <p:tgtEl>
                                          <p:spTgt spid="288770"/>
                                        </p:tgtEl>
                                        <p:attrNameLst>
                                          <p:attrName>ppt_x</p:attrName>
                                        </p:attrNameLst>
                                      </p:cBhvr>
                                      <p:tavLst>
                                        <p:tav tm="0">
                                          <p:val>
                                            <p:strVal val="#ppt_x"/>
                                          </p:val>
                                        </p:tav>
                                        <p:tav tm="100000">
                                          <p:val>
                                            <p:strVal val="#ppt_x"/>
                                          </p:val>
                                        </p:tav>
                                      </p:tavLst>
                                    </p:anim>
                                    <p:anim calcmode="lin" valueType="num">
                                      <p:cBhvr>
                                        <p:cTn id="26" dur="500" fill="hold"/>
                                        <p:tgtEl>
                                          <p:spTgt spid="288770"/>
                                        </p:tgtEl>
                                        <p:attrNameLst>
                                          <p:attrName>ppt_y</p:attrName>
                                        </p:attrNameLst>
                                      </p:cBhvr>
                                      <p:tavLst>
                                        <p:tav tm="0">
                                          <p:val>
                                            <p:strVal val="#ppt_h+1"/>
                                          </p:val>
                                        </p:tav>
                                        <p:tav tm="100000">
                                          <p:val>
                                            <p:strVal val="#ppt_y"/>
                                          </p:val>
                                        </p:tav>
                                      </p:tavLst>
                                    </p:anim>
                                    <p:animEffect transition="in" filter="fade">
                                      <p:cBhvr>
                                        <p:cTn id="27" dur="500"/>
                                        <p:tgtEl>
                                          <p:spTgt spid="288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071546"/>
            <a:ext cx="8229600" cy="5000660"/>
          </a:xfrm>
        </p:spPr>
        <p:txBody>
          <a:bodyPr>
            <a:normAutofit fontScale="85000" lnSpcReduction="10000"/>
          </a:bodyPr>
          <a:lstStyle/>
          <a:p>
            <a:r>
              <a:rPr lang="ru-RU" dirty="0" smtClean="0"/>
              <a:t>На схеме [Гл] - глюкоза, Ф6Ф - фруктозо-6-фосфат </a:t>
            </a:r>
            <a:r>
              <a:rPr lang="ru-RU" dirty="0" smtClean="0">
                <a:sym typeface="Symbol"/>
              </a:rPr>
              <a:t></a:t>
            </a:r>
            <a:r>
              <a:rPr lang="ru-RU" dirty="0" smtClean="0"/>
              <a:t> субстрат ключевой реакции, ФДФ ‑ продукт этой реакции, который является субстратом в следующей стадии. Обе реакции катализируются ферментами. В безразмерных переменных система описывающих реакции уравнений может быть записана в виде:</a:t>
            </a:r>
          </a:p>
          <a:p>
            <a:pPr>
              <a:buNone/>
            </a:pPr>
            <a:r>
              <a:rPr lang="ru-RU" dirty="0" smtClean="0"/>
              <a:t> </a:t>
            </a:r>
          </a:p>
          <a:p>
            <a:pPr>
              <a:buNone/>
            </a:pPr>
            <a:r>
              <a:rPr lang="ru-RU" dirty="0" smtClean="0"/>
              <a:t>	</a:t>
            </a:r>
          </a:p>
          <a:p>
            <a:pPr>
              <a:buNone/>
            </a:pPr>
            <a:r>
              <a:rPr lang="ru-RU" dirty="0" smtClean="0"/>
              <a:t>  </a:t>
            </a:r>
          </a:p>
          <a:p>
            <a:r>
              <a:rPr lang="ru-RU" dirty="0" smtClean="0"/>
              <a:t>Здесь зависимости скоростей реакций от переменных записаны в форме </a:t>
            </a:r>
            <a:r>
              <a:rPr lang="ru-RU" dirty="0" err="1" smtClean="0"/>
              <a:t>Михаэлиса-Ментен</a:t>
            </a:r>
            <a:r>
              <a:rPr lang="ru-RU" dirty="0" smtClean="0"/>
              <a:t> (Моно), как это было представлено в уравнении (8.10).Если выполняются условия: </a:t>
            </a:r>
            <a:r>
              <a:rPr lang="ru-RU" i="1" dirty="0" err="1" smtClean="0"/>
              <a:t>K</a:t>
            </a:r>
            <a:r>
              <a:rPr lang="ru-RU" i="1" baseline="-25000" dirty="0" err="1" smtClean="0"/>
              <a:t>mx</a:t>
            </a:r>
            <a:r>
              <a:rPr lang="ru-RU" i="1" dirty="0" smtClean="0"/>
              <a:t>&gt;&gt;</a:t>
            </a:r>
            <a:r>
              <a:rPr lang="ru-RU" i="1" dirty="0" err="1" smtClean="0"/>
              <a:t>x</a:t>
            </a:r>
            <a:r>
              <a:rPr lang="ru-RU" i="1" dirty="0" smtClean="0"/>
              <a:t>, </a:t>
            </a:r>
            <a:r>
              <a:rPr lang="ru-RU" i="1" dirty="0" err="1" smtClean="0"/>
              <a:t>K</a:t>
            </a:r>
            <a:r>
              <a:rPr lang="ru-RU" i="1" baseline="-25000" dirty="0" err="1" smtClean="0"/>
              <a:t>my</a:t>
            </a:r>
            <a:r>
              <a:rPr lang="ru-RU" i="1" dirty="0" smtClean="0"/>
              <a:t>&gt;&gt;</a:t>
            </a:r>
            <a:r>
              <a:rPr lang="ru-RU" i="1" dirty="0" err="1" smtClean="0"/>
              <a:t>y</a:t>
            </a:r>
            <a:r>
              <a:rPr lang="ru-RU" i="1" dirty="0" smtClean="0"/>
              <a:t>,</a:t>
            </a:r>
            <a:r>
              <a:rPr lang="ru-RU" dirty="0" smtClean="0"/>
              <a:t> можно произвести замену переменных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pic>
        <p:nvPicPr>
          <p:cNvPr id="289794" name="Picture 2" descr="C:\Users\73B5~1\AppData\Local\Temp\Rar$EX00.790\LectMB\lect08.files\image129.gif"/>
          <p:cNvPicPr>
            <a:picLocks noChangeAspect="1" noChangeArrowheads="1"/>
          </p:cNvPicPr>
          <p:nvPr/>
        </p:nvPicPr>
        <p:blipFill>
          <a:blip r:embed="rId2" cstate="print"/>
          <a:srcRect/>
          <a:stretch>
            <a:fillRect/>
          </a:stretch>
        </p:blipFill>
        <p:spPr bwMode="auto">
          <a:xfrm>
            <a:off x="2928926" y="3143248"/>
            <a:ext cx="3298051" cy="1143008"/>
          </a:xfrm>
          <a:prstGeom prst="rect">
            <a:avLst/>
          </a:prstGeom>
          <a:noFill/>
        </p:spPr>
      </p:pic>
      <p:pic>
        <p:nvPicPr>
          <p:cNvPr id="289795" name="Picture 3" descr="C:\Users\73B5~1\AppData\Local\Temp\Rar$EX00.790\LectMB\lect08.files\image131.gif"/>
          <p:cNvPicPr>
            <a:picLocks noChangeAspect="1" noChangeArrowheads="1"/>
          </p:cNvPicPr>
          <p:nvPr/>
        </p:nvPicPr>
        <p:blipFill>
          <a:blip r:embed="rId3" cstate="print"/>
          <a:srcRect/>
          <a:stretch>
            <a:fillRect/>
          </a:stretch>
        </p:blipFill>
        <p:spPr bwMode="auto">
          <a:xfrm>
            <a:off x="1857356" y="6000768"/>
            <a:ext cx="4805991" cy="64294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289794"/>
                                        </p:tgtEl>
                                        <p:attrNameLst>
                                          <p:attrName>style.visibility</p:attrName>
                                        </p:attrNameLst>
                                      </p:cBhvr>
                                      <p:to>
                                        <p:strVal val="visible"/>
                                      </p:to>
                                    </p:set>
                                    <p:anim calcmode="lin" valueType="num">
                                      <p:cBhvr>
                                        <p:cTn id="14" dur="500" fill="hold"/>
                                        <p:tgtEl>
                                          <p:spTgt spid="289794"/>
                                        </p:tgtEl>
                                        <p:attrNameLst>
                                          <p:attrName>ppt_w</p:attrName>
                                        </p:attrNameLst>
                                      </p:cBhvr>
                                      <p:tavLst>
                                        <p:tav tm="0">
                                          <p:val>
                                            <p:strVal val="#ppt_w*2.5"/>
                                          </p:val>
                                        </p:tav>
                                        <p:tav tm="100000">
                                          <p:val>
                                            <p:strVal val="#ppt_w"/>
                                          </p:val>
                                        </p:tav>
                                      </p:tavLst>
                                    </p:anim>
                                    <p:anim calcmode="lin" valueType="num">
                                      <p:cBhvr>
                                        <p:cTn id="15" dur="500" fill="hold"/>
                                        <p:tgtEl>
                                          <p:spTgt spid="289794"/>
                                        </p:tgtEl>
                                        <p:attrNameLst>
                                          <p:attrName>ppt_h</p:attrName>
                                        </p:attrNameLst>
                                      </p:cBhvr>
                                      <p:tavLst>
                                        <p:tav tm="0">
                                          <p:val>
                                            <p:strVal val="#ppt_h*0.01"/>
                                          </p:val>
                                        </p:tav>
                                        <p:tav tm="100000">
                                          <p:val>
                                            <p:strVal val="#ppt_h"/>
                                          </p:val>
                                        </p:tav>
                                      </p:tavLst>
                                    </p:anim>
                                    <p:anim calcmode="lin" valueType="num">
                                      <p:cBhvr>
                                        <p:cTn id="16" dur="500" fill="hold"/>
                                        <p:tgtEl>
                                          <p:spTgt spid="289794"/>
                                        </p:tgtEl>
                                        <p:attrNameLst>
                                          <p:attrName>ppt_x</p:attrName>
                                        </p:attrNameLst>
                                      </p:cBhvr>
                                      <p:tavLst>
                                        <p:tav tm="0">
                                          <p:val>
                                            <p:strVal val="#ppt_x"/>
                                          </p:val>
                                        </p:tav>
                                        <p:tav tm="100000">
                                          <p:val>
                                            <p:strVal val="#ppt_x"/>
                                          </p:val>
                                        </p:tav>
                                      </p:tavLst>
                                    </p:anim>
                                    <p:anim calcmode="lin" valueType="num">
                                      <p:cBhvr>
                                        <p:cTn id="17" dur="500" fill="hold"/>
                                        <p:tgtEl>
                                          <p:spTgt spid="289794"/>
                                        </p:tgtEl>
                                        <p:attrNameLst>
                                          <p:attrName>ppt_y</p:attrName>
                                        </p:attrNameLst>
                                      </p:cBhvr>
                                      <p:tavLst>
                                        <p:tav tm="0">
                                          <p:val>
                                            <p:strVal val="#ppt_h+1"/>
                                          </p:val>
                                        </p:tav>
                                        <p:tav tm="100000">
                                          <p:val>
                                            <p:strVal val="#ppt_y"/>
                                          </p:val>
                                        </p:tav>
                                      </p:tavLst>
                                    </p:anim>
                                    <p:animEffect transition="in" filter="fade">
                                      <p:cBhvr>
                                        <p:cTn id="18" dur="500"/>
                                        <p:tgtEl>
                                          <p:spTgt spid="289794"/>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4" end="4"/>
                                            </p:txEl>
                                          </p:spTgt>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289795"/>
                                        </p:tgtEl>
                                        <p:attrNameLst>
                                          <p:attrName>style.visibility</p:attrName>
                                        </p:attrNameLst>
                                      </p:cBhvr>
                                      <p:to>
                                        <p:strVal val="visible"/>
                                      </p:to>
                                    </p:set>
                                    <p:anim calcmode="lin" valueType="num">
                                      <p:cBhvr>
                                        <p:cTn id="30" dur="500" fill="hold"/>
                                        <p:tgtEl>
                                          <p:spTgt spid="289795"/>
                                        </p:tgtEl>
                                        <p:attrNameLst>
                                          <p:attrName>ppt_w</p:attrName>
                                        </p:attrNameLst>
                                      </p:cBhvr>
                                      <p:tavLst>
                                        <p:tav tm="0">
                                          <p:val>
                                            <p:strVal val="#ppt_w*2.5"/>
                                          </p:val>
                                        </p:tav>
                                        <p:tav tm="100000">
                                          <p:val>
                                            <p:strVal val="#ppt_w"/>
                                          </p:val>
                                        </p:tav>
                                      </p:tavLst>
                                    </p:anim>
                                    <p:anim calcmode="lin" valueType="num">
                                      <p:cBhvr>
                                        <p:cTn id="31" dur="500" fill="hold"/>
                                        <p:tgtEl>
                                          <p:spTgt spid="289795"/>
                                        </p:tgtEl>
                                        <p:attrNameLst>
                                          <p:attrName>ppt_h</p:attrName>
                                        </p:attrNameLst>
                                      </p:cBhvr>
                                      <p:tavLst>
                                        <p:tav tm="0">
                                          <p:val>
                                            <p:strVal val="#ppt_h*0.01"/>
                                          </p:val>
                                        </p:tav>
                                        <p:tav tm="100000">
                                          <p:val>
                                            <p:strVal val="#ppt_h"/>
                                          </p:val>
                                        </p:tav>
                                      </p:tavLst>
                                    </p:anim>
                                    <p:anim calcmode="lin" valueType="num">
                                      <p:cBhvr>
                                        <p:cTn id="32" dur="500" fill="hold"/>
                                        <p:tgtEl>
                                          <p:spTgt spid="289795"/>
                                        </p:tgtEl>
                                        <p:attrNameLst>
                                          <p:attrName>ppt_x</p:attrName>
                                        </p:attrNameLst>
                                      </p:cBhvr>
                                      <p:tavLst>
                                        <p:tav tm="0">
                                          <p:val>
                                            <p:strVal val="#ppt_x"/>
                                          </p:val>
                                        </p:tav>
                                        <p:tav tm="100000">
                                          <p:val>
                                            <p:strVal val="#ppt_x"/>
                                          </p:val>
                                        </p:tav>
                                      </p:tavLst>
                                    </p:anim>
                                    <p:anim calcmode="lin" valueType="num">
                                      <p:cBhvr>
                                        <p:cTn id="33" dur="500" fill="hold"/>
                                        <p:tgtEl>
                                          <p:spTgt spid="289795"/>
                                        </p:tgtEl>
                                        <p:attrNameLst>
                                          <p:attrName>ppt_y</p:attrName>
                                        </p:attrNameLst>
                                      </p:cBhvr>
                                      <p:tavLst>
                                        <p:tav tm="0">
                                          <p:val>
                                            <p:strVal val="#ppt_h+1"/>
                                          </p:val>
                                        </p:tav>
                                        <p:tav tm="100000">
                                          <p:val>
                                            <p:strVal val="#ppt_y"/>
                                          </p:val>
                                        </p:tav>
                                      </p:tavLst>
                                    </p:anim>
                                    <p:animEffect transition="in" filter="fade">
                                      <p:cBhvr>
                                        <p:cTn id="34" dur="500"/>
                                        <p:tgtEl>
                                          <p:spTgt spid="289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14282" y="1071546"/>
            <a:ext cx="3971924" cy="5429264"/>
          </a:xfrm>
        </p:spPr>
        <p:txBody>
          <a:bodyPr>
            <a:normAutofit fontScale="85000" lnSpcReduction="20000"/>
          </a:bodyPr>
          <a:lstStyle/>
          <a:p>
            <a:r>
              <a:rPr lang="ru-RU" dirty="0" smtClean="0"/>
              <a:t>Опустив штрихи у новых переменных, получим систему в безразмерном виде :</a:t>
            </a:r>
          </a:p>
          <a:p>
            <a:pPr>
              <a:buNone/>
            </a:pPr>
            <a:r>
              <a:rPr lang="ru-RU" dirty="0" smtClean="0"/>
              <a:t>				</a:t>
            </a:r>
            <a:endParaRPr lang="en-US" dirty="0" smtClean="0"/>
          </a:p>
          <a:p>
            <a:pPr>
              <a:buNone/>
            </a:pPr>
            <a:endParaRPr lang="en-US" dirty="0" smtClean="0"/>
          </a:p>
          <a:p>
            <a:pPr>
              <a:buNone/>
            </a:pPr>
            <a:r>
              <a:rPr lang="ru-RU" dirty="0" smtClean="0"/>
              <a:t>			</a:t>
            </a:r>
            <a:r>
              <a:rPr lang="en-US" dirty="0" smtClean="0"/>
              <a:t>	</a:t>
            </a:r>
            <a:r>
              <a:rPr lang="ru-RU" dirty="0" smtClean="0"/>
              <a:t>(8.10)</a:t>
            </a:r>
          </a:p>
          <a:p>
            <a:r>
              <a:rPr lang="ru-RU" dirty="0" smtClean="0"/>
              <a:t>где </a:t>
            </a:r>
            <a:endParaRPr lang="en-US" dirty="0" smtClean="0"/>
          </a:p>
          <a:p>
            <a:endParaRPr lang="en-US" dirty="0" smtClean="0"/>
          </a:p>
          <a:p>
            <a:endParaRPr lang="ru-RU" dirty="0" smtClean="0"/>
          </a:p>
          <a:p>
            <a:r>
              <a:rPr lang="ru-RU" dirty="0" smtClean="0"/>
              <a:t>Кинетика изменений переменных и фазовые портреты системы (8.10) при разных значениях параметров представлены на рис. 8.14</a:t>
            </a:r>
          </a:p>
          <a:p>
            <a:endParaRPr lang="ru-RU" dirty="0"/>
          </a:p>
        </p:txBody>
      </p:sp>
      <p:pic>
        <p:nvPicPr>
          <p:cNvPr id="290818" name="Picture 2" descr="C:\Users\73B5~1\AppData\Local\Temp\Rar$EX00.790\LectMB\lect08.files\image133.gif"/>
          <p:cNvPicPr>
            <a:picLocks noChangeAspect="1" noChangeArrowheads="1"/>
          </p:cNvPicPr>
          <p:nvPr/>
        </p:nvPicPr>
        <p:blipFill>
          <a:blip r:embed="rId2" cstate="print"/>
          <a:srcRect/>
          <a:stretch>
            <a:fillRect/>
          </a:stretch>
        </p:blipFill>
        <p:spPr bwMode="auto">
          <a:xfrm>
            <a:off x="1285852" y="2214554"/>
            <a:ext cx="1743116" cy="1195282"/>
          </a:xfrm>
          <a:prstGeom prst="rect">
            <a:avLst/>
          </a:prstGeom>
          <a:noFill/>
        </p:spPr>
      </p:pic>
      <p:pic>
        <p:nvPicPr>
          <p:cNvPr id="290819" name="Picture 3" descr="C:\Users\73B5~1\AppData\Local\Temp\Rar$EX00.790\LectMB\lect08.files\image135.gif"/>
          <p:cNvPicPr>
            <a:picLocks noChangeAspect="1" noChangeArrowheads="1"/>
          </p:cNvPicPr>
          <p:nvPr/>
        </p:nvPicPr>
        <p:blipFill>
          <a:blip r:embed="rId3" cstate="print"/>
          <a:srcRect/>
          <a:stretch>
            <a:fillRect/>
          </a:stretch>
        </p:blipFill>
        <p:spPr bwMode="auto">
          <a:xfrm>
            <a:off x="685743" y="3571874"/>
            <a:ext cx="3089695" cy="785819"/>
          </a:xfrm>
          <a:prstGeom prst="rect">
            <a:avLst/>
          </a:prstGeom>
          <a:noFill/>
        </p:spPr>
      </p:pic>
      <p:pic>
        <p:nvPicPr>
          <p:cNvPr id="290821" name="Picture 5" descr="C:\Users\73B5~1\AppData\Local\Temp\Rar$EX00.790\LectMB\lect08.files\image137.jpg"/>
          <p:cNvPicPr>
            <a:picLocks noChangeAspect="1" noChangeArrowheads="1"/>
          </p:cNvPicPr>
          <p:nvPr/>
        </p:nvPicPr>
        <p:blipFill>
          <a:blip r:embed="rId4" cstate="print"/>
          <a:srcRect/>
          <a:stretch>
            <a:fillRect/>
          </a:stretch>
        </p:blipFill>
        <p:spPr bwMode="auto">
          <a:xfrm>
            <a:off x="4286248" y="1428736"/>
            <a:ext cx="4457700" cy="513397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3" end="3"/>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290818"/>
                                        </p:tgtEl>
                                        <p:attrNameLst>
                                          <p:attrName>style.visibility</p:attrName>
                                        </p:attrNameLst>
                                      </p:cBhvr>
                                      <p:to>
                                        <p:strVal val="visible"/>
                                      </p:to>
                                    </p:set>
                                    <p:anim calcmode="lin" valueType="num">
                                      <p:cBhvr>
                                        <p:cTn id="23" dur="500" fill="hold"/>
                                        <p:tgtEl>
                                          <p:spTgt spid="290818"/>
                                        </p:tgtEl>
                                        <p:attrNameLst>
                                          <p:attrName>ppt_w</p:attrName>
                                        </p:attrNameLst>
                                      </p:cBhvr>
                                      <p:tavLst>
                                        <p:tav tm="0">
                                          <p:val>
                                            <p:strVal val="#ppt_w*2.5"/>
                                          </p:val>
                                        </p:tav>
                                        <p:tav tm="100000">
                                          <p:val>
                                            <p:strVal val="#ppt_w"/>
                                          </p:val>
                                        </p:tav>
                                      </p:tavLst>
                                    </p:anim>
                                    <p:anim calcmode="lin" valueType="num">
                                      <p:cBhvr>
                                        <p:cTn id="24" dur="500" fill="hold"/>
                                        <p:tgtEl>
                                          <p:spTgt spid="290818"/>
                                        </p:tgtEl>
                                        <p:attrNameLst>
                                          <p:attrName>ppt_h</p:attrName>
                                        </p:attrNameLst>
                                      </p:cBhvr>
                                      <p:tavLst>
                                        <p:tav tm="0">
                                          <p:val>
                                            <p:strVal val="#ppt_h*0.01"/>
                                          </p:val>
                                        </p:tav>
                                        <p:tav tm="100000">
                                          <p:val>
                                            <p:strVal val="#ppt_h"/>
                                          </p:val>
                                        </p:tav>
                                      </p:tavLst>
                                    </p:anim>
                                    <p:anim calcmode="lin" valueType="num">
                                      <p:cBhvr>
                                        <p:cTn id="25" dur="500" fill="hold"/>
                                        <p:tgtEl>
                                          <p:spTgt spid="290818"/>
                                        </p:tgtEl>
                                        <p:attrNameLst>
                                          <p:attrName>ppt_x</p:attrName>
                                        </p:attrNameLst>
                                      </p:cBhvr>
                                      <p:tavLst>
                                        <p:tav tm="0">
                                          <p:val>
                                            <p:strVal val="#ppt_x"/>
                                          </p:val>
                                        </p:tav>
                                        <p:tav tm="100000">
                                          <p:val>
                                            <p:strVal val="#ppt_x"/>
                                          </p:val>
                                        </p:tav>
                                      </p:tavLst>
                                    </p:anim>
                                    <p:anim calcmode="lin" valueType="num">
                                      <p:cBhvr>
                                        <p:cTn id="26" dur="500" fill="hold"/>
                                        <p:tgtEl>
                                          <p:spTgt spid="290818"/>
                                        </p:tgtEl>
                                        <p:attrNameLst>
                                          <p:attrName>ppt_y</p:attrName>
                                        </p:attrNameLst>
                                      </p:cBhvr>
                                      <p:tavLst>
                                        <p:tav tm="0">
                                          <p:val>
                                            <p:strVal val="#ppt_h+1"/>
                                          </p:val>
                                        </p:tav>
                                        <p:tav tm="100000">
                                          <p:val>
                                            <p:strVal val="#ppt_y"/>
                                          </p:val>
                                        </p:tav>
                                      </p:tavLst>
                                    </p:anim>
                                    <p:animEffect transition="in" filter="fade">
                                      <p:cBhvr>
                                        <p:cTn id="27" dur="500"/>
                                        <p:tgtEl>
                                          <p:spTgt spid="290818"/>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4" end="4"/>
                                            </p:txEl>
                                          </p:spTgt>
                                        </p:tgtEl>
                                      </p:cBhvr>
                                    </p:animEffect>
                                  </p:childTnLst>
                                </p:cTn>
                              </p:par>
                              <p:par>
                                <p:cTn id="37" presetID="58" presetClass="entr" presetSubtype="0" accel="100000" fill="hold" nodeType="withEffect">
                                  <p:stCondLst>
                                    <p:cond delay="0"/>
                                  </p:stCondLst>
                                  <p:childTnLst>
                                    <p:set>
                                      <p:cBhvr>
                                        <p:cTn id="38" dur="1" fill="hold">
                                          <p:stCondLst>
                                            <p:cond delay="0"/>
                                          </p:stCondLst>
                                        </p:cTn>
                                        <p:tgtEl>
                                          <p:spTgt spid="290819"/>
                                        </p:tgtEl>
                                        <p:attrNameLst>
                                          <p:attrName>style.visibility</p:attrName>
                                        </p:attrNameLst>
                                      </p:cBhvr>
                                      <p:to>
                                        <p:strVal val="visible"/>
                                      </p:to>
                                    </p:set>
                                    <p:anim calcmode="lin" valueType="num">
                                      <p:cBhvr>
                                        <p:cTn id="39" dur="500" fill="hold"/>
                                        <p:tgtEl>
                                          <p:spTgt spid="290819"/>
                                        </p:tgtEl>
                                        <p:attrNameLst>
                                          <p:attrName>ppt_w</p:attrName>
                                        </p:attrNameLst>
                                      </p:cBhvr>
                                      <p:tavLst>
                                        <p:tav tm="0">
                                          <p:val>
                                            <p:strVal val="#ppt_w*2.5"/>
                                          </p:val>
                                        </p:tav>
                                        <p:tav tm="100000">
                                          <p:val>
                                            <p:strVal val="#ppt_w"/>
                                          </p:val>
                                        </p:tav>
                                      </p:tavLst>
                                    </p:anim>
                                    <p:anim calcmode="lin" valueType="num">
                                      <p:cBhvr>
                                        <p:cTn id="40" dur="500" fill="hold"/>
                                        <p:tgtEl>
                                          <p:spTgt spid="290819"/>
                                        </p:tgtEl>
                                        <p:attrNameLst>
                                          <p:attrName>ppt_h</p:attrName>
                                        </p:attrNameLst>
                                      </p:cBhvr>
                                      <p:tavLst>
                                        <p:tav tm="0">
                                          <p:val>
                                            <p:strVal val="#ppt_h*0.01"/>
                                          </p:val>
                                        </p:tav>
                                        <p:tav tm="100000">
                                          <p:val>
                                            <p:strVal val="#ppt_h"/>
                                          </p:val>
                                        </p:tav>
                                      </p:tavLst>
                                    </p:anim>
                                    <p:anim calcmode="lin" valueType="num">
                                      <p:cBhvr>
                                        <p:cTn id="41" dur="500" fill="hold"/>
                                        <p:tgtEl>
                                          <p:spTgt spid="290819"/>
                                        </p:tgtEl>
                                        <p:attrNameLst>
                                          <p:attrName>ppt_x</p:attrName>
                                        </p:attrNameLst>
                                      </p:cBhvr>
                                      <p:tavLst>
                                        <p:tav tm="0">
                                          <p:val>
                                            <p:strVal val="#ppt_x"/>
                                          </p:val>
                                        </p:tav>
                                        <p:tav tm="100000">
                                          <p:val>
                                            <p:strVal val="#ppt_x"/>
                                          </p:val>
                                        </p:tav>
                                      </p:tavLst>
                                    </p:anim>
                                    <p:anim calcmode="lin" valueType="num">
                                      <p:cBhvr>
                                        <p:cTn id="42" dur="500" fill="hold"/>
                                        <p:tgtEl>
                                          <p:spTgt spid="290819"/>
                                        </p:tgtEl>
                                        <p:attrNameLst>
                                          <p:attrName>ppt_y</p:attrName>
                                        </p:attrNameLst>
                                      </p:cBhvr>
                                      <p:tavLst>
                                        <p:tav tm="0">
                                          <p:val>
                                            <p:strVal val="#ppt_h+1"/>
                                          </p:val>
                                        </p:tav>
                                        <p:tav tm="100000">
                                          <p:val>
                                            <p:strVal val="#ppt_y"/>
                                          </p:val>
                                        </p:tav>
                                      </p:tavLst>
                                    </p:anim>
                                    <p:animEffect transition="in" filter="fade">
                                      <p:cBhvr>
                                        <p:cTn id="43" dur="500"/>
                                        <p:tgtEl>
                                          <p:spTgt spid="290819"/>
                                        </p:tgtEl>
                                      </p:cBhvr>
                                    </p:animEffect>
                                  </p:childTnLst>
                                </p:cTn>
                              </p:par>
                            </p:childTnLst>
                          </p:cTn>
                        </p:par>
                      </p:childTnLst>
                    </p:cTn>
                  </p:par>
                  <p:par>
                    <p:cTn id="44" fill="hold">
                      <p:stCondLst>
                        <p:cond delay="indefinite"/>
                      </p:stCondLst>
                      <p:childTnLst>
                        <p:par>
                          <p:cTn id="45" fill="hold">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p:cTn id="48"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49"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52" dur="500"/>
                                        <p:tgtEl>
                                          <p:spTgt spid="3">
                                            <p:txEl>
                                              <p:pRg st="7" end="7"/>
                                            </p:txEl>
                                          </p:spTgt>
                                        </p:tgtEl>
                                      </p:cBhvr>
                                    </p:animEffect>
                                  </p:childTnLst>
                                </p:cTn>
                              </p:par>
                              <p:par>
                                <p:cTn id="53" presetID="58" presetClass="entr" presetSubtype="0" accel="100000" fill="hold" nodeType="withEffect">
                                  <p:stCondLst>
                                    <p:cond delay="0"/>
                                  </p:stCondLst>
                                  <p:childTnLst>
                                    <p:set>
                                      <p:cBhvr>
                                        <p:cTn id="54" dur="1" fill="hold">
                                          <p:stCondLst>
                                            <p:cond delay="0"/>
                                          </p:stCondLst>
                                        </p:cTn>
                                        <p:tgtEl>
                                          <p:spTgt spid="290821"/>
                                        </p:tgtEl>
                                        <p:attrNameLst>
                                          <p:attrName>style.visibility</p:attrName>
                                        </p:attrNameLst>
                                      </p:cBhvr>
                                      <p:to>
                                        <p:strVal val="visible"/>
                                      </p:to>
                                    </p:set>
                                    <p:anim calcmode="lin" valueType="num">
                                      <p:cBhvr>
                                        <p:cTn id="55" dur="500" fill="hold"/>
                                        <p:tgtEl>
                                          <p:spTgt spid="290821"/>
                                        </p:tgtEl>
                                        <p:attrNameLst>
                                          <p:attrName>ppt_w</p:attrName>
                                        </p:attrNameLst>
                                      </p:cBhvr>
                                      <p:tavLst>
                                        <p:tav tm="0">
                                          <p:val>
                                            <p:strVal val="#ppt_w*2.5"/>
                                          </p:val>
                                        </p:tav>
                                        <p:tav tm="100000">
                                          <p:val>
                                            <p:strVal val="#ppt_w"/>
                                          </p:val>
                                        </p:tav>
                                      </p:tavLst>
                                    </p:anim>
                                    <p:anim calcmode="lin" valueType="num">
                                      <p:cBhvr>
                                        <p:cTn id="56" dur="500" fill="hold"/>
                                        <p:tgtEl>
                                          <p:spTgt spid="290821"/>
                                        </p:tgtEl>
                                        <p:attrNameLst>
                                          <p:attrName>ppt_h</p:attrName>
                                        </p:attrNameLst>
                                      </p:cBhvr>
                                      <p:tavLst>
                                        <p:tav tm="0">
                                          <p:val>
                                            <p:strVal val="#ppt_h*0.01"/>
                                          </p:val>
                                        </p:tav>
                                        <p:tav tm="100000">
                                          <p:val>
                                            <p:strVal val="#ppt_h"/>
                                          </p:val>
                                        </p:tav>
                                      </p:tavLst>
                                    </p:anim>
                                    <p:anim calcmode="lin" valueType="num">
                                      <p:cBhvr>
                                        <p:cTn id="57" dur="500" fill="hold"/>
                                        <p:tgtEl>
                                          <p:spTgt spid="290821"/>
                                        </p:tgtEl>
                                        <p:attrNameLst>
                                          <p:attrName>ppt_x</p:attrName>
                                        </p:attrNameLst>
                                      </p:cBhvr>
                                      <p:tavLst>
                                        <p:tav tm="0">
                                          <p:val>
                                            <p:strVal val="#ppt_x"/>
                                          </p:val>
                                        </p:tav>
                                        <p:tav tm="100000">
                                          <p:val>
                                            <p:strVal val="#ppt_x"/>
                                          </p:val>
                                        </p:tav>
                                      </p:tavLst>
                                    </p:anim>
                                    <p:anim calcmode="lin" valueType="num">
                                      <p:cBhvr>
                                        <p:cTn id="58" dur="500" fill="hold"/>
                                        <p:tgtEl>
                                          <p:spTgt spid="290821"/>
                                        </p:tgtEl>
                                        <p:attrNameLst>
                                          <p:attrName>ppt_y</p:attrName>
                                        </p:attrNameLst>
                                      </p:cBhvr>
                                      <p:tavLst>
                                        <p:tav tm="0">
                                          <p:val>
                                            <p:strVal val="#ppt_h+1"/>
                                          </p:val>
                                        </p:tav>
                                        <p:tav tm="100000">
                                          <p:val>
                                            <p:strVal val="#ppt_y"/>
                                          </p:val>
                                        </p:tav>
                                      </p:tavLst>
                                    </p:anim>
                                    <p:animEffect transition="in" filter="fade">
                                      <p:cBhvr>
                                        <p:cTn id="59" dur="500"/>
                                        <p:tgtEl>
                                          <p:spTgt spid="290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2" descr="C:\Users\73B5~1\AppData\Local\Temp\Rar$EX00.790\LectMB\lect08.files\image139.jpg"/>
          <p:cNvPicPr>
            <a:picLocks noChangeAspect="1" noChangeArrowheads="1"/>
          </p:cNvPicPr>
          <p:nvPr/>
        </p:nvPicPr>
        <p:blipFill>
          <a:blip r:embed="rId2" cstate="print"/>
          <a:srcRect/>
          <a:stretch>
            <a:fillRect/>
          </a:stretch>
        </p:blipFill>
        <p:spPr bwMode="auto">
          <a:xfrm>
            <a:off x="357158" y="1500174"/>
            <a:ext cx="4495800" cy="3929090"/>
          </a:xfrm>
          <a:prstGeom prst="rect">
            <a:avLst/>
          </a:prstGeom>
          <a:noFill/>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714876" y="1428736"/>
            <a:ext cx="4143404" cy="4214842"/>
          </a:xfrm>
        </p:spPr>
        <p:txBody>
          <a:bodyPr>
            <a:normAutofit fontScale="55000" lnSpcReduction="20000"/>
          </a:bodyPr>
          <a:lstStyle/>
          <a:p>
            <a:endParaRPr lang="ru-RU" dirty="0" smtClean="0"/>
          </a:p>
          <a:p>
            <a:r>
              <a:rPr lang="ru-RU" b="1" dirty="0" smtClean="0"/>
              <a:t>Рис. 8.14.</a:t>
            </a:r>
            <a:r>
              <a:rPr lang="ru-RU" dirty="0" smtClean="0"/>
              <a:t> Модель гликолиза (8.10). Кинетика изменений концентраций фруктозо‑6‑фосфата (</a:t>
            </a:r>
            <a:r>
              <a:rPr lang="ru-RU" i="1" dirty="0" err="1" smtClean="0"/>
              <a:t>х</a:t>
            </a:r>
            <a:r>
              <a:rPr lang="ru-RU" dirty="0" smtClean="0"/>
              <a:t>) и </a:t>
            </a:r>
            <a:r>
              <a:rPr lang="ru-RU" dirty="0" err="1" smtClean="0"/>
              <a:t>фруктозодифосфата</a:t>
            </a:r>
            <a:r>
              <a:rPr lang="ru-RU" dirty="0" smtClean="0"/>
              <a:t> (</a:t>
            </a:r>
            <a:r>
              <a:rPr lang="ru-RU" i="1" dirty="0" smtClean="0"/>
              <a:t>у</a:t>
            </a:r>
            <a:r>
              <a:rPr lang="ru-RU" dirty="0" smtClean="0"/>
              <a:t>) (справа) и фазовый портрет системы (слева) при разных значениях параметров системы, </a:t>
            </a:r>
            <a:r>
              <a:rPr lang="ru-RU" i="1" dirty="0" smtClean="0"/>
              <a:t> в</a:t>
            </a:r>
            <a:r>
              <a:rPr lang="ru-RU" dirty="0" smtClean="0"/>
              <a:t>  – колебания с постоянной амплитудой и фазой, близкие к гармоническим (предельный цикл на фазовой плоскости), </a:t>
            </a:r>
            <a:r>
              <a:rPr lang="ru-RU" dirty="0" err="1" smtClean="0"/>
              <a:t>α</a:t>
            </a:r>
            <a:r>
              <a:rPr lang="ru-RU" dirty="0" smtClean="0"/>
              <a:t> = 6; </a:t>
            </a:r>
            <a:r>
              <a:rPr lang="ru-RU" i="1" dirty="0" err="1" smtClean="0"/>
              <a:t>r</a:t>
            </a:r>
            <a:r>
              <a:rPr lang="ru-RU" i="1" dirty="0" smtClean="0"/>
              <a:t> </a:t>
            </a:r>
            <a:r>
              <a:rPr lang="ru-RU" dirty="0" smtClean="0"/>
              <a:t>= 0.2. </a:t>
            </a:r>
            <a:r>
              <a:rPr lang="ru-RU" i="1" dirty="0" smtClean="0"/>
              <a:t>г </a:t>
            </a:r>
            <a:r>
              <a:rPr lang="ru-RU" dirty="0" smtClean="0"/>
              <a:t>– релаксационные колебания с постоянной амплитудой и фазой, (предельный цикл почти треугольной формы на фазовой плоскости ) </a:t>
            </a:r>
            <a:r>
              <a:rPr lang="ru-RU" dirty="0" err="1" smtClean="0"/>
              <a:t>α</a:t>
            </a:r>
            <a:r>
              <a:rPr lang="ru-RU" dirty="0" smtClean="0"/>
              <a:t> = 8; </a:t>
            </a:r>
            <a:r>
              <a:rPr lang="ru-RU" i="1" dirty="0" err="1" smtClean="0"/>
              <a:t>r</a:t>
            </a:r>
            <a:r>
              <a:rPr lang="ru-RU" i="1" dirty="0" smtClean="0"/>
              <a:t> </a:t>
            </a:r>
            <a:r>
              <a:rPr lang="ru-RU" dirty="0" smtClean="0"/>
              <a:t>= 0.5  </a:t>
            </a:r>
          </a:p>
        </p:txBody>
      </p:sp>
      <p:sp>
        <p:nvSpPr>
          <p:cNvPr id="6" name="Прямоугольник 5"/>
          <p:cNvSpPr/>
          <p:nvPr/>
        </p:nvSpPr>
        <p:spPr>
          <a:xfrm>
            <a:off x="571472" y="5380672"/>
            <a:ext cx="7858180" cy="1477328"/>
          </a:xfrm>
          <a:prstGeom prst="rect">
            <a:avLst/>
          </a:prstGeom>
        </p:spPr>
        <p:txBody>
          <a:bodyPr wrap="square">
            <a:spAutoFit/>
          </a:bodyPr>
          <a:lstStyle/>
          <a:p>
            <a:r>
              <a:rPr lang="ru-RU" dirty="0" smtClean="0"/>
              <a:t>Интересно, что колебательные реакции в системе гликолиза были сначала предсказаны на математической модели (</a:t>
            </a:r>
            <a:r>
              <a:rPr lang="ru-RU" dirty="0" err="1" smtClean="0"/>
              <a:t>Higgins</a:t>
            </a:r>
            <a:r>
              <a:rPr lang="ru-RU" dirty="0" smtClean="0"/>
              <a:t>, 1964), и лишь после этого зарегистрированы экспериментально с помощью метода дифференциальной </a:t>
            </a:r>
            <a:r>
              <a:rPr lang="ru-RU" dirty="0" err="1" smtClean="0"/>
              <a:t>спектрофотометрии</a:t>
            </a:r>
            <a:r>
              <a:rPr lang="ru-RU" dirty="0" smtClean="0"/>
              <a:t> в лаборатории Б. </a:t>
            </a:r>
            <a:r>
              <a:rPr lang="ru-RU" dirty="0" err="1" smtClean="0"/>
              <a:t>Чанса</a:t>
            </a:r>
            <a:r>
              <a:rPr lang="ru-RU" dirty="0" smtClean="0"/>
              <a:t> (1966).</a:t>
            </a:r>
          </a:p>
          <a:p>
            <a:r>
              <a:rPr lang="ru-RU" b="1" dirty="0" smtClean="0"/>
              <a:t> </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291842"/>
                                        </p:tgtEl>
                                        <p:attrNameLst>
                                          <p:attrName>style.visibility</p:attrName>
                                        </p:attrNameLst>
                                      </p:cBhvr>
                                      <p:to>
                                        <p:strVal val="visible"/>
                                      </p:to>
                                    </p:set>
                                    <p:anim calcmode="lin" valueType="num">
                                      <p:cBhvr>
                                        <p:cTn id="7" dur="500" fill="hold"/>
                                        <p:tgtEl>
                                          <p:spTgt spid="291842"/>
                                        </p:tgtEl>
                                        <p:attrNameLst>
                                          <p:attrName>ppt_w</p:attrName>
                                        </p:attrNameLst>
                                      </p:cBhvr>
                                      <p:tavLst>
                                        <p:tav tm="0">
                                          <p:val>
                                            <p:strVal val="#ppt_w*2.5"/>
                                          </p:val>
                                        </p:tav>
                                        <p:tav tm="100000">
                                          <p:val>
                                            <p:strVal val="#ppt_w"/>
                                          </p:val>
                                        </p:tav>
                                      </p:tavLst>
                                    </p:anim>
                                    <p:anim calcmode="lin" valueType="num">
                                      <p:cBhvr>
                                        <p:cTn id="8" dur="500" fill="hold"/>
                                        <p:tgtEl>
                                          <p:spTgt spid="291842"/>
                                        </p:tgtEl>
                                        <p:attrNameLst>
                                          <p:attrName>ppt_h</p:attrName>
                                        </p:attrNameLst>
                                      </p:cBhvr>
                                      <p:tavLst>
                                        <p:tav tm="0">
                                          <p:val>
                                            <p:strVal val="#ppt_h*0.01"/>
                                          </p:val>
                                        </p:tav>
                                        <p:tav tm="100000">
                                          <p:val>
                                            <p:strVal val="#ppt_h"/>
                                          </p:val>
                                        </p:tav>
                                      </p:tavLst>
                                    </p:anim>
                                    <p:anim calcmode="lin" valueType="num">
                                      <p:cBhvr>
                                        <p:cTn id="9" dur="500" fill="hold"/>
                                        <p:tgtEl>
                                          <p:spTgt spid="291842"/>
                                        </p:tgtEl>
                                        <p:attrNameLst>
                                          <p:attrName>ppt_x</p:attrName>
                                        </p:attrNameLst>
                                      </p:cBhvr>
                                      <p:tavLst>
                                        <p:tav tm="0">
                                          <p:val>
                                            <p:strVal val="#ppt_x"/>
                                          </p:val>
                                        </p:tav>
                                        <p:tav tm="100000">
                                          <p:val>
                                            <p:strVal val="#ppt_x"/>
                                          </p:val>
                                        </p:tav>
                                      </p:tavLst>
                                    </p:anim>
                                    <p:anim calcmode="lin" valueType="num">
                                      <p:cBhvr>
                                        <p:cTn id="10" dur="500" fill="hold"/>
                                        <p:tgtEl>
                                          <p:spTgt spid="291842"/>
                                        </p:tgtEl>
                                        <p:attrNameLst>
                                          <p:attrName>ppt_y</p:attrName>
                                        </p:attrNameLst>
                                      </p:cBhvr>
                                      <p:tavLst>
                                        <p:tav tm="0">
                                          <p:val>
                                            <p:strVal val="#ppt_h+1"/>
                                          </p:val>
                                        </p:tav>
                                        <p:tav tm="100000">
                                          <p:val>
                                            <p:strVal val="#ppt_y"/>
                                          </p:val>
                                        </p:tav>
                                      </p:tavLst>
                                    </p:anim>
                                    <p:animEffect transition="in" filter="fade">
                                      <p:cBhvr>
                                        <p:cTn id="11" dur="500"/>
                                        <p:tgtEl>
                                          <p:spTgt spid="291842"/>
                                        </p:tgtEl>
                                      </p:cBhvr>
                                    </p:animEffect>
                                  </p:childTnLst>
                                </p:cTn>
                              </p:par>
                              <p:par>
                                <p:cTn id="12" presetID="58" presetClass="entr" presetSubtype="0" accel="10000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8" dur="500"/>
                                        <p:tgtEl>
                                          <p:spTgt spid="3">
                                            <p:txEl>
                                              <p:pRg st="1" end="1"/>
                                            </p:txEl>
                                          </p:spTgt>
                                        </p:tgtEl>
                                      </p:cBhvr>
                                    </p:animEffect>
                                  </p:childTnLst>
                                </p:cTn>
                              </p:par>
                              <p:par>
                                <p:cTn id="19" presetID="58" presetClass="entr" presetSubtype="0" accel="10000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strVal val="#ppt_w*2.5"/>
                                          </p:val>
                                        </p:tav>
                                        <p:tav tm="100000">
                                          <p:val>
                                            <p:strVal val="#ppt_w"/>
                                          </p:val>
                                        </p:tav>
                                      </p:tavLst>
                                    </p:anim>
                                    <p:anim calcmode="lin" valueType="num">
                                      <p:cBhvr>
                                        <p:cTn id="22" dur="500" fill="hold"/>
                                        <p:tgtEl>
                                          <p:spTgt spid="6"/>
                                        </p:tgtEl>
                                        <p:attrNameLst>
                                          <p:attrName>ppt_h</p:attrName>
                                        </p:attrNameLst>
                                      </p:cBhvr>
                                      <p:tavLst>
                                        <p:tav tm="0">
                                          <p:val>
                                            <p:strVal val="#ppt_h*0.01"/>
                                          </p:val>
                                        </p:tav>
                                        <p:tav tm="100000">
                                          <p:val>
                                            <p:strVal val="#ppt_h"/>
                                          </p:val>
                                        </p:tav>
                                      </p:tavLst>
                                    </p:anim>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h+1"/>
                                          </p:val>
                                        </p:tav>
                                        <p:tav tm="100000">
                                          <p:val>
                                            <p:strVal val="#ppt_y"/>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Внутриклеточные колебания кальция</a:t>
            </a:r>
            <a:r>
              <a:rPr lang="ru-RU" dirty="0" smtClean="0"/>
              <a:t>. </a:t>
            </a:r>
            <a:endParaRPr lang="ru-RU" dirty="0"/>
          </a:p>
        </p:txBody>
      </p:sp>
      <p:sp>
        <p:nvSpPr>
          <p:cNvPr id="3" name="Содержимое 2"/>
          <p:cNvSpPr>
            <a:spLocks noGrp="1"/>
          </p:cNvSpPr>
          <p:nvPr>
            <p:ph idx="1"/>
          </p:nvPr>
        </p:nvSpPr>
        <p:spPr>
          <a:xfrm>
            <a:off x="457200" y="1646236"/>
            <a:ext cx="8229600" cy="4926035"/>
          </a:xfrm>
        </p:spPr>
        <p:txBody>
          <a:bodyPr>
            <a:normAutofit fontScale="70000" lnSpcReduction="20000"/>
          </a:bodyPr>
          <a:lstStyle/>
          <a:p>
            <a:r>
              <a:rPr lang="ru-RU" dirty="0" smtClean="0"/>
              <a:t>Во многих типах живых клеток наблюдаются колебания внутриклеточной концентрации кальция, период которых может варьировать от 0,5 до 10 мин. </a:t>
            </a:r>
          </a:p>
          <a:p>
            <a:r>
              <a:rPr lang="ru-RU" dirty="0" smtClean="0"/>
              <a:t>Простейшая схема процессов, приводящих к </a:t>
            </a:r>
            <a:r>
              <a:rPr lang="ru-RU" dirty="0" err="1" smtClean="0"/>
              <a:t>гармонально</a:t>
            </a:r>
            <a:r>
              <a:rPr lang="ru-RU" dirty="0" smtClean="0"/>
              <a:t> обусловленным колебаниям кальция, основой которых служит кальций индуцированный </a:t>
            </a:r>
            <a:r>
              <a:rPr lang="ru-RU" dirty="0" err="1" smtClean="0"/>
              <a:t>выходакальция</a:t>
            </a:r>
            <a:r>
              <a:rPr lang="ru-RU" dirty="0" smtClean="0"/>
              <a:t> из клетки, приведена на рис. 8.15. </a:t>
            </a:r>
          </a:p>
          <a:p>
            <a:r>
              <a:rPr lang="ru-RU" dirty="0" smtClean="0"/>
              <a:t>Такие колебания впервые наблюдались Эндо с соавторами (1970) на клетках скелетных мышц, </a:t>
            </a:r>
            <a:r>
              <a:rPr lang="ru-RU" dirty="0" err="1" smtClean="0"/>
              <a:t>Фабиато</a:t>
            </a:r>
            <a:r>
              <a:rPr lang="ru-RU" dirty="0" smtClean="0"/>
              <a:t> (1975) на клетках саркоплазматического </a:t>
            </a:r>
            <a:r>
              <a:rPr lang="ru-RU" dirty="0" err="1" smtClean="0"/>
              <a:t>ретикулума</a:t>
            </a:r>
            <a:r>
              <a:rPr lang="ru-RU" dirty="0" smtClean="0"/>
              <a:t> сердца быка, и позднее — многими другими исследователями. </a:t>
            </a:r>
          </a:p>
          <a:p>
            <a:r>
              <a:rPr lang="ru-RU" dirty="0" smtClean="0"/>
              <a:t>Схема и модель процессов, предложена и описана в [</a:t>
            </a:r>
            <a:r>
              <a:rPr lang="ru-RU" dirty="0" err="1" smtClean="0"/>
              <a:t>Dupont</a:t>
            </a:r>
            <a:r>
              <a:rPr lang="ru-RU" dirty="0" smtClean="0"/>
              <a:t> </a:t>
            </a:r>
            <a:r>
              <a:rPr lang="ru-RU" dirty="0" err="1" smtClean="0"/>
              <a:t>and</a:t>
            </a:r>
            <a:r>
              <a:rPr lang="ru-RU" dirty="0" smtClean="0"/>
              <a:t> </a:t>
            </a:r>
            <a:r>
              <a:rPr lang="ru-RU" dirty="0" err="1" smtClean="0"/>
              <a:t>Goldbetter</a:t>
            </a:r>
            <a:r>
              <a:rPr lang="ru-RU" dirty="0" smtClean="0"/>
              <a:t> (1989, 1994)]. Рассматриваются приток и отток кальция в клетку через плазматическую мембрану (константы скоростей </a:t>
            </a:r>
            <a:r>
              <a:rPr lang="ru-RU" i="1" dirty="0" smtClean="0"/>
              <a:t>v</a:t>
            </a:r>
            <a:r>
              <a:rPr lang="ru-RU" baseline="-25000" dirty="0" smtClean="0"/>
              <a:t>1 </a:t>
            </a:r>
            <a:r>
              <a:rPr lang="ru-RU" dirty="0" smtClean="0"/>
              <a:t> и </a:t>
            </a:r>
            <a:r>
              <a:rPr lang="ru-RU" i="1" dirty="0" smtClean="0"/>
              <a:t>v</a:t>
            </a:r>
            <a:r>
              <a:rPr lang="ru-RU" baseline="-25000" dirty="0" smtClean="0"/>
              <a:t>2</a:t>
            </a:r>
            <a:r>
              <a:rPr lang="ru-RU" dirty="0" smtClean="0"/>
              <a:t>, соответственно); гормонально активируемое освобождение кальция из пула (скорость </a:t>
            </a:r>
            <a:r>
              <a:rPr lang="ru-RU" i="1" dirty="0" smtClean="0"/>
              <a:t>v</a:t>
            </a:r>
            <a:r>
              <a:rPr lang="ru-RU" baseline="-25000" dirty="0" smtClean="0"/>
              <a:t>3</a:t>
            </a:r>
            <a:r>
              <a:rPr lang="ru-RU" dirty="0" smtClean="0"/>
              <a:t>); активный транспорт </a:t>
            </a:r>
            <a:r>
              <a:rPr lang="ru-RU" dirty="0" err="1" smtClean="0"/>
              <a:t>цитозольного</a:t>
            </a:r>
            <a:r>
              <a:rPr lang="ru-RU" dirty="0" smtClean="0"/>
              <a:t> кальция в пул, (</a:t>
            </a:r>
            <a:r>
              <a:rPr lang="ru-RU" i="1" dirty="0" smtClean="0"/>
              <a:t>v</a:t>
            </a:r>
            <a:r>
              <a:rPr lang="ru-RU" baseline="-25000" dirty="0" smtClean="0"/>
              <a:t>4</a:t>
            </a:r>
            <a:r>
              <a:rPr lang="ru-RU" dirty="0" smtClean="0"/>
              <a:t>), освобождение кальция из пула, активируемое </a:t>
            </a:r>
            <a:r>
              <a:rPr lang="ru-RU" dirty="0" err="1" smtClean="0"/>
              <a:t>цитозольным</a:t>
            </a:r>
            <a:r>
              <a:rPr lang="ru-RU" dirty="0" smtClean="0"/>
              <a:t> кальцием (</a:t>
            </a:r>
            <a:r>
              <a:rPr lang="ru-RU" i="1" dirty="0" smtClean="0"/>
              <a:t>v</a:t>
            </a:r>
            <a:r>
              <a:rPr lang="ru-RU" baseline="-25000" dirty="0" smtClean="0"/>
              <a:t>5</a:t>
            </a:r>
            <a:r>
              <a:rPr lang="ru-RU" dirty="0" smtClean="0"/>
              <a:t>); свободный отток кальция из пула в </a:t>
            </a:r>
            <a:r>
              <a:rPr lang="ru-RU" dirty="0" err="1" smtClean="0"/>
              <a:t>цитозоль</a:t>
            </a:r>
            <a:r>
              <a:rPr lang="ru-RU" dirty="0" smtClean="0"/>
              <a:t> (</a:t>
            </a:r>
            <a:r>
              <a:rPr lang="ru-RU" i="1" dirty="0" smtClean="0"/>
              <a:t>v</a:t>
            </a:r>
            <a:r>
              <a:rPr lang="ru-RU" baseline="-25000" dirty="0" smtClean="0"/>
              <a:t>6</a:t>
            </a:r>
            <a:r>
              <a:rPr lang="ru-RU" dirty="0" smtClean="0"/>
              <a:t>). </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292866" name="Picture 2" descr="C:\Users\73B5~1\AppData\Local\Temp\Rar$EX00.790\LectMB\lect08.files\image143.gif"/>
          <p:cNvPicPr>
            <a:picLocks noChangeAspect="1" noChangeArrowheads="1"/>
          </p:cNvPicPr>
          <p:nvPr/>
        </p:nvPicPr>
        <p:blipFill>
          <a:blip r:embed="rId2" cstate="print"/>
          <a:srcRect/>
          <a:stretch>
            <a:fillRect/>
          </a:stretch>
        </p:blipFill>
        <p:spPr bwMode="auto">
          <a:xfrm>
            <a:off x="1857356" y="1714488"/>
            <a:ext cx="5312499" cy="4429156"/>
          </a:xfrm>
          <a:prstGeom prst="rect">
            <a:avLst/>
          </a:prstGeom>
          <a:noFill/>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Имитационные модели (</a:t>
            </a:r>
            <a:r>
              <a:rPr lang="en-US" b="1" dirty="0" smtClean="0"/>
              <a:t>simulation)</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Таким образом, основные задачи имитационного моделирования:</a:t>
            </a:r>
          </a:p>
          <a:p>
            <a:pPr lvl="0"/>
            <a:r>
              <a:rPr lang="ru-RU" dirty="0" smtClean="0"/>
              <a:t>1.        проверка гипотез о взаимодействии отдельных элементов и подсистем;</a:t>
            </a:r>
          </a:p>
          <a:p>
            <a:pPr lvl="0"/>
            <a:r>
              <a:rPr lang="ru-RU" dirty="0" smtClean="0"/>
              <a:t>2.        прогноз поведения при изменении внутренних характеристик и внешних условий;</a:t>
            </a:r>
          </a:p>
          <a:p>
            <a:pPr lvl="0"/>
            <a:r>
              <a:rPr lang="ru-RU" dirty="0" smtClean="0"/>
              <a:t>3.        оптимизация управления.</a:t>
            </a:r>
          </a:p>
          <a:p>
            <a:r>
              <a:rPr lang="ru-RU" dirty="0" smtClean="0"/>
              <a:t>Ясно, что разработка имитационной модели сложной системы и работа с этой моделью требуют усилий целого коллектива специалистов, как в области машинной математики, так и в предметной области. </a:t>
            </a:r>
          </a:p>
          <a:p>
            <a:r>
              <a:rPr lang="ru-RU" dirty="0" smtClean="0"/>
              <a:t>К настоящему времени в литературе имеются тысячи имитационных моделей биологических систем самого разного уровня, многие модели представлены в ИНТЕРНЕТ. </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28670"/>
            <a:ext cx="8229600" cy="5645866"/>
          </a:xfrm>
        </p:spPr>
        <p:txBody>
          <a:bodyPr>
            <a:normAutofit fontScale="85000" lnSpcReduction="20000"/>
          </a:bodyPr>
          <a:lstStyle/>
          <a:p>
            <a:r>
              <a:rPr lang="ru-RU" dirty="0" smtClean="0"/>
              <a:t>Модель состоит из двух дифференциальных уравнений</a:t>
            </a:r>
          </a:p>
          <a:p>
            <a:pPr>
              <a:buNone/>
            </a:pPr>
            <a:r>
              <a:rPr lang="ru-RU" dirty="0" smtClean="0"/>
              <a:t>	</a:t>
            </a:r>
            <a:endParaRPr lang="en-US" dirty="0" smtClean="0"/>
          </a:p>
          <a:p>
            <a:pPr>
              <a:buNone/>
            </a:pPr>
            <a:r>
              <a:rPr lang="en-US" dirty="0" smtClean="0"/>
              <a:t>							</a:t>
            </a:r>
            <a:r>
              <a:rPr lang="ru-RU" dirty="0" smtClean="0"/>
              <a:t>(8.11)</a:t>
            </a:r>
            <a:endParaRPr lang="en-US" dirty="0" smtClean="0"/>
          </a:p>
          <a:p>
            <a:pPr>
              <a:buNone/>
            </a:pPr>
            <a:r>
              <a:rPr lang="en-US" dirty="0" smtClean="0"/>
              <a:t>				</a:t>
            </a:r>
          </a:p>
          <a:p>
            <a:pPr>
              <a:buNone/>
            </a:pPr>
            <a:endParaRPr lang="ru-RU" dirty="0" smtClean="0"/>
          </a:p>
          <a:p>
            <a:r>
              <a:rPr lang="ru-RU" dirty="0" smtClean="0"/>
              <a:t>Здесь S</a:t>
            </a:r>
            <a:r>
              <a:rPr lang="ru-RU" baseline="-25000" dirty="0" smtClean="0"/>
              <a:t>1 </a:t>
            </a:r>
            <a:r>
              <a:rPr lang="ru-RU" dirty="0" smtClean="0"/>
              <a:t>‑ концентрация кальция в </a:t>
            </a:r>
            <a:r>
              <a:rPr lang="ru-RU" dirty="0" err="1" smtClean="0"/>
              <a:t>цитозоле</a:t>
            </a:r>
            <a:r>
              <a:rPr lang="ru-RU" dirty="0" smtClean="0"/>
              <a:t>, S</a:t>
            </a:r>
            <a:r>
              <a:rPr lang="ru-RU" baseline="-25000" dirty="0" smtClean="0"/>
              <a:t>1</a:t>
            </a:r>
            <a:r>
              <a:rPr lang="ru-RU" dirty="0" smtClean="0"/>
              <a:t>‑ концентрация кальция в гормонально чувствительном пуле.</a:t>
            </a:r>
          </a:p>
          <a:p>
            <a:r>
              <a:rPr lang="ru-RU" dirty="0" smtClean="0"/>
              <a:t>Выражения для величин скоростей были предложены в </a:t>
            </a:r>
            <a:r>
              <a:rPr lang="ru-RU" dirty="0" err="1" smtClean="0"/>
              <a:t>Simogyi</a:t>
            </a:r>
            <a:r>
              <a:rPr lang="ru-RU" dirty="0" smtClean="0"/>
              <a:t>, </a:t>
            </a:r>
            <a:r>
              <a:rPr lang="ru-RU" dirty="0" err="1" smtClean="0"/>
              <a:t>Stuckin</a:t>
            </a:r>
            <a:r>
              <a:rPr lang="ru-RU" dirty="0" smtClean="0"/>
              <a:t> (1991):</a:t>
            </a:r>
          </a:p>
          <a:p>
            <a:pPr>
              <a:buNone/>
            </a:pPr>
            <a:endParaRPr lang="en-US" dirty="0" smtClean="0"/>
          </a:p>
          <a:p>
            <a:pPr>
              <a:buNone/>
            </a:pPr>
            <a:r>
              <a:rPr lang="en-US" dirty="0" smtClean="0"/>
              <a:t>							   </a:t>
            </a:r>
            <a:r>
              <a:rPr lang="ru-RU" dirty="0" smtClean="0"/>
              <a:t>	(8.12)</a:t>
            </a:r>
            <a:endParaRPr lang="en-US" dirty="0" smtClean="0"/>
          </a:p>
          <a:p>
            <a:pPr>
              <a:buNone/>
            </a:pPr>
            <a:endParaRPr lang="ru-RU" dirty="0" smtClean="0"/>
          </a:p>
          <a:p>
            <a:r>
              <a:rPr lang="ru-RU" dirty="0" smtClean="0"/>
              <a:t>Модель предсказывает колебания концентрации кальция во времени, по форме близкие к экспериментальным (рис. 8.16).</a:t>
            </a:r>
          </a:p>
          <a:p>
            <a:endParaRPr lang="ru-RU" dirty="0"/>
          </a:p>
        </p:txBody>
      </p:sp>
      <p:pic>
        <p:nvPicPr>
          <p:cNvPr id="294914" name="Picture 2" descr="C:\Users\73B5~1\AppData\Local\Temp\Rar$EX00.790\LectMB\lect08.files\image141.gif"/>
          <p:cNvPicPr>
            <a:picLocks noChangeAspect="1" noChangeArrowheads="1"/>
          </p:cNvPicPr>
          <p:nvPr/>
        </p:nvPicPr>
        <p:blipFill>
          <a:blip r:embed="rId2" cstate="print"/>
          <a:srcRect/>
          <a:stretch>
            <a:fillRect/>
          </a:stretch>
        </p:blipFill>
        <p:spPr bwMode="auto">
          <a:xfrm>
            <a:off x="3000364" y="1500174"/>
            <a:ext cx="3161758" cy="1285884"/>
          </a:xfrm>
          <a:prstGeom prst="rect">
            <a:avLst/>
          </a:prstGeom>
          <a:noFill/>
        </p:spPr>
      </p:pic>
      <p:pic>
        <p:nvPicPr>
          <p:cNvPr id="294915" name="Picture 3" descr="C:\Users\73B5~1\AppData\Local\Temp\Rar$EX00.790\LectMB\lect08.files\image145.gif"/>
          <p:cNvPicPr>
            <a:picLocks noChangeAspect="1" noChangeArrowheads="1"/>
          </p:cNvPicPr>
          <p:nvPr/>
        </p:nvPicPr>
        <p:blipFill>
          <a:blip r:embed="rId3" cstate="print"/>
          <a:srcRect/>
          <a:stretch>
            <a:fillRect/>
          </a:stretch>
        </p:blipFill>
        <p:spPr bwMode="auto">
          <a:xfrm>
            <a:off x="1357290" y="4500570"/>
            <a:ext cx="5629023" cy="78581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294914"/>
                                        </p:tgtEl>
                                        <p:attrNameLst>
                                          <p:attrName>style.visibility</p:attrName>
                                        </p:attrNameLst>
                                      </p:cBhvr>
                                      <p:to>
                                        <p:strVal val="visible"/>
                                      </p:to>
                                    </p:set>
                                    <p:anim calcmode="lin" valueType="num">
                                      <p:cBhvr>
                                        <p:cTn id="23" dur="500" fill="hold"/>
                                        <p:tgtEl>
                                          <p:spTgt spid="294914"/>
                                        </p:tgtEl>
                                        <p:attrNameLst>
                                          <p:attrName>ppt_w</p:attrName>
                                        </p:attrNameLst>
                                      </p:cBhvr>
                                      <p:tavLst>
                                        <p:tav tm="0">
                                          <p:val>
                                            <p:strVal val="#ppt_w*2.5"/>
                                          </p:val>
                                        </p:tav>
                                        <p:tav tm="100000">
                                          <p:val>
                                            <p:strVal val="#ppt_w"/>
                                          </p:val>
                                        </p:tav>
                                      </p:tavLst>
                                    </p:anim>
                                    <p:anim calcmode="lin" valueType="num">
                                      <p:cBhvr>
                                        <p:cTn id="24" dur="500" fill="hold"/>
                                        <p:tgtEl>
                                          <p:spTgt spid="294914"/>
                                        </p:tgtEl>
                                        <p:attrNameLst>
                                          <p:attrName>ppt_h</p:attrName>
                                        </p:attrNameLst>
                                      </p:cBhvr>
                                      <p:tavLst>
                                        <p:tav tm="0">
                                          <p:val>
                                            <p:strVal val="#ppt_h*0.01"/>
                                          </p:val>
                                        </p:tav>
                                        <p:tav tm="100000">
                                          <p:val>
                                            <p:strVal val="#ppt_h"/>
                                          </p:val>
                                        </p:tav>
                                      </p:tavLst>
                                    </p:anim>
                                    <p:anim calcmode="lin" valueType="num">
                                      <p:cBhvr>
                                        <p:cTn id="25" dur="500" fill="hold"/>
                                        <p:tgtEl>
                                          <p:spTgt spid="294914"/>
                                        </p:tgtEl>
                                        <p:attrNameLst>
                                          <p:attrName>ppt_x</p:attrName>
                                        </p:attrNameLst>
                                      </p:cBhvr>
                                      <p:tavLst>
                                        <p:tav tm="0">
                                          <p:val>
                                            <p:strVal val="#ppt_x"/>
                                          </p:val>
                                        </p:tav>
                                        <p:tav tm="100000">
                                          <p:val>
                                            <p:strVal val="#ppt_x"/>
                                          </p:val>
                                        </p:tav>
                                      </p:tavLst>
                                    </p:anim>
                                    <p:anim calcmode="lin" valueType="num">
                                      <p:cBhvr>
                                        <p:cTn id="26" dur="500" fill="hold"/>
                                        <p:tgtEl>
                                          <p:spTgt spid="294914"/>
                                        </p:tgtEl>
                                        <p:attrNameLst>
                                          <p:attrName>ppt_y</p:attrName>
                                        </p:attrNameLst>
                                      </p:cBhvr>
                                      <p:tavLst>
                                        <p:tav tm="0">
                                          <p:val>
                                            <p:strVal val="#ppt_h+1"/>
                                          </p:val>
                                        </p:tav>
                                        <p:tav tm="100000">
                                          <p:val>
                                            <p:strVal val="#ppt_y"/>
                                          </p:val>
                                        </p:tav>
                                      </p:tavLst>
                                    </p:anim>
                                    <p:animEffect transition="in" filter="fade">
                                      <p:cBhvr>
                                        <p:cTn id="27" dur="500"/>
                                        <p:tgtEl>
                                          <p:spTgt spid="294914"/>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p:cTn id="50"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8" end="8"/>
                                            </p:txEl>
                                          </p:spTgt>
                                        </p:tgtEl>
                                      </p:cBhvr>
                                    </p:animEffect>
                                  </p:childTnLst>
                                </p:cTn>
                              </p:par>
                              <p:par>
                                <p:cTn id="55" presetID="58" presetClass="entr" presetSubtype="0" accel="100000" fill="hold" nodeType="withEffect">
                                  <p:stCondLst>
                                    <p:cond delay="0"/>
                                  </p:stCondLst>
                                  <p:childTnLst>
                                    <p:set>
                                      <p:cBhvr>
                                        <p:cTn id="56" dur="1" fill="hold">
                                          <p:stCondLst>
                                            <p:cond delay="0"/>
                                          </p:stCondLst>
                                        </p:cTn>
                                        <p:tgtEl>
                                          <p:spTgt spid="294915"/>
                                        </p:tgtEl>
                                        <p:attrNameLst>
                                          <p:attrName>style.visibility</p:attrName>
                                        </p:attrNameLst>
                                      </p:cBhvr>
                                      <p:to>
                                        <p:strVal val="visible"/>
                                      </p:to>
                                    </p:set>
                                    <p:anim calcmode="lin" valueType="num">
                                      <p:cBhvr>
                                        <p:cTn id="57" dur="500" fill="hold"/>
                                        <p:tgtEl>
                                          <p:spTgt spid="294915"/>
                                        </p:tgtEl>
                                        <p:attrNameLst>
                                          <p:attrName>ppt_w</p:attrName>
                                        </p:attrNameLst>
                                      </p:cBhvr>
                                      <p:tavLst>
                                        <p:tav tm="0">
                                          <p:val>
                                            <p:strVal val="#ppt_w*2.5"/>
                                          </p:val>
                                        </p:tav>
                                        <p:tav tm="100000">
                                          <p:val>
                                            <p:strVal val="#ppt_w"/>
                                          </p:val>
                                        </p:tav>
                                      </p:tavLst>
                                    </p:anim>
                                    <p:anim calcmode="lin" valueType="num">
                                      <p:cBhvr>
                                        <p:cTn id="58" dur="500" fill="hold"/>
                                        <p:tgtEl>
                                          <p:spTgt spid="294915"/>
                                        </p:tgtEl>
                                        <p:attrNameLst>
                                          <p:attrName>ppt_h</p:attrName>
                                        </p:attrNameLst>
                                      </p:cBhvr>
                                      <p:tavLst>
                                        <p:tav tm="0">
                                          <p:val>
                                            <p:strVal val="#ppt_h*0.01"/>
                                          </p:val>
                                        </p:tav>
                                        <p:tav tm="100000">
                                          <p:val>
                                            <p:strVal val="#ppt_h"/>
                                          </p:val>
                                        </p:tav>
                                      </p:tavLst>
                                    </p:anim>
                                    <p:anim calcmode="lin" valueType="num">
                                      <p:cBhvr>
                                        <p:cTn id="59" dur="500" fill="hold"/>
                                        <p:tgtEl>
                                          <p:spTgt spid="294915"/>
                                        </p:tgtEl>
                                        <p:attrNameLst>
                                          <p:attrName>ppt_x</p:attrName>
                                        </p:attrNameLst>
                                      </p:cBhvr>
                                      <p:tavLst>
                                        <p:tav tm="0">
                                          <p:val>
                                            <p:strVal val="#ppt_x"/>
                                          </p:val>
                                        </p:tav>
                                        <p:tav tm="100000">
                                          <p:val>
                                            <p:strVal val="#ppt_x"/>
                                          </p:val>
                                        </p:tav>
                                      </p:tavLst>
                                    </p:anim>
                                    <p:anim calcmode="lin" valueType="num">
                                      <p:cBhvr>
                                        <p:cTn id="60" dur="500" fill="hold"/>
                                        <p:tgtEl>
                                          <p:spTgt spid="294915"/>
                                        </p:tgtEl>
                                        <p:attrNameLst>
                                          <p:attrName>ppt_y</p:attrName>
                                        </p:attrNameLst>
                                      </p:cBhvr>
                                      <p:tavLst>
                                        <p:tav tm="0">
                                          <p:val>
                                            <p:strVal val="#ppt_h+1"/>
                                          </p:val>
                                        </p:tav>
                                        <p:tav tm="100000">
                                          <p:val>
                                            <p:strVal val="#ppt_y"/>
                                          </p:val>
                                        </p:tav>
                                      </p:tavLst>
                                    </p:anim>
                                    <p:animEffect transition="in" filter="fade">
                                      <p:cBhvr>
                                        <p:cTn id="61" dur="500"/>
                                        <p:tgtEl>
                                          <p:spTgt spid="294915"/>
                                        </p:tgtEl>
                                      </p:cBhvr>
                                    </p:animEffec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 calcmode="lin" valueType="num">
                                      <p:cBhvr>
                                        <p:cTn id="66"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67"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6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7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295938" name="Picture 2" descr="C:\Users\73B5~1\AppData\Local\Temp\Rar$EX00.790\LectMB\lect08.files\image149.gif"/>
          <p:cNvPicPr>
            <a:picLocks noChangeAspect="1" noChangeArrowheads="1"/>
          </p:cNvPicPr>
          <p:nvPr/>
        </p:nvPicPr>
        <p:blipFill>
          <a:blip r:embed="rId2" cstate="print"/>
          <a:srcRect/>
          <a:stretch>
            <a:fillRect/>
          </a:stretch>
        </p:blipFill>
        <p:spPr bwMode="auto">
          <a:xfrm>
            <a:off x="2071670" y="1357298"/>
            <a:ext cx="4643470" cy="5363614"/>
          </a:xfrm>
          <a:prstGeom prst="rect">
            <a:avLst/>
          </a:prstGeom>
          <a:noFill/>
        </p:spPr>
      </p:pic>
    </p:spTree>
  </p:cSld>
  <p:clrMapOvr>
    <a:masterClrMapping/>
  </p:clrMapOvr>
  <p:transition>
    <p:dissolve/>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Клеточные циклы. </a:t>
            </a:r>
            <a:endParaRPr lang="ru-RU" dirty="0"/>
          </a:p>
        </p:txBody>
      </p:sp>
      <p:sp>
        <p:nvSpPr>
          <p:cNvPr id="3" name="Содержимое 2"/>
          <p:cNvSpPr>
            <a:spLocks noGrp="1"/>
          </p:cNvSpPr>
          <p:nvPr>
            <p:ph idx="1"/>
          </p:nvPr>
        </p:nvSpPr>
        <p:spPr>
          <a:xfrm>
            <a:off x="457200" y="857232"/>
            <a:ext cx="8229600" cy="5717304"/>
          </a:xfrm>
        </p:spPr>
        <p:txBody>
          <a:bodyPr>
            <a:normAutofit fontScale="77500" lnSpcReduction="20000"/>
          </a:bodyPr>
          <a:lstStyle/>
          <a:p>
            <a:r>
              <a:rPr lang="ru-RU" dirty="0" smtClean="0"/>
              <a:t>В процессе жизненного цикла клетка удваивает свое содержимое и делится на две. В организме млекопитающего для поддержания жизни производятся ежесекундно миллионы новых клеток. </a:t>
            </a:r>
          </a:p>
          <a:p>
            <a:r>
              <a:rPr lang="ru-RU" dirty="0" smtClean="0"/>
              <a:t>Нарушение регуляции пролиферации клеток проявляется как онкологическое заболевание. Этим вызван большой интерес к изучению и моделированию механизмов регуляции клеточного деления.</a:t>
            </a:r>
          </a:p>
          <a:p>
            <a:r>
              <a:rPr lang="ru-RU" dirty="0" smtClean="0"/>
              <a:t>Схема клеточного цикла изображена на рис. 8.17. Клеточный цикл состоит из двух периодов: митоз (</a:t>
            </a:r>
            <a:r>
              <a:rPr lang="ru-RU" i="1" dirty="0" err="1" smtClean="0"/>
              <a:t>М</a:t>
            </a:r>
            <a:r>
              <a:rPr lang="ru-RU" dirty="0" err="1" smtClean="0"/>
              <a:t>‑фаза</a:t>
            </a:r>
            <a:r>
              <a:rPr lang="ru-RU" dirty="0" smtClean="0"/>
              <a:t>) включает разделение предварительно удвоенного ядерного материала, деление ядра и деление самой клетки ‑ цитокинез и занимает около часа. </a:t>
            </a:r>
          </a:p>
          <a:p>
            <a:r>
              <a:rPr lang="ru-RU" dirty="0" smtClean="0"/>
              <a:t>Значительно более длительный период между двумя митозами занимает интерфаза, включающая стадию роста </a:t>
            </a:r>
            <a:r>
              <a:rPr lang="ru-RU" i="1" dirty="0" smtClean="0"/>
              <a:t>G</a:t>
            </a:r>
            <a:r>
              <a:rPr lang="ru-RU" baseline="-25000" dirty="0" smtClean="0"/>
              <a:t>1</a:t>
            </a:r>
            <a:r>
              <a:rPr lang="ru-RU" dirty="0" smtClean="0"/>
              <a:t>, фазу репликации ДНК (</a:t>
            </a:r>
            <a:r>
              <a:rPr lang="ru-RU" i="1" dirty="0" smtClean="0"/>
              <a:t>S</a:t>
            </a:r>
            <a:r>
              <a:rPr lang="ru-RU" dirty="0" smtClean="0"/>
              <a:t>), фазу подготовки к делению </a:t>
            </a:r>
            <a:r>
              <a:rPr lang="ru-RU" i="1" dirty="0" smtClean="0"/>
              <a:t>G</a:t>
            </a:r>
            <a:r>
              <a:rPr lang="ru-RU" baseline="-25000" dirty="0" smtClean="0"/>
              <a:t>2</a:t>
            </a:r>
            <a:r>
              <a:rPr lang="ru-RU" dirty="0" smtClean="0"/>
              <a:t>. Клеточный цикл (рис.8.17) регулируется генами и белками-ферментами двух основных классов.</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296962" name="Picture 2" descr="C:\Users\73B5~1\AppData\Local\Temp\Rar$EX00.790\LectMB\lect08.files\image151.gif"/>
          <p:cNvPicPr>
            <a:picLocks noChangeAspect="1" noChangeArrowheads="1"/>
          </p:cNvPicPr>
          <p:nvPr/>
        </p:nvPicPr>
        <p:blipFill>
          <a:blip r:embed="rId2" cstate="print"/>
          <a:srcRect/>
          <a:stretch>
            <a:fillRect/>
          </a:stretch>
        </p:blipFill>
        <p:spPr bwMode="auto">
          <a:xfrm>
            <a:off x="1785918" y="2071678"/>
            <a:ext cx="5072098" cy="4009153"/>
          </a:xfrm>
          <a:prstGeom prst="rect">
            <a:avLst/>
          </a:prstGeom>
          <a:noFill/>
        </p:spPr>
      </p:pic>
    </p:spTree>
  </p:cSld>
  <p:clrMapOvr>
    <a:masterClrMapping/>
  </p:clrMapOvr>
  <p:transition>
    <p:dissolve/>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5068911"/>
          </a:xfrm>
        </p:spPr>
        <p:txBody>
          <a:bodyPr>
            <a:normAutofit fontScale="62500" lnSpcReduction="20000"/>
          </a:bodyPr>
          <a:lstStyle/>
          <a:p>
            <a:r>
              <a:rPr lang="ru-RU" dirty="0" err="1" smtClean="0"/>
              <a:t>Циклин-зависимые</a:t>
            </a:r>
            <a:r>
              <a:rPr lang="ru-RU" dirty="0" smtClean="0"/>
              <a:t> </a:t>
            </a:r>
            <a:r>
              <a:rPr lang="ru-RU" dirty="0" err="1" smtClean="0"/>
              <a:t>протеин‑киназы</a:t>
            </a:r>
            <a:r>
              <a:rPr lang="ru-RU" dirty="0" smtClean="0"/>
              <a:t> (</a:t>
            </a:r>
            <a:r>
              <a:rPr lang="ru-RU" dirty="0" err="1" smtClean="0"/>
              <a:t>Cdk</a:t>
            </a:r>
            <a:r>
              <a:rPr lang="ru-RU" dirty="0" smtClean="0"/>
              <a:t>) индуцируют последовательность процессов путем </a:t>
            </a:r>
            <a:r>
              <a:rPr lang="ru-RU" dirty="0" err="1" smtClean="0"/>
              <a:t>фосфорилирования</a:t>
            </a:r>
            <a:r>
              <a:rPr lang="ru-RU" dirty="0" smtClean="0"/>
              <a:t> отдельных белков. </a:t>
            </a:r>
          </a:p>
          <a:p>
            <a:r>
              <a:rPr lang="ru-RU" dirty="0" err="1" smtClean="0"/>
              <a:t>Циклины</a:t>
            </a:r>
            <a:r>
              <a:rPr lang="ru-RU" dirty="0" smtClean="0"/>
              <a:t>, которые синтезируются и деградируют при каждом новом цикле деления, связываются с молекулами </a:t>
            </a:r>
            <a:r>
              <a:rPr lang="ru-RU" dirty="0" err="1" smtClean="0"/>
              <a:t>Cdk</a:t>
            </a:r>
            <a:r>
              <a:rPr lang="ru-RU" dirty="0" smtClean="0"/>
              <a:t> и контролируют их способность к </a:t>
            </a:r>
            <a:r>
              <a:rPr lang="ru-RU" dirty="0" err="1" smtClean="0"/>
              <a:t>фосфорилированию</a:t>
            </a:r>
            <a:r>
              <a:rPr lang="ru-RU" dirty="0" smtClean="0"/>
              <a:t>, без </a:t>
            </a:r>
            <a:r>
              <a:rPr lang="ru-RU" dirty="0" err="1" smtClean="0"/>
              <a:t>циклина</a:t>
            </a:r>
            <a:r>
              <a:rPr lang="ru-RU" dirty="0" smtClean="0"/>
              <a:t> </a:t>
            </a:r>
            <a:r>
              <a:rPr lang="ru-RU" dirty="0" err="1" smtClean="0"/>
              <a:t>Cdk</a:t>
            </a:r>
            <a:r>
              <a:rPr lang="ru-RU" dirty="0" smtClean="0"/>
              <a:t>  не активны. Количество этих </a:t>
            </a:r>
            <a:r>
              <a:rPr lang="ru-RU" dirty="0" err="1" smtClean="0"/>
              <a:t>молекул‑регуляторов</a:t>
            </a:r>
            <a:r>
              <a:rPr lang="ru-RU" dirty="0" smtClean="0"/>
              <a:t> различно в разного вида клетках.</a:t>
            </a:r>
          </a:p>
          <a:p>
            <a:r>
              <a:rPr lang="ru-RU" dirty="0" smtClean="0"/>
              <a:t>В делении дрожжевой клетки основные роли играют один </a:t>
            </a:r>
            <a:r>
              <a:rPr lang="ru-RU" dirty="0" err="1" smtClean="0"/>
              <a:t>Cdk</a:t>
            </a:r>
            <a:r>
              <a:rPr lang="ru-RU" dirty="0" smtClean="0"/>
              <a:t> и девять </a:t>
            </a:r>
            <a:r>
              <a:rPr lang="ru-RU" dirty="0" err="1" smtClean="0"/>
              <a:t>циклинов</a:t>
            </a:r>
            <a:r>
              <a:rPr lang="ru-RU" dirty="0" smtClean="0"/>
              <a:t>, которые образуют девять разных </a:t>
            </a:r>
            <a:r>
              <a:rPr lang="ru-RU" dirty="0" err="1" smtClean="0"/>
              <a:t>циклин‑Cdk</a:t>
            </a:r>
            <a:r>
              <a:rPr lang="ru-RU" dirty="0" smtClean="0"/>
              <a:t> комплексов. У гораздо более сложно организованных млекопитающих изучено шесть </a:t>
            </a:r>
            <a:r>
              <a:rPr lang="ru-RU" dirty="0" err="1" smtClean="0"/>
              <a:t>Cdk</a:t>
            </a:r>
            <a:r>
              <a:rPr lang="ru-RU" dirty="0" smtClean="0"/>
              <a:t> и полтора десятка </a:t>
            </a:r>
            <a:r>
              <a:rPr lang="ru-RU" dirty="0" err="1" smtClean="0"/>
              <a:t>циклинов</a:t>
            </a:r>
            <a:r>
              <a:rPr lang="ru-RU" dirty="0" smtClean="0"/>
              <a:t>. Контроль выхода клетки из </a:t>
            </a:r>
            <a:r>
              <a:rPr lang="ru-RU" i="1" dirty="0" smtClean="0"/>
              <a:t>G</a:t>
            </a:r>
            <a:r>
              <a:rPr lang="ru-RU" baseline="-25000" dirty="0" smtClean="0"/>
              <a:t>1</a:t>
            </a:r>
            <a:r>
              <a:rPr lang="ru-RU" dirty="0" smtClean="0"/>
              <a:t>, и </a:t>
            </a:r>
            <a:r>
              <a:rPr lang="ru-RU" i="1" dirty="0" smtClean="0"/>
              <a:t>G</a:t>
            </a:r>
            <a:r>
              <a:rPr lang="ru-RU" baseline="-25000" dirty="0" smtClean="0"/>
              <a:t>2</a:t>
            </a:r>
            <a:r>
              <a:rPr lang="ru-RU" dirty="0" smtClean="0"/>
              <a:t> фаз осуществляют </a:t>
            </a:r>
            <a:r>
              <a:rPr lang="ru-RU" dirty="0" err="1" smtClean="0"/>
              <a:t>промотор‑фактор</a:t>
            </a:r>
            <a:r>
              <a:rPr lang="ru-RU" dirty="0" smtClean="0"/>
              <a:t> </a:t>
            </a:r>
            <a:r>
              <a:rPr lang="ru-RU" i="1" dirty="0" err="1" smtClean="0"/>
              <a:t>S‑</a:t>
            </a:r>
            <a:r>
              <a:rPr lang="ru-RU" dirty="0" err="1" smtClean="0"/>
              <a:t>фазы</a:t>
            </a:r>
            <a:r>
              <a:rPr lang="ru-RU" dirty="0" smtClean="0"/>
              <a:t> (SPF) и </a:t>
            </a:r>
            <a:r>
              <a:rPr lang="ru-RU" dirty="0" err="1" smtClean="0"/>
              <a:t>промотор‑фактор</a:t>
            </a:r>
            <a:r>
              <a:rPr lang="ru-RU" dirty="0" smtClean="0"/>
              <a:t> </a:t>
            </a:r>
            <a:r>
              <a:rPr lang="ru-RU" i="1" dirty="0" err="1" smtClean="0"/>
              <a:t>M</a:t>
            </a:r>
            <a:r>
              <a:rPr lang="ru-RU" dirty="0" err="1" smtClean="0"/>
              <a:t>‑фазы</a:t>
            </a:r>
            <a:r>
              <a:rPr lang="ru-RU" dirty="0" smtClean="0"/>
              <a:t> (MPF), представляющие собой </a:t>
            </a:r>
            <a:r>
              <a:rPr lang="ru-RU" dirty="0" err="1" smtClean="0"/>
              <a:t>гетеродимеры</a:t>
            </a:r>
            <a:r>
              <a:rPr lang="ru-RU" dirty="0" smtClean="0"/>
              <a:t>. </a:t>
            </a:r>
            <a:r>
              <a:rPr lang="ru-RU" dirty="0" err="1" smtClean="0"/>
              <a:t>Cуществует</a:t>
            </a:r>
            <a:r>
              <a:rPr lang="ru-RU" dirty="0" smtClean="0"/>
              <a:t> особая контрольная точка клеточного цикла (</a:t>
            </a:r>
            <a:r>
              <a:rPr lang="ru-RU" dirty="0" err="1" smtClean="0"/>
              <a:t>Start</a:t>
            </a:r>
            <a:r>
              <a:rPr lang="ru-RU" dirty="0" smtClean="0"/>
              <a:t>), с которой заканчивается рост (</a:t>
            </a:r>
            <a:r>
              <a:rPr lang="ru-RU" i="1" dirty="0" smtClean="0"/>
              <a:t>G</a:t>
            </a:r>
            <a:r>
              <a:rPr lang="ru-RU" baseline="-25000" dirty="0" smtClean="0"/>
              <a:t>1</a:t>
            </a:r>
            <a:r>
              <a:rPr lang="ru-RU" dirty="0" smtClean="0"/>
              <a:t> фаза) и начинается процесс синтеза ДНК. </a:t>
            </a:r>
          </a:p>
          <a:p>
            <a:r>
              <a:rPr lang="ru-RU" dirty="0" smtClean="0"/>
              <a:t>Простая модель процесса предложена </a:t>
            </a:r>
            <a:r>
              <a:rPr lang="ru-RU" dirty="0" err="1" smtClean="0"/>
              <a:t>Тайсоном</a:t>
            </a:r>
            <a:r>
              <a:rPr lang="ru-RU" dirty="0" smtClean="0"/>
              <a:t> (</a:t>
            </a:r>
            <a:r>
              <a:rPr lang="ru-RU" dirty="0" err="1" smtClean="0"/>
              <a:t>Tyson</a:t>
            </a:r>
            <a:r>
              <a:rPr lang="ru-RU" dirty="0" smtClean="0"/>
              <a:t>, 1995). Постулируется существование фактора транскрипции SBF, который может быть в активной </a:t>
            </a:r>
            <a:r>
              <a:rPr lang="ru-RU" i="1" dirty="0" err="1" smtClean="0"/>
              <a:t>S</a:t>
            </a:r>
            <a:r>
              <a:rPr lang="ru-RU" baseline="-25000" dirty="0" err="1" smtClean="0"/>
              <a:t>a</a:t>
            </a:r>
            <a:r>
              <a:rPr lang="ru-RU" dirty="0" smtClean="0"/>
              <a:t> и пассивной </a:t>
            </a:r>
            <a:r>
              <a:rPr lang="ru-RU" i="1" dirty="0" err="1" smtClean="0"/>
              <a:t>S</a:t>
            </a:r>
            <a:r>
              <a:rPr lang="ru-RU" baseline="-25000" dirty="0" err="1" smtClean="0"/>
              <a:t>i</a:t>
            </a:r>
            <a:r>
              <a:rPr lang="ru-RU" dirty="0" smtClean="0"/>
              <a:t> форме.</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85794"/>
            <a:ext cx="8229600" cy="5788742"/>
          </a:xfrm>
        </p:spPr>
        <p:txBody>
          <a:bodyPr>
            <a:normAutofit fontScale="62500" lnSpcReduction="20000"/>
          </a:bodyPr>
          <a:lstStyle/>
          <a:p>
            <a:r>
              <a:rPr lang="ru-RU" dirty="0" smtClean="0"/>
              <a:t>Он переходит в активную форму под действием </a:t>
            </a:r>
            <a:r>
              <a:rPr lang="ru-RU" dirty="0" err="1" smtClean="0"/>
              <a:t>циклина</a:t>
            </a:r>
            <a:r>
              <a:rPr lang="ru-RU" dirty="0" smtClean="0"/>
              <a:t> </a:t>
            </a:r>
            <a:r>
              <a:rPr lang="ru-RU" dirty="0" err="1" smtClean="0"/>
              <a:t>Cln</a:t>
            </a:r>
            <a:r>
              <a:rPr lang="ru-RU" dirty="0" smtClean="0"/>
              <a:t> (</a:t>
            </a:r>
            <a:r>
              <a:rPr lang="ru-RU" i="1" dirty="0" smtClean="0"/>
              <a:t>N</a:t>
            </a:r>
            <a:r>
              <a:rPr lang="ru-RU" dirty="0" smtClean="0"/>
              <a:t>) и </a:t>
            </a:r>
            <a:r>
              <a:rPr lang="ru-RU" dirty="0" err="1" smtClean="0"/>
              <a:t>Start‑киназы</a:t>
            </a:r>
            <a:r>
              <a:rPr lang="ru-RU" dirty="0" smtClean="0"/>
              <a:t> (Cdc28-Cln3) (</a:t>
            </a:r>
            <a:r>
              <a:rPr lang="ru-RU" i="1" dirty="0" smtClean="0"/>
              <a:t>A</a:t>
            </a:r>
            <a:r>
              <a:rPr lang="ru-RU" dirty="0" smtClean="0"/>
              <a:t>) и инактивируется другим веществом (</a:t>
            </a:r>
            <a:r>
              <a:rPr lang="ru-RU" i="1" dirty="0" smtClean="0"/>
              <a:t>Е</a:t>
            </a:r>
            <a:r>
              <a:rPr lang="ru-RU" dirty="0" smtClean="0"/>
              <a:t>). </a:t>
            </a:r>
            <a:r>
              <a:rPr lang="ru-RU" dirty="0" err="1" smtClean="0"/>
              <a:t>Циклин</a:t>
            </a:r>
            <a:r>
              <a:rPr lang="ru-RU" dirty="0" smtClean="0"/>
              <a:t> продуцируется путем активации SBF и деградирует. SBF активируется </a:t>
            </a:r>
            <a:r>
              <a:rPr lang="ru-RU" dirty="0" err="1" smtClean="0"/>
              <a:t>Chu</a:t>
            </a:r>
            <a:r>
              <a:rPr lang="ru-RU" dirty="0" smtClean="0"/>
              <a:t> и </a:t>
            </a:r>
            <a:r>
              <a:rPr lang="ru-RU" dirty="0" err="1" smtClean="0"/>
              <a:t>Start-киназой</a:t>
            </a:r>
            <a:r>
              <a:rPr lang="ru-RU" dirty="0" smtClean="0"/>
              <a:t> </a:t>
            </a:r>
            <a:r>
              <a:rPr lang="ru-RU" dirty="0" err="1" smtClean="0"/>
              <a:t>и</a:t>
            </a:r>
            <a:r>
              <a:rPr lang="ru-RU" dirty="0" smtClean="0"/>
              <a:t> инактивируется фосфатазой. Безразмерная модель процессов имеет вид:</a:t>
            </a:r>
            <a:endParaRPr lang="en-US" dirty="0" smtClean="0"/>
          </a:p>
          <a:p>
            <a:endParaRPr lang="ru-RU" dirty="0" smtClean="0"/>
          </a:p>
          <a:p>
            <a:pPr>
              <a:buNone/>
            </a:pPr>
            <a:endParaRPr lang="en-US" dirty="0" smtClean="0"/>
          </a:p>
          <a:p>
            <a:pPr>
              <a:buNone/>
            </a:pPr>
            <a:r>
              <a:rPr lang="en-US" dirty="0" smtClean="0"/>
              <a:t>			</a:t>
            </a:r>
            <a:r>
              <a:rPr lang="ru-RU" dirty="0" smtClean="0"/>
              <a:t>	</a:t>
            </a:r>
            <a:r>
              <a:rPr lang="en-US" dirty="0" smtClean="0"/>
              <a:t>			</a:t>
            </a:r>
            <a:r>
              <a:rPr lang="ru-RU" dirty="0" smtClean="0"/>
              <a:t>(8.13)</a:t>
            </a:r>
            <a:endParaRPr lang="en-US" dirty="0" smtClean="0"/>
          </a:p>
          <a:p>
            <a:pPr>
              <a:buNone/>
            </a:pPr>
            <a:endParaRPr lang="en-US" dirty="0" smtClean="0"/>
          </a:p>
          <a:p>
            <a:pPr>
              <a:buNone/>
            </a:pPr>
            <a:r>
              <a:rPr lang="ru-RU" dirty="0" smtClean="0"/>
              <a:t>	</a:t>
            </a:r>
          </a:p>
          <a:p>
            <a:r>
              <a:rPr lang="ru-RU" dirty="0" smtClean="0"/>
              <a:t>Модель имеет одно или три стационарных решения (два устойчивых) в зависимости от значений параметров, и при увеличении параметра </a:t>
            </a:r>
            <a:r>
              <a:rPr lang="ru-RU" dirty="0" smtClean="0">
                <a:sym typeface="Symbol"/>
              </a:rPr>
              <a:t></a:t>
            </a:r>
            <a:r>
              <a:rPr lang="ru-RU" dirty="0" smtClean="0"/>
              <a:t> (в процессе роста клетки) описывает переключение системы из </a:t>
            </a:r>
            <a:r>
              <a:rPr lang="ru-RU" i="1" dirty="0" smtClean="0"/>
              <a:t>G</a:t>
            </a:r>
            <a:r>
              <a:rPr lang="ru-RU" baseline="-25000" dirty="0" smtClean="0"/>
              <a:t>1</a:t>
            </a:r>
            <a:r>
              <a:rPr lang="ru-RU" dirty="0" smtClean="0"/>
              <a:t> в </a:t>
            </a:r>
            <a:r>
              <a:rPr lang="ru-RU" i="1" dirty="0" smtClean="0"/>
              <a:t>S</a:t>
            </a:r>
            <a:r>
              <a:rPr lang="ru-RU" dirty="0" smtClean="0"/>
              <a:t> фазу. </a:t>
            </a:r>
          </a:p>
          <a:p>
            <a:r>
              <a:rPr lang="ru-RU" dirty="0" smtClean="0"/>
              <a:t>Добавление двух уравнений сходного вида позволяет описать также переключение из </a:t>
            </a:r>
            <a:r>
              <a:rPr lang="ru-RU" i="1" dirty="0" smtClean="0"/>
              <a:t>G</a:t>
            </a:r>
            <a:r>
              <a:rPr lang="ru-RU" baseline="-25000" dirty="0" smtClean="0"/>
              <a:t>2</a:t>
            </a:r>
            <a:r>
              <a:rPr lang="ru-RU" dirty="0" smtClean="0"/>
              <a:t> в фазу митоза </a:t>
            </a:r>
            <a:r>
              <a:rPr lang="ru-RU" i="1" dirty="0" smtClean="0"/>
              <a:t>М</a:t>
            </a:r>
            <a:r>
              <a:rPr lang="ru-RU" dirty="0" smtClean="0"/>
              <a:t>. Полная модель, учитывающая и другие регуляторные ферменты в </a:t>
            </a:r>
            <a:r>
              <a:rPr lang="ru-RU" dirty="0" err="1" smtClean="0"/>
              <a:t>фосфорилированной</a:t>
            </a:r>
            <a:r>
              <a:rPr lang="ru-RU" dirty="0" smtClean="0"/>
              <a:t> и </a:t>
            </a:r>
            <a:r>
              <a:rPr lang="ru-RU" dirty="0" err="1" smtClean="0"/>
              <a:t>дефосфорилированной</a:t>
            </a:r>
            <a:r>
              <a:rPr lang="ru-RU" dirty="0" smtClean="0"/>
              <a:t> форме содержит 9 нелинейных уравнений (</a:t>
            </a:r>
            <a:r>
              <a:rPr lang="ru-RU" dirty="0" err="1" smtClean="0"/>
              <a:t>Novak</a:t>
            </a:r>
            <a:r>
              <a:rPr lang="ru-RU" dirty="0" smtClean="0"/>
              <a:t>, </a:t>
            </a:r>
            <a:r>
              <a:rPr lang="ru-RU" dirty="0" err="1" smtClean="0"/>
              <a:t>Tyson</a:t>
            </a:r>
            <a:r>
              <a:rPr lang="ru-RU" dirty="0" smtClean="0"/>
              <a:t> 1993) и хорошо описывает кинетику деления ооцитов </a:t>
            </a:r>
            <a:r>
              <a:rPr lang="ru-RU" i="1" dirty="0" err="1" smtClean="0"/>
              <a:t>Xenopus</a:t>
            </a:r>
            <a:r>
              <a:rPr lang="ru-RU" dirty="0" smtClean="0"/>
              <a:t>. При соответствующем подборе параметров она применима к описанию деления других типов клеток. </a:t>
            </a:r>
          </a:p>
          <a:p>
            <a:endParaRPr lang="ru-RU" dirty="0"/>
          </a:p>
        </p:txBody>
      </p:sp>
      <p:pic>
        <p:nvPicPr>
          <p:cNvPr id="299010" name="Picture 2" descr="C:\Users\73B5~1\AppData\Local\Temp\Rar$EX00.790\LectMB\lect08.files\image155.gif"/>
          <p:cNvPicPr>
            <a:picLocks noChangeAspect="1" noChangeArrowheads="1"/>
          </p:cNvPicPr>
          <p:nvPr/>
        </p:nvPicPr>
        <p:blipFill>
          <a:blip r:embed="rId2" cstate="print"/>
          <a:srcRect/>
          <a:stretch>
            <a:fillRect/>
          </a:stretch>
        </p:blipFill>
        <p:spPr bwMode="auto">
          <a:xfrm>
            <a:off x="2928926" y="1928802"/>
            <a:ext cx="3256642" cy="128588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3" end="3"/>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299010"/>
                                        </p:tgtEl>
                                        <p:attrNameLst>
                                          <p:attrName>style.visibility</p:attrName>
                                        </p:attrNameLst>
                                      </p:cBhvr>
                                      <p:to>
                                        <p:strVal val="visible"/>
                                      </p:to>
                                    </p:set>
                                    <p:anim calcmode="lin" valueType="num">
                                      <p:cBhvr>
                                        <p:cTn id="23" dur="500" fill="hold"/>
                                        <p:tgtEl>
                                          <p:spTgt spid="299010"/>
                                        </p:tgtEl>
                                        <p:attrNameLst>
                                          <p:attrName>ppt_w</p:attrName>
                                        </p:attrNameLst>
                                      </p:cBhvr>
                                      <p:tavLst>
                                        <p:tav tm="0">
                                          <p:val>
                                            <p:strVal val="#ppt_w*2.5"/>
                                          </p:val>
                                        </p:tav>
                                        <p:tav tm="100000">
                                          <p:val>
                                            <p:strVal val="#ppt_w"/>
                                          </p:val>
                                        </p:tav>
                                      </p:tavLst>
                                    </p:anim>
                                    <p:anim calcmode="lin" valueType="num">
                                      <p:cBhvr>
                                        <p:cTn id="24" dur="500" fill="hold"/>
                                        <p:tgtEl>
                                          <p:spTgt spid="299010"/>
                                        </p:tgtEl>
                                        <p:attrNameLst>
                                          <p:attrName>ppt_h</p:attrName>
                                        </p:attrNameLst>
                                      </p:cBhvr>
                                      <p:tavLst>
                                        <p:tav tm="0">
                                          <p:val>
                                            <p:strVal val="#ppt_h*0.01"/>
                                          </p:val>
                                        </p:tav>
                                        <p:tav tm="100000">
                                          <p:val>
                                            <p:strVal val="#ppt_h"/>
                                          </p:val>
                                        </p:tav>
                                      </p:tavLst>
                                    </p:anim>
                                    <p:anim calcmode="lin" valueType="num">
                                      <p:cBhvr>
                                        <p:cTn id="25" dur="500" fill="hold"/>
                                        <p:tgtEl>
                                          <p:spTgt spid="299010"/>
                                        </p:tgtEl>
                                        <p:attrNameLst>
                                          <p:attrName>ppt_x</p:attrName>
                                        </p:attrNameLst>
                                      </p:cBhvr>
                                      <p:tavLst>
                                        <p:tav tm="0">
                                          <p:val>
                                            <p:strVal val="#ppt_x"/>
                                          </p:val>
                                        </p:tav>
                                        <p:tav tm="100000">
                                          <p:val>
                                            <p:strVal val="#ppt_x"/>
                                          </p:val>
                                        </p:tav>
                                      </p:tavLst>
                                    </p:anim>
                                    <p:anim calcmode="lin" valueType="num">
                                      <p:cBhvr>
                                        <p:cTn id="26" dur="500" fill="hold"/>
                                        <p:tgtEl>
                                          <p:spTgt spid="299010"/>
                                        </p:tgtEl>
                                        <p:attrNameLst>
                                          <p:attrName>ppt_y</p:attrName>
                                        </p:attrNameLst>
                                      </p:cBhvr>
                                      <p:tavLst>
                                        <p:tav tm="0">
                                          <p:val>
                                            <p:strVal val="#ppt_h+1"/>
                                          </p:val>
                                        </p:tav>
                                        <p:tav tm="100000">
                                          <p:val>
                                            <p:strVal val="#ppt_y"/>
                                          </p:val>
                                        </p:tav>
                                      </p:tavLst>
                                    </p:anim>
                                    <p:animEffect transition="in" filter="fade">
                                      <p:cBhvr>
                                        <p:cTn id="27" dur="500"/>
                                        <p:tgtEl>
                                          <p:spTgt spid="299010"/>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p:cTn id="41"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28670"/>
            <a:ext cx="8229600" cy="5715039"/>
          </a:xfrm>
        </p:spPr>
        <p:txBody>
          <a:bodyPr>
            <a:normAutofit fontScale="62500" lnSpcReduction="20000"/>
          </a:bodyPr>
          <a:lstStyle/>
          <a:p>
            <a:r>
              <a:rPr lang="ru-RU" dirty="0" smtClean="0"/>
              <a:t>Большое количество работ было посвящено попыткам моделирования периодического воздействия на клеточный цикл с целью оптимизации параметров </a:t>
            </a:r>
            <a:r>
              <a:rPr lang="ru-RU" dirty="0" err="1" smtClean="0"/>
              <a:t>рентгено</a:t>
            </a:r>
            <a:r>
              <a:rPr lang="ru-RU" dirty="0" smtClean="0"/>
              <a:t>‑ радио‑ или </a:t>
            </a:r>
            <a:r>
              <a:rPr lang="ru-RU" dirty="0" err="1" smtClean="0"/>
              <a:t>хемотерапии</a:t>
            </a:r>
            <a:r>
              <a:rPr lang="ru-RU" dirty="0" smtClean="0"/>
              <a:t> при воздействии на клетки онкологических опухолей.</a:t>
            </a:r>
          </a:p>
          <a:p>
            <a:endParaRPr lang="ru-RU" dirty="0" smtClean="0"/>
          </a:p>
          <a:p>
            <a:r>
              <a:rPr lang="ru-RU" dirty="0" smtClean="0"/>
              <a:t>В современной литературе по математической биологии рассмотрены сотни автоколебательных систем на разных уровнях организации живой природы. Несомненно, колебательный характер процессов — эволюционное изобретение природы, и их функциональная роль имеет несколько разных аспектов. </a:t>
            </a:r>
          </a:p>
          <a:p>
            <a:r>
              <a:rPr lang="ru-RU" dirty="0" smtClean="0"/>
              <a:t>Во-первых колебания позволяют разделить процессы во времени, когда в одном </a:t>
            </a:r>
            <a:r>
              <a:rPr lang="ru-RU" dirty="0" err="1" smtClean="0"/>
              <a:t>компартменте</a:t>
            </a:r>
            <a:r>
              <a:rPr lang="ru-RU" dirty="0" smtClean="0"/>
              <a:t> клетки протекает сразу несколько различных реакций, организуя периоды высокой и низкой активности отдельных метаболитов. Во-вторых, характеристики колебаний, их амплитуда и фаза, несут определенную информацию и могут играть регуляторную роль в каскадах процессов, проходящих на уровне клетки и живого организма. Наконец, колебательные (потенциально или реально) системы служат локальными элементами распределенных активных сред, способных к </a:t>
            </a:r>
            <a:r>
              <a:rPr lang="ru-RU" dirty="0" err="1" smtClean="0"/>
              <a:t>пространственно‑временной</a:t>
            </a:r>
            <a:r>
              <a:rPr lang="ru-RU" dirty="0" smtClean="0"/>
              <a:t> самоорганизации, в том числе к процессам морфогенеза. Эту роль колебательных систем мы подробно рассмотрим во второй части лекций. </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r"/>
            <a:endParaRPr lang="en-US" b="1" cap="all" dirty="0" smtClean="0"/>
          </a:p>
          <a:p>
            <a:pPr algn="r">
              <a:buNone/>
            </a:pPr>
            <a:r>
              <a:rPr lang="ru-RU" sz="4400" b="1" cap="all" dirty="0" smtClean="0"/>
              <a:t>Лекция 9</a:t>
            </a:r>
            <a:endParaRPr lang="ru-RU" sz="4400" b="1" dirty="0" smtClean="0"/>
          </a:p>
          <a:p>
            <a:pPr algn="r"/>
            <a:endParaRPr lang="ru-RU" sz="4400" dirty="0" smtClean="0"/>
          </a:p>
          <a:p>
            <a:pPr algn="r">
              <a:buNone/>
            </a:pPr>
            <a:r>
              <a:rPr lang="ru-RU" sz="4400" b="1" cap="all" dirty="0" smtClean="0"/>
              <a:t>Модели взаимодействия двух видов</a:t>
            </a:r>
            <a:endParaRPr lang="ru-RU" sz="4400" b="1" dirty="0" smtClean="0"/>
          </a:p>
          <a:p>
            <a:endParaRPr lang="ru-RU" sz="4400" dirty="0"/>
          </a:p>
        </p:txBody>
      </p:sp>
    </p:spTree>
  </p:cSld>
  <p:clrMapOvr>
    <a:masterClrMapping/>
  </p:clrMapOvr>
  <p:transition>
    <p:dissolve/>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4783159"/>
          </a:xfrm>
        </p:spPr>
        <p:txBody>
          <a:bodyPr>
            <a:normAutofit fontScale="62500" lnSpcReduction="20000"/>
          </a:bodyPr>
          <a:lstStyle/>
          <a:p>
            <a:r>
              <a:rPr lang="ru-RU" dirty="0" smtClean="0"/>
              <a:t>Основателем</a:t>
            </a:r>
            <a:r>
              <a:rPr lang="ru-RU" b="1" dirty="0" smtClean="0"/>
              <a:t> </a:t>
            </a:r>
            <a:r>
              <a:rPr lang="ru-RU" dirty="0" smtClean="0"/>
              <a:t>современной математической теории популяций справедливо считается итальянский математик Вито </a:t>
            </a:r>
            <a:r>
              <a:rPr lang="ru-RU" dirty="0" err="1" smtClean="0"/>
              <a:t>Вольтерра</a:t>
            </a:r>
            <a:r>
              <a:rPr lang="ru-RU" dirty="0" smtClean="0"/>
              <a:t>, разработавший математическую теорию биологических сообществ, аппаратом которой служат дифференциальные и интегро-дифференциальные уравнения. (</a:t>
            </a:r>
            <a:r>
              <a:rPr lang="ru-RU" dirty="0" err="1" smtClean="0"/>
              <a:t>Vito</a:t>
            </a:r>
            <a:r>
              <a:rPr lang="ru-RU" dirty="0" smtClean="0"/>
              <a:t> </a:t>
            </a:r>
            <a:r>
              <a:rPr lang="ru-RU" dirty="0" err="1" smtClean="0"/>
              <a:t>Volterra</a:t>
            </a:r>
            <a:r>
              <a:rPr lang="ru-RU" dirty="0" smtClean="0"/>
              <a:t>. </a:t>
            </a:r>
            <a:r>
              <a:rPr lang="ru-RU" dirty="0" err="1" smtClean="0"/>
              <a:t>Lecons</a:t>
            </a:r>
            <a:r>
              <a:rPr lang="ru-RU" dirty="0" smtClean="0"/>
              <a:t> </a:t>
            </a:r>
            <a:r>
              <a:rPr lang="ru-RU" dirty="0" err="1" smtClean="0"/>
              <a:t>sur</a:t>
            </a:r>
            <a:r>
              <a:rPr lang="ru-RU" dirty="0" smtClean="0"/>
              <a:t> </a:t>
            </a:r>
            <a:r>
              <a:rPr lang="ru-RU" dirty="0" err="1" smtClean="0"/>
              <a:t>la</a:t>
            </a:r>
            <a:r>
              <a:rPr lang="ru-RU" dirty="0" smtClean="0"/>
              <a:t> </a:t>
            </a:r>
            <a:r>
              <a:rPr lang="ru-RU" dirty="0" err="1" smtClean="0"/>
              <a:t>Theorie</a:t>
            </a:r>
            <a:r>
              <a:rPr lang="ru-RU" dirty="0" smtClean="0"/>
              <a:t> </a:t>
            </a:r>
            <a:r>
              <a:rPr lang="ru-RU" dirty="0" err="1" smtClean="0"/>
              <a:t>Mathematique</a:t>
            </a:r>
            <a:r>
              <a:rPr lang="ru-RU" dirty="0" smtClean="0"/>
              <a:t> </a:t>
            </a:r>
            <a:r>
              <a:rPr lang="ru-RU" dirty="0" err="1" smtClean="0"/>
              <a:t>de</a:t>
            </a:r>
            <a:r>
              <a:rPr lang="ru-RU" dirty="0" smtClean="0"/>
              <a:t> </a:t>
            </a:r>
            <a:r>
              <a:rPr lang="ru-RU" dirty="0" err="1" smtClean="0"/>
              <a:t>la</a:t>
            </a:r>
            <a:r>
              <a:rPr lang="ru-RU" dirty="0" smtClean="0"/>
              <a:t> </a:t>
            </a:r>
            <a:r>
              <a:rPr lang="ru-RU" dirty="0" err="1" smtClean="0"/>
              <a:t>Lutte</a:t>
            </a:r>
            <a:r>
              <a:rPr lang="ru-RU" dirty="0" smtClean="0"/>
              <a:t> </a:t>
            </a:r>
            <a:r>
              <a:rPr lang="ru-RU" dirty="0" err="1" smtClean="0"/>
              <a:t>pour</a:t>
            </a:r>
            <a:r>
              <a:rPr lang="ru-RU" dirty="0" smtClean="0"/>
              <a:t> </a:t>
            </a:r>
            <a:r>
              <a:rPr lang="ru-RU" dirty="0" err="1" smtClean="0"/>
              <a:t>la</a:t>
            </a:r>
            <a:r>
              <a:rPr lang="ru-RU" dirty="0" smtClean="0"/>
              <a:t> </a:t>
            </a:r>
            <a:r>
              <a:rPr lang="ru-RU" dirty="0" err="1" smtClean="0"/>
              <a:t>Vie</a:t>
            </a:r>
            <a:r>
              <a:rPr lang="ru-RU" dirty="0" smtClean="0"/>
              <a:t>. </a:t>
            </a:r>
            <a:r>
              <a:rPr lang="ru-RU" dirty="0" err="1" smtClean="0"/>
              <a:t>Paris</a:t>
            </a:r>
            <a:r>
              <a:rPr lang="ru-RU" dirty="0" smtClean="0"/>
              <a:t>, 1931).</a:t>
            </a:r>
          </a:p>
          <a:p>
            <a:r>
              <a:rPr lang="ru-RU" dirty="0" smtClean="0"/>
              <a:t>В последующие десятилетия популяционная динамика развивалась, в основном, в русле высказанных в этой книге идей. Русский перевод книги </a:t>
            </a:r>
            <a:r>
              <a:rPr lang="ru-RU" dirty="0" err="1" smtClean="0"/>
              <a:t>Вольтерра</a:t>
            </a:r>
            <a:r>
              <a:rPr lang="ru-RU" dirty="0" smtClean="0"/>
              <a:t> вышел в 1976 г. под названием: «Математическая теория борьбы за существование» с послесловием Ю.М. </a:t>
            </a:r>
            <a:r>
              <a:rPr lang="ru-RU" dirty="0" err="1" smtClean="0"/>
              <a:t>Свирежева</a:t>
            </a:r>
            <a:r>
              <a:rPr lang="ru-RU" dirty="0" smtClean="0"/>
              <a:t>, в котором рассматривается история развития математической экологии в период 1931‑1976 гг. </a:t>
            </a:r>
          </a:p>
          <a:p>
            <a:r>
              <a:rPr lang="ru-RU" dirty="0" smtClean="0"/>
              <a:t>Книга </a:t>
            </a:r>
            <a:r>
              <a:rPr lang="ru-RU" dirty="0" err="1" smtClean="0"/>
              <a:t>Вольтерра</a:t>
            </a:r>
            <a:r>
              <a:rPr lang="ru-RU" dirty="0" smtClean="0"/>
              <a:t> написана так, как пишут книги по математике. В ней сначала сформулированы некоторые предположения о математических объектах, которые предполагается изучать, а затем проводится математическое исследование свойств этих объектов. </a:t>
            </a:r>
          </a:p>
          <a:p>
            <a:r>
              <a:rPr lang="ru-RU" dirty="0" smtClean="0"/>
              <a:t>Системы, изученные </a:t>
            </a:r>
            <a:r>
              <a:rPr lang="ru-RU" dirty="0" err="1" smtClean="0"/>
              <a:t>Вольтерра</a:t>
            </a:r>
            <a:r>
              <a:rPr lang="ru-RU" dirty="0" smtClean="0"/>
              <a:t>, состоят их двух или нескольких видов. В отдельных случаях рассматривается запас используемой пищи. В основу уравнений, описывающих взаимодействие этих видов, положены следующие представления.</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5497539"/>
          </a:xfrm>
        </p:spPr>
        <p:txBody>
          <a:bodyPr>
            <a:normAutofit fontScale="62500" lnSpcReduction="20000"/>
          </a:bodyPr>
          <a:lstStyle/>
          <a:p>
            <a:r>
              <a:rPr lang="ru-RU" b="1" dirty="0" smtClean="0"/>
              <a:t>Гипотезы </a:t>
            </a:r>
            <a:r>
              <a:rPr lang="ru-RU" b="1" dirty="0" err="1" smtClean="0"/>
              <a:t>Вольтерра</a:t>
            </a:r>
            <a:endParaRPr lang="ru-RU" dirty="0" smtClean="0"/>
          </a:p>
          <a:p>
            <a:r>
              <a:rPr lang="ru-RU" dirty="0" smtClean="0"/>
              <a:t>1. Пища либо имеется в неограниченном количестве, либо ее поступление с течением времени жестко регламентировано.</a:t>
            </a:r>
          </a:p>
          <a:p>
            <a:r>
              <a:rPr lang="ru-RU" dirty="0" smtClean="0"/>
              <a:t>2. Особи каждого вида отмирают так, что в единицу времени погибает постоянная доля существующих особей.</a:t>
            </a:r>
          </a:p>
          <a:p>
            <a:r>
              <a:rPr lang="ru-RU" dirty="0" smtClean="0"/>
              <a:t>3. Хищные виды поедают жертв, причем в единицу времени количество съеденных жертв всегда пропорционально вероятности встречи особей этих двух видов, т.е. произведению количества хищников на количество жертв. </a:t>
            </a:r>
          </a:p>
          <a:p>
            <a:r>
              <a:rPr lang="ru-RU" dirty="0" smtClean="0"/>
              <a:t>4. Если имеется пища в ограниченном количестве и несколько видов, которые способны ее потреблять, то доля пищи, потребляемой видом в единицу времени, пропорциональна количеству особей этого вида, взятому с некоторым коэффициентом, зависящим от вида (модели межвидовой конкуренции).</a:t>
            </a:r>
          </a:p>
          <a:p>
            <a:r>
              <a:rPr lang="ru-RU" dirty="0" smtClean="0"/>
              <a:t>5. Если вид питается пищей, имеющейся в неограниченном количестве, прирост численности вида в единицу времени пропорционален численности вида.</a:t>
            </a:r>
          </a:p>
          <a:p>
            <a:r>
              <a:rPr lang="ru-RU" dirty="0" smtClean="0"/>
              <a:t>6. Если вид питается пищей, имеющейся в ограниченном количестве, то его размножение регулируется скоростью потребления пищи, т.е. за единицу времени прирост пропорционален количеству съеденной пищи.</a:t>
            </a:r>
          </a:p>
          <a:p>
            <a:pPr>
              <a:buNone/>
            </a:pPr>
            <a:r>
              <a:rPr lang="ru-RU" dirty="0" smtClean="0"/>
              <a:t> </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6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5" dur="5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8" presetClass="entr" presetSubtype="0" accel="10000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71"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7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3"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7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a:t>
            </a:r>
            <a:endParaRPr lang="ru-RU" dirty="0"/>
          </a:p>
        </p:txBody>
      </p:sp>
      <p:sp>
        <p:nvSpPr>
          <p:cNvPr id="3" name="Содержимое 2"/>
          <p:cNvSpPr>
            <a:spLocks noGrp="1"/>
          </p:cNvSpPr>
          <p:nvPr>
            <p:ph idx="1"/>
          </p:nvPr>
        </p:nvSpPr>
        <p:spPr>
          <a:xfrm>
            <a:off x="457200" y="1646236"/>
            <a:ext cx="8229600" cy="5211763"/>
          </a:xfrm>
        </p:spPr>
        <p:txBody>
          <a:bodyPr>
            <a:normAutofit fontScale="47500" lnSpcReduction="20000"/>
          </a:bodyPr>
          <a:lstStyle/>
          <a:p>
            <a:r>
              <a:rPr lang="ru-RU" sz="3600" b="1" dirty="0" smtClean="0"/>
              <a:t>Молекулярная динамика</a:t>
            </a:r>
            <a:r>
              <a:rPr lang="ru-RU" sz="3600" dirty="0" smtClean="0"/>
              <a:t>. </a:t>
            </a:r>
          </a:p>
          <a:p>
            <a:r>
              <a:rPr lang="ru-RU" sz="3600" dirty="0" smtClean="0"/>
              <a:t>Основные принципы построения моделей и результаты молекулярной динамики представлены на сайте </a:t>
            </a:r>
            <a:r>
              <a:rPr lang="ru-RU" sz="3600" dirty="0" err="1" smtClean="0"/>
              <a:t>www.biophys.ru</a:t>
            </a:r>
            <a:r>
              <a:rPr lang="ru-RU" sz="3600" dirty="0" smtClean="0"/>
              <a:t>/ Информационная </a:t>
            </a:r>
            <a:r>
              <a:rPr lang="ru-RU" sz="3600" u="sng" dirty="0" smtClean="0"/>
              <a:t>система Российская биофизика</a:t>
            </a:r>
            <a:r>
              <a:rPr lang="ru-RU" sz="3600" dirty="0" smtClean="0"/>
              <a:t>. Биофизическое образование.</a:t>
            </a:r>
          </a:p>
          <a:p>
            <a:r>
              <a:rPr lang="ru-RU" sz="3600" dirty="0" smtClean="0"/>
              <a:t>На протяжении всей истории западной науки стоял вопрос о том, можно ли, зная координаты всех атомов и законы их взаимодействия, описать все процессы, происходящие во Вселенной. Вопрос не нашел своего однозначного ответа. Квантовая механика утвердила понятие неопределенности на </a:t>
            </a:r>
            <a:r>
              <a:rPr lang="ru-RU" sz="3600" dirty="0" err="1" smtClean="0"/>
              <a:t>микроуровне</a:t>
            </a:r>
            <a:r>
              <a:rPr lang="ru-RU" sz="3600" dirty="0" smtClean="0"/>
              <a:t>. В лекциях 10-12 мы увидим, что существование </a:t>
            </a:r>
            <a:r>
              <a:rPr lang="ru-RU" sz="3600" dirty="0" err="1" smtClean="0"/>
              <a:t>квазистохастических</a:t>
            </a:r>
            <a:r>
              <a:rPr lang="ru-RU" sz="3600" dirty="0" smtClean="0"/>
              <a:t> типов поведения в детерминированных системах делает практически невозможным предсказание поведения некоторых детерминированных систем и на </a:t>
            </a:r>
            <a:r>
              <a:rPr lang="ru-RU" sz="3600" dirty="0" err="1" smtClean="0"/>
              <a:t>макроуровне</a:t>
            </a:r>
            <a:r>
              <a:rPr lang="ru-RU" sz="3600" dirty="0" smtClean="0"/>
              <a:t>. </a:t>
            </a:r>
          </a:p>
          <a:p>
            <a:r>
              <a:rPr lang="ru-RU" sz="3600" dirty="0" smtClean="0"/>
              <a:t>Следствием первого вопроса является второй: вопрос «сводимости». Можно ли, зная законы физики, т.е. законы движения всех атомов, входящих в состав биологических систем, и законы их взаимодействия, описать поведение живых систем. В принципе, на этот вопрос можно ответить с помощью имитационной модели, в которую заложены координаты и скорости движения всех атомов какой-либо живой системы и законы их взаимодействия. Для любой живой системы такая модель должна содержать огромное количество переменных и параметров и практически неосуществима, но попытки моделировать с помощью такого подхода функционирование элементов живых систем ‑ </a:t>
            </a:r>
            <a:r>
              <a:rPr lang="ru-RU" sz="3600" dirty="0" err="1" smtClean="0"/>
              <a:t>биомакромолекул</a:t>
            </a:r>
            <a:r>
              <a:rPr lang="ru-RU" sz="3600" dirty="0" smtClean="0"/>
              <a:t> делаются, начиная с 70-х годов. </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55000" lnSpcReduction="20000"/>
          </a:bodyPr>
          <a:lstStyle/>
          <a:p>
            <a:r>
              <a:rPr lang="ru-RU" b="1" dirty="0" smtClean="0"/>
              <a:t>Аналогии с химической кинетикой</a:t>
            </a:r>
            <a:endParaRPr lang="ru-RU" dirty="0" smtClean="0"/>
          </a:p>
          <a:p>
            <a:r>
              <a:rPr lang="ru-RU" dirty="0" smtClean="0"/>
              <a:t>Эти гипотезы имеют близкие параллели с химической кинетикой. В уравнениях популяционной динамики, как и в уравнениях химической кинетики, используется “принцип соударений”, когда скорость реакции пропорциональна произведению концентраций реагирующих компонентов.</a:t>
            </a:r>
          </a:p>
          <a:p>
            <a:r>
              <a:rPr lang="ru-RU" dirty="0" smtClean="0"/>
              <a:t>Действительно, согласно гипотезам </a:t>
            </a:r>
            <a:r>
              <a:rPr lang="ru-RU" dirty="0" err="1" smtClean="0"/>
              <a:t>Вольтерра</a:t>
            </a:r>
            <a:r>
              <a:rPr lang="ru-RU" dirty="0" smtClean="0"/>
              <a:t>, скорость процесса отмирания каждого вида пропорциональна численности вида. В химической кинетике это соответствует мономолекулярной реакции распада некоторого вещества, а в математической модели – отрицательным линейным членам в правых частях уравнений. </a:t>
            </a:r>
          </a:p>
          <a:p>
            <a:r>
              <a:rPr lang="ru-RU" dirty="0" smtClean="0"/>
              <a:t>Согласно представлениям химической кинетики, скорость бимолекулярной реакции взаимодействия двух веществ пропорциональна вероятности столкновения этих веществ, т.е. произведению их концентрации. Точно так же, в соответствии с гипотезами </a:t>
            </a:r>
            <a:r>
              <a:rPr lang="ru-RU" dirty="0" err="1" smtClean="0"/>
              <a:t>Вольтерра</a:t>
            </a:r>
            <a:r>
              <a:rPr lang="ru-RU" dirty="0" smtClean="0"/>
              <a:t>, скорость размножения хищников (гибели жертв) пропорциональна вероятности встреч особей хищника и жертвы, т.е. произведению их численностей. И в том и в другом случае в модельной системе появляются билинейные члены в правых частях соответствующих уравнений.</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7"/>
            <a:ext cx="8229600" cy="5211763"/>
          </a:xfrm>
        </p:spPr>
        <p:txBody>
          <a:bodyPr>
            <a:normAutofit fontScale="70000" lnSpcReduction="20000"/>
          </a:bodyPr>
          <a:lstStyle/>
          <a:p>
            <a:r>
              <a:rPr lang="ru-RU" dirty="0" smtClean="0"/>
              <a:t>Наконец, линейные положительные члены в правых частях уравнений </a:t>
            </a:r>
            <a:r>
              <a:rPr lang="ru-RU" dirty="0" err="1" smtClean="0"/>
              <a:t>Вольтерра</a:t>
            </a:r>
            <a:r>
              <a:rPr lang="ru-RU" dirty="0" smtClean="0"/>
              <a:t>, отвечающие росту популяций в неограниченных условиях, соответствуют автокаталитическим членам химических реакций. Такое сходство уравнений в химических и экологических моделях позволяет применить для математического моделирования кинетики популяций те же методы исследований, что и для систем химических реакций. </a:t>
            </a:r>
            <a:endParaRPr lang="en-US" dirty="0" smtClean="0"/>
          </a:p>
          <a:p>
            <a:r>
              <a:rPr lang="ru-RU" dirty="0" smtClean="0"/>
              <a:t>В соответствии с гипотезами </a:t>
            </a:r>
            <a:r>
              <a:rPr lang="ru-RU" dirty="0" err="1" smtClean="0"/>
              <a:t>Вольтерра</a:t>
            </a:r>
            <a:r>
              <a:rPr lang="ru-RU" dirty="0" smtClean="0"/>
              <a:t> взаимодействие двух видов, численности которых </a:t>
            </a:r>
            <a:r>
              <a:rPr lang="ru-RU" i="1" dirty="0" smtClean="0"/>
              <a:t>x</a:t>
            </a:r>
            <a:r>
              <a:rPr lang="ru-RU" baseline="-25000" dirty="0" smtClean="0"/>
              <a:t>1</a:t>
            </a:r>
            <a:r>
              <a:rPr lang="ru-RU" dirty="0" smtClean="0"/>
              <a:t>  и  </a:t>
            </a:r>
            <a:r>
              <a:rPr lang="ru-RU" i="1" dirty="0" smtClean="0"/>
              <a:t>x</a:t>
            </a:r>
            <a:r>
              <a:rPr lang="ru-RU" baseline="-25000" dirty="0" smtClean="0"/>
              <a:t>2</a:t>
            </a:r>
            <a:r>
              <a:rPr lang="ru-RU" dirty="0" smtClean="0"/>
              <a:t>, могут быть описаны уравнениями: </a:t>
            </a:r>
          </a:p>
          <a:p>
            <a:pPr>
              <a:buNone/>
            </a:pPr>
            <a:r>
              <a:rPr lang="ru-RU" dirty="0" smtClean="0"/>
              <a:t>				</a:t>
            </a:r>
            <a:endParaRPr lang="en-US" dirty="0" smtClean="0"/>
          </a:p>
          <a:p>
            <a:endParaRPr lang="en-US" dirty="0" smtClean="0"/>
          </a:p>
          <a:p>
            <a:pPr>
              <a:buNone/>
            </a:pPr>
            <a:r>
              <a:rPr lang="en-US" dirty="0" smtClean="0"/>
              <a:t>							</a:t>
            </a:r>
            <a:r>
              <a:rPr lang="ru-RU" dirty="0" smtClean="0"/>
              <a:t>(9.1)</a:t>
            </a:r>
            <a:endParaRPr lang="en-US" dirty="0" smtClean="0"/>
          </a:p>
          <a:p>
            <a:pPr lvl="3"/>
            <a:endParaRPr lang="en-US" dirty="0" smtClean="0"/>
          </a:p>
          <a:p>
            <a:pPr>
              <a:buNone/>
            </a:pPr>
            <a:r>
              <a:rPr lang="ru-RU" dirty="0" smtClean="0"/>
              <a:t>	</a:t>
            </a:r>
          </a:p>
          <a:p>
            <a:r>
              <a:rPr lang="ru-RU" dirty="0" smtClean="0"/>
              <a:t>Здесь параметры </a:t>
            </a:r>
            <a:r>
              <a:rPr lang="ru-RU" i="1" dirty="0" err="1" smtClean="0"/>
              <a:t>a</a:t>
            </a:r>
            <a:r>
              <a:rPr lang="ru-RU" b="1" i="1" baseline="-25000" dirty="0" err="1" smtClean="0"/>
              <a:t>i</a:t>
            </a:r>
            <a:r>
              <a:rPr lang="ru-RU" b="1" i="1" dirty="0" smtClean="0"/>
              <a:t> </a:t>
            </a:r>
            <a:r>
              <a:rPr lang="ru-RU" dirty="0" smtClean="0"/>
              <a:t>‑ константы собственной скорости роста видов, </a:t>
            </a:r>
            <a:r>
              <a:rPr lang="ru-RU" i="1" dirty="0" err="1" smtClean="0"/>
              <a:t>c</a:t>
            </a:r>
            <a:r>
              <a:rPr lang="ru-RU" b="1" i="1" baseline="-25000" dirty="0" err="1" smtClean="0"/>
              <a:t>i</a:t>
            </a:r>
            <a:r>
              <a:rPr lang="ru-RU" b="1" i="1" dirty="0" smtClean="0"/>
              <a:t> ‑</a:t>
            </a:r>
            <a:r>
              <a:rPr lang="ru-RU" dirty="0" smtClean="0"/>
              <a:t> константы самоограничения численности (внутривидовой конкуренции), </a:t>
            </a:r>
            <a:r>
              <a:rPr lang="ru-RU" i="1" dirty="0" err="1" smtClean="0"/>
              <a:t>b</a:t>
            </a:r>
            <a:r>
              <a:rPr lang="ru-RU" i="1" baseline="-25000" dirty="0" err="1" smtClean="0"/>
              <a:t>ij</a:t>
            </a:r>
            <a:r>
              <a:rPr lang="ru-RU" dirty="0" smtClean="0"/>
              <a:t> ‑ константы взаимодействия видов, (</a:t>
            </a:r>
            <a:r>
              <a:rPr lang="ru-RU" i="1" dirty="0" err="1" smtClean="0"/>
              <a:t>i</a:t>
            </a:r>
            <a:r>
              <a:rPr lang="ru-RU" dirty="0" smtClean="0"/>
              <a:t>, </a:t>
            </a:r>
            <a:r>
              <a:rPr lang="ru-RU" i="1" dirty="0" smtClean="0"/>
              <a:t>j=</a:t>
            </a:r>
            <a:r>
              <a:rPr lang="ru-RU" dirty="0" smtClean="0"/>
              <a:t>1,2). Знаки этих коэффициентов определяют тип взаимодействия.</a:t>
            </a:r>
          </a:p>
          <a:p>
            <a:endParaRPr lang="ru-RU" dirty="0"/>
          </a:p>
        </p:txBody>
      </p:sp>
      <p:pic>
        <p:nvPicPr>
          <p:cNvPr id="302082" name="Picture 2" descr="C:\Users\73B5~1\AppData\Local\Temp\Rar$EX03.507\LectMB\lect09.files\image002.gif"/>
          <p:cNvPicPr>
            <a:picLocks noChangeAspect="1" noChangeArrowheads="1"/>
          </p:cNvPicPr>
          <p:nvPr/>
        </p:nvPicPr>
        <p:blipFill>
          <a:blip r:embed="rId2" cstate="print"/>
          <a:srcRect/>
          <a:stretch>
            <a:fillRect/>
          </a:stretch>
        </p:blipFill>
        <p:spPr bwMode="auto">
          <a:xfrm>
            <a:off x="3071802" y="4143380"/>
            <a:ext cx="2483518" cy="107157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4" end="4"/>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302082"/>
                                        </p:tgtEl>
                                        <p:attrNameLst>
                                          <p:attrName>style.visibility</p:attrName>
                                        </p:attrNameLst>
                                      </p:cBhvr>
                                      <p:to>
                                        <p:strVal val="visible"/>
                                      </p:to>
                                    </p:set>
                                    <p:anim calcmode="lin" valueType="num">
                                      <p:cBhvr>
                                        <p:cTn id="32" dur="500" fill="hold"/>
                                        <p:tgtEl>
                                          <p:spTgt spid="302082"/>
                                        </p:tgtEl>
                                        <p:attrNameLst>
                                          <p:attrName>ppt_w</p:attrName>
                                        </p:attrNameLst>
                                      </p:cBhvr>
                                      <p:tavLst>
                                        <p:tav tm="0">
                                          <p:val>
                                            <p:strVal val="#ppt_w*2.5"/>
                                          </p:val>
                                        </p:tav>
                                        <p:tav tm="100000">
                                          <p:val>
                                            <p:strVal val="#ppt_w"/>
                                          </p:val>
                                        </p:tav>
                                      </p:tavLst>
                                    </p:anim>
                                    <p:anim calcmode="lin" valueType="num">
                                      <p:cBhvr>
                                        <p:cTn id="33" dur="500" fill="hold"/>
                                        <p:tgtEl>
                                          <p:spTgt spid="302082"/>
                                        </p:tgtEl>
                                        <p:attrNameLst>
                                          <p:attrName>ppt_h</p:attrName>
                                        </p:attrNameLst>
                                      </p:cBhvr>
                                      <p:tavLst>
                                        <p:tav tm="0">
                                          <p:val>
                                            <p:strVal val="#ppt_h*0.01"/>
                                          </p:val>
                                        </p:tav>
                                        <p:tav tm="100000">
                                          <p:val>
                                            <p:strVal val="#ppt_h"/>
                                          </p:val>
                                        </p:tav>
                                      </p:tavLst>
                                    </p:anim>
                                    <p:anim calcmode="lin" valueType="num">
                                      <p:cBhvr>
                                        <p:cTn id="34" dur="500" fill="hold"/>
                                        <p:tgtEl>
                                          <p:spTgt spid="302082"/>
                                        </p:tgtEl>
                                        <p:attrNameLst>
                                          <p:attrName>ppt_x</p:attrName>
                                        </p:attrNameLst>
                                      </p:cBhvr>
                                      <p:tavLst>
                                        <p:tav tm="0">
                                          <p:val>
                                            <p:strVal val="#ppt_x"/>
                                          </p:val>
                                        </p:tav>
                                        <p:tav tm="100000">
                                          <p:val>
                                            <p:strVal val="#ppt_x"/>
                                          </p:val>
                                        </p:tav>
                                      </p:tavLst>
                                    </p:anim>
                                    <p:anim calcmode="lin" valueType="num">
                                      <p:cBhvr>
                                        <p:cTn id="35" dur="500" fill="hold"/>
                                        <p:tgtEl>
                                          <p:spTgt spid="302082"/>
                                        </p:tgtEl>
                                        <p:attrNameLst>
                                          <p:attrName>ppt_y</p:attrName>
                                        </p:attrNameLst>
                                      </p:cBhvr>
                                      <p:tavLst>
                                        <p:tav tm="0">
                                          <p:val>
                                            <p:strVal val="#ppt_h+1"/>
                                          </p:val>
                                        </p:tav>
                                        <p:tav tm="100000">
                                          <p:val>
                                            <p:strVal val="#ppt_y"/>
                                          </p:val>
                                        </p:tav>
                                      </p:tavLst>
                                    </p:anim>
                                    <p:animEffect transition="in" filter="fade">
                                      <p:cBhvr>
                                        <p:cTn id="36" dur="500"/>
                                        <p:tgtEl>
                                          <p:spTgt spid="302082"/>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p:cTn id="41"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4997474"/>
          </a:xfrm>
        </p:spPr>
        <p:txBody>
          <a:bodyPr>
            <a:noAutofit/>
          </a:bodyPr>
          <a:lstStyle/>
          <a:p>
            <a:r>
              <a:rPr lang="ru-RU" sz="2000" dirty="0" smtClean="0"/>
              <a:t>В биологической литературе обычно классифицируют взаимодействия по участвующим в них механизмам. Разнообразие здесь огромно: различные трофические взаимодействия, химические взаимодействия, существующие между бактериями и планктонными водорослями, взаимодействия грибов с другими организмами, сукцессии растительных организмов, связанные в частности, с конкуренцией за солнечный свет и с эволюцией почв и т.д. Такая классификация кажется необозримой.</a:t>
            </a:r>
          </a:p>
          <a:p>
            <a:r>
              <a:rPr lang="ru-RU" sz="2000" dirty="0" smtClean="0"/>
              <a:t>E. </a:t>
            </a:r>
            <a:r>
              <a:rPr lang="ru-RU" sz="2000" dirty="0" err="1" smtClean="0"/>
              <a:t>Одум</a:t>
            </a:r>
            <a:r>
              <a:rPr lang="ru-RU" sz="2000" dirty="0" smtClean="0"/>
              <a:t>, учитывая предложенные </a:t>
            </a:r>
            <a:r>
              <a:rPr lang="ru-RU" sz="2000" dirty="0" err="1" smtClean="0"/>
              <a:t>В.Вольтерра</a:t>
            </a:r>
            <a:r>
              <a:rPr lang="ru-RU" sz="2000" dirty="0" smtClean="0"/>
              <a:t> модели, предложил классификацию не по механизмам, а по результатам. Согласно этой классификации, оценивать взаимоотношения следует как положительные, отрицательные или нейтральные в зависимости от того, возрастает, убывает или остается неизменной численность одного вида в присутствии другого вида. Тогда основные типы взаимодействий могут быть представлены в виде таблицы.</a:t>
            </a:r>
          </a:p>
          <a:p>
            <a:endParaRPr lang="ru-RU" sz="20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ТИПЫ ВЗАИМОДЕЙСТВИЯ ВИДОВ </a:t>
            </a:r>
            <a:endParaRPr lang="ru-RU" dirty="0"/>
          </a:p>
        </p:txBody>
      </p:sp>
      <p:graphicFrame>
        <p:nvGraphicFramePr>
          <p:cNvPr id="4" name="Содержимое 3"/>
          <p:cNvGraphicFramePr>
            <a:graphicFrameLocks noGrp="1"/>
          </p:cNvGraphicFramePr>
          <p:nvPr>
            <p:ph idx="1"/>
          </p:nvPr>
        </p:nvGraphicFramePr>
        <p:xfrm>
          <a:off x="2214546" y="1643050"/>
          <a:ext cx="4500880" cy="2743200"/>
        </p:xfrm>
        <a:graphic>
          <a:graphicData uri="http://schemas.openxmlformats.org/drawingml/2006/table">
            <a:tbl>
              <a:tblPr/>
              <a:tblGrid>
                <a:gridCol w="2449830"/>
                <a:gridCol w="356235"/>
                <a:gridCol w="394335"/>
                <a:gridCol w="1300480"/>
              </a:tblGrid>
              <a:tr h="0">
                <a:tc>
                  <a:txBody>
                    <a:bodyPr/>
                    <a:lstStyle/>
                    <a:p>
                      <a:r>
                        <a:rPr lang="ru-RU" sz="1200">
                          <a:latin typeface="Times New Roman"/>
                        </a:rPr>
                        <a:t>СИМБИОЗ</a:t>
                      </a:r>
                      <a:endParaRPr lang="ru-RU"/>
                    </a:p>
                  </a:txBody>
                  <a:tcPr marL="68580" marR="68580" marT="0" marB="0">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ru-RU" sz="1200">
                          <a:latin typeface="Times New Roman"/>
                        </a:rPr>
                        <a:t>+</a:t>
                      </a:r>
                      <a:endParaRPr lang="ru-RU"/>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ru-RU" sz="1200">
                          <a:latin typeface="Times New Roman"/>
                        </a:rPr>
                        <a:t>+</a:t>
                      </a:r>
                      <a:endParaRPr lang="ru-RU"/>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200" i="1">
                          <a:latin typeface="Times New Roman"/>
                        </a:rPr>
                        <a:t>b</a:t>
                      </a:r>
                      <a:r>
                        <a:rPr lang="en-US" sz="1200" baseline="-25000">
                          <a:latin typeface="Times New Roman"/>
                        </a:rPr>
                        <a:t>12</a:t>
                      </a:r>
                      <a:r>
                        <a:rPr lang="en-US" sz="1200">
                          <a:latin typeface="Times New Roman"/>
                        </a:rPr>
                        <a:t>,</a:t>
                      </a:r>
                      <a:r>
                        <a:rPr lang="en-US" sz="1200" i="1">
                          <a:latin typeface="Times New Roman"/>
                        </a:rPr>
                        <a:t>b</a:t>
                      </a:r>
                      <a:r>
                        <a:rPr lang="en-US" sz="1200" baseline="-25000">
                          <a:latin typeface="Times New Roman"/>
                        </a:rPr>
                        <a:t>21</a:t>
                      </a:r>
                      <a:r>
                        <a:rPr lang="en-US" sz="1200">
                          <a:latin typeface="Times New Roman"/>
                        </a:rPr>
                        <a:t>&gt;0</a:t>
                      </a:r>
                      <a:endParaRPr lang="en-US"/>
                    </a:p>
                    <a:p>
                      <a:r>
                        <a:rPr lang="en-US"/>
                        <a:t> </a:t>
                      </a:r>
                    </a:p>
                  </a:txBody>
                  <a:tcPr marL="68580" marR="68580" marT="0" marB="0">
                    <a:lnL w="952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r>
                        <a:rPr lang="ru-RU" sz="1200">
                          <a:latin typeface="Times New Roman"/>
                        </a:rPr>
                        <a:t>КОММЕНСАЛИЗМ</a:t>
                      </a:r>
                      <a:endParaRPr lang="ru-RU"/>
                    </a:p>
                    <a:p>
                      <a:r>
                        <a:rPr lang="ru-RU"/>
                        <a:t> </a:t>
                      </a:r>
                    </a:p>
                  </a:txBody>
                  <a:tcPr marL="68580" marR="68580" marT="0" marB="0">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ru-RU" sz="1200">
                          <a:latin typeface="Times New Roman"/>
                        </a:rPr>
                        <a:t>+</a:t>
                      </a:r>
                      <a:endParaRPr lang="ru-RU"/>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ru-RU" sz="1200">
                          <a:latin typeface="Times New Roman"/>
                        </a:rPr>
                        <a:t>0</a:t>
                      </a:r>
                      <a:endParaRPr lang="ru-RU"/>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200" i="1">
                          <a:latin typeface="Times New Roman"/>
                        </a:rPr>
                        <a:t>b</a:t>
                      </a:r>
                      <a:r>
                        <a:rPr lang="en-US" sz="1200" baseline="-25000">
                          <a:latin typeface="Times New Roman"/>
                        </a:rPr>
                        <a:t>12</a:t>
                      </a:r>
                      <a:r>
                        <a:rPr lang="en-US" sz="1200">
                          <a:latin typeface="Times New Roman"/>
                        </a:rPr>
                        <a:t>,&gt;0, </a:t>
                      </a:r>
                      <a:r>
                        <a:rPr lang="en-US" sz="1200" i="1">
                          <a:latin typeface="Times New Roman"/>
                        </a:rPr>
                        <a:t>b</a:t>
                      </a:r>
                      <a:r>
                        <a:rPr lang="en-US" sz="1200" baseline="-25000">
                          <a:latin typeface="Times New Roman"/>
                        </a:rPr>
                        <a:t>21</a:t>
                      </a:r>
                      <a:r>
                        <a:rPr lang="en-US" sz="1200">
                          <a:latin typeface="Times New Roman"/>
                        </a:rPr>
                        <a:t>=0</a:t>
                      </a:r>
                      <a:endParaRPr lang="en-US"/>
                    </a:p>
                    <a:p>
                      <a:r>
                        <a:rPr lang="en-US"/>
                        <a:t> </a:t>
                      </a:r>
                    </a:p>
                  </a:txBody>
                  <a:tcPr marL="68580" marR="68580" marT="0" marB="0">
                    <a:lnL w="952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r>
                        <a:rPr lang="ru-RU" sz="1200">
                          <a:latin typeface="Times New Roman"/>
                        </a:rPr>
                        <a:t>ХИЩНИК-ЖЕРТВА</a:t>
                      </a:r>
                      <a:endParaRPr lang="ru-RU"/>
                    </a:p>
                    <a:p>
                      <a:r>
                        <a:rPr lang="ru-RU"/>
                        <a:t> </a:t>
                      </a:r>
                    </a:p>
                  </a:txBody>
                  <a:tcPr marL="68580" marR="68580" marT="0" marB="0">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ru-RU" sz="1200">
                          <a:latin typeface="Times New Roman"/>
                        </a:rPr>
                        <a:t>+</a:t>
                      </a:r>
                      <a:endParaRPr lang="ru-RU"/>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ru-RU" sz="1200">
                          <a:latin typeface="Times New Roman"/>
                        </a:rPr>
                        <a:t>‑</a:t>
                      </a:r>
                      <a:endParaRPr lang="ru-RU"/>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200" i="1">
                          <a:latin typeface="Times New Roman"/>
                        </a:rPr>
                        <a:t>b</a:t>
                      </a:r>
                      <a:r>
                        <a:rPr lang="en-US" sz="1200" baseline="-25000">
                          <a:latin typeface="Times New Roman"/>
                        </a:rPr>
                        <a:t>12</a:t>
                      </a:r>
                      <a:r>
                        <a:rPr lang="en-US" sz="1200">
                          <a:latin typeface="Times New Roman"/>
                        </a:rPr>
                        <a:t>,&gt;0, </a:t>
                      </a:r>
                      <a:r>
                        <a:rPr lang="en-US" sz="1200" i="1">
                          <a:latin typeface="Times New Roman"/>
                        </a:rPr>
                        <a:t>b</a:t>
                      </a:r>
                      <a:r>
                        <a:rPr lang="en-US" sz="1200" baseline="-25000">
                          <a:latin typeface="Times New Roman"/>
                        </a:rPr>
                        <a:t>21</a:t>
                      </a:r>
                      <a:r>
                        <a:rPr lang="en-US" sz="1200">
                          <a:latin typeface="Times New Roman"/>
                        </a:rPr>
                        <a:t>&lt;0</a:t>
                      </a:r>
                      <a:endParaRPr lang="en-US"/>
                    </a:p>
                    <a:p>
                      <a:r>
                        <a:rPr lang="en-US"/>
                        <a:t> </a:t>
                      </a:r>
                    </a:p>
                  </a:txBody>
                  <a:tcPr marL="68580" marR="68580" marT="0" marB="0">
                    <a:lnL w="952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r>
                        <a:rPr lang="ru-RU" sz="1200">
                          <a:latin typeface="Times New Roman"/>
                        </a:rPr>
                        <a:t>АМЕНСАЛИЗМ</a:t>
                      </a:r>
                      <a:endParaRPr lang="ru-RU"/>
                    </a:p>
                    <a:p>
                      <a:r>
                        <a:rPr lang="ru-RU"/>
                        <a:t> </a:t>
                      </a:r>
                    </a:p>
                  </a:txBody>
                  <a:tcPr marL="68580" marR="68580" marT="0" marB="0">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ru-RU" sz="1200">
                          <a:latin typeface="Times New Roman"/>
                        </a:rPr>
                        <a:t>0</a:t>
                      </a:r>
                      <a:endParaRPr lang="ru-RU"/>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ru-RU" sz="1200">
                          <a:latin typeface="Times New Roman"/>
                        </a:rPr>
                        <a:t>‑</a:t>
                      </a:r>
                      <a:endParaRPr lang="ru-RU"/>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200" i="1">
                          <a:latin typeface="Times New Roman"/>
                        </a:rPr>
                        <a:t>b</a:t>
                      </a:r>
                      <a:r>
                        <a:rPr lang="en-US" sz="1200" baseline="-25000">
                          <a:latin typeface="Times New Roman"/>
                        </a:rPr>
                        <a:t>12</a:t>
                      </a:r>
                      <a:r>
                        <a:rPr lang="en-US" sz="1200">
                          <a:latin typeface="Times New Roman"/>
                        </a:rPr>
                        <a:t>,=0, </a:t>
                      </a:r>
                      <a:r>
                        <a:rPr lang="en-US" sz="1200" i="1">
                          <a:latin typeface="Times New Roman"/>
                        </a:rPr>
                        <a:t>b</a:t>
                      </a:r>
                      <a:r>
                        <a:rPr lang="en-US" sz="1200" baseline="-25000">
                          <a:latin typeface="Times New Roman"/>
                        </a:rPr>
                        <a:t>21</a:t>
                      </a:r>
                      <a:r>
                        <a:rPr lang="en-US" sz="1200">
                          <a:latin typeface="Times New Roman"/>
                        </a:rPr>
                        <a:t>&lt;0</a:t>
                      </a:r>
                      <a:endParaRPr lang="en-US"/>
                    </a:p>
                    <a:p>
                      <a:r>
                        <a:rPr lang="en-US"/>
                        <a:t> </a:t>
                      </a:r>
                    </a:p>
                  </a:txBody>
                  <a:tcPr marL="68580" marR="68580" marT="0" marB="0">
                    <a:lnL w="952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r>
                        <a:rPr lang="ru-RU" sz="1200">
                          <a:latin typeface="Times New Roman"/>
                        </a:rPr>
                        <a:t>КОНКУРЕНЦИЯ</a:t>
                      </a:r>
                      <a:endParaRPr lang="ru-RU"/>
                    </a:p>
                    <a:p>
                      <a:r>
                        <a:rPr lang="ru-RU"/>
                        <a:t> </a:t>
                      </a:r>
                    </a:p>
                  </a:txBody>
                  <a:tcPr marL="68580" marR="68580" marT="0" marB="0">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ru-RU" sz="1200">
                          <a:latin typeface="Times New Roman"/>
                        </a:rPr>
                        <a:t>‑</a:t>
                      </a:r>
                      <a:endParaRPr lang="ru-RU"/>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ru-RU" sz="1200">
                          <a:latin typeface="Times New Roman"/>
                        </a:rPr>
                        <a:t>‑</a:t>
                      </a:r>
                      <a:endParaRPr lang="ru-RU"/>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200" i="1">
                          <a:latin typeface="Times New Roman"/>
                        </a:rPr>
                        <a:t>b</a:t>
                      </a:r>
                      <a:r>
                        <a:rPr lang="en-US" sz="1200" baseline="-25000">
                          <a:latin typeface="Times New Roman"/>
                        </a:rPr>
                        <a:t>12</a:t>
                      </a:r>
                      <a:r>
                        <a:rPr lang="en-US" sz="1200">
                          <a:latin typeface="Times New Roman"/>
                        </a:rPr>
                        <a:t>, </a:t>
                      </a:r>
                      <a:r>
                        <a:rPr lang="en-US" sz="1200" i="1">
                          <a:latin typeface="Times New Roman"/>
                        </a:rPr>
                        <a:t>b</a:t>
                      </a:r>
                      <a:r>
                        <a:rPr lang="en-US" sz="1200" baseline="-25000">
                          <a:latin typeface="Times New Roman"/>
                        </a:rPr>
                        <a:t>21</a:t>
                      </a:r>
                      <a:r>
                        <a:rPr lang="en-US" sz="1200">
                          <a:latin typeface="Times New Roman"/>
                        </a:rPr>
                        <a:t>&lt;0</a:t>
                      </a:r>
                      <a:endParaRPr lang="en-US"/>
                    </a:p>
                  </a:txBody>
                  <a:tcPr marL="68580" marR="68580" marT="0" marB="0">
                    <a:lnL w="952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r>
                        <a:rPr lang="ru-RU" sz="1200">
                          <a:latin typeface="Times New Roman"/>
                        </a:rPr>
                        <a:t>НЕЙТРАЛИЗМ</a:t>
                      </a:r>
                      <a:endParaRPr lang="ru-RU"/>
                    </a:p>
                    <a:p>
                      <a:r>
                        <a:rPr lang="ru-RU"/>
                        <a:t> </a:t>
                      </a:r>
                    </a:p>
                  </a:txBody>
                  <a:tcPr marL="68580" marR="68580" marT="0" marB="0">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ru-RU" sz="1200">
                          <a:latin typeface="Times New Roman"/>
                        </a:rPr>
                        <a:t>0</a:t>
                      </a:r>
                      <a:endParaRPr lang="ru-RU"/>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ru-RU" sz="1200">
                          <a:latin typeface="Times New Roman"/>
                        </a:rPr>
                        <a:t>0</a:t>
                      </a:r>
                      <a:endParaRPr lang="ru-RU"/>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1200" i="1" dirty="0">
                          <a:latin typeface="Times New Roman"/>
                        </a:rPr>
                        <a:t>b</a:t>
                      </a:r>
                      <a:r>
                        <a:rPr lang="en-US" sz="1200" baseline="-25000" dirty="0">
                          <a:latin typeface="Times New Roman"/>
                        </a:rPr>
                        <a:t>12</a:t>
                      </a:r>
                      <a:r>
                        <a:rPr lang="en-US" sz="1200" dirty="0">
                          <a:latin typeface="Times New Roman"/>
                        </a:rPr>
                        <a:t>, </a:t>
                      </a:r>
                      <a:r>
                        <a:rPr lang="en-US" sz="1200" i="1" dirty="0">
                          <a:latin typeface="Times New Roman"/>
                        </a:rPr>
                        <a:t>b</a:t>
                      </a:r>
                      <a:r>
                        <a:rPr lang="en-US" sz="1200" baseline="-25000" dirty="0">
                          <a:latin typeface="Times New Roman"/>
                        </a:rPr>
                        <a:t>21</a:t>
                      </a:r>
                      <a:r>
                        <a:rPr lang="en-US" sz="1200" dirty="0">
                          <a:latin typeface="Times New Roman"/>
                        </a:rPr>
                        <a:t>=0</a:t>
                      </a:r>
                      <a:endParaRPr lang="en-US" dirty="0"/>
                    </a:p>
                  </a:txBody>
                  <a:tcPr marL="68580" marR="68580" marT="0" marB="0">
                    <a:lnL w="952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308225" name="Rectangle 1"/>
          <p:cNvSpPr>
            <a:spLocks noChangeArrowheads="1"/>
          </p:cNvSpPr>
          <p:nvPr/>
        </p:nvSpPr>
        <p:spPr bwMode="auto">
          <a:xfrm>
            <a:off x="642910" y="4572008"/>
            <a:ext cx="7715304"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cs typeface="Times New Roman" pitchFamily="18" charset="0"/>
              </a:rPr>
              <a:t>В последнем столбце указаны знаки коэффициентов взаимодействия из системы (9.1)</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cs typeface="Times New Roman" pitchFamily="18" charset="0"/>
              </a:rPr>
              <a:t> </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cs typeface="Times New Roman" pitchFamily="18" charset="0"/>
              </a:rPr>
              <a:t>Рассмотрим основные типы взаимодействий</a:t>
            </a:r>
            <a:endParaRPr kumimoji="0" lang="ru-RU" sz="1600" b="0" i="0" u="none" strike="noStrike" cap="none" normalizeH="0" baseline="0" dirty="0" smtClean="0">
              <a:ln>
                <a:noFill/>
              </a:ln>
              <a:solidFill>
                <a:schemeClr val="tx1"/>
              </a:solidFill>
              <a:effectLst/>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par>
                                <p:cTn id="12" presetID="58" presetClass="entr" presetSubtype="0" accel="100000" fill="hold" grpId="0" nodeType="withEffect">
                                  <p:stCondLst>
                                    <p:cond delay="0"/>
                                  </p:stCondLst>
                                  <p:childTnLst>
                                    <p:set>
                                      <p:cBhvr>
                                        <p:cTn id="13" dur="1" fill="hold">
                                          <p:stCondLst>
                                            <p:cond delay="0"/>
                                          </p:stCondLst>
                                        </p:cTn>
                                        <p:tgtEl>
                                          <p:spTgt spid="308225"/>
                                        </p:tgtEl>
                                        <p:attrNameLst>
                                          <p:attrName>style.visibility</p:attrName>
                                        </p:attrNameLst>
                                      </p:cBhvr>
                                      <p:to>
                                        <p:strVal val="visible"/>
                                      </p:to>
                                    </p:set>
                                    <p:anim calcmode="lin" valueType="num">
                                      <p:cBhvr>
                                        <p:cTn id="14" dur="500" fill="hold"/>
                                        <p:tgtEl>
                                          <p:spTgt spid="308225"/>
                                        </p:tgtEl>
                                        <p:attrNameLst>
                                          <p:attrName>ppt_w</p:attrName>
                                        </p:attrNameLst>
                                      </p:cBhvr>
                                      <p:tavLst>
                                        <p:tav tm="0">
                                          <p:val>
                                            <p:strVal val="#ppt_w*2.5"/>
                                          </p:val>
                                        </p:tav>
                                        <p:tav tm="100000">
                                          <p:val>
                                            <p:strVal val="#ppt_w"/>
                                          </p:val>
                                        </p:tav>
                                      </p:tavLst>
                                    </p:anim>
                                    <p:anim calcmode="lin" valueType="num">
                                      <p:cBhvr>
                                        <p:cTn id="15" dur="500" fill="hold"/>
                                        <p:tgtEl>
                                          <p:spTgt spid="308225"/>
                                        </p:tgtEl>
                                        <p:attrNameLst>
                                          <p:attrName>ppt_h</p:attrName>
                                        </p:attrNameLst>
                                      </p:cBhvr>
                                      <p:tavLst>
                                        <p:tav tm="0">
                                          <p:val>
                                            <p:strVal val="#ppt_h*0.01"/>
                                          </p:val>
                                        </p:tav>
                                        <p:tav tm="100000">
                                          <p:val>
                                            <p:strVal val="#ppt_h"/>
                                          </p:val>
                                        </p:tav>
                                      </p:tavLst>
                                    </p:anim>
                                    <p:anim calcmode="lin" valueType="num">
                                      <p:cBhvr>
                                        <p:cTn id="16" dur="500" fill="hold"/>
                                        <p:tgtEl>
                                          <p:spTgt spid="308225"/>
                                        </p:tgtEl>
                                        <p:attrNameLst>
                                          <p:attrName>ppt_x</p:attrName>
                                        </p:attrNameLst>
                                      </p:cBhvr>
                                      <p:tavLst>
                                        <p:tav tm="0">
                                          <p:val>
                                            <p:strVal val="#ppt_x"/>
                                          </p:val>
                                        </p:tav>
                                        <p:tav tm="100000">
                                          <p:val>
                                            <p:strVal val="#ppt_x"/>
                                          </p:val>
                                        </p:tav>
                                      </p:tavLst>
                                    </p:anim>
                                    <p:anim calcmode="lin" valueType="num">
                                      <p:cBhvr>
                                        <p:cTn id="17" dur="500" fill="hold"/>
                                        <p:tgtEl>
                                          <p:spTgt spid="308225"/>
                                        </p:tgtEl>
                                        <p:attrNameLst>
                                          <p:attrName>ppt_y</p:attrName>
                                        </p:attrNameLst>
                                      </p:cBhvr>
                                      <p:tavLst>
                                        <p:tav tm="0">
                                          <p:val>
                                            <p:strVal val="#ppt_h+1"/>
                                          </p:val>
                                        </p:tav>
                                        <p:tav tm="100000">
                                          <p:val>
                                            <p:strVal val="#ppt_y"/>
                                          </p:val>
                                        </p:tav>
                                      </p:tavLst>
                                    </p:anim>
                                    <p:animEffect transition="in" filter="fade">
                                      <p:cBhvr>
                                        <p:cTn id="18" dur="500"/>
                                        <p:tgtEl>
                                          <p:spTgt spid="308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5" grpId="0"/>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00108"/>
            <a:ext cx="8229600" cy="5574428"/>
          </a:xfrm>
        </p:spPr>
        <p:txBody>
          <a:bodyPr>
            <a:normAutofit fontScale="92500" lnSpcReduction="10000"/>
          </a:bodyPr>
          <a:lstStyle/>
          <a:p>
            <a:r>
              <a:rPr lang="ru-RU" b="1" dirty="0" smtClean="0"/>
              <a:t>Уравнения  КОНКУРЕНЦИИ:</a:t>
            </a:r>
            <a:endParaRPr lang="ru-RU" dirty="0" smtClean="0"/>
          </a:p>
          <a:p>
            <a:r>
              <a:rPr lang="ru-RU" dirty="0" smtClean="0"/>
              <a:t>Как мы уже видели в лекции 6, уравнения конкуренции имеют вид:</a:t>
            </a:r>
            <a:endParaRPr lang="en-US" dirty="0" smtClean="0"/>
          </a:p>
          <a:p>
            <a:endParaRPr lang="en-US" dirty="0" smtClean="0"/>
          </a:p>
          <a:p>
            <a:endParaRPr lang="ru-RU" dirty="0" smtClean="0"/>
          </a:p>
          <a:p>
            <a:pPr>
              <a:buNone/>
            </a:pPr>
            <a:r>
              <a:rPr lang="en-US" dirty="0" smtClean="0"/>
              <a:t>	</a:t>
            </a:r>
            <a:r>
              <a:rPr lang="ru-RU" dirty="0" smtClean="0"/>
              <a:t>						(9.2)</a:t>
            </a:r>
          </a:p>
          <a:p>
            <a:r>
              <a:rPr lang="ru-RU" dirty="0" smtClean="0"/>
              <a:t>Стационарные решения системы:</a:t>
            </a:r>
          </a:p>
          <a:p>
            <a:r>
              <a:rPr lang="ru-RU" dirty="0" smtClean="0"/>
              <a:t>(1). </a:t>
            </a:r>
            <a:r>
              <a:rPr lang="ru-RU" b="1" i="1" dirty="0" smtClean="0"/>
              <a:t> </a:t>
            </a:r>
            <a:r>
              <a:rPr lang="ru-RU" dirty="0" smtClean="0"/>
              <a:t>								</a:t>
            </a:r>
          </a:p>
          <a:p>
            <a:r>
              <a:rPr lang="ru-RU" dirty="0" smtClean="0"/>
              <a:t>Начало координат, при любых параметрах системы представляет собой неустойчивый узел.</a:t>
            </a:r>
          </a:p>
          <a:p>
            <a:r>
              <a:rPr lang="ru-RU" dirty="0" smtClean="0"/>
              <a:t>(2). 						</a:t>
            </a:r>
            <a:endParaRPr lang="en-US" dirty="0" smtClean="0"/>
          </a:p>
          <a:p>
            <a:pPr>
              <a:buNone/>
            </a:pPr>
            <a:r>
              <a:rPr lang="en-US" dirty="0" smtClean="0"/>
              <a:t>							</a:t>
            </a:r>
            <a:r>
              <a:rPr lang="ru-RU" dirty="0" smtClean="0"/>
              <a:t>(9.3) </a:t>
            </a:r>
          </a:p>
          <a:p>
            <a:endParaRPr lang="ru-RU" dirty="0"/>
          </a:p>
        </p:txBody>
      </p:sp>
      <p:pic>
        <p:nvPicPr>
          <p:cNvPr id="309250" name="Picture 2" descr="C:\Users\73B5~1\AppData\Local\Temp\Rar$EX03.507\LectMB\lect09.files\image004.gif"/>
          <p:cNvPicPr>
            <a:picLocks noChangeAspect="1" noChangeArrowheads="1"/>
          </p:cNvPicPr>
          <p:nvPr/>
        </p:nvPicPr>
        <p:blipFill>
          <a:blip r:embed="rId2" cstate="print"/>
          <a:srcRect/>
          <a:stretch>
            <a:fillRect/>
          </a:stretch>
        </p:blipFill>
        <p:spPr bwMode="auto">
          <a:xfrm>
            <a:off x="3286116" y="2143116"/>
            <a:ext cx="2617152" cy="1285884"/>
          </a:xfrm>
          <a:prstGeom prst="rect">
            <a:avLst/>
          </a:prstGeom>
          <a:noFill/>
        </p:spPr>
      </p:pic>
      <p:pic>
        <p:nvPicPr>
          <p:cNvPr id="309251" name="Picture 3" descr="C:\Users\73B5~1\AppData\Local\Temp\Rar$EX03.507\LectMB\lect09.files\image006.gif"/>
          <p:cNvPicPr>
            <a:picLocks noChangeAspect="1" noChangeArrowheads="1"/>
          </p:cNvPicPr>
          <p:nvPr/>
        </p:nvPicPr>
        <p:blipFill>
          <a:blip r:embed="rId3" cstate="print"/>
          <a:srcRect/>
          <a:stretch>
            <a:fillRect/>
          </a:stretch>
        </p:blipFill>
        <p:spPr bwMode="auto">
          <a:xfrm>
            <a:off x="3357554" y="4000504"/>
            <a:ext cx="2339595" cy="500066"/>
          </a:xfrm>
          <a:prstGeom prst="rect">
            <a:avLst/>
          </a:prstGeom>
          <a:noFill/>
        </p:spPr>
      </p:pic>
      <p:pic>
        <p:nvPicPr>
          <p:cNvPr id="309252" name="Picture 4" descr="C:\Users\73B5~1\AppData\Local\Temp\Rar$EX03.507\LectMB\lect09.files\image008.gif"/>
          <p:cNvPicPr>
            <a:picLocks noChangeAspect="1" noChangeArrowheads="1"/>
          </p:cNvPicPr>
          <p:nvPr/>
        </p:nvPicPr>
        <p:blipFill>
          <a:blip r:embed="rId4" cstate="print"/>
          <a:srcRect/>
          <a:stretch>
            <a:fillRect/>
          </a:stretch>
        </p:blipFill>
        <p:spPr bwMode="auto">
          <a:xfrm>
            <a:off x="3357554" y="5429264"/>
            <a:ext cx="2325379" cy="78581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4" end="4"/>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309250"/>
                                        </p:tgtEl>
                                        <p:attrNameLst>
                                          <p:attrName>style.visibility</p:attrName>
                                        </p:attrNameLst>
                                      </p:cBhvr>
                                      <p:to>
                                        <p:strVal val="visible"/>
                                      </p:to>
                                    </p:set>
                                    <p:anim calcmode="lin" valueType="num">
                                      <p:cBhvr>
                                        <p:cTn id="32" dur="500" fill="hold"/>
                                        <p:tgtEl>
                                          <p:spTgt spid="309250"/>
                                        </p:tgtEl>
                                        <p:attrNameLst>
                                          <p:attrName>ppt_w</p:attrName>
                                        </p:attrNameLst>
                                      </p:cBhvr>
                                      <p:tavLst>
                                        <p:tav tm="0">
                                          <p:val>
                                            <p:strVal val="#ppt_w*2.5"/>
                                          </p:val>
                                        </p:tav>
                                        <p:tav tm="100000">
                                          <p:val>
                                            <p:strVal val="#ppt_w"/>
                                          </p:val>
                                        </p:tav>
                                      </p:tavLst>
                                    </p:anim>
                                    <p:anim calcmode="lin" valueType="num">
                                      <p:cBhvr>
                                        <p:cTn id="33" dur="500" fill="hold"/>
                                        <p:tgtEl>
                                          <p:spTgt spid="309250"/>
                                        </p:tgtEl>
                                        <p:attrNameLst>
                                          <p:attrName>ppt_h</p:attrName>
                                        </p:attrNameLst>
                                      </p:cBhvr>
                                      <p:tavLst>
                                        <p:tav tm="0">
                                          <p:val>
                                            <p:strVal val="#ppt_h*0.01"/>
                                          </p:val>
                                        </p:tav>
                                        <p:tav tm="100000">
                                          <p:val>
                                            <p:strVal val="#ppt_h"/>
                                          </p:val>
                                        </p:tav>
                                      </p:tavLst>
                                    </p:anim>
                                    <p:anim calcmode="lin" valueType="num">
                                      <p:cBhvr>
                                        <p:cTn id="34" dur="500" fill="hold"/>
                                        <p:tgtEl>
                                          <p:spTgt spid="309250"/>
                                        </p:tgtEl>
                                        <p:attrNameLst>
                                          <p:attrName>ppt_x</p:attrName>
                                        </p:attrNameLst>
                                      </p:cBhvr>
                                      <p:tavLst>
                                        <p:tav tm="0">
                                          <p:val>
                                            <p:strVal val="#ppt_x"/>
                                          </p:val>
                                        </p:tav>
                                        <p:tav tm="100000">
                                          <p:val>
                                            <p:strVal val="#ppt_x"/>
                                          </p:val>
                                        </p:tav>
                                      </p:tavLst>
                                    </p:anim>
                                    <p:anim calcmode="lin" valueType="num">
                                      <p:cBhvr>
                                        <p:cTn id="35" dur="500" fill="hold"/>
                                        <p:tgtEl>
                                          <p:spTgt spid="309250"/>
                                        </p:tgtEl>
                                        <p:attrNameLst>
                                          <p:attrName>ppt_y</p:attrName>
                                        </p:attrNameLst>
                                      </p:cBhvr>
                                      <p:tavLst>
                                        <p:tav tm="0">
                                          <p:val>
                                            <p:strVal val="#ppt_h+1"/>
                                          </p:val>
                                        </p:tav>
                                        <p:tav tm="100000">
                                          <p:val>
                                            <p:strVal val="#ppt_y"/>
                                          </p:val>
                                        </p:tav>
                                      </p:tavLst>
                                    </p:anim>
                                    <p:animEffect transition="in" filter="fade">
                                      <p:cBhvr>
                                        <p:cTn id="36" dur="500"/>
                                        <p:tgtEl>
                                          <p:spTgt spid="309250"/>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6" end="6"/>
                                            </p:txEl>
                                          </p:spTgt>
                                        </p:tgtEl>
                                      </p:cBhvr>
                                    </p:animEffect>
                                  </p:childTnLst>
                                </p:cTn>
                              </p:par>
                              <p:par>
                                <p:cTn id="55" presetID="58" presetClass="entr" presetSubtype="0" accel="100000" fill="hold" nodeType="withEffect">
                                  <p:stCondLst>
                                    <p:cond delay="0"/>
                                  </p:stCondLst>
                                  <p:childTnLst>
                                    <p:set>
                                      <p:cBhvr>
                                        <p:cTn id="56" dur="1" fill="hold">
                                          <p:stCondLst>
                                            <p:cond delay="0"/>
                                          </p:stCondLst>
                                        </p:cTn>
                                        <p:tgtEl>
                                          <p:spTgt spid="309251"/>
                                        </p:tgtEl>
                                        <p:attrNameLst>
                                          <p:attrName>style.visibility</p:attrName>
                                        </p:attrNameLst>
                                      </p:cBhvr>
                                      <p:to>
                                        <p:strVal val="visible"/>
                                      </p:to>
                                    </p:set>
                                    <p:anim calcmode="lin" valueType="num">
                                      <p:cBhvr>
                                        <p:cTn id="57" dur="500" fill="hold"/>
                                        <p:tgtEl>
                                          <p:spTgt spid="309251"/>
                                        </p:tgtEl>
                                        <p:attrNameLst>
                                          <p:attrName>ppt_w</p:attrName>
                                        </p:attrNameLst>
                                      </p:cBhvr>
                                      <p:tavLst>
                                        <p:tav tm="0">
                                          <p:val>
                                            <p:strVal val="#ppt_w*2.5"/>
                                          </p:val>
                                        </p:tav>
                                        <p:tav tm="100000">
                                          <p:val>
                                            <p:strVal val="#ppt_w"/>
                                          </p:val>
                                        </p:tav>
                                      </p:tavLst>
                                    </p:anim>
                                    <p:anim calcmode="lin" valueType="num">
                                      <p:cBhvr>
                                        <p:cTn id="58" dur="500" fill="hold"/>
                                        <p:tgtEl>
                                          <p:spTgt spid="309251"/>
                                        </p:tgtEl>
                                        <p:attrNameLst>
                                          <p:attrName>ppt_h</p:attrName>
                                        </p:attrNameLst>
                                      </p:cBhvr>
                                      <p:tavLst>
                                        <p:tav tm="0">
                                          <p:val>
                                            <p:strVal val="#ppt_h*0.01"/>
                                          </p:val>
                                        </p:tav>
                                        <p:tav tm="100000">
                                          <p:val>
                                            <p:strVal val="#ppt_h"/>
                                          </p:val>
                                        </p:tav>
                                      </p:tavLst>
                                    </p:anim>
                                    <p:anim calcmode="lin" valueType="num">
                                      <p:cBhvr>
                                        <p:cTn id="59" dur="500" fill="hold"/>
                                        <p:tgtEl>
                                          <p:spTgt spid="309251"/>
                                        </p:tgtEl>
                                        <p:attrNameLst>
                                          <p:attrName>ppt_x</p:attrName>
                                        </p:attrNameLst>
                                      </p:cBhvr>
                                      <p:tavLst>
                                        <p:tav tm="0">
                                          <p:val>
                                            <p:strVal val="#ppt_x"/>
                                          </p:val>
                                        </p:tav>
                                        <p:tav tm="100000">
                                          <p:val>
                                            <p:strVal val="#ppt_x"/>
                                          </p:val>
                                        </p:tav>
                                      </p:tavLst>
                                    </p:anim>
                                    <p:anim calcmode="lin" valueType="num">
                                      <p:cBhvr>
                                        <p:cTn id="60" dur="500" fill="hold"/>
                                        <p:tgtEl>
                                          <p:spTgt spid="309251"/>
                                        </p:tgtEl>
                                        <p:attrNameLst>
                                          <p:attrName>ppt_y</p:attrName>
                                        </p:attrNameLst>
                                      </p:cBhvr>
                                      <p:tavLst>
                                        <p:tav tm="0">
                                          <p:val>
                                            <p:strVal val="#ppt_h+1"/>
                                          </p:val>
                                        </p:tav>
                                        <p:tav tm="100000">
                                          <p:val>
                                            <p:strVal val="#ppt_y"/>
                                          </p:val>
                                        </p:tav>
                                      </p:tavLst>
                                    </p:anim>
                                    <p:animEffect transition="in" filter="fade">
                                      <p:cBhvr>
                                        <p:cTn id="61" dur="500"/>
                                        <p:tgtEl>
                                          <p:spTgt spid="309251"/>
                                        </p:tgtEl>
                                      </p:cBhvr>
                                    </p:animEffec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 calcmode="lin" valueType="num">
                                      <p:cBhvr>
                                        <p:cTn id="66"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67"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6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70" dur="500"/>
                                        <p:tgtEl>
                                          <p:spTgt spid="3">
                                            <p:txEl>
                                              <p:pRg st="7" end="7"/>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8" presetClass="entr" presetSubtype="0" accel="100000" fill="hold" grpId="0" nodeType="click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 calcmode="lin" valueType="num">
                                      <p:cBhvr>
                                        <p:cTn id="75"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76"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7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8"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79" dur="500"/>
                                        <p:tgtEl>
                                          <p:spTgt spid="3">
                                            <p:txEl>
                                              <p:pRg st="8" end="8"/>
                                            </p:txEl>
                                          </p:spTgt>
                                        </p:tgtEl>
                                      </p:cBhvr>
                                    </p:animEffect>
                                  </p:childTnLst>
                                </p:cTn>
                              </p:par>
                              <p:par>
                                <p:cTn id="80" presetID="58" presetClass="entr" presetSubtype="0" accel="100000" fill="hold" grpId="0" nodeType="withEffect">
                                  <p:stCondLst>
                                    <p:cond delay="0"/>
                                  </p:stCondLst>
                                  <p:childTnLst>
                                    <p:set>
                                      <p:cBhvr>
                                        <p:cTn id="81" dur="1" fill="hold">
                                          <p:stCondLst>
                                            <p:cond delay="0"/>
                                          </p:stCondLst>
                                        </p:cTn>
                                        <p:tgtEl>
                                          <p:spTgt spid="3">
                                            <p:txEl>
                                              <p:pRg st="9" end="9"/>
                                            </p:txEl>
                                          </p:spTgt>
                                        </p:tgtEl>
                                        <p:attrNameLst>
                                          <p:attrName>style.visibility</p:attrName>
                                        </p:attrNameLst>
                                      </p:cBhvr>
                                      <p:to>
                                        <p:strVal val="visible"/>
                                      </p:to>
                                    </p:set>
                                    <p:anim calcmode="lin" valueType="num">
                                      <p:cBhvr>
                                        <p:cTn id="82"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83"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8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85"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86" dur="500"/>
                                        <p:tgtEl>
                                          <p:spTgt spid="3">
                                            <p:txEl>
                                              <p:pRg st="9" end="9"/>
                                            </p:txEl>
                                          </p:spTgt>
                                        </p:tgtEl>
                                      </p:cBhvr>
                                    </p:animEffect>
                                  </p:childTnLst>
                                </p:cTn>
                              </p:par>
                              <p:par>
                                <p:cTn id="87" presetID="58" presetClass="entr" presetSubtype="0" accel="100000" fill="hold" nodeType="withEffect">
                                  <p:stCondLst>
                                    <p:cond delay="0"/>
                                  </p:stCondLst>
                                  <p:childTnLst>
                                    <p:set>
                                      <p:cBhvr>
                                        <p:cTn id="88" dur="1" fill="hold">
                                          <p:stCondLst>
                                            <p:cond delay="0"/>
                                          </p:stCondLst>
                                        </p:cTn>
                                        <p:tgtEl>
                                          <p:spTgt spid="309252"/>
                                        </p:tgtEl>
                                        <p:attrNameLst>
                                          <p:attrName>style.visibility</p:attrName>
                                        </p:attrNameLst>
                                      </p:cBhvr>
                                      <p:to>
                                        <p:strVal val="visible"/>
                                      </p:to>
                                    </p:set>
                                    <p:anim calcmode="lin" valueType="num">
                                      <p:cBhvr>
                                        <p:cTn id="89" dur="500" fill="hold"/>
                                        <p:tgtEl>
                                          <p:spTgt spid="309252"/>
                                        </p:tgtEl>
                                        <p:attrNameLst>
                                          <p:attrName>ppt_w</p:attrName>
                                        </p:attrNameLst>
                                      </p:cBhvr>
                                      <p:tavLst>
                                        <p:tav tm="0">
                                          <p:val>
                                            <p:strVal val="#ppt_w*2.5"/>
                                          </p:val>
                                        </p:tav>
                                        <p:tav tm="100000">
                                          <p:val>
                                            <p:strVal val="#ppt_w"/>
                                          </p:val>
                                        </p:tav>
                                      </p:tavLst>
                                    </p:anim>
                                    <p:anim calcmode="lin" valueType="num">
                                      <p:cBhvr>
                                        <p:cTn id="90" dur="500" fill="hold"/>
                                        <p:tgtEl>
                                          <p:spTgt spid="309252"/>
                                        </p:tgtEl>
                                        <p:attrNameLst>
                                          <p:attrName>ppt_h</p:attrName>
                                        </p:attrNameLst>
                                      </p:cBhvr>
                                      <p:tavLst>
                                        <p:tav tm="0">
                                          <p:val>
                                            <p:strVal val="#ppt_h*0.01"/>
                                          </p:val>
                                        </p:tav>
                                        <p:tav tm="100000">
                                          <p:val>
                                            <p:strVal val="#ppt_h"/>
                                          </p:val>
                                        </p:tav>
                                      </p:tavLst>
                                    </p:anim>
                                    <p:anim calcmode="lin" valueType="num">
                                      <p:cBhvr>
                                        <p:cTn id="91" dur="500" fill="hold"/>
                                        <p:tgtEl>
                                          <p:spTgt spid="309252"/>
                                        </p:tgtEl>
                                        <p:attrNameLst>
                                          <p:attrName>ppt_x</p:attrName>
                                        </p:attrNameLst>
                                      </p:cBhvr>
                                      <p:tavLst>
                                        <p:tav tm="0">
                                          <p:val>
                                            <p:strVal val="#ppt_x"/>
                                          </p:val>
                                        </p:tav>
                                        <p:tav tm="100000">
                                          <p:val>
                                            <p:strVal val="#ppt_x"/>
                                          </p:val>
                                        </p:tav>
                                      </p:tavLst>
                                    </p:anim>
                                    <p:anim calcmode="lin" valueType="num">
                                      <p:cBhvr>
                                        <p:cTn id="92" dur="500" fill="hold"/>
                                        <p:tgtEl>
                                          <p:spTgt spid="309252"/>
                                        </p:tgtEl>
                                        <p:attrNameLst>
                                          <p:attrName>ppt_y</p:attrName>
                                        </p:attrNameLst>
                                      </p:cBhvr>
                                      <p:tavLst>
                                        <p:tav tm="0">
                                          <p:val>
                                            <p:strVal val="#ppt_h+1"/>
                                          </p:val>
                                        </p:tav>
                                        <p:tav tm="100000">
                                          <p:val>
                                            <p:strVal val="#ppt_y"/>
                                          </p:val>
                                        </p:tav>
                                      </p:tavLst>
                                    </p:anim>
                                    <p:animEffect transition="in" filter="fade">
                                      <p:cBhvr>
                                        <p:cTn id="93" dur="500"/>
                                        <p:tgtEl>
                                          <p:spTgt spid="309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7"/>
            <a:ext cx="8229600" cy="4283093"/>
          </a:xfrm>
        </p:spPr>
        <p:txBody>
          <a:bodyPr>
            <a:normAutofit fontScale="62500" lnSpcReduction="20000"/>
          </a:bodyPr>
          <a:lstStyle/>
          <a:p>
            <a:r>
              <a:rPr lang="ru-RU" dirty="0" err="1" smtClean="0"/>
              <a:t>Cтационарное</a:t>
            </a:r>
            <a:r>
              <a:rPr lang="ru-RU" dirty="0" smtClean="0"/>
              <a:t> состояние (9.3) представляет собой седло при </a:t>
            </a:r>
            <a:r>
              <a:rPr lang="ru-RU" i="1" dirty="0" smtClean="0"/>
              <a:t>a</a:t>
            </a:r>
            <a:r>
              <a:rPr lang="ru-RU" baseline="-25000" dirty="0" smtClean="0"/>
              <a:t>1</a:t>
            </a:r>
            <a:r>
              <a:rPr lang="ru-RU" i="1" dirty="0" smtClean="0"/>
              <a:t>&gt;b</a:t>
            </a:r>
            <a:r>
              <a:rPr lang="ru-RU" baseline="-25000" dirty="0" smtClean="0"/>
              <a:t>12</a:t>
            </a:r>
            <a:r>
              <a:rPr lang="ru-RU" i="1" baseline="-25000" dirty="0" smtClean="0"/>
              <a:t> </a:t>
            </a:r>
            <a:r>
              <a:rPr lang="ru-RU" i="1" dirty="0" smtClean="0"/>
              <a:t>/</a:t>
            </a:r>
            <a:r>
              <a:rPr lang="ru-RU" b="1" i="1" dirty="0" smtClean="0"/>
              <a:t> </a:t>
            </a:r>
            <a:r>
              <a:rPr lang="ru-RU" i="1" dirty="0" smtClean="0"/>
              <a:t>с</a:t>
            </a:r>
            <a:r>
              <a:rPr lang="ru-RU" baseline="-25000" dirty="0" smtClean="0"/>
              <a:t>2 </a:t>
            </a:r>
            <a:r>
              <a:rPr lang="ru-RU" dirty="0" smtClean="0"/>
              <a:t> и</a:t>
            </a:r>
            <a:r>
              <a:rPr lang="en-US" dirty="0" smtClean="0"/>
              <a:t> </a:t>
            </a:r>
            <a:r>
              <a:rPr lang="ru-RU" dirty="0" smtClean="0"/>
              <a:t>устойчивый узел при</a:t>
            </a:r>
            <a:r>
              <a:rPr lang="ru-RU" b="1" dirty="0" smtClean="0"/>
              <a:t> </a:t>
            </a:r>
            <a:r>
              <a:rPr lang="ru-RU" i="1" dirty="0" smtClean="0"/>
              <a:t>a</a:t>
            </a:r>
            <a:r>
              <a:rPr lang="ru-RU" baseline="-25000" dirty="0" smtClean="0"/>
              <a:t>1</a:t>
            </a:r>
            <a:r>
              <a:rPr lang="ru-RU" i="1" dirty="0" smtClean="0"/>
              <a:t>&lt;b</a:t>
            </a:r>
            <a:r>
              <a:rPr lang="ru-RU" baseline="-25000" dirty="0" smtClean="0"/>
              <a:t>12</a:t>
            </a:r>
            <a:r>
              <a:rPr lang="ru-RU" i="1" baseline="-25000" dirty="0" smtClean="0"/>
              <a:t> </a:t>
            </a:r>
            <a:r>
              <a:rPr lang="ru-RU" i="1" dirty="0" smtClean="0"/>
              <a:t>/с</a:t>
            </a:r>
            <a:r>
              <a:rPr lang="ru-RU" i="1" baseline="-25000" dirty="0" smtClean="0"/>
              <a:t>2</a:t>
            </a:r>
            <a:r>
              <a:rPr lang="ru-RU" b="1" i="1" dirty="0" smtClean="0"/>
              <a:t>. </a:t>
            </a:r>
            <a:r>
              <a:rPr lang="ru-RU" dirty="0" smtClean="0"/>
              <a:t>Это условие означает, что вид вымирает, если его собственная скорость роста меньше некоторой критической величины.</a:t>
            </a:r>
          </a:p>
          <a:p>
            <a:pPr>
              <a:buNone/>
            </a:pPr>
            <a:r>
              <a:rPr lang="ru-RU" dirty="0" smtClean="0"/>
              <a:t> (3).  				</a:t>
            </a:r>
            <a:endParaRPr lang="en-US" dirty="0" smtClean="0"/>
          </a:p>
          <a:p>
            <a:pPr>
              <a:buNone/>
            </a:pPr>
            <a:endParaRPr lang="en-US" dirty="0" smtClean="0"/>
          </a:p>
          <a:p>
            <a:pPr>
              <a:buNone/>
            </a:pPr>
            <a:r>
              <a:rPr lang="ru-RU" dirty="0" smtClean="0"/>
              <a:t>		</a:t>
            </a:r>
            <a:r>
              <a:rPr lang="en-US" dirty="0" smtClean="0"/>
              <a:t>				</a:t>
            </a:r>
            <a:r>
              <a:rPr lang="ru-RU" dirty="0" smtClean="0"/>
              <a:t>(9.4)</a:t>
            </a:r>
            <a:endParaRPr lang="en-US" dirty="0" smtClean="0"/>
          </a:p>
          <a:p>
            <a:pPr>
              <a:buNone/>
            </a:pPr>
            <a:endParaRPr lang="ru-RU" dirty="0" smtClean="0"/>
          </a:p>
          <a:p>
            <a:r>
              <a:rPr lang="ru-RU" dirty="0" err="1" smtClean="0"/>
              <a:t>Cтационарное</a:t>
            </a:r>
            <a:r>
              <a:rPr lang="ru-RU" dirty="0" smtClean="0"/>
              <a:t> решение (9.4) </a:t>
            </a:r>
            <a:r>
              <a:rPr lang="ru-RU" dirty="0" smtClean="0">
                <a:sym typeface="Symbol"/>
              </a:rPr>
              <a:t></a:t>
            </a:r>
            <a:r>
              <a:rPr lang="ru-RU" dirty="0" smtClean="0"/>
              <a:t> седло при </a:t>
            </a:r>
            <a:r>
              <a:rPr lang="ru-RU" i="1" dirty="0" smtClean="0"/>
              <a:t>a</a:t>
            </a:r>
            <a:r>
              <a:rPr lang="ru-RU" baseline="-25000" dirty="0" smtClean="0"/>
              <a:t>2</a:t>
            </a:r>
            <a:r>
              <a:rPr lang="ru-RU" i="1" dirty="0" smtClean="0"/>
              <a:t>&gt;b</a:t>
            </a:r>
            <a:r>
              <a:rPr lang="ru-RU" baseline="-25000" dirty="0" smtClean="0"/>
              <a:t>21</a:t>
            </a:r>
            <a:r>
              <a:rPr lang="ru-RU" i="1" dirty="0" smtClean="0"/>
              <a:t>/c</a:t>
            </a:r>
            <a:r>
              <a:rPr lang="ru-RU" baseline="-25000" dirty="0" smtClean="0"/>
              <a:t>1</a:t>
            </a:r>
            <a:r>
              <a:rPr lang="ru-RU" i="1" baseline="-25000" dirty="0" smtClean="0"/>
              <a:t> </a:t>
            </a:r>
            <a:r>
              <a:rPr lang="ru-RU" dirty="0" smtClean="0"/>
              <a:t> и устойчивый узел при</a:t>
            </a:r>
            <a:r>
              <a:rPr lang="ru-RU" b="1" i="1" dirty="0" smtClean="0"/>
              <a:t> </a:t>
            </a:r>
            <a:r>
              <a:rPr lang="ru-RU" i="1" dirty="0" smtClean="0"/>
              <a:t>a</a:t>
            </a:r>
            <a:r>
              <a:rPr lang="ru-RU" baseline="-25000" dirty="0" smtClean="0"/>
              <a:t>2</a:t>
            </a:r>
            <a:r>
              <a:rPr lang="ru-RU" i="1" baseline="-25000" dirty="0" smtClean="0"/>
              <a:t>&lt;</a:t>
            </a:r>
            <a:r>
              <a:rPr lang="ru-RU" i="1" dirty="0" smtClean="0"/>
              <a:t>b</a:t>
            </a:r>
            <a:r>
              <a:rPr lang="ru-RU" baseline="-25000" dirty="0" smtClean="0"/>
              <a:t>21</a:t>
            </a:r>
            <a:r>
              <a:rPr lang="ru-RU" i="1" dirty="0" smtClean="0"/>
              <a:t>/c</a:t>
            </a:r>
            <a:r>
              <a:rPr lang="ru-RU" baseline="-25000" dirty="0" smtClean="0"/>
              <a:t>1</a:t>
            </a:r>
            <a:r>
              <a:rPr lang="ru-RU" b="1" i="1" baseline="-25000" dirty="0" smtClean="0"/>
              <a:t> </a:t>
            </a:r>
            <a:endParaRPr lang="ru-RU" dirty="0" smtClean="0"/>
          </a:p>
          <a:p>
            <a:pPr>
              <a:buNone/>
            </a:pPr>
            <a:r>
              <a:rPr lang="ru-RU" dirty="0" smtClean="0"/>
              <a:t>(4). 			</a:t>
            </a:r>
            <a:endParaRPr lang="en-US" dirty="0" smtClean="0"/>
          </a:p>
          <a:p>
            <a:pPr>
              <a:buNone/>
            </a:pPr>
            <a:endParaRPr lang="en-US" dirty="0" smtClean="0"/>
          </a:p>
          <a:p>
            <a:pPr>
              <a:buNone/>
            </a:pPr>
            <a:r>
              <a:rPr lang="ru-RU" dirty="0" smtClean="0"/>
              <a:t>	</a:t>
            </a:r>
            <a:r>
              <a:rPr lang="en-US" dirty="0" smtClean="0"/>
              <a:t>						</a:t>
            </a:r>
            <a:r>
              <a:rPr lang="ru-RU" dirty="0" smtClean="0"/>
              <a:t>(9.5)</a:t>
            </a:r>
            <a:endParaRPr lang="en-US" dirty="0" smtClean="0"/>
          </a:p>
          <a:p>
            <a:pPr>
              <a:buNone/>
            </a:pPr>
            <a:endParaRPr lang="ru-RU" dirty="0" smtClean="0"/>
          </a:p>
          <a:p>
            <a:r>
              <a:rPr lang="ru-RU" dirty="0" smtClean="0"/>
              <a:t>Стационарное состояние (9.5) характеризует сосуществование двух конкурирующих видов и представляет собой устойчивый узел в случае выполнения соотношения:</a:t>
            </a:r>
          </a:p>
          <a:p>
            <a:endParaRPr lang="ru-RU" dirty="0"/>
          </a:p>
        </p:txBody>
      </p:sp>
      <p:pic>
        <p:nvPicPr>
          <p:cNvPr id="310274" name="Picture 2" descr="C:\Users\73B5~1\AppData\Local\Temp\Rar$EX00.995\LectMB\lect09.files\image010.gif"/>
          <p:cNvPicPr>
            <a:picLocks noChangeAspect="1" noChangeArrowheads="1"/>
          </p:cNvPicPr>
          <p:nvPr/>
        </p:nvPicPr>
        <p:blipFill>
          <a:blip r:embed="rId2" cstate="print"/>
          <a:srcRect/>
          <a:stretch>
            <a:fillRect/>
          </a:stretch>
        </p:blipFill>
        <p:spPr bwMode="auto">
          <a:xfrm>
            <a:off x="3074842" y="2786058"/>
            <a:ext cx="2112741" cy="714380"/>
          </a:xfrm>
          <a:prstGeom prst="rect">
            <a:avLst/>
          </a:prstGeom>
          <a:noFill/>
        </p:spPr>
      </p:pic>
      <p:pic>
        <p:nvPicPr>
          <p:cNvPr id="310275" name="Picture 3" descr="C:\Users\73B5~1\AppData\Local\Temp\Rar$EX00.995\LectMB\lect09.files\image012.gif"/>
          <p:cNvPicPr>
            <a:picLocks noChangeAspect="1" noChangeArrowheads="1"/>
          </p:cNvPicPr>
          <p:nvPr/>
        </p:nvPicPr>
        <p:blipFill>
          <a:blip r:embed="rId3" cstate="print"/>
          <a:srcRect/>
          <a:stretch>
            <a:fillRect/>
          </a:stretch>
        </p:blipFill>
        <p:spPr bwMode="auto">
          <a:xfrm>
            <a:off x="2105109" y="4143380"/>
            <a:ext cx="3951889" cy="714380"/>
          </a:xfrm>
          <a:prstGeom prst="rect">
            <a:avLst/>
          </a:prstGeom>
          <a:noFill/>
        </p:spPr>
      </p:pic>
      <p:pic>
        <p:nvPicPr>
          <p:cNvPr id="310276" name="Picture 4" descr="C:\Users\73B5~1\AppData\Local\Temp\Rar$EX00.995\LectMB\lect09.files\image014.gif"/>
          <p:cNvPicPr>
            <a:picLocks noChangeAspect="1" noChangeArrowheads="1"/>
          </p:cNvPicPr>
          <p:nvPr/>
        </p:nvPicPr>
        <p:blipFill>
          <a:blip r:embed="rId4" cstate="print"/>
          <a:srcRect/>
          <a:stretch>
            <a:fillRect/>
          </a:stretch>
        </p:blipFill>
        <p:spPr bwMode="auto">
          <a:xfrm>
            <a:off x="3428992" y="5732393"/>
            <a:ext cx="2071702" cy="839879"/>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par>
                                <p:cTn id="21" presetID="58" presetClass="entr" presetSubtype="0" accel="10000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3" end="3"/>
                                            </p:txEl>
                                          </p:spTgt>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310274"/>
                                        </p:tgtEl>
                                        <p:attrNameLst>
                                          <p:attrName>style.visibility</p:attrName>
                                        </p:attrNameLst>
                                      </p:cBhvr>
                                      <p:to>
                                        <p:strVal val="visible"/>
                                      </p:to>
                                    </p:set>
                                    <p:anim calcmode="lin" valueType="num">
                                      <p:cBhvr>
                                        <p:cTn id="30" dur="500" fill="hold"/>
                                        <p:tgtEl>
                                          <p:spTgt spid="310274"/>
                                        </p:tgtEl>
                                        <p:attrNameLst>
                                          <p:attrName>ppt_w</p:attrName>
                                        </p:attrNameLst>
                                      </p:cBhvr>
                                      <p:tavLst>
                                        <p:tav tm="0">
                                          <p:val>
                                            <p:strVal val="#ppt_w*2.5"/>
                                          </p:val>
                                        </p:tav>
                                        <p:tav tm="100000">
                                          <p:val>
                                            <p:strVal val="#ppt_w"/>
                                          </p:val>
                                        </p:tav>
                                      </p:tavLst>
                                    </p:anim>
                                    <p:anim calcmode="lin" valueType="num">
                                      <p:cBhvr>
                                        <p:cTn id="31" dur="500" fill="hold"/>
                                        <p:tgtEl>
                                          <p:spTgt spid="310274"/>
                                        </p:tgtEl>
                                        <p:attrNameLst>
                                          <p:attrName>ppt_h</p:attrName>
                                        </p:attrNameLst>
                                      </p:cBhvr>
                                      <p:tavLst>
                                        <p:tav tm="0">
                                          <p:val>
                                            <p:strVal val="#ppt_h*0.01"/>
                                          </p:val>
                                        </p:tav>
                                        <p:tav tm="100000">
                                          <p:val>
                                            <p:strVal val="#ppt_h"/>
                                          </p:val>
                                        </p:tav>
                                      </p:tavLst>
                                    </p:anim>
                                    <p:anim calcmode="lin" valueType="num">
                                      <p:cBhvr>
                                        <p:cTn id="32" dur="500" fill="hold"/>
                                        <p:tgtEl>
                                          <p:spTgt spid="310274"/>
                                        </p:tgtEl>
                                        <p:attrNameLst>
                                          <p:attrName>ppt_x</p:attrName>
                                        </p:attrNameLst>
                                      </p:cBhvr>
                                      <p:tavLst>
                                        <p:tav tm="0">
                                          <p:val>
                                            <p:strVal val="#ppt_x"/>
                                          </p:val>
                                        </p:tav>
                                        <p:tav tm="100000">
                                          <p:val>
                                            <p:strVal val="#ppt_x"/>
                                          </p:val>
                                        </p:tav>
                                      </p:tavLst>
                                    </p:anim>
                                    <p:anim calcmode="lin" valueType="num">
                                      <p:cBhvr>
                                        <p:cTn id="33" dur="500" fill="hold"/>
                                        <p:tgtEl>
                                          <p:spTgt spid="310274"/>
                                        </p:tgtEl>
                                        <p:attrNameLst>
                                          <p:attrName>ppt_y</p:attrName>
                                        </p:attrNameLst>
                                      </p:cBhvr>
                                      <p:tavLst>
                                        <p:tav tm="0">
                                          <p:val>
                                            <p:strVal val="#ppt_h+1"/>
                                          </p:val>
                                        </p:tav>
                                        <p:tav tm="100000">
                                          <p:val>
                                            <p:strVal val="#ppt_y"/>
                                          </p:val>
                                        </p:tav>
                                      </p:tavLst>
                                    </p:anim>
                                    <p:animEffect transition="in" filter="fade">
                                      <p:cBhvr>
                                        <p:cTn id="34" dur="500"/>
                                        <p:tgtEl>
                                          <p:spTgt spid="310274"/>
                                        </p:tgtEl>
                                      </p:cBhvr>
                                    </p:animEffect>
                                  </p:childTnLst>
                                </p:cTn>
                              </p:par>
                            </p:childTnLst>
                          </p:cTn>
                        </p:par>
                      </p:childTnLst>
                    </p:cTn>
                  </p:par>
                  <p:par>
                    <p:cTn id="35" fill="hold">
                      <p:stCondLst>
                        <p:cond delay="indefinite"/>
                      </p:stCondLst>
                      <p:childTnLst>
                        <p:par>
                          <p:cTn id="36" fill="hold">
                            <p:stCondLst>
                              <p:cond delay="0"/>
                            </p:stCondLst>
                            <p:childTnLst>
                              <p:par>
                                <p:cTn id="37" presetID="58" presetClass="entr" presetSubtype="0" accel="10000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0"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9"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2" dur="500"/>
                                        <p:tgtEl>
                                          <p:spTgt spid="3">
                                            <p:txEl>
                                              <p:pRg st="6" end="6"/>
                                            </p:txEl>
                                          </p:spTgt>
                                        </p:tgtEl>
                                      </p:cBhvr>
                                    </p:animEffect>
                                  </p:childTnLst>
                                </p:cTn>
                              </p:par>
                              <p:par>
                                <p:cTn id="53" presetID="58" presetClass="entr" presetSubtype="0" accel="100000" fill="hold" grpId="0"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56"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5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59" dur="500"/>
                                        <p:tgtEl>
                                          <p:spTgt spid="3">
                                            <p:txEl>
                                              <p:pRg st="8" end="8"/>
                                            </p:txEl>
                                          </p:spTgt>
                                        </p:tgtEl>
                                      </p:cBhvr>
                                    </p:animEffect>
                                  </p:childTnLst>
                                </p:cTn>
                              </p:par>
                              <p:par>
                                <p:cTn id="60" presetID="58" presetClass="entr" presetSubtype="0" accel="100000" fill="hold" nodeType="withEffect">
                                  <p:stCondLst>
                                    <p:cond delay="0"/>
                                  </p:stCondLst>
                                  <p:childTnLst>
                                    <p:set>
                                      <p:cBhvr>
                                        <p:cTn id="61" dur="1" fill="hold">
                                          <p:stCondLst>
                                            <p:cond delay="0"/>
                                          </p:stCondLst>
                                        </p:cTn>
                                        <p:tgtEl>
                                          <p:spTgt spid="310275"/>
                                        </p:tgtEl>
                                        <p:attrNameLst>
                                          <p:attrName>style.visibility</p:attrName>
                                        </p:attrNameLst>
                                      </p:cBhvr>
                                      <p:to>
                                        <p:strVal val="visible"/>
                                      </p:to>
                                    </p:set>
                                    <p:anim calcmode="lin" valueType="num">
                                      <p:cBhvr>
                                        <p:cTn id="62" dur="500" fill="hold"/>
                                        <p:tgtEl>
                                          <p:spTgt spid="310275"/>
                                        </p:tgtEl>
                                        <p:attrNameLst>
                                          <p:attrName>ppt_w</p:attrName>
                                        </p:attrNameLst>
                                      </p:cBhvr>
                                      <p:tavLst>
                                        <p:tav tm="0">
                                          <p:val>
                                            <p:strVal val="#ppt_w*2.5"/>
                                          </p:val>
                                        </p:tav>
                                        <p:tav tm="100000">
                                          <p:val>
                                            <p:strVal val="#ppt_w"/>
                                          </p:val>
                                        </p:tav>
                                      </p:tavLst>
                                    </p:anim>
                                    <p:anim calcmode="lin" valueType="num">
                                      <p:cBhvr>
                                        <p:cTn id="63" dur="500" fill="hold"/>
                                        <p:tgtEl>
                                          <p:spTgt spid="310275"/>
                                        </p:tgtEl>
                                        <p:attrNameLst>
                                          <p:attrName>ppt_h</p:attrName>
                                        </p:attrNameLst>
                                      </p:cBhvr>
                                      <p:tavLst>
                                        <p:tav tm="0">
                                          <p:val>
                                            <p:strVal val="#ppt_h*0.01"/>
                                          </p:val>
                                        </p:tav>
                                        <p:tav tm="100000">
                                          <p:val>
                                            <p:strVal val="#ppt_h"/>
                                          </p:val>
                                        </p:tav>
                                      </p:tavLst>
                                    </p:anim>
                                    <p:anim calcmode="lin" valueType="num">
                                      <p:cBhvr>
                                        <p:cTn id="64" dur="500" fill="hold"/>
                                        <p:tgtEl>
                                          <p:spTgt spid="310275"/>
                                        </p:tgtEl>
                                        <p:attrNameLst>
                                          <p:attrName>ppt_x</p:attrName>
                                        </p:attrNameLst>
                                      </p:cBhvr>
                                      <p:tavLst>
                                        <p:tav tm="0">
                                          <p:val>
                                            <p:strVal val="#ppt_x"/>
                                          </p:val>
                                        </p:tav>
                                        <p:tav tm="100000">
                                          <p:val>
                                            <p:strVal val="#ppt_x"/>
                                          </p:val>
                                        </p:tav>
                                      </p:tavLst>
                                    </p:anim>
                                    <p:anim calcmode="lin" valueType="num">
                                      <p:cBhvr>
                                        <p:cTn id="65" dur="500" fill="hold"/>
                                        <p:tgtEl>
                                          <p:spTgt spid="310275"/>
                                        </p:tgtEl>
                                        <p:attrNameLst>
                                          <p:attrName>ppt_y</p:attrName>
                                        </p:attrNameLst>
                                      </p:cBhvr>
                                      <p:tavLst>
                                        <p:tav tm="0">
                                          <p:val>
                                            <p:strVal val="#ppt_h+1"/>
                                          </p:val>
                                        </p:tav>
                                        <p:tav tm="100000">
                                          <p:val>
                                            <p:strVal val="#ppt_y"/>
                                          </p:val>
                                        </p:tav>
                                      </p:tavLst>
                                    </p:anim>
                                    <p:animEffect transition="in" filter="fade">
                                      <p:cBhvr>
                                        <p:cTn id="66" dur="500"/>
                                        <p:tgtEl>
                                          <p:spTgt spid="310275"/>
                                        </p:tgtEl>
                                      </p:cBhvr>
                                    </p:animEffect>
                                  </p:childTnLst>
                                </p:cTn>
                              </p:par>
                            </p:childTnLst>
                          </p:cTn>
                        </p:par>
                      </p:childTnLst>
                    </p:cTn>
                  </p:par>
                  <p:par>
                    <p:cTn id="67" fill="hold">
                      <p:stCondLst>
                        <p:cond delay="indefinite"/>
                      </p:stCondLst>
                      <p:childTnLst>
                        <p:par>
                          <p:cTn id="68" fill="hold">
                            <p:stCondLst>
                              <p:cond delay="0"/>
                            </p:stCondLst>
                            <p:childTnLst>
                              <p:par>
                                <p:cTn id="69" presetID="58" presetClass="entr" presetSubtype="0" accel="100000" fill="hold" grpId="0"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p:cTn id="71"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72"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4"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75" dur="500"/>
                                        <p:tgtEl>
                                          <p:spTgt spid="3">
                                            <p:txEl>
                                              <p:pRg st="10" end="10"/>
                                            </p:txEl>
                                          </p:spTgt>
                                        </p:tgtEl>
                                      </p:cBhvr>
                                    </p:animEffect>
                                  </p:childTnLst>
                                </p:cTn>
                              </p:par>
                              <p:par>
                                <p:cTn id="76" presetID="58" presetClass="entr" presetSubtype="0" accel="100000" fill="hold" nodeType="withEffect">
                                  <p:stCondLst>
                                    <p:cond delay="0"/>
                                  </p:stCondLst>
                                  <p:childTnLst>
                                    <p:set>
                                      <p:cBhvr>
                                        <p:cTn id="77" dur="1" fill="hold">
                                          <p:stCondLst>
                                            <p:cond delay="0"/>
                                          </p:stCondLst>
                                        </p:cTn>
                                        <p:tgtEl>
                                          <p:spTgt spid="310276"/>
                                        </p:tgtEl>
                                        <p:attrNameLst>
                                          <p:attrName>style.visibility</p:attrName>
                                        </p:attrNameLst>
                                      </p:cBhvr>
                                      <p:to>
                                        <p:strVal val="visible"/>
                                      </p:to>
                                    </p:set>
                                    <p:anim calcmode="lin" valueType="num">
                                      <p:cBhvr>
                                        <p:cTn id="78" dur="500" fill="hold"/>
                                        <p:tgtEl>
                                          <p:spTgt spid="310276"/>
                                        </p:tgtEl>
                                        <p:attrNameLst>
                                          <p:attrName>ppt_w</p:attrName>
                                        </p:attrNameLst>
                                      </p:cBhvr>
                                      <p:tavLst>
                                        <p:tav tm="0">
                                          <p:val>
                                            <p:strVal val="#ppt_w*2.5"/>
                                          </p:val>
                                        </p:tav>
                                        <p:tav tm="100000">
                                          <p:val>
                                            <p:strVal val="#ppt_w"/>
                                          </p:val>
                                        </p:tav>
                                      </p:tavLst>
                                    </p:anim>
                                    <p:anim calcmode="lin" valueType="num">
                                      <p:cBhvr>
                                        <p:cTn id="79" dur="500" fill="hold"/>
                                        <p:tgtEl>
                                          <p:spTgt spid="310276"/>
                                        </p:tgtEl>
                                        <p:attrNameLst>
                                          <p:attrName>ppt_h</p:attrName>
                                        </p:attrNameLst>
                                      </p:cBhvr>
                                      <p:tavLst>
                                        <p:tav tm="0">
                                          <p:val>
                                            <p:strVal val="#ppt_h*0.01"/>
                                          </p:val>
                                        </p:tav>
                                        <p:tav tm="100000">
                                          <p:val>
                                            <p:strVal val="#ppt_h"/>
                                          </p:val>
                                        </p:tav>
                                      </p:tavLst>
                                    </p:anim>
                                    <p:anim calcmode="lin" valueType="num">
                                      <p:cBhvr>
                                        <p:cTn id="80" dur="500" fill="hold"/>
                                        <p:tgtEl>
                                          <p:spTgt spid="310276"/>
                                        </p:tgtEl>
                                        <p:attrNameLst>
                                          <p:attrName>ppt_x</p:attrName>
                                        </p:attrNameLst>
                                      </p:cBhvr>
                                      <p:tavLst>
                                        <p:tav tm="0">
                                          <p:val>
                                            <p:strVal val="#ppt_x"/>
                                          </p:val>
                                        </p:tav>
                                        <p:tav tm="100000">
                                          <p:val>
                                            <p:strVal val="#ppt_x"/>
                                          </p:val>
                                        </p:tav>
                                      </p:tavLst>
                                    </p:anim>
                                    <p:anim calcmode="lin" valueType="num">
                                      <p:cBhvr>
                                        <p:cTn id="81" dur="500" fill="hold"/>
                                        <p:tgtEl>
                                          <p:spTgt spid="310276"/>
                                        </p:tgtEl>
                                        <p:attrNameLst>
                                          <p:attrName>ppt_y</p:attrName>
                                        </p:attrNameLst>
                                      </p:cBhvr>
                                      <p:tavLst>
                                        <p:tav tm="0">
                                          <p:val>
                                            <p:strVal val="#ppt_h+1"/>
                                          </p:val>
                                        </p:tav>
                                        <p:tav tm="100000">
                                          <p:val>
                                            <p:strVal val="#ppt_y"/>
                                          </p:val>
                                        </p:tav>
                                      </p:tavLst>
                                    </p:anim>
                                    <p:animEffect transition="in" filter="fade">
                                      <p:cBhvr>
                                        <p:cTn id="82" dur="500"/>
                                        <p:tgtEl>
                                          <p:spTgt spid="310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00108"/>
            <a:ext cx="8229600" cy="5574428"/>
          </a:xfrm>
        </p:spPr>
        <p:txBody>
          <a:bodyPr>
            <a:normAutofit fontScale="70000" lnSpcReduction="20000"/>
          </a:bodyPr>
          <a:lstStyle/>
          <a:p>
            <a:r>
              <a:rPr lang="ru-RU" dirty="0" smtClean="0"/>
              <a:t>Отсюда следует неравенство: </a:t>
            </a:r>
          </a:p>
          <a:p>
            <a:endParaRPr lang="ru-RU" dirty="0" smtClean="0"/>
          </a:p>
          <a:p>
            <a:pPr>
              <a:buNone/>
            </a:pPr>
            <a:r>
              <a:rPr lang="en-US" i="1" dirty="0" smtClean="0"/>
              <a:t>				</a:t>
            </a:r>
            <a:r>
              <a:rPr lang="ru-RU" i="1" dirty="0" smtClean="0"/>
              <a:t>b</a:t>
            </a:r>
            <a:r>
              <a:rPr lang="ru-RU" baseline="-25000" dirty="0" smtClean="0"/>
              <a:t>12</a:t>
            </a:r>
            <a:r>
              <a:rPr lang="ru-RU" i="1" dirty="0" smtClean="0"/>
              <a:t>b</a:t>
            </a:r>
            <a:r>
              <a:rPr lang="ru-RU" baseline="-25000" dirty="0" smtClean="0"/>
              <a:t>21</a:t>
            </a:r>
            <a:r>
              <a:rPr lang="ru-RU" i="1" dirty="0" smtClean="0"/>
              <a:t>&lt;c</a:t>
            </a:r>
            <a:r>
              <a:rPr lang="ru-RU" baseline="-25000" dirty="0" smtClean="0"/>
              <a:t>1</a:t>
            </a:r>
            <a:r>
              <a:rPr lang="ru-RU" i="1" dirty="0" smtClean="0"/>
              <a:t>c</a:t>
            </a:r>
            <a:r>
              <a:rPr lang="ru-RU" baseline="-25000" dirty="0" smtClean="0"/>
              <a:t>2</a:t>
            </a:r>
            <a:r>
              <a:rPr lang="ru-RU" i="1" dirty="0" smtClean="0"/>
              <a:t>,	</a:t>
            </a:r>
            <a:r>
              <a:rPr lang="ru-RU" dirty="0" smtClean="0"/>
              <a:t>(9.6)</a:t>
            </a:r>
          </a:p>
          <a:p>
            <a:endParaRPr lang="ru-RU" dirty="0" smtClean="0"/>
          </a:p>
          <a:p>
            <a:pPr>
              <a:buNone/>
            </a:pPr>
            <a:r>
              <a:rPr lang="ru-RU" dirty="0" smtClean="0"/>
              <a:t>позволяющее сформулировать условие сосуществования видов: </a:t>
            </a:r>
          </a:p>
          <a:p>
            <a:r>
              <a:rPr lang="ru-RU" i="1" dirty="0" smtClean="0"/>
              <a:t>Произведение коэффициентов межпопуляционного взаимодействия меньше произведения коэффициентов внутри популяционного взаимодействия.</a:t>
            </a:r>
            <a:endParaRPr lang="ru-RU" dirty="0" smtClean="0"/>
          </a:p>
          <a:p>
            <a:r>
              <a:rPr lang="ru-RU" dirty="0" smtClean="0"/>
              <a:t>Действительно, пусть естественные скорости роста двух рассматриваемых видов </a:t>
            </a:r>
            <a:r>
              <a:rPr lang="ru-RU" i="1" dirty="0" smtClean="0"/>
              <a:t>a</a:t>
            </a:r>
            <a:r>
              <a:rPr lang="ru-RU" baseline="-25000" dirty="0" smtClean="0"/>
              <a:t>1</a:t>
            </a:r>
            <a:r>
              <a:rPr lang="ru-RU" i="1" dirty="0" smtClean="0"/>
              <a:t>, a</a:t>
            </a:r>
            <a:r>
              <a:rPr lang="ru-RU" baseline="-25000" dirty="0" smtClean="0"/>
              <a:t>2</a:t>
            </a:r>
            <a:r>
              <a:rPr lang="ru-RU" dirty="0" smtClean="0"/>
              <a:t> одинаковы. Тогда необходимым для устойчивости условием будет </a:t>
            </a:r>
          </a:p>
          <a:p>
            <a:r>
              <a:rPr lang="ru-RU" i="1" dirty="0" smtClean="0"/>
              <a:t>c</a:t>
            </a:r>
            <a:r>
              <a:rPr lang="ru-RU" baseline="-25000" dirty="0" smtClean="0"/>
              <a:t>2</a:t>
            </a:r>
            <a:r>
              <a:rPr lang="ru-RU" dirty="0" smtClean="0"/>
              <a:t> &gt; </a:t>
            </a:r>
            <a:r>
              <a:rPr lang="ru-RU" i="1" dirty="0" smtClean="0"/>
              <a:t>b</a:t>
            </a:r>
            <a:r>
              <a:rPr lang="ru-RU" baseline="-25000" dirty="0" smtClean="0"/>
              <a:t>12</a:t>
            </a:r>
            <a:r>
              <a:rPr lang="ru-RU" i="1" dirty="0" smtClean="0"/>
              <a:t>,,  c</a:t>
            </a:r>
            <a:r>
              <a:rPr lang="ru-RU" baseline="-25000" dirty="0" smtClean="0"/>
              <a:t>1</a:t>
            </a:r>
            <a:r>
              <a:rPr lang="ru-RU" i="1" dirty="0" smtClean="0"/>
              <a:t> &gt; b</a:t>
            </a:r>
            <a:r>
              <a:rPr lang="ru-RU" baseline="-25000" dirty="0" smtClean="0"/>
              <a:t>21</a:t>
            </a:r>
            <a:r>
              <a:rPr lang="ru-RU" i="1" dirty="0" smtClean="0"/>
              <a:t>. </a:t>
            </a:r>
            <a:endParaRPr lang="ru-RU" dirty="0" smtClean="0"/>
          </a:p>
          <a:p>
            <a:r>
              <a:rPr lang="ru-RU" dirty="0" smtClean="0"/>
              <a:t>Эти неравенства показывают, что увеличение численности одного из конкурентов сильнее подавляет его собственный рост, чем рост другого конкурента. Если численность обоих видов ограничивается, частично или полностью, различными ресурсами, приведенные выше неравенства справедливы. Если же оба вида имеют совершенно одинаковые потребности, то один из них окажется более жизнеспособным и вытеснит своего конкурента.</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amond(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amond(in)">
                                      <p:cBhvr>
                                        <p:cTn id="20" dur="2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amond(in)">
                                      <p:cBhvr>
                                        <p:cTn id="25" dur="2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amond(in)">
                                      <p:cBhvr>
                                        <p:cTn id="30" dur="20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amond(in)">
                                      <p:cBhvr>
                                        <p:cTn id="3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71546"/>
            <a:ext cx="8229600" cy="5502990"/>
          </a:xfrm>
        </p:spPr>
        <p:txBody>
          <a:bodyPr>
            <a:normAutofit fontScale="85000" lnSpcReduction="20000"/>
          </a:bodyPr>
          <a:lstStyle/>
          <a:p>
            <a:r>
              <a:rPr lang="ru-RU" dirty="0" smtClean="0"/>
              <a:t>Поведение фазовых траекторий системы дает наглядное представление о возможных исходах конкуренции. Приравняем нулю правые части уравнений системы (9.2):</a:t>
            </a:r>
          </a:p>
          <a:p>
            <a:r>
              <a:rPr lang="ru-RU" i="1" dirty="0" smtClean="0"/>
              <a:t>x</a:t>
            </a:r>
            <a:r>
              <a:rPr lang="ru-RU" baseline="-25000" dirty="0" smtClean="0"/>
              <a:t>1 </a:t>
            </a:r>
            <a:r>
              <a:rPr lang="ru-RU" dirty="0" smtClean="0"/>
              <a:t>(</a:t>
            </a:r>
            <a:r>
              <a:rPr lang="ru-RU" i="1" dirty="0" smtClean="0"/>
              <a:t>a</a:t>
            </a:r>
            <a:r>
              <a:rPr lang="ru-RU" baseline="-25000" dirty="0" smtClean="0"/>
              <a:t>1 </a:t>
            </a:r>
            <a:r>
              <a:rPr lang="ru-RU" dirty="0" smtClean="0"/>
              <a:t>–c</a:t>
            </a:r>
            <a:r>
              <a:rPr lang="ru-RU" baseline="-25000" dirty="0" smtClean="0"/>
              <a:t>1</a:t>
            </a:r>
            <a:r>
              <a:rPr lang="ru-RU" i="1" dirty="0" smtClean="0"/>
              <a:t>x</a:t>
            </a:r>
            <a:r>
              <a:rPr lang="ru-RU" baseline="-25000" dirty="0" smtClean="0"/>
              <a:t>1</a:t>
            </a:r>
            <a:r>
              <a:rPr lang="ru-RU" dirty="0" smtClean="0"/>
              <a:t> – </a:t>
            </a:r>
            <a:r>
              <a:rPr lang="ru-RU" i="1" dirty="0" smtClean="0"/>
              <a:t>b</a:t>
            </a:r>
            <a:r>
              <a:rPr lang="ru-RU" baseline="-25000" dirty="0" smtClean="0"/>
              <a:t>12</a:t>
            </a:r>
            <a:r>
              <a:rPr lang="ru-RU" i="1" dirty="0" smtClean="0"/>
              <a:t>x</a:t>
            </a:r>
            <a:r>
              <a:rPr lang="ru-RU" baseline="-25000" dirty="0" smtClean="0"/>
              <a:t>2</a:t>
            </a:r>
            <a:r>
              <a:rPr lang="ru-RU" dirty="0" smtClean="0"/>
              <a:t>) = 0          (</a:t>
            </a:r>
            <a:r>
              <a:rPr lang="ru-RU" i="1" dirty="0" smtClean="0"/>
              <a:t>dx</a:t>
            </a:r>
            <a:r>
              <a:rPr lang="ru-RU" baseline="-25000" dirty="0" smtClean="0"/>
              <a:t>1</a:t>
            </a:r>
            <a:r>
              <a:rPr lang="ru-RU" dirty="0" smtClean="0"/>
              <a:t>/</a:t>
            </a:r>
            <a:r>
              <a:rPr lang="ru-RU" i="1" dirty="0" err="1" smtClean="0"/>
              <a:t>dt</a:t>
            </a:r>
            <a:r>
              <a:rPr lang="ru-RU" i="1" dirty="0" smtClean="0"/>
              <a:t> = </a:t>
            </a:r>
            <a:r>
              <a:rPr lang="ru-RU" dirty="0" smtClean="0"/>
              <a:t>0),</a:t>
            </a:r>
          </a:p>
          <a:p>
            <a:r>
              <a:rPr lang="ru-RU" i="1" dirty="0" smtClean="0"/>
              <a:t>x</a:t>
            </a:r>
            <a:r>
              <a:rPr lang="ru-RU" baseline="-25000" dirty="0" smtClean="0"/>
              <a:t>2 </a:t>
            </a:r>
            <a:r>
              <a:rPr lang="ru-RU" dirty="0" smtClean="0"/>
              <a:t>(</a:t>
            </a:r>
            <a:r>
              <a:rPr lang="ru-RU" i="1" dirty="0" smtClean="0"/>
              <a:t>a</a:t>
            </a:r>
            <a:r>
              <a:rPr lang="ru-RU" baseline="-25000" dirty="0" smtClean="0"/>
              <a:t>2 </a:t>
            </a:r>
            <a:r>
              <a:rPr lang="ru-RU" dirty="0" smtClean="0"/>
              <a:t>–</a:t>
            </a:r>
            <a:r>
              <a:rPr lang="ru-RU" i="1" dirty="0" smtClean="0"/>
              <a:t>b</a:t>
            </a:r>
            <a:r>
              <a:rPr lang="ru-RU" baseline="-25000" dirty="0" smtClean="0"/>
              <a:t>21</a:t>
            </a:r>
            <a:r>
              <a:rPr lang="ru-RU" i="1" dirty="0" smtClean="0"/>
              <a:t>x</a:t>
            </a:r>
            <a:r>
              <a:rPr lang="ru-RU" baseline="-25000" dirty="0" smtClean="0"/>
              <a:t>1</a:t>
            </a:r>
            <a:r>
              <a:rPr lang="ru-RU" dirty="0" smtClean="0"/>
              <a:t> – </a:t>
            </a:r>
            <a:r>
              <a:rPr lang="ru-RU" i="1" dirty="0" smtClean="0"/>
              <a:t>c</a:t>
            </a:r>
            <a:r>
              <a:rPr lang="ru-RU" baseline="-25000" dirty="0" smtClean="0"/>
              <a:t>2</a:t>
            </a:r>
            <a:r>
              <a:rPr lang="ru-RU" i="1" dirty="0" smtClean="0"/>
              <a:t> x</a:t>
            </a:r>
            <a:r>
              <a:rPr lang="ru-RU" baseline="-25000" dirty="0" smtClean="0"/>
              <a:t>2</a:t>
            </a:r>
            <a:r>
              <a:rPr lang="ru-RU" dirty="0" smtClean="0"/>
              <a:t>) = 0          (</a:t>
            </a:r>
            <a:r>
              <a:rPr lang="ru-RU" i="1" dirty="0" smtClean="0"/>
              <a:t>dx</a:t>
            </a:r>
            <a:r>
              <a:rPr lang="ru-RU" baseline="-25000" dirty="0" smtClean="0"/>
              <a:t>2</a:t>
            </a:r>
            <a:r>
              <a:rPr lang="ru-RU" dirty="0" smtClean="0"/>
              <a:t>/</a:t>
            </a:r>
            <a:r>
              <a:rPr lang="ru-RU" i="1" dirty="0" err="1" smtClean="0"/>
              <a:t>dt</a:t>
            </a:r>
            <a:r>
              <a:rPr lang="ru-RU" i="1" dirty="0" smtClean="0"/>
              <a:t> = </a:t>
            </a:r>
            <a:r>
              <a:rPr lang="ru-RU" dirty="0" smtClean="0"/>
              <a:t>0),</a:t>
            </a:r>
          </a:p>
          <a:p>
            <a:r>
              <a:rPr lang="ru-RU" dirty="0" smtClean="0"/>
              <a:t>При этом получим уравнения для главных изоклин системы</a:t>
            </a:r>
          </a:p>
          <a:p>
            <a:r>
              <a:rPr lang="ru-RU" i="1" dirty="0" smtClean="0"/>
              <a:t>x</a:t>
            </a:r>
            <a:r>
              <a:rPr lang="ru-RU" baseline="-25000" dirty="0" smtClean="0"/>
              <a:t>2 </a:t>
            </a:r>
            <a:r>
              <a:rPr lang="ru-RU" dirty="0" smtClean="0"/>
              <a:t>= – b</a:t>
            </a:r>
            <a:r>
              <a:rPr lang="ru-RU" baseline="-25000" dirty="0" smtClean="0"/>
              <a:t>21</a:t>
            </a:r>
            <a:r>
              <a:rPr lang="ru-RU" i="1" dirty="0" smtClean="0"/>
              <a:t>x</a:t>
            </a:r>
            <a:r>
              <a:rPr lang="ru-RU" baseline="-25000" dirty="0" smtClean="0"/>
              <a:t>1</a:t>
            </a:r>
            <a:r>
              <a:rPr lang="ru-RU" dirty="0" smtClean="0"/>
              <a:t> / </a:t>
            </a:r>
            <a:r>
              <a:rPr lang="ru-RU" i="1" dirty="0" smtClean="0"/>
              <a:t>c</a:t>
            </a:r>
            <a:r>
              <a:rPr lang="ru-RU" baseline="-25000" dirty="0" smtClean="0"/>
              <a:t>2</a:t>
            </a:r>
            <a:r>
              <a:rPr lang="ru-RU" dirty="0" smtClean="0"/>
              <a:t>+</a:t>
            </a:r>
            <a:r>
              <a:rPr lang="ru-RU" i="1" dirty="0" smtClean="0"/>
              <a:t>a</a:t>
            </a:r>
            <a:r>
              <a:rPr lang="ru-RU" baseline="-25000" dirty="0" smtClean="0"/>
              <a:t>2</a:t>
            </a:r>
            <a:r>
              <a:rPr lang="ru-RU" dirty="0" smtClean="0"/>
              <a:t>/c</a:t>
            </a:r>
            <a:r>
              <a:rPr lang="ru-RU" baseline="-25000" dirty="0" smtClean="0"/>
              <a:t>2</a:t>
            </a:r>
            <a:r>
              <a:rPr lang="ru-RU" dirty="0" smtClean="0"/>
              <a:t>,        </a:t>
            </a:r>
            <a:r>
              <a:rPr lang="ru-RU" i="1" dirty="0" smtClean="0"/>
              <a:t>x</a:t>
            </a:r>
            <a:r>
              <a:rPr lang="ru-RU" baseline="-25000" dirty="0" smtClean="0"/>
              <a:t>2</a:t>
            </a:r>
            <a:r>
              <a:rPr lang="ru-RU" dirty="0" smtClean="0"/>
              <a:t> = 0</a:t>
            </a:r>
          </a:p>
          <a:p>
            <a:pPr>
              <a:buNone/>
            </a:pPr>
            <a:r>
              <a:rPr lang="ru-RU" dirty="0" smtClean="0"/>
              <a:t>– уравнения изоклин вертикальных касательных. </a:t>
            </a:r>
          </a:p>
          <a:p>
            <a:r>
              <a:rPr lang="ru-RU" dirty="0" smtClean="0"/>
              <a:t> </a:t>
            </a:r>
            <a:r>
              <a:rPr lang="ru-RU" i="1" dirty="0" smtClean="0"/>
              <a:t>x</a:t>
            </a:r>
            <a:r>
              <a:rPr lang="ru-RU" baseline="-25000" dirty="0" smtClean="0"/>
              <a:t>2 </a:t>
            </a:r>
            <a:r>
              <a:rPr lang="ru-RU" dirty="0" smtClean="0"/>
              <a:t>= – c</a:t>
            </a:r>
            <a:r>
              <a:rPr lang="ru-RU" baseline="-25000" dirty="0" smtClean="0"/>
              <a:t>1</a:t>
            </a:r>
            <a:r>
              <a:rPr lang="ru-RU" i="1" dirty="0" smtClean="0"/>
              <a:t>x</a:t>
            </a:r>
            <a:r>
              <a:rPr lang="ru-RU" baseline="-25000" dirty="0" smtClean="0"/>
              <a:t>1</a:t>
            </a:r>
            <a:r>
              <a:rPr lang="ru-RU" dirty="0" smtClean="0"/>
              <a:t> / b</a:t>
            </a:r>
            <a:r>
              <a:rPr lang="ru-RU" baseline="-25000" dirty="0" smtClean="0"/>
              <a:t>12 </a:t>
            </a:r>
            <a:r>
              <a:rPr lang="ru-RU" dirty="0" smtClean="0"/>
              <a:t>+</a:t>
            </a:r>
            <a:r>
              <a:rPr lang="ru-RU" i="1" dirty="0" smtClean="0"/>
              <a:t>a</a:t>
            </a:r>
            <a:r>
              <a:rPr lang="ru-RU" baseline="-25000" dirty="0" smtClean="0"/>
              <a:t>1</a:t>
            </a:r>
            <a:r>
              <a:rPr lang="ru-RU" i="1" dirty="0" smtClean="0"/>
              <a:t>/b</a:t>
            </a:r>
            <a:r>
              <a:rPr lang="ru-RU" baseline="-25000" dirty="0" smtClean="0"/>
              <a:t>12</a:t>
            </a:r>
            <a:r>
              <a:rPr lang="ru-RU" dirty="0" smtClean="0"/>
              <a:t>,        </a:t>
            </a:r>
            <a:r>
              <a:rPr lang="ru-RU" i="1" dirty="0" smtClean="0"/>
              <a:t>x</a:t>
            </a:r>
            <a:r>
              <a:rPr lang="ru-RU" baseline="-25000" dirty="0" smtClean="0"/>
              <a:t>1</a:t>
            </a:r>
            <a:r>
              <a:rPr lang="ru-RU" dirty="0" smtClean="0"/>
              <a:t> = 0</a:t>
            </a:r>
          </a:p>
          <a:p>
            <a:pPr>
              <a:buNone/>
            </a:pPr>
            <a:r>
              <a:rPr lang="ru-RU" dirty="0" smtClean="0"/>
              <a:t>– уравнения изоклин вертикальных касательных. Точки </a:t>
            </a:r>
            <a:r>
              <a:rPr lang="ru-RU" dirty="0" err="1" smtClean="0"/>
              <a:t>попарного</a:t>
            </a:r>
            <a:r>
              <a:rPr lang="ru-RU" dirty="0" smtClean="0"/>
              <a:t> пересечения изоклин вертикальных и горизонтальных касательных систем представляют собой стационарные решения системы уравнений (9.2.), а их координаты суть стационарные численности конкурирующих видов. </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6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5" dur="5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8" presetClass="entr" presetSubtype="0" accel="10000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71"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7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3"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7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28596" y="1142984"/>
            <a:ext cx="3614734" cy="5286412"/>
          </a:xfrm>
        </p:spPr>
        <p:txBody>
          <a:bodyPr>
            <a:normAutofit fontScale="62500" lnSpcReduction="20000"/>
          </a:bodyPr>
          <a:lstStyle/>
          <a:p>
            <a:r>
              <a:rPr lang="ru-RU" dirty="0" smtClean="0"/>
              <a:t>Возможное расположение главных изоклин в системе (9.2) изображено на рис.9.1. Рис. 9.1 </a:t>
            </a:r>
            <a:r>
              <a:rPr lang="ru-RU" i="1" dirty="0" smtClean="0"/>
              <a:t>а</a:t>
            </a:r>
            <a:r>
              <a:rPr lang="ru-RU" dirty="0" smtClean="0"/>
              <a:t> соответствует выживанию вида </a:t>
            </a:r>
            <a:r>
              <a:rPr lang="ru-RU" i="1" dirty="0" smtClean="0"/>
              <a:t>x</a:t>
            </a:r>
            <a:r>
              <a:rPr lang="ru-RU" baseline="-25000" dirty="0" smtClean="0"/>
              <a:t>1</a:t>
            </a:r>
            <a:r>
              <a:rPr lang="ru-RU" dirty="0" smtClean="0"/>
              <a:t>, рис. 9.1 </a:t>
            </a:r>
            <a:r>
              <a:rPr lang="ru-RU" i="1" dirty="0" smtClean="0"/>
              <a:t>б</a:t>
            </a:r>
            <a:r>
              <a:rPr lang="ru-RU" dirty="0" smtClean="0"/>
              <a:t> – выживанию вида </a:t>
            </a:r>
            <a:r>
              <a:rPr lang="ru-RU" i="1" dirty="0" smtClean="0"/>
              <a:t>x</a:t>
            </a:r>
            <a:r>
              <a:rPr lang="ru-RU" baseline="-25000" dirty="0" smtClean="0"/>
              <a:t>2</a:t>
            </a:r>
            <a:r>
              <a:rPr lang="ru-RU" dirty="0" smtClean="0"/>
              <a:t>, рис. 9.1 </a:t>
            </a:r>
            <a:r>
              <a:rPr lang="ru-RU" i="1" dirty="0" smtClean="0"/>
              <a:t>в</a:t>
            </a:r>
            <a:r>
              <a:rPr lang="ru-RU" dirty="0" smtClean="0"/>
              <a:t> – сосуществованию видов при выполнении условия (9.6). Рисунок 9.1 </a:t>
            </a:r>
            <a:r>
              <a:rPr lang="ru-RU" i="1" dirty="0" smtClean="0"/>
              <a:t>г</a:t>
            </a:r>
            <a:r>
              <a:rPr lang="ru-RU" dirty="0" smtClean="0"/>
              <a:t> демонстрирует </a:t>
            </a:r>
            <a:r>
              <a:rPr lang="ru-RU" dirty="0" err="1" smtClean="0"/>
              <a:t>триггерную</a:t>
            </a:r>
            <a:r>
              <a:rPr lang="ru-RU" dirty="0" smtClean="0"/>
              <a:t> систему. Здесь исход конкуренции зависит от начальных условий. Ненулевое для обоих видов стационарное состояние (9.5) – неустойчивое. Это – седло, через которое проходит </a:t>
            </a:r>
            <a:r>
              <a:rPr lang="ru-RU" dirty="0" err="1" smtClean="0"/>
              <a:t>сепаратриса</a:t>
            </a:r>
            <a:r>
              <a:rPr lang="ru-RU" dirty="0" smtClean="0"/>
              <a:t>, отделяющая области выживания каждого из видов.</a:t>
            </a:r>
          </a:p>
          <a:p>
            <a:endParaRPr lang="ru-RU" dirty="0" smtClean="0"/>
          </a:p>
        </p:txBody>
      </p:sp>
      <p:pic>
        <p:nvPicPr>
          <p:cNvPr id="311298" name="Picture 2" descr="C:\Users\73B5~1\AppData\Local\Temp\Rar$EX00.995\LectMB\lect09.files\image018.jpg"/>
          <p:cNvPicPr>
            <a:picLocks noChangeAspect="1" noChangeArrowheads="1"/>
          </p:cNvPicPr>
          <p:nvPr/>
        </p:nvPicPr>
        <p:blipFill>
          <a:blip r:embed="rId2" cstate="print"/>
          <a:srcRect/>
          <a:stretch>
            <a:fillRect/>
          </a:stretch>
        </p:blipFill>
        <p:spPr bwMode="auto">
          <a:xfrm>
            <a:off x="4214810" y="1428736"/>
            <a:ext cx="3990975" cy="4200525"/>
          </a:xfrm>
          <a:prstGeom prst="rect">
            <a:avLst/>
          </a:prstGeom>
          <a:noFill/>
        </p:spPr>
      </p:pic>
      <p:sp>
        <p:nvSpPr>
          <p:cNvPr id="6" name="Прямоугольник 5"/>
          <p:cNvSpPr/>
          <p:nvPr/>
        </p:nvSpPr>
        <p:spPr>
          <a:xfrm>
            <a:off x="714348" y="5857893"/>
            <a:ext cx="8001056" cy="1200329"/>
          </a:xfrm>
          <a:prstGeom prst="rect">
            <a:avLst/>
          </a:prstGeom>
        </p:spPr>
        <p:txBody>
          <a:bodyPr wrap="square">
            <a:spAutoFit/>
          </a:bodyPr>
          <a:lstStyle/>
          <a:p>
            <a:r>
              <a:rPr lang="ru-RU" b="1" dirty="0" smtClean="0"/>
              <a:t>Рис. 9.1.</a:t>
            </a:r>
            <a:r>
              <a:rPr lang="ru-RU" dirty="0" smtClean="0"/>
              <a:t> Расположение главных изоклин на фазовом портрете </a:t>
            </a:r>
            <a:r>
              <a:rPr lang="ru-RU" dirty="0" err="1" smtClean="0"/>
              <a:t>вольтерровской</a:t>
            </a:r>
            <a:r>
              <a:rPr lang="ru-RU" dirty="0" smtClean="0"/>
              <a:t> системы конкуренции двух видов (9.2) при разном соотношении параметров. Пояснения в тексте.</a:t>
            </a:r>
          </a:p>
          <a:p>
            <a:r>
              <a:rPr lang="ru-RU" dirty="0" smtClean="0"/>
              <a: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ppt_w*2.5"/>
                                          </p:val>
                                        </p:tav>
                                        <p:tav tm="100000">
                                          <p:val>
                                            <p:strVal val="#ppt_w"/>
                                          </p:val>
                                        </p:tav>
                                      </p:tavLst>
                                    </p:anim>
                                    <p:anim calcmode="lin" valueType="num">
                                      <p:cBhvr>
                                        <p:cTn id="17" dur="500" fill="hold"/>
                                        <p:tgtEl>
                                          <p:spTgt spid="6"/>
                                        </p:tgtEl>
                                        <p:attrNameLst>
                                          <p:attrName>ppt_h</p:attrName>
                                        </p:attrNameLst>
                                      </p:cBhvr>
                                      <p:tavLst>
                                        <p:tav tm="0">
                                          <p:val>
                                            <p:strVal val="#ppt_h*0.01"/>
                                          </p:val>
                                        </p:tav>
                                        <p:tav tm="100000">
                                          <p:val>
                                            <p:strVal val="#ppt_h"/>
                                          </p:val>
                                        </p:tav>
                                      </p:tavLst>
                                    </p:anim>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h+1"/>
                                          </p:val>
                                        </p:tav>
                                        <p:tav tm="100000">
                                          <p:val>
                                            <p:strVal val="#ppt_y"/>
                                          </p:val>
                                        </p:tav>
                                      </p:tavLst>
                                    </p:anim>
                                    <p:animEffect transition="in" filter="fade">
                                      <p:cBhvr>
                                        <p:cTn id="20" dur="500"/>
                                        <p:tgtEl>
                                          <p:spTgt spid="6"/>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311298"/>
                                        </p:tgtEl>
                                        <p:attrNameLst>
                                          <p:attrName>style.visibility</p:attrName>
                                        </p:attrNameLst>
                                      </p:cBhvr>
                                      <p:to>
                                        <p:strVal val="visible"/>
                                      </p:to>
                                    </p:set>
                                    <p:anim calcmode="lin" valueType="num">
                                      <p:cBhvr>
                                        <p:cTn id="23" dur="500" fill="hold"/>
                                        <p:tgtEl>
                                          <p:spTgt spid="311298"/>
                                        </p:tgtEl>
                                        <p:attrNameLst>
                                          <p:attrName>ppt_w</p:attrName>
                                        </p:attrNameLst>
                                      </p:cBhvr>
                                      <p:tavLst>
                                        <p:tav tm="0">
                                          <p:val>
                                            <p:strVal val="#ppt_w*2.5"/>
                                          </p:val>
                                        </p:tav>
                                        <p:tav tm="100000">
                                          <p:val>
                                            <p:strVal val="#ppt_w"/>
                                          </p:val>
                                        </p:tav>
                                      </p:tavLst>
                                    </p:anim>
                                    <p:anim calcmode="lin" valueType="num">
                                      <p:cBhvr>
                                        <p:cTn id="24" dur="500" fill="hold"/>
                                        <p:tgtEl>
                                          <p:spTgt spid="311298"/>
                                        </p:tgtEl>
                                        <p:attrNameLst>
                                          <p:attrName>ppt_h</p:attrName>
                                        </p:attrNameLst>
                                      </p:cBhvr>
                                      <p:tavLst>
                                        <p:tav tm="0">
                                          <p:val>
                                            <p:strVal val="#ppt_h*0.01"/>
                                          </p:val>
                                        </p:tav>
                                        <p:tav tm="100000">
                                          <p:val>
                                            <p:strVal val="#ppt_h"/>
                                          </p:val>
                                        </p:tav>
                                      </p:tavLst>
                                    </p:anim>
                                    <p:anim calcmode="lin" valueType="num">
                                      <p:cBhvr>
                                        <p:cTn id="25" dur="500" fill="hold"/>
                                        <p:tgtEl>
                                          <p:spTgt spid="311298"/>
                                        </p:tgtEl>
                                        <p:attrNameLst>
                                          <p:attrName>ppt_x</p:attrName>
                                        </p:attrNameLst>
                                      </p:cBhvr>
                                      <p:tavLst>
                                        <p:tav tm="0">
                                          <p:val>
                                            <p:strVal val="#ppt_x"/>
                                          </p:val>
                                        </p:tav>
                                        <p:tav tm="100000">
                                          <p:val>
                                            <p:strVal val="#ppt_x"/>
                                          </p:val>
                                        </p:tav>
                                      </p:tavLst>
                                    </p:anim>
                                    <p:anim calcmode="lin" valueType="num">
                                      <p:cBhvr>
                                        <p:cTn id="26" dur="500" fill="hold"/>
                                        <p:tgtEl>
                                          <p:spTgt spid="311298"/>
                                        </p:tgtEl>
                                        <p:attrNameLst>
                                          <p:attrName>ppt_y</p:attrName>
                                        </p:attrNameLst>
                                      </p:cBhvr>
                                      <p:tavLst>
                                        <p:tav tm="0">
                                          <p:val>
                                            <p:strVal val="#ppt_h+1"/>
                                          </p:val>
                                        </p:tav>
                                        <p:tav tm="100000">
                                          <p:val>
                                            <p:strVal val="#ppt_y"/>
                                          </p:val>
                                        </p:tav>
                                      </p:tavLst>
                                    </p:anim>
                                    <p:animEffect transition="in" filter="fade">
                                      <p:cBhvr>
                                        <p:cTn id="27" dur="500"/>
                                        <p:tgtEl>
                                          <p:spTgt spid="311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857232"/>
            <a:ext cx="8229600" cy="6215106"/>
          </a:xfrm>
        </p:spPr>
        <p:txBody>
          <a:bodyPr>
            <a:normAutofit fontScale="55000" lnSpcReduction="20000"/>
          </a:bodyPr>
          <a:lstStyle/>
          <a:p>
            <a:r>
              <a:rPr lang="ru-RU" dirty="0" smtClean="0"/>
              <a:t>Для изучения конкуренции видов ставились эксперименты на самых различных организмах. Обычно выбирают два близкородственных вида и выращивают их вместе и по отдельности в строго контролируемых условиях. Через определенные промежутки времени проводят полный или выборочный учет численности популяции. </a:t>
            </a:r>
          </a:p>
          <a:p>
            <a:endParaRPr lang="ru-RU" dirty="0" smtClean="0"/>
          </a:p>
          <a:p>
            <a:r>
              <a:rPr lang="ru-RU" dirty="0" smtClean="0"/>
              <a:t>Регистрируют данные по нескольким повторным экспериментам и анализируют. Исследования проводили на простейших (в частности, инфузориях), многих видах жуков рода </a:t>
            </a:r>
            <a:r>
              <a:rPr lang="ru-RU" dirty="0" err="1" smtClean="0"/>
              <a:t>Tribolium</a:t>
            </a:r>
            <a:r>
              <a:rPr lang="ru-RU" dirty="0" smtClean="0"/>
              <a:t>, </a:t>
            </a:r>
            <a:r>
              <a:rPr lang="ru-RU" dirty="0" err="1" smtClean="0"/>
              <a:t>дрозофиллах</a:t>
            </a:r>
            <a:r>
              <a:rPr lang="ru-RU" dirty="0" smtClean="0"/>
              <a:t>, пресноводных ракообразных (дафниях). </a:t>
            </a:r>
          </a:p>
          <a:p>
            <a:endParaRPr lang="ru-RU" dirty="0" smtClean="0"/>
          </a:p>
          <a:p>
            <a:r>
              <a:rPr lang="ru-RU" dirty="0" smtClean="0"/>
              <a:t>Много экспериментов проводилось на микробных популяциях (см. лекция 11). В природе также проводили эксперименты, в том числе  на </a:t>
            </a:r>
            <a:r>
              <a:rPr lang="ru-RU" dirty="0" err="1" smtClean="0"/>
              <a:t>планариях</a:t>
            </a:r>
            <a:r>
              <a:rPr lang="ru-RU" dirty="0" smtClean="0"/>
              <a:t> (</a:t>
            </a:r>
            <a:r>
              <a:rPr lang="ru-RU" dirty="0" err="1" smtClean="0"/>
              <a:t>Рейнольдс</a:t>
            </a:r>
            <a:r>
              <a:rPr lang="ru-RU" dirty="0" smtClean="0"/>
              <a:t>), двух видах муравьев (</a:t>
            </a:r>
            <a:r>
              <a:rPr lang="ru-RU" dirty="0" err="1" smtClean="0"/>
              <a:t>Понтин</a:t>
            </a:r>
            <a:r>
              <a:rPr lang="ru-RU" dirty="0" smtClean="0"/>
              <a:t>) и др. </a:t>
            </a:r>
          </a:p>
          <a:p>
            <a:endParaRPr lang="ru-RU" dirty="0" smtClean="0"/>
          </a:p>
          <a:p>
            <a:r>
              <a:rPr lang="ru-RU" dirty="0" smtClean="0"/>
              <a:t>На рис. 9.2. изображены кривые роста диатомовых водорослей, использующих один и тот же ресурс (занимающих одну и ту же экологическую нишу). </a:t>
            </a:r>
          </a:p>
          <a:p>
            <a:endParaRPr lang="ru-RU" dirty="0" smtClean="0"/>
          </a:p>
          <a:p>
            <a:r>
              <a:rPr lang="ru-RU" dirty="0" smtClean="0"/>
              <a:t>При выращивании в монокультуре </a:t>
            </a:r>
            <a:r>
              <a:rPr lang="ru-RU" dirty="0" err="1" smtClean="0"/>
              <a:t>Asterionella</a:t>
            </a:r>
            <a:r>
              <a:rPr lang="ru-RU" dirty="0" smtClean="0"/>
              <a:t> </a:t>
            </a:r>
            <a:r>
              <a:rPr lang="ru-RU" dirty="0" err="1" smtClean="0"/>
              <a:t>Formosa</a:t>
            </a:r>
            <a:r>
              <a:rPr lang="ru-RU" dirty="0" smtClean="0"/>
              <a:t>  выходит на постоянный уровень плотности и </a:t>
            </a:r>
            <a:r>
              <a:rPr lang="ru-RU" dirty="0" err="1" smtClean="0"/>
              <a:t>поддержвает</a:t>
            </a:r>
            <a:r>
              <a:rPr lang="ru-RU" dirty="0" smtClean="0"/>
              <a:t> концентрацию ресурса (силиката) на постоянно низком уровне. Б. </a:t>
            </a:r>
          </a:p>
          <a:p>
            <a:endParaRPr lang="ru-RU" dirty="0" smtClean="0"/>
          </a:p>
          <a:p>
            <a:r>
              <a:rPr lang="ru-RU" dirty="0" smtClean="0"/>
              <a:t>При выращивании в монокультуре </a:t>
            </a:r>
            <a:r>
              <a:rPr lang="ru-RU" dirty="0" err="1" smtClean="0"/>
              <a:t>Synedrauina</a:t>
            </a:r>
            <a:r>
              <a:rPr lang="ru-RU" dirty="0" smtClean="0"/>
              <a:t>  ведет себя сходным образом и поддерживает концентрацию силиката на еще более низком уровне. В. При совместном культивировании (в двух </a:t>
            </a:r>
            <a:r>
              <a:rPr lang="ru-RU" dirty="0" err="1" smtClean="0"/>
              <a:t>повторностях</a:t>
            </a:r>
            <a:r>
              <a:rPr lang="ru-RU" dirty="0" smtClean="0"/>
              <a:t>) </a:t>
            </a:r>
            <a:r>
              <a:rPr lang="ru-RU" dirty="0" err="1" smtClean="0"/>
              <a:t>Synedrauina</a:t>
            </a:r>
            <a:r>
              <a:rPr lang="ru-RU" dirty="0" smtClean="0"/>
              <a:t> вытесняет </a:t>
            </a:r>
            <a:r>
              <a:rPr lang="ru-RU" dirty="0" err="1" smtClean="0"/>
              <a:t>Asterionella</a:t>
            </a:r>
            <a:r>
              <a:rPr lang="ru-RU" dirty="0" smtClean="0"/>
              <a:t> </a:t>
            </a:r>
            <a:r>
              <a:rPr lang="ru-RU" dirty="0" err="1" smtClean="0"/>
              <a:t>Formosa</a:t>
            </a:r>
            <a:r>
              <a:rPr lang="ru-RU" dirty="0" smtClean="0"/>
              <a:t>. По-видимому, </a:t>
            </a:r>
            <a:r>
              <a:rPr lang="ru-RU" dirty="0" err="1" smtClean="0"/>
              <a:t>Synedra</a:t>
            </a:r>
            <a:r>
              <a:rPr lang="ru-RU" dirty="0" smtClean="0"/>
              <a:t> выигрывает конкуренцию благодаря своей способности к более полному использованию субстрата (см. также Лекцию 11).</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p:cTn id="43"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 calcmode="lin" valueType="num">
                                      <p:cBhvr>
                                        <p:cTn id="52"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a:t>
            </a:r>
            <a:endParaRPr lang="ru-RU" dirty="0"/>
          </a:p>
        </p:txBody>
      </p:sp>
      <p:sp>
        <p:nvSpPr>
          <p:cNvPr id="3" name="Содержимое 2"/>
          <p:cNvSpPr>
            <a:spLocks noGrp="1"/>
          </p:cNvSpPr>
          <p:nvPr>
            <p:ph idx="1"/>
          </p:nvPr>
        </p:nvSpPr>
        <p:spPr>
          <a:xfrm>
            <a:off x="457200" y="1646236"/>
            <a:ext cx="8229600" cy="5211763"/>
          </a:xfrm>
        </p:spPr>
        <p:txBody>
          <a:bodyPr>
            <a:normAutofit fontScale="47500" lnSpcReduction="20000"/>
          </a:bodyPr>
          <a:lstStyle/>
          <a:p>
            <a:r>
              <a:rPr lang="ru-RU" b="1" dirty="0" smtClean="0"/>
              <a:t>2. Модели систем организма</a:t>
            </a:r>
            <a:r>
              <a:rPr lang="ru-RU" dirty="0" smtClean="0"/>
              <a:t>. В настоящее время имеются имитационные модели многих систем организма – сердца, желудочно-кишечного тракта, почек, печени, мозга, и других.</a:t>
            </a:r>
          </a:p>
          <a:p>
            <a:r>
              <a:rPr lang="ru-RU" dirty="0" smtClean="0"/>
              <a:t> </a:t>
            </a:r>
          </a:p>
          <a:p>
            <a:r>
              <a:rPr lang="ru-RU" b="1" dirty="0" smtClean="0"/>
              <a:t>3. Модели продукционного процесса растений</a:t>
            </a:r>
            <a:r>
              <a:rPr lang="ru-RU" dirty="0" smtClean="0"/>
              <a:t>. </a:t>
            </a:r>
          </a:p>
          <a:p>
            <a:r>
              <a:rPr lang="ru-RU" dirty="0" smtClean="0"/>
              <a:t>Имитационные модели продукционного процесса растений (агробиоценозов) для разных культур являются одними из первых имитационных моделей. Практическая задача моделирования ‑ выбор оптимальной стратегии проведения сельскохозяйственных мероприятий: орошения, полива, внесения удобрений с целью получения максимального урожая. Существует большое число моделей разных культур, как упрощенных, предназначенных для решения конкретных вопросов управления, так и очень подробных, используемых в основном для исследовательских целей. Подробные модели имеют иерархическую блочную структуру. Среди биотических процессов выделяют блок фотосинтеза, блок корневого питания, блок роста и развития, блок почвенной микрофлоры, блок развития болезней сельскохозяйственной культуры и другие. Рассматриваются также геофизические процессы: формирование теплового и водного режима, концентрации и передвижения биогенных и токсических солей, концентрации СО</a:t>
            </a:r>
            <a:r>
              <a:rPr lang="ru-RU" baseline="-25000" dirty="0" smtClean="0"/>
              <a:t>2</a:t>
            </a:r>
            <a:r>
              <a:rPr lang="ru-RU" dirty="0" smtClean="0"/>
              <a:t> в посеве и других. Методику работы с такими сложными моделями мы рассмотрели выше. Более подробное описание моделей продукционного процесса растений можно найти в книгах: </a:t>
            </a:r>
          </a:p>
          <a:p>
            <a:r>
              <a:rPr lang="ru-RU" dirty="0" smtClean="0"/>
              <a:t>1.Бондаренко Н.Ф. «Моделирование продуктивности </a:t>
            </a:r>
            <a:r>
              <a:rPr lang="ru-RU" dirty="0" err="1" smtClean="0"/>
              <a:t>агроэкосистем</a:t>
            </a:r>
            <a:r>
              <a:rPr lang="ru-RU" dirty="0" smtClean="0"/>
              <a:t>». Л., 1982;</a:t>
            </a:r>
          </a:p>
          <a:p>
            <a:r>
              <a:rPr lang="ru-RU" dirty="0" smtClean="0"/>
              <a:t>2.Заславский Б.Г., Полуэктов Р.А. Управление экологическими системами. М..1988</a:t>
            </a:r>
          </a:p>
          <a:p>
            <a:r>
              <a:rPr lang="ru-RU" dirty="0" smtClean="0"/>
              <a:t>3.Торнли Дж. Математические модели в физиологии растений. Киев, 1982</a:t>
            </a:r>
          </a:p>
          <a:p>
            <a:r>
              <a:rPr lang="ru-RU" dirty="0" smtClean="0"/>
              <a:t>4.Франс Дж., </a:t>
            </a:r>
            <a:r>
              <a:rPr lang="ru-RU" dirty="0" err="1" smtClean="0"/>
              <a:t>Торнли</a:t>
            </a:r>
            <a:r>
              <a:rPr lang="ru-RU" dirty="0" smtClean="0"/>
              <a:t> Дж. «Математические модели в сельском хозяйстве», М., 1987;</a:t>
            </a:r>
          </a:p>
          <a:p>
            <a:r>
              <a:rPr lang="ru-RU" dirty="0" smtClean="0"/>
              <a:t>5.Vries </a:t>
            </a:r>
            <a:r>
              <a:rPr lang="ru-RU" dirty="0" err="1" smtClean="0"/>
              <a:t>de</a:t>
            </a:r>
            <a:r>
              <a:rPr lang="ru-RU" dirty="0" smtClean="0"/>
              <a:t> P. </a:t>
            </a:r>
            <a:r>
              <a:rPr lang="ru-RU" dirty="0" err="1" smtClean="0"/>
              <a:t>Simulation</a:t>
            </a:r>
            <a:r>
              <a:rPr lang="ru-RU" dirty="0" smtClean="0"/>
              <a:t> </a:t>
            </a:r>
            <a:r>
              <a:rPr lang="ru-RU" dirty="0" err="1" smtClean="0"/>
              <a:t>of</a:t>
            </a:r>
            <a:r>
              <a:rPr lang="ru-RU" dirty="0" smtClean="0"/>
              <a:t> </a:t>
            </a:r>
            <a:r>
              <a:rPr lang="ru-RU" dirty="0" err="1" smtClean="0"/>
              <a:t>plant</a:t>
            </a:r>
            <a:r>
              <a:rPr lang="ru-RU" dirty="0" smtClean="0"/>
              <a:t> </a:t>
            </a:r>
            <a:r>
              <a:rPr lang="ru-RU" dirty="0" err="1" smtClean="0"/>
              <a:t>growth</a:t>
            </a:r>
            <a:r>
              <a:rPr lang="ru-RU" dirty="0" smtClean="0"/>
              <a:t> </a:t>
            </a:r>
            <a:r>
              <a:rPr lang="ru-RU" dirty="0" err="1" smtClean="0"/>
              <a:t>and</a:t>
            </a:r>
            <a:r>
              <a:rPr lang="ru-RU" dirty="0" smtClean="0"/>
              <a:t> </a:t>
            </a:r>
            <a:r>
              <a:rPr lang="ru-RU" dirty="0" err="1" smtClean="0"/>
              <a:t>crop</a:t>
            </a:r>
            <a:r>
              <a:rPr lang="ru-RU" dirty="0" smtClean="0"/>
              <a:t> </a:t>
            </a:r>
            <a:r>
              <a:rPr lang="ru-RU" dirty="0" err="1" smtClean="0"/>
              <a:t>production</a:t>
            </a:r>
            <a:r>
              <a:rPr lang="ru-RU" dirty="0" smtClean="0"/>
              <a:t>/ </a:t>
            </a:r>
            <a:r>
              <a:rPr lang="ru-RU" dirty="0" err="1" smtClean="0"/>
              <a:t>Wageningen</a:t>
            </a:r>
            <a:r>
              <a:rPr lang="ru-RU" dirty="0" smtClean="0"/>
              <a:t>, 1982.</a:t>
            </a:r>
          </a:p>
          <a:p>
            <a:r>
              <a:rPr lang="ru-RU" dirty="0" smtClean="0"/>
              <a:t>6. </a:t>
            </a:r>
            <a:r>
              <a:rPr lang="ru-RU" dirty="0" err="1" smtClean="0"/>
              <a:t>Wit</a:t>
            </a:r>
            <a:r>
              <a:rPr lang="ru-RU" dirty="0" smtClean="0"/>
              <a:t> C.T. </a:t>
            </a:r>
            <a:r>
              <a:rPr lang="ru-RU" dirty="0" err="1" smtClean="0"/>
              <a:t>Simulation</a:t>
            </a:r>
            <a:r>
              <a:rPr lang="ru-RU" dirty="0" smtClean="0"/>
              <a:t> </a:t>
            </a:r>
            <a:r>
              <a:rPr lang="ru-RU" dirty="0" err="1" smtClean="0"/>
              <a:t>of</a:t>
            </a:r>
            <a:r>
              <a:rPr lang="ru-RU" dirty="0" smtClean="0"/>
              <a:t> </a:t>
            </a:r>
            <a:r>
              <a:rPr lang="ru-RU" dirty="0" err="1" smtClean="0"/>
              <a:t>assimilation</a:t>
            </a:r>
            <a:r>
              <a:rPr lang="ru-RU" dirty="0" smtClean="0"/>
              <a:t>, </a:t>
            </a:r>
            <a:r>
              <a:rPr lang="ru-RU" dirty="0" err="1" smtClean="0"/>
              <a:t>respiration</a:t>
            </a:r>
            <a:r>
              <a:rPr lang="ru-RU" dirty="0" smtClean="0"/>
              <a:t>, </a:t>
            </a:r>
            <a:r>
              <a:rPr lang="ru-RU" dirty="0" err="1" smtClean="0"/>
              <a:t>and</a:t>
            </a:r>
            <a:r>
              <a:rPr lang="ru-RU" dirty="0" smtClean="0"/>
              <a:t> </a:t>
            </a:r>
            <a:r>
              <a:rPr lang="ru-RU" dirty="0" err="1" smtClean="0"/>
              <a:t>transpiration</a:t>
            </a:r>
            <a:r>
              <a:rPr lang="ru-RU" dirty="0" smtClean="0"/>
              <a:t> </a:t>
            </a:r>
            <a:r>
              <a:rPr lang="ru-RU" dirty="0" err="1" smtClean="0"/>
              <a:t>of</a:t>
            </a:r>
            <a:r>
              <a:rPr lang="ru-RU" dirty="0" smtClean="0"/>
              <a:t> </a:t>
            </a:r>
            <a:r>
              <a:rPr lang="ru-RU" dirty="0" err="1" smtClean="0"/>
              <a:t>crops</a:t>
            </a:r>
            <a:r>
              <a:rPr lang="ru-RU" dirty="0" smtClean="0"/>
              <a:t>, </a:t>
            </a:r>
            <a:r>
              <a:rPr lang="ru-RU" dirty="0" err="1" smtClean="0"/>
              <a:t>Wageningen</a:t>
            </a:r>
            <a:r>
              <a:rPr lang="ru-RU" dirty="0" smtClean="0"/>
              <a:t>, 1978</a:t>
            </a:r>
          </a:p>
          <a:p>
            <a:r>
              <a:rPr lang="ru-RU" dirty="0" err="1" smtClean="0"/>
              <a:t>Kниги</a:t>
            </a:r>
            <a:r>
              <a:rPr lang="ru-RU" dirty="0" smtClean="0"/>
              <a:t> 3-6 имели несколько более поздних переизданий на Западе. </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6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5" dur="5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8" presetClass="entr" presetSubtype="0" accel="10000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71"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7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3"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74" dur="500"/>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8" presetClass="entr" presetSubtype="0" accel="100000" fill="hold" grpId="0"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80"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8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2"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83" dur="500"/>
                                        <p:tgtEl>
                                          <p:spTgt spid="3">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8" presetClass="entr" presetSubtype="0" accel="100000" fill="hold" grpId="0" nodeType="clickEffect">
                                  <p:stCondLst>
                                    <p:cond delay="0"/>
                                  </p:stCondLst>
                                  <p:childTnLst>
                                    <p:set>
                                      <p:cBhvr>
                                        <p:cTn id="87" dur="1" fill="hold">
                                          <p:stCondLst>
                                            <p:cond delay="0"/>
                                          </p:stCondLst>
                                        </p:cTn>
                                        <p:tgtEl>
                                          <p:spTgt spid="3">
                                            <p:txEl>
                                              <p:pRg st="9" end="9"/>
                                            </p:txEl>
                                          </p:spTgt>
                                        </p:tgtEl>
                                        <p:attrNameLst>
                                          <p:attrName>style.visibility</p:attrName>
                                        </p:attrNameLst>
                                      </p:cBhvr>
                                      <p:to>
                                        <p:strVal val="visible"/>
                                      </p:to>
                                    </p:set>
                                    <p:anim calcmode="lin" valueType="num">
                                      <p:cBhvr>
                                        <p:cTn id="88"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89"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9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1"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92" dur="500"/>
                                        <p:tgtEl>
                                          <p:spTgt spid="3">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58" presetClass="entr" presetSubtype="0" accel="100000" fill="hold" grpId="0" nodeType="clickEffect">
                                  <p:stCondLst>
                                    <p:cond delay="0"/>
                                  </p:stCondLst>
                                  <p:childTnLst>
                                    <p:set>
                                      <p:cBhvr>
                                        <p:cTn id="96" dur="1" fill="hold">
                                          <p:stCondLst>
                                            <p:cond delay="0"/>
                                          </p:stCondLst>
                                        </p:cTn>
                                        <p:tgtEl>
                                          <p:spTgt spid="3">
                                            <p:txEl>
                                              <p:pRg st="10" end="10"/>
                                            </p:txEl>
                                          </p:spTgt>
                                        </p:tgtEl>
                                        <p:attrNameLst>
                                          <p:attrName>style.visibility</p:attrName>
                                        </p:attrNameLst>
                                      </p:cBhvr>
                                      <p:to>
                                        <p:strVal val="visible"/>
                                      </p:to>
                                    </p:set>
                                    <p:anim calcmode="lin" valueType="num">
                                      <p:cBhvr>
                                        <p:cTn id="97"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98"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9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00"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10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142984"/>
            <a:ext cx="4471990" cy="5572164"/>
          </a:xfrm>
        </p:spPr>
        <p:txBody>
          <a:bodyPr>
            <a:normAutofit fontScale="70000" lnSpcReduction="20000"/>
          </a:bodyPr>
          <a:lstStyle/>
          <a:p>
            <a:r>
              <a:rPr lang="ru-RU" b="1" dirty="0" smtClean="0"/>
              <a:t>Рис. 9.2.</a:t>
            </a:r>
            <a:r>
              <a:rPr lang="ru-RU" dirty="0" smtClean="0"/>
              <a:t> Конкуренция у диатомовых водорослей. </a:t>
            </a:r>
            <a:r>
              <a:rPr lang="ru-RU" i="1" dirty="0" smtClean="0"/>
              <a:t>а ‑ </a:t>
            </a:r>
            <a:r>
              <a:rPr lang="ru-RU" dirty="0" smtClean="0"/>
              <a:t>при выращивании в монокультуре </a:t>
            </a:r>
            <a:r>
              <a:rPr lang="ru-RU" dirty="0" err="1" smtClean="0"/>
              <a:t>Asterionella</a:t>
            </a:r>
            <a:r>
              <a:rPr lang="ru-RU" dirty="0" smtClean="0"/>
              <a:t> </a:t>
            </a:r>
            <a:r>
              <a:rPr lang="ru-RU" dirty="0" err="1" smtClean="0"/>
              <a:t>Formosa</a:t>
            </a:r>
            <a:r>
              <a:rPr lang="ru-RU" dirty="0" smtClean="0"/>
              <a:t>  выходит на постоянный уровень плотности и поддерживает концентрацию ресурса (силиката) на постоянно низком уровне.  </a:t>
            </a:r>
            <a:r>
              <a:rPr lang="ru-RU" i="1" dirty="0" smtClean="0"/>
              <a:t>б ‑</a:t>
            </a:r>
            <a:r>
              <a:rPr lang="ru-RU" dirty="0" smtClean="0"/>
              <a:t> при выращивании в монокультуре </a:t>
            </a:r>
            <a:r>
              <a:rPr lang="ru-RU" dirty="0" err="1" smtClean="0"/>
              <a:t>Synedrauina</a:t>
            </a:r>
            <a:r>
              <a:rPr lang="ru-RU" dirty="0" smtClean="0"/>
              <a:t>  ведет себя сходным образом и поддерживает концентрацию силиката на еще более низком уровне. </a:t>
            </a:r>
            <a:r>
              <a:rPr lang="ru-RU" i="1" dirty="0" smtClean="0"/>
              <a:t>в ‑ </a:t>
            </a:r>
            <a:r>
              <a:rPr lang="ru-RU" dirty="0" smtClean="0"/>
              <a:t>при совместном культивировании (в двух </a:t>
            </a:r>
            <a:r>
              <a:rPr lang="ru-RU" dirty="0" err="1" smtClean="0"/>
              <a:t>повторностях</a:t>
            </a:r>
            <a:r>
              <a:rPr lang="ru-RU" dirty="0" smtClean="0"/>
              <a:t>) </a:t>
            </a:r>
            <a:r>
              <a:rPr lang="ru-RU" dirty="0" err="1" smtClean="0"/>
              <a:t>Synedruina</a:t>
            </a:r>
            <a:r>
              <a:rPr lang="ru-RU" dirty="0" smtClean="0"/>
              <a:t> вытесняет </a:t>
            </a:r>
            <a:r>
              <a:rPr lang="ru-RU" dirty="0" err="1" smtClean="0"/>
              <a:t>Asterionella</a:t>
            </a:r>
            <a:r>
              <a:rPr lang="ru-RU" dirty="0" smtClean="0"/>
              <a:t> </a:t>
            </a:r>
            <a:r>
              <a:rPr lang="ru-RU" dirty="0" err="1" smtClean="0"/>
              <a:t>Formosa</a:t>
            </a:r>
            <a:r>
              <a:rPr lang="ru-RU" dirty="0" smtClean="0"/>
              <a:t>. По-видимому, </a:t>
            </a:r>
            <a:r>
              <a:rPr lang="ru-RU" dirty="0" err="1" smtClean="0"/>
              <a:t>Synedra</a:t>
            </a:r>
            <a:r>
              <a:rPr lang="ru-RU" dirty="0" smtClean="0"/>
              <a:t> выигрывает конкуренцию благодаря своей способности к более полному использованию субстрата (см. также Лекцию 11).</a:t>
            </a:r>
            <a:endParaRPr lang="ru-RU" dirty="0"/>
          </a:p>
        </p:txBody>
      </p:sp>
      <p:pic>
        <p:nvPicPr>
          <p:cNvPr id="314370" name="Picture 2" descr="C:\Users\73B5~1\AppData\Local\Temp\Rar$EX00.995\LectMB\lect09.files\image020.jpg"/>
          <p:cNvPicPr>
            <a:picLocks noChangeAspect="1" noChangeArrowheads="1"/>
          </p:cNvPicPr>
          <p:nvPr/>
        </p:nvPicPr>
        <p:blipFill>
          <a:blip r:embed="rId2" cstate="print"/>
          <a:srcRect/>
          <a:stretch>
            <a:fillRect/>
          </a:stretch>
        </p:blipFill>
        <p:spPr bwMode="auto">
          <a:xfrm>
            <a:off x="5000628" y="1643050"/>
            <a:ext cx="3657600" cy="389572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314370"/>
                                        </p:tgtEl>
                                        <p:attrNameLst>
                                          <p:attrName>style.visibility</p:attrName>
                                        </p:attrNameLst>
                                      </p:cBhvr>
                                      <p:to>
                                        <p:strVal val="visible"/>
                                      </p:to>
                                    </p:set>
                                    <p:anim calcmode="lin" valueType="num">
                                      <p:cBhvr>
                                        <p:cTn id="14" dur="500" fill="hold"/>
                                        <p:tgtEl>
                                          <p:spTgt spid="314370"/>
                                        </p:tgtEl>
                                        <p:attrNameLst>
                                          <p:attrName>ppt_w</p:attrName>
                                        </p:attrNameLst>
                                      </p:cBhvr>
                                      <p:tavLst>
                                        <p:tav tm="0">
                                          <p:val>
                                            <p:strVal val="#ppt_w*2.5"/>
                                          </p:val>
                                        </p:tav>
                                        <p:tav tm="100000">
                                          <p:val>
                                            <p:strVal val="#ppt_w"/>
                                          </p:val>
                                        </p:tav>
                                      </p:tavLst>
                                    </p:anim>
                                    <p:anim calcmode="lin" valueType="num">
                                      <p:cBhvr>
                                        <p:cTn id="15" dur="500" fill="hold"/>
                                        <p:tgtEl>
                                          <p:spTgt spid="314370"/>
                                        </p:tgtEl>
                                        <p:attrNameLst>
                                          <p:attrName>ppt_h</p:attrName>
                                        </p:attrNameLst>
                                      </p:cBhvr>
                                      <p:tavLst>
                                        <p:tav tm="0">
                                          <p:val>
                                            <p:strVal val="#ppt_h*0.01"/>
                                          </p:val>
                                        </p:tav>
                                        <p:tav tm="100000">
                                          <p:val>
                                            <p:strVal val="#ppt_h"/>
                                          </p:val>
                                        </p:tav>
                                      </p:tavLst>
                                    </p:anim>
                                    <p:anim calcmode="lin" valueType="num">
                                      <p:cBhvr>
                                        <p:cTn id="16" dur="500" fill="hold"/>
                                        <p:tgtEl>
                                          <p:spTgt spid="314370"/>
                                        </p:tgtEl>
                                        <p:attrNameLst>
                                          <p:attrName>ppt_x</p:attrName>
                                        </p:attrNameLst>
                                      </p:cBhvr>
                                      <p:tavLst>
                                        <p:tav tm="0">
                                          <p:val>
                                            <p:strVal val="#ppt_x"/>
                                          </p:val>
                                        </p:tav>
                                        <p:tav tm="100000">
                                          <p:val>
                                            <p:strVal val="#ppt_x"/>
                                          </p:val>
                                        </p:tav>
                                      </p:tavLst>
                                    </p:anim>
                                    <p:anim calcmode="lin" valueType="num">
                                      <p:cBhvr>
                                        <p:cTn id="17" dur="500" fill="hold"/>
                                        <p:tgtEl>
                                          <p:spTgt spid="314370"/>
                                        </p:tgtEl>
                                        <p:attrNameLst>
                                          <p:attrName>ppt_y</p:attrName>
                                        </p:attrNameLst>
                                      </p:cBhvr>
                                      <p:tavLst>
                                        <p:tav tm="0">
                                          <p:val>
                                            <p:strVal val="#ppt_h+1"/>
                                          </p:val>
                                        </p:tav>
                                        <p:tav tm="100000">
                                          <p:val>
                                            <p:strVal val="#ppt_y"/>
                                          </p:val>
                                        </p:tav>
                                      </p:tavLst>
                                    </p:anim>
                                    <p:animEffect transition="in" filter="fade">
                                      <p:cBhvr>
                                        <p:cTn id="18" dur="500"/>
                                        <p:tgtEl>
                                          <p:spTgt spid="314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57158" y="1285860"/>
            <a:ext cx="5543560" cy="4140217"/>
          </a:xfrm>
        </p:spPr>
        <p:txBody>
          <a:bodyPr>
            <a:normAutofit fontScale="70000" lnSpcReduction="20000"/>
          </a:bodyPr>
          <a:lstStyle/>
          <a:p>
            <a:endParaRPr lang="ru-RU" dirty="0" smtClean="0"/>
          </a:p>
          <a:p>
            <a:r>
              <a:rPr lang="ru-RU" dirty="0" smtClean="0"/>
              <a:t>Широко известны эксперименты по изучению конкуренции Г. </a:t>
            </a:r>
            <a:r>
              <a:rPr lang="ru-RU" dirty="0" err="1" smtClean="0"/>
              <a:t>Гаузе</a:t>
            </a:r>
            <a:r>
              <a:rPr lang="ru-RU" dirty="0" smtClean="0"/>
              <a:t>, продемонстрировавшие выживание одного из конкурирующих видов и позволившие ему сформулировать «закон конкурентного исключения». Закон гласит, что в одной экологической нише может существовать только один вид. На рис. 9.3. приведены результаты экспериментов </a:t>
            </a:r>
            <a:r>
              <a:rPr lang="ru-RU" dirty="0" err="1" smtClean="0"/>
              <a:t>Гаузе</a:t>
            </a:r>
            <a:r>
              <a:rPr lang="ru-RU" dirty="0" smtClean="0"/>
              <a:t> для двух видов </a:t>
            </a:r>
            <a:r>
              <a:rPr lang="ru-RU" dirty="0" err="1" smtClean="0"/>
              <a:t>Parametium</a:t>
            </a:r>
            <a:r>
              <a:rPr lang="ru-RU" dirty="0" smtClean="0"/>
              <a:t>, занимающих одну экологическую нишу (рис. 9.3 а, б) и видами, занимающими разные экологические ниши (рис. 9.3. в).</a:t>
            </a:r>
          </a:p>
          <a:p>
            <a:pPr>
              <a:buNone/>
            </a:pPr>
            <a:r>
              <a:rPr lang="ru-RU" dirty="0" smtClean="0"/>
              <a:t> </a:t>
            </a:r>
          </a:p>
          <a:p>
            <a:endParaRPr lang="ru-RU" dirty="0"/>
          </a:p>
        </p:txBody>
      </p:sp>
      <p:pic>
        <p:nvPicPr>
          <p:cNvPr id="316418" name="Picture 2" descr="C:\Users\73B5~1\AppData\Local\Temp\Rar$EX00.995\LectMB\lect09.files\image022.jpg"/>
          <p:cNvPicPr>
            <a:picLocks noChangeAspect="1" noChangeArrowheads="1"/>
          </p:cNvPicPr>
          <p:nvPr/>
        </p:nvPicPr>
        <p:blipFill>
          <a:blip r:embed="rId2" cstate="print"/>
          <a:srcRect/>
          <a:stretch>
            <a:fillRect/>
          </a:stretch>
        </p:blipFill>
        <p:spPr bwMode="auto">
          <a:xfrm>
            <a:off x="5857884" y="2143116"/>
            <a:ext cx="2590800" cy="2724151"/>
          </a:xfrm>
          <a:prstGeom prst="rect">
            <a:avLst/>
          </a:prstGeom>
          <a:noFill/>
        </p:spPr>
      </p:pic>
      <p:sp>
        <p:nvSpPr>
          <p:cNvPr id="6" name="Прямоугольник 5"/>
          <p:cNvSpPr/>
          <p:nvPr/>
        </p:nvSpPr>
        <p:spPr>
          <a:xfrm>
            <a:off x="857224" y="5214950"/>
            <a:ext cx="7572428" cy="1477328"/>
          </a:xfrm>
          <a:prstGeom prst="rect">
            <a:avLst/>
          </a:prstGeom>
        </p:spPr>
        <p:txBody>
          <a:bodyPr wrap="square">
            <a:spAutoFit/>
          </a:bodyPr>
          <a:lstStyle/>
          <a:p>
            <a:r>
              <a:rPr lang="ru-RU" b="1" dirty="0" smtClean="0"/>
              <a:t>Рис. 9.3.</a:t>
            </a:r>
            <a:r>
              <a:rPr lang="ru-RU" dirty="0" smtClean="0"/>
              <a:t> </a:t>
            </a:r>
            <a:r>
              <a:rPr lang="ru-RU" i="1" dirty="0" smtClean="0"/>
              <a:t>а</a:t>
            </a:r>
            <a:r>
              <a:rPr lang="ru-RU" dirty="0" smtClean="0"/>
              <a:t> - Кривые роста популяций двух видов </a:t>
            </a:r>
            <a:r>
              <a:rPr lang="ru-RU" dirty="0" err="1" smtClean="0"/>
              <a:t>Parametium</a:t>
            </a:r>
            <a:r>
              <a:rPr lang="ru-RU" dirty="0" smtClean="0"/>
              <a:t> в одновидовых  культурах. Черные кружки – P </a:t>
            </a:r>
            <a:r>
              <a:rPr lang="ru-RU" dirty="0" err="1" smtClean="0"/>
              <a:t>Aurelia</a:t>
            </a:r>
            <a:r>
              <a:rPr lang="ru-RU" dirty="0" smtClean="0"/>
              <a:t>, белые кружки – P. </a:t>
            </a:r>
            <a:r>
              <a:rPr lang="ru-RU" dirty="0" err="1" smtClean="0"/>
              <a:t>Caudatum</a:t>
            </a:r>
            <a:endParaRPr lang="ru-RU" dirty="0" smtClean="0"/>
          </a:p>
          <a:p>
            <a:r>
              <a:rPr lang="ru-RU" i="1" dirty="0" smtClean="0"/>
              <a:t>б </a:t>
            </a:r>
            <a:r>
              <a:rPr lang="ru-RU" dirty="0" smtClean="0"/>
              <a:t>- Кривые роста P </a:t>
            </a:r>
            <a:r>
              <a:rPr lang="ru-RU" dirty="0" err="1" smtClean="0"/>
              <a:t>Aurelia</a:t>
            </a:r>
            <a:r>
              <a:rPr lang="ru-RU" dirty="0" smtClean="0"/>
              <a:t> и P. </a:t>
            </a:r>
            <a:r>
              <a:rPr lang="ru-RU" dirty="0" err="1" smtClean="0"/>
              <a:t>Caudatum</a:t>
            </a:r>
            <a:r>
              <a:rPr lang="ru-RU" dirty="0" smtClean="0"/>
              <a:t> в смешанной культуре.</a:t>
            </a:r>
          </a:p>
          <a:p>
            <a:r>
              <a:rPr lang="ru-RU" dirty="0" smtClean="0"/>
              <a:t>По </a:t>
            </a:r>
            <a:r>
              <a:rPr lang="ru-RU" dirty="0" err="1" smtClean="0"/>
              <a:t>Gause</a:t>
            </a:r>
            <a:r>
              <a:rPr lang="ru-RU" dirty="0" smtClean="0"/>
              <a:t>, 1934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par>
                                <p:cTn id="21" presetID="58" presetClass="entr" presetSubtype="0" accel="10000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strVal val="#ppt_w*2.5"/>
                                          </p:val>
                                        </p:tav>
                                        <p:tav tm="100000">
                                          <p:val>
                                            <p:strVal val="#ppt_w"/>
                                          </p:val>
                                        </p:tav>
                                      </p:tavLst>
                                    </p:anim>
                                    <p:anim calcmode="lin" valueType="num">
                                      <p:cBhvr>
                                        <p:cTn id="24" dur="500" fill="hold"/>
                                        <p:tgtEl>
                                          <p:spTgt spid="6"/>
                                        </p:tgtEl>
                                        <p:attrNameLst>
                                          <p:attrName>ppt_h</p:attrName>
                                        </p:attrNameLst>
                                      </p:cBhvr>
                                      <p:tavLst>
                                        <p:tav tm="0">
                                          <p:val>
                                            <p:strVal val="#ppt_h*0.01"/>
                                          </p:val>
                                        </p:tav>
                                        <p:tav tm="100000">
                                          <p:val>
                                            <p:strVal val="#ppt_h"/>
                                          </p:val>
                                        </p:tav>
                                      </p:tavLst>
                                    </p:anim>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ppt_h+1"/>
                                          </p:val>
                                        </p:tav>
                                        <p:tav tm="100000">
                                          <p:val>
                                            <p:strVal val="#ppt_y"/>
                                          </p:val>
                                        </p:tav>
                                      </p:tavLst>
                                    </p:anim>
                                    <p:animEffect transition="in" filter="fade">
                                      <p:cBhvr>
                                        <p:cTn id="27" dur="500"/>
                                        <p:tgtEl>
                                          <p:spTgt spid="6"/>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316418"/>
                                        </p:tgtEl>
                                        <p:attrNameLst>
                                          <p:attrName>style.visibility</p:attrName>
                                        </p:attrNameLst>
                                      </p:cBhvr>
                                      <p:to>
                                        <p:strVal val="visible"/>
                                      </p:to>
                                    </p:set>
                                    <p:anim calcmode="lin" valueType="num">
                                      <p:cBhvr>
                                        <p:cTn id="30" dur="500" fill="hold"/>
                                        <p:tgtEl>
                                          <p:spTgt spid="316418"/>
                                        </p:tgtEl>
                                        <p:attrNameLst>
                                          <p:attrName>ppt_w</p:attrName>
                                        </p:attrNameLst>
                                      </p:cBhvr>
                                      <p:tavLst>
                                        <p:tav tm="0">
                                          <p:val>
                                            <p:strVal val="#ppt_w*2.5"/>
                                          </p:val>
                                        </p:tav>
                                        <p:tav tm="100000">
                                          <p:val>
                                            <p:strVal val="#ppt_w"/>
                                          </p:val>
                                        </p:tav>
                                      </p:tavLst>
                                    </p:anim>
                                    <p:anim calcmode="lin" valueType="num">
                                      <p:cBhvr>
                                        <p:cTn id="31" dur="500" fill="hold"/>
                                        <p:tgtEl>
                                          <p:spTgt spid="316418"/>
                                        </p:tgtEl>
                                        <p:attrNameLst>
                                          <p:attrName>ppt_h</p:attrName>
                                        </p:attrNameLst>
                                      </p:cBhvr>
                                      <p:tavLst>
                                        <p:tav tm="0">
                                          <p:val>
                                            <p:strVal val="#ppt_h*0.01"/>
                                          </p:val>
                                        </p:tav>
                                        <p:tav tm="100000">
                                          <p:val>
                                            <p:strVal val="#ppt_h"/>
                                          </p:val>
                                        </p:tav>
                                      </p:tavLst>
                                    </p:anim>
                                    <p:anim calcmode="lin" valueType="num">
                                      <p:cBhvr>
                                        <p:cTn id="32" dur="500" fill="hold"/>
                                        <p:tgtEl>
                                          <p:spTgt spid="316418"/>
                                        </p:tgtEl>
                                        <p:attrNameLst>
                                          <p:attrName>ppt_x</p:attrName>
                                        </p:attrNameLst>
                                      </p:cBhvr>
                                      <p:tavLst>
                                        <p:tav tm="0">
                                          <p:val>
                                            <p:strVal val="#ppt_x"/>
                                          </p:val>
                                        </p:tav>
                                        <p:tav tm="100000">
                                          <p:val>
                                            <p:strVal val="#ppt_x"/>
                                          </p:val>
                                        </p:tav>
                                      </p:tavLst>
                                    </p:anim>
                                    <p:anim calcmode="lin" valueType="num">
                                      <p:cBhvr>
                                        <p:cTn id="33" dur="500" fill="hold"/>
                                        <p:tgtEl>
                                          <p:spTgt spid="316418"/>
                                        </p:tgtEl>
                                        <p:attrNameLst>
                                          <p:attrName>ppt_y</p:attrName>
                                        </p:attrNameLst>
                                      </p:cBhvr>
                                      <p:tavLst>
                                        <p:tav tm="0">
                                          <p:val>
                                            <p:strVal val="#ppt_h+1"/>
                                          </p:val>
                                        </p:tav>
                                        <p:tav tm="100000">
                                          <p:val>
                                            <p:strVal val="#ppt_y"/>
                                          </p:val>
                                        </p:tav>
                                      </p:tavLst>
                                    </p:anim>
                                    <p:animEffect transition="in" filter="fade">
                                      <p:cBhvr>
                                        <p:cTn id="34" dur="500"/>
                                        <p:tgtEl>
                                          <p:spTgt spid="316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71546"/>
            <a:ext cx="8229600" cy="5502990"/>
          </a:xfrm>
        </p:spPr>
        <p:txBody>
          <a:bodyPr>
            <a:normAutofit fontScale="92500" lnSpcReduction="10000"/>
          </a:bodyPr>
          <a:lstStyle/>
          <a:p>
            <a:r>
              <a:rPr lang="ru-RU" dirty="0" smtClean="0"/>
              <a:t>Модель конкуренции (9.2) имеет недостатки, в частности, из нее следует, что сосуществование двух видов возможно лишь в случае, если их численность ограничивается разными факторами, но модель не дает указаний, насколько велики должны быть различия для обеспечения длительного сосуществования.</a:t>
            </a:r>
            <a:endParaRPr lang="en-US" dirty="0" smtClean="0"/>
          </a:p>
          <a:p>
            <a:r>
              <a:rPr lang="ru-RU" dirty="0" smtClean="0"/>
              <a:t> В то же время известно, что для длительного сосуществования в изменчивой среде необходимо различие, достигающее определенной величины. Внесение в модель стохастических элементов (например, введение функции использования ресурса) позволяет количественно исследовать эти вопросы.</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Система ХИЩНИК+ЖЕРТВА</a:t>
            </a:r>
            <a:endParaRPr lang="ru-RU" dirty="0"/>
          </a:p>
        </p:txBody>
      </p:sp>
      <p:sp>
        <p:nvSpPr>
          <p:cNvPr id="3" name="Содержимое 2"/>
          <p:cNvSpPr>
            <a:spLocks noGrp="1"/>
          </p:cNvSpPr>
          <p:nvPr>
            <p:ph idx="1"/>
          </p:nvPr>
        </p:nvSpPr>
        <p:spPr>
          <a:xfrm>
            <a:off x="457200" y="1000108"/>
            <a:ext cx="8229600" cy="5574428"/>
          </a:xfrm>
        </p:spPr>
        <p:txBody>
          <a:bodyPr>
            <a:normAutofit fontScale="92500"/>
          </a:bodyPr>
          <a:lstStyle/>
          <a:p>
            <a:r>
              <a:rPr lang="ru-RU" dirty="0" smtClean="0"/>
              <a:t>Для взаимоотношений типа </a:t>
            </a:r>
            <a:r>
              <a:rPr lang="ru-RU" dirty="0" err="1" smtClean="0"/>
              <a:t>хищник‑жертва</a:t>
            </a:r>
            <a:r>
              <a:rPr lang="ru-RU" dirty="0" smtClean="0"/>
              <a:t> или </a:t>
            </a:r>
            <a:r>
              <a:rPr lang="ru-RU" dirty="0" err="1" smtClean="0"/>
              <a:t>паразит‑хозяин</a:t>
            </a:r>
            <a:r>
              <a:rPr lang="ru-RU" dirty="0" smtClean="0"/>
              <a:t> система уравнений (9.1) принимает вид:</a:t>
            </a:r>
          </a:p>
          <a:p>
            <a:endParaRPr lang="ru-RU" dirty="0" smtClean="0"/>
          </a:p>
          <a:p>
            <a:pPr>
              <a:buNone/>
            </a:pPr>
            <a:r>
              <a:rPr lang="ru-RU" dirty="0" smtClean="0"/>
              <a:t>					</a:t>
            </a:r>
            <a:r>
              <a:rPr lang="en-US" dirty="0" smtClean="0"/>
              <a:t>	</a:t>
            </a:r>
            <a:r>
              <a:rPr lang="ru-RU" dirty="0" smtClean="0"/>
              <a:t>(9.7)</a:t>
            </a:r>
          </a:p>
          <a:p>
            <a:endParaRPr lang="ru-RU" dirty="0" smtClean="0"/>
          </a:p>
          <a:p>
            <a:r>
              <a:rPr lang="ru-RU" dirty="0" smtClean="0"/>
              <a:t>Здесь, в отличие от (9.2) знаки </a:t>
            </a:r>
            <a:r>
              <a:rPr lang="ru-RU" i="1" dirty="0" smtClean="0"/>
              <a:t>b</a:t>
            </a:r>
            <a:r>
              <a:rPr lang="ru-RU" baseline="-25000" dirty="0" smtClean="0"/>
              <a:t>12</a:t>
            </a:r>
            <a:r>
              <a:rPr lang="ru-RU" b="1" i="1" dirty="0" smtClean="0"/>
              <a:t> </a:t>
            </a:r>
            <a:r>
              <a:rPr lang="ru-RU" dirty="0" smtClean="0"/>
              <a:t>и </a:t>
            </a:r>
            <a:r>
              <a:rPr lang="ru-RU" i="1" dirty="0" smtClean="0"/>
              <a:t>b</a:t>
            </a:r>
            <a:r>
              <a:rPr lang="ru-RU" baseline="-25000" dirty="0" smtClean="0"/>
              <a:t>21</a:t>
            </a:r>
            <a:r>
              <a:rPr lang="ru-RU" dirty="0" smtClean="0"/>
              <a:t> - разные. Как и в случае конкуренции, начало координат </a:t>
            </a:r>
          </a:p>
          <a:p>
            <a:endParaRPr lang="ru-RU" dirty="0" smtClean="0"/>
          </a:p>
          <a:p>
            <a:pPr>
              <a:buNone/>
            </a:pPr>
            <a:r>
              <a:rPr lang="ru-RU" dirty="0" smtClean="0"/>
              <a:t>						(9.8)</a:t>
            </a:r>
          </a:p>
          <a:p>
            <a:endParaRPr lang="ru-RU" dirty="0" smtClean="0"/>
          </a:p>
          <a:p>
            <a:pPr>
              <a:buNone/>
            </a:pPr>
            <a:r>
              <a:rPr lang="ru-RU" dirty="0" smtClean="0"/>
              <a:t>является особой точкой типа неустойчивый узел. </a:t>
            </a:r>
            <a:endParaRPr lang="ru-RU" dirty="0"/>
          </a:p>
        </p:txBody>
      </p:sp>
      <p:pic>
        <p:nvPicPr>
          <p:cNvPr id="317442" name="Picture 2" descr="C:\Users\73B5~1\AppData\Local\Temp\Rar$EX00.995\LectMB\lect09.files\image024.gif"/>
          <p:cNvPicPr>
            <a:picLocks noChangeAspect="1" noChangeArrowheads="1"/>
          </p:cNvPicPr>
          <p:nvPr/>
        </p:nvPicPr>
        <p:blipFill>
          <a:blip r:embed="rId2" cstate="print"/>
          <a:srcRect/>
          <a:stretch>
            <a:fillRect/>
          </a:stretch>
        </p:blipFill>
        <p:spPr bwMode="auto">
          <a:xfrm>
            <a:off x="2857488" y="2214554"/>
            <a:ext cx="2143140" cy="1052988"/>
          </a:xfrm>
          <a:prstGeom prst="rect">
            <a:avLst/>
          </a:prstGeom>
          <a:noFill/>
        </p:spPr>
      </p:pic>
      <p:pic>
        <p:nvPicPr>
          <p:cNvPr id="317443" name="Picture 3" descr="C:\Users\73B5~1\AppData\Local\Temp\Rar$EX00.995\LectMB\lect09.files\image026.gif"/>
          <p:cNvPicPr>
            <a:picLocks noChangeAspect="1" noChangeArrowheads="1"/>
          </p:cNvPicPr>
          <p:nvPr/>
        </p:nvPicPr>
        <p:blipFill>
          <a:blip r:embed="rId3" cstate="print"/>
          <a:srcRect/>
          <a:stretch>
            <a:fillRect/>
          </a:stretch>
        </p:blipFill>
        <p:spPr bwMode="auto">
          <a:xfrm>
            <a:off x="3143240" y="4786322"/>
            <a:ext cx="1714512" cy="411483"/>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317442"/>
                                        </p:tgtEl>
                                        <p:attrNameLst>
                                          <p:attrName>style.visibility</p:attrName>
                                        </p:attrNameLst>
                                      </p:cBhvr>
                                      <p:to>
                                        <p:strVal val="visible"/>
                                      </p:to>
                                    </p:set>
                                    <p:anim calcmode="lin" valueType="num">
                                      <p:cBhvr>
                                        <p:cTn id="23" dur="500" fill="hold"/>
                                        <p:tgtEl>
                                          <p:spTgt spid="317442"/>
                                        </p:tgtEl>
                                        <p:attrNameLst>
                                          <p:attrName>ppt_w</p:attrName>
                                        </p:attrNameLst>
                                      </p:cBhvr>
                                      <p:tavLst>
                                        <p:tav tm="0">
                                          <p:val>
                                            <p:strVal val="#ppt_w*2.5"/>
                                          </p:val>
                                        </p:tav>
                                        <p:tav tm="100000">
                                          <p:val>
                                            <p:strVal val="#ppt_w"/>
                                          </p:val>
                                        </p:tav>
                                      </p:tavLst>
                                    </p:anim>
                                    <p:anim calcmode="lin" valueType="num">
                                      <p:cBhvr>
                                        <p:cTn id="24" dur="500" fill="hold"/>
                                        <p:tgtEl>
                                          <p:spTgt spid="317442"/>
                                        </p:tgtEl>
                                        <p:attrNameLst>
                                          <p:attrName>ppt_h</p:attrName>
                                        </p:attrNameLst>
                                      </p:cBhvr>
                                      <p:tavLst>
                                        <p:tav tm="0">
                                          <p:val>
                                            <p:strVal val="#ppt_h*0.01"/>
                                          </p:val>
                                        </p:tav>
                                        <p:tav tm="100000">
                                          <p:val>
                                            <p:strVal val="#ppt_h"/>
                                          </p:val>
                                        </p:tav>
                                      </p:tavLst>
                                    </p:anim>
                                    <p:anim calcmode="lin" valueType="num">
                                      <p:cBhvr>
                                        <p:cTn id="25" dur="500" fill="hold"/>
                                        <p:tgtEl>
                                          <p:spTgt spid="317442"/>
                                        </p:tgtEl>
                                        <p:attrNameLst>
                                          <p:attrName>ppt_x</p:attrName>
                                        </p:attrNameLst>
                                      </p:cBhvr>
                                      <p:tavLst>
                                        <p:tav tm="0">
                                          <p:val>
                                            <p:strVal val="#ppt_x"/>
                                          </p:val>
                                        </p:tav>
                                        <p:tav tm="100000">
                                          <p:val>
                                            <p:strVal val="#ppt_x"/>
                                          </p:val>
                                        </p:tav>
                                      </p:tavLst>
                                    </p:anim>
                                    <p:anim calcmode="lin" valueType="num">
                                      <p:cBhvr>
                                        <p:cTn id="26" dur="500" fill="hold"/>
                                        <p:tgtEl>
                                          <p:spTgt spid="317442"/>
                                        </p:tgtEl>
                                        <p:attrNameLst>
                                          <p:attrName>ppt_y</p:attrName>
                                        </p:attrNameLst>
                                      </p:cBhvr>
                                      <p:tavLst>
                                        <p:tav tm="0">
                                          <p:val>
                                            <p:strVal val="#ppt_h+1"/>
                                          </p:val>
                                        </p:tav>
                                        <p:tav tm="100000">
                                          <p:val>
                                            <p:strVal val="#ppt_y"/>
                                          </p:val>
                                        </p:tav>
                                      </p:tavLst>
                                    </p:anim>
                                    <p:animEffect transition="in" filter="fade">
                                      <p:cBhvr>
                                        <p:cTn id="27" dur="500"/>
                                        <p:tgtEl>
                                          <p:spTgt spid="317442"/>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6" end="6"/>
                                            </p:txEl>
                                          </p:spTgt>
                                        </p:tgtEl>
                                      </p:cBhvr>
                                    </p:animEffect>
                                  </p:childTnLst>
                                </p:cTn>
                              </p:par>
                              <p:par>
                                <p:cTn id="46" presetID="58" presetClass="entr" presetSubtype="0" accel="100000" fill="hold" nodeType="withEffect">
                                  <p:stCondLst>
                                    <p:cond delay="0"/>
                                  </p:stCondLst>
                                  <p:childTnLst>
                                    <p:set>
                                      <p:cBhvr>
                                        <p:cTn id="47" dur="1" fill="hold">
                                          <p:stCondLst>
                                            <p:cond delay="0"/>
                                          </p:stCondLst>
                                        </p:cTn>
                                        <p:tgtEl>
                                          <p:spTgt spid="317443"/>
                                        </p:tgtEl>
                                        <p:attrNameLst>
                                          <p:attrName>style.visibility</p:attrName>
                                        </p:attrNameLst>
                                      </p:cBhvr>
                                      <p:to>
                                        <p:strVal val="visible"/>
                                      </p:to>
                                    </p:set>
                                    <p:anim calcmode="lin" valueType="num">
                                      <p:cBhvr>
                                        <p:cTn id="48" dur="500" fill="hold"/>
                                        <p:tgtEl>
                                          <p:spTgt spid="317443"/>
                                        </p:tgtEl>
                                        <p:attrNameLst>
                                          <p:attrName>ppt_w</p:attrName>
                                        </p:attrNameLst>
                                      </p:cBhvr>
                                      <p:tavLst>
                                        <p:tav tm="0">
                                          <p:val>
                                            <p:strVal val="#ppt_w*2.5"/>
                                          </p:val>
                                        </p:tav>
                                        <p:tav tm="100000">
                                          <p:val>
                                            <p:strVal val="#ppt_w"/>
                                          </p:val>
                                        </p:tav>
                                      </p:tavLst>
                                    </p:anim>
                                    <p:anim calcmode="lin" valueType="num">
                                      <p:cBhvr>
                                        <p:cTn id="49" dur="500" fill="hold"/>
                                        <p:tgtEl>
                                          <p:spTgt spid="317443"/>
                                        </p:tgtEl>
                                        <p:attrNameLst>
                                          <p:attrName>ppt_h</p:attrName>
                                        </p:attrNameLst>
                                      </p:cBhvr>
                                      <p:tavLst>
                                        <p:tav tm="0">
                                          <p:val>
                                            <p:strVal val="#ppt_h*0.01"/>
                                          </p:val>
                                        </p:tav>
                                        <p:tav tm="100000">
                                          <p:val>
                                            <p:strVal val="#ppt_h"/>
                                          </p:val>
                                        </p:tav>
                                      </p:tavLst>
                                    </p:anim>
                                    <p:anim calcmode="lin" valueType="num">
                                      <p:cBhvr>
                                        <p:cTn id="50" dur="500" fill="hold"/>
                                        <p:tgtEl>
                                          <p:spTgt spid="317443"/>
                                        </p:tgtEl>
                                        <p:attrNameLst>
                                          <p:attrName>ppt_x</p:attrName>
                                        </p:attrNameLst>
                                      </p:cBhvr>
                                      <p:tavLst>
                                        <p:tav tm="0">
                                          <p:val>
                                            <p:strVal val="#ppt_x"/>
                                          </p:val>
                                        </p:tav>
                                        <p:tav tm="100000">
                                          <p:val>
                                            <p:strVal val="#ppt_x"/>
                                          </p:val>
                                        </p:tav>
                                      </p:tavLst>
                                    </p:anim>
                                    <p:anim calcmode="lin" valueType="num">
                                      <p:cBhvr>
                                        <p:cTn id="51" dur="500" fill="hold"/>
                                        <p:tgtEl>
                                          <p:spTgt spid="317443"/>
                                        </p:tgtEl>
                                        <p:attrNameLst>
                                          <p:attrName>ppt_y</p:attrName>
                                        </p:attrNameLst>
                                      </p:cBhvr>
                                      <p:tavLst>
                                        <p:tav tm="0">
                                          <p:val>
                                            <p:strVal val="#ppt_h+1"/>
                                          </p:val>
                                        </p:tav>
                                        <p:tav tm="100000">
                                          <p:val>
                                            <p:strVal val="#ppt_y"/>
                                          </p:val>
                                        </p:tav>
                                      </p:tavLst>
                                    </p:anim>
                                    <p:animEffect transition="in" filter="fade">
                                      <p:cBhvr>
                                        <p:cTn id="52" dur="500"/>
                                        <p:tgtEl>
                                          <p:spTgt spid="317443"/>
                                        </p:tgtEl>
                                      </p:cBhvr>
                                    </p:animEffect>
                                  </p:childTnLst>
                                </p:cTn>
                              </p:par>
                              <p:par>
                                <p:cTn id="53" presetID="58" presetClass="entr" presetSubtype="0" accel="100000" fill="hold" grpId="0"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56"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5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5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14356"/>
            <a:ext cx="8229600" cy="5860180"/>
          </a:xfrm>
        </p:spPr>
        <p:txBody>
          <a:bodyPr>
            <a:normAutofit fontScale="92500" lnSpcReduction="20000"/>
          </a:bodyPr>
          <a:lstStyle/>
          <a:p>
            <a:r>
              <a:rPr lang="ru-RU" dirty="0" smtClean="0"/>
              <a:t>Три других возможных стационарных состояния: </a:t>
            </a:r>
          </a:p>
          <a:p>
            <a:pPr>
              <a:buNone/>
            </a:pPr>
            <a:r>
              <a:rPr lang="ru-RU" dirty="0" smtClean="0"/>
              <a:t> </a:t>
            </a:r>
          </a:p>
          <a:p>
            <a:pPr>
              <a:buNone/>
            </a:pPr>
            <a:r>
              <a:rPr lang="ru-RU" dirty="0" smtClean="0"/>
              <a:t>			</a:t>
            </a:r>
            <a:r>
              <a:rPr lang="en-US" dirty="0" smtClean="0"/>
              <a:t>	</a:t>
            </a:r>
            <a:r>
              <a:rPr lang="ru-RU" dirty="0" smtClean="0"/>
              <a:t>			(9.9)</a:t>
            </a:r>
          </a:p>
          <a:p>
            <a:endParaRPr lang="ru-RU" dirty="0" smtClean="0"/>
          </a:p>
          <a:p>
            <a:pPr>
              <a:buNone/>
            </a:pPr>
            <a:r>
              <a:rPr lang="ru-RU" dirty="0" smtClean="0"/>
              <a:t>			</a:t>
            </a:r>
            <a:r>
              <a:rPr lang="en-US" dirty="0" smtClean="0"/>
              <a:t>	</a:t>
            </a:r>
            <a:r>
              <a:rPr lang="ru-RU" dirty="0" smtClean="0"/>
              <a:t>			(9.10)</a:t>
            </a:r>
          </a:p>
          <a:p>
            <a:pPr>
              <a:buNone/>
            </a:pPr>
            <a:r>
              <a:rPr lang="ru-RU" dirty="0" smtClean="0"/>
              <a:t> </a:t>
            </a:r>
          </a:p>
          <a:p>
            <a:pPr>
              <a:buNone/>
            </a:pPr>
            <a:r>
              <a:rPr lang="ru-RU" dirty="0" smtClean="0"/>
              <a:t>			</a:t>
            </a:r>
            <a:r>
              <a:rPr lang="en-US" dirty="0" smtClean="0"/>
              <a:t>			</a:t>
            </a:r>
            <a:r>
              <a:rPr lang="ru-RU" dirty="0" smtClean="0"/>
              <a:t>	(9.11)</a:t>
            </a:r>
          </a:p>
          <a:p>
            <a:endParaRPr lang="ru-RU" dirty="0" smtClean="0"/>
          </a:p>
          <a:p>
            <a:r>
              <a:rPr lang="ru-RU" dirty="0" smtClean="0"/>
              <a:t>Таким образом, возможно выживание только жертвы (9.10), только хищника (9.9) (если у него имеются и другие источники питания) и сосуществование обоих видов (9.11). Последний вариант уже был рассмотрен нами в лекции 5. Возможные типы фазовых портретов для системы хищник-жертва представлены на рис. 9.4. </a:t>
            </a:r>
          </a:p>
          <a:p>
            <a:endParaRPr lang="ru-RU" dirty="0"/>
          </a:p>
        </p:txBody>
      </p:sp>
      <p:pic>
        <p:nvPicPr>
          <p:cNvPr id="319490" name="Picture 2" descr="C:\Users\73B5~1\AppData\Local\Temp\Rar$EX00.995\LectMB\lect09.files\image028.gif"/>
          <p:cNvPicPr>
            <a:picLocks noChangeAspect="1" noChangeArrowheads="1"/>
          </p:cNvPicPr>
          <p:nvPr/>
        </p:nvPicPr>
        <p:blipFill>
          <a:blip r:embed="rId2" cstate="print"/>
          <a:srcRect/>
          <a:stretch>
            <a:fillRect/>
          </a:stretch>
        </p:blipFill>
        <p:spPr bwMode="auto">
          <a:xfrm>
            <a:off x="3643306" y="1214422"/>
            <a:ext cx="1778013" cy="714380"/>
          </a:xfrm>
          <a:prstGeom prst="rect">
            <a:avLst/>
          </a:prstGeom>
          <a:noFill/>
        </p:spPr>
      </p:pic>
      <p:pic>
        <p:nvPicPr>
          <p:cNvPr id="319491" name="Picture 3" descr="C:\Users\73B5~1\AppData\Local\Temp\Rar$EX00.995\LectMB\lect09.files\image030.gif"/>
          <p:cNvPicPr>
            <a:picLocks noChangeAspect="1" noChangeArrowheads="1"/>
          </p:cNvPicPr>
          <p:nvPr/>
        </p:nvPicPr>
        <p:blipFill>
          <a:blip r:embed="rId3" cstate="print"/>
          <a:srcRect/>
          <a:stretch>
            <a:fillRect/>
          </a:stretch>
        </p:blipFill>
        <p:spPr bwMode="auto">
          <a:xfrm>
            <a:off x="3714744" y="2000240"/>
            <a:ext cx="1825638" cy="714380"/>
          </a:xfrm>
          <a:prstGeom prst="rect">
            <a:avLst/>
          </a:prstGeom>
          <a:noFill/>
        </p:spPr>
      </p:pic>
      <p:pic>
        <p:nvPicPr>
          <p:cNvPr id="319492" name="Picture 4" descr="C:\Users\73B5~1\AppData\Local\Temp\Rar$EX00.995\LectMB\lect09.files\image032.gif"/>
          <p:cNvPicPr>
            <a:picLocks noChangeAspect="1" noChangeArrowheads="1"/>
          </p:cNvPicPr>
          <p:nvPr/>
        </p:nvPicPr>
        <p:blipFill>
          <a:blip r:embed="rId4" cstate="print"/>
          <a:srcRect/>
          <a:stretch>
            <a:fillRect/>
          </a:stretch>
        </p:blipFill>
        <p:spPr bwMode="auto">
          <a:xfrm>
            <a:off x="2214546" y="2643182"/>
            <a:ext cx="3794151" cy="71438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319490"/>
                                        </p:tgtEl>
                                        <p:attrNameLst>
                                          <p:attrName>style.visibility</p:attrName>
                                        </p:attrNameLst>
                                      </p:cBhvr>
                                      <p:to>
                                        <p:strVal val="visible"/>
                                      </p:to>
                                    </p:set>
                                    <p:anim calcmode="lin" valueType="num">
                                      <p:cBhvr>
                                        <p:cTn id="23" dur="500" fill="hold"/>
                                        <p:tgtEl>
                                          <p:spTgt spid="319490"/>
                                        </p:tgtEl>
                                        <p:attrNameLst>
                                          <p:attrName>ppt_w</p:attrName>
                                        </p:attrNameLst>
                                      </p:cBhvr>
                                      <p:tavLst>
                                        <p:tav tm="0">
                                          <p:val>
                                            <p:strVal val="#ppt_w*2.5"/>
                                          </p:val>
                                        </p:tav>
                                        <p:tav tm="100000">
                                          <p:val>
                                            <p:strVal val="#ppt_w"/>
                                          </p:val>
                                        </p:tav>
                                      </p:tavLst>
                                    </p:anim>
                                    <p:anim calcmode="lin" valueType="num">
                                      <p:cBhvr>
                                        <p:cTn id="24" dur="500" fill="hold"/>
                                        <p:tgtEl>
                                          <p:spTgt spid="319490"/>
                                        </p:tgtEl>
                                        <p:attrNameLst>
                                          <p:attrName>ppt_h</p:attrName>
                                        </p:attrNameLst>
                                      </p:cBhvr>
                                      <p:tavLst>
                                        <p:tav tm="0">
                                          <p:val>
                                            <p:strVal val="#ppt_h*0.01"/>
                                          </p:val>
                                        </p:tav>
                                        <p:tav tm="100000">
                                          <p:val>
                                            <p:strVal val="#ppt_h"/>
                                          </p:val>
                                        </p:tav>
                                      </p:tavLst>
                                    </p:anim>
                                    <p:anim calcmode="lin" valueType="num">
                                      <p:cBhvr>
                                        <p:cTn id="25" dur="500" fill="hold"/>
                                        <p:tgtEl>
                                          <p:spTgt spid="319490"/>
                                        </p:tgtEl>
                                        <p:attrNameLst>
                                          <p:attrName>ppt_x</p:attrName>
                                        </p:attrNameLst>
                                      </p:cBhvr>
                                      <p:tavLst>
                                        <p:tav tm="0">
                                          <p:val>
                                            <p:strVal val="#ppt_x"/>
                                          </p:val>
                                        </p:tav>
                                        <p:tav tm="100000">
                                          <p:val>
                                            <p:strVal val="#ppt_x"/>
                                          </p:val>
                                        </p:tav>
                                      </p:tavLst>
                                    </p:anim>
                                    <p:anim calcmode="lin" valueType="num">
                                      <p:cBhvr>
                                        <p:cTn id="26" dur="500" fill="hold"/>
                                        <p:tgtEl>
                                          <p:spTgt spid="319490"/>
                                        </p:tgtEl>
                                        <p:attrNameLst>
                                          <p:attrName>ppt_y</p:attrName>
                                        </p:attrNameLst>
                                      </p:cBhvr>
                                      <p:tavLst>
                                        <p:tav tm="0">
                                          <p:val>
                                            <p:strVal val="#ppt_h+1"/>
                                          </p:val>
                                        </p:tav>
                                        <p:tav tm="100000">
                                          <p:val>
                                            <p:strVal val="#ppt_y"/>
                                          </p:val>
                                        </p:tav>
                                      </p:tavLst>
                                    </p:anim>
                                    <p:animEffect transition="in" filter="fade">
                                      <p:cBhvr>
                                        <p:cTn id="27" dur="500"/>
                                        <p:tgtEl>
                                          <p:spTgt spid="319490"/>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4" end="4"/>
                                            </p:txEl>
                                          </p:spTgt>
                                        </p:tgtEl>
                                      </p:cBhvr>
                                    </p:animEffect>
                                  </p:childTnLst>
                                </p:cTn>
                              </p:par>
                              <p:par>
                                <p:cTn id="37" presetID="58" presetClass="entr" presetSubtype="0" accel="100000" fill="hold" nodeType="withEffect">
                                  <p:stCondLst>
                                    <p:cond delay="0"/>
                                  </p:stCondLst>
                                  <p:childTnLst>
                                    <p:set>
                                      <p:cBhvr>
                                        <p:cTn id="38" dur="1" fill="hold">
                                          <p:stCondLst>
                                            <p:cond delay="0"/>
                                          </p:stCondLst>
                                        </p:cTn>
                                        <p:tgtEl>
                                          <p:spTgt spid="319491"/>
                                        </p:tgtEl>
                                        <p:attrNameLst>
                                          <p:attrName>style.visibility</p:attrName>
                                        </p:attrNameLst>
                                      </p:cBhvr>
                                      <p:to>
                                        <p:strVal val="visible"/>
                                      </p:to>
                                    </p:set>
                                    <p:anim calcmode="lin" valueType="num">
                                      <p:cBhvr>
                                        <p:cTn id="39" dur="500" fill="hold"/>
                                        <p:tgtEl>
                                          <p:spTgt spid="319491"/>
                                        </p:tgtEl>
                                        <p:attrNameLst>
                                          <p:attrName>ppt_w</p:attrName>
                                        </p:attrNameLst>
                                      </p:cBhvr>
                                      <p:tavLst>
                                        <p:tav tm="0">
                                          <p:val>
                                            <p:strVal val="#ppt_w*2.5"/>
                                          </p:val>
                                        </p:tav>
                                        <p:tav tm="100000">
                                          <p:val>
                                            <p:strVal val="#ppt_w"/>
                                          </p:val>
                                        </p:tav>
                                      </p:tavLst>
                                    </p:anim>
                                    <p:anim calcmode="lin" valueType="num">
                                      <p:cBhvr>
                                        <p:cTn id="40" dur="500" fill="hold"/>
                                        <p:tgtEl>
                                          <p:spTgt spid="319491"/>
                                        </p:tgtEl>
                                        <p:attrNameLst>
                                          <p:attrName>ppt_h</p:attrName>
                                        </p:attrNameLst>
                                      </p:cBhvr>
                                      <p:tavLst>
                                        <p:tav tm="0">
                                          <p:val>
                                            <p:strVal val="#ppt_h*0.01"/>
                                          </p:val>
                                        </p:tav>
                                        <p:tav tm="100000">
                                          <p:val>
                                            <p:strVal val="#ppt_h"/>
                                          </p:val>
                                        </p:tav>
                                      </p:tavLst>
                                    </p:anim>
                                    <p:anim calcmode="lin" valueType="num">
                                      <p:cBhvr>
                                        <p:cTn id="41" dur="500" fill="hold"/>
                                        <p:tgtEl>
                                          <p:spTgt spid="319491"/>
                                        </p:tgtEl>
                                        <p:attrNameLst>
                                          <p:attrName>ppt_x</p:attrName>
                                        </p:attrNameLst>
                                      </p:cBhvr>
                                      <p:tavLst>
                                        <p:tav tm="0">
                                          <p:val>
                                            <p:strVal val="#ppt_x"/>
                                          </p:val>
                                        </p:tav>
                                        <p:tav tm="100000">
                                          <p:val>
                                            <p:strVal val="#ppt_x"/>
                                          </p:val>
                                        </p:tav>
                                      </p:tavLst>
                                    </p:anim>
                                    <p:anim calcmode="lin" valueType="num">
                                      <p:cBhvr>
                                        <p:cTn id="42" dur="500" fill="hold"/>
                                        <p:tgtEl>
                                          <p:spTgt spid="319491"/>
                                        </p:tgtEl>
                                        <p:attrNameLst>
                                          <p:attrName>ppt_y</p:attrName>
                                        </p:attrNameLst>
                                      </p:cBhvr>
                                      <p:tavLst>
                                        <p:tav tm="0">
                                          <p:val>
                                            <p:strVal val="#ppt_h+1"/>
                                          </p:val>
                                        </p:tav>
                                        <p:tav tm="100000">
                                          <p:val>
                                            <p:strVal val="#ppt_y"/>
                                          </p:val>
                                        </p:tav>
                                      </p:tavLst>
                                    </p:anim>
                                    <p:animEffect transition="in" filter="fade">
                                      <p:cBhvr>
                                        <p:cTn id="43" dur="500"/>
                                        <p:tgtEl>
                                          <p:spTgt spid="319491"/>
                                        </p:tgtEl>
                                      </p:cBhvr>
                                    </p:animEffect>
                                  </p:childTnLst>
                                </p:cTn>
                              </p:par>
                            </p:childTnLst>
                          </p:cTn>
                        </p:par>
                      </p:childTnLst>
                    </p:cTn>
                  </p:par>
                  <p:par>
                    <p:cTn id="44" fill="hold">
                      <p:stCondLst>
                        <p:cond delay="indefinite"/>
                      </p:stCondLst>
                      <p:childTnLst>
                        <p:par>
                          <p:cTn id="45" fill="hold">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9"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2" dur="500"/>
                                        <p:tgtEl>
                                          <p:spTgt spid="3">
                                            <p:txEl>
                                              <p:pRg st="6" end="6"/>
                                            </p:txEl>
                                          </p:spTgt>
                                        </p:tgtEl>
                                      </p:cBhvr>
                                    </p:animEffect>
                                  </p:childTnLst>
                                </p:cTn>
                              </p:par>
                              <p:par>
                                <p:cTn id="53" presetID="58" presetClass="entr" presetSubtype="0" accel="100000" fill="hold" nodeType="withEffect">
                                  <p:stCondLst>
                                    <p:cond delay="0"/>
                                  </p:stCondLst>
                                  <p:childTnLst>
                                    <p:set>
                                      <p:cBhvr>
                                        <p:cTn id="54" dur="1" fill="hold">
                                          <p:stCondLst>
                                            <p:cond delay="0"/>
                                          </p:stCondLst>
                                        </p:cTn>
                                        <p:tgtEl>
                                          <p:spTgt spid="319492"/>
                                        </p:tgtEl>
                                        <p:attrNameLst>
                                          <p:attrName>style.visibility</p:attrName>
                                        </p:attrNameLst>
                                      </p:cBhvr>
                                      <p:to>
                                        <p:strVal val="visible"/>
                                      </p:to>
                                    </p:set>
                                    <p:anim calcmode="lin" valueType="num">
                                      <p:cBhvr>
                                        <p:cTn id="55" dur="500" fill="hold"/>
                                        <p:tgtEl>
                                          <p:spTgt spid="319492"/>
                                        </p:tgtEl>
                                        <p:attrNameLst>
                                          <p:attrName>ppt_w</p:attrName>
                                        </p:attrNameLst>
                                      </p:cBhvr>
                                      <p:tavLst>
                                        <p:tav tm="0">
                                          <p:val>
                                            <p:strVal val="#ppt_w*2.5"/>
                                          </p:val>
                                        </p:tav>
                                        <p:tav tm="100000">
                                          <p:val>
                                            <p:strVal val="#ppt_w"/>
                                          </p:val>
                                        </p:tav>
                                      </p:tavLst>
                                    </p:anim>
                                    <p:anim calcmode="lin" valueType="num">
                                      <p:cBhvr>
                                        <p:cTn id="56" dur="500" fill="hold"/>
                                        <p:tgtEl>
                                          <p:spTgt spid="319492"/>
                                        </p:tgtEl>
                                        <p:attrNameLst>
                                          <p:attrName>ppt_h</p:attrName>
                                        </p:attrNameLst>
                                      </p:cBhvr>
                                      <p:tavLst>
                                        <p:tav tm="0">
                                          <p:val>
                                            <p:strVal val="#ppt_h*0.01"/>
                                          </p:val>
                                        </p:tav>
                                        <p:tav tm="100000">
                                          <p:val>
                                            <p:strVal val="#ppt_h"/>
                                          </p:val>
                                        </p:tav>
                                      </p:tavLst>
                                    </p:anim>
                                    <p:anim calcmode="lin" valueType="num">
                                      <p:cBhvr>
                                        <p:cTn id="57" dur="500" fill="hold"/>
                                        <p:tgtEl>
                                          <p:spTgt spid="319492"/>
                                        </p:tgtEl>
                                        <p:attrNameLst>
                                          <p:attrName>ppt_x</p:attrName>
                                        </p:attrNameLst>
                                      </p:cBhvr>
                                      <p:tavLst>
                                        <p:tav tm="0">
                                          <p:val>
                                            <p:strVal val="#ppt_x"/>
                                          </p:val>
                                        </p:tav>
                                        <p:tav tm="100000">
                                          <p:val>
                                            <p:strVal val="#ppt_x"/>
                                          </p:val>
                                        </p:tav>
                                      </p:tavLst>
                                    </p:anim>
                                    <p:anim calcmode="lin" valueType="num">
                                      <p:cBhvr>
                                        <p:cTn id="58" dur="500" fill="hold"/>
                                        <p:tgtEl>
                                          <p:spTgt spid="319492"/>
                                        </p:tgtEl>
                                        <p:attrNameLst>
                                          <p:attrName>ppt_y</p:attrName>
                                        </p:attrNameLst>
                                      </p:cBhvr>
                                      <p:tavLst>
                                        <p:tav tm="0">
                                          <p:val>
                                            <p:strVal val="#ppt_h+1"/>
                                          </p:val>
                                        </p:tav>
                                        <p:tav tm="100000">
                                          <p:val>
                                            <p:strVal val="#ppt_y"/>
                                          </p:val>
                                        </p:tav>
                                      </p:tavLst>
                                    </p:anim>
                                    <p:animEffect transition="in" filter="fade">
                                      <p:cBhvr>
                                        <p:cTn id="59" dur="500"/>
                                        <p:tgtEl>
                                          <p:spTgt spid="319492"/>
                                        </p:tgtEl>
                                      </p:cBhvr>
                                    </p:animEffect>
                                  </p:childTnLst>
                                </p:cTn>
                              </p:par>
                            </p:childTnLst>
                          </p:cTn>
                        </p:par>
                      </p:childTnLst>
                    </p:cTn>
                  </p:par>
                  <p:par>
                    <p:cTn id="60" fill="hold">
                      <p:stCondLst>
                        <p:cond delay="indefinite"/>
                      </p:stCondLst>
                      <p:childTnLst>
                        <p:par>
                          <p:cTn id="61" fill="hold">
                            <p:stCondLst>
                              <p:cond delay="0"/>
                            </p:stCondLst>
                            <p:childTnLst>
                              <p:par>
                                <p:cTn id="62" presetID="58" presetClass="entr" presetSubtype="0" accel="100000" fill="hold" grpId="0" nodeType="click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 calcmode="lin" valueType="num">
                                      <p:cBhvr>
                                        <p:cTn id="64"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65"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6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7"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6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00562" y="1643050"/>
            <a:ext cx="4186238" cy="4529467"/>
          </a:xfrm>
        </p:spPr>
        <p:txBody>
          <a:bodyPr>
            <a:normAutofit fontScale="85000" lnSpcReduction="10000"/>
          </a:bodyPr>
          <a:lstStyle/>
          <a:p>
            <a:endParaRPr lang="ru-RU" dirty="0" smtClean="0"/>
          </a:p>
          <a:p>
            <a:pPr fontAlgn="t"/>
            <a:r>
              <a:rPr lang="ru-RU" b="1" dirty="0" smtClean="0"/>
              <a:t>Рис. 9.4.</a:t>
            </a:r>
            <a:r>
              <a:rPr lang="ru-RU" dirty="0" smtClean="0"/>
              <a:t> Расположение главных изоклин на фазовом портрете </a:t>
            </a:r>
            <a:r>
              <a:rPr lang="ru-RU" dirty="0" err="1" smtClean="0"/>
              <a:t>вольтерровской</a:t>
            </a:r>
            <a:r>
              <a:rPr lang="ru-RU" dirty="0" smtClean="0"/>
              <a:t> системы хищник-жертва (9.7) при различных соотношениях параметров. Стрелками указано направление фазовых траекторий. Пояснения в тексте.</a:t>
            </a:r>
          </a:p>
          <a:p>
            <a:pPr fontAlgn="t"/>
            <a:endParaRPr lang="ru-RU" dirty="0" smtClean="0"/>
          </a:p>
          <a:p>
            <a:endParaRPr lang="ru-RU" dirty="0" smtClean="0"/>
          </a:p>
          <a:p>
            <a:endParaRPr lang="ru-RU" dirty="0"/>
          </a:p>
        </p:txBody>
      </p:sp>
      <p:pic>
        <p:nvPicPr>
          <p:cNvPr id="320514" name="Picture 2" descr="C:\Users\73B5~1\AppData\Local\Temp\Rar$EX00.995\LectMB\lect09.files\image034.jpg"/>
          <p:cNvPicPr>
            <a:picLocks noChangeAspect="1" noChangeArrowheads="1"/>
          </p:cNvPicPr>
          <p:nvPr/>
        </p:nvPicPr>
        <p:blipFill>
          <a:blip r:embed="rId2" cstate="print"/>
          <a:srcRect/>
          <a:stretch>
            <a:fillRect/>
          </a:stretch>
        </p:blipFill>
        <p:spPr bwMode="auto">
          <a:xfrm>
            <a:off x="500034" y="1785926"/>
            <a:ext cx="4029075" cy="4286250"/>
          </a:xfrm>
          <a:prstGeom prst="rect">
            <a:avLst/>
          </a:prstGeom>
          <a:noFill/>
        </p:spPr>
      </p:pic>
    </p:spTree>
  </p:cSld>
  <p:clrMapOvr>
    <a:masterClrMapping/>
  </p:clrMapOvr>
  <p:transition>
    <p:dissolve/>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928670"/>
            <a:ext cx="8229600" cy="5645866"/>
          </a:xfrm>
        </p:spPr>
        <p:txBody>
          <a:bodyPr>
            <a:normAutofit/>
          </a:bodyPr>
          <a:lstStyle/>
          <a:p>
            <a:r>
              <a:rPr lang="ru-RU" dirty="0" smtClean="0"/>
              <a:t>Изоклины горизонтальных касательных представляют собой прямые </a:t>
            </a:r>
          </a:p>
          <a:p>
            <a:endParaRPr lang="ru-RU" dirty="0" smtClean="0"/>
          </a:p>
          <a:p>
            <a:r>
              <a:rPr lang="ru-RU" i="1" dirty="0" smtClean="0"/>
              <a:t>x</a:t>
            </a:r>
            <a:r>
              <a:rPr lang="ru-RU" baseline="-25000" dirty="0" smtClean="0"/>
              <a:t>2 =</a:t>
            </a:r>
            <a:r>
              <a:rPr lang="ru-RU" dirty="0" smtClean="0"/>
              <a:t> – </a:t>
            </a:r>
            <a:r>
              <a:rPr lang="ru-RU" i="1" dirty="0" smtClean="0"/>
              <a:t>b</a:t>
            </a:r>
            <a:r>
              <a:rPr lang="ru-RU" baseline="-25000" dirty="0" smtClean="0"/>
              <a:t>21</a:t>
            </a:r>
            <a:r>
              <a:rPr lang="ru-RU" i="1" dirty="0" smtClean="0"/>
              <a:t>х</a:t>
            </a:r>
            <a:r>
              <a:rPr lang="ru-RU" baseline="-25000" dirty="0" smtClean="0"/>
              <a:t>1</a:t>
            </a:r>
            <a:r>
              <a:rPr lang="ru-RU" dirty="0" smtClean="0"/>
              <a:t>/</a:t>
            </a:r>
            <a:r>
              <a:rPr lang="ru-RU" i="1" dirty="0" smtClean="0"/>
              <a:t>c</a:t>
            </a:r>
            <a:r>
              <a:rPr lang="ru-RU" baseline="-25000" dirty="0" smtClean="0"/>
              <a:t>2 </a:t>
            </a:r>
            <a:r>
              <a:rPr lang="ru-RU" dirty="0" smtClean="0"/>
              <a:t>+ </a:t>
            </a:r>
            <a:r>
              <a:rPr lang="ru-RU" i="1" dirty="0" smtClean="0"/>
              <a:t>a</a:t>
            </a:r>
            <a:r>
              <a:rPr lang="ru-RU" baseline="-25000" dirty="0" smtClean="0"/>
              <a:t>1</a:t>
            </a:r>
            <a:r>
              <a:rPr lang="ru-RU" dirty="0" smtClean="0"/>
              <a:t>/c</a:t>
            </a:r>
            <a:r>
              <a:rPr lang="ru-RU" baseline="-25000" dirty="0" smtClean="0"/>
              <a:t>2</a:t>
            </a:r>
            <a:r>
              <a:rPr lang="ru-RU" dirty="0" smtClean="0"/>
              <a:t>,   </a:t>
            </a:r>
            <a:r>
              <a:rPr lang="ru-RU" i="1" dirty="0" smtClean="0"/>
              <a:t>х</a:t>
            </a:r>
            <a:r>
              <a:rPr lang="ru-RU" baseline="-25000" dirty="0" smtClean="0"/>
              <a:t>2</a:t>
            </a:r>
            <a:r>
              <a:rPr lang="ru-RU" dirty="0" smtClean="0"/>
              <a:t> = 0,</a:t>
            </a:r>
          </a:p>
          <a:p>
            <a:r>
              <a:rPr lang="ru-RU" dirty="0" smtClean="0"/>
              <a:t>а изоклины вертикальных касательных – прямые</a:t>
            </a:r>
          </a:p>
          <a:p>
            <a:r>
              <a:rPr lang="ru-RU" i="1" dirty="0" smtClean="0"/>
              <a:t>x</a:t>
            </a:r>
            <a:r>
              <a:rPr lang="ru-RU" baseline="-25000" dirty="0" smtClean="0"/>
              <a:t>2 =</a:t>
            </a:r>
            <a:r>
              <a:rPr lang="ru-RU" dirty="0" smtClean="0"/>
              <a:t> ­– </a:t>
            </a:r>
            <a:r>
              <a:rPr lang="ru-RU" i="1" dirty="0" smtClean="0"/>
              <a:t>c</a:t>
            </a:r>
            <a:r>
              <a:rPr lang="ru-RU" baseline="-25000" dirty="0" smtClean="0"/>
              <a:t>1</a:t>
            </a:r>
            <a:r>
              <a:rPr lang="ru-RU" i="1" dirty="0" smtClean="0"/>
              <a:t>х</a:t>
            </a:r>
            <a:r>
              <a:rPr lang="ru-RU" baseline="-25000" dirty="0" smtClean="0"/>
              <a:t>1</a:t>
            </a:r>
            <a:r>
              <a:rPr lang="ru-RU" dirty="0" smtClean="0"/>
              <a:t>/</a:t>
            </a:r>
            <a:r>
              <a:rPr lang="ru-RU" i="1" dirty="0" smtClean="0"/>
              <a:t>b</a:t>
            </a:r>
            <a:r>
              <a:rPr lang="ru-RU" baseline="-25000" dirty="0" smtClean="0"/>
              <a:t>12 </a:t>
            </a:r>
            <a:r>
              <a:rPr lang="ru-RU" dirty="0" smtClean="0"/>
              <a:t>+ </a:t>
            </a:r>
            <a:r>
              <a:rPr lang="ru-RU" i="1" dirty="0" smtClean="0"/>
              <a:t>a</a:t>
            </a:r>
            <a:r>
              <a:rPr lang="ru-RU" baseline="-25000" dirty="0" smtClean="0"/>
              <a:t>2</a:t>
            </a:r>
            <a:r>
              <a:rPr lang="ru-RU" dirty="0" smtClean="0"/>
              <a:t>/</a:t>
            </a:r>
            <a:r>
              <a:rPr lang="ru-RU" i="1" dirty="0" smtClean="0"/>
              <a:t>b</a:t>
            </a:r>
            <a:r>
              <a:rPr lang="ru-RU" baseline="-25000" dirty="0" smtClean="0"/>
              <a:t>12</a:t>
            </a:r>
            <a:r>
              <a:rPr lang="ru-RU" dirty="0" smtClean="0"/>
              <a:t>,   </a:t>
            </a:r>
            <a:r>
              <a:rPr lang="ru-RU" i="1" dirty="0" smtClean="0"/>
              <a:t>х</a:t>
            </a:r>
            <a:r>
              <a:rPr lang="ru-RU" baseline="-25000" dirty="0" smtClean="0"/>
              <a:t>1</a:t>
            </a:r>
            <a:r>
              <a:rPr lang="ru-RU" dirty="0" smtClean="0"/>
              <a:t> = 0.</a:t>
            </a:r>
          </a:p>
          <a:p>
            <a:r>
              <a:rPr lang="ru-RU" dirty="0" smtClean="0"/>
              <a:t>Стационарные точки лежат на пересечении изоклин вертикальных и горизонтальных касательных.</a:t>
            </a:r>
          </a:p>
          <a:p>
            <a:endParaRPr lang="ru-RU" dirty="0" smtClean="0"/>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4997473"/>
          </a:xfrm>
        </p:spPr>
        <p:txBody>
          <a:bodyPr>
            <a:normAutofit fontScale="70000" lnSpcReduction="20000"/>
          </a:bodyPr>
          <a:lstStyle/>
          <a:p>
            <a:r>
              <a:rPr lang="ru-RU" dirty="0" smtClean="0"/>
              <a:t>Из рис. 9.4 видно следующее. Система хищник – жертва (9.7) может иметь устойчивое положение равновесия, в </a:t>
            </a:r>
            <a:r>
              <a:rPr lang="ru-RU" dirty="0" err="1" smtClean="0"/>
              <a:t>котoром</a:t>
            </a:r>
            <a:r>
              <a:rPr lang="ru-RU" dirty="0" smtClean="0"/>
              <a:t> популяция жертв полностью вымерла () и остались только хищники (точка 2 на рис. 9.4 а). </a:t>
            </a:r>
          </a:p>
          <a:p>
            <a:r>
              <a:rPr lang="ru-RU" dirty="0" smtClean="0"/>
              <a:t>Очевидно, такая ситуация может реализоваться лишь в случае, если кроме рассматриваемого вида жертв </a:t>
            </a:r>
            <a:r>
              <a:rPr lang="ru-RU" i="1" dirty="0" smtClean="0"/>
              <a:t>х</a:t>
            </a:r>
            <a:r>
              <a:rPr lang="ru-RU" baseline="-25000" dirty="0" smtClean="0"/>
              <a:t>1</a:t>
            </a:r>
            <a:r>
              <a:rPr lang="ru-RU" dirty="0" smtClean="0"/>
              <a:t> хищник </a:t>
            </a:r>
            <a:r>
              <a:rPr lang="ru-RU" i="1" dirty="0" smtClean="0"/>
              <a:t>х</a:t>
            </a:r>
            <a:r>
              <a:rPr lang="ru-RU" baseline="-25000" dirty="0" smtClean="0"/>
              <a:t>2</a:t>
            </a:r>
            <a:r>
              <a:rPr lang="ru-RU" dirty="0" smtClean="0"/>
              <a:t>– имеет дополнительные источники питания. </a:t>
            </a:r>
          </a:p>
          <a:p>
            <a:r>
              <a:rPr lang="ru-RU" dirty="0" smtClean="0"/>
              <a:t>Этот факт в модели отражается положительным членом в правой части уравнения для х</a:t>
            </a:r>
            <a:r>
              <a:rPr lang="ru-RU" baseline="-25000" dirty="0" smtClean="0"/>
              <a:t>2</a:t>
            </a:r>
            <a:r>
              <a:rPr lang="ru-RU" dirty="0" smtClean="0"/>
              <a:t>. Особые точки (1) и (3) (рис. 9.4 </a:t>
            </a:r>
            <a:r>
              <a:rPr lang="ru-RU" i="1" dirty="0" smtClean="0"/>
              <a:t>а</a:t>
            </a:r>
            <a:r>
              <a:rPr lang="ru-RU" dirty="0" smtClean="0"/>
              <a:t>) являются неустойчивыми. </a:t>
            </a:r>
          </a:p>
          <a:p>
            <a:r>
              <a:rPr lang="ru-RU" dirty="0" smtClean="0"/>
              <a:t>Вторая возможность – устойчивое стационарное состояние, в котором популяция хищников полностью вымерла и остались одни жертвы – устойчивая точка (3) (рис. 9.4 </a:t>
            </a:r>
            <a:r>
              <a:rPr lang="ru-RU" i="1" dirty="0" smtClean="0"/>
              <a:t>6</a:t>
            </a:r>
            <a:r>
              <a:rPr lang="ru-RU" dirty="0" smtClean="0"/>
              <a:t>). Здесь особая точка (1) – также неустойчивый узел.</a:t>
            </a:r>
          </a:p>
          <a:p>
            <a:r>
              <a:rPr lang="ru-RU" dirty="0" smtClean="0"/>
              <a:t>Наконец, третья возможность – устойчивое сосуществование популяций хищника и жертвы (рис. 9.4 </a:t>
            </a:r>
            <a:r>
              <a:rPr lang="ru-RU" i="1" dirty="0" smtClean="0"/>
              <a:t>в</a:t>
            </a:r>
            <a:r>
              <a:rPr lang="ru-RU" dirty="0" smtClean="0"/>
              <a:t>), стационарные численности которых выражаются формулами (9.11).</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5068911"/>
          </a:xfrm>
        </p:spPr>
        <p:txBody>
          <a:bodyPr>
            <a:normAutofit fontScale="77500" lnSpcReduction="20000"/>
          </a:bodyPr>
          <a:lstStyle/>
          <a:p>
            <a:r>
              <a:rPr lang="ru-RU" dirty="0" smtClean="0"/>
              <a:t>Как и в случае одной популяции (см. Лекция 3), для модели (9.7) можно разработать стохастическую модель, но для нее нельзя получить решение в явном виде. </a:t>
            </a:r>
          </a:p>
          <a:p>
            <a:r>
              <a:rPr lang="ru-RU" dirty="0" smtClean="0"/>
              <a:t>Поэтому мы ограничимся общими рассуждениями. Допустим, например, что точка равновесия находится на некотором расстоянии от каждой из осей. </a:t>
            </a:r>
          </a:p>
          <a:p>
            <a:r>
              <a:rPr lang="ru-RU" dirty="0" smtClean="0"/>
              <a:t>Тогда для фазовых траекторий, на которых значения </a:t>
            </a:r>
            <a:r>
              <a:rPr lang="ru-RU" i="1" dirty="0" smtClean="0"/>
              <a:t>x</a:t>
            </a:r>
            <a:r>
              <a:rPr lang="ru-RU" baseline="-25000" dirty="0" smtClean="0"/>
              <a:t>1</a:t>
            </a:r>
            <a:r>
              <a:rPr lang="ru-RU" dirty="0" smtClean="0"/>
              <a:t>, </a:t>
            </a:r>
            <a:r>
              <a:rPr lang="ru-RU" i="1" dirty="0" smtClean="0"/>
              <a:t>x</a:t>
            </a:r>
            <a:r>
              <a:rPr lang="ru-RU" baseline="-25000" dirty="0" smtClean="0"/>
              <a:t>2</a:t>
            </a:r>
            <a:r>
              <a:rPr lang="ru-RU" i="1" dirty="0" smtClean="0"/>
              <a:t> </a:t>
            </a:r>
            <a:r>
              <a:rPr lang="ru-RU" dirty="0" smtClean="0"/>
              <a:t>остаются достаточно большими, вполне удовлетворительной будет детерминистическая модель. </a:t>
            </a:r>
          </a:p>
          <a:p>
            <a:r>
              <a:rPr lang="ru-RU" dirty="0" smtClean="0"/>
              <a:t>Но если в некоторой точке фазовой траектории какая–либо переменная не очень велика, то существенное значение могут приобрести случайные флюктуации. </a:t>
            </a:r>
          </a:p>
          <a:p>
            <a:r>
              <a:rPr lang="ru-RU" dirty="0" smtClean="0"/>
              <a:t>Они приводят к тому, что изображающая точка переместится на одну из осей, что означает вымирание соответствующего вида. </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5068911"/>
          </a:xfrm>
        </p:spPr>
        <p:txBody>
          <a:bodyPr>
            <a:normAutofit fontScale="77500" lnSpcReduction="20000"/>
          </a:bodyPr>
          <a:lstStyle/>
          <a:p>
            <a:r>
              <a:rPr lang="ru-RU" dirty="0" smtClean="0"/>
              <a:t>Таким образом, стохастическая модель оказывается неустойчивой, так как стохастический “дрейф” рано или поздно приводит к вымиранию одного из видов. </a:t>
            </a:r>
          </a:p>
          <a:p>
            <a:r>
              <a:rPr lang="ru-RU" dirty="0" smtClean="0"/>
              <a:t>В такого рода модели хищник в конечном счете вымирает, это может произойти либо случайно, либо вследствие того, что сначала элиминируется популяция его жертвы. </a:t>
            </a:r>
          </a:p>
          <a:p>
            <a:r>
              <a:rPr lang="ru-RU" dirty="0" smtClean="0"/>
              <a:t>Стохастическая модель системы хищник – жертва хорошо объясняет эксперименты </a:t>
            </a:r>
            <a:r>
              <a:rPr lang="ru-RU" dirty="0" err="1" smtClean="0"/>
              <a:t>Гаузе</a:t>
            </a:r>
            <a:r>
              <a:rPr lang="ru-RU" dirty="0" smtClean="0"/>
              <a:t> (</a:t>
            </a:r>
            <a:r>
              <a:rPr lang="ru-RU" dirty="0" err="1" smtClean="0"/>
              <a:t>Гаузе</a:t>
            </a:r>
            <a:r>
              <a:rPr lang="ru-RU" dirty="0" smtClean="0"/>
              <a:t>, 1934), в которых инфузория </a:t>
            </a:r>
            <a:r>
              <a:rPr lang="ru-RU" i="1" dirty="0" err="1" smtClean="0"/>
              <a:t>Paramettum</a:t>
            </a:r>
            <a:r>
              <a:rPr lang="ru-RU" i="1" dirty="0" smtClean="0"/>
              <a:t> </a:t>
            </a:r>
            <a:r>
              <a:rPr lang="ru-RU" i="1" dirty="0" err="1" smtClean="0"/>
              <a:t>candatum</a:t>
            </a:r>
            <a:r>
              <a:rPr lang="ru-RU" dirty="0" smtClean="0"/>
              <a:t> служила жертвой для другой инфузории </a:t>
            </a:r>
            <a:r>
              <a:rPr lang="ru-RU" i="1" dirty="0" err="1" smtClean="0"/>
              <a:t>Didinium</a:t>
            </a:r>
            <a:r>
              <a:rPr lang="ru-RU" i="1" dirty="0" smtClean="0"/>
              <a:t> </a:t>
            </a:r>
            <a:r>
              <a:rPr lang="ru-RU" i="1" dirty="0" err="1" smtClean="0"/>
              <a:t>nasatum</a:t>
            </a:r>
            <a:r>
              <a:rPr lang="ru-RU" i="1" dirty="0" smtClean="0"/>
              <a:t> –</a:t>
            </a:r>
            <a:r>
              <a:rPr lang="ru-RU" dirty="0" smtClean="0"/>
              <a:t> хищника. </a:t>
            </a:r>
          </a:p>
          <a:p>
            <a:r>
              <a:rPr lang="ru-RU" dirty="0" smtClean="0"/>
              <a:t>Ожидавшиеся согласно детерминистическим уравнениям (9.7) равновесные численности в этих экспериментах составляли примерно всего по пять особей каждого вида, так что нет ничего удивительного в том, что в каждом повторном эксперименте довольно быстро вымирали либо хищники, либо жертвы (а за ними и хищники) Результаты экспериментов представлены на рис. 9.5.</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a:t>
            </a:r>
            <a:endParaRPr lang="ru-RU" dirty="0"/>
          </a:p>
        </p:txBody>
      </p:sp>
      <p:sp>
        <p:nvSpPr>
          <p:cNvPr id="3" name="Содержимое 2"/>
          <p:cNvSpPr>
            <a:spLocks noGrp="1"/>
          </p:cNvSpPr>
          <p:nvPr>
            <p:ph idx="1"/>
          </p:nvPr>
        </p:nvSpPr>
        <p:spPr>
          <a:xfrm>
            <a:off x="457200" y="928670"/>
            <a:ext cx="8229600" cy="5645866"/>
          </a:xfrm>
        </p:spPr>
        <p:txBody>
          <a:bodyPr>
            <a:normAutofit fontScale="55000" lnSpcReduction="20000"/>
          </a:bodyPr>
          <a:lstStyle/>
          <a:p>
            <a:r>
              <a:rPr lang="ru-RU" b="1" dirty="0" smtClean="0"/>
              <a:t>4. Модели водных экосистем.</a:t>
            </a:r>
            <a:r>
              <a:rPr lang="ru-RU" dirty="0" smtClean="0"/>
              <a:t> Водная среда гораздо более однородна, чем сухопутные биогеоценозы, и имитационные модели водных систем успешно создаются начиная с 70-х годов 20 века. Описание обменных процессов в водной среде включает описание усвоения азота, фосфора и других биогенных элементов, рост фито- и зоопланктона и детрита. При этом важно учитывать гидробиологические процессы в рассматриваемых водоемах, которые, как правило, являются неоднородными и при моделировании разбиваются на ряд </a:t>
            </a:r>
            <a:r>
              <a:rPr lang="ru-RU" dirty="0" err="1" smtClean="0"/>
              <a:t>компартментов</a:t>
            </a:r>
            <a:r>
              <a:rPr lang="ru-RU" dirty="0" smtClean="0"/>
              <a:t>.</a:t>
            </a:r>
          </a:p>
          <a:p>
            <a:r>
              <a:rPr lang="ru-RU" dirty="0" smtClean="0"/>
              <a:t>С помощью имитационного моделирования решались вопросы выработки стратегии борьбы с </a:t>
            </a:r>
            <a:r>
              <a:rPr lang="ru-RU" dirty="0" err="1" smtClean="0"/>
              <a:t>эфтрификацией</a:t>
            </a:r>
            <a:r>
              <a:rPr lang="ru-RU" dirty="0" smtClean="0"/>
              <a:t> закрытых водоемов, в частности, одного из Великих Американских озер – Озера Эри. Много имитационных моделей посвящено разработке оптимальной стратегии вылова рыбы.</a:t>
            </a:r>
          </a:p>
          <a:p>
            <a:r>
              <a:rPr lang="ru-RU" dirty="0" smtClean="0"/>
              <a:t>Пионерскими в этой области были книги:</a:t>
            </a:r>
          </a:p>
          <a:p>
            <a:r>
              <a:rPr lang="ru-RU" dirty="0" err="1" smtClean="0"/>
              <a:t>Меншуткин</a:t>
            </a:r>
            <a:r>
              <a:rPr lang="ru-RU" dirty="0" smtClean="0"/>
              <a:t> В.В. Математическое моделирование популяций и сообществ водных животных, Л., 1971</a:t>
            </a:r>
          </a:p>
          <a:p>
            <a:r>
              <a:rPr lang="ru-RU" dirty="0" err="1" smtClean="0"/>
              <a:t>Jorgensen</a:t>
            </a:r>
            <a:r>
              <a:rPr lang="ru-RU" dirty="0" smtClean="0"/>
              <a:t> S.E. </a:t>
            </a:r>
            <a:r>
              <a:rPr lang="ru-RU" dirty="0" err="1" smtClean="0"/>
              <a:t>Lake</a:t>
            </a:r>
            <a:r>
              <a:rPr lang="ru-RU" dirty="0" smtClean="0"/>
              <a:t> </a:t>
            </a:r>
            <a:r>
              <a:rPr lang="ru-RU" dirty="0" err="1" smtClean="0"/>
              <a:t>management</a:t>
            </a:r>
            <a:r>
              <a:rPr lang="ru-RU" dirty="0" smtClean="0"/>
              <a:t>. </a:t>
            </a:r>
            <a:r>
              <a:rPr lang="ru-RU" dirty="0" err="1" smtClean="0"/>
              <a:t>Oxford</a:t>
            </a:r>
            <a:r>
              <a:rPr lang="ru-RU" dirty="0" smtClean="0"/>
              <a:t>, 1980</a:t>
            </a:r>
          </a:p>
          <a:p>
            <a:r>
              <a:rPr lang="ru-RU" dirty="0" smtClean="0"/>
              <a:t>Экологические системы. Адаптивная оценка и управление. (под </a:t>
            </a:r>
            <a:r>
              <a:rPr lang="ru-RU" dirty="0" err="1" smtClean="0"/>
              <a:t>ред</a:t>
            </a:r>
            <a:r>
              <a:rPr lang="ru-RU" dirty="0" smtClean="0"/>
              <a:t> </a:t>
            </a:r>
            <a:r>
              <a:rPr lang="ru-RU" dirty="0" err="1" smtClean="0"/>
              <a:t>Э.Холлинга</a:t>
            </a:r>
            <a:r>
              <a:rPr lang="ru-RU" dirty="0" smtClean="0"/>
              <a:t>), М., 1981</a:t>
            </a:r>
          </a:p>
          <a:p>
            <a:r>
              <a:rPr lang="ru-RU" dirty="0" err="1" smtClean="0"/>
              <a:t>Горстко</a:t>
            </a:r>
            <a:r>
              <a:rPr lang="ru-RU" dirty="0" smtClean="0"/>
              <a:t> А.Б., Домбровский Ю.А., Сурков Ф.А. Методы управления </a:t>
            </a:r>
            <a:r>
              <a:rPr lang="ru-RU" dirty="0" err="1" smtClean="0"/>
              <a:t>эколого-эконоическими</a:t>
            </a:r>
            <a:r>
              <a:rPr lang="ru-RU" dirty="0" smtClean="0"/>
              <a:t>. М., 1985</a:t>
            </a:r>
          </a:p>
          <a:p>
            <a:r>
              <a:rPr lang="ru-RU" dirty="0" smtClean="0"/>
              <a:t>Основные идеи и результаты по моделированию водных систем, так же как и по моделированию продукционного процесса растений изложены в учебном пособии Г.Ю.Ризниченко, А.Б.Рубин «Математические модели биологических продукционных процессов». М., 1993. Готовится к печати дополненное и переработанное издание</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6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5" dur="5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8" presetClass="entr" presetSubtype="0" accel="10000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71"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7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3"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7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929190" y="1571612"/>
            <a:ext cx="3757610" cy="5000659"/>
          </a:xfrm>
        </p:spPr>
        <p:txBody>
          <a:bodyPr>
            <a:normAutofit/>
          </a:bodyPr>
          <a:lstStyle/>
          <a:p>
            <a:r>
              <a:rPr lang="ru-RU" b="1" dirty="0" smtClean="0"/>
              <a:t>Рис. 9.5.</a:t>
            </a:r>
            <a:r>
              <a:rPr lang="ru-RU" dirty="0" smtClean="0"/>
              <a:t> Рост </a:t>
            </a:r>
            <a:r>
              <a:rPr lang="en-US" i="1" dirty="0" err="1" smtClean="0"/>
              <a:t>Parametium</a:t>
            </a:r>
            <a:r>
              <a:rPr lang="en-US" i="1" dirty="0" smtClean="0"/>
              <a:t> </a:t>
            </a:r>
            <a:r>
              <a:rPr lang="en-US" i="1" dirty="0" err="1" smtClean="0"/>
              <a:t>caudatum</a:t>
            </a:r>
            <a:r>
              <a:rPr lang="en-US" dirty="0" smtClean="0"/>
              <a:t>  </a:t>
            </a:r>
            <a:r>
              <a:rPr lang="ru-RU" dirty="0" smtClean="0"/>
              <a:t>и хищной инфузории </a:t>
            </a:r>
            <a:r>
              <a:rPr lang="en-US" i="1" dirty="0" err="1" smtClean="0"/>
              <a:t>Dadinium</a:t>
            </a:r>
            <a:r>
              <a:rPr lang="en-US" i="1" dirty="0" smtClean="0"/>
              <a:t> </a:t>
            </a:r>
            <a:r>
              <a:rPr lang="en-US" i="1" dirty="0" err="1" smtClean="0"/>
              <a:t>nasutum</a:t>
            </a:r>
            <a:r>
              <a:rPr lang="en-US" dirty="0" smtClean="0"/>
              <a:t>. </a:t>
            </a:r>
            <a:r>
              <a:rPr lang="ru-RU" dirty="0" smtClean="0"/>
              <a:t>Из: </a:t>
            </a:r>
            <a:r>
              <a:rPr lang="en-US" dirty="0" err="1" smtClean="0"/>
              <a:t>Gause</a:t>
            </a:r>
            <a:r>
              <a:rPr lang="en-US" dirty="0" smtClean="0"/>
              <a:t> G.F. The struggle for existence. Baltimore, 1934</a:t>
            </a:r>
          </a:p>
          <a:p>
            <a:endParaRPr lang="ru-RU" dirty="0"/>
          </a:p>
        </p:txBody>
      </p:sp>
      <p:pic>
        <p:nvPicPr>
          <p:cNvPr id="321538" name="Picture 2" descr="C:\Users\73B5~1\AppData\Local\Temp\Rar$EX00.995\LectMB\lect09.files\image038.jpg"/>
          <p:cNvPicPr>
            <a:picLocks noChangeAspect="1" noChangeArrowheads="1"/>
          </p:cNvPicPr>
          <p:nvPr/>
        </p:nvPicPr>
        <p:blipFill>
          <a:blip r:embed="rId2" cstate="print"/>
          <a:srcRect/>
          <a:stretch>
            <a:fillRect/>
          </a:stretch>
        </p:blipFill>
        <p:spPr bwMode="auto">
          <a:xfrm>
            <a:off x="571472" y="1500174"/>
            <a:ext cx="4248150" cy="4952999"/>
          </a:xfrm>
          <a:prstGeom prst="rect">
            <a:avLst/>
          </a:prstGeom>
          <a:noFill/>
        </p:spPr>
      </p:pic>
    </p:spTree>
  </p:cSld>
  <p:clrMapOvr>
    <a:masterClrMapping/>
  </p:clrMapOvr>
  <p:transition>
    <p:dissolve/>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7"/>
            <a:ext cx="8229600" cy="4354531"/>
          </a:xfrm>
        </p:spPr>
        <p:txBody>
          <a:bodyPr>
            <a:normAutofit fontScale="92500" lnSpcReduction="10000"/>
          </a:bodyPr>
          <a:lstStyle/>
          <a:p>
            <a:r>
              <a:rPr lang="ru-RU" dirty="0" smtClean="0"/>
              <a:t>Итак, анализ </a:t>
            </a:r>
            <a:r>
              <a:rPr lang="ru-RU" dirty="0" err="1" smtClean="0"/>
              <a:t>вольтерровских</a:t>
            </a:r>
            <a:r>
              <a:rPr lang="ru-RU" dirty="0" smtClean="0"/>
              <a:t> моделей взаимодействия видов показывает, что, несмотря на большое разнообразие типов поведения таких систем, незатухающих колебаний численности в модели конкурирующих видов не может быть вовсе. </a:t>
            </a:r>
            <a:endParaRPr lang="en-US" dirty="0" smtClean="0"/>
          </a:p>
          <a:p>
            <a:r>
              <a:rPr lang="ru-RU" dirty="0" smtClean="0"/>
              <a:t>Однако в природе и в эксперименте такие колебания наблюдаются. Необходимость их теоретического объяснения послужила одной из причин для формулировки модельных описаний в более общем виде. </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Обобщенные модели взаимодействия двух видов</a:t>
            </a:r>
            <a:endParaRPr lang="ru-RU" dirty="0"/>
          </a:p>
        </p:txBody>
      </p:sp>
      <p:sp>
        <p:nvSpPr>
          <p:cNvPr id="3" name="Содержимое 2"/>
          <p:cNvSpPr>
            <a:spLocks noGrp="1"/>
          </p:cNvSpPr>
          <p:nvPr>
            <p:ph idx="1"/>
          </p:nvPr>
        </p:nvSpPr>
        <p:spPr>
          <a:xfrm>
            <a:off x="457200" y="1000108"/>
            <a:ext cx="8229600" cy="5574428"/>
          </a:xfrm>
        </p:spPr>
        <p:txBody>
          <a:bodyPr>
            <a:normAutofit fontScale="85000" lnSpcReduction="20000"/>
          </a:bodyPr>
          <a:lstStyle/>
          <a:p>
            <a:r>
              <a:rPr lang="ru-RU" dirty="0" smtClean="0"/>
              <a:t>Было предложено большое число моделей, описывающих взаимодействие видов, правые части уравнений которых представляли собой функции численностей взаимодействующих популяций. Решался вопрос о выработке общих критериев, позволяющих установить, какого вида функции могут описать особенности поведения временного численности популяции, в том числе устойчивые колебания. Наиболее известные из этих моделей принадлежат Колмогорову (1935, переработанная статья ‑ 1972) и Розенцвейгу (1963).</a:t>
            </a:r>
          </a:p>
          <a:p>
            <a:r>
              <a:rPr lang="ru-RU" dirty="0" smtClean="0"/>
              <a:t>А.Н.Колмогоров</a:t>
            </a:r>
            <a:r>
              <a:rPr lang="ru-RU" i="1" dirty="0" smtClean="0"/>
              <a:t> </a:t>
            </a:r>
            <a:r>
              <a:rPr lang="ru-RU" dirty="0" smtClean="0"/>
              <a:t>рассмотрел обобщенную модель взаимодействия биологических видов типа </a:t>
            </a:r>
            <a:r>
              <a:rPr lang="ru-RU" dirty="0" err="1" smtClean="0"/>
              <a:t>хищни‑жертва</a:t>
            </a:r>
            <a:r>
              <a:rPr lang="ru-RU" dirty="0" smtClean="0"/>
              <a:t> или </a:t>
            </a:r>
            <a:r>
              <a:rPr lang="ru-RU" dirty="0" err="1" smtClean="0"/>
              <a:t>паразит‑хозяин</a:t>
            </a:r>
            <a:r>
              <a:rPr lang="ru-RU" dirty="0" smtClean="0"/>
              <a:t>. Модель представляет собой систему двух уравнений общего вида</a:t>
            </a:r>
          </a:p>
          <a:p>
            <a:pPr>
              <a:buNone/>
            </a:pPr>
            <a:r>
              <a:rPr lang="ru-RU" i="1" dirty="0" smtClean="0"/>
              <a:t>						</a:t>
            </a:r>
            <a:endParaRPr lang="ru-RU" dirty="0" smtClean="0"/>
          </a:p>
          <a:p>
            <a:pPr>
              <a:buNone/>
            </a:pPr>
            <a:r>
              <a:rPr lang="en-US" dirty="0" smtClean="0"/>
              <a:t>						 </a:t>
            </a:r>
            <a:r>
              <a:rPr lang="ru-RU" dirty="0" smtClean="0"/>
              <a:t>(9.12)</a:t>
            </a:r>
            <a:endParaRPr lang="ru-RU" dirty="0"/>
          </a:p>
        </p:txBody>
      </p:sp>
      <p:pic>
        <p:nvPicPr>
          <p:cNvPr id="326658" name="Picture 2" descr="C:\Users\73B5~1\AppData\Local\Temp\Rar$EX00.995\LectMB\lect09.files\image040.gif"/>
          <p:cNvPicPr>
            <a:picLocks noChangeAspect="1" noChangeArrowheads="1"/>
          </p:cNvPicPr>
          <p:nvPr/>
        </p:nvPicPr>
        <p:blipFill>
          <a:blip r:embed="rId2" cstate="print"/>
          <a:srcRect/>
          <a:stretch>
            <a:fillRect/>
          </a:stretch>
        </p:blipFill>
        <p:spPr bwMode="auto">
          <a:xfrm>
            <a:off x="3286116" y="5500702"/>
            <a:ext cx="2155709" cy="135729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3" end="3"/>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326658"/>
                                        </p:tgtEl>
                                        <p:attrNameLst>
                                          <p:attrName>style.visibility</p:attrName>
                                        </p:attrNameLst>
                                      </p:cBhvr>
                                      <p:to>
                                        <p:strVal val="visible"/>
                                      </p:to>
                                    </p:set>
                                    <p:anim calcmode="lin" valueType="num">
                                      <p:cBhvr>
                                        <p:cTn id="32" dur="500" fill="hold"/>
                                        <p:tgtEl>
                                          <p:spTgt spid="326658"/>
                                        </p:tgtEl>
                                        <p:attrNameLst>
                                          <p:attrName>ppt_w</p:attrName>
                                        </p:attrNameLst>
                                      </p:cBhvr>
                                      <p:tavLst>
                                        <p:tav tm="0">
                                          <p:val>
                                            <p:strVal val="#ppt_w*2.5"/>
                                          </p:val>
                                        </p:tav>
                                        <p:tav tm="100000">
                                          <p:val>
                                            <p:strVal val="#ppt_w"/>
                                          </p:val>
                                        </p:tav>
                                      </p:tavLst>
                                    </p:anim>
                                    <p:anim calcmode="lin" valueType="num">
                                      <p:cBhvr>
                                        <p:cTn id="33" dur="500" fill="hold"/>
                                        <p:tgtEl>
                                          <p:spTgt spid="326658"/>
                                        </p:tgtEl>
                                        <p:attrNameLst>
                                          <p:attrName>ppt_h</p:attrName>
                                        </p:attrNameLst>
                                      </p:cBhvr>
                                      <p:tavLst>
                                        <p:tav tm="0">
                                          <p:val>
                                            <p:strVal val="#ppt_h*0.01"/>
                                          </p:val>
                                        </p:tav>
                                        <p:tav tm="100000">
                                          <p:val>
                                            <p:strVal val="#ppt_h"/>
                                          </p:val>
                                        </p:tav>
                                      </p:tavLst>
                                    </p:anim>
                                    <p:anim calcmode="lin" valueType="num">
                                      <p:cBhvr>
                                        <p:cTn id="34" dur="500" fill="hold"/>
                                        <p:tgtEl>
                                          <p:spTgt spid="326658"/>
                                        </p:tgtEl>
                                        <p:attrNameLst>
                                          <p:attrName>ppt_x</p:attrName>
                                        </p:attrNameLst>
                                      </p:cBhvr>
                                      <p:tavLst>
                                        <p:tav tm="0">
                                          <p:val>
                                            <p:strVal val="#ppt_x"/>
                                          </p:val>
                                        </p:tav>
                                        <p:tav tm="100000">
                                          <p:val>
                                            <p:strVal val="#ppt_x"/>
                                          </p:val>
                                        </p:tav>
                                      </p:tavLst>
                                    </p:anim>
                                    <p:anim calcmode="lin" valueType="num">
                                      <p:cBhvr>
                                        <p:cTn id="35" dur="500" fill="hold"/>
                                        <p:tgtEl>
                                          <p:spTgt spid="326658"/>
                                        </p:tgtEl>
                                        <p:attrNameLst>
                                          <p:attrName>ppt_y</p:attrName>
                                        </p:attrNameLst>
                                      </p:cBhvr>
                                      <p:tavLst>
                                        <p:tav tm="0">
                                          <p:val>
                                            <p:strVal val="#ppt_h+1"/>
                                          </p:val>
                                        </p:tav>
                                        <p:tav tm="100000">
                                          <p:val>
                                            <p:strVal val="#ppt_y"/>
                                          </p:val>
                                        </p:tav>
                                      </p:tavLst>
                                    </p:anim>
                                    <p:animEffect transition="in" filter="fade">
                                      <p:cBhvr>
                                        <p:cTn id="36" dur="500"/>
                                        <p:tgtEl>
                                          <p:spTgt spid="326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85794"/>
            <a:ext cx="8229600" cy="5788742"/>
          </a:xfrm>
        </p:spPr>
        <p:txBody>
          <a:bodyPr>
            <a:normAutofit fontScale="70000" lnSpcReduction="20000"/>
          </a:bodyPr>
          <a:lstStyle/>
          <a:p>
            <a:r>
              <a:rPr lang="ru-RU" dirty="0" smtClean="0"/>
              <a:t>В модель заложены следующие предположения:</a:t>
            </a:r>
          </a:p>
          <a:p>
            <a:r>
              <a:rPr lang="ru-RU" dirty="0" smtClean="0"/>
              <a:t>1) Хищники не взаимодействуют друг с другом, т.е. коэффициент размножения хищников </a:t>
            </a:r>
            <a:r>
              <a:rPr lang="ru-RU" i="1" dirty="0" smtClean="0"/>
              <a:t>k</a:t>
            </a:r>
            <a:r>
              <a:rPr lang="ru-RU" baseline="-25000" dirty="0" smtClean="0"/>
              <a:t>2 </a:t>
            </a:r>
            <a:r>
              <a:rPr lang="ru-RU" dirty="0" smtClean="0"/>
              <a:t>и число жертв </a:t>
            </a:r>
            <a:r>
              <a:rPr lang="ru-RU" i="1" dirty="0" smtClean="0"/>
              <a:t>L</a:t>
            </a:r>
            <a:r>
              <a:rPr lang="ru-RU" dirty="0" smtClean="0"/>
              <a:t>, истребляемых в единицу времени одним хищником, не зависит от </a:t>
            </a:r>
            <a:r>
              <a:rPr lang="ru-RU" i="1" dirty="0" err="1" smtClean="0"/>
              <a:t>y</a:t>
            </a:r>
            <a:r>
              <a:rPr lang="ru-RU" i="1" dirty="0" smtClean="0"/>
              <a:t>.</a:t>
            </a:r>
            <a:endParaRPr lang="ru-RU" dirty="0" smtClean="0"/>
          </a:p>
          <a:p>
            <a:r>
              <a:rPr lang="ru-RU" dirty="0" smtClean="0"/>
              <a:t>2) Прирост числа жертв при наличии хищников равен приросту в отсутствие хищников минус число жертв, истребляемых хищниками. Функции </a:t>
            </a:r>
            <a:r>
              <a:rPr lang="ru-RU" i="1" dirty="0" smtClean="0"/>
              <a:t>k</a:t>
            </a:r>
            <a:r>
              <a:rPr lang="ru-RU" baseline="-25000" dirty="0" smtClean="0"/>
              <a:t>1</a:t>
            </a:r>
            <a:r>
              <a:rPr lang="ru-RU" dirty="0" smtClean="0"/>
              <a:t>(</a:t>
            </a:r>
            <a:r>
              <a:rPr lang="ru-RU" i="1" dirty="0" err="1" smtClean="0"/>
              <a:t>x</a:t>
            </a:r>
            <a:r>
              <a:rPr lang="ru-RU" dirty="0" smtClean="0"/>
              <a:t>)</a:t>
            </a:r>
            <a:r>
              <a:rPr lang="ru-RU" i="1" dirty="0" smtClean="0"/>
              <a:t>,</a:t>
            </a:r>
            <a:r>
              <a:rPr lang="ru-RU" baseline="-25000" dirty="0" smtClean="0"/>
              <a:t> </a:t>
            </a:r>
            <a:r>
              <a:rPr lang="ru-RU" i="1" dirty="0" smtClean="0"/>
              <a:t>k</a:t>
            </a:r>
            <a:r>
              <a:rPr lang="ru-RU" baseline="-25000" dirty="0" smtClean="0"/>
              <a:t>2</a:t>
            </a:r>
            <a:r>
              <a:rPr lang="ru-RU" i="1" dirty="0" smtClean="0"/>
              <a:t> </a:t>
            </a:r>
            <a:r>
              <a:rPr lang="ru-RU" dirty="0" smtClean="0"/>
              <a:t>(</a:t>
            </a:r>
            <a:r>
              <a:rPr lang="ru-RU" i="1" dirty="0" err="1" smtClean="0"/>
              <a:t>x</a:t>
            </a:r>
            <a:r>
              <a:rPr lang="ru-RU" dirty="0" smtClean="0"/>
              <a:t>)</a:t>
            </a:r>
            <a:r>
              <a:rPr lang="ru-RU" i="1" dirty="0" smtClean="0"/>
              <a:t>,</a:t>
            </a:r>
            <a:r>
              <a:rPr lang="ru-RU" baseline="-25000" dirty="0" smtClean="0"/>
              <a:t> </a:t>
            </a:r>
            <a:r>
              <a:rPr lang="ru-RU" i="1" dirty="0" smtClean="0"/>
              <a:t>L</a:t>
            </a:r>
            <a:r>
              <a:rPr lang="ru-RU" dirty="0" smtClean="0"/>
              <a:t>(</a:t>
            </a:r>
            <a:r>
              <a:rPr lang="ru-RU" i="1" dirty="0" err="1" smtClean="0"/>
              <a:t>x</a:t>
            </a:r>
            <a:r>
              <a:rPr lang="ru-RU" dirty="0" smtClean="0"/>
              <a:t>), ‑ непрерывны и определены на положительной полуоси </a:t>
            </a:r>
            <a:r>
              <a:rPr lang="ru-RU" i="1" dirty="0" err="1" smtClean="0"/>
              <a:t>x</a:t>
            </a:r>
            <a:r>
              <a:rPr lang="ru-RU" dirty="0" smtClean="0"/>
              <a:t>,</a:t>
            </a:r>
            <a:r>
              <a:rPr lang="ru-RU" i="1" dirty="0" smtClean="0"/>
              <a:t> </a:t>
            </a:r>
            <a:r>
              <a:rPr lang="ru-RU" i="1" dirty="0" err="1" smtClean="0"/>
              <a:t>y</a:t>
            </a:r>
            <a:r>
              <a:rPr lang="ru-RU" dirty="0" smtClean="0"/>
              <a:t> </a:t>
            </a:r>
            <a:r>
              <a:rPr lang="ru-RU" dirty="0" smtClean="0">
                <a:sym typeface="Symbol"/>
              </a:rPr>
              <a:t></a:t>
            </a:r>
            <a:r>
              <a:rPr lang="ru-RU" dirty="0" smtClean="0"/>
              <a:t>0.</a:t>
            </a:r>
          </a:p>
          <a:p>
            <a:r>
              <a:rPr lang="ru-RU" dirty="0" smtClean="0"/>
              <a:t>3) </a:t>
            </a:r>
            <a:r>
              <a:rPr lang="ru-RU" i="1" dirty="0" smtClean="0"/>
              <a:t>dk</a:t>
            </a:r>
            <a:r>
              <a:rPr lang="ru-RU" baseline="-25000" dirty="0" smtClean="0"/>
              <a:t>1</a:t>
            </a:r>
            <a:r>
              <a:rPr lang="ru-RU" i="1" dirty="0" smtClean="0"/>
              <a:t>/</a:t>
            </a:r>
            <a:r>
              <a:rPr lang="ru-RU" i="1" dirty="0" err="1" smtClean="0"/>
              <a:t>dx</a:t>
            </a:r>
            <a:r>
              <a:rPr lang="ru-RU" i="1" dirty="0" smtClean="0"/>
              <a:t>&lt;</a:t>
            </a:r>
            <a:r>
              <a:rPr lang="ru-RU" dirty="0" smtClean="0"/>
              <a:t>0</a:t>
            </a:r>
            <a:r>
              <a:rPr lang="ru-RU" i="1" dirty="0" smtClean="0"/>
              <a:t>. </a:t>
            </a:r>
            <a:r>
              <a:rPr lang="ru-RU" dirty="0" smtClean="0"/>
              <a:t>Это означает, что коэффициент размножения жертв в отсутствие хищника монотонно убывает с возрастанием численности жертв, что отражает ограниченность пищевых и иных ресурсов.</a:t>
            </a:r>
          </a:p>
          <a:p>
            <a:r>
              <a:rPr lang="ru-RU" dirty="0" smtClean="0"/>
              <a:t>4) </a:t>
            </a:r>
            <a:r>
              <a:rPr lang="ru-RU" i="1" dirty="0" smtClean="0"/>
              <a:t>dk</a:t>
            </a:r>
            <a:r>
              <a:rPr lang="ru-RU" baseline="-25000" dirty="0" smtClean="0"/>
              <a:t>2</a:t>
            </a:r>
            <a:r>
              <a:rPr lang="ru-RU" dirty="0" smtClean="0"/>
              <a:t> </a:t>
            </a:r>
            <a:r>
              <a:rPr lang="ru-RU" i="1" dirty="0" smtClean="0"/>
              <a:t>/ </a:t>
            </a:r>
            <a:r>
              <a:rPr lang="ru-RU" i="1" dirty="0" err="1" smtClean="0"/>
              <a:t>dx</a:t>
            </a:r>
            <a:r>
              <a:rPr lang="ru-RU" i="1" dirty="0" smtClean="0"/>
              <a:t>&gt;</a:t>
            </a:r>
            <a:r>
              <a:rPr lang="ru-RU" dirty="0" smtClean="0"/>
              <a:t>0</a:t>
            </a:r>
            <a:r>
              <a:rPr lang="ru-RU" i="1" dirty="0" smtClean="0"/>
              <a:t>, k</a:t>
            </a:r>
            <a:r>
              <a:rPr lang="ru-RU" baseline="-25000" dirty="0" smtClean="0"/>
              <a:t>2</a:t>
            </a:r>
            <a:r>
              <a:rPr lang="ru-RU" dirty="0" smtClean="0"/>
              <a:t> (0) </a:t>
            </a:r>
            <a:r>
              <a:rPr lang="ru-RU" i="1" dirty="0" smtClean="0"/>
              <a:t>&lt; </a:t>
            </a:r>
            <a:r>
              <a:rPr lang="ru-RU" dirty="0" smtClean="0"/>
              <a:t>0 </a:t>
            </a:r>
            <a:r>
              <a:rPr lang="ru-RU" i="1" dirty="0" smtClean="0"/>
              <a:t>&lt; k</a:t>
            </a:r>
            <a:r>
              <a:rPr lang="ru-RU" baseline="-25000" dirty="0" smtClean="0"/>
              <a:t>2</a:t>
            </a:r>
            <a:r>
              <a:rPr lang="ru-RU" dirty="0" smtClean="0"/>
              <a:t> (</a:t>
            </a:r>
            <a:r>
              <a:rPr lang="ru-RU" dirty="0" smtClean="0">
                <a:sym typeface="Symbol"/>
              </a:rPr>
              <a:t></a:t>
            </a:r>
            <a:r>
              <a:rPr lang="ru-RU" dirty="0" smtClean="0"/>
              <a:t>). С ростом численности жертв коэффициент размножения хищников монотонно убывает с возрастанием численности жертв, переходя от отрицательных значений, (когда нечего есть) к положительным.</a:t>
            </a:r>
          </a:p>
          <a:p>
            <a:r>
              <a:rPr lang="ru-RU" dirty="0" smtClean="0"/>
              <a:t>5) Число жертв, истребляемых одним хищником в единицу времени </a:t>
            </a:r>
            <a:r>
              <a:rPr lang="ru-RU" i="1" dirty="0" smtClean="0"/>
              <a:t>L</a:t>
            </a:r>
            <a:r>
              <a:rPr lang="ru-RU" dirty="0" smtClean="0"/>
              <a:t>(</a:t>
            </a:r>
            <a:r>
              <a:rPr lang="ru-RU" i="1" dirty="0" err="1" smtClean="0"/>
              <a:t>x</a:t>
            </a:r>
            <a:r>
              <a:rPr lang="ru-RU" dirty="0" smtClean="0"/>
              <a:t>)</a:t>
            </a:r>
            <a:r>
              <a:rPr lang="ru-RU" i="1" dirty="0" smtClean="0"/>
              <a:t>&gt;</a:t>
            </a:r>
            <a:r>
              <a:rPr lang="ru-RU" dirty="0" smtClean="0"/>
              <a:t>0</a:t>
            </a:r>
            <a:r>
              <a:rPr lang="ru-RU" i="1" dirty="0" smtClean="0"/>
              <a:t> </a:t>
            </a:r>
            <a:r>
              <a:rPr lang="ru-RU" dirty="0" smtClean="0"/>
              <a:t>при</a:t>
            </a:r>
            <a:r>
              <a:rPr lang="ru-RU" b="1" i="1" dirty="0" smtClean="0"/>
              <a:t> </a:t>
            </a:r>
            <a:r>
              <a:rPr lang="ru-RU" i="1" dirty="0" smtClean="0"/>
              <a:t>N&gt;</a:t>
            </a:r>
            <a:r>
              <a:rPr lang="ru-RU" dirty="0" smtClean="0"/>
              <a:t>0</a:t>
            </a:r>
            <a:r>
              <a:rPr lang="ru-RU" i="1" dirty="0" smtClean="0"/>
              <a:t>; L</a:t>
            </a:r>
            <a:r>
              <a:rPr lang="ru-RU" dirty="0" smtClean="0"/>
              <a:t>(0)=0.</a:t>
            </a:r>
          </a:p>
          <a:p>
            <a:r>
              <a:rPr lang="ru-RU" dirty="0" smtClean="0"/>
              <a:t>Возможные типы фазовых портретов системы (9.12) представлены на рис. 9.6:</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6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643438" y="1928801"/>
            <a:ext cx="4000528" cy="3429025"/>
          </a:xfrm>
        </p:spPr>
        <p:txBody>
          <a:bodyPr>
            <a:normAutofit fontScale="92500" lnSpcReduction="10000"/>
          </a:bodyPr>
          <a:lstStyle/>
          <a:p>
            <a:r>
              <a:rPr lang="ru-RU" b="1" dirty="0" smtClean="0"/>
              <a:t>Рис. 9.6. </a:t>
            </a:r>
            <a:r>
              <a:rPr lang="ru-RU" dirty="0" smtClean="0"/>
              <a:t>Фазовые портреты системы Колмогорова (9.12), описывающей взаимодействие двух видов при разных соотношениях параметров. Пояснения в тексте.</a:t>
            </a:r>
          </a:p>
          <a:p>
            <a:endParaRPr lang="ru-RU" dirty="0"/>
          </a:p>
        </p:txBody>
      </p:sp>
      <p:pic>
        <p:nvPicPr>
          <p:cNvPr id="328706" name="Picture 2" descr="C:\Users\73B5~1\AppData\Local\Temp\Rar$EX00.995\LectMB\lect09.files\image042.jpg"/>
          <p:cNvPicPr>
            <a:picLocks noChangeAspect="1" noChangeArrowheads="1"/>
          </p:cNvPicPr>
          <p:nvPr/>
        </p:nvPicPr>
        <p:blipFill>
          <a:blip r:embed="rId2" cstate="print"/>
          <a:srcRect/>
          <a:stretch>
            <a:fillRect/>
          </a:stretch>
        </p:blipFill>
        <p:spPr bwMode="auto">
          <a:xfrm>
            <a:off x="785786" y="2143116"/>
            <a:ext cx="3524250" cy="3133725"/>
          </a:xfrm>
          <a:prstGeom prst="rect">
            <a:avLst/>
          </a:prstGeom>
          <a:noFill/>
        </p:spPr>
      </p:pic>
    </p:spTree>
  </p:cSld>
  <p:clrMapOvr>
    <a:masterClrMapping/>
  </p:clrMapOvr>
  <p:transition>
    <p:dissolve/>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142984"/>
            <a:ext cx="8229600" cy="5431552"/>
          </a:xfrm>
        </p:spPr>
        <p:txBody>
          <a:bodyPr>
            <a:normAutofit fontScale="77500" lnSpcReduction="20000"/>
          </a:bodyPr>
          <a:lstStyle/>
          <a:p>
            <a:r>
              <a:rPr lang="ru-RU" dirty="0" smtClean="0"/>
              <a:t>Стационарные решения (их два или три) имеют следующие координаты:</a:t>
            </a:r>
          </a:p>
          <a:p>
            <a:pPr>
              <a:buNone/>
            </a:pPr>
            <a:r>
              <a:rPr lang="en-US" dirty="0" smtClean="0"/>
              <a:t>				</a:t>
            </a:r>
            <a:r>
              <a:rPr lang="ru-RU" dirty="0" smtClean="0"/>
              <a:t>(1). </a:t>
            </a:r>
            <a:r>
              <a:rPr lang="ru-RU" dirty="0" smtClean="0">
                <a:sym typeface="Symbol"/>
              </a:rPr>
              <a:t></a:t>
            </a:r>
            <a:r>
              <a:rPr lang="ru-RU" i="1" dirty="0" smtClean="0"/>
              <a:t>x=0;  </a:t>
            </a:r>
            <a:r>
              <a:rPr lang="ru-RU" i="1" dirty="0" smtClean="0">
                <a:sym typeface="Symbol"/>
              </a:rPr>
              <a:t></a:t>
            </a:r>
            <a:r>
              <a:rPr lang="ru-RU" i="1" dirty="0" smtClean="0"/>
              <a:t>y=0</a:t>
            </a:r>
            <a:r>
              <a:rPr lang="ru-RU" dirty="0" smtClean="0"/>
              <a:t>. </a:t>
            </a:r>
          </a:p>
          <a:p>
            <a:r>
              <a:rPr lang="ru-RU" dirty="0" smtClean="0"/>
              <a:t>Начало координат при любых значениях параметров представляет собой седло</a:t>
            </a:r>
            <a:r>
              <a:rPr lang="ru-RU" b="1" dirty="0" smtClean="0"/>
              <a:t> </a:t>
            </a:r>
            <a:r>
              <a:rPr lang="ru-RU" dirty="0" smtClean="0"/>
              <a:t>(рис. 9.6 </a:t>
            </a:r>
            <a:r>
              <a:rPr lang="ru-RU" dirty="0" err="1" smtClean="0"/>
              <a:t>а-г</a:t>
            </a:r>
            <a:r>
              <a:rPr lang="ru-RU" dirty="0" smtClean="0"/>
              <a:t>).</a:t>
            </a:r>
          </a:p>
          <a:p>
            <a:pPr>
              <a:buNone/>
            </a:pPr>
            <a:r>
              <a:rPr lang="en-US" dirty="0" smtClean="0"/>
              <a:t>				</a:t>
            </a:r>
            <a:r>
              <a:rPr lang="ru-RU" dirty="0" smtClean="0"/>
              <a:t>(2)</a:t>
            </a:r>
            <a:r>
              <a:rPr lang="ru-RU" b="1" dirty="0" smtClean="0"/>
              <a:t>. </a:t>
            </a:r>
            <a:r>
              <a:rPr lang="ru-RU" dirty="0" smtClean="0">
                <a:sym typeface="Symbol"/>
              </a:rPr>
              <a:t></a:t>
            </a:r>
            <a:r>
              <a:rPr lang="ru-RU" i="1" dirty="0" smtClean="0"/>
              <a:t>x=A,</a:t>
            </a:r>
            <a:r>
              <a:rPr lang="ru-RU" i="1" dirty="0" smtClean="0">
                <a:sym typeface="Symbol"/>
              </a:rPr>
              <a:t></a:t>
            </a:r>
            <a:r>
              <a:rPr lang="ru-RU" i="1" dirty="0" smtClean="0"/>
              <a:t>y=0.</a:t>
            </a:r>
            <a:r>
              <a:rPr lang="ru-RU" b="1" i="1" dirty="0" smtClean="0"/>
              <a:t> 	</a:t>
            </a:r>
            <a:r>
              <a:rPr lang="ru-RU" dirty="0" smtClean="0"/>
              <a:t>(9.13)</a:t>
            </a:r>
            <a:r>
              <a:rPr lang="ru-RU" b="1" i="1" dirty="0" smtClean="0"/>
              <a:t> </a:t>
            </a:r>
            <a:endParaRPr lang="ru-RU" dirty="0" smtClean="0"/>
          </a:p>
          <a:p>
            <a:r>
              <a:rPr lang="ru-RU" i="1" dirty="0" smtClean="0"/>
              <a:t>A </a:t>
            </a:r>
            <a:r>
              <a:rPr lang="ru-RU" dirty="0" smtClean="0"/>
              <a:t>определяется из уравнения:</a:t>
            </a:r>
          </a:p>
          <a:p>
            <a:r>
              <a:rPr lang="ru-RU" i="1" dirty="0" smtClean="0"/>
              <a:t>k</a:t>
            </a:r>
            <a:r>
              <a:rPr lang="ru-RU" baseline="-25000" dirty="0" smtClean="0"/>
              <a:t>1</a:t>
            </a:r>
            <a:r>
              <a:rPr lang="ru-RU" dirty="0" smtClean="0"/>
              <a:t> (</a:t>
            </a:r>
            <a:r>
              <a:rPr lang="ru-RU" i="1" dirty="0" smtClean="0"/>
              <a:t>A</a:t>
            </a:r>
            <a:r>
              <a:rPr lang="ru-RU" dirty="0" smtClean="0"/>
              <a:t>)=0.</a:t>
            </a:r>
          </a:p>
          <a:p>
            <a:r>
              <a:rPr lang="ru-RU" dirty="0" smtClean="0"/>
              <a:t>Стационарное</a:t>
            </a:r>
            <a:r>
              <a:rPr lang="ru-RU" b="1" i="1" dirty="0" smtClean="0"/>
              <a:t> </a:t>
            </a:r>
            <a:r>
              <a:rPr lang="ru-RU" dirty="0" smtClean="0"/>
              <a:t>решение (9.13) ‑ седло, если </a:t>
            </a:r>
            <a:r>
              <a:rPr lang="ru-RU" i="1" dirty="0" smtClean="0"/>
              <a:t>B&lt;A </a:t>
            </a:r>
            <a:r>
              <a:rPr lang="ru-RU" dirty="0" smtClean="0"/>
              <a:t>(рис. 9.6 </a:t>
            </a:r>
            <a:r>
              <a:rPr lang="ru-RU" i="1" dirty="0" smtClean="0"/>
              <a:t>а</a:t>
            </a:r>
            <a:r>
              <a:rPr lang="ru-RU" dirty="0" smtClean="0"/>
              <a:t>, </a:t>
            </a:r>
            <a:r>
              <a:rPr lang="ru-RU" i="1" dirty="0" smtClean="0"/>
              <a:t>б</a:t>
            </a:r>
            <a:r>
              <a:rPr lang="ru-RU" dirty="0" smtClean="0"/>
              <a:t>, </a:t>
            </a:r>
            <a:r>
              <a:rPr lang="ru-RU" i="1" dirty="0" smtClean="0"/>
              <a:t>г</a:t>
            </a:r>
            <a:r>
              <a:rPr lang="ru-RU" dirty="0" smtClean="0"/>
              <a:t>)</a:t>
            </a:r>
            <a:r>
              <a:rPr lang="ru-RU" i="1" dirty="0" smtClean="0"/>
              <a:t>, B </a:t>
            </a:r>
            <a:r>
              <a:rPr lang="ru-RU" dirty="0" smtClean="0"/>
              <a:t>определяется из уравнения</a:t>
            </a:r>
          </a:p>
          <a:p>
            <a:r>
              <a:rPr lang="ru-RU" i="1" dirty="0" smtClean="0"/>
              <a:t>k</a:t>
            </a:r>
            <a:r>
              <a:rPr lang="ru-RU" baseline="-25000" dirty="0" smtClean="0"/>
              <a:t>2</a:t>
            </a:r>
            <a:r>
              <a:rPr lang="ru-RU" dirty="0" smtClean="0"/>
              <a:t>(</a:t>
            </a:r>
            <a:r>
              <a:rPr lang="ru-RU" i="1" dirty="0" smtClean="0"/>
              <a:t>B</a:t>
            </a:r>
            <a:r>
              <a:rPr lang="ru-RU" dirty="0" smtClean="0"/>
              <a:t>)=0 </a:t>
            </a:r>
          </a:p>
          <a:p>
            <a:r>
              <a:rPr lang="ru-RU" dirty="0" smtClean="0"/>
              <a:t>Точка (9.13) помещается в положительном квадранте, если</a:t>
            </a:r>
            <a:r>
              <a:rPr lang="ru-RU" b="1" dirty="0" smtClean="0"/>
              <a:t> </a:t>
            </a:r>
            <a:r>
              <a:rPr lang="ru-RU" i="1" dirty="0" smtClean="0"/>
              <a:t>B&gt;A</a:t>
            </a:r>
            <a:r>
              <a:rPr lang="ru-RU" b="1" i="1" dirty="0" smtClean="0"/>
              <a:t>.</a:t>
            </a:r>
            <a:r>
              <a:rPr lang="ru-RU" dirty="0" smtClean="0"/>
              <a:t> Это ‑ устойчивый узел</a:t>
            </a:r>
            <a:r>
              <a:rPr lang="ru-RU" i="1" dirty="0" smtClean="0"/>
              <a:t>.</a:t>
            </a:r>
            <a:r>
              <a:rPr lang="ru-RU" dirty="0" smtClean="0"/>
              <a:t> </a:t>
            </a:r>
          </a:p>
          <a:p>
            <a:r>
              <a:rPr lang="ru-RU" dirty="0" smtClean="0"/>
              <a:t>Последний случай, который соответствует гибели хищника и выживанию жертвы,</a:t>
            </a:r>
            <a:r>
              <a:rPr lang="ru-RU" b="1" dirty="0" smtClean="0"/>
              <a:t> </a:t>
            </a:r>
            <a:r>
              <a:rPr lang="ru-RU" dirty="0" smtClean="0"/>
              <a:t>представлен на рис. 9.6 </a:t>
            </a:r>
            <a:r>
              <a:rPr lang="ru-RU" i="1" dirty="0" smtClean="0"/>
              <a:t>в</a:t>
            </a:r>
            <a:r>
              <a:rPr lang="ru-RU" b="1" dirty="0" smtClean="0"/>
              <a:t>.</a:t>
            </a:r>
            <a:endParaRPr lang="ru-RU" dirty="0" smtClean="0"/>
          </a:p>
          <a:p>
            <a:pPr>
              <a:buNone/>
            </a:pPr>
            <a:r>
              <a:rPr lang="en-US" dirty="0" smtClean="0"/>
              <a:t>				</a:t>
            </a:r>
            <a:r>
              <a:rPr lang="ru-RU" dirty="0" smtClean="0"/>
              <a:t>(3). </a:t>
            </a:r>
            <a:r>
              <a:rPr lang="ru-RU" dirty="0" smtClean="0">
                <a:sym typeface="Symbol"/>
              </a:rPr>
              <a:t></a:t>
            </a:r>
            <a:r>
              <a:rPr lang="ru-RU" i="1" dirty="0" err="1" smtClean="0"/>
              <a:t>x=B,</a:t>
            </a:r>
            <a:r>
              <a:rPr lang="ru-RU" i="1" dirty="0" err="1" smtClean="0">
                <a:sym typeface="Symbol"/>
              </a:rPr>
              <a:t></a:t>
            </a:r>
            <a:r>
              <a:rPr lang="ru-RU" i="1" dirty="0" err="1" smtClean="0"/>
              <a:t>y=C</a:t>
            </a:r>
            <a:r>
              <a:rPr lang="ru-RU" i="1" dirty="0" smtClean="0"/>
              <a:t>.</a:t>
            </a:r>
            <a:r>
              <a:rPr lang="ru-RU" b="1" i="1" dirty="0" smtClean="0"/>
              <a:t>	</a:t>
            </a:r>
            <a:r>
              <a:rPr lang="ru-RU" dirty="0" smtClean="0"/>
              <a:t>(9.14)</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6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5" dur="5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8" presetClass="entr" presetSubtype="0" accel="10000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71"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7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3"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74" dur="500"/>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8" presetClass="entr" presetSubtype="0" accel="100000" fill="hold" grpId="0"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80"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8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2"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83" dur="500"/>
                                        <p:tgtEl>
                                          <p:spTgt spid="3">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8" presetClass="entr" presetSubtype="0" accel="100000" fill="hold" grpId="0" nodeType="clickEffect">
                                  <p:stCondLst>
                                    <p:cond delay="0"/>
                                  </p:stCondLst>
                                  <p:childTnLst>
                                    <p:set>
                                      <p:cBhvr>
                                        <p:cTn id="87" dur="1" fill="hold">
                                          <p:stCondLst>
                                            <p:cond delay="0"/>
                                          </p:stCondLst>
                                        </p:cTn>
                                        <p:tgtEl>
                                          <p:spTgt spid="3">
                                            <p:txEl>
                                              <p:pRg st="9" end="9"/>
                                            </p:txEl>
                                          </p:spTgt>
                                        </p:tgtEl>
                                        <p:attrNameLst>
                                          <p:attrName>style.visibility</p:attrName>
                                        </p:attrNameLst>
                                      </p:cBhvr>
                                      <p:to>
                                        <p:strVal val="visible"/>
                                      </p:to>
                                    </p:set>
                                    <p:anim calcmode="lin" valueType="num">
                                      <p:cBhvr>
                                        <p:cTn id="88"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89"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9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1"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92" dur="500"/>
                                        <p:tgtEl>
                                          <p:spTgt spid="3">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58" presetClass="entr" presetSubtype="0" accel="100000" fill="hold" grpId="0" nodeType="clickEffect">
                                  <p:stCondLst>
                                    <p:cond delay="0"/>
                                  </p:stCondLst>
                                  <p:childTnLst>
                                    <p:set>
                                      <p:cBhvr>
                                        <p:cTn id="96" dur="1" fill="hold">
                                          <p:stCondLst>
                                            <p:cond delay="0"/>
                                          </p:stCondLst>
                                        </p:cTn>
                                        <p:tgtEl>
                                          <p:spTgt spid="3">
                                            <p:txEl>
                                              <p:pRg st="10" end="10"/>
                                            </p:txEl>
                                          </p:spTgt>
                                        </p:tgtEl>
                                        <p:attrNameLst>
                                          <p:attrName>style.visibility</p:attrName>
                                        </p:attrNameLst>
                                      </p:cBhvr>
                                      <p:to>
                                        <p:strVal val="visible"/>
                                      </p:to>
                                    </p:set>
                                    <p:anim calcmode="lin" valueType="num">
                                      <p:cBhvr>
                                        <p:cTn id="97"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98"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9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00"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10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7"/>
            <a:ext cx="8229600" cy="3354399"/>
          </a:xfrm>
        </p:spPr>
        <p:txBody>
          <a:bodyPr>
            <a:normAutofit fontScale="85000" lnSpcReduction="10000"/>
          </a:bodyPr>
          <a:lstStyle/>
          <a:p>
            <a:r>
              <a:rPr lang="ru-RU" dirty="0" smtClean="0"/>
              <a:t>Величина С определяется из уравнений:</a:t>
            </a:r>
          </a:p>
          <a:p>
            <a:pPr>
              <a:buNone/>
            </a:pPr>
            <a:r>
              <a:rPr lang="ru-RU" dirty="0" smtClean="0"/>
              <a:t>			</a:t>
            </a:r>
            <a:endParaRPr lang="en-US" dirty="0" smtClean="0"/>
          </a:p>
          <a:p>
            <a:pPr>
              <a:buNone/>
            </a:pPr>
            <a:r>
              <a:rPr lang="ru-RU" dirty="0" smtClean="0"/>
              <a:t>		</a:t>
            </a:r>
          </a:p>
          <a:p>
            <a:r>
              <a:rPr lang="ru-RU" dirty="0" smtClean="0"/>
              <a:t>Точка (9.14) – фокус (рис.9.6 </a:t>
            </a:r>
            <a:r>
              <a:rPr lang="ru-RU" i="1" dirty="0" smtClean="0"/>
              <a:t>а</a:t>
            </a:r>
            <a:r>
              <a:rPr lang="ru-RU" dirty="0" smtClean="0"/>
              <a:t>) или узел (рис.9.6 </a:t>
            </a:r>
            <a:r>
              <a:rPr lang="ru-RU" i="1" dirty="0" smtClean="0"/>
              <a:t>г</a:t>
            </a:r>
            <a:r>
              <a:rPr lang="ru-RU" dirty="0" smtClean="0"/>
              <a:t>), устойчивость которых зависит от знака</a:t>
            </a:r>
            <a:r>
              <a:rPr lang="ru-RU" b="1" dirty="0" smtClean="0"/>
              <a:t> </a:t>
            </a:r>
            <a:r>
              <a:rPr lang="ru-RU" dirty="0" smtClean="0"/>
              <a:t>величины </a:t>
            </a:r>
            <a:r>
              <a:rPr lang="ru-RU" dirty="0" smtClean="0">
                <a:sym typeface="Symbol"/>
              </a:rPr>
              <a:t></a:t>
            </a:r>
            <a:endParaRPr lang="ru-RU" dirty="0" smtClean="0"/>
          </a:p>
          <a:p>
            <a:r>
              <a:rPr lang="ru-RU" dirty="0" smtClean="0">
                <a:sym typeface="Symbol"/>
              </a:rPr>
              <a:t></a:t>
            </a:r>
            <a:r>
              <a:rPr lang="ru-RU" baseline="30000" dirty="0" smtClean="0"/>
              <a:t>2</a:t>
            </a:r>
            <a:r>
              <a:rPr lang="ru-RU" dirty="0" smtClean="0"/>
              <a:t>= – </a:t>
            </a:r>
            <a:r>
              <a:rPr lang="ru-RU" i="1" dirty="0" smtClean="0"/>
              <a:t>k</a:t>
            </a:r>
            <a:r>
              <a:rPr lang="ru-RU" baseline="-25000" dirty="0" smtClean="0"/>
              <a:t>1</a:t>
            </a:r>
            <a:r>
              <a:rPr lang="ru-RU" i="1" dirty="0" smtClean="0"/>
              <a:t> (B) – k</a:t>
            </a:r>
            <a:r>
              <a:rPr lang="ru-RU" baseline="-25000" dirty="0" smtClean="0"/>
              <a:t>1</a:t>
            </a:r>
            <a:r>
              <a:rPr lang="ru-RU" i="1" dirty="0" smtClean="0"/>
              <a:t> </a:t>
            </a:r>
            <a:r>
              <a:rPr lang="ru-RU" dirty="0" smtClean="0"/>
              <a:t>(</a:t>
            </a:r>
            <a:r>
              <a:rPr lang="ru-RU" i="1" dirty="0" smtClean="0"/>
              <a:t>B</a:t>
            </a:r>
            <a:r>
              <a:rPr lang="ru-RU" dirty="0" smtClean="0"/>
              <a:t>)</a:t>
            </a:r>
            <a:r>
              <a:rPr lang="ru-RU" i="1" dirty="0" smtClean="0"/>
              <a:t>B+L</a:t>
            </a:r>
            <a:r>
              <a:rPr lang="ru-RU" dirty="0" smtClean="0"/>
              <a:t>(</a:t>
            </a:r>
            <a:r>
              <a:rPr lang="ru-RU" i="1" dirty="0" smtClean="0"/>
              <a:t>B</a:t>
            </a:r>
            <a:r>
              <a:rPr lang="ru-RU" dirty="0" smtClean="0"/>
              <a:t>)</a:t>
            </a:r>
            <a:r>
              <a:rPr lang="ru-RU" i="1" dirty="0" smtClean="0"/>
              <a:t>C.</a:t>
            </a:r>
            <a:endParaRPr lang="ru-RU" dirty="0" smtClean="0"/>
          </a:p>
          <a:p>
            <a:r>
              <a:rPr lang="ru-RU" dirty="0" smtClean="0"/>
              <a:t>Если </a:t>
            </a:r>
            <a:r>
              <a:rPr lang="ru-RU" dirty="0" smtClean="0">
                <a:sym typeface="Symbol"/>
              </a:rPr>
              <a:t></a:t>
            </a:r>
            <a:r>
              <a:rPr lang="ru-RU" dirty="0" smtClean="0"/>
              <a:t>&gt;0</a:t>
            </a:r>
            <a:r>
              <a:rPr lang="ru-RU" b="1" dirty="0" smtClean="0"/>
              <a:t>,</a:t>
            </a:r>
            <a:r>
              <a:rPr lang="ru-RU" dirty="0" smtClean="0"/>
              <a:t> точка устойчива, если </a:t>
            </a:r>
            <a:r>
              <a:rPr lang="ru-RU" dirty="0" smtClean="0">
                <a:sym typeface="Symbol"/>
              </a:rPr>
              <a:t></a:t>
            </a:r>
            <a:r>
              <a:rPr lang="ru-RU" dirty="0" smtClean="0"/>
              <a:t>&lt;0 ‑ точка неустойчива, и вокруг нее могут существовать предельные циклы (рис. 9.6 </a:t>
            </a:r>
            <a:r>
              <a:rPr lang="ru-RU" i="1" dirty="0" smtClean="0"/>
              <a:t>б</a:t>
            </a:r>
            <a:r>
              <a:rPr lang="ru-RU" dirty="0" smtClean="0"/>
              <a:t>)</a:t>
            </a:r>
          </a:p>
          <a:p>
            <a:endParaRPr lang="ru-RU" dirty="0"/>
          </a:p>
        </p:txBody>
      </p:sp>
      <p:pic>
        <p:nvPicPr>
          <p:cNvPr id="330754" name="Picture 2" descr="C:\Users\73B5~1\AppData\Local\Temp\Rar$EX00.995\LectMB\lect09.files\image044.gif"/>
          <p:cNvPicPr>
            <a:picLocks noChangeAspect="1" noChangeArrowheads="1"/>
          </p:cNvPicPr>
          <p:nvPr/>
        </p:nvPicPr>
        <p:blipFill>
          <a:blip r:embed="rId2" cstate="print"/>
          <a:srcRect/>
          <a:stretch>
            <a:fillRect/>
          </a:stretch>
        </p:blipFill>
        <p:spPr bwMode="auto">
          <a:xfrm>
            <a:off x="2714612" y="2143116"/>
            <a:ext cx="3183650" cy="35719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330754"/>
                                        </p:tgtEl>
                                        <p:attrNameLst>
                                          <p:attrName>style.visibility</p:attrName>
                                        </p:attrNameLst>
                                      </p:cBhvr>
                                      <p:to>
                                        <p:strVal val="visible"/>
                                      </p:to>
                                    </p:set>
                                    <p:anim calcmode="lin" valueType="num">
                                      <p:cBhvr>
                                        <p:cTn id="23" dur="500" fill="hold"/>
                                        <p:tgtEl>
                                          <p:spTgt spid="330754"/>
                                        </p:tgtEl>
                                        <p:attrNameLst>
                                          <p:attrName>ppt_w</p:attrName>
                                        </p:attrNameLst>
                                      </p:cBhvr>
                                      <p:tavLst>
                                        <p:tav tm="0">
                                          <p:val>
                                            <p:strVal val="#ppt_w*2.5"/>
                                          </p:val>
                                        </p:tav>
                                        <p:tav tm="100000">
                                          <p:val>
                                            <p:strVal val="#ppt_w"/>
                                          </p:val>
                                        </p:tav>
                                      </p:tavLst>
                                    </p:anim>
                                    <p:anim calcmode="lin" valueType="num">
                                      <p:cBhvr>
                                        <p:cTn id="24" dur="500" fill="hold"/>
                                        <p:tgtEl>
                                          <p:spTgt spid="330754"/>
                                        </p:tgtEl>
                                        <p:attrNameLst>
                                          <p:attrName>ppt_h</p:attrName>
                                        </p:attrNameLst>
                                      </p:cBhvr>
                                      <p:tavLst>
                                        <p:tav tm="0">
                                          <p:val>
                                            <p:strVal val="#ppt_h*0.01"/>
                                          </p:val>
                                        </p:tav>
                                        <p:tav tm="100000">
                                          <p:val>
                                            <p:strVal val="#ppt_h"/>
                                          </p:val>
                                        </p:tav>
                                      </p:tavLst>
                                    </p:anim>
                                    <p:anim calcmode="lin" valueType="num">
                                      <p:cBhvr>
                                        <p:cTn id="25" dur="500" fill="hold"/>
                                        <p:tgtEl>
                                          <p:spTgt spid="330754"/>
                                        </p:tgtEl>
                                        <p:attrNameLst>
                                          <p:attrName>ppt_x</p:attrName>
                                        </p:attrNameLst>
                                      </p:cBhvr>
                                      <p:tavLst>
                                        <p:tav tm="0">
                                          <p:val>
                                            <p:strVal val="#ppt_x"/>
                                          </p:val>
                                        </p:tav>
                                        <p:tav tm="100000">
                                          <p:val>
                                            <p:strVal val="#ppt_x"/>
                                          </p:val>
                                        </p:tav>
                                      </p:tavLst>
                                    </p:anim>
                                    <p:anim calcmode="lin" valueType="num">
                                      <p:cBhvr>
                                        <p:cTn id="26" dur="500" fill="hold"/>
                                        <p:tgtEl>
                                          <p:spTgt spid="330754"/>
                                        </p:tgtEl>
                                        <p:attrNameLst>
                                          <p:attrName>ppt_y</p:attrName>
                                        </p:attrNameLst>
                                      </p:cBhvr>
                                      <p:tavLst>
                                        <p:tav tm="0">
                                          <p:val>
                                            <p:strVal val="#ppt_h+1"/>
                                          </p:val>
                                        </p:tav>
                                        <p:tav tm="100000">
                                          <p:val>
                                            <p:strVal val="#ppt_y"/>
                                          </p:val>
                                        </p:tav>
                                      </p:tavLst>
                                    </p:anim>
                                    <p:animEffect transition="in" filter="fade">
                                      <p:cBhvr>
                                        <p:cTn id="27" dur="500"/>
                                        <p:tgtEl>
                                          <p:spTgt spid="330754"/>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t>Модель  взаимодействия  двух видов насекомых (</a:t>
            </a:r>
            <a:r>
              <a:rPr lang="ru-RU" sz="3200" b="1" dirty="0" err="1" smtClean="0"/>
              <a:t>MacArthur</a:t>
            </a:r>
            <a:r>
              <a:rPr lang="ru-RU" sz="3200" b="1" dirty="0" smtClean="0"/>
              <a:t>, 1971)</a:t>
            </a:r>
            <a:endParaRPr lang="ru-RU" sz="3200" dirty="0"/>
          </a:p>
        </p:txBody>
      </p:sp>
      <p:sp>
        <p:nvSpPr>
          <p:cNvPr id="3" name="Содержимое 2"/>
          <p:cNvSpPr>
            <a:spLocks noGrp="1"/>
          </p:cNvSpPr>
          <p:nvPr>
            <p:ph idx="1"/>
          </p:nvPr>
        </p:nvSpPr>
        <p:spPr>
          <a:xfrm>
            <a:off x="457200" y="928670"/>
            <a:ext cx="8229600" cy="5929330"/>
          </a:xfrm>
        </p:spPr>
        <p:txBody>
          <a:bodyPr>
            <a:normAutofit fontScale="62500" lnSpcReduction="20000"/>
          </a:bodyPr>
          <a:lstStyle/>
          <a:p>
            <a:r>
              <a:rPr lang="ru-RU" dirty="0" smtClean="0"/>
              <a:t>Модель, которую мы рассмотрим ниже, использовалась для решения практической задачи борьбы с вредными насекомыми с помощью стерилизации самцов одного из видов. Исходя из биологических особенностей взаимодействия видов, была написана следующая модель</a:t>
            </a:r>
            <a:endParaRPr lang="en-US" dirty="0" smtClean="0"/>
          </a:p>
          <a:p>
            <a:endParaRPr lang="en-US" dirty="0" smtClean="0"/>
          </a:p>
          <a:p>
            <a:endParaRPr lang="en-US" dirty="0" smtClean="0"/>
          </a:p>
          <a:p>
            <a:endParaRPr lang="ru-RU" dirty="0" smtClean="0"/>
          </a:p>
          <a:p>
            <a:r>
              <a:rPr lang="ru-RU" dirty="0" smtClean="0"/>
              <a:t>					(9.16)</a:t>
            </a:r>
          </a:p>
          <a:p>
            <a:r>
              <a:rPr lang="ru-RU" dirty="0" smtClean="0"/>
              <a:t>Здесь </a:t>
            </a:r>
            <a:r>
              <a:rPr lang="ru-RU" i="1" dirty="0" err="1" smtClean="0"/>
              <a:t>x,y</a:t>
            </a:r>
            <a:r>
              <a:rPr lang="ru-RU" dirty="0" smtClean="0"/>
              <a:t> - биомассы двух видов насекомых. Трофические взаимодействия описываемых в этой модели видов – весьма сложные. Этим определяется вид многочленов в правых частях уравнений. </a:t>
            </a:r>
          </a:p>
          <a:p>
            <a:r>
              <a:rPr lang="ru-RU" dirty="0" smtClean="0"/>
              <a:t>Рассмотрим правую часть первого уравнения. Насекомые вида </a:t>
            </a:r>
            <a:r>
              <a:rPr lang="ru-RU" i="1" dirty="0" err="1" smtClean="0"/>
              <a:t>х</a:t>
            </a:r>
            <a:r>
              <a:rPr lang="ru-RU" dirty="0" smtClean="0"/>
              <a:t> поедают личинок вида </a:t>
            </a:r>
            <a:r>
              <a:rPr lang="ru-RU" i="1" dirty="0" smtClean="0"/>
              <a:t>у</a:t>
            </a:r>
            <a:r>
              <a:rPr lang="ru-RU" dirty="0" smtClean="0"/>
              <a:t> (член </a:t>
            </a:r>
            <a:r>
              <a:rPr lang="ru-RU" i="1" dirty="0" smtClean="0"/>
              <a:t>+ k</a:t>
            </a:r>
            <a:r>
              <a:rPr lang="ru-RU" baseline="-25000" dirty="0" smtClean="0"/>
              <a:t>3</a:t>
            </a:r>
            <a:r>
              <a:rPr lang="ru-RU" i="1" dirty="0" smtClean="0"/>
              <a:t>y),</a:t>
            </a:r>
            <a:r>
              <a:rPr lang="ru-RU" dirty="0" smtClean="0"/>
              <a:t> но взрослые особи вида </a:t>
            </a:r>
            <a:r>
              <a:rPr lang="ru-RU" i="1" dirty="0" smtClean="0"/>
              <a:t>у</a:t>
            </a:r>
            <a:r>
              <a:rPr lang="ru-RU" dirty="0" smtClean="0"/>
              <a:t> поедают личинок вида </a:t>
            </a:r>
            <a:r>
              <a:rPr lang="ru-RU" i="1" dirty="0" err="1" smtClean="0"/>
              <a:t>х</a:t>
            </a:r>
            <a:r>
              <a:rPr lang="ru-RU" dirty="0" smtClean="0"/>
              <a:t> при условии высокой численности видов </a:t>
            </a:r>
            <a:r>
              <a:rPr lang="ru-RU" i="1" dirty="0" err="1" smtClean="0"/>
              <a:t>х</a:t>
            </a:r>
            <a:r>
              <a:rPr lang="ru-RU" dirty="0" smtClean="0"/>
              <a:t> или </a:t>
            </a:r>
            <a:r>
              <a:rPr lang="ru-RU" i="1" dirty="0" smtClean="0"/>
              <a:t>у</a:t>
            </a:r>
            <a:r>
              <a:rPr lang="ru-RU" dirty="0" smtClean="0"/>
              <a:t> или обоих видов (члены </a:t>
            </a:r>
            <a:r>
              <a:rPr lang="ru-RU" i="1" dirty="0" smtClean="0"/>
              <a:t>– k</a:t>
            </a:r>
            <a:r>
              <a:rPr lang="ru-RU" baseline="-25000" dirty="0" smtClean="0"/>
              <a:t>4</a:t>
            </a:r>
            <a:r>
              <a:rPr lang="ru-RU" i="1" dirty="0" smtClean="0"/>
              <a:t> </a:t>
            </a:r>
            <a:r>
              <a:rPr lang="ru-RU" i="1" dirty="0" err="1" smtClean="0"/>
              <a:t>xy</a:t>
            </a:r>
            <a:r>
              <a:rPr lang="ru-RU" i="1" dirty="0" smtClean="0"/>
              <a:t>, – у</a:t>
            </a:r>
            <a:r>
              <a:rPr lang="ru-RU" i="1" baseline="30000" dirty="0" smtClean="0"/>
              <a:t>2</a:t>
            </a:r>
            <a:r>
              <a:rPr lang="ru-RU" i="1" dirty="0" smtClean="0"/>
              <a:t> </a:t>
            </a:r>
            <a:r>
              <a:rPr lang="ru-RU" dirty="0" smtClean="0"/>
              <a:t>)</a:t>
            </a:r>
            <a:r>
              <a:rPr lang="ru-RU" i="1" dirty="0" smtClean="0"/>
              <a:t>.</a:t>
            </a:r>
            <a:r>
              <a:rPr lang="ru-RU" dirty="0" smtClean="0"/>
              <a:t> При малых </a:t>
            </a:r>
            <a:r>
              <a:rPr lang="ru-RU" i="1" dirty="0" err="1" smtClean="0"/>
              <a:t>х</a:t>
            </a:r>
            <a:r>
              <a:rPr lang="ru-RU" dirty="0" smtClean="0"/>
              <a:t> смертность вида </a:t>
            </a:r>
            <a:r>
              <a:rPr lang="ru-RU" i="1" dirty="0" err="1" smtClean="0"/>
              <a:t>х</a:t>
            </a:r>
            <a:r>
              <a:rPr lang="ru-RU" dirty="0" smtClean="0"/>
              <a:t> выше, чем его естественный прирост (1</a:t>
            </a:r>
            <a:r>
              <a:rPr lang="ru-RU" i="1" dirty="0" smtClean="0"/>
              <a:t>–k</a:t>
            </a:r>
            <a:r>
              <a:rPr lang="ru-RU" baseline="-25000" dirty="0" smtClean="0"/>
              <a:t>1</a:t>
            </a:r>
            <a:r>
              <a:rPr lang="ru-RU" i="1" dirty="0" smtClean="0"/>
              <a:t>+k</a:t>
            </a:r>
            <a:r>
              <a:rPr lang="ru-RU" baseline="-25000" dirty="0" smtClean="0"/>
              <a:t>2</a:t>
            </a:r>
            <a:r>
              <a:rPr lang="ru-RU" i="1" dirty="0" smtClean="0"/>
              <a:t>x–x</a:t>
            </a:r>
            <a:r>
              <a:rPr lang="ru-RU" i="1" baseline="30000" dirty="0" smtClean="0"/>
              <a:t>2 </a:t>
            </a:r>
            <a:r>
              <a:rPr lang="ru-RU" i="1" dirty="0" smtClean="0"/>
              <a:t>&lt; 0</a:t>
            </a:r>
            <a:r>
              <a:rPr lang="ru-RU" dirty="0" smtClean="0"/>
              <a:t> при малых </a:t>
            </a:r>
            <a:r>
              <a:rPr lang="ru-RU" i="1" dirty="0" err="1" smtClean="0"/>
              <a:t>х</a:t>
            </a:r>
            <a:r>
              <a:rPr lang="ru-RU" i="1" dirty="0" smtClean="0"/>
              <a:t>).</a:t>
            </a:r>
            <a:r>
              <a:rPr lang="ru-RU" dirty="0" smtClean="0"/>
              <a:t> Во втором уравнении член </a:t>
            </a:r>
            <a:r>
              <a:rPr lang="ru-RU" i="1" dirty="0" smtClean="0"/>
              <a:t>k</a:t>
            </a:r>
            <a:r>
              <a:rPr lang="ru-RU" baseline="-25000" dirty="0" smtClean="0"/>
              <a:t>5</a:t>
            </a:r>
            <a:r>
              <a:rPr lang="ru-RU" i="1" dirty="0" smtClean="0"/>
              <a:t> </a:t>
            </a:r>
            <a:r>
              <a:rPr lang="ru-RU" dirty="0" smtClean="0"/>
              <a:t> отражает естественный прирост вида </a:t>
            </a:r>
            <a:r>
              <a:rPr lang="ru-RU" i="1" dirty="0" err="1" smtClean="0"/>
              <a:t>y</a:t>
            </a:r>
            <a:r>
              <a:rPr lang="ru-RU" i="1" dirty="0" smtClean="0"/>
              <a:t>; –k</a:t>
            </a:r>
            <a:r>
              <a:rPr lang="ru-RU" baseline="-25000" dirty="0" smtClean="0"/>
              <a:t>6</a:t>
            </a:r>
            <a:r>
              <a:rPr lang="ru-RU" i="1" dirty="0" smtClean="0"/>
              <a:t>y –</a:t>
            </a:r>
            <a:r>
              <a:rPr lang="ru-RU" dirty="0" smtClean="0"/>
              <a:t> самоограничение этого вида, </a:t>
            </a:r>
            <a:r>
              <a:rPr lang="ru-RU" i="1" dirty="0" smtClean="0"/>
              <a:t>–k</a:t>
            </a:r>
            <a:r>
              <a:rPr lang="ru-RU" baseline="-25000" dirty="0" smtClean="0"/>
              <a:t>7</a:t>
            </a:r>
            <a:r>
              <a:rPr lang="ru-RU" i="1" dirty="0" smtClean="0"/>
              <a:t>x</a:t>
            </a:r>
            <a:r>
              <a:rPr lang="ru-RU" dirty="0" smtClean="0"/>
              <a:t> – поедание личинок вида </a:t>
            </a:r>
            <a:r>
              <a:rPr lang="ru-RU" i="1" dirty="0" smtClean="0"/>
              <a:t>у</a:t>
            </a:r>
            <a:r>
              <a:rPr lang="ru-RU" dirty="0" smtClean="0"/>
              <a:t> насекомыми вида </a:t>
            </a:r>
            <a:r>
              <a:rPr lang="ru-RU" i="1" dirty="0" err="1" smtClean="0"/>
              <a:t>х</a:t>
            </a:r>
            <a:r>
              <a:rPr lang="ru-RU" i="1" dirty="0" smtClean="0"/>
              <a:t>, k</a:t>
            </a:r>
            <a:r>
              <a:rPr lang="ru-RU" baseline="-25000" dirty="0" smtClean="0"/>
              <a:t>8 </a:t>
            </a:r>
            <a:r>
              <a:rPr lang="ru-RU" i="1" dirty="0" err="1" smtClean="0"/>
              <a:t>xy</a:t>
            </a:r>
            <a:r>
              <a:rPr lang="ru-RU" i="1" dirty="0" smtClean="0"/>
              <a:t> –</a:t>
            </a:r>
            <a:r>
              <a:rPr lang="ru-RU" dirty="0" smtClean="0"/>
              <a:t> прирост биомассы вида </a:t>
            </a:r>
            <a:r>
              <a:rPr lang="ru-RU" i="1" dirty="0" smtClean="0"/>
              <a:t>у</a:t>
            </a:r>
            <a:r>
              <a:rPr lang="ru-RU" dirty="0" smtClean="0"/>
              <a:t> за счет поедания взрослыми насекомыми вида </a:t>
            </a:r>
            <a:r>
              <a:rPr lang="ru-RU" i="1" dirty="0" smtClean="0"/>
              <a:t>у</a:t>
            </a:r>
            <a:r>
              <a:rPr lang="ru-RU" dirty="0" smtClean="0"/>
              <a:t> личинок вида </a:t>
            </a:r>
            <a:r>
              <a:rPr lang="ru-RU" i="1" dirty="0" smtClean="0"/>
              <a:t>х.</a:t>
            </a:r>
            <a:endParaRPr lang="ru-RU" dirty="0" smtClean="0"/>
          </a:p>
          <a:p>
            <a:r>
              <a:rPr lang="ru-RU" dirty="0" smtClean="0"/>
              <a:t>На рис. 9.7 представлен предельный цикл, являющийся траекторией устойчивого периодического решения системы (9.16).</a:t>
            </a:r>
          </a:p>
          <a:p>
            <a:endParaRPr lang="ru-RU" dirty="0"/>
          </a:p>
        </p:txBody>
      </p:sp>
      <p:pic>
        <p:nvPicPr>
          <p:cNvPr id="332802" name="Picture 2" descr="C:\Users\73B5~1\AppData\Local\Temp\Rar$EX00.995\LectMB\lect09.files\image050.gif"/>
          <p:cNvPicPr>
            <a:picLocks noChangeAspect="1" noChangeArrowheads="1"/>
          </p:cNvPicPr>
          <p:nvPr/>
        </p:nvPicPr>
        <p:blipFill>
          <a:blip r:embed="rId2" cstate="print"/>
          <a:srcRect/>
          <a:stretch>
            <a:fillRect/>
          </a:stretch>
        </p:blipFill>
        <p:spPr bwMode="auto">
          <a:xfrm>
            <a:off x="2357422" y="1928802"/>
            <a:ext cx="2857517" cy="121444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p:cTn id="16"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4" end="4"/>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332802"/>
                                        </p:tgtEl>
                                        <p:attrNameLst>
                                          <p:attrName>style.visibility</p:attrName>
                                        </p:attrNameLst>
                                      </p:cBhvr>
                                      <p:to>
                                        <p:strVal val="visible"/>
                                      </p:to>
                                    </p:set>
                                    <p:anim calcmode="lin" valueType="num">
                                      <p:cBhvr>
                                        <p:cTn id="23" dur="500" fill="hold"/>
                                        <p:tgtEl>
                                          <p:spTgt spid="332802"/>
                                        </p:tgtEl>
                                        <p:attrNameLst>
                                          <p:attrName>ppt_w</p:attrName>
                                        </p:attrNameLst>
                                      </p:cBhvr>
                                      <p:tavLst>
                                        <p:tav tm="0">
                                          <p:val>
                                            <p:strVal val="#ppt_w*2.5"/>
                                          </p:val>
                                        </p:tav>
                                        <p:tav tm="100000">
                                          <p:val>
                                            <p:strVal val="#ppt_w"/>
                                          </p:val>
                                        </p:tav>
                                      </p:tavLst>
                                    </p:anim>
                                    <p:anim calcmode="lin" valueType="num">
                                      <p:cBhvr>
                                        <p:cTn id="24" dur="500" fill="hold"/>
                                        <p:tgtEl>
                                          <p:spTgt spid="332802"/>
                                        </p:tgtEl>
                                        <p:attrNameLst>
                                          <p:attrName>ppt_h</p:attrName>
                                        </p:attrNameLst>
                                      </p:cBhvr>
                                      <p:tavLst>
                                        <p:tav tm="0">
                                          <p:val>
                                            <p:strVal val="#ppt_h*0.01"/>
                                          </p:val>
                                        </p:tav>
                                        <p:tav tm="100000">
                                          <p:val>
                                            <p:strVal val="#ppt_h"/>
                                          </p:val>
                                        </p:tav>
                                      </p:tavLst>
                                    </p:anim>
                                    <p:anim calcmode="lin" valueType="num">
                                      <p:cBhvr>
                                        <p:cTn id="25" dur="500" fill="hold"/>
                                        <p:tgtEl>
                                          <p:spTgt spid="332802"/>
                                        </p:tgtEl>
                                        <p:attrNameLst>
                                          <p:attrName>ppt_x</p:attrName>
                                        </p:attrNameLst>
                                      </p:cBhvr>
                                      <p:tavLst>
                                        <p:tav tm="0">
                                          <p:val>
                                            <p:strVal val="#ppt_x"/>
                                          </p:val>
                                        </p:tav>
                                        <p:tav tm="100000">
                                          <p:val>
                                            <p:strVal val="#ppt_x"/>
                                          </p:val>
                                        </p:tav>
                                      </p:tavLst>
                                    </p:anim>
                                    <p:anim calcmode="lin" valueType="num">
                                      <p:cBhvr>
                                        <p:cTn id="26" dur="500" fill="hold"/>
                                        <p:tgtEl>
                                          <p:spTgt spid="332802"/>
                                        </p:tgtEl>
                                        <p:attrNameLst>
                                          <p:attrName>ppt_y</p:attrName>
                                        </p:attrNameLst>
                                      </p:cBhvr>
                                      <p:tavLst>
                                        <p:tav tm="0">
                                          <p:val>
                                            <p:strVal val="#ppt_h+1"/>
                                          </p:val>
                                        </p:tav>
                                        <p:tav tm="100000">
                                          <p:val>
                                            <p:strVal val="#ppt_y"/>
                                          </p:val>
                                        </p:tav>
                                      </p:tavLst>
                                    </p:anim>
                                    <p:animEffect transition="in" filter="fade">
                                      <p:cBhvr>
                                        <p:cTn id="27" dur="500"/>
                                        <p:tgtEl>
                                          <p:spTgt spid="332802"/>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429132"/>
            <a:ext cx="8229600" cy="1743384"/>
          </a:xfrm>
        </p:spPr>
        <p:txBody>
          <a:bodyPr>
            <a:normAutofit fontScale="85000" lnSpcReduction="20000"/>
          </a:bodyPr>
          <a:lstStyle/>
          <a:p>
            <a:pPr fontAlgn="t"/>
            <a:r>
              <a:rPr lang="ru-RU" b="1" dirty="0" smtClean="0"/>
              <a:t>Рис 9.7.</a:t>
            </a:r>
            <a:r>
              <a:rPr lang="ru-RU" dirty="0" smtClean="0"/>
              <a:t> Фазовый портрет модели (9.16) (</a:t>
            </a:r>
            <a:r>
              <a:rPr lang="ru-RU" dirty="0" err="1" smtClean="0"/>
              <a:t>MacArthur</a:t>
            </a:r>
            <a:r>
              <a:rPr lang="ru-RU" dirty="0" smtClean="0"/>
              <a:t>, 1971)</a:t>
            </a:r>
          </a:p>
          <a:p>
            <a:pPr fontAlgn="t"/>
            <a:r>
              <a:rPr lang="ru-RU" dirty="0" smtClean="0"/>
              <a:t>Жирная замкнутая кривая – предельный цикл,</a:t>
            </a:r>
          </a:p>
          <a:p>
            <a:pPr fontAlgn="t"/>
            <a:r>
              <a:rPr lang="ru-RU" dirty="0" smtClean="0"/>
              <a:t>штрих-пунктир – изоклины вертикальных и горизонтальных касательных</a:t>
            </a:r>
          </a:p>
          <a:p>
            <a:endParaRPr lang="ru-RU" dirty="0" smtClean="0"/>
          </a:p>
          <a:p>
            <a:endParaRPr lang="ru-RU" dirty="0"/>
          </a:p>
        </p:txBody>
      </p:sp>
      <p:pic>
        <p:nvPicPr>
          <p:cNvPr id="333826" name="Picture 2" descr="C:\Users\73B5~1\AppData\Local\Temp\Rar$EX00.995\LectMB\lect09.files\image052.jpg"/>
          <p:cNvPicPr>
            <a:picLocks noChangeAspect="1" noChangeArrowheads="1"/>
          </p:cNvPicPr>
          <p:nvPr/>
        </p:nvPicPr>
        <p:blipFill>
          <a:blip r:embed="rId2" cstate="print"/>
          <a:srcRect/>
          <a:stretch>
            <a:fillRect/>
          </a:stretch>
        </p:blipFill>
        <p:spPr bwMode="auto">
          <a:xfrm>
            <a:off x="3000364" y="1714488"/>
            <a:ext cx="2643206" cy="2631137"/>
          </a:xfrm>
          <a:prstGeom prst="rect">
            <a:avLst/>
          </a:prstGeom>
          <a:noFill/>
        </p:spPr>
      </p:pic>
    </p:spTree>
  </p:cSld>
  <p:clrMapOvr>
    <a:masterClrMapping/>
  </p:clrMapOvr>
  <p:transition>
    <p:dissolve/>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00108"/>
            <a:ext cx="8229600" cy="5715039"/>
          </a:xfrm>
        </p:spPr>
        <p:txBody>
          <a:bodyPr>
            <a:normAutofit fontScale="70000" lnSpcReduction="20000"/>
          </a:bodyPr>
          <a:lstStyle/>
          <a:p>
            <a:r>
              <a:rPr lang="ru-RU" dirty="0" smtClean="0"/>
              <a:t>Решение вопроса о том, каким образом обеспечить сосуществование популяции с ее биологическим окружением, разумеется, не может быть получено без учета специфики конкретной биологической системы и анализа всех ее взаимосвязей. </a:t>
            </a:r>
          </a:p>
          <a:p>
            <a:r>
              <a:rPr lang="ru-RU" dirty="0" smtClean="0"/>
              <a:t>Вместе с тем изучение формальных математических моделей позволяет ответить на некоторые общие вопросы. Можно утверждать, что для моделей типа (9.12) факт совместимости или несовместимости популяций не зависит от их начальной численности, а определяется только характером взаимодействия видов. </a:t>
            </a:r>
          </a:p>
          <a:p>
            <a:r>
              <a:rPr lang="ru-RU" dirty="0" smtClean="0"/>
              <a:t>Модель помогает ответить на вопрос: как следует воздействовать на биоценоз, управлять им, чтобы по возможности быстро уничтожить вредный вид.</a:t>
            </a:r>
          </a:p>
          <a:p>
            <a:r>
              <a:rPr lang="ru-RU" dirty="0" smtClean="0"/>
              <a:t>Пусть популяция вредного вида совместима с окружающим биоценозом. Это означает, что существует устойчивый стационарный режим (устойчивая точка покоя или предельный цикл), описывающий динамику популяций хищника (паразита) и жертвы (хозяина). Введение управления в такую систему возможно в двух формах. </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55000" lnSpcReduction="20000"/>
          </a:bodyPr>
          <a:lstStyle/>
          <a:p>
            <a:r>
              <a:rPr lang="ru-RU" dirty="0" smtClean="0"/>
              <a:t>Компьютеры в современном мире стали привычными для человеческой деятельности: в финансовой сфере, в бизнесе, промышленности, образовании, сфере досуга. Благодаря компьютерам западной цивилизации удалось существенно продвинуться в следующих направлениях.</a:t>
            </a:r>
          </a:p>
          <a:p>
            <a:pPr lvl="0"/>
            <a:r>
              <a:rPr lang="en-US" dirty="0" smtClean="0"/>
              <a:t>1</a:t>
            </a:r>
            <a:r>
              <a:rPr lang="ru-RU" dirty="0" smtClean="0"/>
              <a:t>.      Автоматизация трудовой деятельности во всех сферах</a:t>
            </a:r>
          </a:p>
          <a:p>
            <a:pPr lvl="0"/>
            <a:r>
              <a:rPr lang="en-US" dirty="0" smtClean="0"/>
              <a:t>2</a:t>
            </a:r>
            <a:r>
              <a:rPr lang="ru-RU" dirty="0" smtClean="0"/>
              <a:t>.      Информационная революция. Возможность хранить и структурировать огромные и самые разнообразные массивы информации и производить быстрый и эффективный поиск необходимой информации. </a:t>
            </a:r>
          </a:p>
          <a:p>
            <a:pPr lvl="0"/>
            <a:r>
              <a:rPr lang="en-US" dirty="0" smtClean="0"/>
              <a:t>3</a:t>
            </a:r>
            <a:r>
              <a:rPr lang="ru-RU" dirty="0" smtClean="0"/>
              <a:t>.      Прогнозирование. Компьютер позволяет строить имитационные модели сложных систем, проигрывать сценарии и делать прогнозы.</a:t>
            </a:r>
          </a:p>
          <a:p>
            <a:pPr lvl="0"/>
            <a:r>
              <a:rPr lang="en-US" dirty="0" smtClean="0"/>
              <a:t>4</a:t>
            </a:r>
            <a:r>
              <a:rPr lang="ru-RU" dirty="0" smtClean="0"/>
              <a:t>.      Оптимизация. Любая человеческая деятельность, в том числе обыденная жизнь требует постоянной оптимизации действий. В процессе эволюции сформировались биологические системы, которые оказываются оптимальными в том или ином смысле, например, в смысле наиболее экономичного использования энергии. Для того чтобы формализовать целевую функцию, то есть ответить на вопрос, что же является для системы оптимальным, необходимо сформулировать модель оптимизируемого процесса и критерии оптимизации. Компьютер позволяет проектировать и реализовать различные алгоритмы оптимизации.</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85794"/>
            <a:ext cx="8229600" cy="6072205"/>
          </a:xfrm>
        </p:spPr>
        <p:txBody>
          <a:bodyPr>
            <a:normAutofit fontScale="55000" lnSpcReduction="20000"/>
          </a:bodyPr>
          <a:lstStyle/>
          <a:p>
            <a:r>
              <a:rPr lang="ru-RU" b="1" dirty="0" smtClean="0"/>
              <a:t>Модели глобальной динамики</a:t>
            </a:r>
            <a:r>
              <a:rPr lang="ru-RU" dirty="0" smtClean="0"/>
              <a:t> сыграли особую роль в становлении имитационного моделирования. Именно для этих моделей был разработан формализм представления системы в виде узлов и потоков между ними, который затем в разных видах использовался практически во всех моделях сложных систем. Первая глобальная модель была создана Д. </a:t>
            </a:r>
            <a:r>
              <a:rPr lang="ru-RU" dirty="0" err="1" smtClean="0"/>
              <a:t>Форрестером</a:t>
            </a:r>
            <a:r>
              <a:rPr lang="ru-RU" dirty="0" smtClean="0"/>
              <a:t> и Д. </a:t>
            </a:r>
            <a:r>
              <a:rPr lang="ru-RU" dirty="0" err="1" smtClean="0"/>
              <a:t>Медоузом</a:t>
            </a:r>
            <a:r>
              <a:rPr lang="ru-RU" dirty="0" smtClean="0"/>
              <a:t> с соавторами по заказу Римского клуба в 60 годы 20 века. [</a:t>
            </a:r>
            <a:r>
              <a:rPr lang="ru-RU" dirty="0" err="1" smtClean="0"/>
              <a:t>J.W.Forrester</a:t>
            </a:r>
            <a:r>
              <a:rPr lang="ru-RU" dirty="0" smtClean="0"/>
              <a:t>. </a:t>
            </a:r>
            <a:r>
              <a:rPr lang="ru-RU" dirty="0" err="1" smtClean="0"/>
              <a:t>World</a:t>
            </a:r>
            <a:r>
              <a:rPr lang="ru-RU" dirty="0" smtClean="0"/>
              <a:t> </a:t>
            </a:r>
            <a:r>
              <a:rPr lang="ru-RU" dirty="0" err="1" smtClean="0"/>
              <a:t>dynamics</a:t>
            </a:r>
            <a:r>
              <a:rPr lang="ru-RU" dirty="0" smtClean="0"/>
              <a:t>. </a:t>
            </a:r>
            <a:r>
              <a:rPr lang="ru-RU" dirty="0" err="1" smtClean="0"/>
              <a:t>Cambridge:Wright-Allen</a:t>
            </a:r>
            <a:r>
              <a:rPr lang="ru-RU" dirty="0" smtClean="0"/>
              <a:t> </a:t>
            </a:r>
            <a:r>
              <a:rPr lang="ru-RU" dirty="0" err="1" smtClean="0"/>
              <a:t>Press</a:t>
            </a:r>
            <a:r>
              <a:rPr lang="ru-RU" dirty="0" smtClean="0"/>
              <a:t>, 1972]</a:t>
            </a:r>
          </a:p>
          <a:p>
            <a:r>
              <a:rPr lang="ru-RU" dirty="0" smtClean="0"/>
              <a:t>Полученные с ее помощью результаты были опубликованы в знаменитой переведенной на 35 языков книге «Пределы роста», и впервые послужили предостережением человечеству в том, что Земля – ограниченная система, безудержный прогресс ведет к истощению ее ресурсов, и человечество ждет глобальный экологический кризис. [</a:t>
            </a:r>
            <a:r>
              <a:rPr lang="ru-RU" dirty="0" err="1" smtClean="0"/>
              <a:t>Donella</a:t>
            </a:r>
            <a:r>
              <a:rPr lang="ru-RU" dirty="0" smtClean="0"/>
              <a:t> </a:t>
            </a:r>
            <a:r>
              <a:rPr lang="ru-RU" dirty="0" err="1" smtClean="0"/>
              <a:t>H.Meadows</a:t>
            </a:r>
            <a:r>
              <a:rPr lang="ru-RU" dirty="0" smtClean="0"/>
              <a:t> </a:t>
            </a:r>
            <a:r>
              <a:rPr lang="ru-RU" dirty="0" err="1" smtClean="0"/>
              <a:t>et.al</a:t>
            </a:r>
            <a:r>
              <a:rPr lang="ru-RU" dirty="0" smtClean="0"/>
              <a:t>. </a:t>
            </a:r>
            <a:r>
              <a:rPr lang="ru-RU" dirty="0" err="1" smtClean="0"/>
              <a:t>The</a:t>
            </a:r>
            <a:r>
              <a:rPr lang="ru-RU" dirty="0" smtClean="0"/>
              <a:t> </a:t>
            </a:r>
            <a:r>
              <a:rPr lang="ru-RU" dirty="0" err="1" smtClean="0"/>
              <a:t>Limits</a:t>
            </a:r>
            <a:r>
              <a:rPr lang="ru-RU" dirty="0" smtClean="0"/>
              <a:t> </a:t>
            </a:r>
            <a:r>
              <a:rPr lang="ru-RU" dirty="0" err="1" smtClean="0"/>
              <a:t>of</a:t>
            </a:r>
            <a:r>
              <a:rPr lang="ru-RU" dirty="0" smtClean="0"/>
              <a:t> </a:t>
            </a:r>
            <a:r>
              <a:rPr lang="ru-RU" dirty="0" err="1" smtClean="0"/>
              <a:t>the</a:t>
            </a:r>
            <a:r>
              <a:rPr lang="ru-RU" dirty="0" smtClean="0"/>
              <a:t> </a:t>
            </a:r>
            <a:r>
              <a:rPr lang="ru-RU" dirty="0" err="1" smtClean="0"/>
              <a:t>Growth</a:t>
            </a:r>
            <a:r>
              <a:rPr lang="ru-RU" dirty="0" smtClean="0"/>
              <a:t>. N.-Y. </a:t>
            </a:r>
            <a:r>
              <a:rPr lang="ru-RU" dirty="0" err="1" smtClean="0"/>
              <a:t>Universe</a:t>
            </a:r>
            <a:r>
              <a:rPr lang="ru-RU" dirty="0" smtClean="0"/>
              <a:t> </a:t>
            </a:r>
            <a:r>
              <a:rPr lang="ru-RU" dirty="0" err="1" smtClean="0"/>
              <a:t>Books</a:t>
            </a:r>
            <a:r>
              <a:rPr lang="ru-RU" dirty="0" smtClean="0"/>
              <a:t>. 1972, перевод на русский язык 1991 г.]. Современное состояние проблемы описано в книге  </a:t>
            </a:r>
            <a:r>
              <a:rPr lang="ru-RU" dirty="0" err="1" smtClean="0"/>
              <a:t>Д.Х.Медоуз</a:t>
            </a:r>
            <a:r>
              <a:rPr lang="ru-RU" dirty="0" smtClean="0"/>
              <a:t>, </a:t>
            </a:r>
            <a:r>
              <a:rPr lang="ru-RU" dirty="0" err="1" smtClean="0"/>
              <a:t>Д.Л.Медоуз</a:t>
            </a:r>
            <a:r>
              <a:rPr lang="ru-RU" dirty="0" smtClean="0"/>
              <a:t>, </a:t>
            </a:r>
            <a:r>
              <a:rPr lang="ru-RU" dirty="0" err="1" smtClean="0"/>
              <a:t>Й.Рандерс</a:t>
            </a:r>
            <a:r>
              <a:rPr lang="ru-RU" dirty="0" smtClean="0"/>
              <a:t> «За пределами роста» М., Прогресс. 1994. (</a:t>
            </a:r>
            <a:r>
              <a:rPr lang="ru-RU" dirty="0" err="1" smtClean="0"/>
              <a:t>Donella</a:t>
            </a:r>
            <a:r>
              <a:rPr lang="ru-RU" dirty="0" smtClean="0"/>
              <a:t> </a:t>
            </a:r>
            <a:r>
              <a:rPr lang="ru-RU" dirty="0" err="1" smtClean="0"/>
              <a:t>H.Meadows</a:t>
            </a:r>
            <a:r>
              <a:rPr lang="ru-RU" dirty="0" smtClean="0"/>
              <a:t> </a:t>
            </a:r>
            <a:r>
              <a:rPr lang="ru-RU" dirty="0" err="1" smtClean="0"/>
              <a:t>et.al</a:t>
            </a:r>
            <a:r>
              <a:rPr lang="ru-RU" dirty="0" smtClean="0"/>
              <a:t> </a:t>
            </a:r>
            <a:r>
              <a:rPr lang="ru-RU" dirty="0" err="1" smtClean="0"/>
              <a:t>Beyond</a:t>
            </a:r>
            <a:r>
              <a:rPr lang="ru-RU" dirty="0" smtClean="0"/>
              <a:t> </a:t>
            </a:r>
            <a:r>
              <a:rPr lang="ru-RU" dirty="0" err="1" smtClean="0"/>
              <a:t>the</a:t>
            </a:r>
            <a:r>
              <a:rPr lang="ru-RU" dirty="0" smtClean="0"/>
              <a:t> </a:t>
            </a:r>
            <a:r>
              <a:rPr lang="ru-RU" dirty="0" err="1" smtClean="0"/>
              <a:t>Limits</a:t>
            </a:r>
            <a:r>
              <a:rPr lang="ru-RU" dirty="0" smtClean="0"/>
              <a:t>, (</a:t>
            </a:r>
            <a:r>
              <a:rPr lang="ru-RU" dirty="0" err="1" smtClean="0"/>
              <a:t>Confronting</a:t>
            </a:r>
            <a:r>
              <a:rPr lang="ru-RU" dirty="0" smtClean="0"/>
              <a:t> </a:t>
            </a:r>
            <a:r>
              <a:rPr lang="ru-RU" dirty="0" err="1" smtClean="0"/>
              <a:t>global</a:t>
            </a:r>
            <a:r>
              <a:rPr lang="ru-RU" dirty="0" smtClean="0"/>
              <a:t> </a:t>
            </a:r>
            <a:r>
              <a:rPr lang="ru-RU" dirty="0" err="1" smtClean="0"/>
              <a:t>collapse</a:t>
            </a:r>
            <a:r>
              <a:rPr lang="ru-RU" dirty="0" smtClean="0"/>
              <a:t>. </a:t>
            </a:r>
            <a:r>
              <a:rPr lang="ru-RU" dirty="0" err="1" smtClean="0"/>
              <a:t>Envisioning</a:t>
            </a:r>
            <a:r>
              <a:rPr lang="ru-RU" dirty="0" smtClean="0"/>
              <a:t> </a:t>
            </a:r>
            <a:r>
              <a:rPr lang="ru-RU" dirty="0" err="1" smtClean="0"/>
              <a:t>a</a:t>
            </a:r>
            <a:r>
              <a:rPr lang="ru-RU" dirty="0" smtClean="0"/>
              <a:t> </a:t>
            </a:r>
            <a:r>
              <a:rPr lang="ru-RU" dirty="0" err="1" smtClean="0"/>
              <a:t>sustainable</a:t>
            </a:r>
            <a:r>
              <a:rPr lang="ru-RU" dirty="0" smtClean="0"/>
              <a:t> future.1992)</a:t>
            </a:r>
          </a:p>
          <a:p>
            <a:r>
              <a:rPr lang="ru-RU" dirty="0" smtClean="0"/>
              <a:t>Вторая знаменитая глобальная модель – </a:t>
            </a:r>
            <a:r>
              <a:rPr lang="ru-RU" dirty="0" err="1" smtClean="0"/>
              <a:t>модель</a:t>
            </a:r>
            <a:r>
              <a:rPr lang="ru-RU" dirty="0" smtClean="0"/>
              <a:t> ядерной зимы, была создана под руководством Н.Н. Моисеева в России. Ее результаты наглядно показали, что глобальная ядерная война приведет к уничтожению как побежденных, так и победителей, так как после нее небо над всей Землей закроется тучами и настанет ядерная зима на период в несколько десятков лет. Поэтому победа в такой войне будет </a:t>
            </a:r>
            <a:r>
              <a:rPr lang="ru-RU" dirty="0" err="1" smtClean="0"/>
              <a:t>быссмысленной</a:t>
            </a:r>
            <a:r>
              <a:rPr lang="ru-RU" dirty="0" smtClean="0"/>
              <a:t>.</a:t>
            </a:r>
          </a:p>
          <a:p>
            <a:r>
              <a:rPr lang="ru-RU" dirty="0" smtClean="0"/>
              <a:t>В настоящее время активно разрабатываются глобальные модели, позволяющие рассчитать «парниковый эффект» и другие процессы, протекающие в глобальном масштабе. </a:t>
            </a:r>
          </a:p>
          <a:p>
            <a:r>
              <a:rPr lang="ru-RU" dirty="0" smtClean="0"/>
              <a:t>Ясно, что разработка имитационной модели сложной системы и работа с этой моделью требуют усилий целого коллектива специалистов как в области машинной математики, так и в предметной области. Подробное изучение методологии имитационного моделирования не входит в задачу нашего курса, мы будем заниматься более общими вопросами.</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142984"/>
            <a:ext cx="8229600" cy="5715015"/>
          </a:xfrm>
        </p:spPr>
        <p:txBody>
          <a:bodyPr>
            <a:normAutofit fontScale="62500" lnSpcReduction="20000"/>
          </a:bodyPr>
          <a:lstStyle/>
          <a:p>
            <a:r>
              <a:rPr lang="ru-RU" dirty="0" smtClean="0"/>
              <a:t>Управление может сводиться к кратковременному, скачкообразному изменению величин численности </a:t>
            </a:r>
            <a:r>
              <a:rPr lang="ru-RU" i="1" dirty="0" err="1" smtClean="0"/>
              <a:t>х</a:t>
            </a:r>
            <a:r>
              <a:rPr lang="ru-RU" dirty="0" smtClean="0"/>
              <a:t> и </a:t>
            </a:r>
            <a:r>
              <a:rPr lang="ru-RU" i="1" dirty="0" smtClean="0"/>
              <a:t>у.</a:t>
            </a:r>
            <a:r>
              <a:rPr lang="ru-RU" dirty="0" smtClean="0"/>
              <a:t> Такой способ отвечает методам борьбы типа однократного уничтожения одной или обеих популяций химическими средствами. </a:t>
            </a:r>
          </a:p>
          <a:p>
            <a:r>
              <a:rPr lang="ru-RU" dirty="0" smtClean="0"/>
              <a:t>Из сформулированного выше утверждения видно, что для совместимых популяций этот метод борьбы будет малоэффективным, поскольку с течением времени система опять выйдет на стационарный режим.</a:t>
            </a:r>
          </a:p>
          <a:p>
            <a:r>
              <a:rPr lang="ru-RU" dirty="0" smtClean="0"/>
              <a:t>Другой способ ‑ изменение вида функций взаимодействия между видами, например, при изменении значений параметров системы. Именно такому, параметрическому, способу отвечают биологические методы борьбы. Так при внедрении стерилизованных самцов уменьшается коэффициент естественного прироста популяции. </a:t>
            </a:r>
          </a:p>
          <a:p>
            <a:r>
              <a:rPr lang="ru-RU" dirty="0" smtClean="0"/>
              <a:t>Если при этом мы получим другой тип фазового портрета, такой, где имеется лишь устойчивое стационарное состояние с нулевой численностью вредителя, управление приведет к желаемому результату – уничтожению популяции вредного вида. </a:t>
            </a:r>
          </a:p>
          <a:p>
            <a:r>
              <a:rPr lang="ru-RU" dirty="0" smtClean="0"/>
              <a:t>Интересно отметить, что иногда воздействие целесообразно применить не к самому вредителю, а к его партнеру. Какой из способов более эффективен, в общем случае сказать нельзя. Это зависит от имеющихся в распоряжении средств управления и от явного вида функций, описывающих взаимодействие популяций.</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Модель А.Д.Базыкина</a:t>
            </a:r>
            <a:endParaRPr lang="ru-RU" dirty="0"/>
          </a:p>
        </p:txBody>
      </p:sp>
      <p:sp>
        <p:nvSpPr>
          <p:cNvPr id="3" name="Содержимое 2"/>
          <p:cNvSpPr>
            <a:spLocks noGrp="1"/>
          </p:cNvSpPr>
          <p:nvPr>
            <p:ph idx="1"/>
          </p:nvPr>
        </p:nvSpPr>
        <p:spPr>
          <a:xfrm>
            <a:off x="457200" y="1000108"/>
            <a:ext cx="8229600" cy="5574428"/>
          </a:xfrm>
        </p:spPr>
        <p:txBody>
          <a:bodyPr>
            <a:normAutofit fontScale="62500" lnSpcReduction="20000"/>
          </a:bodyPr>
          <a:lstStyle/>
          <a:p>
            <a:r>
              <a:rPr lang="ru-RU" dirty="0" smtClean="0"/>
              <a:t>Рассмотрим одну из изученных в этой книге моделей типа хищник-жертва.</a:t>
            </a:r>
            <a:endParaRPr lang="en-US" dirty="0" smtClean="0"/>
          </a:p>
          <a:p>
            <a:endParaRPr lang="en-US" dirty="0" smtClean="0"/>
          </a:p>
          <a:p>
            <a:endParaRPr lang="en-US" dirty="0" smtClean="0"/>
          </a:p>
          <a:p>
            <a:pPr>
              <a:buNone/>
            </a:pPr>
            <a:r>
              <a:rPr lang="en-US" dirty="0" smtClean="0"/>
              <a:t>							</a:t>
            </a:r>
            <a:r>
              <a:rPr lang="ru-RU" dirty="0" smtClean="0"/>
              <a:t>(9.17)</a:t>
            </a:r>
            <a:endParaRPr lang="en-US" dirty="0" smtClean="0"/>
          </a:p>
          <a:p>
            <a:endParaRPr lang="ru-RU" dirty="0" smtClean="0"/>
          </a:p>
          <a:p>
            <a:pPr>
              <a:buNone/>
            </a:pPr>
            <a:r>
              <a:rPr lang="ru-RU" dirty="0" smtClean="0"/>
              <a:t>						</a:t>
            </a:r>
          </a:p>
          <a:p>
            <a:r>
              <a:rPr lang="ru-RU" dirty="0" smtClean="0"/>
              <a:t>Система (9.17) является обобщением простейшей модели хищник-жертва </a:t>
            </a:r>
            <a:r>
              <a:rPr lang="ru-RU" dirty="0" err="1" smtClean="0"/>
              <a:t>Вольтерра</a:t>
            </a:r>
            <a:r>
              <a:rPr lang="ru-RU" dirty="0" smtClean="0"/>
              <a:t> (5.17) с учетом эффекта насыщения хищников. В модели (5.17) предполагается, что интенсивность </a:t>
            </a:r>
            <a:r>
              <a:rPr lang="ru-RU" dirty="0" err="1" smtClean="0"/>
              <a:t>выедания</a:t>
            </a:r>
            <a:r>
              <a:rPr lang="ru-RU" dirty="0" smtClean="0"/>
              <a:t> жертв линейно растет с ростом плотности жертв, что при больших плотностях жертв не соответствует реальности. Для описания зависимости рациона хищника от плотности жертв могут быть выбраны разные функции. Наиболее существенно, чтобы выбранная функция с ростом </a:t>
            </a:r>
            <a:r>
              <a:rPr lang="ru-RU" i="1" dirty="0" err="1" smtClean="0"/>
              <a:t>x</a:t>
            </a:r>
            <a:r>
              <a:rPr lang="ru-RU" dirty="0" smtClean="0"/>
              <a:t> асимптотически стремилась к постоянному значению. В модели (9.6) использовалась </a:t>
            </a:r>
            <a:r>
              <a:rPr lang="ru-RU" dirty="0" err="1" smtClean="0"/>
              <a:t>логистическая</a:t>
            </a:r>
            <a:r>
              <a:rPr lang="ru-RU" dirty="0" smtClean="0"/>
              <a:t> зависимость. В модели Базыкина в роли такой функции выбрана гипербола </a:t>
            </a:r>
            <a:r>
              <a:rPr lang="ru-RU" i="1" dirty="0" err="1" smtClean="0"/>
              <a:t>x</a:t>
            </a:r>
            <a:r>
              <a:rPr lang="ru-RU" dirty="0" smtClean="0"/>
              <a:t>/(1</a:t>
            </a:r>
            <a:r>
              <a:rPr lang="ru-RU" i="1" dirty="0" smtClean="0"/>
              <a:t>+px</a:t>
            </a:r>
            <a:r>
              <a:rPr lang="ru-RU" dirty="0" smtClean="0"/>
              <a:t>). Вспомним, что такой вид имеет формула Моно, описывающая зависимость скорость роста микроорганизмов от концентрации субстрата. Здесь в роли субстрата выступает жертва, а в роли микроорганизмов – хищник</a:t>
            </a:r>
            <a:r>
              <a:rPr lang="ru-RU" b="1" i="1" dirty="0" smtClean="0"/>
              <a:t>.</a:t>
            </a:r>
            <a:endParaRPr lang="ru-RU" dirty="0" smtClean="0"/>
          </a:p>
          <a:p>
            <a:endParaRPr lang="ru-RU" dirty="0"/>
          </a:p>
        </p:txBody>
      </p:sp>
      <p:pic>
        <p:nvPicPr>
          <p:cNvPr id="334850" name="Picture 2" descr="C:\Users\73B5~1\AppData\Local\Temp\Rar$EX00.995\LectMB\lect09.files\image054.gif"/>
          <p:cNvPicPr>
            <a:picLocks noChangeAspect="1" noChangeArrowheads="1"/>
          </p:cNvPicPr>
          <p:nvPr/>
        </p:nvPicPr>
        <p:blipFill>
          <a:blip r:embed="rId2" cstate="print"/>
          <a:srcRect/>
          <a:stretch>
            <a:fillRect/>
          </a:stretch>
        </p:blipFill>
        <p:spPr bwMode="auto">
          <a:xfrm>
            <a:off x="3428992" y="1357298"/>
            <a:ext cx="2428892" cy="163346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6" end="6"/>
                                            </p:txEl>
                                          </p:spTgt>
                                        </p:tgtEl>
                                      </p:cBhvr>
                                    </p:animEffect>
                                  </p:childTnLst>
                                </p:cTn>
                              </p:par>
                              <p:par>
                                <p:cTn id="39" presetID="58" presetClass="entr" presetSubtype="0" accel="100000" fill="hold" nodeType="withEffect">
                                  <p:stCondLst>
                                    <p:cond delay="0"/>
                                  </p:stCondLst>
                                  <p:childTnLst>
                                    <p:set>
                                      <p:cBhvr>
                                        <p:cTn id="40" dur="1" fill="hold">
                                          <p:stCondLst>
                                            <p:cond delay="0"/>
                                          </p:stCondLst>
                                        </p:cTn>
                                        <p:tgtEl>
                                          <p:spTgt spid="334850"/>
                                        </p:tgtEl>
                                        <p:attrNameLst>
                                          <p:attrName>style.visibility</p:attrName>
                                        </p:attrNameLst>
                                      </p:cBhvr>
                                      <p:to>
                                        <p:strVal val="visible"/>
                                      </p:to>
                                    </p:set>
                                    <p:anim calcmode="lin" valueType="num">
                                      <p:cBhvr>
                                        <p:cTn id="41" dur="500" fill="hold"/>
                                        <p:tgtEl>
                                          <p:spTgt spid="334850"/>
                                        </p:tgtEl>
                                        <p:attrNameLst>
                                          <p:attrName>ppt_w</p:attrName>
                                        </p:attrNameLst>
                                      </p:cBhvr>
                                      <p:tavLst>
                                        <p:tav tm="0">
                                          <p:val>
                                            <p:strVal val="#ppt_w*2.5"/>
                                          </p:val>
                                        </p:tav>
                                        <p:tav tm="100000">
                                          <p:val>
                                            <p:strVal val="#ppt_w"/>
                                          </p:val>
                                        </p:tav>
                                      </p:tavLst>
                                    </p:anim>
                                    <p:anim calcmode="lin" valueType="num">
                                      <p:cBhvr>
                                        <p:cTn id="42" dur="500" fill="hold"/>
                                        <p:tgtEl>
                                          <p:spTgt spid="334850"/>
                                        </p:tgtEl>
                                        <p:attrNameLst>
                                          <p:attrName>ppt_h</p:attrName>
                                        </p:attrNameLst>
                                      </p:cBhvr>
                                      <p:tavLst>
                                        <p:tav tm="0">
                                          <p:val>
                                            <p:strVal val="#ppt_h*0.01"/>
                                          </p:val>
                                        </p:tav>
                                        <p:tav tm="100000">
                                          <p:val>
                                            <p:strVal val="#ppt_h"/>
                                          </p:val>
                                        </p:tav>
                                      </p:tavLst>
                                    </p:anim>
                                    <p:anim calcmode="lin" valueType="num">
                                      <p:cBhvr>
                                        <p:cTn id="43" dur="500" fill="hold"/>
                                        <p:tgtEl>
                                          <p:spTgt spid="334850"/>
                                        </p:tgtEl>
                                        <p:attrNameLst>
                                          <p:attrName>ppt_x</p:attrName>
                                        </p:attrNameLst>
                                      </p:cBhvr>
                                      <p:tavLst>
                                        <p:tav tm="0">
                                          <p:val>
                                            <p:strVal val="#ppt_x"/>
                                          </p:val>
                                        </p:tav>
                                        <p:tav tm="100000">
                                          <p:val>
                                            <p:strVal val="#ppt_x"/>
                                          </p:val>
                                        </p:tav>
                                      </p:tavLst>
                                    </p:anim>
                                    <p:anim calcmode="lin" valueType="num">
                                      <p:cBhvr>
                                        <p:cTn id="44" dur="500" fill="hold"/>
                                        <p:tgtEl>
                                          <p:spTgt spid="334850"/>
                                        </p:tgtEl>
                                        <p:attrNameLst>
                                          <p:attrName>ppt_y</p:attrName>
                                        </p:attrNameLst>
                                      </p:cBhvr>
                                      <p:tavLst>
                                        <p:tav tm="0">
                                          <p:val>
                                            <p:strVal val="#ppt_h+1"/>
                                          </p:val>
                                        </p:tav>
                                        <p:tav tm="100000">
                                          <p:val>
                                            <p:strVal val="#ppt_y"/>
                                          </p:val>
                                        </p:tav>
                                      </p:tavLst>
                                    </p:anim>
                                    <p:animEffect transition="in" filter="fade">
                                      <p:cBhvr>
                                        <p:cTn id="45" dur="500"/>
                                        <p:tgtEl>
                                          <p:spTgt spid="334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28596" y="1214422"/>
            <a:ext cx="8229600" cy="4325112"/>
          </a:xfrm>
        </p:spPr>
        <p:txBody>
          <a:bodyPr>
            <a:normAutofit fontScale="85000" lnSpcReduction="20000"/>
          </a:bodyPr>
          <a:lstStyle/>
          <a:p>
            <a:r>
              <a:rPr lang="ru-RU" dirty="0" smtClean="0"/>
              <a:t>Система (9.17) зависит от семи параметров. Число параметров можно уменьшить с помощью замены переменных:</a:t>
            </a:r>
          </a:p>
          <a:p>
            <a:r>
              <a:rPr lang="ru-RU" i="1" dirty="0" err="1" smtClean="0"/>
              <a:t>x</a:t>
            </a:r>
            <a:r>
              <a:rPr lang="ru-RU" i="1" dirty="0" smtClean="0">
                <a:sym typeface="Symbol"/>
              </a:rPr>
              <a:t></a:t>
            </a:r>
            <a:r>
              <a:rPr lang="ru-RU" dirty="0" smtClean="0"/>
              <a:t>(</a:t>
            </a:r>
            <a:r>
              <a:rPr lang="ru-RU" i="1" dirty="0" smtClean="0"/>
              <a:t>A/D</a:t>
            </a:r>
            <a:r>
              <a:rPr lang="ru-RU" dirty="0" smtClean="0"/>
              <a:t>)</a:t>
            </a:r>
            <a:r>
              <a:rPr lang="ru-RU" i="1" dirty="0" err="1" smtClean="0"/>
              <a:t>x</a:t>
            </a:r>
            <a:r>
              <a:rPr lang="ru-RU" i="1" dirty="0" smtClean="0"/>
              <a:t>; </a:t>
            </a:r>
            <a:r>
              <a:rPr lang="ru-RU" i="1" dirty="0" err="1" smtClean="0"/>
              <a:t>y</a:t>
            </a:r>
            <a:r>
              <a:rPr lang="ru-RU" i="1" dirty="0" smtClean="0">
                <a:sym typeface="Symbol"/>
              </a:rPr>
              <a:t></a:t>
            </a:r>
            <a:r>
              <a:rPr lang="ru-RU" dirty="0" smtClean="0"/>
              <a:t>(</a:t>
            </a:r>
            <a:r>
              <a:rPr lang="ru-RU" i="1" dirty="0" smtClean="0"/>
              <a:t>A/D</a:t>
            </a:r>
            <a:r>
              <a:rPr lang="ru-RU" dirty="0" smtClean="0"/>
              <a:t>)</a:t>
            </a:r>
            <a:r>
              <a:rPr lang="ru-RU" i="1" dirty="0" smtClean="0"/>
              <a:t>/</a:t>
            </a:r>
            <a:r>
              <a:rPr lang="ru-RU" i="1" dirty="0" err="1" smtClean="0"/>
              <a:t>y</a:t>
            </a:r>
            <a:r>
              <a:rPr lang="ru-RU" i="1" dirty="0" smtClean="0"/>
              <a:t>;</a:t>
            </a:r>
            <a:endParaRPr lang="ru-RU" dirty="0" smtClean="0"/>
          </a:p>
          <a:p>
            <a:r>
              <a:rPr lang="ru-RU" i="1" dirty="0" err="1" smtClean="0"/>
              <a:t>t</a:t>
            </a:r>
            <a:r>
              <a:rPr lang="ru-RU" i="1" dirty="0" smtClean="0">
                <a:sym typeface="Symbol"/>
              </a:rPr>
              <a:t></a:t>
            </a:r>
            <a:r>
              <a:rPr lang="ru-RU" dirty="0" smtClean="0"/>
              <a:t>(</a:t>
            </a:r>
            <a:r>
              <a:rPr lang="ru-RU" i="1" dirty="0" smtClean="0"/>
              <a:t>1/A</a:t>
            </a:r>
            <a:r>
              <a:rPr lang="ru-RU" dirty="0" smtClean="0"/>
              <a:t>)</a:t>
            </a:r>
            <a:r>
              <a:rPr lang="ru-RU" i="1" dirty="0" err="1" smtClean="0"/>
              <a:t>t</a:t>
            </a:r>
            <a:r>
              <a:rPr lang="ru-RU" i="1" dirty="0" smtClean="0"/>
              <a:t>; </a:t>
            </a:r>
            <a:r>
              <a:rPr lang="ru-RU" i="1" dirty="0" smtClean="0">
                <a:sym typeface="Symbol"/>
              </a:rPr>
              <a:t></a:t>
            </a:r>
            <a:r>
              <a:rPr lang="ru-RU" i="1" dirty="0" err="1" smtClean="0"/>
              <a:t>=c</a:t>
            </a:r>
            <a:r>
              <a:rPr lang="ru-RU" i="1" dirty="0" smtClean="0"/>
              <a:t>/A; </a:t>
            </a:r>
            <a:endParaRPr lang="ru-RU" dirty="0" smtClean="0"/>
          </a:p>
          <a:p>
            <a:r>
              <a:rPr lang="ru-RU" i="1" dirty="0" smtClean="0">
                <a:sym typeface="Symbol"/>
              </a:rPr>
              <a:t></a:t>
            </a:r>
            <a:r>
              <a:rPr lang="ru-RU" i="1" dirty="0" smtClean="0"/>
              <a:t>=PD/A; </a:t>
            </a:r>
            <a:r>
              <a:rPr lang="ru-RU" i="1" dirty="0" smtClean="0">
                <a:sym typeface="Symbol"/>
              </a:rPr>
              <a:t></a:t>
            </a:r>
            <a:r>
              <a:rPr lang="ru-RU" i="1" dirty="0" smtClean="0"/>
              <a:t>=E/D; </a:t>
            </a:r>
            <a:r>
              <a:rPr lang="ru-RU" i="1" dirty="0" smtClean="0">
                <a:sym typeface="Symbol"/>
              </a:rPr>
              <a:t></a:t>
            </a:r>
            <a:r>
              <a:rPr lang="ru-RU" i="1" dirty="0" smtClean="0"/>
              <a:t>=M/B</a:t>
            </a:r>
            <a:endParaRPr lang="ru-RU" dirty="0" smtClean="0"/>
          </a:p>
          <a:p>
            <a:r>
              <a:rPr lang="ru-RU" dirty="0" smtClean="0"/>
              <a:t>В новых безразмерных переменных система имеет вид</a:t>
            </a:r>
            <a:endParaRPr lang="en-US" dirty="0" smtClean="0"/>
          </a:p>
          <a:p>
            <a:endParaRPr lang="en-US" dirty="0" smtClean="0"/>
          </a:p>
          <a:p>
            <a:endParaRPr lang="en-US" dirty="0" smtClean="0"/>
          </a:p>
          <a:p>
            <a:endParaRPr lang="ru-RU" dirty="0" smtClean="0"/>
          </a:p>
          <a:p>
            <a:pPr>
              <a:buNone/>
            </a:pPr>
            <a:r>
              <a:rPr lang="ru-RU" dirty="0" smtClean="0"/>
              <a:t>			</a:t>
            </a:r>
            <a:r>
              <a:rPr lang="en-US" dirty="0" smtClean="0"/>
              <a:t>	</a:t>
            </a:r>
            <a:r>
              <a:rPr lang="ru-RU" dirty="0" smtClean="0"/>
              <a:t>			(9.18)</a:t>
            </a:r>
          </a:p>
          <a:p>
            <a:pPr>
              <a:buNone/>
            </a:pPr>
            <a:r>
              <a:rPr lang="ru-RU" dirty="0" smtClean="0"/>
              <a:t>и зависит от четырех параметров.</a:t>
            </a:r>
          </a:p>
          <a:p>
            <a:endParaRPr lang="ru-RU" dirty="0"/>
          </a:p>
        </p:txBody>
      </p:sp>
      <p:pic>
        <p:nvPicPr>
          <p:cNvPr id="337922" name="Picture 2" descr="C:\Users\73B5~1\AppData\Local\Temp\Rar$EX00.995\LectMB\lect09.files\image056.gif"/>
          <p:cNvPicPr>
            <a:picLocks noChangeAspect="1" noChangeArrowheads="1"/>
          </p:cNvPicPr>
          <p:nvPr/>
        </p:nvPicPr>
        <p:blipFill>
          <a:blip r:embed="rId2" cstate="print"/>
          <a:srcRect/>
          <a:stretch>
            <a:fillRect/>
          </a:stretch>
        </p:blipFill>
        <p:spPr bwMode="auto">
          <a:xfrm>
            <a:off x="3286116" y="3571876"/>
            <a:ext cx="2590609" cy="142876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par>
                                <p:cTn id="48" presetID="58" presetClass="entr" presetSubtype="0" accel="100000" fill="hold" grpId="0"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p:cTn id="50"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8" end="8"/>
                                            </p:txEl>
                                          </p:spTgt>
                                        </p:tgtEl>
                                      </p:cBhvr>
                                    </p:animEffect>
                                  </p:childTnLst>
                                </p:cTn>
                              </p:par>
                              <p:par>
                                <p:cTn id="55" presetID="58" presetClass="entr" presetSubtype="0" accel="100000" fill="hold" nodeType="withEffect">
                                  <p:stCondLst>
                                    <p:cond delay="0"/>
                                  </p:stCondLst>
                                  <p:childTnLst>
                                    <p:set>
                                      <p:cBhvr>
                                        <p:cTn id="56" dur="1" fill="hold">
                                          <p:stCondLst>
                                            <p:cond delay="0"/>
                                          </p:stCondLst>
                                        </p:cTn>
                                        <p:tgtEl>
                                          <p:spTgt spid="337922"/>
                                        </p:tgtEl>
                                        <p:attrNameLst>
                                          <p:attrName>style.visibility</p:attrName>
                                        </p:attrNameLst>
                                      </p:cBhvr>
                                      <p:to>
                                        <p:strVal val="visible"/>
                                      </p:to>
                                    </p:set>
                                    <p:anim calcmode="lin" valueType="num">
                                      <p:cBhvr>
                                        <p:cTn id="57" dur="500" fill="hold"/>
                                        <p:tgtEl>
                                          <p:spTgt spid="337922"/>
                                        </p:tgtEl>
                                        <p:attrNameLst>
                                          <p:attrName>ppt_w</p:attrName>
                                        </p:attrNameLst>
                                      </p:cBhvr>
                                      <p:tavLst>
                                        <p:tav tm="0">
                                          <p:val>
                                            <p:strVal val="#ppt_w*2.5"/>
                                          </p:val>
                                        </p:tav>
                                        <p:tav tm="100000">
                                          <p:val>
                                            <p:strVal val="#ppt_w"/>
                                          </p:val>
                                        </p:tav>
                                      </p:tavLst>
                                    </p:anim>
                                    <p:anim calcmode="lin" valueType="num">
                                      <p:cBhvr>
                                        <p:cTn id="58" dur="500" fill="hold"/>
                                        <p:tgtEl>
                                          <p:spTgt spid="337922"/>
                                        </p:tgtEl>
                                        <p:attrNameLst>
                                          <p:attrName>ppt_h</p:attrName>
                                        </p:attrNameLst>
                                      </p:cBhvr>
                                      <p:tavLst>
                                        <p:tav tm="0">
                                          <p:val>
                                            <p:strVal val="#ppt_h*0.01"/>
                                          </p:val>
                                        </p:tav>
                                        <p:tav tm="100000">
                                          <p:val>
                                            <p:strVal val="#ppt_h"/>
                                          </p:val>
                                        </p:tav>
                                      </p:tavLst>
                                    </p:anim>
                                    <p:anim calcmode="lin" valueType="num">
                                      <p:cBhvr>
                                        <p:cTn id="59" dur="500" fill="hold"/>
                                        <p:tgtEl>
                                          <p:spTgt spid="337922"/>
                                        </p:tgtEl>
                                        <p:attrNameLst>
                                          <p:attrName>ppt_x</p:attrName>
                                        </p:attrNameLst>
                                      </p:cBhvr>
                                      <p:tavLst>
                                        <p:tav tm="0">
                                          <p:val>
                                            <p:strVal val="#ppt_x"/>
                                          </p:val>
                                        </p:tav>
                                        <p:tav tm="100000">
                                          <p:val>
                                            <p:strVal val="#ppt_x"/>
                                          </p:val>
                                        </p:tav>
                                      </p:tavLst>
                                    </p:anim>
                                    <p:anim calcmode="lin" valueType="num">
                                      <p:cBhvr>
                                        <p:cTn id="60" dur="500" fill="hold"/>
                                        <p:tgtEl>
                                          <p:spTgt spid="337922"/>
                                        </p:tgtEl>
                                        <p:attrNameLst>
                                          <p:attrName>ppt_y</p:attrName>
                                        </p:attrNameLst>
                                      </p:cBhvr>
                                      <p:tavLst>
                                        <p:tav tm="0">
                                          <p:val>
                                            <p:strVal val="#ppt_h+1"/>
                                          </p:val>
                                        </p:tav>
                                        <p:tav tm="100000">
                                          <p:val>
                                            <p:strVal val="#ppt_y"/>
                                          </p:val>
                                        </p:tav>
                                      </p:tavLst>
                                    </p:anim>
                                    <p:animEffect transition="in" filter="fade">
                                      <p:cBhvr>
                                        <p:cTn id="61" dur="500"/>
                                        <p:tgtEl>
                                          <p:spTgt spid="337922"/>
                                        </p:tgtEl>
                                      </p:cBhvr>
                                    </p:animEffect>
                                  </p:childTnLst>
                                </p:cTn>
                              </p:par>
                              <p:par>
                                <p:cTn id="62" presetID="58" presetClass="entr" presetSubtype="0" accel="100000" fill="hold" grpId="0" nodeType="with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 calcmode="lin" valueType="num">
                                      <p:cBhvr>
                                        <p:cTn id="64"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65"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6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7"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6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4926035"/>
          </a:xfrm>
        </p:spPr>
        <p:txBody>
          <a:bodyPr>
            <a:normAutofit fontScale="70000" lnSpcReduction="20000"/>
          </a:bodyPr>
          <a:lstStyle/>
          <a:p>
            <a:r>
              <a:rPr lang="ru-RU" dirty="0" smtClean="0"/>
              <a:t>Для полного качественного исследования необходимо разбить четырехмерное пространство параметров на области с различным типом динамического поведения, т.е. построить параметрический, или структурный портрет системы. </a:t>
            </a:r>
          </a:p>
          <a:p>
            <a:r>
              <a:rPr lang="ru-RU" dirty="0" smtClean="0"/>
              <a:t>Затем надо построить фазовые портреты для каждой из областей параметрического портрета и описать бифуркации, происходящие с фазовыми портретами на границах различных областей параметрического портрета. </a:t>
            </a:r>
          </a:p>
          <a:p>
            <a:r>
              <a:rPr lang="ru-RU" dirty="0" smtClean="0"/>
              <a:t>Построение полного параметрического портрета производится в виде набора “срезов” (проекций) параметрического портрета малой размерности при фиксированных значениях некоторых из параметров. </a:t>
            </a:r>
          </a:p>
          <a:p>
            <a:r>
              <a:rPr lang="ru-RU" dirty="0" smtClean="0"/>
              <a:t>Параметрический портрет системы (9.18) при фиксированных </a:t>
            </a:r>
            <a:r>
              <a:rPr lang="ru-RU" dirty="0" smtClean="0">
                <a:sym typeface="Symbol"/>
              </a:rPr>
              <a:t></a:t>
            </a:r>
            <a:r>
              <a:rPr lang="ru-RU" dirty="0" smtClean="0"/>
              <a:t> и малых </a:t>
            </a:r>
            <a:r>
              <a:rPr lang="ru-RU" dirty="0" smtClean="0">
                <a:sym typeface="Symbol"/>
              </a:rPr>
              <a:t></a:t>
            </a:r>
            <a:r>
              <a:rPr lang="ru-RU" dirty="0" smtClean="0"/>
              <a:t> представлен на рис.9.8. Портрет содержит 10 областей с различным типом поведения фазовых траекторий.</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0034" y="4429132"/>
            <a:ext cx="8186766" cy="2000263"/>
          </a:xfrm>
        </p:spPr>
        <p:txBody>
          <a:bodyPr>
            <a:normAutofit/>
          </a:bodyPr>
          <a:lstStyle/>
          <a:p>
            <a:endParaRPr lang="ru-RU" dirty="0" smtClean="0"/>
          </a:p>
          <a:p>
            <a:pPr>
              <a:buNone/>
            </a:pPr>
            <a:endParaRPr lang="ru-RU" dirty="0" smtClean="0"/>
          </a:p>
          <a:p>
            <a:r>
              <a:rPr lang="ru-RU" b="1" dirty="0" smtClean="0"/>
              <a:t>Рис. 9.8.</a:t>
            </a:r>
            <a:r>
              <a:rPr lang="ru-RU" dirty="0" smtClean="0"/>
              <a:t> Параметрический портрет системы (9.18) при фиксированных </a:t>
            </a:r>
            <a:r>
              <a:rPr lang="ru-RU" dirty="0" smtClean="0">
                <a:sym typeface="Symbol"/>
              </a:rPr>
              <a:t></a:t>
            </a:r>
            <a:r>
              <a:rPr lang="ru-RU" dirty="0" smtClean="0"/>
              <a:t> и малых </a:t>
            </a:r>
            <a:r>
              <a:rPr lang="ru-RU" dirty="0" smtClean="0">
                <a:sym typeface="Symbol"/>
              </a:rPr>
              <a:t></a:t>
            </a:r>
            <a:endParaRPr lang="ru-RU" dirty="0" smtClean="0"/>
          </a:p>
          <a:p>
            <a:endParaRPr lang="ru-RU" dirty="0"/>
          </a:p>
        </p:txBody>
      </p:sp>
      <p:pic>
        <p:nvPicPr>
          <p:cNvPr id="338946" name="Picture 2" descr="C:\Users\73B5~1\AppData\Local\Temp\Rar$EX00.995\LectMB\lect09.files\image058.jpg"/>
          <p:cNvPicPr>
            <a:picLocks noChangeAspect="1" noChangeArrowheads="1"/>
          </p:cNvPicPr>
          <p:nvPr/>
        </p:nvPicPr>
        <p:blipFill>
          <a:blip r:embed="rId2" cstate="print"/>
          <a:srcRect/>
          <a:stretch>
            <a:fillRect/>
          </a:stretch>
        </p:blipFill>
        <p:spPr bwMode="auto">
          <a:xfrm>
            <a:off x="2357422" y="1571612"/>
            <a:ext cx="4143404" cy="3483050"/>
          </a:xfrm>
          <a:prstGeom prst="rect">
            <a:avLst/>
          </a:prstGeom>
          <a:noFill/>
        </p:spPr>
      </p:pic>
    </p:spTree>
  </p:cSld>
  <p:clrMapOvr>
    <a:masterClrMapping/>
  </p:clrMapOvr>
  <p:transition>
    <p:dissolve/>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5211763"/>
          </a:xfrm>
        </p:spPr>
        <p:txBody>
          <a:bodyPr>
            <a:normAutofit fontScale="62500" lnSpcReduction="20000"/>
          </a:bodyPr>
          <a:lstStyle/>
          <a:p>
            <a:r>
              <a:rPr lang="ru-RU" dirty="0" smtClean="0"/>
              <a:t>Поведение системы при различных соотношениях параметров может быть существенно различным (рис.9.9). В системе возможны:</a:t>
            </a:r>
          </a:p>
          <a:p>
            <a:r>
              <a:rPr lang="ru-RU" dirty="0" smtClean="0"/>
              <a:t>1) одно устойчивое равновесие (области 1 и 5); </a:t>
            </a:r>
          </a:p>
          <a:p>
            <a:r>
              <a:rPr lang="ru-RU" dirty="0" smtClean="0"/>
              <a:t>2) один устойчивый предельный цикл (области 3 и 8);</a:t>
            </a:r>
          </a:p>
          <a:p>
            <a:r>
              <a:rPr lang="ru-RU" dirty="0" smtClean="0"/>
              <a:t>3) два устойчивых равновесия (область 2)</a:t>
            </a:r>
          </a:p>
          <a:p>
            <a:r>
              <a:rPr lang="ru-RU" dirty="0" smtClean="0"/>
              <a:t>4) устойчивый предельный цикл и неустойчивое равновесие внутри него (области 6, 7, 9, 10)</a:t>
            </a:r>
          </a:p>
          <a:p>
            <a:r>
              <a:rPr lang="ru-RU" dirty="0" smtClean="0"/>
              <a:t>5) устойчивый предельный цикл и устойчивое равновесие вне его (область 4).</a:t>
            </a:r>
          </a:p>
          <a:p>
            <a:r>
              <a:rPr lang="ru-RU" dirty="0" smtClean="0"/>
              <a:t>В параметрических областях 7, 9, 10 область притяжения равновесия ограничивается неустойчивым предельным циклом, лежащим внутри устойчивого. Наиболее интересно устроен фазовый портрет, соответствующий области 6 на параметрическом портрете. Детально он изображен на рис. 9.10.</a:t>
            </a:r>
          </a:p>
          <a:p>
            <a:r>
              <a:rPr lang="ru-RU" dirty="0" smtClean="0"/>
              <a:t>Область притяжения равновесия В</a:t>
            </a:r>
            <a:r>
              <a:rPr lang="ru-RU" baseline="-25000" dirty="0" smtClean="0"/>
              <a:t>2</a:t>
            </a:r>
            <a:r>
              <a:rPr lang="ru-RU" dirty="0" smtClean="0"/>
              <a:t> (заштрихована) представляет собой “улитку”, скручивающуюся с неустойчивого фокуса В</a:t>
            </a:r>
            <a:r>
              <a:rPr lang="ru-RU" baseline="-25000" dirty="0" smtClean="0"/>
              <a:t>1</a:t>
            </a:r>
            <a:r>
              <a:rPr lang="ru-RU" dirty="0" smtClean="0"/>
              <a:t>. Если известно, что в начальный момент времени система находилась в окрестности В</a:t>
            </a:r>
            <a:r>
              <a:rPr lang="ru-RU" baseline="-25000" dirty="0" smtClean="0"/>
              <a:t>1</a:t>
            </a:r>
            <a:r>
              <a:rPr lang="ru-RU" dirty="0" smtClean="0"/>
              <a:t>, то судить о том, придет ли соответствующая траектория в равновесие В</a:t>
            </a:r>
            <a:r>
              <a:rPr lang="ru-RU" baseline="-25000" dirty="0" smtClean="0"/>
              <a:t>2 </a:t>
            </a:r>
            <a:r>
              <a:rPr lang="ru-RU" dirty="0" smtClean="0"/>
              <a:t> или на устойчивый предельный цикл, окружающий три точки равновесия С (седло), В</a:t>
            </a:r>
            <a:r>
              <a:rPr lang="ru-RU" baseline="-25000" dirty="0" smtClean="0"/>
              <a:t>1</a:t>
            </a:r>
            <a:r>
              <a:rPr lang="ru-RU" dirty="0" smtClean="0"/>
              <a:t> и В</a:t>
            </a:r>
            <a:r>
              <a:rPr lang="ru-RU" baseline="-25000" dirty="0" smtClean="0"/>
              <a:t>2 </a:t>
            </a:r>
            <a:r>
              <a:rPr lang="ru-RU" dirty="0" smtClean="0"/>
              <a:t> можно лишь на основе вероятностных соображений.</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6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5" dur="5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8" presetClass="entr" presetSubtype="0" accel="10000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71"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7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3"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7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643306" y="1285860"/>
            <a:ext cx="5143536" cy="3000396"/>
          </a:xfrm>
        </p:spPr>
        <p:txBody>
          <a:bodyPr>
            <a:normAutofit/>
          </a:bodyPr>
          <a:lstStyle/>
          <a:p>
            <a:endParaRPr lang="ru-RU" dirty="0" smtClean="0"/>
          </a:p>
          <a:p>
            <a:pPr fontAlgn="t"/>
            <a:r>
              <a:rPr lang="ru-RU" sz="2100" b="1" dirty="0" smtClean="0"/>
              <a:t>Рис. 9.9.</a:t>
            </a:r>
            <a:r>
              <a:rPr lang="ru-RU" sz="2100" dirty="0" smtClean="0"/>
              <a:t> Набор фазовых портретов системы (9.18), возможных  в конечной части первого квадранта и соответствующих областям 1 ‑ 10 параметрического портрета рис. 9.8 (Базыкин, 1985)</a:t>
            </a:r>
          </a:p>
          <a:p>
            <a:endParaRPr lang="ru-RU" dirty="0"/>
          </a:p>
        </p:txBody>
      </p:sp>
      <p:pic>
        <p:nvPicPr>
          <p:cNvPr id="340994" name="Picture 2" descr="C:\Users\73B5~1\AppData\Local\Temp\Rar$EX00.995\LectMB\lect09.files\image060.jpg"/>
          <p:cNvPicPr>
            <a:picLocks noChangeAspect="1" noChangeArrowheads="1"/>
          </p:cNvPicPr>
          <p:nvPr/>
        </p:nvPicPr>
        <p:blipFill>
          <a:blip r:embed="rId2" cstate="print"/>
          <a:srcRect/>
          <a:stretch>
            <a:fillRect/>
          </a:stretch>
        </p:blipFill>
        <p:spPr bwMode="auto">
          <a:xfrm>
            <a:off x="571472" y="1571612"/>
            <a:ext cx="3086100" cy="3762375"/>
          </a:xfrm>
          <a:prstGeom prst="rect">
            <a:avLst/>
          </a:prstGeom>
          <a:noFill/>
        </p:spPr>
      </p:pic>
      <p:pic>
        <p:nvPicPr>
          <p:cNvPr id="340996" name="Picture 4" descr="C:\Users\73B5~1\AppData\Local\Temp\Rar$EX00.995\LectMB\lect09.files\image062.jpg"/>
          <p:cNvPicPr>
            <a:picLocks noChangeAspect="1" noChangeArrowheads="1"/>
          </p:cNvPicPr>
          <p:nvPr/>
        </p:nvPicPr>
        <p:blipFill>
          <a:blip r:embed="rId3" cstate="print"/>
          <a:srcRect/>
          <a:stretch>
            <a:fillRect/>
          </a:stretch>
        </p:blipFill>
        <p:spPr bwMode="auto">
          <a:xfrm>
            <a:off x="5500694" y="4048125"/>
            <a:ext cx="2847975" cy="2809875"/>
          </a:xfrm>
          <a:prstGeom prst="rect">
            <a:avLst/>
          </a:prstGeom>
          <a:noFill/>
        </p:spPr>
      </p:pic>
      <p:sp>
        <p:nvSpPr>
          <p:cNvPr id="8" name="Прямоугольник 7"/>
          <p:cNvSpPr/>
          <p:nvPr/>
        </p:nvSpPr>
        <p:spPr>
          <a:xfrm>
            <a:off x="428596" y="5214950"/>
            <a:ext cx="5000660" cy="1477328"/>
          </a:xfrm>
          <a:prstGeom prst="rect">
            <a:avLst/>
          </a:prstGeom>
        </p:spPr>
        <p:txBody>
          <a:bodyPr wrap="square">
            <a:spAutoFit/>
          </a:bodyPr>
          <a:lstStyle/>
          <a:p>
            <a:endParaRPr lang="ru-RU" dirty="0" smtClean="0"/>
          </a:p>
          <a:p>
            <a:r>
              <a:rPr lang="ru-RU" dirty="0" smtClean="0"/>
              <a:t> </a:t>
            </a:r>
          </a:p>
          <a:p>
            <a:r>
              <a:rPr lang="ru-RU" b="1" dirty="0" smtClean="0"/>
              <a:t>Рис.9.10.</a:t>
            </a:r>
            <a:r>
              <a:rPr lang="ru-RU" dirty="0" smtClean="0"/>
              <a:t> Фазовый портрет системы 9.18 для параметрической области 6. Область притяжения В</a:t>
            </a:r>
            <a:r>
              <a:rPr lang="ru-RU" baseline="-25000" dirty="0" smtClean="0"/>
              <a:t>2</a:t>
            </a:r>
            <a:r>
              <a:rPr lang="ru-RU" dirty="0" smtClean="0"/>
              <a:t> заштрихована</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1" end="1"/>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340994"/>
                                        </p:tgtEl>
                                        <p:attrNameLst>
                                          <p:attrName>style.visibility</p:attrName>
                                        </p:attrNameLst>
                                      </p:cBhvr>
                                      <p:to>
                                        <p:strVal val="visible"/>
                                      </p:to>
                                    </p:set>
                                    <p:anim calcmode="lin" valueType="num">
                                      <p:cBhvr>
                                        <p:cTn id="14" dur="500" fill="hold"/>
                                        <p:tgtEl>
                                          <p:spTgt spid="340994"/>
                                        </p:tgtEl>
                                        <p:attrNameLst>
                                          <p:attrName>ppt_w</p:attrName>
                                        </p:attrNameLst>
                                      </p:cBhvr>
                                      <p:tavLst>
                                        <p:tav tm="0">
                                          <p:val>
                                            <p:strVal val="#ppt_w*2.5"/>
                                          </p:val>
                                        </p:tav>
                                        <p:tav tm="100000">
                                          <p:val>
                                            <p:strVal val="#ppt_w"/>
                                          </p:val>
                                        </p:tav>
                                      </p:tavLst>
                                    </p:anim>
                                    <p:anim calcmode="lin" valueType="num">
                                      <p:cBhvr>
                                        <p:cTn id="15" dur="500" fill="hold"/>
                                        <p:tgtEl>
                                          <p:spTgt spid="340994"/>
                                        </p:tgtEl>
                                        <p:attrNameLst>
                                          <p:attrName>ppt_h</p:attrName>
                                        </p:attrNameLst>
                                      </p:cBhvr>
                                      <p:tavLst>
                                        <p:tav tm="0">
                                          <p:val>
                                            <p:strVal val="#ppt_h*0.01"/>
                                          </p:val>
                                        </p:tav>
                                        <p:tav tm="100000">
                                          <p:val>
                                            <p:strVal val="#ppt_h"/>
                                          </p:val>
                                        </p:tav>
                                      </p:tavLst>
                                    </p:anim>
                                    <p:anim calcmode="lin" valueType="num">
                                      <p:cBhvr>
                                        <p:cTn id="16" dur="500" fill="hold"/>
                                        <p:tgtEl>
                                          <p:spTgt spid="340994"/>
                                        </p:tgtEl>
                                        <p:attrNameLst>
                                          <p:attrName>ppt_x</p:attrName>
                                        </p:attrNameLst>
                                      </p:cBhvr>
                                      <p:tavLst>
                                        <p:tav tm="0">
                                          <p:val>
                                            <p:strVal val="#ppt_x"/>
                                          </p:val>
                                        </p:tav>
                                        <p:tav tm="100000">
                                          <p:val>
                                            <p:strVal val="#ppt_x"/>
                                          </p:val>
                                        </p:tav>
                                      </p:tavLst>
                                    </p:anim>
                                    <p:anim calcmode="lin" valueType="num">
                                      <p:cBhvr>
                                        <p:cTn id="17" dur="500" fill="hold"/>
                                        <p:tgtEl>
                                          <p:spTgt spid="340994"/>
                                        </p:tgtEl>
                                        <p:attrNameLst>
                                          <p:attrName>ppt_y</p:attrName>
                                        </p:attrNameLst>
                                      </p:cBhvr>
                                      <p:tavLst>
                                        <p:tav tm="0">
                                          <p:val>
                                            <p:strVal val="#ppt_h+1"/>
                                          </p:val>
                                        </p:tav>
                                        <p:tav tm="100000">
                                          <p:val>
                                            <p:strVal val="#ppt_y"/>
                                          </p:val>
                                        </p:tav>
                                      </p:tavLst>
                                    </p:anim>
                                    <p:animEffect transition="in" filter="fade">
                                      <p:cBhvr>
                                        <p:cTn id="18" dur="500"/>
                                        <p:tgtEl>
                                          <p:spTgt spid="340994"/>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nodeType="clickEffect">
                                  <p:stCondLst>
                                    <p:cond delay="0"/>
                                  </p:stCondLst>
                                  <p:childTnLst>
                                    <p:set>
                                      <p:cBhvr>
                                        <p:cTn id="22" dur="1" fill="hold">
                                          <p:stCondLst>
                                            <p:cond delay="0"/>
                                          </p:stCondLst>
                                        </p:cTn>
                                        <p:tgtEl>
                                          <p:spTgt spid="340996"/>
                                        </p:tgtEl>
                                        <p:attrNameLst>
                                          <p:attrName>style.visibility</p:attrName>
                                        </p:attrNameLst>
                                      </p:cBhvr>
                                      <p:to>
                                        <p:strVal val="visible"/>
                                      </p:to>
                                    </p:set>
                                    <p:anim calcmode="lin" valueType="num">
                                      <p:cBhvr>
                                        <p:cTn id="23" dur="500" fill="hold"/>
                                        <p:tgtEl>
                                          <p:spTgt spid="340996"/>
                                        </p:tgtEl>
                                        <p:attrNameLst>
                                          <p:attrName>ppt_w</p:attrName>
                                        </p:attrNameLst>
                                      </p:cBhvr>
                                      <p:tavLst>
                                        <p:tav tm="0">
                                          <p:val>
                                            <p:strVal val="#ppt_w*2.5"/>
                                          </p:val>
                                        </p:tav>
                                        <p:tav tm="100000">
                                          <p:val>
                                            <p:strVal val="#ppt_w"/>
                                          </p:val>
                                        </p:tav>
                                      </p:tavLst>
                                    </p:anim>
                                    <p:anim calcmode="lin" valueType="num">
                                      <p:cBhvr>
                                        <p:cTn id="24" dur="500" fill="hold"/>
                                        <p:tgtEl>
                                          <p:spTgt spid="340996"/>
                                        </p:tgtEl>
                                        <p:attrNameLst>
                                          <p:attrName>ppt_h</p:attrName>
                                        </p:attrNameLst>
                                      </p:cBhvr>
                                      <p:tavLst>
                                        <p:tav tm="0">
                                          <p:val>
                                            <p:strVal val="#ppt_h*0.01"/>
                                          </p:val>
                                        </p:tav>
                                        <p:tav tm="100000">
                                          <p:val>
                                            <p:strVal val="#ppt_h"/>
                                          </p:val>
                                        </p:tav>
                                      </p:tavLst>
                                    </p:anim>
                                    <p:anim calcmode="lin" valueType="num">
                                      <p:cBhvr>
                                        <p:cTn id="25" dur="500" fill="hold"/>
                                        <p:tgtEl>
                                          <p:spTgt spid="340996"/>
                                        </p:tgtEl>
                                        <p:attrNameLst>
                                          <p:attrName>ppt_x</p:attrName>
                                        </p:attrNameLst>
                                      </p:cBhvr>
                                      <p:tavLst>
                                        <p:tav tm="0">
                                          <p:val>
                                            <p:strVal val="#ppt_x"/>
                                          </p:val>
                                        </p:tav>
                                        <p:tav tm="100000">
                                          <p:val>
                                            <p:strVal val="#ppt_x"/>
                                          </p:val>
                                        </p:tav>
                                      </p:tavLst>
                                    </p:anim>
                                    <p:anim calcmode="lin" valueType="num">
                                      <p:cBhvr>
                                        <p:cTn id="26" dur="500" fill="hold"/>
                                        <p:tgtEl>
                                          <p:spTgt spid="340996"/>
                                        </p:tgtEl>
                                        <p:attrNameLst>
                                          <p:attrName>ppt_y</p:attrName>
                                        </p:attrNameLst>
                                      </p:cBhvr>
                                      <p:tavLst>
                                        <p:tav tm="0">
                                          <p:val>
                                            <p:strVal val="#ppt_h+1"/>
                                          </p:val>
                                        </p:tav>
                                        <p:tav tm="100000">
                                          <p:val>
                                            <p:strVal val="#ppt_y"/>
                                          </p:val>
                                        </p:tav>
                                      </p:tavLst>
                                    </p:anim>
                                    <p:animEffect transition="in" filter="fade">
                                      <p:cBhvr>
                                        <p:cTn id="27" dur="500"/>
                                        <p:tgtEl>
                                          <p:spTgt spid="340996"/>
                                        </p:tgtEl>
                                      </p:cBhvr>
                                    </p:animEffect>
                                  </p:childTnLst>
                                </p:cTn>
                              </p:par>
                              <p:par>
                                <p:cTn id="28" presetID="58" presetClass="entr" presetSubtype="0" accel="10000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strVal val="#ppt_w*2.5"/>
                                          </p:val>
                                        </p:tav>
                                        <p:tav tm="100000">
                                          <p:val>
                                            <p:strVal val="#ppt_w"/>
                                          </p:val>
                                        </p:tav>
                                      </p:tavLst>
                                    </p:anim>
                                    <p:anim calcmode="lin" valueType="num">
                                      <p:cBhvr>
                                        <p:cTn id="31" dur="500" fill="hold"/>
                                        <p:tgtEl>
                                          <p:spTgt spid="8"/>
                                        </p:tgtEl>
                                        <p:attrNameLst>
                                          <p:attrName>ppt_h</p:attrName>
                                        </p:attrNameLst>
                                      </p:cBhvr>
                                      <p:tavLst>
                                        <p:tav tm="0">
                                          <p:val>
                                            <p:strVal val="#ppt_h*0.01"/>
                                          </p:val>
                                        </p:tav>
                                        <p:tav tm="100000">
                                          <p:val>
                                            <p:strVal val="#ppt_h"/>
                                          </p:val>
                                        </p:tav>
                                      </p:tavLst>
                                    </p:anim>
                                    <p:anim calcmode="lin" valueType="num">
                                      <p:cBhvr>
                                        <p:cTn id="32" dur="500" fill="hold"/>
                                        <p:tgtEl>
                                          <p:spTgt spid="8"/>
                                        </p:tgtEl>
                                        <p:attrNameLst>
                                          <p:attrName>ppt_x</p:attrName>
                                        </p:attrNameLst>
                                      </p:cBhvr>
                                      <p:tavLst>
                                        <p:tav tm="0">
                                          <p:val>
                                            <p:strVal val="#ppt_x"/>
                                          </p:val>
                                        </p:tav>
                                        <p:tav tm="100000">
                                          <p:val>
                                            <p:strVal val="#ppt_x"/>
                                          </p:val>
                                        </p:tav>
                                      </p:tavLst>
                                    </p:anim>
                                    <p:anim calcmode="lin" valueType="num">
                                      <p:cBhvr>
                                        <p:cTn id="33" dur="500" fill="hold"/>
                                        <p:tgtEl>
                                          <p:spTgt spid="8"/>
                                        </p:tgtEl>
                                        <p:attrNameLst>
                                          <p:attrName>ppt_y</p:attrName>
                                        </p:attrNameLst>
                                      </p:cBhvr>
                                      <p:tavLst>
                                        <p:tav tm="0">
                                          <p:val>
                                            <p:strVal val="#ppt_h+1"/>
                                          </p:val>
                                        </p:tav>
                                        <p:tav tm="100000">
                                          <p:val>
                                            <p:strVal val="#ppt_y"/>
                                          </p:val>
                                        </p:tav>
                                      </p:tavLst>
                                    </p:anim>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r>
              <a:rPr lang="ru-RU" dirty="0" smtClean="0"/>
              <a:t>На параметрическом портрете (9.7) имеются 22 различные </a:t>
            </a:r>
            <a:r>
              <a:rPr lang="ru-RU" dirty="0" err="1" smtClean="0"/>
              <a:t>бифуркационные</a:t>
            </a:r>
            <a:r>
              <a:rPr lang="ru-RU" dirty="0" smtClean="0"/>
              <a:t> границы, которые образуют 7 различных типов бифуркаций. </a:t>
            </a:r>
          </a:p>
          <a:p>
            <a:r>
              <a:rPr lang="ru-RU" dirty="0" smtClean="0"/>
              <a:t>Их изучение позволяет выявить возможные типы поведения системы при изменении ее параметров. Например, при переходе из области 1 в область 3 происходит рождение малого предельного цикла, или мягкое рождение автоколебаний вокруг единственного равновесия </a:t>
            </a:r>
            <a:r>
              <a:rPr lang="ru-RU" i="1" dirty="0" smtClean="0"/>
              <a:t>В.</a:t>
            </a:r>
          </a:p>
          <a:p>
            <a:r>
              <a:rPr lang="ru-RU" dirty="0" smtClean="0"/>
              <a:t>Аналогичное мягкое рождение автоколебаний, но вокруг одного из равновесий, а именно </a:t>
            </a:r>
            <a:r>
              <a:rPr lang="ru-RU" i="1" dirty="0" smtClean="0"/>
              <a:t>B</a:t>
            </a:r>
            <a:r>
              <a:rPr lang="ru-RU" baseline="-25000" dirty="0" smtClean="0"/>
              <a:t>1</a:t>
            </a:r>
            <a:r>
              <a:rPr lang="ru-RU" i="1" dirty="0" smtClean="0"/>
              <a:t>,</a:t>
            </a:r>
            <a:r>
              <a:rPr lang="ru-RU" dirty="0" smtClean="0"/>
              <a:t> происходит при пересечении границы областей 2 и 4. </a:t>
            </a:r>
          </a:p>
          <a:p>
            <a:r>
              <a:rPr lang="ru-RU" dirty="0" smtClean="0"/>
              <a:t>При переходе из области 4 в область 5 устойчивый предельный цикл вокруг точки </a:t>
            </a:r>
            <a:r>
              <a:rPr lang="ru-RU" i="1" dirty="0" smtClean="0"/>
              <a:t>B</a:t>
            </a:r>
            <a:r>
              <a:rPr lang="ru-RU" baseline="-25000" dirty="0" smtClean="0"/>
              <a:t>1</a:t>
            </a:r>
            <a:r>
              <a:rPr lang="ru-RU" dirty="0" smtClean="0"/>
              <a:t> “лопается” на петле </a:t>
            </a:r>
            <a:r>
              <a:rPr lang="ru-RU" dirty="0" err="1" smtClean="0"/>
              <a:t>сепаратрис</a:t>
            </a:r>
            <a:r>
              <a:rPr lang="ru-RU" dirty="0" smtClean="0"/>
              <a:t> и единственной притягивающей точкой остается равновесие </a:t>
            </a:r>
            <a:r>
              <a:rPr lang="ru-RU" i="1" dirty="0" smtClean="0"/>
              <a:t>B</a:t>
            </a:r>
            <a:r>
              <a:rPr lang="ru-RU" baseline="-25000" dirty="0" smtClean="0"/>
              <a:t>2 </a:t>
            </a:r>
            <a:r>
              <a:rPr lang="ru-RU" dirty="0" smtClean="0"/>
              <a:t>и т.д.</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62500" lnSpcReduction="20000"/>
          </a:bodyPr>
          <a:lstStyle/>
          <a:p>
            <a:r>
              <a:rPr lang="ru-RU" dirty="0" smtClean="0"/>
              <a:t>Особый интерес для практики представляет, конечно, выработка критериев близости системы к </a:t>
            </a:r>
            <a:r>
              <a:rPr lang="ru-RU" dirty="0" err="1" smtClean="0"/>
              <a:t>бифуркационным</a:t>
            </a:r>
            <a:r>
              <a:rPr lang="ru-RU" dirty="0" smtClean="0"/>
              <a:t> границам. </a:t>
            </a:r>
          </a:p>
          <a:p>
            <a:r>
              <a:rPr lang="ru-RU" dirty="0" smtClean="0"/>
              <a:t>Действительно, биологам хорошо известно свойство “</a:t>
            </a:r>
            <a:r>
              <a:rPr lang="ru-RU" dirty="0" err="1" smtClean="0"/>
              <a:t>буферности</a:t>
            </a:r>
            <a:r>
              <a:rPr lang="ru-RU" dirty="0" smtClean="0"/>
              <a:t>”, или “гибкости”, природных экологических систем. Этими терминами обычно обозначают способность системы как бы поглощать внешние воздействия. </a:t>
            </a:r>
          </a:p>
          <a:p>
            <a:r>
              <a:rPr lang="ru-RU" dirty="0" smtClean="0"/>
              <a:t>Пока интенсивность внешнего воздействия не превышает некоторой критической величины, поведение системы не претерпевает качественных изменений. </a:t>
            </a:r>
          </a:p>
          <a:p>
            <a:r>
              <a:rPr lang="ru-RU" dirty="0" smtClean="0"/>
              <a:t>На фазовой плоскости это соответствует возвращению системы в устойчивое состояние равновесия или на устойчивый предельный цикл, параметры которого не сильно отличаются от первоначального. </a:t>
            </a:r>
          </a:p>
          <a:p>
            <a:r>
              <a:rPr lang="ru-RU" dirty="0" smtClean="0"/>
              <a:t>Когда же интенсивность воздействия превышает допустимую, система “ломается”, переходит в качественно иной режим динамического поведения, например просто вымирает. Это явление соответствует </a:t>
            </a:r>
            <a:r>
              <a:rPr lang="ru-RU" dirty="0" err="1" smtClean="0"/>
              <a:t>бифуркационному</a:t>
            </a:r>
            <a:r>
              <a:rPr lang="ru-RU" dirty="0" smtClean="0"/>
              <a:t> переходу.</a:t>
            </a:r>
          </a:p>
          <a:p>
            <a:endParaRPr lang="ru-RU" dirty="0" smtClean="0"/>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62500" lnSpcReduction="20000"/>
          </a:bodyPr>
          <a:lstStyle/>
          <a:p>
            <a:r>
              <a:rPr lang="ru-RU" dirty="0" smtClean="0"/>
              <a:t>Каждый тип </a:t>
            </a:r>
            <a:r>
              <a:rPr lang="ru-RU" dirty="0" err="1" smtClean="0"/>
              <a:t>бифуркационных</a:t>
            </a:r>
            <a:r>
              <a:rPr lang="ru-RU" dirty="0" smtClean="0"/>
              <a:t> переходов имеет свои отличительные особенности, позволяющие судить об опасности такого перехода для экосистемы. </a:t>
            </a:r>
          </a:p>
          <a:p>
            <a:r>
              <a:rPr lang="ru-RU" dirty="0" smtClean="0"/>
              <a:t>Приведем некоторые общие критерии, свидетельствующие о близости опасной границы. Как и в случае одного вида, если при уменьшении численности одного из видов происходит “</a:t>
            </a:r>
            <a:r>
              <a:rPr lang="ru-RU" dirty="0" err="1" smtClean="0"/>
              <a:t>застревание</a:t>
            </a:r>
            <a:r>
              <a:rPr lang="ru-RU" dirty="0" smtClean="0"/>
              <a:t>” системы вблизи неустойчивой </a:t>
            </a:r>
            <a:r>
              <a:rPr lang="ru-RU" dirty="0" err="1" smtClean="0"/>
              <a:t>седловой</a:t>
            </a:r>
            <a:r>
              <a:rPr lang="ru-RU" dirty="0" smtClean="0"/>
              <a:t> точки, что выражается в очень медленном восстановлении численности к начальному значению, значит, система находится вблизи критической границы. </a:t>
            </a:r>
          </a:p>
          <a:p>
            <a:r>
              <a:rPr lang="ru-RU" dirty="0" smtClean="0"/>
              <a:t>Индикатором опасности служит также изменение формы колебаний численностей хищника и жертвы. Если из близких к гармоническим колебания становятся релаксационными, причем амплитуда колебаний увеличивается, это может привести к потере устойчивости системы и вымиранию одного из видов.</a:t>
            </a:r>
          </a:p>
          <a:p>
            <a:pPr>
              <a:buNone/>
            </a:pPr>
            <a:r>
              <a:rPr lang="ru-RU" dirty="0" smtClean="0"/>
              <a:t> </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85819"/>
            <a:ext cx="8229600" cy="6143643"/>
          </a:xfrm>
        </p:spPr>
        <p:txBody>
          <a:bodyPr>
            <a:normAutofit fontScale="55000" lnSpcReduction="20000"/>
          </a:bodyPr>
          <a:lstStyle/>
          <a:p>
            <a:r>
              <a:rPr lang="ru-RU" dirty="0" smtClean="0"/>
              <a:t>Всякая сложная система при своем функционировании подчиняется физическим, химическим и биологическим законам. Однако нам известны не все законы. Одна из целей математического моделирования и заключается в установлении этих законов путем проверки альтернативных гипотез физических (или биологических) механизмов того или иного явления.</a:t>
            </a:r>
          </a:p>
          <a:p>
            <a:r>
              <a:rPr lang="ru-RU" dirty="0" smtClean="0"/>
              <a:t>Другой, более практической, является уже упоминаемая нами цель оптимального управления продукционным процессом. </a:t>
            </a:r>
          </a:p>
          <a:p>
            <a:r>
              <a:rPr lang="ru-RU" dirty="0" smtClean="0"/>
              <a:t>Таким образом, приступая к построению математической модели системы, необходимо взглянуть на эту систему под определенным углом зрения, который в значительной мере определяет вид модели. Необходимо сформулировать основные вопросы о поведении системы, ответы на которые мы хотим получить с помощью модели. Это позволяет из множества законов, управляющих поведением системы, отобрать те, влияние которых существенно при поиске ответов на поставленные вопросы. В дополнение к этим законам, если необходимо, для системы в целом или ее частей формулируются определенные гипотезы о функционировании. Гипотезы, как и законы, формулируются в виде определенных математических соотношений.</a:t>
            </a:r>
          </a:p>
          <a:p>
            <a:r>
              <a:rPr lang="ru-RU" dirty="0" smtClean="0"/>
              <a:t>Дальнейшая работа состоит в исследовании полученных соотношений с применением аналитических или вычислительных методов, приводящих к ответу на поставленные перед моделью вопросы. Если модель хороша, полученные на модели ответы могут быть отнесены к самой моделируемой системе. Более того, с помощью такой модели можно расширить круг представлений о системе, например, выбрав одну из альтернативных гипотез о механизмах ее функционирования и отбросив остальные, неправдоподобные. Если же модель плохая, т.е. недостаточно адекватно описывает систему с точки зрения поставленных перед ней вопросов, ее следует усовершенствовать. Критерием адекватности служит практика, эксперимент, и критерий этот не может быть полностью формализован.</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4997473"/>
          </a:xfrm>
        </p:spPr>
        <p:txBody>
          <a:bodyPr>
            <a:normAutofit fontScale="62500" lnSpcReduction="20000"/>
          </a:bodyPr>
          <a:lstStyle/>
          <a:p>
            <a:pPr>
              <a:buNone/>
            </a:pPr>
            <a:endParaRPr lang="ru-RU" dirty="0" smtClean="0"/>
          </a:p>
          <a:p>
            <a:r>
              <a:rPr lang="ru-RU" dirty="0" smtClean="0"/>
              <a:t>Итак, мы рассмотрели автономные непрерывные математические модели, описывающие взаимодействие двух видов. Сделаем некоторые выводы. При моделировании биоценоза из двух видов система </a:t>
            </a:r>
            <a:r>
              <a:rPr lang="ru-RU" dirty="0" err="1" smtClean="0"/>
              <a:t>Вольтерра</a:t>
            </a:r>
            <a:r>
              <a:rPr lang="ru-RU" dirty="0" smtClean="0"/>
              <a:t> (9.1) дает возможность для описания устойчивого сосуществования видов в условиях конкуренции, симбиоза и хищничества (паразитизма). При попытке описать устойчивые колебания численности видов мы сталкиваемся с трудностями. </a:t>
            </a:r>
            <a:endParaRPr lang="en-US" dirty="0" smtClean="0"/>
          </a:p>
          <a:p>
            <a:r>
              <a:rPr lang="ru-RU" dirty="0" smtClean="0"/>
              <a:t>Система уравнений (5.17), описывающая взаимодействия хищник-жертва без учета самоограничения численности популяций и имеющая особую точку типа центр, ‑ негрубая и, следовательно, неустойчива к случайным флуктуациям численности. </a:t>
            </a:r>
            <a:endParaRPr lang="en-US" dirty="0" smtClean="0"/>
          </a:p>
          <a:p>
            <a:r>
              <a:rPr lang="ru-RU" dirty="0" smtClean="0"/>
              <a:t>Предельных же циклов, являющихся фазовыми траекториями устойчивых автоколебаний, система типа </a:t>
            </a:r>
            <a:r>
              <a:rPr lang="ru-RU" dirty="0" err="1" smtClean="0"/>
              <a:t>Вольтерра</a:t>
            </a:r>
            <a:r>
              <a:rPr lang="ru-RU" dirty="0" smtClean="0"/>
              <a:t> (9.1) иметь не может. Для получения предельных циклов в модельных системах приходится выходить за рамки гипотез </a:t>
            </a:r>
            <a:r>
              <a:rPr lang="ru-RU" dirty="0" err="1" smtClean="0"/>
              <a:t>Вольтерра</a:t>
            </a:r>
            <a:r>
              <a:rPr lang="ru-RU" dirty="0" smtClean="0"/>
              <a:t> и учитывать более тонкие эффекты взаимодействия между видами. Правые части уравнений при этом становятся существенно нелинейными.</a:t>
            </a:r>
          </a:p>
          <a:p>
            <a:r>
              <a:rPr lang="ru-RU" dirty="0" smtClean="0"/>
              <a:t>Дальнейшее углубление математической теории взаимодействия видов идет по линии детализации структуры самих популяций и учета временных и пространственных факторов. </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ru-RU" b="1" dirty="0" smtClean="0"/>
              <a:t>Приложение</a:t>
            </a:r>
            <a:r>
              <a:rPr lang="ru-RU" dirty="0" smtClean="0"/>
              <a:t/>
            </a:r>
            <a:br>
              <a:rPr lang="ru-RU" dirty="0" smtClean="0"/>
            </a:br>
            <a:r>
              <a:rPr lang="ru-RU" b="1" dirty="0" smtClean="0"/>
              <a:t>Математическая модель изменения концентрации токсина </a:t>
            </a:r>
          </a:p>
          <a:p>
            <a:r>
              <a:rPr lang="ru-RU" b="1" dirty="0" smtClean="0"/>
              <a:t>в крови </a:t>
            </a:r>
            <a:endParaRPr lang="ru-RU" dirty="0"/>
          </a:p>
        </p:txBody>
      </p:sp>
    </p:spTree>
  </p:cSld>
  <p:clrMapOvr>
    <a:masterClrMapping/>
  </p:clrMapOvr>
  <p:transition>
    <p:dissolve/>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Autofit/>
          </a:bodyPr>
          <a:lstStyle/>
          <a:p>
            <a:r>
              <a:rPr lang="ru-RU" sz="1400" dirty="0" smtClean="0"/>
              <a:t>Пусть	           [мл] - весь объем крови пациента во время </a:t>
            </a:r>
            <a:r>
              <a:rPr lang="en-US" sz="1400" dirty="0" smtClean="0"/>
              <a:t>t</a:t>
            </a:r>
            <a:r>
              <a:rPr lang="ru-RU" sz="1400" dirty="0" smtClean="0"/>
              <a:t>. Тогда общая сумма ядовитого вещества в крови во время </a:t>
            </a:r>
            <a:r>
              <a:rPr lang="en-US" sz="1400" dirty="0" smtClean="0"/>
              <a:t>t </a:t>
            </a:r>
            <a:r>
              <a:rPr lang="ru-RU" sz="1400" dirty="0" smtClean="0"/>
              <a:t>будет равна произведению           *           [мг/мл], где         обозначает концентрацию ядовитого вещества во время </a:t>
            </a:r>
            <a:r>
              <a:rPr lang="en-US" sz="1400" dirty="0" smtClean="0"/>
              <a:t>t</a:t>
            </a:r>
            <a:r>
              <a:rPr lang="ru-RU" sz="1400" dirty="0" smtClean="0"/>
              <a:t>. Предположим, что некоторая очистка почек пациента          [мл/минута] происходит так, что существует постоянный поток         [мг/минута] ядовитого вещества из крови через почки в мочу, которая имеет форму:</a:t>
            </a:r>
          </a:p>
          <a:p>
            <a:pPr>
              <a:buNone/>
            </a:pPr>
            <a:r>
              <a:rPr lang="ru-RU" sz="1400" dirty="0" smtClean="0"/>
              <a:t>						(2.1)</a:t>
            </a:r>
          </a:p>
          <a:p>
            <a:r>
              <a:rPr lang="ru-RU" sz="1400" dirty="0" smtClean="0"/>
              <a:t>Далее предполагаем, что, в пределах данного временного интервала [0, </a:t>
            </a:r>
            <a:r>
              <a:rPr lang="en-US" sz="1400" dirty="0" smtClean="0"/>
              <a:t>T</a:t>
            </a:r>
            <a:r>
              <a:rPr lang="ru-RU" sz="1400" dirty="0" smtClean="0"/>
              <a:t>] пациент привязан к </a:t>
            </a:r>
            <a:r>
              <a:rPr lang="ru-RU" sz="1400" dirty="0" err="1" smtClean="0"/>
              <a:t>диализеру</a:t>
            </a:r>
            <a:r>
              <a:rPr lang="ru-RU" sz="1400" dirty="0" smtClean="0"/>
              <a:t> (название искусственной почки) в течение временного интервала    [0,       ], где      &lt;</a:t>
            </a:r>
            <a:r>
              <a:rPr lang="en-US" sz="1400" dirty="0" smtClean="0"/>
              <a:t>T</a:t>
            </a:r>
            <a:r>
              <a:rPr lang="ru-RU" sz="1400" dirty="0" smtClean="0"/>
              <a:t>. </a:t>
            </a:r>
          </a:p>
          <a:p>
            <a:r>
              <a:rPr lang="ru-RU" sz="1400" dirty="0" smtClean="0"/>
              <a:t>Тогда полный поток ядовитого вещества из крови в течение периода времени [0, </a:t>
            </a:r>
            <a:r>
              <a:rPr lang="en-US" sz="1400" dirty="0" smtClean="0"/>
              <a:t>T</a:t>
            </a:r>
            <a:r>
              <a:rPr lang="ru-RU" sz="1400" dirty="0" smtClean="0"/>
              <a:t>] будет равна: </a:t>
            </a:r>
          </a:p>
          <a:p>
            <a:pPr>
              <a:buNone/>
            </a:pPr>
            <a:endParaRPr lang="ru-RU" sz="1400" dirty="0" smtClean="0"/>
          </a:p>
          <a:p>
            <a:pPr>
              <a:buNone/>
            </a:pPr>
            <a:endParaRPr lang="ru-RU" sz="1400" dirty="0" smtClean="0"/>
          </a:p>
          <a:p>
            <a:pPr>
              <a:buNone/>
            </a:pPr>
            <a:r>
              <a:rPr lang="ru-RU" sz="1400" dirty="0" smtClean="0"/>
              <a:t>							 ,	(2.2)</a:t>
            </a:r>
          </a:p>
          <a:p>
            <a:endParaRPr lang="ru-RU" sz="1400" dirty="0"/>
          </a:p>
        </p:txBody>
      </p:sp>
      <p:graphicFrame>
        <p:nvGraphicFramePr>
          <p:cNvPr id="339977" name="Object 9"/>
          <p:cNvGraphicFramePr>
            <a:graphicFrameLocks noChangeAspect="1"/>
          </p:cNvGraphicFramePr>
          <p:nvPr/>
        </p:nvGraphicFramePr>
        <p:xfrm>
          <a:off x="1500166" y="2285992"/>
          <a:ext cx="371475" cy="219075"/>
        </p:xfrm>
        <a:graphic>
          <a:graphicData uri="http://schemas.openxmlformats.org/presentationml/2006/ole">
            <p:oleObj spid="_x0000_s339977" name="Формула" r:id="rId3" imgW="368140" imgH="215806" progId="Equation.3">
              <p:embed/>
            </p:oleObj>
          </a:graphicData>
        </a:graphic>
      </p:graphicFrame>
      <p:graphicFrame>
        <p:nvGraphicFramePr>
          <p:cNvPr id="339976" name="Object 8"/>
          <p:cNvGraphicFramePr>
            <a:graphicFrameLocks noChangeAspect="1"/>
          </p:cNvGraphicFramePr>
          <p:nvPr/>
        </p:nvGraphicFramePr>
        <p:xfrm>
          <a:off x="5572132" y="2500306"/>
          <a:ext cx="371475" cy="219075"/>
        </p:xfrm>
        <a:graphic>
          <a:graphicData uri="http://schemas.openxmlformats.org/presentationml/2006/ole">
            <p:oleObj spid="_x0000_s339976" name="Формула" r:id="rId4" imgW="368140" imgH="215806" progId="Equation.3">
              <p:embed/>
            </p:oleObj>
          </a:graphicData>
        </a:graphic>
      </p:graphicFrame>
      <p:graphicFrame>
        <p:nvGraphicFramePr>
          <p:cNvPr id="339975" name="Object 7"/>
          <p:cNvGraphicFramePr>
            <a:graphicFrameLocks noChangeAspect="1"/>
          </p:cNvGraphicFramePr>
          <p:nvPr/>
        </p:nvGraphicFramePr>
        <p:xfrm>
          <a:off x="6072198" y="2500306"/>
          <a:ext cx="390525" cy="219075"/>
        </p:xfrm>
        <a:graphic>
          <a:graphicData uri="http://schemas.openxmlformats.org/presentationml/2006/ole">
            <p:oleObj spid="_x0000_s339975" name="Формула" r:id="rId5" imgW="393359" imgH="215713" progId="Equation.3">
              <p:embed/>
            </p:oleObj>
          </a:graphicData>
        </a:graphic>
      </p:graphicFrame>
      <p:graphicFrame>
        <p:nvGraphicFramePr>
          <p:cNvPr id="339974" name="Object 6"/>
          <p:cNvGraphicFramePr>
            <a:graphicFrameLocks noChangeAspect="1"/>
          </p:cNvGraphicFramePr>
          <p:nvPr/>
        </p:nvGraphicFramePr>
        <p:xfrm>
          <a:off x="7572396" y="2500306"/>
          <a:ext cx="390525" cy="219075"/>
        </p:xfrm>
        <a:graphic>
          <a:graphicData uri="http://schemas.openxmlformats.org/presentationml/2006/ole">
            <p:oleObj spid="_x0000_s339974" name="Формула" r:id="rId6" imgW="393359" imgH="215713" progId="Equation.3">
              <p:embed/>
            </p:oleObj>
          </a:graphicData>
        </a:graphic>
      </p:graphicFrame>
      <p:graphicFrame>
        <p:nvGraphicFramePr>
          <p:cNvPr id="339973" name="Object 5"/>
          <p:cNvGraphicFramePr>
            <a:graphicFrameLocks noChangeAspect="1"/>
          </p:cNvGraphicFramePr>
          <p:nvPr/>
        </p:nvGraphicFramePr>
        <p:xfrm>
          <a:off x="3071802" y="2928934"/>
          <a:ext cx="200025" cy="219075"/>
        </p:xfrm>
        <a:graphic>
          <a:graphicData uri="http://schemas.openxmlformats.org/presentationml/2006/ole">
            <p:oleObj spid="_x0000_s339973" name="Формула" r:id="rId7" imgW="203024" imgH="215713" progId="Equation.3">
              <p:embed/>
            </p:oleObj>
          </a:graphicData>
        </a:graphic>
      </p:graphicFrame>
      <p:graphicFrame>
        <p:nvGraphicFramePr>
          <p:cNvPr id="339972" name="Object 4"/>
          <p:cNvGraphicFramePr>
            <a:graphicFrameLocks noChangeAspect="1"/>
          </p:cNvGraphicFramePr>
          <p:nvPr/>
        </p:nvGraphicFramePr>
        <p:xfrm>
          <a:off x="1500166" y="3143248"/>
          <a:ext cx="180975" cy="219075"/>
        </p:xfrm>
        <a:graphic>
          <a:graphicData uri="http://schemas.openxmlformats.org/presentationml/2006/ole">
            <p:oleObj spid="_x0000_s339972" name="Формула" r:id="rId8" imgW="177569" imgH="215619" progId="Equation.3">
              <p:embed/>
            </p:oleObj>
          </a:graphicData>
        </a:graphic>
      </p:graphicFrame>
      <p:graphicFrame>
        <p:nvGraphicFramePr>
          <p:cNvPr id="339971" name="Object 3"/>
          <p:cNvGraphicFramePr>
            <a:graphicFrameLocks noChangeAspect="1"/>
          </p:cNvGraphicFramePr>
          <p:nvPr/>
        </p:nvGraphicFramePr>
        <p:xfrm>
          <a:off x="3857620" y="3571876"/>
          <a:ext cx="1038225" cy="219075"/>
        </p:xfrm>
        <a:graphic>
          <a:graphicData uri="http://schemas.openxmlformats.org/presentationml/2006/ole">
            <p:oleObj spid="_x0000_s339971" name="Формула" r:id="rId9" imgW="1040948" imgH="215806" progId="Equation.3">
              <p:embed/>
            </p:oleObj>
          </a:graphicData>
        </a:graphic>
      </p:graphicFrame>
      <p:graphicFrame>
        <p:nvGraphicFramePr>
          <p:cNvPr id="339970" name="Object 2"/>
          <p:cNvGraphicFramePr>
            <a:graphicFrameLocks noChangeAspect="1"/>
          </p:cNvGraphicFramePr>
          <p:nvPr/>
        </p:nvGraphicFramePr>
        <p:xfrm>
          <a:off x="1214414" y="4286256"/>
          <a:ext cx="152400" cy="228600"/>
        </p:xfrm>
        <a:graphic>
          <a:graphicData uri="http://schemas.openxmlformats.org/presentationml/2006/ole">
            <p:oleObj spid="_x0000_s339970" name="Формула" r:id="rId10" imgW="152334" imgH="228501" progId="Equation.3">
              <p:embed/>
            </p:oleObj>
          </a:graphicData>
        </a:graphic>
      </p:graphicFrame>
      <p:graphicFrame>
        <p:nvGraphicFramePr>
          <p:cNvPr id="339969" name="Object 1"/>
          <p:cNvGraphicFramePr>
            <a:graphicFrameLocks noChangeAspect="1"/>
          </p:cNvGraphicFramePr>
          <p:nvPr/>
        </p:nvGraphicFramePr>
        <p:xfrm>
          <a:off x="1928794" y="4286256"/>
          <a:ext cx="152400" cy="228600"/>
        </p:xfrm>
        <a:graphic>
          <a:graphicData uri="http://schemas.openxmlformats.org/presentationml/2006/ole">
            <p:oleObj spid="_x0000_s339969" name="Формула" r:id="rId11" imgW="152334" imgH="228501" progId="Equation.3">
              <p:embed/>
            </p:oleObj>
          </a:graphicData>
        </a:graphic>
      </p:graphicFrame>
      <p:graphicFrame>
        <p:nvGraphicFramePr>
          <p:cNvPr id="339988" name="Object 20"/>
          <p:cNvGraphicFramePr>
            <a:graphicFrameLocks noChangeAspect="1"/>
          </p:cNvGraphicFramePr>
          <p:nvPr/>
        </p:nvGraphicFramePr>
        <p:xfrm>
          <a:off x="1214414" y="5214950"/>
          <a:ext cx="4714875" cy="685800"/>
        </p:xfrm>
        <a:graphic>
          <a:graphicData uri="http://schemas.openxmlformats.org/presentationml/2006/ole">
            <p:oleObj spid="_x0000_s339988" name="Формула" r:id="rId12" imgW="4711700" imgH="685800" progId="Equation.3">
              <p:embed/>
            </p:oleObj>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339976"/>
                                        </p:tgtEl>
                                        <p:attrNameLst>
                                          <p:attrName>style.visibility</p:attrName>
                                        </p:attrNameLst>
                                      </p:cBhvr>
                                      <p:to>
                                        <p:strVal val="visible"/>
                                      </p:to>
                                    </p:set>
                                    <p:anim calcmode="lin" valueType="num">
                                      <p:cBhvr>
                                        <p:cTn id="14" dur="500" fill="hold"/>
                                        <p:tgtEl>
                                          <p:spTgt spid="339976"/>
                                        </p:tgtEl>
                                        <p:attrNameLst>
                                          <p:attrName>ppt_w</p:attrName>
                                        </p:attrNameLst>
                                      </p:cBhvr>
                                      <p:tavLst>
                                        <p:tav tm="0">
                                          <p:val>
                                            <p:strVal val="#ppt_w*2.5"/>
                                          </p:val>
                                        </p:tav>
                                        <p:tav tm="100000">
                                          <p:val>
                                            <p:strVal val="#ppt_w"/>
                                          </p:val>
                                        </p:tav>
                                      </p:tavLst>
                                    </p:anim>
                                    <p:anim calcmode="lin" valueType="num">
                                      <p:cBhvr>
                                        <p:cTn id="15" dur="500" fill="hold"/>
                                        <p:tgtEl>
                                          <p:spTgt spid="339976"/>
                                        </p:tgtEl>
                                        <p:attrNameLst>
                                          <p:attrName>ppt_h</p:attrName>
                                        </p:attrNameLst>
                                      </p:cBhvr>
                                      <p:tavLst>
                                        <p:tav tm="0">
                                          <p:val>
                                            <p:strVal val="#ppt_h*0.01"/>
                                          </p:val>
                                        </p:tav>
                                        <p:tav tm="100000">
                                          <p:val>
                                            <p:strVal val="#ppt_h"/>
                                          </p:val>
                                        </p:tav>
                                      </p:tavLst>
                                    </p:anim>
                                    <p:anim calcmode="lin" valueType="num">
                                      <p:cBhvr>
                                        <p:cTn id="16" dur="500" fill="hold"/>
                                        <p:tgtEl>
                                          <p:spTgt spid="339976"/>
                                        </p:tgtEl>
                                        <p:attrNameLst>
                                          <p:attrName>ppt_x</p:attrName>
                                        </p:attrNameLst>
                                      </p:cBhvr>
                                      <p:tavLst>
                                        <p:tav tm="0">
                                          <p:val>
                                            <p:strVal val="#ppt_x"/>
                                          </p:val>
                                        </p:tav>
                                        <p:tav tm="100000">
                                          <p:val>
                                            <p:strVal val="#ppt_x"/>
                                          </p:val>
                                        </p:tav>
                                      </p:tavLst>
                                    </p:anim>
                                    <p:anim calcmode="lin" valueType="num">
                                      <p:cBhvr>
                                        <p:cTn id="17" dur="500" fill="hold"/>
                                        <p:tgtEl>
                                          <p:spTgt spid="339976"/>
                                        </p:tgtEl>
                                        <p:attrNameLst>
                                          <p:attrName>ppt_y</p:attrName>
                                        </p:attrNameLst>
                                      </p:cBhvr>
                                      <p:tavLst>
                                        <p:tav tm="0">
                                          <p:val>
                                            <p:strVal val="#ppt_h+1"/>
                                          </p:val>
                                        </p:tav>
                                        <p:tav tm="100000">
                                          <p:val>
                                            <p:strVal val="#ppt_y"/>
                                          </p:val>
                                        </p:tav>
                                      </p:tavLst>
                                    </p:anim>
                                    <p:animEffect transition="in" filter="fade">
                                      <p:cBhvr>
                                        <p:cTn id="18" dur="500"/>
                                        <p:tgtEl>
                                          <p:spTgt spid="339976"/>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339975"/>
                                        </p:tgtEl>
                                        <p:attrNameLst>
                                          <p:attrName>style.visibility</p:attrName>
                                        </p:attrNameLst>
                                      </p:cBhvr>
                                      <p:to>
                                        <p:strVal val="visible"/>
                                      </p:to>
                                    </p:set>
                                    <p:anim calcmode="lin" valueType="num">
                                      <p:cBhvr>
                                        <p:cTn id="21" dur="500" fill="hold"/>
                                        <p:tgtEl>
                                          <p:spTgt spid="339975"/>
                                        </p:tgtEl>
                                        <p:attrNameLst>
                                          <p:attrName>ppt_w</p:attrName>
                                        </p:attrNameLst>
                                      </p:cBhvr>
                                      <p:tavLst>
                                        <p:tav tm="0">
                                          <p:val>
                                            <p:strVal val="#ppt_w*2.5"/>
                                          </p:val>
                                        </p:tav>
                                        <p:tav tm="100000">
                                          <p:val>
                                            <p:strVal val="#ppt_w"/>
                                          </p:val>
                                        </p:tav>
                                      </p:tavLst>
                                    </p:anim>
                                    <p:anim calcmode="lin" valueType="num">
                                      <p:cBhvr>
                                        <p:cTn id="22" dur="500" fill="hold"/>
                                        <p:tgtEl>
                                          <p:spTgt spid="339975"/>
                                        </p:tgtEl>
                                        <p:attrNameLst>
                                          <p:attrName>ppt_h</p:attrName>
                                        </p:attrNameLst>
                                      </p:cBhvr>
                                      <p:tavLst>
                                        <p:tav tm="0">
                                          <p:val>
                                            <p:strVal val="#ppt_h*0.01"/>
                                          </p:val>
                                        </p:tav>
                                        <p:tav tm="100000">
                                          <p:val>
                                            <p:strVal val="#ppt_h"/>
                                          </p:val>
                                        </p:tav>
                                      </p:tavLst>
                                    </p:anim>
                                    <p:anim calcmode="lin" valueType="num">
                                      <p:cBhvr>
                                        <p:cTn id="23" dur="500" fill="hold"/>
                                        <p:tgtEl>
                                          <p:spTgt spid="339975"/>
                                        </p:tgtEl>
                                        <p:attrNameLst>
                                          <p:attrName>ppt_x</p:attrName>
                                        </p:attrNameLst>
                                      </p:cBhvr>
                                      <p:tavLst>
                                        <p:tav tm="0">
                                          <p:val>
                                            <p:strVal val="#ppt_x"/>
                                          </p:val>
                                        </p:tav>
                                        <p:tav tm="100000">
                                          <p:val>
                                            <p:strVal val="#ppt_x"/>
                                          </p:val>
                                        </p:tav>
                                      </p:tavLst>
                                    </p:anim>
                                    <p:anim calcmode="lin" valueType="num">
                                      <p:cBhvr>
                                        <p:cTn id="24" dur="500" fill="hold"/>
                                        <p:tgtEl>
                                          <p:spTgt spid="339975"/>
                                        </p:tgtEl>
                                        <p:attrNameLst>
                                          <p:attrName>ppt_y</p:attrName>
                                        </p:attrNameLst>
                                      </p:cBhvr>
                                      <p:tavLst>
                                        <p:tav tm="0">
                                          <p:val>
                                            <p:strVal val="#ppt_h+1"/>
                                          </p:val>
                                        </p:tav>
                                        <p:tav tm="100000">
                                          <p:val>
                                            <p:strVal val="#ppt_y"/>
                                          </p:val>
                                        </p:tav>
                                      </p:tavLst>
                                    </p:anim>
                                    <p:animEffect transition="in" filter="fade">
                                      <p:cBhvr>
                                        <p:cTn id="25" dur="500"/>
                                        <p:tgtEl>
                                          <p:spTgt spid="339975"/>
                                        </p:tgtEl>
                                      </p:cBhvr>
                                    </p:animEffect>
                                  </p:childTnLst>
                                </p:cTn>
                              </p:par>
                              <p:par>
                                <p:cTn id="26" presetID="58" presetClass="entr" presetSubtype="0" accel="100000" fill="hold" nodeType="withEffect">
                                  <p:stCondLst>
                                    <p:cond delay="0"/>
                                  </p:stCondLst>
                                  <p:childTnLst>
                                    <p:set>
                                      <p:cBhvr>
                                        <p:cTn id="27" dur="1" fill="hold">
                                          <p:stCondLst>
                                            <p:cond delay="0"/>
                                          </p:stCondLst>
                                        </p:cTn>
                                        <p:tgtEl>
                                          <p:spTgt spid="339974"/>
                                        </p:tgtEl>
                                        <p:attrNameLst>
                                          <p:attrName>style.visibility</p:attrName>
                                        </p:attrNameLst>
                                      </p:cBhvr>
                                      <p:to>
                                        <p:strVal val="visible"/>
                                      </p:to>
                                    </p:set>
                                    <p:anim calcmode="lin" valueType="num">
                                      <p:cBhvr>
                                        <p:cTn id="28" dur="500" fill="hold"/>
                                        <p:tgtEl>
                                          <p:spTgt spid="339974"/>
                                        </p:tgtEl>
                                        <p:attrNameLst>
                                          <p:attrName>ppt_w</p:attrName>
                                        </p:attrNameLst>
                                      </p:cBhvr>
                                      <p:tavLst>
                                        <p:tav tm="0">
                                          <p:val>
                                            <p:strVal val="#ppt_w*2.5"/>
                                          </p:val>
                                        </p:tav>
                                        <p:tav tm="100000">
                                          <p:val>
                                            <p:strVal val="#ppt_w"/>
                                          </p:val>
                                        </p:tav>
                                      </p:tavLst>
                                    </p:anim>
                                    <p:anim calcmode="lin" valueType="num">
                                      <p:cBhvr>
                                        <p:cTn id="29" dur="500" fill="hold"/>
                                        <p:tgtEl>
                                          <p:spTgt spid="339974"/>
                                        </p:tgtEl>
                                        <p:attrNameLst>
                                          <p:attrName>ppt_h</p:attrName>
                                        </p:attrNameLst>
                                      </p:cBhvr>
                                      <p:tavLst>
                                        <p:tav tm="0">
                                          <p:val>
                                            <p:strVal val="#ppt_h*0.01"/>
                                          </p:val>
                                        </p:tav>
                                        <p:tav tm="100000">
                                          <p:val>
                                            <p:strVal val="#ppt_h"/>
                                          </p:val>
                                        </p:tav>
                                      </p:tavLst>
                                    </p:anim>
                                    <p:anim calcmode="lin" valueType="num">
                                      <p:cBhvr>
                                        <p:cTn id="30" dur="500" fill="hold"/>
                                        <p:tgtEl>
                                          <p:spTgt spid="339974"/>
                                        </p:tgtEl>
                                        <p:attrNameLst>
                                          <p:attrName>ppt_x</p:attrName>
                                        </p:attrNameLst>
                                      </p:cBhvr>
                                      <p:tavLst>
                                        <p:tav tm="0">
                                          <p:val>
                                            <p:strVal val="#ppt_x"/>
                                          </p:val>
                                        </p:tav>
                                        <p:tav tm="100000">
                                          <p:val>
                                            <p:strVal val="#ppt_x"/>
                                          </p:val>
                                        </p:tav>
                                      </p:tavLst>
                                    </p:anim>
                                    <p:anim calcmode="lin" valueType="num">
                                      <p:cBhvr>
                                        <p:cTn id="31" dur="500" fill="hold"/>
                                        <p:tgtEl>
                                          <p:spTgt spid="339974"/>
                                        </p:tgtEl>
                                        <p:attrNameLst>
                                          <p:attrName>ppt_y</p:attrName>
                                        </p:attrNameLst>
                                      </p:cBhvr>
                                      <p:tavLst>
                                        <p:tav tm="0">
                                          <p:val>
                                            <p:strVal val="#ppt_h+1"/>
                                          </p:val>
                                        </p:tav>
                                        <p:tav tm="100000">
                                          <p:val>
                                            <p:strVal val="#ppt_y"/>
                                          </p:val>
                                        </p:tav>
                                      </p:tavLst>
                                    </p:anim>
                                    <p:animEffect transition="in" filter="fade">
                                      <p:cBhvr>
                                        <p:cTn id="32" dur="500"/>
                                        <p:tgtEl>
                                          <p:spTgt spid="339974"/>
                                        </p:tgtEl>
                                      </p:cBhvr>
                                    </p:animEffect>
                                  </p:childTnLst>
                                </p:cTn>
                              </p:par>
                              <p:par>
                                <p:cTn id="33" presetID="58" presetClass="entr" presetSubtype="0" accel="100000" fill="hold" nodeType="withEffect">
                                  <p:stCondLst>
                                    <p:cond delay="0"/>
                                  </p:stCondLst>
                                  <p:childTnLst>
                                    <p:set>
                                      <p:cBhvr>
                                        <p:cTn id="34" dur="1" fill="hold">
                                          <p:stCondLst>
                                            <p:cond delay="0"/>
                                          </p:stCondLst>
                                        </p:cTn>
                                        <p:tgtEl>
                                          <p:spTgt spid="339973"/>
                                        </p:tgtEl>
                                        <p:attrNameLst>
                                          <p:attrName>style.visibility</p:attrName>
                                        </p:attrNameLst>
                                      </p:cBhvr>
                                      <p:to>
                                        <p:strVal val="visible"/>
                                      </p:to>
                                    </p:set>
                                    <p:anim calcmode="lin" valueType="num">
                                      <p:cBhvr>
                                        <p:cTn id="35" dur="500" fill="hold"/>
                                        <p:tgtEl>
                                          <p:spTgt spid="339973"/>
                                        </p:tgtEl>
                                        <p:attrNameLst>
                                          <p:attrName>ppt_w</p:attrName>
                                        </p:attrNameLst>
                                      </p:cBhvr>
                                      <p:tavLst>
                                        <p:tav tm="0">
                                          <p:val>
                                            <p:strVal val="#ppt_w*2.5"/>
                                          </p:val>
                                        </p:tav>
                                        <p:tav tm="100000">
                                          <p:val>
                                            <p:strVal val="#ppt_w"/>
                                          </p:val>
                                        </p:tav>
                                      </p:tavLst>
                                    </p:anim>
                                    <p:anim calcmode="lin" valueType="num">
                                      <p:cBhvr>
                                        <p:cTn id="36" dur="500" fill="hold"/>
                                        <p:tgtEl>
                                          <p:spTgt spid="339973"/>
                                        </p:tgtEl>
                                        <p:attrNameLst>
                                          <p:attrName>ppt_h</p:attrName>
                                        </p:attrNameLst>
                                      </p:cBhvr>
                                      <p:tavLst>
                                        <p:tav tm="0">
                                          <p:val>
                                            <p:strVal val="#ppt_h*0.01"/>
                                          </p:val>
                                        </p:tav>
                                        <p:tav tm="100000">
                                          <p:val>
                                            <p:strVal val="#ppt_h"/>
                                          </p:val>
                                        </p:tav>
                                      </p:tavLst>
                                    </p:anim>
                                    <p:anim calcmode="lin" valueType="num">
                                      <p:cBhvr>
                                        <p:cTn id="37" dur="500" fill="hold"/>
                                        <p:tgtEl>
                                          <p:spTgt spid="339973"/>
                                        </p:tgtEl>
                                        <p:attrNameLst>
                                          <p:attrName>ppt_x</p:attrName>
                                        </p:attrNameLst>
                                      </p:cBhvr>
                                      <p:tavLst>
                                        <p:tav tm="0">
                                          <p:val>
                                            <p:strVal val="#ppt_x"/>
                                          </p:val>
                                        </p:tav>
                                        <p:tav tm="100000">
                                          <p:val>
                                            <p:strVal val="#ppt_x"/>
                                          </p:val>
                                        </p:tav>
                                      </p:tavLst>
                                    </p:anim>
                                    <p:anim calcmode="lin" valueType="num">
                                      <p:cBhvr>
                                        <p:cTn id="38" dur="500" fill="hold"/>
                                        <p:tgtEl>
                                          <p:spTgt spid="339973"/>
                                        </p:tgtEl>
                                        <p:attrNameLst>
                                          <p:attrName>ppt_y</p:attrName>
                                        </p:attrNameLst>
                                      </p:cBhvr>
                                      <p:tavLst>
                                        <p:tav tm="0">
                                          <p:val>
                                            <p:strVal val="#ppt_h+1"/>
                                          </p:val>
                                        </p:tav>
                                        <p:tav tm="100000">
                                          <p:val>
                                            <p:strVal val="#ppt_y"/>
                                          </p:val>
                                        </p:tav>
                                      </p:tavLst>
                                    </p:anim>
                                    <p:animEffect transition="in" filter="fade">
                                      <p:cBhvr>
                                        <p:cTn id="39" dur="500"/>
                                        <p:tgtEl>
                                          <p:spTgt spid="339973"/>
                                        </p:tgtEl>
                                      </p:cBhvr>
                                    </p:animEffect>
                                  </p:childTnLst>
                                </p:cTn>
                              </p:par>
                              <p:par>
                                <p:cTn id="40" presetID="58" presetClass="entr" presetSubtype="0" accel="100000" fill="hold" nodeType="withEffect">
                                  <p:stCondLst>
                                    <p:cond delay="0"/>
                                  </p:stCondLst>
                                  <p:childTnLst>
                                    <p:set>
                                      <p:cBhvr>
                                        <p:cTn id="41" dur="1" fill="hold">
                                          <p:stCondLst>
                                            <p:cond delay="0"/>
                                          </p:stCondLst>
                                        </p:cTn>
                                        <p:tgtEl>
                                          <p:spTgt spid="339972"/>
                                        </p:tgtEl>
                                        <p:attrNameLst>
                                          <p:attrName>style.visibility</p:attrName>
                                        </p:attrNameLst>
                                      </p:cBhvr>
                                      <p:to>
                                        <p:strVal val="visible"/>
                                      </p:to>
                                    </p:set>
                                    <p:anim calcmode="lin" valueType="num">
                                      <p:cBhvr>
                                        <p:cTn id="42" dur="500" fill="hold"/>
                                        <p:tgtEl>
                                          <p:spTgt spid="339972"/>
                                        </p:tgtEl>
                                        <p:attrNameLst>
                                          <p:attrName>ppt_w</p:attrName>
                                        </p:attrNameLst>
                                      </p:cBhvr>
                                      <p:tavLst>
                                        <p:tav tm="0">
                                          <p:val>
                                            <p:strVal val="#ppt_w*2.5"/>
                                          </p:val>
                                        </p:tav>
                                        <p:tav tm="100000">
                                          <p:val>
                                            <p:strVal val="#ppt_w"/>
                                          </p:val>
                                        </p:tav>
                                      </p:tavLst>
                                    </p:anim>
                                    <p:anim calcmode="lin" valueType="num">
                                      <p:cBhvr>
                                        <p:cTn id="43" dur="500" fill="hold"/>
                                        <p:tgtEl>
                                          <p:spTgt spid="339972"/>
                                        </p:tgtEl>
                                        <p:attrNameLst>
                                          <p:attrName>ppt_h</p:attrName>
                                        </p:attrNameLst>
                                      </p:cBhvr>
                                      <p:tavLst>
                                        <p:tav tm="0">
                                          <p:val>
                                            <p:strVal val="#ppt_h*0.01"/>
                                          </p:val>
                                        </p:tav>
                                        <p:tav tm="100000">
                                          <p:val>
                                            <p:strVal val="#ppt_h"/>
                                          </p:val>
                                        </p:tav>
                                      </p:tavLst>
                                    </p:anim>
                                    <p:anim calcmode="lin" valueType="num">
                                      <p:cBhvr>
                                        <p:cTn id="44" dur="500" fill="hold"/>
                                        <p:tgtEl>
                                          <p:spTgt spid="339972"/>
                                        </p:tgtEl>
                                        <p:attrNameLst>
                                          <p:attrName>ppt_x</p:attrName>
                                        </p:attrNameLst>
                                      </p:cBhvr>
                                      <p:tavLst>
                                        <p:tav tm="0">
                                          <p:val>
                                            <p:strVal val="#ppt_x"/>
                                          </p:val>
                                        </p:tav>
                                        <p:tav tm="100000">
                                          <p:val>
                                            <p:strVal val="#ppt_x"/>
                                          </p:val>
                                        </p:tav>
                                      </p:tavLst>
                                    </p:anim>
                                    <p:anim calcmode="lin" valueType="num">
                                      <p:cBhvr>
                                        <p:cTn id="45" dur="500" fill="hold"/>
                                        <p:tgtEl>
                                          <p:spTgt spid="339972"/>
                                        </p:tgtEl>
                                        <p:attrNameLst>
                                          <p:attrName>ppt_y</p:attrName>
                                        </p:attrNameLst>
                                      </p:cBhvr>
                                      <p:tavLst>
                                        <p:tav tm="0">
                                          <p:val>
                                            <p:strVal val="#ppt_h+1"/>
                                          </p:val>
                                        </p:tav>
                                        <p:tav tm="100000">
                                          <p:val>
                                            <p:strVal val="#ppt_y"/>
                                          </p:val>
                                        </p:tav>
                                      </p:tavLst>
                                    </p:anim>
                                    <p:animEffect transition="in" filter="fade">
                                      <p:cBhvr>
                                        <p:cTn id="46" dur="500"/>
                                        <p:tgtEl>
                                          <p:spTgt spid="339972"/>
                                        </p:tgtEl>
                                      </p:cBhvr>
                                    </p:animEffect>
                                  </p:childTnLst>
                                </p:cTn>
                              </p:par>
                              <p:par>
                                <p:cTn id="47" presetID="58" presetClass="entr" presetSubtype="0" accel="100000" fill="hold" nodeType="with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p:cTn id="49"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50"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5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2"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53" dur="500"/>
                                        <p:tgtEl>
                                          <p:spTgt spid="3">
                                            <p:txEl>
                                              <p:pRg st="1" end="1"/>
                                            </p:txEl>
                                          </p:spTgt>
                                        </p:tgtEl>
                                      </p:cBhvr>
                                    </p:animEffect>
                                  </p:childTnLst>
                                </p:cTn>
                              </p:par>
                              <p:par>
                                <p:cTn id="54" presetID="58" presetClass="entr" presetSubtype="0" accel="100000" fill="hold" nodeType="withEffect">
                                  <p:stCondLst>
                                    <p:cond delay="0"/>
                                  </p:stCondLst>
                                  <p:childTnLst>
                                    <p:set>
                                      <p:cBhvr>
                                        <p:cTn id="55" dur="1" fill="hold">
                                          <p:stCondLst>
                                            <p:cond delay="0"/>
                                          </p:stCondLst>
                                        </p:cTn>
                                        <p:tgtEl>
                                          <p:spTgt spid="339971"/>
                                        </p:tgtEl>
                                        <p:attrNameLst>
                                          <p:attrName>style.visibility</p:attrName>
                                        </p:attrNameLst>
                                      </p:cBhvr>
                                      <p:to>
                                        <p:strVal val="visible"/>
                                      </p:to>
                                    </p:set>
                                    <p:anim calcmode="lin" valueType="num">
                                      <p:cBhvr>
                                        <p:cTn id="56" dur="500" fill="hold"/>
                                        <p:tgtEl>
                                          <p:spTgt spid="339971"/>
                                        </p:tgtEl>
                                        <p:attrNameLst>
                                          <p:attrName>ppt_w</p:attrName>
                                        </p:attrNameLst>
                                      </p:cBhvr>
                                      <p:tavLst>
                                        <p:tav tm="0">
                                          <p:val>
                                            <p:strVal val="#ppt_w*2.5"/>
                                          </p:val>
                                        </p:tav>
                                        <p:tav tm="100000">
                                          <p:val>
                                            <p:strVal val="#ppt_w"/>
                                          </p:val>
                                        </p:tav>
                                      </p:tavLst>
                                    </p:anim>
                                    <p:anim calcmode="lin" valueType="num">
                                      <p:cBhvr>
                                        <p:cTn id="57" dur="500" fill="hold"/>
                                        <p:tgtEl>
                                          <p:spTgt spid="339971"/>
                                        </p:tgtEl>
                                        <p:attrNameLst>
                                          <p:attrName>ppt_h</p:attrName>
                                        </p:attrNameLst>
                                      </p:cBhvr>
                                      <p:tavLst>
                                        <p:tav tm="0">
                                          <p:val>
                                            <p:strVal val="#ppt_h*0.01"/>
                                          </p:val>
                                        </p:tav>
                                        <p:tav tm="100000">
                                          <p:val>
                                            <p:strVal val="#ppt_h"/>
                                          </p:val>
                                        </p:tav>
                                      </p:tavLst>
                                    </p:anim>
                                    <p:anim calcmode="lin" valueType="num">
                                      <p:cBhvr>
                                        <p:cTn id="58" dur="500" fill="hold"/>
                                        <p:tgtEl>
                                          <p:spTgt spid="339971"/>
                                        </p:tgtEl>
                                        <p:attrNameLst>
                                          <p:attrName>ppt_x</p:attrName>
                                        </p:attrNameLst>
                                      </p:cBhvr>
                                      <p:tavLst>
                                        <p:tav tm="0">
                                          <p:val>
                                            <p:strVal val="#ppt_x"/>
                                          </p:val>
                                        </p:tav>
                                        <p:tav tm="100000">
                                          <p:val>
                                            <p:strVal val="#ppt_x"/>
                                          </p:val>
                                        </p:tav>
                                      </p:tavLst>
                                    </p:anim>
                                    <p:anim calcmode="lin" valueType="num">
                                      <p:cBhvr>
                                        <p:cTn id="59" dur="500" fill="hold"/>
                                        <p:tgtEl>
                                          <p:spTgt spid="339971"/>
                                        </p:tgtEl>
                                        <p:attrNameLst>
                                          <p:attrName>ppt_y</p:attrName>
                                        </p:attrNameLst>
                                      </p:cBhvr>
                                      <p:tavLst>
                                        <p:tav tm="0">
                                          <p:val>
                                            <p:strVal val="#ppt_h+1"/>
                                          </p:val>
                                        </p:tav>
                                        <p:tav tm="100000">
                                          <p:val>
                                            <p:strVal val="#ppt_y"/>
                                          </p:val>
                                        </p:tav>
                                      </p:tavLst>
                                    </p:anim>
                                    <p:animEffect transition="in" filter="fade">
                                      <p:cBhvr>
                                        <p:cTn id="60" dur="500"/>
                                        <p:tgtEl>
                                          <p:spTgt spid="339971"/>
                                        </p:tgtEl>
                                      </p:cBhvr>
                                    </p:animEffect>
                                  </p:childTnLst>
                                </p:cTn>
                              </p:par>
                              <p:par>
                                <p:cTn id="61" presetID="58" presetClass="entr" presetSubtype="0" accel="100000" fill="hold" nodeType="withEffect">
                                  <p:stCondLst>
                                    <p:cond delay="0"/>
                                  </p:stCondLst>
                                  <p:childTnLst>
                                    <p:set>
                                      <p:cBhvr>
                                        <p:cTn id="62" dur="1" fill="hold">
                                          <p:stCondLst>
                                            <p:cond delay="0"/>
                                          </p:stCondLst>
                                        </p:cTn>
                                        <p:tgtEl>
                                          <p:spTgt spid="339977"/>
                                        </p:tgtEl>
                                        <p:attrNameLst>
                                          <p:attrName>style.visibility</p:attrName>
                                        </p:attrNameLst>
                                      </p:cBhvr>
                                      <p:to>
                                        <p:strVal val="visible"/>
                                      </p:to>
                                    </p:set>
                                    <p:anim calcmode="lin" valueType="num">
                                      <p:cBhvr>
                                        <p:cTn id="63" dur="500" fill="hold"/>
                                        <p:tgtEl>
                                          <p:spTgt spid="339977"/>
                                        </p:tgtEl>
                                        <p:attrNameLst>
                                          <p:attrName>ppt_w</p:attrName>
                                        </p:attrNameLst>
                                      </p:cBhvr>
                                      <p:tavLst>
                                        <p:tav tm="0">
                                          <p:val>
                                            <p:strVal val="#ppt_w*2.5"/>
                                          </p:val>
                                        </p:tav>
                                        <p:tav tm="100000">
                                          <p:val>
                                            <p:strVal val="#ppt_w"/>
                                          </p:val>
                                        </p:tav>
                                      </p:tavLst>
                                    </p:anim>
                                    <p:anim calcmode="lin" valueType="num">
                                      <p:cBhvr>
                                        <p:cTn id="64" dur="500" fill="hold"/>
                                        <p:tgtEl>
                                          <p:spTgt spid="339977"/>
                                        </p:tgtEl>
                                        <p:attrNameLst>
                                          <p:attrName>ppt_h</p:attrName>
                                        </p:attrNameLst>
                                      </p:cBhvr>
                                      <p:tavLst>
                                        <p:tav tm="0">
                                          <p:val>
                                            <p:strVal val="#ppt_h*0.01"/>
                                          </p:val>
                                        </p:tav>
                                        <p:tav tm="100000">
                                          <p:val>
                                            <p:strVal val="#ppt_h"/>
                                          </p:val>
                                        </p:tav>
                                      </p:tavLst>
                                    </p:anim>
                                    <p:anim calcmode="lin" valueType="num">
                                      <p:cBhvr>
                                        <p:cTn id="65" dur="500" fill="hold"/>
                                        <p:tgtEl>
                                          <p:spTgt spid="339977"/>
                                        </p:tgtEl>
                                        <p:attrNameLst>
                                          <p:attrName>ppt_x</p:attrName>
                                        </p:attrNameLst>
                                      </p:cBhvr>
                                      <p:tavLst>
                                        <p:tav tm="0">
                                          <p:val>
                                            <p:strVal val="#ppt_x"/>
                                          </p:val>
                                        </p:tav>
                                        <p:tav tm="100000">
                                          <p:val>
                                            <p:strVal val="#ppt_x"/>
                                          </p:val>
                                        </p:tav>
                                      </p:tavLst>
                                    </p:anim>
                                    <p:anim calcmode="lin" valueType="num">
                                      <p:cBhvr>
                                        <p:cTn id="66" dur="500" fill="hold"/>
                                        <p:tgtEl>
                                          <p:spTgt spid="339977"/>
                                        </p:tgtEl>
                                        <p:attrNameLst>
                                          <p:attrName>ppt_y</p:attrName>
                                        </p:attrNameLst>
                                      </p:cBhvr>
                                      <p:tavLst>
                                        <p:tav tm="0">
                                          <p:val>
                                            <p:strVal val="#ppt_h+1"/>
                                          </p:val>
                                        </p:tav>
                                        <p:tav tm="100000">
                                          <p:val>
                                            <p:strVal val="#ppt_y"/>
                                          </p:val>
                                        </p:tav>
                                      </p:tavLst>
                                    </p:anim>
                                    <p:animEffect transition="in" filter="fade">
                                      <p:cBhvr>
                                        <p:cTn id="67" dur="500"/>
                                        <p:tgtEl>
                                          <p:spTgt spid="339977"/>
                                        </p:tgtEl>
                                      </p:cBhvr>
                                    </p:animEffect>
                                  </p:childTnLst>
                                </p:cTn>
                              </p:par>
                            </p:childTnLst>
                          </p:cTn>
                        </p:par>
                      </p:childTnLst>
                    </p:cTn>
                  </p:par>
                  <p:par>
                    <p:cTn id="68" fill="hold">
                      <p:stCondLst>
                        <p:cond delay="indefinite"/>
                      </p:stCondLst>
                      <p:childTnLst>
                        <p:par>
                          <p:cTn id="69" fill="hold">
                            <p:stCondLst>
                              <p:cond delay="0"/>
                            </p:stCondLst>
                            <p:childTnLst>
                              <p:par>
                                <p:cTn id="70" presetID="58" presetClass="entr" presetSubtype="0" accel="100000" fill="hold" nodeType="clickEffect">
                                  <p:stCondLst>
                                    <p:cond delay="0"/>
                                  </p:stCondLst>
                                  <p:childTnLst>
                                    <p:set>
                                      <p:cBhvr>
                                        <p:cTn id="71" dur="1" fill="hold">
                                          <p:stCondLst>
                                            <p:cond delay="0"/>
                                          </p:stCondLst>
                                        </p:cTn>
                                        <p:tgtEl>
                                          <p:spTgt spid="3">
                                            <p:txEl>
                                              <p:pRg st="2" end="2"/>
                                            </p:txEl>
                                          </p:spTgt>
                                        </p:tgtEl>
                                        <p:attrNameLst>
                                          <p:attrName>style.visibility</p:attrName>
                                        </p:attrNameLst>
                                      </p:cBhvr>
                                      <p:to>
                                        <p:strVal val="visible"/>
                                      </p:to>
                                    </p:set>
                                    <p:anim calcmode="lin" valueType="num">
                                      <p:cBhvr>
                                        <p:cTn id="72"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73"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7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75"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76" dur="500"/>
                                        <p:tgtEl>
                                          <p:spTgt spid="3">
                                            <p:txEl>
                                              <p:pRg st="2" end="2"/>
                                            </p:txEl>
                                          </p:spTgt>
                                        </p:tgtEl>
                                      </p:cBhvr>
                                    </p:animEffect>
                                  </p:childTnLst>
                                </p:cTn>
                              </p:par>
                              <p:par>
                                <p:cTn id="77" presetID="58" presetClass="entr" presetSubtype="0" accel="100000" fill="hold" nodeType="withEffect">
                                  <p:stCondLst>
                                    <p:cond delay="0"/>
                                  </p:stCondLst>
                                  <p:childTnLst>
                                    <p:set>
                                      <p:cBhvr>
                                        <p:cTn id="78" dur="1" fill="hold">
                                          <p:stCondLst>
                                            <p:cond delay="0"/>
                                          </p:stCondLst>
                                        </p:cTn>
                                        <p:tgtEl>
                                          <p:spTgt spid="339970"/>
                                        </p:tgtEl>
                                        <p:attrNameLst>
                                          <p:attrName>style.visibility</p:attrName>
                                        </p:attrNameLst>
                                      </p:cBhvr>
                                      <p:to>
                                        <p:strVal val="visible"/>
                                      </p:to>
                                    </p:set>
                                    <p:anim calcmode="lin" valueType="num">
                                      <p:cBhvr>
                                        <p:cTn id="79" dur="500" fill="hold"/>
                                        <p:tgtEl>
                                          <p:spTgt spid="339970"/>
                                        </p:tgtEl>
                                        <p:attrNameLst>
                                          <p:attrName>ppt_w</p:attrName>
                                        </p:attrNameLst>
                                      </p:cBhvr>
                                      <p:tavLst>
                                        <p:tav tm="0">
                                          <p:val>
                                            <p:strVal val="#ppt_w*2.5"/>
                                          </p:val>
                                        </p:tav>
                                        <p:tav tm="100000">
                                          <p:val>
                                            <p:strVal val="#ppt_w"/>
                                          </p:val>
                                        </p:tav>
                                      </p:tavLst>
                                    </p:anim>
                                    <p:anim calcmode="lin" valueType="num">
                                      <p:cBhvr>
                                        <p:cTn id="80" dur="500" fill="hold"/>
                                        <p:tgtEl>
                                          <p:spTgt spid="339970"/>
                                        </p:tgtEl>
                                        <p:attrNameLst>
                                          <p:attrName>ppt_h</p:attrName>
                                        </p:attrNameLst>
                                      </p:cBhvr>
                                      <p:tavLst>
                                        <p:tav tm="0">
                                          <p:val>
                                            <p:strVal val="#ppt_h*0.01"/>
                                          </p:val>
                                        </p:tav>
                                        <p:tav tm="100000">
                                          <p:val>
                                            <p:strVal val="#ppt_h"/>
                                          </p:val>
                                        </p:tav>
                                      </p:tavLst>
                                    </p:anim>
                                    <p:anim calcmode="lin" valueType="num">
                                      <p:cBhvr>
                                        <p:cTn id="81" dur="500" fill="hold"/>
                                        <p:tgtEl>
                                          <p:spTgt spid="339970"/>
                                        </p:tgtEl>
                                        <p:attrNameLst>
                                          <p:attrName>ppt_x</p:attrName>
                                        </p:attrNameLst>
                                      </p:cBhvr>
                                      <p:tavLst>
                                        <p:tav tm="0">
                                          <p:val>
                                            <p:strVal val="#ppt_x"/>
                                          </p:val>
                                        </p:tav>
                                        <p:tav tm="100000">
                                          <p:val>
                                            <p:strVal val="#ppt_x"/>
                                          </p:val>
                                        </p:tav>
                                      </p:tavLst>
                                    </p:anim>
                                    <p:anim calcmode="lin" valueType="num">
                                      <p:cBhvr>
                                        <p:cTn id="82" dur="500" fill="hold"/>
                                        <p:tgtEl>
                                          <p:spTgt spid="339970"/>
                                        </p:tgtEl>
                                        <p:attrNameLst>
                                          <p:attrName>ppt_y</p:attrName>
                                        </p:attrNameLst>
                                      </p:cBhvr>
                                      <p:tavLst>
                                        <p:tav tm="0">
                                          <p:val>
                                            <p:strVal val="#ppt_h+1"/>
                                          </p:val>
                                        </p:tav>
                                        <p:tav tm="100000">
                                          <p:val>
                                            <p:strVal val="#ppt_y"/>
                                          </p:val>
                                        </p:tav>
                                      </p:tavLst>
                                    </p:anim>
                                    <p:animEffect transition="in" filter="fade">
                                      <p:cBhvr>
                                        <p:cTn id="83" dur="500"/>
                                        <p:tgtEl>
                                          <p:spTgt spid="339970"/>
                                        </p:tgtEl>
                                      </p:cBhvr>
                                    </p:animEffect>
                                  </p:childTnLst>
                                </p:cTn>
                              </p:par>
                              <p:par>
                                <p:cTn id="84" presetID="58" presetClass="entr" presetSubtype="0" accel="100000" fill="hold" nodeType="withEffect">
                                  <p:stCondLst>
                                    <p:cond delay="0"/>
                                  </p:stCondLst>
                                  <p:childTnLst>
                                    <p:set>
                                      <p:cBhvr>
                                        <p:cTn id="85" dur="1" fill="hold">
                                          <p:stCondLst>
                                            <p:cond delay="0"/>
                                          </p:stCondLst>
                                        </p:cTn>
                                        <p:tgtEl>
                                          <p:spTgt spid="339969"/>
                                        </p:tgtEl>
                                        <p:attrNameLst>
                                          <p:attrName>style.visibility</p:attrName>
                                        </p:attrNameLst>
                                      </p:cBhvr>
                                      <p:to>
                                        <p:strVal val="visible"/>
                                      </p:to>
                                    </p:set>
                                    <p:anim calcmode="lin" valueType="num">
                                      <p:cBhvr>
                                        <p:cTn id="86" dur="500" fill="hold"/>
                                        <p:tgtEl>
                                          <p:spTgt spid="339969"/>
                                        </p:tgtEl>
                                        <p:attrNameLst>
                                          <p:attrName>ppt_w</p:attrName>
                                        </p:attrNameLst>
                                      </p:cBhvr>
                                      <p:tavLst>
                                        <p:tav tm="0">
                                          <p:val>
                                            <p:strVal val="#ppt_w*2.5"/>
                                          </p:val>
                                        </p:tav>
                                        <p:tav tm="100000">
                                          <p:val>
                                            <p:strVal val="#ppt_w"/>
                                          </p:val>
                                        </p:tav>
                                      </p:tavLst>
                                    </p:anim>
                                    <p:anim calcmode="lin" valueType="num">
                                      <p:cBhvr>
                                        <p:cTn id="87" dur="500" fill="hold"/>
                                        <p:tgtEl>
                                          <p:spTgt spid="339969"/>
                                        </p:tgtEl>
                                        <p:attrNameLst>
                                          <p:attrName>ppt_h</p:attrName>
                                        </p:attrNameLst>
                                      </p:cBhvr>
                                      <p:tavLst>
                                        <p:tav tm="0">
                                          <p:val>
                                            <p:strVal val="#ppt_h*0.01"/>
                                          </p:val>
                                        </p:tav>
                                        <p:tav tm="100000">
                                          <p:val>
                                            <p:strVal val="#ppt_h"/>
                                          </p:val>
                                        </p:tav>
                                      </p:tavLst>
                                    </p:anim>
                                    <p:anim calcmode="lin" valueType="num">
                                      <p:cBhvr>
                                        <p:cTn id="88" dur="500" fill="hold"/>
                                        <p:tgtEl>
                                          <p:spTgt spid="339969"/>
                                        </p:tgtEl>
                                        <p:attrNameLst>
                                          <p:attrName>ppt_x</p:attrName>
                                        </p:attrNameLst>
                                      </p:cBhvr>
                                      <p:tavLst>
                                        <p:tav tm="0">
                                          <p:val>
                                            <p:strVal val="#ppt_x"/>
                                          </p:val>
                                        </p:tav>
                                        <p:tav tm="100000">
                                          <p:val>
                                            <p:strVal val="#ppt_x"/>
                                          </p:val>
                                        </p:tav>
                                      </p:tavLst>
                                    </p:anim>
                                    <p:anim calcmode="lin" valueType="num">
                                      <p:cBhvr>
                                        <p:cTn id="89" dur="500" fill="hold"/>
                                        <p:tgtEl>
                                          <p:spTgt spid="339969"/>
                                        </p:tgtEl>
                                        <p:attrNameLst>
                                          <p:attrName>ppt_y</p:attrName>
                                        </p:attrNameLst>
                                      </p:cBhvr>
                                      <p:tavLst>
                                        <p:tav tm="0">
                                          <p:val>
                                            <p:strVal val="#ppt_h+1"/>
                                          </p:val>
                                        </p:tav>
                                        <p:tav tm="100000">
                                          <p:val>
                                            <p:strVal val="#ppt_y"/>
                                          </p:val>
                                        </p:tav>
                                      </p:tavLst>
                                    </p:anim>
                                    <p:animEffect transition="in" filter="fade">
                                      <p:cBhvr>
                                        <p:cTn id="90" dur="500"/>
                                        <p:tgtEl>
                                          <p:spTgt spid="339969"/>
                                        </p:tgtEl>
                                      </p:cBhvr>
                                    </p:animEffect>
                                  </p:childTnLst>
                                </p:cTn>
                              </p:par>
                            </p:childTnLst>
                          </p:cTn>
                        </p:par>
                      </p:childTnLst>
                    </p:cTn>
                  </p:par>
                  <p:par>
                    <p:cTn id="91" fill="hold">
                      <p:stCondLst>
                        <p:cond delay="indefinite"/>
                      </p:stCondLst>
                      <p:childTnLst>
                        <p:par>
                          <p:cTn id="92" fill="hold">
                            <p:stCondLst>
                              <p:cond delay="0"/>
                            </p:stCondLst>
                            <p:childTnLst>
                              <p:par>
                                <p:cTn id="93" presetID="58" presetClass="entr" presetSubtype="0" accel="100000" fill="hold" nodeType="clickEffect">
                                  <p:stCondLst>
                                    <p:cond delay="0"/>
                                  </p:stCondLst>
                                  <p:childTnLst>
                                    <p:set>
                                      <p:cBhvr>
                                        <p:cTn id="94" dur="1" fill="hold">
                                          <p:stCondLst>
                                            <p:cond delay="0"/>
                                          </p:stCondLst>
                                        </p:cTn>
                                        <p:tgtEl>
                                          <p:spTgt spid="3">
                                            <p:txEl>
                                              <p:pRg st="3" end="3"/>
                                            </p:txEl>
                                          </p:spTgt>
                                        </p:tgtEl>
                                        <p:attrNameLst>
                                          <p:attrName>style.visibility</p:attrName>
                                        </p:attrNameLst>
                                      </p:cBhvr>
                                      <p:to>
                                        <p:strVal val="visible"/>
                                      </p:to>
                                    </p:set>
                                    <p:anim calcmode="lin" valueType="num">
                                      <p:cBhvr>
                                        <p:cTn id="95"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96"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9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8"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99" dur="500"/>
                                        <p:tgtEl>
                                          <p:spTgt spid="3">
                                            <p:txEl>
                                              <p:pRg st="3" end="3"/>
                                            </p:txEl>
                                          </p:spTgt>
                                        </p:tgtEl>
                                      </p:cBhvr>
                                    </p:animEffect>
                                  </p:childTnLst>
                                </p:cTn>
                              </p:par>
                              <p:par>
                                <p:cTn id="100" presetID="58" presetClass="entr" presetSubtype="0" accel="100000" fill="hold" nodeType="withEffect">
                                  <p:stCondLst>
                                    <p:cond delay="0"/>
                                  </p:stCondLst>
                                  <p:childTnLst>
                                    <p:set>
                                      <p:cBhvr>
                                        <p:cTn id="101" dur="1" fill="hold">
                                          <p:stCondLst>
                                            <p:cond delay="0"/>
                                          </p:stCondLst>
                                        </p:cTn>
                                        <p:tgtEl>
                                          <p:spTgt spid="3">
                                            <p:txEl>
                                              <p:pRg st="6" end="6"/>
                                            </p:txEl>
                                          </p:spTgt>
                                        </p:tgtEl>
                                        <p:attrNameLst>
                                          <p:attrName>style.visibility</p:attrName>
                                        </p:attrNameLst>
                                      </p:cBhvr>
                                      <p:to>
                                        <p:strVal val="visible"/>
                                      </p:to>
                                    </p:set>
                                    <p:anim calcmode="lin" valueType="num">
                                      <p:cBhvr>
                                        <p:cTn id="102"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103"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10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05"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106" dur="500"/>
                                        <p:tgtEl>
                                          <p:spTgt spid="3">
                                            <p:txEl>
                                              <p:pRg st="6" end="6"/>
                                            </p:txEl>
                                          </p:spTgt>
                                        </p:tgtEl>
                                      </p:cBhvr>
                                    </p:animEffect>
                                  </p:childTnLst>
                                </p:cTn>
                              </p:par>
                              <p:par>
                                <p:cTn id="107" presetID="58" presetClass="entr" presetSubtype="0" accel="100000" fill="hold" nodeType="withEffect">
                                  <p:stCondLst>
                                    <p:cond delay="0"/>
                                  </p:stCondLst>
                                  <p:childTnLst>
                                    <p:set>
                                      <p:cBhvr>
                                        <p:cTn id="108" dur="1" fill="hold">
                                          <p:stCondLst>
                                            <p:cond delay="0"/>
                                          </p:stCondLst>
                                        </p:cTn>
                                        <p:tgtEl>
                                          <p:spTgt spid="339988"/>
                                        </p:tgtEl>
                                        <p:attrNameLst>
                                          <p:attrName>style.visibility</p:attrName>
                                        </p:attrNameLst>
                                      </p:cBhvr>
                                      <p:to>
                                        <p:strVal val="visible"/>
                                      </p:to>
                                    </p:set>
                                    <p:anim calcmode="lin" valueType="num">
                                      <p:cBhvr>
                                        <p:cTn id="109" dur="500" fill="hold"/>
                                        <p:tgtEl>
                                          <p:spTgt spid="339988"/>
                                        </p:tgtEl>
                                        <p:attrNameLst>
                                          <p:attrName>ppt_w</p:attrName>
                                        </p:attrNameLst>
                                      </p:cBhvr>
                                      <p:tavLst>
                                        <p:tav tm="0">
                                          <p:val>
                                            <p:strVal val="#ppt_w*2.5"/>
                                          </p:val>
                                        </p:tav>
                                        <p:tav tm="100000">
                                          <p:val>
                                            <p:strVal val="#ppt_w"/>
                                          </p:val>
                                        </p:tav>
                                      </p:tavLst>
                                    </p:anim>
                                    <p:anim calcmode="lin" valueType="num">
                                      <p:cBhvr>
                                        <p:cTn id="110" dur="500" fill="hold"/>
                                        <p:tgtEl>
                                          <p:spTgt spid="339988"/>
                                        </p:tgtEl>
                                        <p:attrNameLst>
                                          <p:attrName>ppt_h</p:attrName>
                                        </p:attrNameLst>
                                      </p:cBhvr>
                                      <p:tavLst>
                                        <p:tav tm="0">
                                          <p:val>
                                            <p:strVal val="#ppt_h*0.01"/>
                                          </p:val>
                                        </p:tav>
                                        <p:tav tm="100000">
                                          <p:val>
                                            <p:strVal val="#ppt_h"/>
                                          </p:val>
                                        </p:tav>
                                      </p:tavLst>
                                    </p:anim>
                                    <p:anim calcmode="lin" valueType="num">
                                      <p:cBhvr>
                                        <p:cTn id="111" dur="500" fill="hold"/>
                                        <p:tgtEl>
                                          <p:spTgt spid="339988"/>
                                        </p:tgtEl>
                                        <p:attrNameLst>
                                          <p:attrName>ppt_x</p:attrName>
                                        </p:attrNameLst>
                                      </p:cBhvr>
                                      <p:tavLst>
                                        <p:tav tm="0">
                                          <p:val>
                                            <p:strVal val="#ppt_x"/>
                                          </p:val>
                                        </p:tav>
                                        <p:tav tm="100000">
                                          <p:val>
                                            <p:strVal val="#ppt_x"/>
                                          </p:val>
                                        </p:tav>
                                      </p:tavLst>
                                    </p:anim>
                                    <p:anim calcmode="lin" valueType="num">
                                      <p:cBhvr>
                                        <p:cTn id="112" dur="500" fill="hold"/>
                                        <p:tgtEl>
                                          <p:spTgt spid="339988"/>
                                        </p:tgtEl>
                                        <p:attrNameLst>
                                          <p:attrName>ppt_y</p:attrName>
                                        </p:attrNameLst>
                                      </p:cBhvr>
                                      <p:tavLst>
                                        <p:tav tm="0">
                                          <p:val>
                                            <p:strVal val="#ppt_h+1"/>
                                          </p:val>
                                        </p:tav>
                                        <p:tav tm="100000">
                                          <p:val>
                                            <p:strVal val="#ppt_y"/>
                                          </p:val>
                                        </p:tav>
                                      </p:tavLst>
                                    </p:anim>
                                    <p:animEffect transition="in" filter="fade">
                                      <p:cBhvr>
                                        <p:cTn id="113" dur="500"/>
                                        <p:tgtEl>
                                          <p:spTgt spid="339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Autofit/>
          </a:bodyPr>
          <a:lstStyle/>
          <a:p>
            <a:r>
              <a:rPr lang="ru-RU" sz="1400" dirty="0" smtClean="0"/>
              <a:t>где              </a:t>
            </a:r>
            <a:r>
              <a:rPr lang="ru-RU" sz="1400" cap="small" dirty="0" smtClean="0"/>
              <a:t> </a:t>
            </a:r>
            <a:r>
              <a:rPr lang="ru-RU" sz="1400" dirty="0" smtClean="0"/>
              <a:t>[мг/мл] обозначает концентрацию ядовитого вещества в жидкости во время </a:t>
            </a:r>
            <a:r>
              <a:rPr lang="en-US" sz="1400" dirty="0" smtClean="0"/>
              <a:t>t</a:t>
            </a:r>
            <a:r>
              <a:rPr lang="ru-RU" sz="1400" dirty="0" smtClean="0"/>
              <a:t>.</a:t>
            </a:r>
          </a:p>
          <a:p>
            <a:r>
              <a:rPr lang="ru-RU" sz="1400" dirty="0" smtClean="0"/>
              <a:t>Временным изменением концентрации ядовитого вещества управляет дифференциальное уравнение:</a:t>
            </a:r>
          </a:p>
          <a:p>
            <a:pPr>
              <a:buNone/>
            </a:pPr>
            <a:r>
              <a:rPr lang="ru-RU" sz="1400" dirty="0" smtClean="0"/>
              <a:t>					</a:t>
            </a:r>
          </a:p>
          <a:p>
            <a:pPr>
              <a:buNone/>
            </a:pPr>
            <a:r>
              <a:rPr lang="ru-RU" sz="1400" dirty="0" smtClean="0"/>
              <a:t>						, 	(2.3)</a:t>
            </a:r>
          </a:p>
          <a:p>
            <a:r>
              <a:rPr lang="ru-RU" sz="1400" dirty="0" smtClean="0"/>
              <a:t>где параметр </a:t>
            </a:r>
            <a:r>
              <a:rPr lang="en-US" sz="1400" dirty="0" smtClean="0"/>
              <a:t>F</a:t>
            </a:r>
            <a:r>
              <a:rPr lang="ru-RU" sz="1400" dirty="0" smtClean="0"/>
              <a:t>(</a:t>
            </a:r>
            <a:r>
              <a:rPr lang="en-US" sz="1400" dirty="0" smtClean="0"/>
              <a:t>t</a:t>
            </a:r>
            <a:r>
              <a:rPr lang="ru-RU" sz="1400" dirty="0" smtClean="0"/>
              <a:t>) дан в формуле (2.2), и </a:t>
            </a:r>
            <a:r>
              <a:rPr lang="en-US" sz="1400" dirty="0" smtClean="0"/>
              <a:t>G</a:t>
            </a:r>
            <a:r>
              <a:rPr lang="ru-RU" sz="1400" dirty="0" smtClean="0"/>
              <a:t> [мг/минута] является средней скоростью ядовитого вещества.</a:t>
            </a:r>
          </a:p>
          <a:p>
            <a:r>
              <a:rPr lang="ru-RU" sz="1400" dirty="0" smtClean="0"/>
              <a:t>Если предполагаем, что параметр            известен для </a:t>
            </a:r>
            <a:r>
              <a:rPr lang="ru-RU" sz="1400" dirty="0" err="1" smtClean="0"/>
              <a:t>t</a:t>
            </a:r>
            <a:r>
              <a:rPr lang="ru-RU" sz="1400" dirty="0" smtClean="0"/>
              <a:t> Є [0,T], то двумя неизвестными функциями в (2.3) являются          и         .</a:t>
            </a:r>
          </a:p>
          <a:p>
            <a:r>
              <a:rPr lang="ru-RU" sz="1400" dirty="0" smtClean="0"/>
              <a:t>Предположим впредь, что ультрафильтрацией можно пренебречь, то есть              . Это подразумевает, что объем крови             больше не зависит от времени </a:t>
            </a:r>
            <a:r>
              <a:rPr lang="ru-RU" sz="1400" dirty="0" err="1" smtClean="0"/>
              <a:t>t</a:t>
            </a:r>
            <a:r>
              <a:rPr lang="ru-RU" sz="1400" dirty="0" smtClean="0"/>
              <a:t> и является постоянным             [мл]. </a:t>
            </a:r>
          </a:p>
          <a:p>
            <a:r>
              <a:rPr lang="ru-RU" sz="1400" dirty="0" smtClean="0"/>
              <a:t>Поэтому (2.3) принимает форму:</a:t>
            </a:r>
          </a:p>
          <a:p>
            <a:endParaRPr lang="ru-RU" sz="1400" dirty="0" smtClean="0"/>
          </a:p>
          <a:p>
            <a:pPr>
              <a:buNone/>
            </a:pPr>
            <a:r>
              <a:rPr lang="ru-RU" sz="1400" dirty="0" smtClean="0"/>
              <a:t>							      (2.4)</a:t>
            </a:r>
          </a:p>
          <a:p>
            <a:r>
              <a:rPr lang="ru-RU" sz="1400" dirty="0" smtClean="0"/>
              <a:t>где            обозначает производную относительно параметра </a:t>
            </a:r>
            <a:r>
              <a:rPr lang="en-US" sz="1400" dirty="0" smtClean="0"/>
              <a:t>t</a:t>
            </a:r>
            <a:r>
              <a:rPr lang="ru-RU" sz="1400" dirty="0" smtClean="0"/>
              <a:t>.</a:t>
            </a:r>
          </a:p>
          <a:p>
            <a:endParaRPr lang="ru-RU" sz="1400" dirty="0"/>
          </a:p>
        </p:txBody>
      </p:sp>
      <p:graphicFrame>
        <p:nvGraphicFramePr>
          <p:cNvPr id="338946" name="Object 2"/>
          <p:cNvGraphicFramePr>
            <a:graphicFrameLocks noChangeAspect="1"/>
          </p:cNvGraphicFramePr>
          <p:nvPr/>
        </p:nvGraphicFramePr>
        <p:xfrm>
          <a:off x="1285852" y="2285992"/>
          <a:ext cx="390525" cy="219075"/>
        </p:xfrm>
        <a:graphic>
          <a:graphicData uri="http://schemas.openxmlformats.org/presentationml/2006/ole">
            <p:oleObj spid="_x0000_s338946" name="Формула" r:id="rId3" imgW="393359" imgH="215713" progId="Equation.3">
              <p:embed/>
            </p:oleObj>
          </a:graphicData>
        </a:graphic>
      </p:graphicFrame>
      <p:graphicFrame>
        <p:nvGraphicFramePr>
          <p:cNvPr id="338945" name="Object 1"/>
          <p:cNvGraphicFramePr>
            <a:graphicFrameLocks noChangeAspect="1"/>
          </p:cNvGraphicFramePr>
          <p:nvPr/>
        </p:nvGraphicFramePr>
        <p:xfrm>
          <a:off x="3071802" y="3071810"/>
          <a:ext cx="1866900" cy="390525"/>
        </p:xfrm>
        <a:graphic>
          <a:graphicData uri="http://schemas.openxmlformats.org/presentationml/2006/ole">
            <p:oleObj spid="_x0000_s338945" name="Формула" r:id="rId4" imgW="1866090" imgH="393529" progId="Equation.3">
              <p:embed/>
            </p:oleObj>
          </a:graphicData>
        </a:graphic>
      </p:graphicFrame>
      <p:graphicFrame>
        <p:nvGraphicFramePr>
          <p:cNvPr id="338955" name="Object 11"/>
          <p:cNvGraphicFramePr>
            <a:graphicFrameLocks noChangeAspect="1"/>
          </p:cNvGraphicFramePr>
          <p:nvPr/>
        </p:nvGraphicFramePr>
        <p:xfrm>
          <a:off x="3786182" y="4000504"/>
          <a:ext cx="390525" cy="219075"/>
        </p:xfrm>
        <a:graphic>
          <a:graphicData uri="http://schemas.openxmlformats.org/presentationml/2006/ole">
            <p:oleObj spid="_x0000_s338955" name="Формула" r:id="rId5" imgW="393359" imgH="215713" progId="Equation.3">
              <p:embed/>
            </p:oleObj>
          </a:graphicData>
        </a:graphic>
      </p:graphicFrame>
      <p:graphicFrame>
        <p:nvGraphicFramePr>
          <p:cNvPr id="338954" name="Object 10"/>
          <p:cNvGraphicFramePr>
            <a:graphicFrameLocks noChangeAspect="1"/>
          </p:cNvGraphicFramePr>
          <p:nvPr/>
        </p:nvGraphicFramePr>
        <p:xfrm>
          <a:off x="3286116" y="4214818"/>
          <a:ext cx="371475" cy="219075"/>
        </p:xfrm>
        <a:graphic>
          <a:graphicData uri="http://schemas.openxmlformats.org/presentationml/2006/ole">
            <p:oleObj spid="_x0000_s338954" name="Формула" r:id="rId6" imgW="368140" imgH="215806" progId="Equation.3">
              <p:embed/>
            </p:oleObj>
          </a:graphicData>
        </a:graphic>
      </p:graphicFrame>
      <p:graphicFrame>
        <p:nvGraphicFramePr>
          <p:cNvPr id="338953" name="Object 9"/>
          <p:cNvGraphicFramePr>
            <a:graphicFrameLocks noChangeAspect="1"/>
          </p:cNvGraphicFramePr>
          <p:nvPr/>
        </p:nvGraphicFramePr>
        <p:xfrm>
          <a:off x="3857620" y="4214818"/>
          <a:ext cx="390525" cy="219075"/>
        </p:xfrm>
        <a:graphic>
          <a:graphicData uri="http://schemas.openxmlformats.org/presentationml/2006/ole">
            <p:oleObj spid="_x0000_s338953" name="Формула" r:id="rId7" imgW="393359" imgH="215713" progId="Equation.3">
              <p:embed/>
            </p:oleObj>
          </a:graphicData>
        </a:graphic>
      </p:graphicFrame>
      <p:graphicFrame>
        <p:nvGraphicFramePr>
          <p:cNvPr id="338952" name="Object 8"/>
          <p:cNvGraphicFramePr>
            <a:graphicFrameLocks noChangeAspect="1"/>
          </p:cNvGraphicFramePr>
          <p:nvPr/>
        </p:nvGraphicFramePr>
        <p:xfrm>
          <a:off x="7143768" y="4429132"/>
          <a:ext cx="485775" cy="219075"/>
        </p:xfrm>
        <a:graphic>
          <a:graphicData uri="http://schemas.openxmlformats.org/presentationml/2006/ole">
            <p:oleObj spid="_x0000_s338952" name="Формула" r:id="rId8" imgW="482181" imgH="215713" progId="Equation.3">
              <p:embed/>
            </p:oleObj>
          </a:graphicData>
        </a:graphic>
      </p:graphicFrame>
      <p:graphicFrame>
        <p:nvGraphicFramePr>
          <p:cNvPr id="338951" name="Object 7"/>
          <p:cNvGraphicFramePr>
            <a:graphicFrameLocks noChangeAspect="1"/>
          </p:cNvGraphicFramePr>
          <p:nvPr/>
        </p:nvGraphicFramePr>
        <p:xfrm>
          <a:off x="3643306" y="4643446"/>
          <a:ext cx="371475" cy="219075"/>
        </p:xfrm>
        <a:graphic>
          <a:graphicData uri="http://schemas.openxmlformats.org/presentationml/2006/ole">
            <p:oleObj spid="_x0000_s338951" name="Формула" r:id="rId9" imgW="368140" imgH="215806" progId="Equation.3">
              <p:embed/>
            </p:oleObj>
          </a:graphicData>
        </a:graphic>
      </p:graphicFrame>
      <p:graphicFrame>
        <p:nvGraphicFramePr>
          <p:cNvPr id="338950" name="Object 6"/>
          <p:cNvGraphicFramePr>
            <a:graphicFrameLocks noChangeAspect="1"/>
          </p:cNvGraphicFramePr>
          <p:nvPr/>
        </p:nvGraphicFramePr>
        <p:xfrm>
          <a:off x="2143108" y="4857760"/>
          <a:ext cx="190500" cy="219075"/>
        </p:xfrm>
        <a:graphic>
          <a:graphicData uri="http://schemas.openxmlformats.org/presentationml/2006/ole">
            <p:oleObj spid="_x0000_s338950" name="Формула" r:id="rId10" imgW="190335" imgH="215713" progId="Equation.3">
              <p:embed/>
            </p:oleObj>
          </a:graphicData>
        </a:graphic>
      </p:graphicFrame>
      <p:graphicFrame>
        <p:nvGraphicFramePr>
          <p:cNvPr id="338964" name="Object 20"/>
          <p:cNvGraphicFramePr>
            <a:graphicFrameLocks noChangeAspect="1"/>
          </p:cNvGraphicFramePr>
          <p:nvPr/>
        </p:nvGraphicFramePr>
        <p:xfrm>
          <a:off x="2214546" y="5357826"/>
          <a:ext cx="4038600" cy="485775"/>
        </p:xfrm>
        <a:graphic>
          <a:graphicData uri="http://schemas.openxmlformats.org/presentationml/2006/ole">
            <p:oleObj spid="_x0000_s338964" name="Формула" r:id="rId11" imgW="4038600" imgH="482600" progId="Equation.3">
              <p:embed/>
            </p:oleObj>
          </a:graphicData>
        </a:graphic>
      </p:graphicFrame>
      <p:graphicFrame>
        <p:nvGraphicFramePr>
          <p:cNvPr id="338963" name="Object 19"/>
          <p:cNvGraphicFramePr>
            <a:graphicFrameLocks noChangeAspect="1"/>
          </p:cNvGraphicFramePr>
          <p:nvPr/>
        </p:nvGraphicFramePr>
        <p:xfrm>
          <a:off x="1357290" y="5929330"/>
          <a:ext cx="228600" cy="219075"/>
        </p:xfrm>
        <a:graphic>
          <a:graphicData uri="http://schemas.openxmlformats.org/presentationml/2006/ole">
            <p:oleObj spid="_x0000_s338963" name="Формула" r:id="rId12" imgW="228501" imgH="215806" progId="Equation.3">
              <p:embed/>
            </p:oleObj>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338946"/>
                                        </p:tgtEl>
                                        <p:attrNameLst>
                                          <p:attrName>style.visibility</p:attrName>
                                        </p:attrNameLst>
                                      </p:cBhvr>
                                      <p:to>
                                        <p:strVal val="visible"/>
                                      </p:to>
                                    </p:set>
                                    <p:anim calcmode="lin" valueType="num">
                                      <p:cBhvr>
                                        <p:cTn id="14" dur="500" fill="hold"/>
                                        <p:tgtEl>
                                          <p:spTgt spid="338946"/>
                                        </p:tgtEl>
                                        <p:attrNameLst>
                                          <p:attrName>ppt_w</p:attrName>
                                        </p:attrNameLst>
                                      </p:cBhvr>
                                      <p:tavLst>
                                        <p:tav tm="0">
                                          <p:val>
                                            <p:strVal val="#ppt_w*2.5"/>
                                          </p:val>
                                        </p:tav>
                                        <p:tav tm="100000">
                                          <p:val>
                                            <p:strVal val="#ppt_w"/>
                                          </p:val>
                                        </p:tav>
                                      </p:tavLst>
                                    </p:anim>
                                    <p:anim calcmode="lin" valueType="num">
                                      <p:cBhvr>
                                        <p:cTn id="15" dur="500" fill="hold"/>
                                        <p:tgtEl>
                                          <p:spTgt spid="338946"/>
                                        </p:tgtEl>
                                        <p:attrNameLst>
                                          <p:attrName>ppt_h</p:attrName>
                                        </p:attrNameLst>
                                      </p:cBhvr>
                                      <p:tavLst>
                                        <p:tav tm="0">
                                          <p:val>
                                            <p:strVal val="#ppt_h*0.01"/>
                                          </p:val>
                                        </p:tav>
                                        <p:tav tm="100000">
                                          <p:val>
                                            <p:strVal val="#ppt_h"/>
                                          </p:val>
                                        </p:tav>
                                      </p:tavLst>
                                    </p:anim>
                                    <p:anim calcmode="lin" valueType="num">
                                      <p:cBhvr>
                                        <p:cTn id="16" dur="500" fill="hold"/>
                                        <p:tgtEl>
                                          <p:spTgt spid="338946"/>
                                        </p:tgtEl>
                                        <p:attrNameLst>
                                          <p:attrName>ppt_x</p:attrName>
                                        </p:attrNameLst>
                                      </p:cBhvr>
                                      <p:tavLst>
                                        <p:tav tm="0">
                                          <p:val>
                                            <p:strVal val="#ppt_x"/>
                                          </p:val>
                                        </p:tav>
                                        <p:tav tm="100000">
                                          <p:val>
                                            <p:strVal val="#ppt_x"/>
                                          </p:val>
                                        </p:tav>
                                      </p:tavLst>
                                    </p:anim>
                                    <p:anim calcmode="lin" valueType="num">
                                      <p:cBhvr>
                                        <p:cTn id="17" dur="500" fill="hold"/>
                                        <p:tgtEl>
                                          <p:spTgt spid="338946"/>
                                        </p:tgtEl>
                                        <p:attrNameLst>
                                          <p:attrName>ppt_y</p:attrName>
                                        </p:attrNameLst>
                                      </p:cBhvr>
                                      <p:tavLst>
                                        <p:tav tm="0">
                                          <p:val>
                                            <p:strVal val="#ppt_h+1"/>
                                          </p:val>
                                        </p:tav>
                                        <p:tav tm="100000">
                                          <p:val>
                                            <p:strVal val="#ppt_y"/>
                                          </p:val>
                                        </p:tav>
                                      </p:tavLst>
                                    </p:anim>
                                    <p:animEffect transition="in" filter="fade">
                                      <p:cBhvr>
                                        <p:cTn id="18" dur="500"/>
                                        <p:tgtEl>
                                          <p:spTgt spid="338946"/>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1" end="1"/>
                                            </p:txEl>
                                          </p:spTgt>
                                        </p:tgtEl>
                                      </p:cBhvr>
                                    </p:animEffect>
                                  </p:childTnLst>
                                </p:cTn>
                              </p:par>
                              <p:par>
                                <p:cTn id="28" presetID="58" presetClass="entr" presetSubtype="0" accel="100000" fill="hold" grpId="0"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1"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4" dur="500"/>
                                        <p:tgtEl>
                                          <p:spTgt spid="3">
                                            <p:txEl>
                                              <p:pRg st="2" end="2"/>
                                            </p:txEl>
                                          </p:spTgt>
                                        </p:tgtEl>
                                      </p:cBhvr>
                                    </p:animEffect>
                                  </p:childTnLst>
                                </p:cTn>
                              </p:par>
                              <p:par>
                                <p:cTn id="35" presetID="58" presetClass="entr" presetSubtype="0" accel="100000" fill="hold" grpId="0"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8"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1" dur="500"/>
                                        <p:tgtEl>
                                          <p:spTgt spid="3">
                                            <p:txEl>
                                              <p:pRg st="3" end="3"/>
                                            </p:txEl>
                                          </p:spTgt>
                                        </p:tgtEl>
                                      </p:cBhvr>
                                    </p:animEffect>
                                  </p:childTnLst>
                                </p:cTn>
                              </p:par>
                              <p:par>
                                <p:cTn id="42" presetID="58" presetClass="entr" presetSubtype="0" accel="100000" fill="hold" nodeType="withEffect">
                                  <p:stCondLst>
                                    <p:cond delay="0"/>
                                  </p:stCondLst>
                                  <p:childTnLst>
                                    <p:set>
                                      <p:cBhvr>
                                        <p:cTn id="43" dur="1" fill="hold">
                                          <p:stCondLst>
                                            <p:cond delay="0"/>
                                          </p:stCondLst>
                                        </p:cTn>
                                        <p:tgtEl>
                                          <p:spTgt spid="338945"/>
                                        </p:tgtEl>
                                        <p:attrNameLst>
                                          <p:attrName>style.visibility</p:attrName>
                                        </p:attrNameLst>
                                      </p:cBhvr>
                                      <p:to>
                                        <p:strVal val="visible"/>
                                      </p:to>
                                    </p:set>
                                    <p:anim calcmode="lin" valueType="num">
                                      <p:cBhvr>
                                        <p:cTn id="44" dur="500" fill="hold"/>
                                        <p:tgtEl>
                                          <p:spTgt spid="338945"/>
                                        </p:tgtEl>
                                        <p:attrNameLst>
                                          <p:attrName>ppt_w</p:attrName>
                                        </p:attrNameLst>
                                      </p:cBhvr>
                                      <p:tavLst>
                                        <p:tav tm="0">
                                          <p:val>
                                            <p:strVal val="#ppt_w*2.5"/>
                                          </p:val>
                                        </p:tav>
                                        <p:tav tm="100000">
                                          <p:val>
                                            <p:strVal val="#ppt_w"/>
                                          </p:val>
                                        </p:tav>
                                      </p:tavLst>
                                    </p:anim>
                                    <p:anim calcmode="lin" valueType="num">
                                      <p:cBhvr>
                                        <p:cTn id="45" dur="500" fill="hold"/>
                                        <p:tgtEl>
                                          <p:spTgt spid="338945"/>
                                        </p:tgtEl>
                                        <p:attrNameLst>
                                          <p:attrName>ppt_h</p:attrName>
                                        </p:attrNameLst>
                                      </p:cBhvr>
                                      <p:tavLst>
                                        <p:tav tm="0">
                                          <p:val>
                                            <p:strVal val="#ppt_h*0.01"/>
                                          </p:val>
                                        </p:tav>
                                        <p:tav tm="100000">
                                          <p:val>
                                            <p:strVal val="#ppt_h"/>
                                          </p:val>
                                        </p:tav>
                                      </p:tavLst>
                                    </p:anim>
                                    <p:anim calcmode="lin" valueType="num">
                                      <p:cBhvr>
                                        <p:cTn id="46" dur="500" fill="hold"/>
                                        <p:tgtEl>
                                          <p:spTgt spid="338945"/>
                                        </p:tgtEl>
                                        <p:attrNameLst>
                                          <p:attrName>ppt_x</p:attrName>
                                        </p:attrNameLst>
                                      </p:cBhvr>
                                      <p:tavLst>
                                        <p:tav tm="0">
                                          <p:val>
                                            <p:strVal val="#ppt_x"/>
                                          </p:val>
                                        </p:tav>
                                        <p:tav tm="100000">
                                          <p:val>
                                            <p:strVal val="#ppt_x"/>
                                          </p:val>
                                        </p:tav>
                                      </p:tavLst>
                                    </p:anim>
                                    <p:anim calcmode="lin" valueType="num">
                                      <p:cBhvr>
                                        <p:cTn id="47" dur="500" fill="hold"/>
                                        <p:tgtEl>
                                          <p:spTgt spid="338945"/>
                                        </p:tgtEl>
                                        <p:attrNameLst>
                                          <p:attrName>ppt_y</p:attrName>
                                        </p:attrNameLst>
                                      </p:cBhvr>
                                      <p:tavLst>
                                        <p:tav tm="0">
                                          <p:val>
                                            <p:strVal val="#ppt_h+1"/>
                                          </p:val>
                                        </p:tav>
                                        <p:tav tm="100000">
                                          <p:val>
                                            <p:strVal val="#ppt_y"/>
                                          </p:val>
                                        </p:tav>
                                      </p:tavLst>
                                    </p:anim>
                                    <p:animEffect transition="in" filter="fade">
                                      <p:cBhvr>
                                        <p:cTn id="48" dur="500"/>
                                        <p:tgtEl>
                                          <p:spTgt spid="338945"/>
                                        </p:tgtEl>
                                      </p:cBhvr>
                                    </p:animEffect>
                                  </p:childTnLst>
                                </p:cTn>
                              </p:par>
                            </p:childTnLst>
                          </p:cTn>
                        </p:par>
                      </p:childTnLst>
                    </p:cTn>
                  </p:par>
                  <p:par>
                    <p:cTn id="49" fill="hold">
                      <p:stCondLst>
                        <p:cond delay="indefinite"/>
                      </p:stCondLst>
                      <p:childTnLst>
                        <p:par>
                          <p:cTn id="50" fill="hold">
                            <p:stCondLst>
                              <p:cond delay="0"/>
                            </p:stCondLst>
                            <p:childTnLst>
                              <p:par>
                                <p:cTn id="51" presetID="58" presetClass="entr" presetSubtype="0" accel="100000"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p:cTn id="5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5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5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57" dur="500"/>
                                        <p:tgtEl>
                                          <p:spTgt spid="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8" presetClass="entr" presetSubtype="0" accel="100000" fill="hold" grpId="0"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 calcmode="lin" valueType="num">
                                      <p:cBhvr>
                                        <p:cTn id="6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6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6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66" dur="500"/>
                                        <p:tgtEl>
                                          <p:spTgt spid="3">
                                            <p:txEl>
                                              <p:pRg st="5" end="5"/>
                                            </p:txEl>
                                          </p:spTgt>
                                        </p:tgtEl>
                                      </p:cBhvr>
                                    </p:animEffect>
                                  </p:childTnLst>
                                </p:cTn>
                              </p:par>
                              <p:par>
                                <p:cTn id="67" presetID="58" presetClass="entr" presetSubtype="0" accel="100000" fill="hold" nodeType="withEffect">
                                  <p:stCondLst>
                                    <p:cond delay="0"/>
                                  </p:stCondLst>
                                  <p:childTnLst>
                                    <p:set>
                                      <p:cBhvr>
                                        <p:cTn id="68" dur="1" fill="hold">
                                          <p:stCondLst>
                                            <p:cond delay="0"/>
                                          </p:stCondLst>
                                        </p:cTn>
                                        <p:tgtEl>
                                          <p:spTgt spid="338955"/>
                                        </p:tgtEl>
                                        <p:attrNameLst>
                                          <p:attrName>style.visibility</p:attrName>
                                        </p:attrNameLst>
                                      </p:cBhvr>
                                      <p:to>
                                        <p:strVal val="visible"/>
                                      </p:to>
                                    </p:set>
                                    <p:anim calcmode="lin" valueType="num">
                                      <p:cBhvr>
                                        <p:cTn id="69" dur="500" fill="hold"/>
                                        <p:tgtEl>
                                          <p:spTgt spid="338955"/>
                                        </p:tgtEl>
                                        <p:attrNameLst>
                                          <p:attrName>ppt_w</p:attrName>
                                        </p:attrNameLst>
                                      </p:cBhvr>
                                      <p:tavLst>
                                        <p:tav tm="0">
                                          <p:val>
                                            <p:strVal val="#ppt_w*2.5"/>
                                          </p:val>
                                        </p:tav>
                                        <p:tav tm="100000">
                                          <p:val>
                                            <p:strVal val="#ppt_w"/>
                                          </p:val>
                                        </p:tav>
                                      </p:tavLst>
                                    </p:anim>
                                    <p:anim calcmode="lin" valueType="num">
                                      <p:cBhvr>
                                        <p:cTn id="70" dur="500" fill="hold"/>
                                        <p:tgtEl>
                                          <p:spTgt spid="338955"/>
                                        </p:tgtEl>
                                        <p:attrNameLst>
                                          <p:attrName>ppt_h</p:attrName>
                                        </p:attrNameLst>
                                      </p:cBhvr>
                                      <p:tavLst>
                                        <p:tav tm="0">
                                          <p:val>
                                            <p:strVal val="#ppt_h*0.01"/>
                                          </p:val>
                                        </p:tav>
                                        <p:tav tm="100000">
                                          <p:val>
                                            <p:strVal val="#ppt_h"/>
                                          </p:val>
                                        </p:tav>
                                      </p:tavLst>
                                    </p:anim>
                                    <p:anim calcmode="lin" valueType="num">
                                      <p:cBhvr>
                                        <p:cTn id="71" dur="500" fill="hold"/>
                                        <p:tgtEl>
                                          <p:spTgt spid="338955"/>
                                        </p:tgtEl>
                                        <p:attrNameLst>
                                          <p:attrName>ppt_x</p:attrName>
                                        </p:attrNameLst>
                                      </p:cBhvr>
                                      <p:tavLst>
                                        <p:tav tm="0">
                                          <p:val>
                                            <p:strVal val="#ppt_x"/>
                                          </p:val>
                                        </p:tav>
                                        <p:tav tm="100000">
                                          <p:val>
                                            <p:strVal val="#ppt_x"/>
                                          </p:val>
                                        </p:tav>
                                      </p:tavLst>
                                    </p:anim>
                                    <p:anim calcmode="lin" valueType="num">
                                      <p:cBhvr>
                                        <p:cTn id="72" dur="500" fill="hold"/>
                                        <p:tgtEl>
                                          <p:spTgt spid="338955"/>
                                        </p:tgtEl>
                                        <p:attrNameLst>
                                          <p:attrName>ppt_y</p:attrName>
                                        </p:attrNameLst>
                                      </p:cBhvr>
                                      <p:tavLst>
                                        <p:tav tm="0">
                                          <p:val>
                                            <p:strVal val="#ppt_h+1"/>
                                          </p:val>
                                        </p:tav>
                                        <p:tav tm="100000">
                                          <p:val>
                                            <p:strVal val="#ppt_y"/>
                                          </p:val>
                                        </p:tav>
                                      </p:tavLst>
                                    </p:anim>
                                    <p:animEffect transition="in" filter="fade">
                                      <p:cBhvr>
                                        <p:cTn id="73" dur="500"/>
                                        <p:tgtEl>
                                          <p:spTgt spid="338955"/>
                                        </p:tgtEl>
                                      </p:cBhvr>
                                    </p:animEffect>
                                  </p:childTnLst>
                                </p:cTn>
                              </p:par>
                              <p:par>
                                <p:cTn id="74" presetID="58" presetClass="entr" presetSubtype="0" accel="100000" fill="hold" nodeType="withEffect">
                                  <p:stCondLst>
                                    <p:cond delay="0"/>
                                  </p:stCondLst>
                                  <p:childTnLst>
                                    <p:set>
                                      <p:cBhvr>
                                        <p:cTn id="75" dur="1" fill="hold">
                                          <p:stCondLst>
                                            <p:cond delay="0"/>
                                          </p:stCondLst>
                                        </p:cTn>
                                        <p:tgtEl>
                                          <p:spTgt spid="338954"/>
                                        </p:tgtEl>
                                        <p:attrNameLst>
                                          <p:attrName>style.visibility</p:attrName>
                                        </p:attrNameLst>
                                      </p:cBhvr>
                                      <p:to>
                                        <p:strVal val="visible"/>
                                      </p:to>
                                    </p:set>
                                    <p:anim calcmode="lin" valueType="num">
                                      <p:cBhvr>
                                        <p:cTn id="76" dur="500" fill="hold"/>
                                        <p:tgtEl>
                                          <p:spTgt spid="338954"/>
                                        </p:tgtEl>
                                        <p:attrNameLst>
                                          <p:attrName>ppt_w</p:attrName>
                                        </p:attrNameLst>
                                      </p:cBhvr>
                                      <p:tavLst>
                                        <p:tav tm="0">
                                          <p:val>
                                            <p:strVal val="#ppt_w*2.5"/>
                                          </p:val>
                                        </p:tav>
                                        <p:tav tm="100000">
                                          <p:val>
                                            <p:strVal val="#ppt_w"/>
                                          </p:val>
                                        </p:tav>
                                      </p:tavLst>
                                    </p:anim>
                                    <p:anim calcmode="lin" valueType="num">
                                      <p:cBhvr>
                                        <p:cTn id="77" dur="500" fill="hold"/>
                                        <p:tgtEl>
                                          <p:spTgt spid="338954"/>
                                        </p:tgtEl>
                                        <p:attrNameLst>
                                          <p:attrName>ppt_h</p:attrName>
                                        </p:attrNameLst>
                                      </p:cBhvr>
                                      <p:tavLst>
                                        <p:tav tm="0">
                                          <p:val>
                                            <p:strVal val="#ppt_h*0.01"/>
                                          </p:val>
                                        </p:tav>
                                        <p:tav tm="100000">
                                          <p:val>
                                            <p:strVal val="#ppt_h"/>
                                          </p:val>
                                        </p:tav>
                                      </p:tavLst>
                                    </p:anim>
                                    <p:anim calcmode="lin" valueType="num">
                                      <p:cBhvr>
                                        <p:cTn id="78" dur="500" fill="hold"/>
                                        <p:tgtEl>
                                          <p:spTgt spid="338954"/>
                                        </p:tgtEl>
                                        <p:attrNameLst>
                                          <p:attrName>ppt_x</p:attrName>
                                        </p:attrNameLst>
                                      </p:cBhvr>
                                      <p:tavLst>
                                        <p:tav tm="0">
                                          <p:val>
                                            <p:strVal val="#ppt_x"/>
                                          </p:val>
                                        </p:tav>
                                        <p:tav tm="100000">
                                          <p:val>
                                            <p:strVal val="#ppt_x"/>
                                          </p:val>
                                        </p:tav>
                                      </p:tavLst>
                                    </p:anim>
                                    <p:anim calcmode="lin" valueType="num">
                                      <p:cBhvr>
                                        <p:cTn id="79" dur="500" fill="hold"/>
                                        <p:tgtEl>
                                          <p:spTgt spid="338954"/>
                                        </p:tgtEl>
                                        <p:attrNameLst>
                                          <p:attrName>ppt_y</p:attrName>
                                        </p:attrNameLst>
                                      </p:cBhvr>
                                      <p:tavLst>
                                        <p:tav tm="0">
                                          <p:val>
                                            <p:strVal val="#ppt_h+1"/>
                                          </p:val>
                                        </p:tav>
                                        <p:tav tm="100000">
                                          <p:val>
                                            <p:strVal val="#ppt_y"/>
                                          </p:val>
                                        </p:tav>
                                      </p:tavLst>
                                    </p:anim>
                                    <p:animEffect transition="in" filter="fade">
                                      <p:cBhvr>
                                        <p:cTn id="80" dur="500"/>
                                        <p:tgtEl>
                                          <p:spTgt spid="338954"/>
                                        </p:tgtEl>
                                      </p:cBhvr>
                                    </p:animEffect>
                                  </p:childTnLst>
                                </p:cTn>
                              </p:par>
                              <p:par>
                                <p:cTn id="81" presetID="58" presetClass="entr" presetSubtype="0" accel="100000" fill="hold" nodeType="withEffect">
                                  <p:stCondLst>
                                    <p:cond delay="0"/>
                                  </p:stCondLst>
                                  <p:childTnLst>
                                    <p:set>
                                      <p:cBhvr>
                                        <p:cTn id="82" dur="1" fill="hold">
                                          <p:stCondLst>
                                            <p:cond delay="0"/>
                                          </p:stCondLst>
                                        </p:cTn>
                                        <p:tgtEl>
                                          <p:spTgt spid="338953"/>
                                        </p:tgtEl>
                                        <p:attrNameLst>
                                          <p:attrName>style.visibility</p:attrName>
                                        </p:attrNameLst>
                                      </p:cBhvr>
                                      <p:to>
                                        <p:strVal val="visible"/>
                                      </p:to>
                                    </p:set>
                                    <p:anim calcmode="lin" valueType="num">
                                      <p:cBhvr>
                                        <p:cTn id="83" dur="500" fill="hold"/>
                                        <p:tgtEl>
                                          <p:spTgt spid="338953"/>
                                        </p:tgtEl>
                                        <p:attrNameLst>
                                          <p:attrName>ppt_w</p:attrName>
                                        </p:attrNameLst>
                                      </p:cBhvr>
                                      <p:tavLst>
                                        <p:tav tm="0">
                                          <p:val>
                                            <p:strVal val="#ppt_w*2.5"/>
                                          </p:val>
                                        </p:tav>
                                        <p:tav tm="100000">
                                          <p:val>
                                            <p:strVal val="#ppt_w"/>
                                          </p:val>
                                        </p:tav>
                                      </p:tavLst>
                                    </p:anim>
                                    <p:anim calcmode="lin" valueType="num">
                                      <p:cBhvr>
                                        <p:cTn id="84" dur="500" fill="hold"/>
                                        <p:tgtEl>
                                          <p:spTgt spid="338953"/>
                                        </p:tgtEl>
                                        <p:attrNameLst>
                                          <p:attrName>ppt_h</p:attrName>
                                        </p:attrNameLst>
                                      </p:cBhvr>
                                      <p:tavLst>
                                        <p:tav tm="0">
                                          <p:val>
                                            <p:strVal val="#ppt_h*0.01"/>
                                          </p:val>
                                        </p:tav>
                                        <p:tav tm="100000">
                                          <p:val>
                                            <p:strVal val="#ppt_h"/>
                                          </p:val>
                                        </p:tav>
                                      </p:tavLst>
                                    </p:anim>
                                    <p:anim calcmode="lin" valueType="num">
                                      <p:cBhvr>
                                        <p:cTn id="85" dur="500" fill="hold"/>
                                        <p:tgtEl>
                                          <p:spTgt spid="338953"/>
                                        </p:tgtEl>
                                        <p:attrNameLst>
                                          <p:attrName>ppt_x</p:attrName>
                                        </p:attrNameLst>
                                      </p:cBhvr>
                                      <p:tavLst>
                                        <p:tav tm="0">
                                          <p:val>
                                            <p:strVal val="#ppt_x"/>
                                          </p:val>
                                        </p:tav>
                                        <p:tav tm="100000">
                                          <p:val>
                                            <p:strVal val="#ppt_x"/>
                                          </p:val>
                                        </p:tav>
                                      </p:tavLst>
                                    </p:anim>
                                    <p:anim calcmode="lin" valueType="num">
                                      <p:cBhvr>
                                        <p:cTn id="86" dur="500" fill="hold"/>
                                        <p:tgtEl>
                                          <p:spTgt spid="338953"/>
                                        </p:tgtEl>
                                        <p:attrNameLst>
                                          <p:attrName>ppt_y</p:attrName>
                                        </p:attrNameLst>
                                      </p:cBhvr>
                                      <p:tavLst>
                                        <p:tav tm="0">
                                          <p:val>
                                            <p:strVal val="#ppt_h+1"/>
                                          </p:val>
                                        </p:tav>
                                        <p:tav tm="100000">
                                          <p:val>
                                            <p:strVal val="#ppt_y"/>
                                          </p:val>
                                        </p:tav>
                                      </p:tavLst>
                                    </p:anim>
                                    <p:animEffect transition="in" filter="fade">
                                      <p:cBhvr>
                                        <p:cTn id="87" dur="500"/>
                                        <p:tgtEl>
                                          <p:spTgt spid="338953"/>
                                        </p:tgtEl>
                                      </p:cBhvr>
                                    </p:animEffect>
                                  </p:childTnLst>
                                </p:cTn>
                              </p:par>
                            </p:childTnLst>
                          </p:cTn>
                        </p:par>
                      </p:childTnLst>
                    </p:cTn>
                  </p:par>
                  <p:par>
                    <p:cTn id="88" fill="hold">
                      <p:stCondLst>
                        <p:cond delay="indefinite"/>
                      </p:stCondLst>
                      <p:childTnLst>
                        <p:par>
                          <p:cTn id="89" fill="hold">
                            <p:stCondLst>
                              <p:cond delay="0"/>
                            </p:stCondLst>
                            <p:childTnLst>
                              <p:par>
                                <p:cTn id="90" presetID="58" presetClass="entr" presetSubtype="0" accel="100000" fill="hold" grpId="0" nodeType="clickEffect">
                                  <p:stCondLst>
                                    <p:cond delay="0"/>
                                  </p:stCondLst>
                                  <p:childTnLst>
                                    <p:set>
                                      <p:cBhvr>
                                        <p:cTn id="91" dur="1" fill="hold">
                                          <p:stCondLst>
                                            <p:cond delay="0"/>
                                          </p:stCondLst>
                                        </p:cTn>
                                        <p:tgtEl>
                                          <p:spTgt spid="3">
                                            <p:txEl>
                                              <p:pRg st="6" end="6"/>
                                            </p:txEl>
                                          </p:spTgt>
                                        </p:tgtEl>
                                        <p:attrNameLst>
                                          <p:attrName>style.visibility</p:attrName>
                                        </p:attrNameLst>
                                      </p:cBhvr>
                                      <p:to>
                                        <p:strVal val="visible"/>
                                      </p:to>
                                    </p:set>
                                    <p:anim calcmode="lin" valueType="num">
                                      <p:cBhvr>
                                        <p:cTn id="92"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93"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9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5"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96" dur="500"/>
                                        <p:tgtEl>
                                          <p:spTgt spid="3">
                                            <p:txEl>
                                              <p:pRg st="6" end="6"/>
                                            </p:txEl>
                                          </p:spTgt>
                                        </p:tgtEl>
                                      </p:cBhvr>
                                    </p:animEffect>
                                  </p:childTnLst>
                                </p:cTn>
                              </p:par>
                              <p:par>
                                <p:cTn id="97" presetID="58" presetClass="entr" presetSubtype="0" accel="100000" fill="hold" nodeType="withEffect">
                                  <p:stCondLst>
                                    <p:cond delay="0"/>
                                  </p:stCondLst>
                                  <p:childTnLst>
                                    <p:set>
                                      <p:cBhvr>
                                        <p:cTn id="98" dur="1" fill="hold">
                                          <p:stCondLst>
                                            <p:cond delay="0"/>
                                          </p:stCondLst>
                                        </p:cTn>
                                        <p:tgtEl>
                                          <p:spTgt spid="338952"/>
                                        </p:tgtEl>
                                        <p:attrNameLst>
                                          <p:attrName>style.visibility</p:attrName>
                                        </p:attrNameLst>
                                      </p:cBhvr>
                                      <p:to>
                                        <p:strVal val="visible"/>
                                      </p:to>
                                    </p:set>
                                    <p:anim calcmode="lin" valueType="num">
                                      <p:cBhvr>
                                        <p:cTn id="99" dur="500" fill="hold"/>
                                        <p:tgtEl>
                                          <p:spTgt spid="338952"/>
                                        </p:tgtEl>
                                        <p:attrNameLst>
                                          <p:attrName>ppt_w</p:attrName>
                                        </p:attrNameLst>
                                      </p:cBhvr>
                                      <p:tavLst>
                                        <p:tav tm="0">
                                          <p:val>
                                            <p:strVal val="#ppt_w*2.5"/>
                                          </p:val>
                                        </p:tav>
                                        <p:tav tm="100000">
                                          <p:val>
                                            <p:strVal val="#ppt_w"/>
                                          </p:val>
                                        </p:tav>
                                      </p:tavLst>
                                    </p:anim>
                                    <p:anim calcmode="lin" valueType="num">
                                      <p:cBhvr>
                                        <p:cTn id="100" dur="500" fill="hold"/>
                                        <p:tgtEl>
                                          <p:spTgt spid="338952"/>
                                        </p:tgtEl>
                                        <p:attrNameLst>
                                          <p:attrName>ppt_h</p:attrName>
                                        </p:attrNameLst>
                                      </p:cBhvr>
                                      <p:tavLst>
                                        <p:tav tm="0">
                                          <p:val>
                                            <p:strVal val="#ppt_h*0.01"/>
                                          </p:val>
                                        </p:tav>
                                        <p:tav tm="100000">
                                          <p:val>
                                            <p:strVal val="#ppt_h"/>
                                          </p:val>
                                        </p:tav>
                                      </p:tavLst>
                                    </p:anim>
                                    <p:anim calcmode="lin" valueType="num">
                                      <p:cBhvr>
                                        <p:cTn id="101" dur="500" fill="hold"/>
                                        <p:tgtEl>
                                          <p:spTgt spid="338952"/>
                                        </p:tgtEl>
                                        <p:attrNameLst>
                                          <p:attrName>ppt_x</p:attrName>
                                        </p:attrNameLst>
                                      </p:cBhvr>
                                      <p:tavLst>
                                        <p:tav tm="0">
                                          <p:val>
                                            <p:strVal val="#ppt_x"/>
                                          </p:val>
                                        </p:tav>
                                        <p:tav tm="100000">
                                          <p:val>
                                            <p:strVal val="#ppt_x"/>
                                          </p:val>
                                        </p:tav>
                                      </p:tavLst>
                                    </p:anim>
                                    <p:anim calcmode="lin" valueType="num">
                                      <p:cBhvr>
                                        <p:cTn id="102" dur="500" fill="hold"/>
                                        <p:tgtEl>
                                          <p:spTgt spid="338952"/>
                                        </p:tgtEl>
                                        <p:attrNameLst>
                                          <p:attrName>ppt_y</p:attrName>
                                        </p:attrNameLst>
                                      </p:cBhvr>
                                      <p:tavLst>
                                        <p:tav tm="0">
                                          <p:val>
                                            <p:strVal val="#ppt_h+1"/>
                                          </p:val>
                                        </p:tav>
                                        <p:tav tm="100000">
                                          <p:val>
                                            <p:strVal val="#ppt_y"/>
                                          </p:val>
                                        </p:tav>
                                      </p:tavLst>
                                    </p:anim>
                                    <p:animEffect transition="in" filter="fade">
                                      <p:cBhvr>
                                        <p:cTn id="103" dur="500"/>
                                        <p:tgtEl>
                                          <p:spTgt spid="338952"/>
                                        </p:tgtEl>
                                      </p:cBhvr>
                                    </p:animEffect>
                                  </p:childTnLst>
                                </p:cTn>
                              </p:par>
                              <p:par>
                                <p:cTn id="104" presetID="58" presetClass="entr" presetSubtype="0" accel="100000" fill="hold" nodeType="withEffect">
                                  <p:stCondLst>
                                    <p:cond delay="0"/>
                                  </p:stCondLst>
                                  <p:childTnLst>
                                    <p:set>
                                      <p:cBhvr>
                                        <p:cTn id="105" dur="1" fill="hold">
                                          <p:stCondLst>
                                            <p:cond delay="0"/>
                                          </p:stCondLst>
                                        </p:cTn>
                                        <p:tgtEl>
                                          <p:spTgt spid="338951"/>
                                        </p:tgtEl>
                                        <p:attrNameLst>
                                          <p:attrName>style.visibility</p:attrName>
                                        </p:attrNameLst>
                                      </p:cBhvr>
                                      <p:to>
                                        <p:strVal val="visible"/>
                                      </p:to>
                                    </p:set>
                                    <p:anim calcmode="lin" valueType="num">
                                      <p:cBhvr>
                                        <p:cTn id="106" dur="500" fill="hold"/>
                                        <p:tgtEl>
                                          <p:spTgt spid="338951"/>
                                        </p:tgtEl>
                                        <p:attrNameLst>
                                          <p:attrName>ppt_w</p:attrName>
                                        </p:attrNameLst>
                                      </p:cBhvr>
                                      <p:tavLst>
                                        <p:tav tm="0">
                                          <p:val>
                                            <p:strVal val="#ppt_w*2.5"/>
                                          </p:val>
                                        </p:tav>
                                        <p:tav tm="100000">
                                          <p:val>
                                            <p:strVal val="#ppt_w"/>
                                          </p:val>
                                        </p:tav>
                                      </p:tavLst>
                                    </p:anim>
                                    <p:anim calcmode="lin" valueType="num">
                                      <p:cBhvr>
                                        <p:cTn id="107" dur="500" fill="hold"/>
                                        <p:tgtEl>
                                          <p:spTgt spid="338951"/>
                                        </p:tgtEl>
                                        <p:attrNameLst>
                                          <p:attrName>ppt_h</p:attrName>
                                        </p:attrNameLst>
                                      </p:cBhvr>
                                      <p:tavLst>
                                        <p:tav tm="0">
                                          <p:val>
                                            <p:strVal val="#ppt_h*0.01"/>
                                          </p:val>
                                        </p:tav>
                                        <p:tav tm="100000">
                                          <p:val>
                                            <p:strVal val="#ppt_h"/>
                                          </p:val>
                                        </p:tav>
                                      </p:tavLst>
                                    </p:anim>
                                    <p:anim calcmode="lin" valueType="num">
                                      <p:cBhvr>
                                        <p:cTn id="108" dur="500" fill="hold"/>
                                        <p:tgtEl>
                                          <p:spTgt spid="338951"/>
                                        </p:tgtEl>
                                        <p:attrNameLst>
                                          <p:attrName>ppt_x</p:attrName>
                                        </p:attrNameLst>
                                      </p:cBhvr>
                                      <p:tavLst>
                                        <p:tav tm="0">
                                          <p:val>
                                            <p:strVal val="#ppt_x"/>
                                          </p:val>
                                        </p:tav>
                                        <p:tav tm="100000">
                                          <p:val>
                                            <p:strVal val="#ppt_x"/>
                                          </p:val>
                                        </p:tav>
                                      </p:tavLst>
                                    </p:anim>
                                    <p:anim calcmode="lin" valueType="num">
                                      <p:cBhvr>
                                        <p:cTn id="109" dur="500" fill="hold"/>
                                        <p:tgtEl>
                                          <p:spTgt spid="338951"/>
                                        </p:tgtEl>
                                        <p:attrNameLst>
                                          <p:attrName>ppt_y</p:attrName>
                                        </p:attrNameLst>
                                      </p:cBhvr>
                                      <p:tavLst>
                                        <p:tav tm="0">
                                          <p:val>
                                            <p:strVal val="#ppt_h+1"/>
                                          </p:val>
                                        </p:tav>
                                        <p:tav tm="100000">
                                          <p:val>
                                            <p:strVal val="#ppt_y"/>
                                          </p:val>
                                        </p:tav>
                                      </p:tavLst>
                                    </p:anim>
                                    <p:animEffect transition="in" filter="fade">
                                      <p:cBhvr>
                                        <p:cTn id="110" dur="500"/>
                                        <p:tgtEl>
                                          <p:spTgt spid="338951"/>
                                        </p:tgtEl>
                                      </p:cBhvr>
                                    </p:animEffect>
                                  </p:childTnLst>
                                </p:cTn>
                              </p:par>
                              <p:par>
                                <p:cTn id="111" presetID="58" presetClass="entr" presetSubtype="0" accel="100000" fill="hold" nodeType="withEffect">
                                  <p:stCondLst>
                                    <p:cond delay="0"/>
                                  </p:stCondLst>
                                  <p:childTnLst>
                                    <p:set>
                                      <p:cBhvr>
                                        <p:cTn id="112" dur="1" fill="hold">
                                          <p:stCondLst>
                                            <p:cond delay="0"/>
                                          </p:stCondLst>
                                        </p:cTn>
                                        <p:tgtEl>
                                          <p:spTgt spid="338950"/>
                                        </p:tgtEl>
                                        <p:attrNameLst>
                                          <p:attrName>style.visibility</p:attrName>
                                        </p:attrNameLst>
                                      </p:cBhvr>
                                      <p:to>
                                        <p:strVal val="visible"/>
                                      </p:to>
                                    </p:set>
                                    <p:anim calcmode="lin" valueType="num">
                                      <p:cBhvr>
                                        <p:cTn id="113" dur="500" fill="hold"/>
                                        <p:tgtEl>
                                          <p:spTgt spid="338950"/>
                                        </p:tgtEl>
                                        <p:attrNameLst>
                                          <p:attrName>ppt_w</p:attrName>
                                        </p:attrNameLst>
                                      </p:cBhvr>
                                      <p:tavLst>
                                        <p:tav tm="0">
                                          <p:val>
                                            <p:strVal val="#ppt_w*2.5"/>
                                          </p:val>
                                        </p:tav>
                                        <p:tav tm="100000">
                                          <p:val>
                                            <p:strVal val="#ppt_w"/>
                                          </p:val>
                                        </p:tav>
                                      </p:tavLst>
                                    </p:anim>
                                    <p:anim calcmode="lin" valueType="num">
                                      <p:cBhvr>
                                        <p:cTn id="114" dur="500" fill="hold"/>
                                        <p:tgtEl>
                                          <p:spTgt spid="338950"/>
                                        </p:tgtEl>
                                        <p:attrNameLst>
                                          <p:attrName>ppt_h</p:attrName>
                                        </p:attrNameLst>
                                      </p:cBhvr>
                                      <p:tavLst>
                                        <p:tav tm="0">
                                          <p:val>
                                            <p:strVal val="#ppt_h*0.01"/>
                                          </p:val>
                                        </p:tav>
                                        <p:tav tm="100000">
                                          <p:val>
                                            <p:strVal val="#ppt_h"/>
                                          </p:val>
                                        </p:tav>
                                      </p:tavLst>
                                    </p:anim>
                                    <p:anim calcmode="lin" valueType="num">
                                      <p:cBhvr>
                                        <p:cTn id="115" dur="500" fill="hold"/>
                                        <p:tgtEl>
                                          <p:spTgt spid="338950"/>
                                        </p:tgtEl>
                                        <p:attrNameLst>
                                          <p:attrName>ppt_x</p:attrName>
                                        </p:attrNameLst>
                                      </p:cBhvr>
                                      <p:tavLst>
                                        <p:tav tm="0">
                                          <p:val>
                                            <p:strVal val="#ppt_x"/>
                                          </p:val>
                                        </p:tav>
                                        <p:tav tm="100000">
                                          <p:val>
                                            <p:strVal val="#ppt_x"/>
                                          </p:val>
                                        </p:tav>
                                      </p:tavLst>
                                    </p:anim>
                                    <p:anim calcmode="lin" valueType="num">
                                      <p:cBhvr>
                                        <p:cTn id="116" dur="500" fill="hold"/>
                                        <p:tgtEl>
                                          <p:spTgt spid="338950"/>
                                        </p:tgtEl>
                                        <p:attrNameLst>
                                          <p:attrName>ppt_y</p:attrName>
                                        </p:attrNameLst>
                                      </p:cBhvr>
                                      <p:tavLst>
                                        <p:tav tm="0">
                                          <p:val>
                                            <p:strVal val="#ppt_h+1"/>
                                          </p:val>
                                        </p:tav>
                                        <p:tav tm="100000">
                                          <p:val>
                                            <p:strVal val="#ppt_y"/>
                                          </p:val>
                                        </p:tav>
                                      </p:tavLst>
                                    </p:anim>
                                    <p:animEffect transition="in" filter="fade">
                                      <p:cBhvr>
                                        <p:cTn id="117" dur="500"/>
                                        <p:tgtEl>
                                          <p:spTgt spid="338950"/>
                                        </p:tgtEl>
                                      </p:cBhvr>
                                    </p:animEffect>
                                  </p:childTnLst>
                                </p:cTn>
                              </p:par>
                            </p:childTnLst>
                          </p:cTn>
                        </p:par>
                      </p:childTnLst>
                    </p:cTn>
                  </p:par>
                  <p:par>
                    <p:cTn id="118" fill="hold">
                      <p:stCondLst>
                        <p:cond delay="indefinite"/>
                      </p:stCondLst>
                      <p:childTnLst>
                        <p:par>
                          <p:cTn id="119" fill="hold">
                            <p:stCondLst>
                              <p:cond delay="0"/>
                            </p:stCondLst>
                            <p:childTnLst>
                              <p:par>
                                <p:cTn id="120" presetID="58" presetClass="entr" presetSubtype="0" accel="100000" fill="hold" grpId="0" nodeType="clickEffect">
                                  <p:stCondLst>
                                    <p:cond delay="0"/>
                                  </p:stCondLst>
                                  <p:childTnLst>
                                    <p:set>
                                      <p:cBhvr>
                                        <p:cTn id="121" dur="1" fill="hold">
                                          <p:stCondLst>
                                            <p:cond delay="0"/>
                                          </p:stCondLst>
                                        </p:cTn>
                                        <p:tgtEl>
                                          <p:spTgt spid="3">
                                            <p:txEl>
                                              <p:pRg st="7" end="7"/>
                                            </p:txEl>
                                          </p:spTgt>
                                        </p:tgtEl>
                                        <p:attrNameLst>
                                          <p:attrName>style.visibility</p:attrName>
                                        </p:attrNameLst>
                                      </p:cBhvr>
                                      <p:to>
                                        <p:strVal val="visible"/>
                                      </p:to>
                                    </p:set>
                                    <p:anim calcmode="lin" valueType="num">
                                      <p:cBhvr>
                                        <p:cTn id="122"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123"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12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25"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126" dur="500"/>
                                        <p:tgtEl>
                                          <p:spTgt spid="3">
                                            <p:txEl>
                                              <p:pRg st="7" end="7"/>
                                            </p:txEl>
                                          </p:spTgt>
                                        </p:tgtEl>
                                      </p:cBhvr>
                                    </p:animEffect>
                                  </p:childTnLst>
                                </p:cTn>
                              </p:par>
                              <p:par>
                                <p:cTn id="127" presetID="58" presetClass="entr" presetSubtype="0" accel="100000" fill="hold" nodeType="withEffect">
                                  <p:stCondLst>
                                    <p:cond delay="0"/>
                                  </p:stCondLst>
                                  <p:childTnLst>
                                    <p:set>
                                      <p:cBhvr>
                                        <p:cTn id="128" dur="1" fill="hold">
                                          <p:stCondLst>
                                            <p:cond delay="0"/>
                                          </p:stCondLst>
                                        </p:cTn>
                                        <p:tgtEl>
                                          <p:spTgt spid="338964"/>
                                        </p:tgtEl>
                                        <p:attrNameLst>
                                          <p:attrName>style.visibility</p:attrName>
                                        </p:attrNameLst>
                                      </p:cBhvr>
                                      <p:to>
                                        <p:strVal val="visible"/>
                                      </p:to>
                                    </p:set>
                                    <p:anim calcmode="lin" valueType="num">
                                      <p:cBhvr>
                                        <p:cTn id="129" dur="500" fill="hold"/>
                                        <p:tgtEl>
                                          <p:spTgt spid="338964"/>
                                        </p:tgtEl>
                                        <p:attrNameLst>
                                          <p:attrName>ppt_w</p:attrName>
                                        </p:attrNameLst>
                                      </p:cBhvr>
                                      <p:tavLst>
                                        <p:tav tm="0">
                                          <p:val>
                                            <p:strVal val="#ppt_w*2.5"/>
                                          </p:val>
                                        </p:tav>
                                        <p:tav tm="100000">
                                          <p:val>
                                            <p:strVal val="#ppt_w"/>
                                          </p:val>
                                        </p:tav>
                                      </p:tavLst>
                                    </p:anim>
                                    <p:anim calcmode="lin" valueType="num">
                                      <p:cBhvr>
                                        <p:cTn id="130" dur="500" fill="hold"/>
                                        <p:tgtEl>
                                          <p:spTgt spid="338964"/>
                                        </p:tgtEl>
                                        <p:attrNameLst>
                                          <p:attrName>ppt_h</p:attrName>
                                        </p:attrNameLst>
                                      </p:cBhvr>
                                      <p:tavLst>
                                        <p:tav tm="0">
                                          <p:val>
                                            <p:strVal val="#ppt_h*0.01"/>
                                          </p:val>
                                        </p:tav>
                                        <p:tav tm="100000">
                                          <p:val>
                                            <p:strVal val="#ppt_h"/>
                                          </p:val>
                                        </p:tav>
                                      </p:tavLst>
                                    </p:anim>
                                    <p:anim calcmode="lin" valueType="num">
                                      <p:cBhvr>
                                        <p:cTn id="131" dur="500" fill="hold"/>
                                        <p:tgtEl>
                                          <p:spTgt spid="338964"/>
                                        </p:tgtEl>
                                        <p:attrNameLst>
                                          <p:attrName>ppt_x</p:attrName>
                                        </p:attrNameLst>
                                      </p:cBhvr>
                                      <p:tavLst>
                                        <p:tav tm="0">
                                          <p:val>
                                            <p:strVal val="#ppt_x"/>
                                          </p:val>
                                        </p:tav>
                                        <p:tav tm="100000">
                                          <p:val>
                                            <p:strVal val="#ppt_x"/>
                                          </p:val>
                                        </p:tav>
                                      </p:tavLst>
                                    </p:anim>
                                    <p:anim calcmode="lin" valueType="num">
                                      <p:cBhvr>
                                        <p:cTn id="132" dur="500" fill="hold"/>
                                        <p:tgtEl>
                                          <p:spTgt spid="338964"/>
                                        </p:tgtEl>
                                        <p:attrNameLst>
                                          <p:attrName>ppt_y</p:attrName>
                                        </p:attrNameLst>
                                      </p:cBhvr>
                                      <p:tavLst>
                                        <p:tav tm="0">
                                          <p:val>
                                            <p:strVal val="#ppt_h+1"/>
                                          </p:val>
                                        </p:tav>
                                        <p:tav tm="100000">
                                          <p:val>
                                            <p:strVal val="#ppt_y"/>
                                          </p:val>
                                        </p:tav>
                                      </p:tavLst>
                                    </p:anim>
                                    <p:animEffect transition="in" filter="fade">
                                      <p:cBhvr>
                                        <p:cTn id="133" dur="500"/>
                                        <p:tgtEl>
                                          <p:spTgt spid="338964"/>
                                        </p:tgtEl>
                                      </p:cBhvr>
                                    </p:animEffect>
                                  </p:childTnLst>
                                </p:cTn>
                              </p:par>
                              <p:par>
                                <p:cTn id="134" presetID="58" presetClass="entr" presetSubtype="0" accel="100000" fill="hold" grpId="0" nodeType="withEffect">
                                  <p:stCondLst>
                                    <p:cond delay="0"/>
                                  </p:stCondLst>
                                  <p:childTnLst>
                                    <p:set>
                                      <p:cBhvr>
                                        <p:cTn id="135" dur="1" fill="hold">
                                          <p:stCondLst>
                                            <p:cond delay="0"/>
                                          </p:stCondLst>
                                        </p:cTn>
                                        <p:tgtEl>
                                          <p:spTgt spid="3">
                                            <p:txEl>
                                              <p:pRg st="9" end="9"/>
                                            </p:txEl>
                                          </p:spTgt>
                                        </p:tgtEl>
                                        <p:attrNameLst>
                                          <p:attrName>style.visibility</p:attrName>
                                        </p:attrNameLst>
                                      </p:cBhvr>
                                      <p:to>
                                        <p:strVal val="visible"/>
                                      </p:to>
                                    </p:set>
                                    <p:anim calcmode="lin" valueType="num">
                                      <p:cBhvr>
                                        <p:cTn id="136"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137"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13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39"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140" dur="500"/>
                                        <p:tgtEl>
                                          <p:spTgt spid="3">
                                            <p:txEl>
                                              <p:pRg st="9" end="9"/>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58" presetClass="entr" presetSubtype="0" accel="100000" fill="hold" grpId="0" nodeType="clickEffect">
                                  <p:stCondLst>
                                    <p:cond delay="0"/>
                                  </p:stCondLst>
                                  <p:childTnLst>
                                    <p:set>
                                      <p:cBhvr>
                                        <p:cTn id="144" dur="1" fill="hold">
                                          <p:stCondLst>
                                            <p:cond delay="0"/>
                                          </p:stCondLst>
                                        </p:cTn>
                                        <p:tgtEl>
                                          <p:spTgt spid="3">
                                            <p:txEl>
                                              <p:pRg st="10" end="10"/>
                                            </p:txEl>
                                          </p:spTgt>
                                        </p:tgtEl>
                                        <p:attrNameLst>
                                          <p:attrName>style.visibility</p:attrName>
                                        </p:attrNameLst>
                                      </p:cBhvr>
                                      <p:to>
                                        <p:strVal val="visible"/>
                                      </p:to>
                                    </p:set>
                                    <p:anim calcmode="lin" valueType="num">
                                      <p:cBhvr>
                                        <p:cTn id="145"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146"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1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48"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149" dur="500"/>
                                        <p:tgtEl>
                                          <p:spTgt spid="3">
                                            <p:txEl>
                                              <p:pRg st="10" end="10"/>
                                            </p:txEl>
                                          </p:spTgt>
                                        </p:tgtEl>
                                      </p:cBhvr>
                                    </p:animEffect>
                                  </p:childTnLst>
                                </p:cTn>
                              </p:par>
                              <p:par>
                                <p:cTn id="150" presetID="58" presetClass="entr" presetSubtype="0" accel="100000" fill="hold" nodeType="withEffect">
                                  <p:stCondLst>
                                    <p:cond delay="0"/>
                                  </p:stCondLst>
                                  <p:childTnLst>
                                    <p:set>
                                      <p:cBhvr>
                                        <p:cTn id="151" dur="1" fill="hold">
                                          <p:stCondLst>
                                            <p:cond delay="0"/>
                                          </p:stCondLst>
                                        </p:cTn>
                                        <p:tgtEl>
                                          <p:spTgt spid="338963"/>
                                        </p:tgtEl>
                                        <p:attrNameLst>
                                          <p:attrName>style.visibility</p:attrName>
                                        </p:attrNameLst>
                                      </p:cBhvr>
                                      <p:to>
                                        <p:strVal val="visible"/>
                                      </p:to>
                                    </p:set>
                                    <p:anim calcmode="lin" valueType="num">
                                      <p:cBhvr>
                                        <p:cTn id="152" dur="500" fill="hold"/>
                                        <p:tgtEl>
                                          <p:spTgt spid="338963"/>
                                        </p:tgtEl>
                                        <p:attrNameLst>
                                          <p:attrName>ppt_w</p:attrName>
                                        </p:attrNameLst>
                                      </p:cBhvr>
                                      <p:tavLst>
                                        <p:tav tm="0">
                                          <p:val>
                                            <p:strVal val="#ppt_w*2.5"/>
                                          </p:val>
                                        </p:tav>
                                        <p:tav tm="100000">
                                          <p:val>
                                            <p:strVal val="#ppt_w"/>
                                          </p:val>
                                        </p:tav>
                                      </p:tavLst>
                                    </p:anim>
                                    <p:anim calcmode="lin" valueType="num">
                                      <p:cBhvr>
                                        <p:cTn id="153" dur="500" fill="hold"/>
                                        <p:tgtEl>
                                          <p:spTgt spid="338963"/>
                                        </p:tgtEl>
                                        <p:attrNameLst>
                                          <p:attrName>ppt_h</p:attrName>
                                        </p:attrNameLst>
                                      </p:cBhvr>
                                      <p:tavLst>
                                        <p:tav tm="0">
                                          <p:val>
                                            <p:strVal val="#ppt_h*0.01"/>
                                          </p:val>
                                        </p:tav>
                                        <p:tav tm="100000">
                                          <p:val>
                                            <p:strVal val="#ppt_h"/>
                                          </p:val>
                                        </p:tav>
                                      </p:tavLst>
                                    </p:anim>
                                    <p:anim calcmode="lin" valueType="num">
                                      <p:cBhvr>
                                        <p:cTn id="154" dur="500" fill="hold"/>
                                        <p:tgtEl>
                                          <p:spTgt spid="338963"/>
                                        </p:tgtEl>
                                        <p:attrNameLst>
                                          <p:attrName>ppt_x</p:attrName>
                                        </p:attrNameLst>
                                      </p:cBhvr>
                                      <p:tavLst>
                                        <p:tav tm="0">
                                          <p:val>
                                            <p:strVal val="#ppt_x"/>
                                          </p:val>
                                        </p:tav>
                                        <p:tav tm="100000">
                                          <p:val>
                                            <p:strVal val="#ppt_x"/>
                                          </p:val>
                                        </p:tav>
                                      </p:tavLst>
                                    </p:anim>
                                    <p:anim calcmode="lin" valueType="num">
                                      <p:cBhvr>
                                        <p:cTn id="155" dur="500" fill="hold"/>
                                        <p:tgtEl>
                                          <p:spTgt spid="338963"/>
                                        </p:tgtEl>
                                        <p:attrNameLst>
                                          <p:attrName>ppt_y</p:attrName>
                                        </p:attrNameLst>
                                      </p:cBhvr>
                                      <p:tavLst>
                                        <p:tav tm="0">
                                          <p:val>
                                            <p:strVal val="#ppt_h+1"/>
                                          </p:val>
                                        </p:tav>
                                        <p:tav tm="100000">
                                          <p:val>
                                            <p:strVal val="#ppt_y"/>
                                          </p:val>
                                        </p:tav>
                                      </p:tavLst>
                                    </p:anim>
                                    <p:animEffect transition="in" filter="fade">
                                      <p:cBhvr>
                                        <p:cTn id="156" dur="500"/>
                                        <p:tgtEl>
                                          <p:spTgt spid="338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ru-RU" sz="1400" dirty="0" smtClean="0"/>
              <a:t>Пусть:</a:t>
            </a:r>
          </a:p>
          <a:p>
            <a:r>
              <a:rPr lang="ru-RU" sz="1400" dirty="0" smtClean="0"/>
              <a:t>Решение (2.4) для       &gt; 0 тогда будет равна:</a:t>
            </a:r>
          </a:p>
          <a:p>
            <a:pPr>
              <a:buNone/>
            </a:pPr>
            <a:endParaRPr lang="ru-RU" sz="1400" dirty="0" smtClean="0"/>
          </a:p>
          <a:p>
            <a:pPr>
              <a:buNone/>
            </a:pPr>
            <a:r>
              <a:rPr lang="ru-RU" sz="1400" dirty="0" smtClean="0"/>
              <a:t>				 			(2.5)</a:t>
            </a:r>
          </a:p>
          <a:p>
            <a:r>
              <a:rPr lang="ru-RU" sz="1400" dirty="0" smtClean="0"/>
              <a:t>для                  и</a:t>
            </a:r>
          </a:p>
          <a:p>
            <a:pPr>
              <a:buNone/>
            </a:pPr>
            <a:endParaRPr lang="ru-RU" sz="1400" dirty="0" smtClean="0"/>
          </a:p>
          <a:p>
            <a:pPr>
              <a:buNone/>
            </a:pPr>
            <a:r>
              <a:rPr lang="ru-RU" sz="1400" dirty="0" smtClean="0"/>
              <a:t>				 			(2.6)</a:t>
            </a:r>
          </a:p>
          <a:p>
            <a:r>
              <a:rPr lang="ru-RU" sz="1400" dirty="0" smtClean="0"/>
              <a:t>для </a:t>
            </a:r>
          </a:p>
          <a:p>
            <a:r>
              <a:rPr lang="ru-RU" sz="1400" dirty="0" smtClean="0"/>
              <a:t>Если ,	               то решением (2.4) будет:</a:t>
            </a:r>
          </a:p>
          <a:p>
            <a:pPr>
              <a:buNone/>
            </a:pPr>
            <a:r>
              <a:rPr lang="ru-RU" sz="1400" dirty="0" smtClean="0"/>
              <a:t> 			</a:t>
            </a:r>
          </a:p>
          <a:p>
            <a:pPr>
              <a:buNone/>
            </a:pPr>
            <a:r>
              <a:rPr lang="ru-RU" sz="1400" dirty="0" smtClean="0"/>
              <a:t>							(2.7)</a:t>
            </a:r>
          </a:p>
          <a:p>
            <a:r>
              <a:rPr lang="ru-RU" sz="1400" dirty="0" smtClean="0"/>
              <a:t>для                  и</a:t>
            </a:r>
          </a:p>
          <a:p>
            <a:pPr>
              <a:buNone/>
            </a:pPr>
            <a:r>
              <a:rPr lang="ru-RU" sz="1400" dirty="0" smtClean="0"/>
              <a:t> 	</a:t>
            </a:r>
          </a:p>
          <a:p>
            <a:pPr>
              <a:buNone/>
            </a:pPr>
            <a:r>
              <a:rPr lang="ru-RU" sz="1400" dirty="0" smtClean="0"/>
              <a:t>							(2.8)</a:t>
            </a:r>
          </a:p>
          <a:p>
            <a:r>
              <a:rPr lang="ru-RU" sz="1400" dirty="0" smtClean="0"/>
              <a:t>для </a:t>
            </a:r>
          </a:p>
          <a:p>
            <a:endParaRPr lang="ru-RU" dirty="0"/>
          </a:p>
        </p:txBody>
      </p:sp>
      <p:graphicFrame>
        <p:nvGraphicFramePr>
          <p:cNvPr id="340999" name="Object 7"/>
          <p:cNvGraphicFramePr>
            <a:graphicFrameLocks noChangeAspect="1"/>
          </p:cNvGraphicFramePr>
          <p:nvPr/>
        </p:nvGraphicFramePr>
        <p:xfrm>
          <a:off x="1500166" y="2285992"/>
          <a:ext cx="1905000" cy="228600"/>
        </p:xfrm>
        <a:graphic>
          <a:graphicData uri="http://schemas.openxmlformats.org/presentationml/2006/ole">
            <p:oleObj spid="_x0000_s340999" name="Формула" r:id="rId3" imgW="1905000" imgH="228600" progId="Equation.3">
              <p:embed/>
            </p:oleObj>
          </a:graphicData>
        </a:graphic>
      </p:graphicFrame>
      <p:graphicFrame>
        <p:nvGraphicFramePr>
          <p:cNvPr id="340998" name="Object 6"/>
          <p:cNvGraphicFramePr>
            <a:graphicFrameLocks noChangeAspect="1"/>
          </p:cNvGraphicFramePr>
          <p:nvPr/>
        </p:nvGraphicFramePr>
        <p:xfrm>
          <a:off x="2500298" y="2566983"/>
          <a:ext cx="200025" cy="219075"/>
        </p:xfrm>
        <a:graphic>
          <a:graphicData uri="http://schemas.openxmlformats.org/presentationml/2006/ole">
            <p:oleObj spid="_x0000_s340998" name="Формула" r:id="rId4" imgW="203024" imgH="215713" progId="Equation.3">
              <p:embed/>
            </p:oleObj>
          </a:graphicData>
        </a:graphic>
      </p:graphicFrame>
      <p:graphicFrame>
        <p:nvGraphicFramePr>
          <p:cNvPr id="340997" name="Object 5"/>
          <p:cNvGraphicFramePr>
            <a:graphicFrameLocks noChangeAspect="1"/>
          </p:cNvGraphicFramePr>
          <p:nvPr/>
        </p:nvGraphicFramePr>
        <p:xfrm>
          <a:off x="2786050" y="2857496"/>
          <a:ext cx="2943225" cy="495300"/>
        </p:xfrm>
        <a:graphic>
          <a:graphicData uri="http://schemas.openxmlformats.org/presentationml/2006/ole">
            <p:oleObj spid="_x0000_s340997" name="Формула" r:id="rId5" imgW="2946400" imgH="495300" progId="Equation.3">
              <p:embed/>
            </p:oleObj>
          </a:graphicData>
        </a:graphic>
      </p:graphicFrame>
      <p:graphicFrame>
        <p:nvGraphicFramePr>
          <p:cNvPr id="340996" name="Object 4"/>
          <p:cNvGraphicFramePr>
            <a:graphicFrameLocks noChangeAspect="1"/>
          </p:cNvGraphicFramePr>
          <p:nvPr/>
        </p:nvGraphicFramePr>
        <p:xfrm>
          <a:off x="0" y="1857375"/>
          <a:ext cx="114300" cy="219075"/>
        </p:xfrm>
        <a:graphic>
          <a:graphicData uri="http://schemas.openxmlformats.org/presentationml/2006/ole">
            <p:oleObj spid="_x0000_s340996" name="Формула" r:id="rId6" imgW="114399" imgH="216088" progId="Equation.3">
              <p:embed/>
            </p:oleObj>
          </a:graphicData>
        </a:graphic>
      </p:graphicFrame>
      <p:graphicFrame>
        <p:nvGraphicFramePr>
          <p:cNvPr id="340995" name="Object 3"/>
          <p:cNvGraphicFramePr>
            <a:graphicFrameLocks noChangeAspect="1"/>
          </p:cNvGraphicFramePr>
          <p:nvPr/>
        </p:nvGraphicFramePr>
        <p:xfrm>
          <a:off x="1285852" y="3286124"/>
          <a:ext cx="581025" cy="228600"/>
        </p:xfrm>
        <a:graphic>
          <a:graphicData uri="http://schemas.openxmlformats.org/presentationml/2006/ole">
            <p:oleObj spid="_x0000_s340995" name="Формула" r:id="rId7" imgW="583947" imgH="228501" progId="Equation.3">
              <p:embed/>
            </p:oleObj>
          </a:graphicData>
        </a:graphic>
      </p:graphicFrame>
      <p:graphicFrame>
        <p:nvGraphicFramePr>
          <p:cNvPr id="340994" name="Object 2"/>
          <p:cNvGraphicFramePr>
            <a:graphicFrameLocks noChangeAspect="1"/>
          </p:cNvGraphicFramePr>
          <p:nvPr/>
        </p:nvGraphicFramePr>
        <p:xfrm>
          <a:off x="2928926" y="3500438"/>
          <a:ext cx="2628900" cy="495300"/>
        </p:xfrm>
        <a:graphic>
          <a:graphicData uri="http://schemas.openxmlformats.org/presentationml/2006/ole">
            <p:oleObj spid="_x0000_s340994" name="Формула" r:id="rId8" imgW="2628900" imgH="495300" progId="Equation.3">
              <p:embed/>
            </p:oleObj>
          </a:graphicData>
        </a:graphic>
      </p:graphicFrame>
      <p:graphicFrame>
        <p:nvGraphicFramePr>
          <p:cNvPr id="340993" name="Object 1"/>
          <p:cNvGraphicFramePr>
            <a:graphicFrameLocks noChangeAspect="1"/>
          </p:cNvGraphicFramePr>
          <p:nvPr/>
        </p:nvGraphicFramePr>
        <p:xfrm>
          <a:off x="1357290" y="4000504"/>
          <a:ext cx="657225" cy="228600"/>
        </p:xfrm>
        <a:graphic>
          <a:graphicData uri="http://schemas.openxmlformats.org/presentationml/2006/ole">
            <p:oleObj spid="_x0000_s340993" name="Формула" r:id="rId9" imgW="660400" imgH="228600" progId="Equation.3">
              <p:embed/>
            </p:oleObj>
          </a:graphicData>
        </a:graphic>
      </p:graphicFrame>
      <p:graphicFrame>
        <p:nvGraphicFramePr>
          <p:cNvPr id="341010" name="Object 18"/>
          <p:cNvGraphicFramePr>
            <a:graphicFrameLocks noChangeAspect="1"/>
          </p:cNvGraphicFramePr>
          <p:nvPr/>
        </p:nvGraphicFramePr>
        <p:xfrm>
          <a:off x="1500166" y="4286256"/>
          <a:ext cx="457200" cy="219075"/>
        </p:xfrm>
        <a:graphic>
          <a:graphicData uri="http://schemas.openxmlformats.org/presentationml/2006/ole">
            <p:oleObj spid="_x0000_s341010" name="Формула" r:id="rId10" imgW="457002" imgH="215806" progId="Equation.3">
              <p:embed/>
            </p:oleObj>
          </a:graphicData>
        </a:graphic>
      </p:graphicFrame>
      <p:graphicFrame>
        <p:nvGraphicFramePr>
          <p:cNvPr id="341009" name="Object 17"/>
          <p:cNvGraphicFramePr>
            <a:graphicFrameLocks noChangeAspect="1"/>
          </p:cNvGraphicFramePr>
          <p:nvPr/>
        </p:nvGraphicFramePr>
        <p:xfrm>
          <a:off x="2928926" y="4572008"/>
          <a:ext cx="2295525" cy="495300"/>
        </p:xfrm>
        <a:graphic>
          <a:graphicData uri="http://schemas.openxmlformats.org/presentationml/2006/ole">
            <p:oleObj spid="_x0000_s341009" name="Формула" r:id="rId11" imgW="2298700" imgH="495300" progId="Equation.3">
              <p:embed/>
            </p:oleObj>
          </a:graphicData>
        </a:graphic>
      </p:graphicFrame>
      <p:graphicFrame>
        <p:nvGraphicFramePr>
          <p:cNvPr id="341008" name="Object 16"/>
          <p:cNvGraphicFramePr>
            <a:graphicFrameLocks noChangeAspect="1"/>
          </p:cNvGraphicFramePr>
          <p:nvPr/>
        </p:nvGraphicFramePr>
        <p:xfrm>
          <a:off x="1285852" y="5072074"/>
          <a:ext cx="581025" cy="228600"/>
        </p:xfrm>
        <a:graphic>
          <a:graphicData uri="http://schemas.openxmlformats.org/presentationml/2006/ole">
            <p:oleObj spid="_x0000_s341008" name="Формула" r:id="rId12" imgW="583947" imgH="228501" progId="Equation.3">
              <p:embed/>
            </p:oleObj>
          </a:graphicData>
        </a:graphic>
      </p:graphicFrame>
      <p:graphicFrame>
        <p:nvGraphicFramePr>
          <p:cNvPr id="341007" name="Object 15"/>
          <p:cNvGraphicFramePr>
            <a:graphicFrameLocks noChangeAspect="1"/>
          </p:cNvGraphicFramePr>
          <p:nvPr/>
        </p:nvGraphicFramePr>
        <p:xfrm>
          <a:off x="3214678" y="5357826"/>
          <a:ext cx="1790700" cy="428625"/>
        </p:xfrm>
        <a:graphic>
          <a:graphicData uri="http://schemas.openxmlformats.org/presentationml/2006/ole">
            <p:oleObj spid="_x0000_s341007" name="Формула" r:id="rId13" imgW="1790700" imgH="431800" progId="Equation.3">
              <p:embed/>
            </p:oleObj>
          </a:graphicData>
        </a:graphic>
      </p:graphicFrame>
      <p:graphicFrame>
        <p:nvGraphicFramePr>
          <p:cNvPr id="341006" name="Object 14"/>
          <p:cNvGraphicFramePr>
            <a:graphicFrameLocks noChangeAspect="1"/>
          </p:cNvGraphicFramePr>
          <p:nvPr/>
        </p:nvGraphicFramePr>
        <p:xfrm>
          <a:off x="1285852" y="5843606"/>
          <a:ext cx="657225" cy="228600"/>
        </p:xfrm>
        <a:graphic>
          <a:graphicData uri="http://schemas.openxmlformats.org/presentationml/2006/ole">
            <p:oleObj spid="_x0000_s341006" name="Формула" r:id="rId14" imgW="660400" imgH="228600" progId="Equation.3">
              <p:embed/>
            </p:oleObj>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340999"/>
                                        </p:tgtEl>
                                        <p:attrNameLst>
                                          <p:attrName>style.visibility</p:attrName>
                                        </p:attrNameLst>
                                      </p:cBhvr>
                                      <p:to>
                                        <p:strVal val="visible"/>
                                      </p:to>
                                    </p:set>
                                    <p:anim calcmode="lin" valueType="num">
                                      <p:cBhvr>
                                        <p:cTn id="14" dur="500" fill="hold"/>
                                        <p:tgtEl>
                                          <p:spTgt spid="340999"/>
                                        </p:tgtEl>
                                        <p:attrNameLst>
                                          <p:attrName>ppt_w</p:attrName>
                                        </p:attrNameLst>
                                      </p:cBhvr>
                                      <p:tavLst>
                                        <p:tav tm="0">
                                          <p:val>
                                            <p:strVal val="#ppt_w*2.5"/>
                                          </p:val>
                                        </p:tav>
                                        <p:tav tm="100000">
                                          <p:val>
                                            <p:strVal val="#ppt_w"/>
                                          </p:val>
                                        </p:tav>
                                      </p:tavLst>
                                    </p:anim>
                                    <p:anim calcmode="lin" valueType="num">
                                      <p:cBhvr>
                                        <p:cTn id="15" dur="500" fill="hold"/>
                                        <p:tgtEl>
                                          <p:spTgt spid="340999"/>
                                        </p:tgtEl>
                                        <p:attrNameLst>
                                          <p:attrName>ppt_h</p:attrName>
                                        </p:attrNameLst>
                                      </p:cBhvr>
                                      <p:tavLst>
                                        <p:tav tm="0">
                                          <p:val>
                                            <p:strVal val="#ppt_h*0.01"/>
                                          </p:val>
                                        </p:tav>
                                        <p:tav tm="100000">
                                          <p:val>
                                            <p:strVal val="#ppt_h"/>
                                          </p:val>
                                        </p:tav>
                                      </p:tavLst>
                                    </p:anim>
                                    <p:anim calcmode="lin" valueType="num">
                                      <p:cBhvr>
                                        <p:cTn id="16" dur="500" fill="hold"/>
                                        <p:tgtEl>
                                          <p:spTgt spid="340999"/>
                                        </p:tgtEl>
                                        <p:attrNameLst>
                                          <p:attrName>ppt_x</p:attrName>
                                        </p:attrNameLst>
                                      </p:cBhvr>
                                      <p:tavLst>
                                        <p:tav tm="0">
                                          <p:val>
                                            <p:strVal val="#ppt_x"/>
                                          </p:val>
                                        </p:tav>
                                        <p:tav tm="100000">
                                          <p:val>
                                            <p:strVal val="#ppt_x"/>
                                          </p:val>
                                        </p:tav>
                                      </p:tavLst>
                                    </p:anim>
                                    <p:anim calcmode="lin" valueType="num">
                                      <p:cBhvr>
                                        <p:cTn id="17" dur="500" fill="hold"/>
                                        <p:tgtEl>
                                          <p:spTgt spid="340999"/>
                                        </p:tgtEl>
                                        <p:attrNameLst>
                                          <p:attrName>ppt_y</p:attrName>
                                        </p:attrNameLst>
                                      </p:cBhvr>
                                      <p:tavLst>
                                        <p:tav tm="0">
                                          <p:val>
                                            <p:strVal val="#ppt_h+1"/>
                                          </p:val>
                                        </p:tav>
                                        <p:tav tm="100000">
                                          <p:val>
                                            <p:strVal val="#ppt_y"/>
                                          </p:val>
                                        </p:tav>
                                      </p:tavLst>
                                    </p:anim>
                                    <p:animEffect transition="in" filter="fade">
                                      <p:cBhvr>
                                        <p:cTn id="18" dur="500"/>
                                        <p:tgtEl>
                                          <p:spTgt spid="340999"/>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1" end="1"/>
                                            </p:txEl>
                                          </p:spTgt>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340998"/>
                                        </p:tgtEl>
                                        <p:attrNameLst>
                                          <p:attrName>style.visibility</p:attrName>
                                        </p:attrNameLst>
                                      </p:cBhvr>
                                      <p:to>
                                        <p:strVal val="visible"/>
                                      </p:to>
                                    </p:set>
                                    <p:anim calcmode="lin" valueType="num">
                                      <p:cBhvr>
                                        <p:cTn id="30" dur="500" fill="hold"/>
                                        <p:tgtEl>
                                          <p:spTgt spid="340998"/>
                                        </p:tgtEl>
                                        <p:attrNameLst>
                                          <p:attrName>ppt_w</p:attrName>
                                        </p:attrNameLst>
                                      </p:cBhvr>
                                      <p:tavLst>
                                        <p:tav tm="0">
                                          <p:val>
                                            <p:strVal val="#ppt_w*2.5"/>
                                          </p:val>
                                        </p:tav>
                                        <p:tav tm="100000">
                                          <p:val>
                                            <p:strVal val="#ppt_w"/>
                                          </p:val>
                                        </p:tav>
                                      </p:tavLst>
                                    </p:anim>
                                    <p:anim calcmode="lin" valueType="num">
                                      <p:cBhvr>
                                        <p:cTn id="31" dur="500" fill="hold"/>
                                        <p:tgtEl>
                                          <p:spTgt spid="340998"/>
                                        </p:tgtEl>
                                        <p:attrNameLst>
                                          <p:attrName>ppt_h</p:attrName>
                                        </p:attrNameLst>
                                      </p:cBhvr>
                                      <p:tavLst>
                                        <p:tav tm="0">
                                          <p:val>
                                            <p:strVal val="#ppt_h*0.01"/>
                                          </p:val>
                                        </p:tav>
                                        <p:tav tm="100000">
                                          <p:val>
                                            <p:strVal val="#ppt_h"/>
                                          </p:val>
                                        </p:tav>
                                      </p:tavLst>
                                    </p:anim>
                                    <p:anim calcmode="lin" valueType="num">
                                      <p:cBhvr>
                                        <p:cTn id="32" dur="500" fill="hold"/>
                                        <p:tgtEl>
                                          <p:spTgt spid="340998"/>
                                        </p:tgtEl>
                                        <p:attrNameLst>
                                          <p:attrName>ppt_x</p:attrName>
                                        </p:attrNameLst>
                                      </p:cBhvr>
                                      <p:tavLst>
                                        <p:tav tm="0">
                                          <p:val>
                                            <p:strVal val="#ppt_x"/>
                                          </p:val>
                                        </p:tav>
                                        <p:tav tm="100000">
                                          <p:val>
                                            <p:strVal val="#ppt_x"/>
                                          </p:val>
                                        </p:tav>
                                      </p:tavLst>
                                    </p:anim>
                                    <p:anim calcmode="lin" valueType="num">
                                      <p:cBhvr>
                                        <p:cTn id="33" dur="500" fill="hold"/>
                                        <p:tgtEl>
                                          <p:spTgt spid="340998"/>
                                        </p:tgtEl>
                                        <p:attrNameLst>
                                          <p:attrName>ppt_y</p:attrName>
                                        </p:attrNameLst>
                                      </p:cBhvr>
                                      <p:tavLst>
                                        <p:tav tm="0">
                                          <p:val>
                                            <p:strVal val="#ppt_h+1"/>
                                          </p:val>
                                        </p:tav>
                                        <p:tav tm="100000">
                                          <p:val>
                                            <p:strVal val="#ppt_y"/>
                                          </p:val>
                                        </p:tav>
                                      </p:tavLst>
                                    </p:anim>
                                    <p:animEffect transition="in" filter="fade">
                                      <p:cBhvr>
                                        <p:cTn id="34" dur="500"/>
                                        <p:tgtEl>
                                          <p:spTgt spid="340998"/>
                                        </p:tgtEl>
                                      </p:cBhvr>
                                    </p:animEffect>
                                  </p:childTnLst>
                                </p:cTn>
                              </p:par>
                              <p:par>
                                <p:cTn id="35" presetID="58" presetClass="entr" presetSubtype="0" accel="100000" fill="hold" grpId="0"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8"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1" dur="500"/>
                                        <p:tgtEl>
                                          <p:spTgt spid="3">
                                            <p:txEl>
                                              <p:pRg st="3" end="3"/>
                                            </p:txEl>
                                          </p:spTgt>
                                        </p:tgtEl>
                                      </p:cBhvr>
                                    </p:animEffect>
                                  </p:childTnLst>
                                </p:cTn>
                              </p:par>
                              <p:par>
                                <p:cTn id="42" presetID="58" presetClass="entr" presetSubtype="0" accel="100000" fill="hold" nodeType="withEffect">
                                  <p:stCondLst>
                                    <p:cond delay="0"/>
                                  </p:stCondLst>
                                  <p:childTnLst>
                                    <p:set>
                                      <p:cBhvr>
                                        <p:cTn id="43" dur="1" fill="hold">
                                          <p:stCondLst>
                                            <p:cond delay="0"/>
                                          </p:stCondLst>
                                        </p:cTn>
                                        <p:tgtEl>
                                          <p:spTgt spid="340997"/>
                                        </p:tgtEl>
                                        <p:attrNameLst>
                                          <p:attrName>style.visibility</p:attrName>
                                        </p:attrNameLst>
                                      </p:cBhvr>
                                      <p:to>
                                        <p:strVal val="visible"/>
                                      </p:to>
                                    </p:set>
                                    <p:anim calcmode="lin" valueType="num">
                                      <p:cBhvr>
                                        <p:cTn id="44" dur="500" fill="hold"/>
                                        <p:tgtEl>
                                          <p:spTgt spid="340997"/>
                                        </p:tgtEl>
                                        <p:attrNameLst>
                                          <p:attrName>ppt_w</p:attrName>
                                        </p:attrNameLst>
                                      </p:cBhvr>
                                      <p:tavLst>
                                        <p:tav tm="0">
                                          <p:val>
                                            <p:strVal val="#ppt_w*2.5"/>
                                          </p:val>
                                        </p:tav>
                                        <p:tav tm="100000">
                                          <p:val>
                                            <p:strVal val="#ppt_w"/>
                                          </p:val>
                                        </p:tav>
                                      </p:tavLst>
                                    </p:anim>
                                    <p:anim calcmode="lin" valueType="num">
                                      <p:cBhvr>
                                        <p:cTn id="45" dur="500" fill="hold"/>
                                        <p:tgtEl>
                                          <p:spTgt spid="340997"/>
                                        </p:tgtEl>
                                        <p:attrNameLst>
                                          <p:attrName>ppt_h</p:attrName>
                                        </p:attrNameLst>
                                      </p:cBhvr>
                                      <p:tavLst>
                                        <p:tav tm="0">
                                          <p:val>
                                            <p:strVal val="#ppt_h*0.01"/>
                                          </p:val>
                                        </p:tav>
                                        <p:tav tm="100000">
                                          <p:val>
                                            <p:strVal val="#ppt_h"/>
                                          </p:val>
                                        </p:tav>
                                      </p:tavLst>
                                    </p:anim>
                                    <p:anim calcmode="lin" valueType="num">
                                      <p:cBhvr>
                                        <p:cTn id="46" dur="500" fill="hold"/>
                                        <p:tgtEl>
                                          <p:spTgt spid="340997"/>
                                        </p:tgtEl>
                                        <p:attrNameLst>
                                          <p:attrName>ppt_x</p:attrName>
                                        </p:attrNameLst>
                                      </p:cBhvr>
                                      <p:tavLst>
                                        <p:tav tm="0">
                                          <p:val>
                                            <p:strVal val="#ppt_x"/>
                                          </p:val>
                                        </p:tav>
                                        <p:tav tm="100000">
                                          <p:val>
                                            <p:strVal val="#ppt_x"/>
                                          </p:val>
                                        </p:tav>
                                      </p:tavLst>
                                    </p:anim>
                                    <p:anim calcmode="lin" valueType="num">
                                      <p:cBhvr>
                                        <p:cTn id="47" dur="500" fill="hold"/>
                                        <p:tgtEl>
                                          <p:spTgt spid="340997"/>
                                        </p:tgtEl>
                                        <p:attrNameLst>
                                          <p:attrName>ppt_y</p:attrName>
                                        </p:attrNameLst>
                                      </p:cBhvr>
                                      <p:tavLst>
                                        <p:tav tm="0">
                                          <p:val>
                                            <p:strVal val="#ppt_h+1"/>
                                          </p:val>
                                        </p:tav>
                                        <p:tav tm="100000">
                                          <p:val>
                                            <p:strVal val="#ppt_y"/>
                                          </p:val>
                                        </p:tav>
                                      </p:tavLst>
                                    </p:anim>
                                    <p:animEffect transition="in" filter="fade">
                                      <p:cBhvr>
                                        <p:cTn id="48" dur="500"/>
                                        <p:tgtEl>
                                          <p:spTgt spid="340997"/>
                                        </p:tgtEl>
                                      </p:cBhvr>
                                    </p:animEffect>
                                  </p:childTnLst>
                                </p:cTn>
                              </p:par>
                            </p:childTnLst>
                          </p:cTn>
                        </p:par>
                      </p:childTnLst>
                    </p:cTn>
                  </p:par>
                  <p:par>
                    <p:cTn id="49" fill="hold">
                      <p:stCondLst>
                        <p:cond delay="indefinite"/>
                      </p:stCondLst>
                      <p:childTnLst>
                        <p:par>
                          <p:cTn id="50" fill="hold">
                            <p:stCondLst>
                              <p:cond delay="0"/>
                            </p:stCondLst>
                            <p:childTnLst>
                              <p:par>
                                <p:cTn id="51" presetID="58" presetClass="entr" presetSubtype="0" accel="100000"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p:cTn id="5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5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5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57" dur="500"/>
                                        <p:tgtEl>
                                          <p:spTgt spid="3">
                                            <p:txEl>
                                              <p:pRg st="4" end="4"/>
                                            </p:txEl>
                                          </p:spTgt>
                                        </p:tgtEl>
                                      </p:cBhvr>
                                    </p:animEffect>
                                  </p:childTnLst>
                                </p:cTn>
                              </p:par>
                              <p:par>
                                <p:cTn id="58" presetID="58" presetClass="entr" presetSubtype="0" accel="100000" fill="hold" nodeType="withEffect">
                                  <p:stCondLst>
                                    <p:cond delay="0"/>
                                  </p:stCondLst>
                                  <p:childTnLst>
                                    <p:set>
                                      <p:cBhvr>
                                        <p:cTn id="59" dur="1" fill="hold">
                                          <p:stCondLst>
                                            <p:cond delay="0"/>
                                          </p:stCondLst>
                                        </p:cTn>
                                        <p:tgtEl>
                                          <p:spTgt spid="340995"/>
                                        </p:tgtEl>
                                        <p:attrNameLst>
                                          <p:attrName>style.visibility</p:attrName>
                                        </p:attrNameLst>
                                      </p:cBhvr>
                                      <p:to>
                                        <p:strVal val="visible"/>
                                      </p:to>
                                    </p:set>
                                    <p:anim calcmode="lin" valueType="num">
                                      <p:cBhvr>
                                        <p:cTn id="60" dur="500" fill="hold"/>
                                        <p:tgtEl>
                                          <p:spTgt spid="340995"/>
                                        </p:tgtEl>
                                        <p:attrNameLst>
                                          <p:attrName>ppt_w</p:attrName>
                                        </p:attrNameLst>
                                      </p:cBhvr>
                                      <p:tavLst>
                                        <p:tav tm="0">
                                          <p:val>
                                            <p:strVal val="#ppt_w*2.5"/>
                                          </p:val>
                                        </p:tav>
                                        <p:tav tm="100000">
                                          <p:val>
                                            <p:strVal val="#ppt_w"/>
                                          </p:val>
                                        </p:tav>
                                      </p:tavLst>
                                    </p:anim>
                                    <p:anim calcmode="lin" valueType="num">
                                      <p:cBhvr>
                                        <p:cTn id="61" dur="500" fill="hold"/>
                                        <p:tgtEl>
                                          <p:spTgt spid="340995"/>
                                        </p:tgtEl>
                                        <p:attrNameLst>
                                          <p:attrName>ppt_h</p:attrName>
                                        </p:attrNameLst>
                                      </p:cBhvr>
                                      <p:tavLst>
                                        <p:tav tm="0">
                                          <p:val>
                                            <p:strVal val="#ppt_h*0.01"/>
                                          </p:val>
                                        </p:tav>
                                        <p:tav tm="100000">
                                          <p:val>
                                            <p:strVal val="#ppt_h"/>
                                          </p:val>
                                        </p:tav>
                                      </p:tavLst>
                                    </p:anim>
                                    <p:anim calcmode="lin" valueType="num">
                                      <p:cBhvr>
                                        <p:cTn id="62" dur="500" fill="hold"/>
                                        <p:tgtEl>
                                          <p:spTgt spid="340995"/>
                                        </p:tgtEl>
                                        <p:attrNameLst>
                                          <p:attrName>ppt_x</p:attrName>
                                        </p:attrNameLst>
                                      </p:cBhvr>
                                      <p:tavLst>
                                        <p:tav tm="0">
                                          <p:val>
                                            <p:strVal val="#ppt_x"/>
                                          </p:val>
                                        </p:tav>
                                        <p:tav tm="100000">
                                          <p:val>
                                            <p:strVal val="#ppt_x"/>
                                          </p:val>
                                        </p:tav>
                                      </p:tavLst>
                                    </p:anim>
                                    <p:anim calcmode="lin" valueType="num">
                                      <p:cBhvr>
                                        <p:cTn id="63" dur="500" fill="hold"/>
                                        <p:tgtEl>
                                          <p:spTgt spid="340995"/>
                                        </p:tgtEl>
                                        <p:attrNameLst>
                                          <p:attrName>ppt_y</p:attrName>
                                        </p:attrNameLst>
                                      </p:cBhvr>
                                      <p:tavLst>
                                        <p:tav tm="0">
                                          <p:val>
                                            <p:strVal val="#ppt_h+1"/>
                                          </p:val>
                                        </p:tav>
                                        <p:tav tm="100000">
                                          <p:val>
                                            <p:strVal val="#ppt_y"/>
                                          </p:val>
                                        </p:tav>
                                      </p:tavLst>
                                    </p:anim>
                                    <p:animEffect transition="in" filter="fade">
                                      <p:cBhvr>
                                        <p:cTn id="64" dur="500"/>
                                        <p:tgtEl>
                                          <p:spTgt spid="340995"/>
                                        </p:tgtEl>
                                      </p:cBhvr>
                                    </p:animEffect>
                                  </p:childTnLst>
                                </p:cTn>
                              </p:par>
                              <p:par>
                                <p:cTn id="65" presetID="58" presetClass="entr" presetSubtype="0" accel="100000" fill="hold" grpId="0" nodeType="with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p:cTn id="67"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8"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6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0"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71" dur="500"/>
                                        <p:tgtEl>
                                          <p:spTgt spid="3">
                                            <p:txEl>
                                              <p:pRg st="6" end="6"/>
                                            </p:txEl>
                                          </p:spTgt>
                                        </p:tgtEl>
                                      </p:cBhvr>
                                    </p:animEffect>
                                  </p:childTnLst>
                                </p:cTn>
                              </p:par>
                              <p:par>
                                <p:cTn id="72" presetID="58" presetClass="entr" presetSubtype="0" accel="100000" fill="hold" nodeType="withEffect">
                                  <p:stCondLst>
                                    <p:cond delay="0"/>
                                  </p:stCondLst>
                                  <p:childTnLst>
                                    <p:set>
                                      <p:cBhvr>
                                        <p:cTn id="73" dur="1" fill="hold">
                                          <p:stCondLst>
                                            <p:cond delay="0"/>
                                          </p:stCondLst>
                                        </p:cTn>
                                        <p:tgtEl>
                                          <p:spTgt spid="340994"/>
                                        </p:tgtEl>
                                        <p:attrNameLst>
                                          <p:attrName>style.visibility</p:attrName>
                                        </p:attrNameLst>
                                      </p:cBhvr>
                                      <p:to>
                                        <p:strVal val="visible"/>
                                      </p:to>
                                    </p:set>
                                    <p:anim calcmode="lin" valueType="num">
                                      <p:cBhvr>
                                        <p:cTn id="74" dur="500" fill="hold"/>
                                        <p:tgtEl>
                                          <p:spTgt spid="340994"/>
                                        </p:tgtEl>
                                        <p:attrNameLst>
                                          <p:attrName>ppt_w</p:attrName>
                                        </p:attrNameLst>
                                      </p:cBhvr>
                                      <p:tavLst>
                                        <p:tav tm="0">
                                          <p:val>
                                            <p:strVal val="#ppt_w*2.5"/>
                                          </p:val>
                                        </p:tav>
                                        <p:tav tm="100000">
                                          <p:val>
                                            <p:strVal val="#ppt_w"/>
                                          </p:val>
                                        </p:tav>
                                      </p:tavLst>
                                    </p:anim>
                                    <p:anim calcmode="lin" valueType="num">
                                      <p:cBhvr>
                                        <p:cTn id="75" dur="500" fill="hold"/>
                                        <p:tgtEl>
                                          <p:spTgt spid="340994"/>
                                        </p:tgtEl>
                                        <p:attrNameLst>
                                          <p:attrName>ppt_h</p:attrName>
                                        </p:attrNameLst>
                                      </p:cBhvr>
                                      <p:tavLst>
                                        <p:tav tm="0">
                                          <p:val>
                                            <p:strVal val="#ppt_h*0.01"/>
                                          </p:val>
                                        </p:tav>
                                        <p:tav tm="100000">
                                          <p:val>
                                            <p:strVal val="#ppt_h"/>
                                          </p:val>
                                        </p:tav>
                                      </p:tavLst>
                                    </p:anim>
                                    <p:anim calcmode="lin" valueType="num">
                                      <p:cBhvr>
                                        <p:cTn id="76" dur="500" fill="hold"/>
                                        <p:tgtEl>
                                          <p:spTgt spid="340994"/>
                                        </p:tgtEl>
                                        <p:attrNameLst>
                                          <p:attrName>ppt_x</p:attrName>
                                        </p:attrNameLst>
                                      </p:cBhvr>
                                      <p:tavLst>
                                        <p:tav tm="0">
                                          <p:val>
                                            <p:strVal val="#ppt_x"/>
                                          </p:val>
                                        </p:tav>
                                        <p:tav tm="100000">
                                          <p:val>
                                            <p:strVal val="#ppt_x"/>
                                          </p:val>
                                        </p:tav>
                                      </p:tavLst>
                                    </p:anim>
                                    <p:anim calcmode="lin" valueType="num">
                                      <p:cBhvr>
                                        <p:cTn id="77" dur="500" fill="hold"/>
                                        <p:tgtEl>
                                          <p:spTgt spid="340994"/>
                                        </p:tgtEl>
                                        <p:attrNameLst>
                                          <p:attrName>ppt_y</p:attrName>
                                        </p:attrNameLst>
                                      </p:cBhvr>
                                      <p:tavLst>
                                        <p:tav tm="0">
                                          <p:val>
                                            <p:strVal val="#ppt_h+1"/>
                                          </p:val>
                                        </p:tav>
                                        <p:tav tm="100000">
                                          <p:val>
                                            <p:strVal val="#ppt_y"/>
                                          </p:val>
                                        </p:tav>
                                      </p:tavLst>
                                    </p:anim>
                                    <p:animEffect transition="in" filter="fade">
                                      <p:cBhvr>
                                        <p:cTn id="78" dur="500"/>
                                        <p:tgtEl>
                                          <p:spTgt spid="340994"/>
                                        </p:tgtEl>
                                      </p:cBhvr>
                                    </p:animEffect>
                                  </p:childTnLst>
                                </p:cTn>
                              </p:par>
                              <p:par>
                                <p:cTn id="79" presetID="58" presetClass="entr" presetSubtype="0" accel="100000" fill="hold" grpId="0" nodeType="withEffect">
                                  <p:stCondLst>
                                    <p:cond delay="0"/>
                                  </p:stCondLst>
                                  <p:childTnLst>
                                    <p:set>
                                      <p:cBhvr>
                                        <p:cTn id="80" dur="1" fill="hold">
                                          <p:stCondLst>
                                            <p:cond delay="0"/>
                                          </p:stCondLst>
                                        </p:cTn>
                                        <p:tgtEl>
                                          <p:spTgt spid="3">
                                            <p:txEl>
                                              <p:pRg st="7" end="7"/>
                                            </p:txEl>
                                          </p:spTgt>
                                        </p:tgtEl>
                                        <p:attrNameLst>
                                          <p:attrName>style.visibility</p:attrName>
                                        </p:attrNameLst>
                                      </p:cBhvr>
                                      <p:to>
                                        <p:strVal val="visible"/>
                                      </p:to>
                                    </p:set>
                                    <p:anim calcmode="lin" valueType="num">
                                      <p:cBhvr>
                                        <p:cTn id="81"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82"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8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84"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85" dur="500"/>
                                        <p:tgtEl>
                                          <p:spTgt spid="3">
                                            <p:txEl>
                                              <p:pRg st="7" end="7"/>
                                            </p:txEl>
                                          </p:spTgt>
                                        </p:tgtEl>
                                      </p:cBhvr>
                                    </p:animEffect>
                                  </p:childTnLst>
                                </p:cTn>
                              </p:par>
                              <p:par>
                                <p:cTn id="86" presetID="58" presetClass="entr" presetSubtype="0" accel="100000" fill="hold" nodeType="withEffect">
                                  <p:stCondLst>
                                    <p:cond delay="0"/>
                                  </p:stCondLst>
                                  <p:childTnLst>
                                    <p:set>
                                      <p:cBhvr>
                                        <p:cTn id="87" dur="1" fill="hold">
                                          <p:stCondLst>
                                            <p:cond delay="0"/>
                                          </p:stCondLst>
                                        </p:cTn>
                                        <p:tgtEl>
                                          <p:spTgt spid="340993"/>
                                        </p:tgtEl>
                                        <p:attrNameLst>
                                          <p:attrName>style.visibility</p:attrName>
                                        </p:attrNameLst>
                                      </p:cBhvr>
                                      <p:to>
                                        <p:strVal val="visible"/>
                                      </p:to>
                                    </p:set>
                                    <p:anim calcmode="lin" valueType="num">
                                      <p:cBhvr>
                                        <p:cTn id="88" dur="500" fill="hold"/>
                                        <p:tgtEl>
                                          <p:spTgt spid="340993"/>
                                        </p:tgtEl>
                                        <p:attrNameLst>
                                          <p:attrName>ppt_w</p:attrName>
                                        </p:attrNameLst>
                                      </p:cBhvr>
                                      <p:tavLst>
                                        <p:tav tm="0">
                                          <p:val>
                                            <p:strVal val="#ppt_w*2.5"/>
                                          </p:val>
                                        </p:tav>
                                        <p:tav tm="100000">
                                          <p:val>
                                            <p:strVal val="#ppt_w"/>
                                          </p:val>
                                        </p:tav>
                                      </p:tavLst>
                                    </p:anim>
                                    <p:anim calcmode="lin" valueType="num">
                                      <p:cBhvr>
                                        <p:cTn id="89" dur="500" fill="hold"/>
                                        <p:tgtEl>
                                          <p:spTgt spid="340993"/>
                                        </p:tgtEl>
                                        <p:attrNameLst>
                                          <p:attrName>ppt_h</p:attrName>
                                        </p:attrNameLst>
                                      </p:cBhvr>
                                      <p:tavLst>
                                        <p:tav tm="0">
                                          <p:val>
                                            <p:strVal val="#ppt_h*0.01"/>
                                          </p:val>
                                        </p:tav>
                                        <p:tav tm="100000">
                                          <p:val>
                                            <p:strVal val="#ppt_h"/>
                                          </p:val>
                                        </p:tav>
                                      </p:tavLst>
                                    </p:anim>
                                    <p:anim calcmode="lin" valueType="num">
                                      <p:cBhvr>
                                        <p:cTn id="90" dur="500" fill="hold"/>
                                        <p:tgtEl>
                                          <p:spTgt spid="340993"/>
                                        </p:tgtEl>
                                        <p:attrNameLst>
                                          <p:attrName>ppt_x</p:attrName>
                                        </p:attrNameLst>
                                      </p:cBhvr>
                                      <p:tavLst>
                                        <p:tav tm="0">
                                          <p:val>
                                            <p:strVal val="#ppt_x"/>
                                          </p:val>
                                        </p:tav>
                                        <p:tav tm="100000">
                                          <p:val>
                                            <p:strVal val="#ppt_x"/>
                                          </p:val>
                                        </p:tav>
                                      </p:tavLst>
                                    </p:anim>
                                    <p:anim calcmode="lin" valueType="num">
                                      <p:cBhvr>
                                        <p:cTn id="91" dur="500" fill="hold"/>
                                        <p:tgtEl>
                                          <p:spTgt spid="340993"/>
                                        </p:tgtEl>
                                        <p:attrNameLst>
                                          <p:attrName>ppt_y</p:attrName>
                                        </p:attrNameLst>
                                      </p:cBhvr>
                                      <p:tavLst>
                                        <p:tav tm="0">
                                          <p:val>
                                            <p:strVal val="#ppt_h+1"/>
                                          </p:val>
                                        </p:tav>
                                        <p:tav tm="100000">
                                          <p:val>
                                            <p:strVal val="#ppt_y"/>
                                          </p:val>
                                        </p:tav>
                                      </p:tavLst>
                                    </p:anim>
                                    <p:animEffect transition="in" filter="fade">
                                      <p:cBhvr>
                                        <p:cTn id="92" dur="500"/>
                                        <p:tgtEl>
                                          <p:spTgt spid="340993"/>
                                        </p:tgtEl>
                                      </p:cBhvr>
                                    </p:animEffect>
                                  </p:childTnLst>
                                </p:cTn>
                              </p:par>
                            </p:childTnLst>
                          </p:cTn>
                        </p:par>
                      </p:childTnLst>
                    </p:cTn>
                  </p:par>
                  <p:par>
                    <p:cTn id="93" fill="hold">
                      <p:stCondLst>
                        <p:cond delay="indefinite"/>
                      </p:stCondLst>
                      <p:childTnLst>
                        <p:par>
                          <p:cTn id="94" fill="hold">
                            <p:stCondLst>
                              <p:cond delay="0"/>
                            </p:stCondLst>
                            <p:childTnLst>
                              <p:par>
                                <p:cTn id="95" presetID="58" presetClass="entr" presetSubtype="0" accel="100000" fill="hold" grpId="0" nodeType="clickEffect">
                                  <p:stCondLst>
                                    <p:cond delay="0"/>
                                  </p:stCondLst>
                                  <p:childTnLst>
                                    <p:set>
                                      <p:cBhvr>
                                        <p:cTn id="96" dur="1" fill="hold">
                                          <p:stCondLst>
                                            <p:cond delay="0"/>
                                          </p:stCondLst>
                                        </p:cTn>
                                        <p:tgtEl>
                                          <p:spTgt spid="3">
                                            <p:txEl>
                                              <p:pRg st="8" end="8"/>
                                            </p:txEl>
                                          </p:spTgt>
                                        </p:tgtEl>
                                        <p:attrNameLst>
                                          <p:attrName>style.visibility</p:attrName>
                                        </p:attrNameLst>
                                      </p:cBhvr>
                                      <p:to>
                                        <p:strVal val="visible"/>
                                      </p:to>
                                    </p:set>
                                    <p:anim calcmode="lin" valueType="num">
                                      <p:cBhvr>
                                        <p:cTn id="97"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98"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9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00"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101" dur="500"/>
                                        <p:tgtEl>
                                          <p:spTgt spid="3">
                                            <p:txEl>
                                              <p:pRg st="8" end="8"/>
                                            </p:txEl>
                                          </p:spTgt>
                                        </p:tgtEl>
                                      </p:cBhvr>
                                    </p:animEffect>
                                  </p:childTnLst>
                                </p:cTn>
                              </p:par>
                              <p:par>
                                <p:cTn id="102" presetID="58" presetClass="entr" presetSubtype="0" accel="100000" fill="hold" nodeType="withEffect">
                                  <p:stCondLst>
                                    <p:cond delay="0"/>
                                  </p:stCondLst>
                                  <p:childTnLst>
                                    <p:set>
                                      <p:cBhvr>
                                        <p:cTn id="103" dur="1" fill="hold">
                                          <p:stCondLst>
                                            <p:cond delay="0"/>
                                          </p:stCondLst>
                                        </p:cTn>
                                        <p:tgtEl>
                                          <p:spTgt spid="341010"/>
                                        </p:tgtEl>
                                        <p:attrNameLst>
                                          <p:attrName>style.visibility</p:attrName>
                                        </p:attrNameLst>
                                      </p:cBhvr>
                                      <p:to>
                                        <p:strVal val="visible"/>
                                      </p:to>
                                    </p:set>
                                    <p:anim calcmode="lin" valueType="num">
                                      <p:cBhvr>
                                        <p:cTn id="104" dur="500" fill="hold"/>
                                        <p:tgtEl>
                                          <p:spTgt spid="341010"/>
                                        </p:tgtEl>
                                        <p:attrNameLst>
                                          <p:attrName>ppt_w</p:attrName>
                                        </p:attrNameLst>
                                      </p:cBhvr>
                                      <p:tavLst>
                                        <p:tav tm="0">
                                          <p:val>
                                            <p:strVal val="#ppt_w*2.5"/>
                                          </p:val>
                                        </p:tav>
                                        <p:tav tm="100000">
                                          <p:val>
                                            <p:strVal val="#ppt_w"/>
                                          </p:val>
                                        </p:tav>
                                      </p:tavLst>
                                    </p:anim>
                                    <p:anim calcmode="lin" valueType="num">
                                      <p:cBhvr>
                                        <p:cTn id="105" dur="500" fill="hold"/>
                                        <p:tgtEl>
                                          <p:spTgt spid="341010"/>
                                        </p:tgtEl>
                                        <p:attrNameLst>
                                          <p:attrName>ppt_h</p:attrName>
                                        </p:attrNameLst>
                                      </p:cBhvr>
                                      <p:tavLst>
                                        <p:tav tm="0">
                                          <p:val>
                                            <p:strVal val="#ppt_h*0.01"/>
                                          </p:val>
                                        </p:tav>
                                        <p:tav tm="100000">
                                          <p:val>
                                            <p:strVal val="#ppt_h"/>
                                          </p:val>
                                        </p:tav>
                                      </p:tavLst>
                                    </p:anim>
                                    <p:anim calcmode="lin" valueType="num">
                                      <p:cBhvr>
                                        <p:cTn id="106" dur="500" fill="hold"/>
                                        <p:tgtEl>
                                          <p:spTgt spid="341010"/>
                                        </p:tgtEl>
                                        <p:attrNameLst>
                                          <p:attrName>ppt_x</p:attrName>
                                        </p:attrNameLst>
                                      </p:cBhvr>
                                      <p:tavLst>
                                        <p:tav tm="0">
                                          <p:val>
                                            <p:strVal val="#ppt_x"/>
                                          </p:val>
                                        </p:tav>
                                        <p:tav tm="100000">
                                          <p:val>
                                            <p:strVal val="#ppt_x"/>
                                          </p:val>
                                        </p:tav>
                                      </p:tavLst>
                                    </p:anim>
                                    <p:anim calcmode="lin" valueType="num">
                                      <p:cBhvr>
                                        <p:cTn id="107" dur="500" fill="hold"/>
                                        <p:tgtEl>
                                          <p:spTgt spid="341010"/>
                                        </p:tgtEl>
                                        <p:attrNameLst>
                                          <p:attrName>ppt_y</p:attrName>
                                        </p:attrNameLst>
                                      </p:cBhvr>
                                      <p:tavLst>
                                        <p:tav tm="0">
                                          <p:val>
                                            <p:strVal val="#ppt_h+1"/>
                                          </p:val>
                                        </p:tav>
                                        <p:tav tm="100000">
                                          <p:val>
                                            <p:strVal val="#ppt_y"/>
                                          </p:val>
                                        </p:tav>
                                      </p:tavLst>
                                    </p:anim>
                                    <p:animEffect transition="in" filter="fade">
                                      <p:cBhvr>
                                        <p:cTn id="108" dur="500"/>
                                        <p:tgtEl>
                                          <p:spTgt spid="341010"/>
                                        </p:tgtEl>
                                      </p:cBhvr>
                                    </p:animEffect>
                                  </p:childTnLst>
                                </p:cTn>
                              </p:par>
                              <p:par>
                                <p:cTn id="109" presetID="58" presetClass="entr" presetSubtype="0" accel="100000" fill="hold" nodeType="withEffect">
                                  <p:stCondLst>
                                    <p:cond delay="0"/>
                                  </p:stCondLst>
                                  <p:childTnLst>
                                    <p:set>
                                      <p:cBhvr>
                                        <p:cTn id="110" dur="1" fill="hold">
                                          <p:stCondLst>
                                            <p:cond delay="0"/>
                                          </p:stCondLst>
                                        </p:cTn>
                                        <p:tgtEl>
                                          <p:spTgt spid="341009"/>
                                        </p:tgtEl>
                                        <p:attrNameLst>
                                          <p:attrName>style.visibility</p:attrName>
                                        </p:attrNameLst>
                                      </p:cBhvr>
                                      <p:to>
                                        <p:strVal val="visible"/>
                                      </p:to>
                                    </p:set>
                                    <p:anim calcmode="lin" valueType="num">
                                      <p:cBhvr>
                                        <p:cTn id="111" dur="500" fill="hold"/>
                                        <p:tgtEl>
                                          <p:spTgt spid="341009"/>
                                        </p:tgtEl>
                                        <p:attrNameLst>
                                          <p:attrName>ppt_w</p:attrName>
                                        </p:attrNameLst>
                                      </p:cBhvr>
                                      <p:tavLst>
                                        <p:tav tm="0">
                                          <p:val>
                                            <p:strVal val="#ppt_w*2.5"/>
                                          </p:val>
                                        </p:tav>
                                        <p:tav tm="100000">
                                          <p:val>
                                            <p:strVal val="#ppt_w"/>
                                          </p:val>
                                        </p:tav>
                                      </p:tavLst>
                                    </p:anim>
                                    <p:anim calcmode="lin" valueType="num">
                                      <p:cBhvr>
                                        <p:cTn id="112" dur="500" fill="hold"/>
                                        <p:tgtEl>
                                          <p:spTgt spid="341009"/>
                                        </p:tgtEl>
                                        <p:attrNameLst>
                                          <p:attrName>ppt_h</p:attrName>
                                        </p:attrNameLst>
                                      </p:cBhvr>
                                      <p:tavLst>
                                        <p:tav tm="0">
                                          <p:val>
                                            <p:strVal val="#ppt_h*0.01"/>
                                          </p:val>
                                        </p:tav>
                                        <p:tav tm="100000">
                                          <p:val>
                                            <p:strVal val="#ppt_h"/>
                                          </p:val>
                                        </p:tav>
                                      </p:tavLst>
                                    </p:anim>
                                    <p:anim calcmode="lin" valueType="num">
                                      <p:cBhvr>
                                        <p:cTn id="113" dur="500" fill="hold"/>
                                        <p:tgtEl>
                                          <p:spTgt spid="341009"/>
                                        </p:tgtEl>
                                        <p:attrNameLst>
                                          <p:attrName>ppt_x</p:attrName>
                                        </p:attrNameLst>
                                      </p:cBhvr>
                                      <p:tavLst>
                                        <p:tav tm="0">
                                          <p:val>
                                            <p:strVal val="#ppt_x"/>
                                          </p:val>
                                        </p:tav>
                                        <p:tav tm="100000">
                                          <p:val>
                                            <p:strVal val="#ppt_x"/>
                                          </p:val>
                                        </p:tav>
                                      </p:tavLst>
                                    </p:anim>
                                    <p:anim calcmode="lin" valueType="num">
                                      <p:cBhvr>
                                        <p:cTn id="114" dur="500" fill="hold"/>
                                        <p:tgtEl>
                                          <p:spTgt spid="341009"/>
                                        </p:tgtEl>
                                        <p:attrNameLst>
                                          <p:attrName>ppt_y</p:attrName>
                                        </p:attrNameLst>
                                      </p:cBhvr>
                                      <p:tavLst>
                                        <p:tav tm="0">
                                          <p:val>
                                            <p:strVal val="#ppt_h+1"/>
                                          </p:val>
                                        </p:tav>
                                        <p:tav tm="100000">
                                          <p:val>
                                            <p:strVal val="#ppt_y"/>
                                          </p:val>
                                        </p:tav>
                                      </p:tavLst>
                                    </p:anim>
                                    <p:animEffect transition="in" filter="fade">
                                      <p:cBhvr>
                                        <p:cTn id="115" dur="500"/>
                                        <p:tgtEl>
                                          <p:spTgt spid="341009"/>
                                        </p:tgtEl>
                                      </p:cBhvr>
                                    </p:animEffect>
                                  </p:childTnLst>
                                </p:cTn>
                              </p:par>
                              <p:par>
                                <p:cTn id="116" presetID="58" presetClass="entr" presetSubtype="0" accel="100000" fill="hold" grpId="0" nodeType="withEffect">
                                  <p:stCondLst>
                                    <p:cond delay="0"/>
                                  </p:stCondLst>
                                  <p:childTnLst>
                                    <p:set>
                                      <p:cBhvr>
                                        <p:cTn id="117" dur="1" fill="hold">
                                          <p:stCondLst>
                                            <p:cond delay="0"/>
                                          </p:stCondLst>
                                        </p:cTn>
                                        <p:tgtEl>
                                          <p:spTgt spid="3">
                                            <p:txEl>
                                              <p:pRg st="9" end="9"/>
                                            </p:txEl>
                                          </p:spTgt>
                                        </p:tgtEl>
                                        <p:attrNameLst>
                                          <p:attrName>style.visibility</p:attrName>
                                        </p:attrNameLst>
                                      </p:cBhvr>
                                      <p:to>
                                        <p:strVal val="visible"/>
                                      </p:to>
                                    </p:set>
                                    <p:anim calcmode="lin" valueType="num">
                                      <p:cBhvr>
                                        <p:cTn id="118"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119"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12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21"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122" dur="500"/>
                                        <p:tgtEl>
                                          <p:spTgt spid="3">
                                            <p:txEl>
                                              <p:pRg st="9" end="9"/>
                                            </p:txEl>
                                          </p:spTgt>
                                        </p:tgtEl>
                                      </p:cBhvr>
                                    </p:animEffect>
                                  </p:childTnLst>
                                </p:cTn>
                              </p:par>
                              <p:par>
                                <p:cTn id="123" presetID="58" presetClass="entr" presetSubtype="0" accel="100000" fill="hold" grpId="0" nodeType="withEffect">
                                  <p:stCondLst>
                                    <p:cond delay="0"/>
                                  </p:stCondLst>
                                  <p:childTnLst>
                                    <p:set>
                                      <p:cBhvr>
                                        <p:cTn id="124" dur="1" fill="hold">
                                          <p:stCondLst>
                                            <p:cond delay="0"/>
                                          </p:stCondLst>
                                        </p:cTn>
                                        <p:tgtEl>
                                          <p:spTgt spid="3">
                                            <p:txEl>
                                              <p:pRg st="10" end="10"/>
                                            </p:txEl>
                                          </p:spTgt>
                                        </p:tgtEl>
                                        <p:attrNameLst>
                                          <p:attrName>style.visibility</p:attrName>
                                        </p:attrNameLst>
                                      </p:cBhvr>
                                      <p:to>
                                        <p:strVal val="visible"/>
                                      </p:to>
                                    </p:set>
                                    <p:anim calcmode="lin" valueType="num">
                                      <p:cBhvr>
                                        <p:cTn id="125"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126"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1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28"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129" dur="500"/>
                                        <p:tgtEl>
                                          <p:spTgt spid="3">
                                            <p:txEl>
                                              <p:pRg st="10" end="10"/>
                                            </p:txEl>
                                          </p:spTgt>
                                        </p:tgtEl>
                                      </p:cBhvr>
                                    </p:animEffect>
                                  </p:childTnLst>
                                </p:cTn>
                              </p:par>
                              <p:par>
                                <p:cTn id="130" presetID="58" presetClass="entr" presetSubtype="0" accel="100000" fill="hold" grpId="0" nodeType="withEffect">
                                  <p:stCondLst>
                                    <p:cond delay="0"/>
                                  </p:stCondLst>
                                  <p:childTnLst>
                                    <p:set>
                                      <p:cBhvr>
                                        <p:cTn id="131" dur="1" fill="hold">
                                          <p:stCondLst>
                                            <p:cond delay="0"/>
                                          </p:stCondLst>
                                        </p:cTn>
                                        <p:tgtEl>
                                          <p:spTgt spid="3">
                                            <p:txEl>
                                              <p:pRg st="11" end="11"/>
                                            </p:txEl>
                                          </p:spTgt>
                                        </p:tgtEl>
                                        <p:attrNameLst>
                                          <p:attrName>style.visibility</p:attrName>
                                        </p:attrNameLst>
                                      </p:cBhvr>
                                      <p:to>
                                        <p:strVal val="visible"/>
                                      </p:to>
                                    </p:set>
                                    <p:anim calcmode="lin" valueType="num">
                                      <p:cBhvr>
                                        <p:cTn id="132" dur="500" fill="hold"/>
                                        <p:tgtEl>
                                          <p:spTgt spid="3">
                                            <p:txEl>
                                              <p:pRg st="11" end="11"/>
                                            </p:txEl>
                                          </p:spTgt>
                                        </p:tgtEl>
                                        <p:attrNameLst>
                                          <p:attrName>ppt_w</p:attrName>
                                        </p:attrNameLst>
                                      </p:cBhvr>
                                      <p:tavLst>
                                        <p:tav tm="0">
                                          <p:val>
                                            <p:strVal val="#ppt_w*2.5"/>
                                          </p:val>
                                        </p:tav>
                                        <p:tav tm="100000">
                                          <p:val>
                                            <p:strVal val="#ppt_w"/>
                                          </p:val>
                                        </p:tav>
                                      </p:tavLst>
                                    </p:anim>
                                    <p:anim calcmode="lin" valueType="num">
                                      <p:cBhvr>
                                        <p:cTn id="133" dur="500" fill="hold"/>
                                        <p:tgtEl>
                                          <p:spTgt spid="3">
                                            <p:txEl>
                                              <p:pRg st="11" end="11"/>
                                            </p:txEl>
                                          </p:spTgt>
                                        </p:tgtEl>
                                        <p:attrNameLst>
                                          <p:attrName>ppt_h</p:attrName>
                                        </p:attrNameLst>
                                      </p:cBhvr>
                                      <p:tavLst>
                                        <p:tav tm="0">
                                          <p:val>
                                            <p:strVal val="#ppt_h*0.01"/>
                                          </p:val>
                                        </p:tav>
                                        <p:tav tm="100000">
                                          <p:val>
                                            <p:strVal val="#ppt_h"/>
                                          </p:val>
                                        </p:tav>
                                      </p:tavLst>
                                    </p:anim>
                                    <p:anim calcmode="lin" valueType="num">
                                      <p:cBhvr>
                                        <p:cTn id="134"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35" dur="500" fill="hold"/>
                                        <p:tgtEl>
                                          <p:spTgt spid="3">
                                            <p:txEl>
                                              <p:pRg st="11" end="11"/>
                                            </p:txEl>
                                          </p:spTgt>
                                        </p:tgtEl>
                                        <p:attrNameLst>
                                          <p:attrName>ppt_y</p:attrName>
                                        </p:attrNameLst>
                                      </p:cBhvr>
                                      <p:tavLst>
                                        <p:tav tm="0">
                                          <p:val>
                                            <p:strVal val="#ppt_h+1"/>
                                          </p:val>
                                        </p:tav>
                                        <p:tav tm="100000">
                                          <p:val>
                                            <p:strVal val="#ppt_y"/>
                                          </p:val>
                                        </p:tav>
                                      </p:tavLst>
                                    </p:anim>
                                    <p:animEffect transition="in" filter="fade">
                                      <p:cBhvr>
                                        <p:cTn id="136" dur="500"/>
                                        <p:tgtEl>
                                          <p:spTgt spid="3">
                                            <p:txEl>
                                              <p:pRg st="11" end="11"/>
                                            </p:txEl>
                                          </p:spTgt>
                                        </p:tgtEl>
                                      </p:cBhvr>
                                    </p:animEffect>
                                  </p:childTnLst>
                                </p:cTn>
                              </p:par>
                              <p:par>
                                <p:cTn id="137" presetID="58" presetClass="entr" presetSubtype="0" accel="100000" fill="hold" nodeType="withEffect">
                                  <p:stCondLst>
                                    <p:cond delay="0"/>
                                  </p:stCondLst>
                                  <p:childTnLst>
                                    <p:set>
                                      <p:cBhvr>
                                        <p:cTn id="138" dur="1" fill="hold">
                                          <p:stCondLst>
                                            <p:cond delay="0"/>
                                          </p:stCondLst>
                                        </p:cTn>
                                        <p:tgtEl>
                                          <p:spTgt spid="341008"/>
                                        </p:tgtEl>
                                        <p:attrNameLst>
                                          <p:attrName>style.visibility</p:attrName>
                                        </p:attrNameLst>
                                      </p:cBhvr>
                                      <p:to>
                                        <p:strVal val="visible"/>
                                      </p:to>
                                    </p:set>
                                    <p:anim calcmode="lin" valueType="num">
                                      <p:cBhvr>
                                        <p:cTn id="139" dur="500" fill="hold"/>
                                        <p:tgtEl>
                                          <p:spTgt spid="341008"/>
                                        </p:tgtEl>
                                        <p:attrNameLst>
                                          <p:attrName>ppt_w</p:attrName>
                                        </p:attrNameLst>
                                      </p:cBhvr>
                                      <p:tavLst>
                                        <p:tav tm="0">
                                          <p:val>
                                            <p:strVal val="#ppt_w*2.5"/>
                                          </p:val>
                                        </p:tav>
                                        <p:tav tm="100000">
                                          <p:val>
                                            <p:strVal val="#ppt_w"/>
                                          </p:val>
                                        </p:tav>
                                      </p:tavLst>
                                    </p:anim>
                                    <p:anim calcmode="lin" valueType="num">
                                      <p:cBhvr>
                                        <p:cTn id="140" dur="500" fill="hold"/>
                                        <p:tgtEl>
                                          <p:spTgt spid="341008"/>
                                        </p:tgtEl>
                                        <p:attrNameLst>
                                          <p:attrName>ppt_h</p:attrName>
                                        </p:attrNameLst>
                                      </p:cBhvr>
                                      <p:tavLst>
                                        <p:tav tm="0">
                                          <p:val>
                                            <p:strVal val="#ppt_h*0.01"/>
                                          </p:val>
                                        </p:tav>
                                        <p:tav tm="100000">
                                          <p:val>
                                            <p:strVal val="#ppt_h"/>
                                          </p:val>
                                        </p:tav>
                                      </p:tavLst>
                                    </p:anim>
                                    <p:anim calcmode="lin" valueType="num">
                                      <p:cBhvr>
                                        <p:cTn id="141" dur="500" fill="hold"/>
                                        <p:tgtEl>
                                          <p:spTgt spid="341008"/>
                                        </p:tgtEl>
                                        <p:attrNameLst>
                                          <p:attrName>ppt_x</p:attrName>
                                        </p:attrNameLst>
                                      </p:cBhvr>
                                      <p:tavLst>
                                        <p:tav tm="0">
                                          <p:val>
                                            <p:strVal val="#ppt_x"/>
                                          </p:val>
                                        </p:tav>
                                        <p:tav tm="100000">
                                          <p:val>
                                            <p:strVal val="#ppt_x"/>
                                          </p:val>
                                        </p:tav>
                                      </p:tavLst>
                                    </p:anim>
                                    <p:anim calcmode="lin" valueType="num">
                                      <p:cBhvr>
                                        <p:cTn id="142" dur="500" fill="hold"/>
                                        <p:tgtEl>
                                          <p:spTgt spid="341008"/>
                                        </p:tgtEl>
                                        <p:attrNameLst>
                                          <p:attrName>ppt_y</p:attrName>
                                        </p:attrNameLst>
                                      </p:cBhvr>
                                      <p:tavLst>
                                        <p:tav tm="0">
                                          <p:val>
                                            <p:strVal val="#ppt_h+1"/>
                                          </p:val>
                                        </p:tav>
                                        <p:tav tm="100000">
                                          <p:val>
                                            <p:strVal val="#ppt_y"/>
                                          </p:val>
                                        </p:tav>
                                      </p:tavLst>
                                    </p:anim>
                                    <p:animEffect transition="in" filter="fade">
                                      <p:cBhvr>
                                        <p:cTn id="143" dur="500"/>
                                        <p:tgtEl>
                                          <p:spTgt spid="341008"/>
                                        </p:tgtEl>
                                      </p:cBhvr>
                                    </p:animEffect>
                                  </p:childTnLst>
                                </p:cTn>
                              </p:par>
                            </p:childTnLst>
                          </p:cTn>
                        </p:par>
                      </p:childTnLst>
                    </p:cTn>
                  </p:par>
                  <p:par>
                    <p:cTn id="144" fill="hold">
                      <p:stCondLst>
                        <p:cond delay="indefinite"/>
                      </p:stCondLst>
                      <p:childTnLst>
                        <p:par>
                          <p:cTn id="145" fill="hold">
                            <p:stCondLst>
                              <p:cond delay="0"/>
                            </p:stCondLst>
                            <p:childTnLst>
                              <p:par>
                                <p:cTn id="146" presetID="58" presetClass="entr" presetSubtype="0" accel="100000" fill="hold" grpId="0" nodeType="clickEffect">
                                  <p:stCondLst>
                                    <p:cond delay="0"/>
                                  </p:stCondLst>
                                  <p:childTnLst>
                                    <p:set>
                                      <p:cBhvr>
                                        <p:cTn id="147" dur="1" fill="hold">
                                          <p:stCondLst>
                                            <p:cond delay="0"/>
                                          </p:stCondLst>
                                        </p:cTn>
                                        <p:tgtEl>
                                          <p:spTgt spid="3">
                                            <p:txEl>
                                              <p:pRg st="12" end="12"/>
                                            </p:txEl>
                                          </p:spTgt>
                                        </p:tgtEl>
                                        <p:attrNameLst>
                                          <p:attrName>style.visibility</p:attrName>
                                        </p:attrNameLst>
                                      </p:cBhvr>
                                      <p:to>
                                        <p:strVal val="visible"/>
                                      </p:to>
                                    </p:set>
                                    <p:anim calcmode="lin" valueType="num">
                                      <p:cBhvr>
                                        <p:cTn id="148" dur="500" fill="hold"/>
                                        <p:tgtEl>
                                          <p:spTgt spid="3">
                                            <p:txEl>
                                              <p:pRg st="12" end="12"/>
                                            </p:txEl>
                                          </p:spTgt>
                                        </p:tgtEl>
                                        <p:attrNameLst>
                                          <p:attrName>ppt_w</p:attrName>
                                        </p:attrNameLst>
                                      </p:cBhvr>
                                      <p:tavLst>
                                        <p:tav tm="0">
                                          <p:val>
                                            <p:strVal val="#ppt_w*2.5"/>
                                          </p:val>
                                        </p:tav>
                                        <p:tav tm="100000">
                                          <p:val>
                                            <p:strVal val="#ppt_w"/>
                                          </p:val>
                                        </p:tav>
                                      </p:tavLst>
                                    </p:anim>
                                    <p:anim calcmode="lin" valueType="num">
                                      <p:cBhvr>
                                        <p:cTn id="149" dur="500" fill="hold"/>
                                        <p:tgtEl>
                                          <p:spTgt spid="3">
                                            <p:txEl>
                                              <p:pRg st="12" end="12"/>
                                            </p:txEl>
                                          </p:spTgt>
                                        </p:tgtEl>
                                        <p:attrNameLst>
                                          <p:attrName>ppt_h</p:attrName>
                                        </p:attrNameLst>
                                      </p:cBhvr>
                                      <p:tavLst>
                                        <p:tav tm="0">
                                          <p:val>
                                            <p:strVal val="#ppt_h*0.01"/>
                                          </p:val>
                                        </p:tav>
                                        <p:tav tm="100000">
                                          <p:val>
                                            <p:strVal val="#ppt_h"/>
                                          </p:val>
                                        </p:tav>
                                      </p:tavLst>
                                    </p:anim>
                                    <p:anim calcmode="lin" valueType="num">
                                      <p:cBhvr>
                                        <p:cTn id="150"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51" dur="500" fill="hold"/>
                                        <p:tgtEl>
                                          <p:spTgt spid="3">
                                            <p:txEl>
                                              <p:pRg st="12" end="12"/>
                                            </p:txEl>
                                          </p:spTgt>
                                        </p:tgtEl>
                                        <p:attrNameLst>
                                          <p:attrName>ppt_y</p:attrName>
                                        </p:attrNameLst>
                                      </p:cBhvr>
                                      <p:tavLst>
                                        <p:tav tm="0">
                                          <p:val>
                                            <p:strVal val="#ppt_h+1"/>
                                          </p:val>
                                        </p:tav>
                                        <p:tav tm="100000">
                                          <p:val>
                                            <p:strVal val="#ppt_y"/>
                                          </p:val>
                                        </p:tav>
                                      </p:tavLst>
                                    </p:anim>
                                    <p:animEffect transition="in" filter="fade">
                                      <p:cBhvr>
                                        <p:cTn id="152" dur="500"/>
                                        <p:tgtEl>
                                          <p:spTgt spid="3">
                                            <p:txEl>
                                              <p:pRg st="12" end="12"/>
                                            </p:txEl>
                                          </p:spTgt>
                                        </p:tgtEl>
                                      </p:cBhvr>
                                    </p:animEffect>
                                  </p:childTnLst>
                                </p:cTn>
                              </p:par>
                              <p:par>
                                <p:cTn id="153" presetID="58" presetClass="entr" presetSubtype="0" accel="100000" fill="hold" grpId="0" nodeType="withEffect">
                                  <p:stCondLst>
                                    <p:cond delay="0"/>
                                  </p:stCondLst>
                                  <p:childTnLst>
                                    <p:set>
                                      <p:cBhvr>
                                        <p:cTn id="154" dur="1" fill="hold">
                                          <p:stCondLst>
                                            <p:cond delay="0"/>
                                          </p:stCondLst>
                                        </p:cTn>
                                        <p:tgtEl>
                                          <p:spTgt spid="3">
                                            <p:txEl>
                                              <p:pRg st="13" end="13"/>
                                            </p:txEl>
                                          </p:spTgt>
                                        </p:tgtEl>
                                        <p:attrNameLst>
                                          <p:attrName>style.visibility</p:attrName>
                                        </p:attrNameLst>
                                      </p:cBhvr>
                                      <p:to>
                                        <p:strVal val="visible"/>
                                      </p:to>
                                    </p:set>
                                    <p:anim calcmode="lin" valueType="num">
                                      <p:cBhvr>
                                        <p:cTn id="155" dur="500" fill="hold"/>
                                        <p:tgtEl>
                                          <p:spTgt spid="3">
                                            <p:txEl>
                                              <p:pRg st="13" end="13"/>
                                            </p:txEl>
                                          </p:spTgt>
                                        </p:tgtEl>
                                        <p:attrNameLst>
                                          <p:attrName>ppt_w</p:attrName>
                                        </p:attrNameLst>
                                      </p:cBhvr>
                                      <p:tavLst>
                                        <p:tav tm="0">
                                          <p:val>
                                            <p:strVal val="#ppt_w*2.5"/>
                                          </p:val>
                                        </p:tav>
                                        <p:tav tm="100000">
                                          <p:val>
                                            <p:strVal val="#ppt_w"/>
                                          </p:val>
                                        </p:tav>
                                      </p:tavLst>
                                    </p:anim>
                                    <p:anim calcmode="lin" valueType="num">
                                      <p:cBhvr>
                                        <p:cTn id="156" dur="500" fill="hold"/>
                                        <p:tgtEl>
                                          <p:spTgt spid="3">
                                            <p:txEl>
                                              <p:pRg st="13" end="13"/>
                                            </p:txEl>
                                          </p:spTgt>
                                        </p:tgtEl>
                                        <p:attrNameLst>
                                          <p:attrName>ppt_h</p:attrName>
                                        </p:attrNameLst>
                                      </p:cBhvr>
                                      <p:tavLst>
                                        <p:tav tm="0">
                                          <p:val>
                                            <p:strVal val="#ppt_h*0.01"/>
                                          </p:val>
                                        </p:tav>
                                        <p:tav tm="100000">
                                          <p:val>
                                            <p:strVal val="#ppt_h"/>
                                          </p:val>
                                        </p:tav>
                                      </p:tavLst>
                                    </p:anim>
                                    <p:anim calcmode="lin" valueType="num">
                                      <p:cBhvr>
                                        <p:cTn id="15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58" dur="500" fill="hold"/>
                                        <p:tgtEl>
                                          <p:spTgt spid="3">
                                            <p:txEl>
                                              <p:pRg st="13" end="13"/>
                                            </p:txEl>
                                          </p:spTgt>
                                        </p:tgtEl>
                                        <p:attrNameLst>
                                          <p:attrName>ppt_y</p:attrName>
                                        </p:attrNameLst>
                                      </p:cBhvr>
                                      <p:tavLst>
                                        <p:tav tm="0">
                                          <p:val>
                                            <p:strVal val="#ppt_h+1"/>
                                          </p:val>
                                        </p:tav>
                                        <p:tav tm="100000">
                                          <p:val>
                                            <p:strVal val="#ppt_y"/>
                                          </p:val>
                                        </p:tav>
                                      </p:tavLst>
                                    </p:anim>
                                    <p:animEffect transition="in" filter="fade">
                                      <p:cBhvr>
                                        <p:cTn id="159" dur="500"/>
                                        <p:tgtEl>
                                          <p:spTgt spid="3">
                                            <p:txEl>
                                              <p:pRg st="13" end="13"/>
                                            </p:txEl>
                                          </p:spTgt>
                                        </p:tgtEl>
                                      </p:cBhvr>
                                    </p:animEffect>
                                  </p:childTnLst>
                                </p:cTn>
                              </p:par>
                              <p:par>
                                <p:cTn id="160" presetID="58" presetClass="entr" presetSubtype="0" accel="100000" fill="hold" grpId="0" nodeType="withEffect">
                                  <p:stCondLst>
                                    <p:cond delay="0"/>
                                  </p:stCondLst>
                                  <p:childTnLst>
                                    <p:set>
                                      <p:cBhvr>
                                        <p:cTn id="161" dur="1" fill="hold">
                                          <p:stCondLst>
                                            <p:cond delay="0"/>
                                          </p:stCondLst>
                                        </p:cTn>
                                        <p:tgtEl>
                                          <p:spTgt spid="3">
                                            <p:txEl>
                                              <p:pRg st="14" end="14"/>
                                            </p:txEl>
                                          </p:spTgt>
                                        </p:tgtEl>
                                        <p:attrNameLst>
                                          <p:attrName>style.visibility</p:attrName>
                                        </p:attrNameLst>
                                      </p:cBhvr>
                                      <p:to>
                                        <p:strVal val="visible"/>
                                      </p:to>
                                    </p:set>
                                    <p:anim calcmode="lin" valueType="num">
                                      <p:cBhvr>
                                        <p:cTn id="162" dur="500" fill="hold"/>
                                        <p:tgtEl>
                                          <p:spTgt spid="3">
                                            <p:txEl>
                                              <p:pRg st="14" end="14"/>
                                            </p:txEl>
                                          </p:spTgt>
                                        </p:tgtEl>
                                        <p:attrNameLst>
                                          <p:attrName>ppt_w</p:attrName>
                                        </p:attrNameLst>
                                      </p:cBhvr>
                                      <p:tavLst>
                                        <p:tav tm="0">
                                          <p:val>
                                            <p:strVal val="#ppt_w*2.5"/>
                                          </p:val>
                                        </p:tav>
                                        <p:tav tm="100000">
                                          <p:val>
                                            <p:strVal val="#ppt_w"/>
                                          </p:val>
                                        </p:tav>
                                      </p:tavLst>
                                    </p:anim>
                                    <p:anim calcmode="lin" valueType="num">
                                      <p:cBhvr>
                                        <p:cTn id="163" dur="500" fill="hold"/>
                                        <p:tgtEl>
                                          <p:spTgt spid="3">
                                            <p:txEl>
                                              <p:pRg st="14" end="14"/>
                                            </p:txEl>
                                          </p:spTgt>
                                        </p:tgtEl>
                                        <p:attrNameLst>
                                          <p:attrName>ppt_h</p:attrName>
                                        </p:attrNameLst>
                                      </p:cBhvr>
                                      <p:tavLst>
                                        <p:tav tm="0">
                                          <p:val>
                                            <p:strVal val="#ppt_h*0.01"/>
                                          </p:val>
                                        </p:tav>
                                        <p:tav tm="100000">
                                          <p:val>
                                            <p:strVal val="#ppt_h"/>
                                          </p:val>
                                        </p:tav>
                                      </p:tavLst>
                                    </p:anim>
                                    <p:anim calcmode="lin" valueType="num">
                                      <p:cBhvr>
                                        <p:cTn id="164"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65" dur="500" fill="hold"/>
                                        <p:tgtEl>
                                          <p:spTgt spid="3">
                                            <p:txEl>
                                              <p:pRg st="14" end="14"/>
                                            </p:txEl>
                                          </p:spTgt>
                                        </p:tgtEl>
                                        <p:attrNameLst>
                                          <p:attrName>ppt_y</p:attrName>
                                        </p:attrNameLst>
                                      </p:cBhvr>
                                      <p:tavLst>
                                        <p:tav tm="0">
                                          <p:val>
                                            <p:strVal val="#ppt_h+1"/>
                                          </p:val>
                                        </p:tav>
                                        <p:tav tm="100000">
                                          <p:val>
                                            <p:strVal val="#ppt_y"/>
                                          </p:val>
                                        </p:tav>
                                      </p:tavLst>
                                    </p:anim>
                                    <p:animEffect transition="in" filter="fade">
                                      <p:cBhvr>
                                        <p:cTn id="166" dur="500"/>
                                        <p:tgtEl>
                                          <p:spTgt spid="3">
                                            <p:txEl>
                                              <p:pRg st="14" end="14"/>
                                            </p:txEl>
                                          </p:spTgt>
                                        </p:tgtEl>
                                      </p:cBhvr>
                                    </p:animEffect>
                                  </p:childTnLst>
                                </p:cTn>
                              </p:par>
                              <p:par>
                                <p:cTn id="167" presetID="58" presetClass="entr" presetSubtype="0" accel="100000" fill="hold" nodeType="withEffect">
                                  <p:stCondLst>
                                    <p:cond delay="0"/>
                                  </p:stCondLst>
                                  <p:childTnLst>
                                    <p:set>
                                      <p:cBhvr>
                                        <p:cTn id="168" dur="1" fill="hold">
                                          <p:stCondLst>
                                            <p:cond delay="0"/>
                                          </p:stCondLst>
                                        </p:cTn>
                                        <p:tgtEl>
                                          <p:spTgt spid="341007"/>
                                        </p:tgtEl>
                                        <p:attrNameLst>
                                          <p:attrName>style.visibility</p:attrName>
                                        </p:attrNameLst>
                                      </p:cBhvr>
                                      <p:to>
                                        <p:strVal val="visible"/>
                                      </p:to>
                                    </p:set>
                                    <p:anim calcmode="lin" valueType="num">
                                      <p:cBhvr>
                                        <p:cTn id="169" dur="500" fill="hold"/>
                                        <p:tgtEl>
                                          <p:spTgt spid="341007"/>
                                        </p:tgtEl>
                                        <p:attrNameLst>
                                          <p:attrName>ppt_w</p:attrName>
                                        </p:attrNameLst>
                                      </p:cBhvr>
                                      <p:tavLst>
                                        <p:tav tm="0">
                                          <p:val>
                                            <p:strVal val="#ppt_w*2.5"/>
                                          </p:val>
                                        </p:tav>
                                        <p:tav tm="100000">
                                          <p:val>
                                            <p:strVal val="#ppt_w"/>
                                          </p:val>
                                        </p:tav>
                                      </p:tavLst>
                                    </p:anim>
                                    <p:anim calcmode="lin" valueType="num">
                                      <p:cBhvr>
                                        <p:cTn id="170" dur="500" fill="hold"/>
                                        <p:tgtEl>
                                          <p:spTgt spid="341007"/>
                                        </p:tgtEl>
                                        <p:attrNameLst>
                                          <p:attrName>ppt_h</p:attrName>
                                        </p:attrNameLst>
                                      </p:cBhvr>
                                      <p:tavLst>
                                        <p:tav tm="0">
                                          <p:val>
                                            <p:strVal val="#ppt_h*0.01"/>
                                          </p:val>
                                        </p:tav>
                                        <p:tav tm="100000">
                                          <p:val>
                                            <p:strVal val="#ppt_h"/>
                                          </p:val>
                                        </p:tav>
                                      </p:tavLst>
                                    </p:anim>
                                    <p:anim calcmode="lin" valueType="num">
                                      <p:cBhvr>
                                        <p:cTn id="171" dur="500" fill="hold"/>
                                        <p:tgtEl>
                                          <p:spTgt spid="341007"/>
                                        </p:tgtEl>
                                        <p:attrNameLst>
                                          <p:attrName>ppt_x</p:attrName>
                                        </p:attrNameLst>
                                      </p:cBhvr>
                                      <p:tavLst>
                                        <p:tav tm="0">
                                          <p:val>
                                            <p:strVal val="#ppt_x"/>
                                          </p:val>
                                        </p:tav>
                                        <p:tav tm="100000">
                                          <p:val>
                                            <p:strVal val="#ppt_x"/>
                                          </p:val>
                                        </p:tav>
                                      </p:tavLst>
                                    </p:anim>
                                    <p:anim calcmode="lin" valueType="num">
                                      <p:cBhvr>
                                        <p:cTn id="172" dur="500" fill="hold"/>
                                        <p:tgtEl>
                                          <p:spTgt spid="341007"/>
                                        </p:tgtEl>
                                        <p:attrNameLst>
                                          <p:attrName>ppt_y</p:attrName>
                                        </p:attrNameLst>
                                      </p:cBhvr>
                                      <p:tavLst>
                                        <p:tav tm="0">
                                          <p:val>
                                            <p:strVal val="#ppt_h+1"/>
                                          </p:val>
                                        </p:tav>
                                        <p:tav tm="100000">
                                          <p:val>
                                            <p:strVal val="#ppt_y"/>
                                          </p:val>
                                        </p:tav>
                                      </p:tavLst>
                                    </p:anim>
                                    <p:animEffect transition="in" filter="fade">
                                      <p:cBhvr>
                                        <p:cTn id="173" dur="500"/>
                                        <p:tgtEl>
                                          <p:spTgt spid="341007"/>
                                        </p:tgtEl>
                                      </p:cBhvr>
                                    </p:animEffect>
                                  </p:childTnLst>
                                </p:cTn>
                              </p:par>
                              <p:par>
                                <p:cTn id="174" presetID="58" presetClass="entr" presetSubtype="0" accel="100000" fill="hold" nodeType="withEffect">
                                  <p:stCondLst>
                                    <p:cond delay="0"/>
                                  </p:stCondLst>
                                  <p:childTnLst>
                                    <p:set>
                                      <p:cBhvr>
                                        <p:cTn id="175" dur="1" fill="hold">
                                          <p:stCondLst>
                                            <p:cond delay="0"/>
                                          </p:stCondLst>
                                        </p:cTn>
                                        <p:tgtEl>
                                          <p:spTgt spid="341006"/>
                                        </p:tgtEl>
                                        <p:attrNameLst>
                                          <p:attrName>style.visibility</p:attrName>
                                        </p:attrNameLst>
                                      </p:cBhvr>
                                      <p:to>
                                        <p:strVal val="visible"/>
                                      </p:to>
                                    </p:set>
                                    <p:anim calcmode="lin" valueType="num">
                                      <p:cBhvr>
                                        <p:cTn id="176" dur="500" fill="hold"/>
                                        <p:tgtEl>
                                          <p:spTgt spid="341006"/>
                                        </p:tgtEl>
                                        <p:attrNameLst>
                                          <p:attrName>ppt_w</p:attrName>
                                        </p:attrNameLst>
                                      </p:cBhvr>
                                      <p:tavLst>
                                        <p:tav tm="0">
                                          <p:val>
                                            <p:strVal val="#ppt_w*2.5"/>
                                          </p:val>
                                        </p:tav>
                                        <p:tav tm="100000">
                                          <p:val>
                                            <p:strVal val="#ppt_w"/>
                                          </p:val>
                                        </p:tav>
                                      </p:tavLst>
                                    </p:anim>
                                    <p:anim calcmode="lin" valueType="num">
                                      <p:cBhvr>
                                        <p:cTn id="177" dur="500" fill="hold"/>
                                        <p:tgtEl>
                                          <p:spTgt spid="341006"/>
                                        </p:tgtEl>
                                        <p:attrNameLst>
                                          <p:attrName>ppt_h</p:attrName>
                                        </p:attrNameLst>
                                      </p:cBhvr>
                                      <p:tavLst>
                                        <p:tav tm="0">
                                          <p:val>
                                            <p:strVal val="#ppt_h*0.01"/>
                                          </p:val>
                                        </p:tav>
                                        <p:tav tm="100000">
                                          <p:val>
                                            <p:strVal val="#ppt_h"/>
                                          </p:val>
                                        </p:tav>
                                      </p:tavLst>
                                    </p:anim>
                                    <p:anim calcmode="lin" valueType="num">
                                      <p:cBhvr>
                                        <p:cTn id="178" dur="500" fill="hold"/>
                                        <p:tgtEl>
                                          <p:spTgt spid="341006"/>
                                        </p:tgtEl>
                                        <p:attrNameLst>
                                          <p:attrName>ppt_x</p:attrName>
                                        </p:attrNameLst>
                                      </p:cBhvr>
                                      <p:tavLst>
                                        <p:tav tm="0">
                                          <p:val>
                                            <p:strVal val="#ppt_x"/>
                                          </p:val>
                                        </p:tav>
                                        <p:tav tm="100000">
                                          <p:val>
                                            <p:strVal val="#ppt_x"/>
                                          </p:val>
                                        </p:tav>
                                      </p:tavLst>
                                    </p:anim>
                                    <p:anim calcmode="lin" valueType="num">
                                      <p:cBhvr>
                                        <p:cTn id="179" dur="500" fill="hold"/>
                                        <p:tgtEl>
                                          <p:spTgt spid="341006"/>
                                        </p:tgtEl>
                                        <p:attrNameLst>
                                          <p:attrName>ppt_y</p:attrName>
                                        </p:attrNameLst>
                                      </p:cBhvr>
                                      <p:tavLst>
                                        <p:tav tm="0">
                                          <p:val>
                                            <p:strVal val="#ppt_h+1"/>
                                          </p:val>
                                        </p:tav>
                                        <p:tav tm="100000">
                                          <p:val>
                                            <p:strVal val="#ppt_y"/>
                                          </p:val>
                                        </p:tav>
                                      </p:tavLst>
                                    </p:anim>
                                    <p:animEffect transition="in" filter="fade">
                                      <p:cBhvr>
                                        <p:cTn id="180" dur="500"/>
                                        <p:tgtEl>
                                          <p:spTgt spid="341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r>
              <a:rPr lang="ru-RU" sz="1600" dirty="0" smtClean="0"/>
              <a:t>Заданные величины                    и </a:t>
            </a:r>
            <a:r>
              <a:rPr lang="en-US" sz="1600" dirty="0" smtClean="0"/>
              <a:t>T</a:t>
            </a:r>
            <a:r>
              <a:rPr lang="ru-RU" sz="1600" dirty="0" smtClean="0"/>
              <a:t> временное развитие параметра         будет приближаться к устойчивому положению, которое выражено тем, что             -  это </a:t>
            </a:r>
            <a:r>
              <a:rPr lang="en-US" sz="1600" dirty="0" smtClean="0"/>
              <a:t>T</a:t>
            </a:r>
            <a:r>
              <a:rPr lang="ru-RU" sz="1600" dirty="0" smtClean="0"/>
              <a:t>-периодическая функция времени </a:t>
            </a:r>
            <a:r>
              <a:rPr lang="en-US" sz="1600" dirty="0" smtClean="0"/>
              <a:t>t</a:t>
            </a:r>
            <a:r>
              <a:rPr lang="ru-RU" sz="1600" dirty="0" smtClean="0"/>
              <a:t>. Для этого необходимо и достаточно, чтобы равенство </a:t>
            </a:r>
          </a:p>
          <a:p>
            <a:pPr>
              <a:buNone/>
            </a:pPr>
            <a:r>
              <a:rPr lang="ru-RU" sz="1600" dirty="0" smtClean="0"/>
              <a:t>						(2.9)</a:t>
            </a:r>
          </a:p>
          <a:p>
            <a:r>
              <a:rPr lang="ru-RU" sz="1600" dirty="0" smtClean="0"/>
              <a:t>сохранялось.</a:t>
            </a:r>
          </a:p>
          <a:p>
            <a:r>
              <a:rPr lang="ru-RU" sz="1600" dirty="0" smtClean="0"/>
              <a:t>Далее принимаем        =0, чтобы облегчить математические рассмотрения.</a:t>
            </a:r>
          </a:p>
          <a:p>
            <a:r>
              <a:rPr lang="ru-RU" sz="1600" dirty="0" smtClean="0"/>
              <a:t>Тогда (2.7) и (2.8):</a:t>
            </a:r>
          </a:p>
          <a:p>
            <a:endParaRPr lang="ru-RU" sz="1600" dirty="0" smtClean="0"/>
          </a:p>
          <a:p>
            <a:r>
              <a:rPr lang="ru-RU" sz="1600" dirty="0" smtClean="0"/>
              <a:t>и равенство (2.9) оказывается эквивалентным уравнению:</a:t>
            </a:r>
          </a:p>
          <a:p>
            <a:pPr>
              <a:buNone/>
            </a:pPr>
            <a:r>
              <a:rPr lang="ru-RU" sz="1600" dirty="0" smtClean="0"/>
              <a:t>		 			</a:t>
            </a:r>
            <a:r>
              <a:rPr lang="ru-RU" dirty="0" smtClean="0"/>
              <a:t>	</a:t>
            </a:r>
            <a:r>
              <a:rPr lang="ru-RU" sz="1400" dirty="0" smtClean="0"/>
              <a:t>(2.10)</a:t>
            </a:r>
          </a:p>
          <a:p>
            <a:endParaRPr lang="ru-RU" dirty="0"/>
          </a:p>
        </p:txBody>
      </p:sp>
      <p:graphicFrame>
        <p:nvGraphicFramePr>
          <p:cNvPr id="342024" name="Object 8"/>
          <p:cNvGraphicFramePr>
            <a:graphicFrameLocks noChangeAspect="1"/>
          </p:cNvGraphicFramePr>
          <p:nvPr/>
        </p:nvGraphicFramePr>
        <p:xfrm>
          <a:off x="2928926" y="2285992"/>
          <a:ext cx="838200" cy="228600"/>
        </p:xfrm>
        <a:graphic>
          <a:graphicData uri="http://schemas.openxmlformats.org/presentationml/2006/ole">
            <p:oleObj spid="_x0000_s342024" name="Формула" r:id="rId3" imgW="838200" imgH="228600" progId="Equation.3">
              <p:embed/>
            </p:oleObj>
          </a:graphicData>
        </a:graphic>
      </p:graphicFrame>
      <p:graphicFrame>
        <p:nvGraphicFramePr>
          <p:cNvPr id="342023" name="Object 7"/>
          <p:cNvGraphicFramePr>
            <a:graphicFrameLocks noChangeAspect="1"/>
          </p:cNvGraphicFramePr>
          <p:nvPr/>
        </p:nvGraphicFramePr>
        <p:xfrm>
          <a:off x="7215206" y="2285992"/>
          <a:ext cx="381000" cy="219075"/>
        </p:xfrm>
        <a:graphic>
          <a:graphicData uri="http://schemas.openxmlformats.org/presentationml/2006/ole">
            <p:oleObj spid="_x0000_s342023" name="Формула" r:id="rId4" imgW="380835" imgH="215806" progId="Equation.3">
              <p:embed/>
            </p:oleObj>
          </a:graphicData>
        </a:graphic>
      </p:graphicFrame>
      <p:graphicFrame>
        <p:nvGraphicFramePr>
          <p:cNvPr id="342022" name="Object 6"/>
          <p:cNvGraphicFramePr>
            <a:graphicFrameLocks noChangeAspect="1"/>
          </p:cNvGraphicFramePr>
          <p:nvPr/>
        </p:nvGraphicFramePr>
        <p:xfrm>
          <a:off x="7715272" y="2571744"/>
          <a:ext cx="381000" cy="219075"/>
        </p:xfrm>
        <a:graphic>
          <a:graphicData uri="http://schemas.openxmlformats.org/presentationml/2006/ole">
            <p:oleObj spid="_x0000_s342022" name="Формула" r:id="rId5" imgW="380835" imgH="215806" progId="Equation.3">
              <p:embed/>
            </p:oleObj>
          </a:graphicData>
        </a:graphic>
      </p:graphicFrame>
      <p:graphicFrame>
        <p:nvGraphicFramePr>
          <p:cNvPr id="342021" name="Object 5"/>
          <p:cNvGraphicFramePr>
            <a:graphicFrameLocks noChangeAspect="1"/>
          </p:cNvGraphicFramePr>
          <p:nvPr/>
        </p:nvGraphicFramePr>
        <p:xfrm>
          <a:off x="3857620" y="3286124"/>
          <a:ext cx="962025" cy="228600"/>
        </p:xfrm>
        <a:graphic>
          <a:graphicData uri="http://schemas.openxmlformats.org/presentationml/2006/ole">
            <p:oleObj spid="_x0000_s342021" name="Формула" r:id="rId6" imgW="965200" imgH="228600" progId="Equation.3">
              <p:embed/>
            </p:oleObj>
          </a:graphicData>
        </a:graphic>
      </p:graphicFrame>
      <p:graphicFrame>
        <p:nvGraphicFramePr>
          <p:cNvPr id="342020" name="Object 4"/>
          <p:cNvGraphicFramePr>
            <a:graphicFrameLocks noChangeAspect="1"/>
          </p:cNvGraphicFramePr>
          <p:nvPr/>
        </p:nvGraphicFramePr>
        <p:xfrm>
          <a:off x="2800339" y="3924305"/>
          <a:ext cx="200025" cy="219075"/>
        </p:xfrm>
        <a:graphic>
          <a:graphicData uri="http://schemas.openxmlformats.org/presentationml/2006/ole">
            <p:oleObj spid="_x0000_s342020" name="Формула" r:id="rId7" imgW="203024" imgH="215713" progId="Equation.3">
              <p:embed/>
            </p:oleObj>
          </a:graphicData>
        </a:graphic>
      </p:graphicFrame>
      <p:graphicFrame>
        <p:nvGraphicFramePr>
          <p:cNvPr id="342019" name="Object 3"/>
          <p:cNvGraphicFramePr>
            <a:graphicFrameLocks noChangeAspect="1"/>
          </p:cNvGraphicFramePr>
          <p:nvPr/>
        </p:nvGraphicFramePr>
        <p:xfrm>
          <a:off x="2786050" y="4214818"/>
          <a:ext cx="3114675" cy="485775"/>
        </p:xfrm>
        <a:graphic>
          <a:graphicData uri="http://schemas.openxmlformats.org/presentationml/2006/ole">
            <p:oleObj spid="_x0000_s342019" name="Формула" r:id="rId8" imgW="3111500" imgH="482600" progId="Equation.3">
              <p:embed/>
            </p:oleObj>
          </a:graphicData>
        </a:graphic>
      </p:graphicFrame>
      <p:graphicFrame>
        <p:nvGraphicFramePr>
          <p:cNvPr id="342018" name="Object 2"/>
          <p:cNvGraphicFramePr>
            <a:graphicFrameLocks noChangeAspect="1"/>
          </p:cNvGraphicFramePr>
          <p:nvPr/>
        </p:nvGraphicFramePr>
        <p:xfrm>
          <a:off x="0" y="2514600"/>
          <a:ext cx="114300" cy="219075"/>
        </p:xfrm>
        <a:graphic>
          <a:graphicData uri="http://schemas.openxmlformats.org/presentationml/2006/ole">
            <p:oleObj spid="_x0000_s342018" name="Формула" r:id="rId9" imgW="114399" imgH="216088" progId="Equation.3">
              <p:embed/>
            </p:oleObj>
          </a:graphicData>
        </a:graphic>
      </p:graphicFrame>
      <p:graphicFrame>
        <p:nvGraphicFramePr>
          <p:cNvPr id="342017" name="Object 1"/>
          <p:cNvGraphicFramePr>
            <a:graphicFrameLocks noChangeAspect="1"/>
          </p:cNvGraphicFramePr>
          <p:nvPr/>
        </p:nvGraphicFramePr>
        <p:xfrm>
          <a:off x="3071802" y="5000636"/>
          <a:ext cx="1952625" cy="523875"/>
        </p:xfrm>
        <a:graphic>
          <a:graphicData uri="http://schemas.openxmlformats.org/presentationml/2006/ole">
            <p:oleObj spid="_x0000_s342017" name="Формула" r:id="rId10" imgW="1955800" imgH="520700" progId="Equation.3">
              <p:embed/>
            </p:oleObj>
          </a:graphicData>
        </a:graphic>
      </p:graphicFrame>
      <p:sp>
        <p:nvSpPr>
          <p:cNvPr id="342032" name="Rectangle 16"/>
          <p:cNvSpPr>
            <a:spLocks noChangeArrowheads="1"/>
          </p:cNvSpPr>
          <p:nvPr/>
        </p:nvSpPr>
        <p:spPr bwMode="auto">
          <a:xfrm>
            <a:off x="0" y="2744788"/>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342024"/>
                                        </p:tgtEl>
                                        <p:attrNameLst>
                                          <p:attrName>style.visibility</p:attrName>
                                        </p:attrNameLst>
                                      </p:cBhvr>
                                      <p:to>
                                        <p:strVal val="visible"/>
                                      </p:to>
                                    </p:set>
                                    <p:anim calcmode="lin" valueType="num">
                                      <p:cBhvr>
                                        <p:cTn id="14" dur="500" fill="hold"/>
                                        <p:tgtEl>
                                          <p:spTgt spid="342024"/>
                                        </p:tgtEl>
                                        <p:attrNameLst>
                                          <p:attrName>ppt_w</p:attrName>
                                        </p:attrNameLst>
                                      </p:cBhvr>
                                      <p:tavLst>
                                        <p:tav tm="0">
                                          <p:val>
                                            <p:strVal val="#ppt_w*2.5"/>
                                          </p:val>
                                        </p:tav>
                                        <p:tav tm="100000">
                                          <p:val>
                                            <p:strVal val="#ppt_w"/>
                                          </p:val>
                                        </p:tav>
                                      </p:tavLst>
                                    </p:anim>
                                    <p:anim calcmode="lin" valueType="num">
                                      <p:cBhvr>
                                        <p:cTn id="15" dur="500" fill="hold"/>
                                        <p:tgtEl>
                                          <p:spTgt spid="342024"/>
                                        </p:tgtEl>
                                        <p:attrNameLst>
                                          <p:attrName>ppt_h</p:attrName>
                                        </p:attrNameLst>
                                      </p:cBhvr>
                                      <p:tavLst>
                                        <p:tav tm="0">
                                          <p:val>
                                            <p:strVal val="#ppt_h*0.01"/>
                                          </p:val>
                                        </p:tav>
                                        <p:tav tm="100000">
                                          <p:val>
                                            <p:strVal val="#ppt_h"/>
                                          </p:val>
                                        </p:tav>
                                      </p:tavLst>
                                    </p:anim>
                                    <p:anim calcmode="lin" valueType="num">
                                      <p:cBhvr>
                                        <p:cTn id="16" dur="500" fill="hold"/>
                                        <p:tgtEl>
                                          <p:spTgt spid="342024"/>
                                        </p:tgtEl>
                                        <p:attrNameLst>
                                          <p:attrName>ppt_x</p:attrName>
                                        </p:attrNameLst>
                                      </p:cBhvr>
                                      <p:tavLst>
                                        <p:tav tm="0">
                                          <p:val>
                                            <p:strVal val="#ppt_x"/>
                                          </p:val>
                                        </p:tav>
                                        <p:tav tm="100000">
                                          <p:val>
                                            <p:strVal val="#ppt_x"/>
                                          </p:val>
                                        </p:tav>
                                      </p:tavLst>
                                    </p:anim>
                                    <p:anim calcmode="lin" valueType="num">
                                      <p:cBhvr>
                                        <p:cTn id="17" dur="500" fill="hold"/>
                                        <p:tgtEl>
                                          <p:spTgt spid="342024"/>
                                        </p:tgtEl>
                                        <p:attrNameLst>
                                          <p:attrName>ppt_y</p:attrName>
                                        </p:attrNameLst>
                                      </p:cBhvr>
                                      <p:tavLst>
                                        <p:tav tm="0">
                                          <p:val>
                                            <p:strVal val="#ppt_h+1"/>
                                          </p:val>
                                        </p:tav>
                                        <p:tav tm="100000">
                                          <p:val>
                                            <p:strVal val="#ppt_y"/>
                                          </p:val>
                                        </p:tav>
                                      </p:tavLst>
                                    </p:anim>
                                    <p:animEffect transition="in" filter="fade">
                                      <p:cBhvr>
                                        <p:cTn id="18" dur="500"/>
                                        <p:tgtEl>
                                          <p:spTgt spid="342024"/>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342022"/>
                                        </p:tgtEl>
                                        <p:attrNameLst>
                                          <p:attrName>style.visibility</p:attrName>
                                        </p:attrNameLst>
                                      </p:cBhvr>
                                      <p:to>
                                        <p:strVal val="visible"/>
                                      </p:to>
                                    </p:set>
                                    <p:anim calcmode="lin" valueType="num">
                                      <p:cBhvr>
                                        <p:cTn id="21" dur="500" fill="hold"/>
                                        <p:tgtEl>
                                          <p:spTgt spid="342022"/>
                                        </p:tgtEl>
                                        <p:attrNameLst>
                                          <p:attrName>ppt_w</p:attrName>
                                        </p:attrNameLst>
                                      </p:cBhvr>
                                      <p:tavLst>
                                        <p:tav tm="0">
                                          <p:val>
                                            <p:strVal val="#ppt_w*2.5"/>
                                          </p:val>
                                        </p:tav>
                                        <p:tav tm="100000">
                                          <p:val>
                                            <p:strVal val="#ppt_w"/>
                                          </p:val>
                                        </p:tav>
                                      </p:tavLst>
                                    </p:anim>
                                    <p:anim calcmode="lin" valueType="num">
                                      <p:cBhvr>
                                        <p:cTn id="22" dur="500" fill="hold"/>
                                        <p:tgtEl>
                                          <p:spTgt spid="342022"/>
                                        </p:tgtEl>
                                        <p:attrNameLst>
                                          <p:attrName>ppt_h</p:attrName>
                                        </p:attrNameLst>
                                      </p:cBhvr>
                                      <p:tavLst>
                                        <p:tav tm="0">
                                          <p:val>
                                            <p:strVal val="#ppt_h*0.01"/>
                                          </p:val>
                                        </p:tav>
                                        <p:tav tm="100000">
                                          <p:val>
                                            <p:strVal val="#ppt_h"/>
                                          </p:val>
                                        </p:tav>
                                      </p:tavLst>
                                    </p:anim>
                                    <p:anim calcmode="lin" valueType="num">
                                      <p:cBhvr>
                                        <p:cTn id="23" dur="500" fill="hold"/>
                                        <p:tgtEl>
                                          <p:spTgt spid="342022"/>
                                        </p:tgtEl>
                                        <p:attrNameLst>
                                          <p:attrName>ppt_x</p:attrName>
                                        </p:attrNameLst>
                                      </p:cBhvr>
                                      <p:tavLst>
                                        <p:tav tm="0">
                                          <p:val>
                                            <p:strVal val="#ppt_x"/>
                                          </p:val>
                                        </p:tav>
                                        <p:tav tm="100000">
                                          <p:val>
                                            <p:strVal val="#ppt_x"/>
                                          </p:val>
                                        </p:tav>
                                      </p:tavLst>
                                    </p:anim>
                                    <p:anim calcmode="lin" valueType="num">
                                      <p:cBhvr>
                                        <p:cTn id="24" dur="500" fill="hold"/>
                                        <p:tgtEl>
                                          <p:spTgt spid="342022"/>
                                        </p:tgtEl>
                                        <p:attrNameLst>
                                          <p:attrName>ppt_y</p:attrName>
                                        </p:attrNameLst>
                                      </p:cBhvr>
                                      <p:tavLst>
                                        <p:tav tm="0">
                                          <p:val>
                                            <p:strVal val="#ppt_h+1"/>
                                          </p:val>
                                        </p:tav>
                                        <p:tav tm="100000">
                                          <p:val>
                                            <p:strVal val="#ppt_y"/>
                                          </p:val>
                                        </p:tav>
                                      </p:tavLst>
                                    </p:anim>
                                    <p:animEffect transition="in" filter="fade">
                                      <p:cBhvr>
                                        <p:cTn id="25" dur="500"/>
                                        <p:tgtEl>
                                          <p:spTgt spid="342022"/>
                                        </p:tgtEl>
                                      </p:cBhvr>
                                    </p:animEffect>
                                  </p:childTnLst>
                                </p:cTn>
                              </p:par>
                              <p:par>
                                <p:cTn id="26" presetID="58" presetClass="entr" presetSubtype="0" accel="100000" fill="hold" grpId="0"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9"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3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32" dur="500"/>
                                        <p:tgtEl>
                                          <p:spTgt spid="3">
                                            <p:txEl>
                                              <p:pRg st="1" end="1"/>
                                            </p:txEl>
                                          </p:spTgt>
                                        </p:tgtEl>
                                      </p:cBhvr>
                                    </p:animEffect>
                                  </p:childTnLst>
                                </p:cTn>
                              </p:par>
                              <p:par>
                                <p:cTn id="33" presetID="58" presetClass="entr" presetSubtype="0" accel="100000" fill="hold" nodeType="withEffect">
                                  <p:stCondLst>
                                    <p:cond delay="0"/>
                                  </p:stCondLst>
                                  <p:childTnLst>
                                    <p:set>
                                      <p:cBhvr>
                                        <p:cTn id="34" dur="1" fill="hold">
                                          <p:stCondLst>
                                            <p:cond delay="0"/>
                                          </p:stCondLst>
                                        </p:cTn>
                                        <p:tgtEl>
                                          <p:spTgt spid="342023"/>
                                        </p:tgtEl>
                                        <p:attrNameLst>
                                          <p:attrName>style.visibility</p:attrName>
                                        </p:attrNameLst>
                                      </p:cBhvr>
                                      <p:to>
                                        <p:strVal val="visible"/>
                                      </p:to>
                                    </p:set>
                                    <p:anim calcmode="lin" valueType="num">
                                      <p:cBhvr>
                                        <p:cTn id="35" dur="500" fill="hold"/>
                                        <p:tgtEl>
                                          <p:spTgt spid="342023"/>
                                        </p:tgtEl>
                                        <p:attrNameLst>
                                          <p:attrName>ppt_w</p:attrName>
                                        </p:attrNameLst>
                                      </p:cBhvr>
                                      <p:tavLst>
                                        <p:tav tm="0">
                                          <p:val>
                                            <p:strVal val="#ppt_w*2.5"/>
                                          </p:val>
                                        </p:tav>
                                        <p:tav tm="100000">
                                          <p:val>
                                            <p:strVal val="#ppt_w"/>
                                          </p:val>
                                        </p:tav>
                                      </p:tavLst>
                                    </p:anim>
                                    <p:anim calcmode="lin" valueType="num">
                                      <p:cBhvr>
                                        <p:cTn id="36" dur="500" fill="hold"/>
                                        <p:tgtEl>
                                          <p:spTgt spid="342023"/>
                                        </p:tgtEl>
                                        <p:attrNameLst>
                                          <p:attrName>ppt_h</p:attrName>
                                        </p:attrNameLst>
                                      </p:cBhvr>
                                      <p:tavLst>
                                        <p:tav tm="0">
                                          <p:val>
                                            <p:strVal val="#ppt_h*0.01"/>
                                          </p:val>
                                        </p:tav>
                                        <p:tav tm="100000">
                                          <p:val>
                                            <p:strVal val="#ppt_h"/>
                                          </p:val>
                                        </p:tav>
                                      </p:tavLst>
                                    </p:anim>
                                    <p:anim calcmode="lin" valueType="num">
                                      <p:cBhvr>
                                        <p:cTn id="37" dur="500" fill="hold"/>
                                        <p:tgtEl>
                                          <p:spTgt spid="342023"/>
                                        </p:tgtEl>
                                        <p:attrNameLst>
                                          <p:attrName>ppt_x</p:attrName>
                                        </p:attrNameLst>
                                      </p:cBhvr>
                                      <p:tavLst>
                                        <p:tav tm="0">
                                          <p:val>
                                            <p:strVal val="#ppt_x"/>
                                          </p:val>
                                        </p:tav>
                                        <p:tav tm="100000">
                                          <p:val>
                                            <p:strVal val="#ppt_x"/>
                                          </p:val>
                                        </p:tav>
                                      </p:tavLst>
                                    </p:anim>
                                    <p:anim calcmode="lin" valueType="num">
                                      <p:cBhvr>
                                        <p:cTn id="38" dur="500" fill="hold"/>
                                        <p:tgtEl>
                                          <p:spTgt spid="342023"/>
                                        </p:tgtEl>
                                        <p:attrNameLst>
                                          <p:attrName>ppt_y</p:attrName>
                                        </p:attrNameLst>
                                      </p:cBhvr>
                                      <p:tavLst>
                                        <p:tav tm="0">
                                          <p:val>
                                            <p:strVal val="#ppt_h+1"/>
                                          </p:val>
                                        </p:tav>
                                        <p:tav tm="100000">
                                          <p:val>
                                            <p:strVal val="#ppt_y"/>
                                          </p:val>
                                        </p:tav>
                                      </p:tavLst>
                                    </p:anim>
                                    <p:animEffect transition="in" filter="fade">
                                      <p:cBhvr>
                                        <p:cTn id="39" dur="500"/>
                                        <p:tgtEl>
                                          <p:spTgt spid="342023"/>
                                        </p:tgtEl>
                                      </p:cBhvr>
                                    </p:animEffect>
                                  </p:childTnLst>
                                </p:cTn>
                              </p:par>
                            </p:childTnLst>
                          </p:cTn>
                        </p:par>
                        <p:par>
                          <p:cTn id="40" fill="hold">
                            <p:stCondLst>
                              <p:cond delay="500"/>
                            </p:stCondLst>
                            <p:childTnLst>
                              <p:par>
                                <p:cTn id="41" presetID="58" presetClass="entr" presetSubtype="0" accel="100000" fill="hold" nodeType="afterEffect">
                                  <p:stCondLst>
                                    <p:cond delay="0"/>
                                  </p:stCondLst>
                                  <p:childTnLst>
                                    <p:set>
                                      <p:cBhvr>
                                        <p:cTn id="42" dur="1" fill="hold">
                                          <p:stCondLst>
                                            <p:cond delay="0"/>
                                          </p:stCondLst>
                                        </p:cTn>
                                        <p:tgtEl>
                                          <p:spTgt spid="342021"/>
                                        </p:tgtEl>
                                        <p:attrNameLst>
                                          <p:attrName>style.visibility</p:attrName>
                                        </p:attrNameLst>
                                      </p:cBhvr>
                                      <p:to>
                                        <p:strVal val="visible"/>
                                      </p:to>
                                    </p:set>
                                    <p:anim calcmode="lin" valueType="num">
                                      <p:cBhvr>
                                        <p:cTn id="43" dur="500" fill="hold"/>
                                        <p:tgtEl>
                                          <p:spTgt spid="342021"/>
                                        </p:tgtEl>
                                        <p:attrNameLst>
                                          <p:attrName>ppt_w</p:attrName>
                                        </p:attrNameLst>
                                      </p:cBhvr>
                                      <p:tavLst>
                                        <p:tav tm="0">
                                          <p:val>
                                            <p:strVal val="#ppt_w*2.5"/>
                                          </p:val>
                                        </p:tav>
                                        <p:tav tm="100000">
                                          <p:val>
                                            <p:strVal val="#ppt_w"/>
                                          </p:val>
                                        </p:tav>
                                      </p:tavLst>
                                    </p:anim>
                                    <p:anim calcmode="lin" valueType="num">
                                      <p:cBhvr>
                                        <p:cTn id="44" dur="500" fill="hold"/>
                                        <p:tgtEl>
                                          <p:spTgt spid="342021"/>
                                        </p:tgtEl>
                                        <p:attrNameLst>
                                          <p:attrName>ppt_h</p:attrName>
                                        </p:attrNameLst>
                                      </p:cBhvr>
                                      <p:tavLst>
                                        <p:tav tm="0">
                                          <p:val>
                                            <p:strVal val="#ppt_h*0.01"/>
                                          </p:val>
                                        </p:tav>
                                        <p:tav tm="100000">
                                          <p:val>
                                            <p:strVal val="#ppt_h"/>
                                          </p:val>
                                        </p:tav>
                                      </p:tavLst>
                                    </p:anim>
                                    <p:anim calcmode="lin" valueType="num">
                                      <p:cBhvr>
                                        <p:cTn id="45" dur="500" fill="hold"/>
                                        <p:tgtEl>
                                          <p:spTgt spid="342021"/>
                                        </p:tgtEl>
                                        <p:attrNameLst>
                                          <p:attrName>ppt_x</p:attrName>
                                        </p:attrNameLst>
                                      </p:cBhvr>
                                      <p:tavLst>
                                        <p:tav tm="0">
                                          <p:val>
                                            <p:strVal val="#ppt_x"/>
                                          </p:val>
                                        </p:tav>
                                        <p:tav tm="100000">
                                          <p:val>
                                            <p:strVal val="#ppt_x"/>
                                          </p:val>
                                        </p:tav>
                                      </p:tavLst>
                                    </p:anim>
                                    <p:anim calcmode="lin" valueType="num">
                                      <p:cBhvr>
                                        <p:cTn id="46" dur="500" fill="hold"/>
                                        <p:tgtEl>
                                          <p:spTgt spid="342021"/>
                                        </p:tgtEl>
                                        <p:attrNameLst>
                                          <p:attrName>ppt_y</p:attrName>
                                        </p:attrNameLst>
                                      </p:cBhvr>
                                      <p:tavLst>
                                        <p:tav tm="0">
                                          <p:val>
                                            <p:strVal val="#ppt_h+1"/>
                                          </p:val>
                                        </p:tav>
                                        <p:tav tm="100000">
                                          <p:val>
                                            <p:strVal val="#ppt_y"/>
                                          </p:val>
                                        </p:tav>
                                      </p:tavLst>
                                    </p:anim>
                                    <p:animEffect transition="in" filter="fade">
                                      <p:cBhvr>
                                        <p:cTn id="47" dur="500"/>
                                        <p:tgtEl>
                                          <p:spTgt spid="342021"/>
                                        </p:tgtEl>
                                      </p:cBhvr>
                                    </p:animEffect>
                                  </p:childTnLst>
                                </p:cTn>
                              </p:par>
                            </p:childTnLst>
                          </p:cTn>
                        </p:par>
                        <p:par>
                          <p:cTn id="48" fill="hold">
                            <p:stCondLst>
                              <p:cond delay="1000"/>
                            </p:stCondLst>
                            <p:childTnLst>
                              <p:par>
                                <p:cTn id="49" presetID="58" presetClass="entr" presetSubtype="0" accel="100000" fill="hold" grpId="0" nodeType="after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 calcmode="lin" valueType="num">
                                      <p:cBhvr>
                                        <p:cTn id="51"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52"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5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4"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55" dur="500"/>
                                        <p:tgtEl>
                                          <p:spTgt spid="3">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8" presetClass="entr" presetSubtype="0" accel="100000" fill="hold" grpId="0" nodeType="click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anim calcmode="lin" valueType="num">
                                      <p:cBhvr>
                                        <p:cTn id="60"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61"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6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3"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64" dur="500"/>
                                        <p:tgtEl>
                                          <p:spTgt spid="3">
                                            <p:txEl>
                                              <p:pRg st="3" end="3"/>
                                            </p:txEl>
                                          </p:spTgt>
                                        </p:tgtEl>
                                      </p:cBhvr>
                                    </p:animEffect>
                                  </p:childTnLst>
                                </p:cTn>
                              </p:par>
                              <p:par>
                                <p:cTn id="65" presetID="58" presetClass="entr" presetSubtype="0" accel="100000" fill="hold" nodeType="withEffect">
                                  <p:stCondLst>
                                    <p:cond delay="0"/>
                                  </p:stCondLst>
                                  <p:childTnLst>
                                    <p:set>
                                      <p:cBhvr>
                                        <p:cTn id="66" dur="1" fill="hold">
                                          <p:stCondLst>
                                            <p:cond delay="0"/>
                                          </p:stCondLst>
                                        </p:cTn>
                                        <p:tgtEl>
                                          <p:spTgt spid="342020"/>
                                        </p:tgtEl>
                                        <p:attrNameLst>
                                          <p:attrName>style.visibility</p:attrName>
                                        </p:attrNameLst>
                                      </p:cBhvr>
                                      <p:to>
                                        <p:strVal val="visible"/>
                                      </p:to>
                                    </p:set>
                                    <p:anim calcmode="lin" valueType="num">
                                      <p:cBhvr>
                                        <p:cTn id="67" dur="500" fill="hold"/>
                                        <p:tgtEl>
                                          <p:spTgt spid="342020"/>
                                        </p:tgtEl>
                                        <p:attrNameLst>
                                          <p:attrName>ppt_w</p:attrName>
                                        </p:attrNameLst>
                                      </p:cBhvr>
                                      <p:tavLst>
                                        <p:tav tm="0">
                                          <p:val>
                                            <p:strVal val="#ppt_w*2.5"/>
                                          </p:val>
                                        </p:tav>
                                        <p:tav tm="100000">
                                          <p:val>
                                            <p:strVal val="#ppt_w"/>
                                          </p:val>
                                        </p:tav>
                                      </p:tavLst>
                                    </p:anim>
                                    <p:anim calcmode="lin" valueType="num">
                                      <p:cBhvr>
                                        <p:cTn id="68" dur="500" fill="hold"/>
                                        <p:tgtEl>
                                          <p:spTgt spid="342020"/>
                                        </p:tgtEl>
                                        <p:attrNameLst>
                                          <p:attrName>ppt_h</p:attrName>
                                        </p:attrNameLst>
                                      </p:cBhvr>
                                      <p:tavLst>
                                        <p:tav tm="0">
                                          <p:val>
                                            <p:strVal val="#ppt_h*0.01"/>
                                          </p:val>
                                        </p:tav>
                                        <p:tav tm="100000">
                                          <p:val>
                                            <p:strVal val="#ppt_h"/>
                                          </p:val>
                                        </p:tav>
                                      </p:tavLst>
                                    </p:anim>
                                    <p:anim calcmode="lin" valueType="num">
                                      <p:cBhvr>
                                        <p:cTn id="69" dur="500" fill="hold"/>
                                        <p:tgtEl>
                                          <p:spTgt spid="342020"/>
                                        </p:tgtEl>
                                        <p:attrNameLst>
                                          <p:attrName>ppt_x</p:attrName>
                                        </p:attrNameLst>
                                      </p:cBhvr>
                                      <p:tavLst>
                                        <p:tav tm="0">
                                          <p:val>
                                            <p:strVal val="#ppt_x"/>
                                          </p:val>
                                        </p:tav>
                                        <p:tav tm="100000">
                                          <p:val>
                                            <p:strVal val="#ppt_x"/>
                                          </p:val>
                                        </p:tav>
                                      </p:tavLst>
                                    </p:anim>
                                    <p:anim calcmode="lin" valueType="num">
                                      <p:cBhvr>
                                        <p:cTn id="70" dur="500" fill="hold"/>
                                        <p:tgtEl>
                                          <p:spTgt spid="342020"/>
                                        </p:tgtEl>
                                        <p:attrNameLst>
                                          <p:attrName>ppt_y</p:attrName>
                                        </p:attrNameLst>
                                      </p:cBhvr>
                                      <p:tavLst>
                                        <p:tav tm="0">
                                          <p:val>
                                            <p:strVal val="#ppt_h+1"/>
                                          </p:val>
                                        </p:tav>
                                        <p:tav tm="100000">
                                          <p:val>
                                            <p:strVal val="#ppt_y"/>
                                          </p:val>
                                        </p:tav>
                                      </p:tavLst>
                                    </p:anim>
                                    <p:animEffect transition="in" filter="fade">
                                      <p:cBhvr>
                                        <p:cTn id="71" dur="500"/>
                                        <p:tgtEl>
                                          <p:spTgt spid="342020"/>
                                        </p:tgtEl>
                                      </p:cBhvr>
                                    </p:animEffect>
                                  </p:childTnLst>
                                </p:cTn>
                              </p:par>
                            </p:childTnLst>
                          </p:cTn>
                        </p:par>
                      </p:childTnLst>
                    </p:cTn>
                  </p:par>
                  <p:par>
                    <p:cTn id="72" fill="hold">
                      <p:stCondLst>
                        <p:cond delay="indefinite"/>
                      </p:stCondLst>
                      <p:childTnLst>
                        <p:par>
                          <p:cTn id="73" fill="hold">
                            <p:stCondLst>
                              <p:cond delay="0"/>
                            </p:stCondLst>
                            <p:childTnLst>
                              <p:par>
                                <p:cTn id="74" presetID="58" presetClass="entr" presetSubtype="0" accel="100000" fill="hold" grpId="0" nodeType="clickEffect">
                                  <p:stCondLst>
                                    <p:cond delay="0"/>
                                  </p:stCondLst>
                                  <p:childTnLst>
                                    <p:set>
                                      <p:cBhvr>
                                        <p:cTn id="75" dur="1" fill="hold">
                                          <p:stCondLst>
                                            <p:cond delay="0"/>
                                          </p:stCondLst>
                                        </p:cTn>
                                        <p:tgtEl>
                                          <p:spTgt spid="3">
                                            <p:txEl>
                                              <p:pRg st="4" end="4"/>
                                            </p:txEl>
                                          </p:spTgt>
                                        </p:tgtEl>
                                        <p:attrNameLst>
                                          <p:attrName>style.visibility</p:attrName>
                                        </p:attrNameLst>
                                      </p:cBhvr>
                                      <p:to>
                                        <p:strVal val="visible"/>
                                      </p:to>
                                    </p:set>
                                    <p:anim calcmode="lin" valueType="num">
                                      <p:cBhvr>
                                        <p:cTn id="76"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77"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7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9"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80" dur="500"/>
                                        <p:tgtEl>
                                          <p:spTgt spid="3">
                                            <p:txEl>
                                              <p:pRg st="4" end="4"/>
                                            </p:txEl>
                                          </p:spTgt>
                                        </p:tgtEl>
                                      </p:cBhvr>
                                    </p:animEffect>
                                  </p:childTnLst>
                                </p:cTn>
                              </p:par>
                              <p:par>
                                <p:cTn id="81" presetID="58" presetClass="entr" presetSubtype="0" accel="100000" fill="hold" nodeType="withEffect">
                                  <p:stCondLst>
                                    <p:cond delay="0"/>
                                  </p:stCondLst>
                                  <p:childTnLst>
                                    <p:set>
                                      <p:cBhvr>
                                        <p:cTn id="82" dur="1" fill="hold">
                                          <p:stCondLst>
                                            <p:cond delay="0"/>
                                          </p:stCondLst>
                                        </p:cTn>
                                        <p:tgtEl>
                                          <p:spTgt spid="342019"/>
                                        </p:tgtEl>
                                        <p:attrNameLst>
                                          <p:attrName>style.visibility</p:attrName>
                                        </p:attrNameLst>
                                      </p:cBhvr>
                                      <p:to>
                                        <p:strVal val="visible"/>
                                      </p:to>
                                    </p:set>
                                    <p:anim calcmode="lin" valueType="num">
                                      <p:cBhvr>
                                        <p:cTn id="83" dur="500" fill="hold"/>
                                        <p:tgtEl>
                                          <p:spTgt spid="342019"/>
                                        </p:tgtEl>
                                        <p:attrNameLst>
                                          <p:attrName>ppt_w</p:attrName>
                                        </p:attrNameLst>
                                      </p:cBhvr>
                                      <p:tavLst>
                                        <p:tav tm="0">
                                          <p:val>
                                            <p:strVal val="#ppt_w*2.5"/>
                                          </p:val>
                                        </p:tav>
                                        <p:tav tm="100000">
                                          <p:val>
                                            <p:strVal val="#ppt_w"/>
                                          </p:val>
                                        </p:tav>
                                      </p:tavLst>
                                    </p:anim>
                                    <p:anim calcmode="lin" valueType="num">
                                      <p:cBhvr>
                                        <p:cTn id="84" dur="500" fill="hold"/>
                                        <p:tgtEl>
                                          <p:spTgt spid="342019"/>
                                        </p:tgtEl>
                                        <p:attrNameLst>
                                          <p:attrName>ppt_h</p:attrName>
                                        </p:attrNameLst>
                                      </p:cBhvr>
                                      <p:tavLst>
                                        <p:tav tm="0">
                                          <p:val>
                                            <p:strVal val="#ppt_h*0.01"/>
                                          </p:val>
                                        </p:tav>
                                        <p:tav tm="100000">
                                          <p:val>
                                            <p:strVal val="#ppt_h"/>
                                          </p:val>
                                        </p:tav>
                                      </p:tavLst>
                                    </p:anim>
                                    <p:anim calcmode="lin" valueType="num">
                                      <p:cBhvr>
                                        <p:cTn id="85" dur="500" fill="hold"/>
                                        <p:tgtEl>
                                          <p:spTgt spid="342019"/>
                                        </p:tgtEl>
                                        <p:attrNameLst>
                                          <p:attrName>ppt_x</p:attrName>
                                        </p:attrNameLst>
                                      </p:cBhvr>
                                      <p:tavLst>
                                        <p:tav tm="0">
                                          <p:val>
                                            <p:strVal val="#ppt_x"/>
                                          </p:val>
                                        </p:tav>
                                        <p:tav tm="100000">
                                          <p:val>
                                            <p:strVal val="#ppt_x"/>
                                          </p:val>
                                        </p:tav>
                                      </p:tavLst>
                                    </p:anim>
                                    <p:anim calcmode="lin" valueType="num">
                                      <p:cBhvr>
                                        <p:cTn id="86" dur="500" fill="hold"/>
                                        <p:tgtEl>
                                          <p:spTgt spid="342019"/>
                                        </p:tgtEl>
                                        <p:attrNameLst>
                                          <p:attrName>ppt_y</p:attrName>
                                        </p:attrNameLst>
                                      </p:cBhvr>
                                      <p:tavLst>
                                        <p:tav tm="0">
                                          <p:val>
                                            <p:strVal val="#ppt_h+1"/>
                                          </p:val>
                                        </p:tav>
                                        <p:tav tm="100000">
                                          <p:val>
                                            <p:strVal val="#ppt_y"/>
                                          </p:val>
                                        </p:tav>
                                      </p:tavLst>
                                    </p:anim>
                                    <p:animEffect transition="in" filter="fade">
                                      <p:cBhvr>
                                        <p:cTn id="87" dur="500"/>
                                        <p:tgtEl>
                                          <p:spTgt spid="342019"/>
                                        </p:tgtEl>
                                      </p:cBhvr>
                                    </p:animEffect>
                                  </p:childTnLst>
                                </p:cTn>
                              </p:par>
                            </p:childTnLst>
                          </p:cTn>
                        </p:par>
                      </p:childTnLst>
                    </p:cTn>
                  </p:par>
                  <p:par>
                    <p:cTn id="88" fill="hold">
                      <p:stCondLst>
                        <p:cond delay="indefinite"/>
                      </p:stCondLst>
                      <p:childTnLst>
                        <p:par>
                          <p:cTn id="89" fill="hold">
                            <p:stCondLst>
                              <p:cond delay="0"/>
                            </p:stCondLst>
                            <p:childTnLst>
                              <p:par>
                                <p:cTn id="90" presetID="58" presetClass="entr" presetSubtype="0" accel="100000" fill="hold" grpId="0" nodeType="clickEffect">
                                  <p:stCondLst>
                                    <p:cond delay="0"/>
                                  </p:stCondLst>
                                  <p:childTnLst>
                                    <p:set>
                                      <p:cBhvr>
                                        <p:cTn id="91" dur="1" fill="hold">
                                          <p:stCondLst>
                                            <p:cond delay="0"/>
                                          </p:stCondLst>
                                        </p:cTn>
                                        <p:tgtEl>
                                          <p:spTgt spid="3">
                                            <p:txEl>
                                              <p:pRg st="6" end="6"/>
                                            </p:txEl>
                                          </p:spTgt>
                                        </p:tgtEl>
                                        <p:attrNameLst>
                                          <p:attrName>style.visibility</p:attrName>
                                        </p:attrNameLst>
                                      </p:cBhvr>
                                      <p:to>
                                        <p:strVal val="visible"/>
                                      </p:to>
                                    </p:set>
                                    <p:anim calcmode="lin" valueType="num">
                                      <p:cBhvr>
                                        <p:cTn id="92"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93"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9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5"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96" dur="500"/>
                                        <p:tgtEl>
                                          <p:spTgt spid="3">
                                            <p:txEl>
                                              <p:pRg st="6" end="6"/>
                                            </p:txEl>
                                          </p:spTgt>
                                        </p:tgtEl>
                                      </p:cBhvr>
                                    </p:animEffect>
                                  </p:childTnLst>
                                </p:cTn>
                              </p:par>
                              <p:par>
                                <p:cTn id="97" presetID="58" presetClass="entr" presetSubtype="0" accel="100000" fill="hold" nodeType="withEffect">
                                  <p:stCondLst>
                                    <p:cond delay="0"/>
                                  </p:stCondLst>
                                  <p:childTnLst>
                                    <p:set>
                                      <p:cBhvr>
                                        <p:cTn id="98" dur="1" fill="hold">
                                          <p:stCondLst>
                                            <p:cond delay="0"/>
                                          </p:stCondLst>
                                        </p:cTn>
                                        <p:tgtEl>
                                          <p:spTgt spid="342017"/>
                                        </p:tgtEl>
                                        <p:attrNameLst>
                                          <p:attrName>style.visibility</p:attrName>
                                        </p:attrNameLst>
                                      </p:cBhvr>
                                      <p:to>
                                        <p:strVal val="visible"/>
                                      </p:to>
                                    </p:set>
                                    <p:anim calcmode="lin" valueType="num">
                                      <p:cBhvr>
                                        <p:cTn id="99" dur="500" fill="hold"/>
                                        <p:tgtEl>
                                          <p:spTgt spid="342017"/>
                                        </p:tgtEl>
                                        <p:attrNameLst>
                                          <p:attrName>ppt_w</p:attrName>
                                        </p:attrNameLst>
                                      </p:cBhvr>
                                      <p:tavLst>
                                        <p:tav tm="0">
                                          <p:val>
                                            <p:strVal val="#ppt_w*2.5"/>
                                          </p:val>
                                        </p:tav>
                                        <p:tav tm="100000">
                                          <p:val>
                                            <p:strVal val="#ppt_w"/>
                                          </p:val>
                                        </p:tav>
                                      </p:tavLst>
                                    </p:anim>
                                    <p:anim calcmode="lin" valueType="num">
                                      <p:cBhvr>
                                        <p:cTn id="100" dur="500" fill="hold"/>
                                        <p:tgtEl>
                                          <p:spTgt spid="342017"/>
                                        </p:tgtEl>
                                        <p:attrNameLst>
                                          <p:attrName>ppt_h</p:attrName>
                                        </p:attrNameLst>
                                      </p:cBhvr>
                                      <p:tavLst>
                                        <p:tav tm="0">
                                          <p:val>
                                            <p:strVal val="#ppt_h*0.01"/>
                                          </p:val>
                                        </p:tav>
                                        <p:tav tm="100000">
                                          <p:val>
                                            <p:strVal val="#ppt_h"/>
                                          </p:val>
                                        </p:tav>
                                      </p:tavLst>
                                    </p:anim>
                                    <p:anim calcmode="lin" valueType="num">
                                      <p:cBhvr>
                                        <p:cTn id="101" dur="500" fill="hold"/>
                                        <p:tgtEl>
                                          <p:spTgt spid="342017"/>
                                        </p:tgtEl>
                                        <p:attrNameLst>
                                          <p:attrName>ppt_x</p:attrName>
                                        </p:attrNameLst>
                                      </p:cBhvr>
                                      <p:tavLst>
                                        <p:tav tm="0">
                                          <p:val>
                                            <p:strVal val="#ppt_x"/>
                                          </p:val>
                                        </p:tav>
                                        <p:tav tm="100000">
                                          <p:val>
                                            <p:strVal val="#ppt_x"/>
                                          </p:val>
                                        </p:tav>
                                      </p:tavLst>
                                    </p:anim>
                                    <p:anim calcmode="lin" valueType="num">
                                      <p:cBhvr>
                                        <p:cTn id="102" dur="500" fill="hold"/>
                                        <p:tgtEl>
                                          <p:spTgt spid="342017"/>
                                        </p:tgtEl>
                                        <p:attrNameLst>
                                          <p:attrName>ppt_y</p:attrName>
                                        </p:attrNameLst>
                                      </p:cBhvr>
                                      <p:tavLst>
                                        <p:tav tm="0">
                                          <p:val>
                                            <p:strVal val="#ppt_h+1"/>
                                          </p:val>
                                        </p:tav>
                                        <p:tav tm="100000">
                                          <p:val>
                                            <p:strVal val="#ppt_y"/>
                                          </p:val>
                                        </p:tav>
                                      </p:tavLst>
                                    </p:anim>
                                    <p:animEffect transition="in" filter="fade">
                                      <p:cBhvr>
                                        <p:cTn id="103" dur="500"/>
                                        <p:tgtEl>
                                          <p:spTgt spid="342017"/>
                                        </p:tgtEl>
                                      </p:cBhvr>
                                    </p:animEffect>
                                  </p:childTnLst>
                                </p:cTn>
                              </p:par>
                              <p:par>
                                <p:cTn id="104" presetID="58" presetClass="entr" presetSubtype="0" accel="100000" fill="hold" grpId="0" nodeType="withEffect">
                                  <p:stCondLst>
                                    <p:cond delay="0"/>
                                  </p:stCondLst>
                                  <p:childTnLst>
                                    <p:set>
                                      <p:cBhvr>
                                        <p:cTn id="105" dur="1" fill="hold">
                                          <p:stCondLst>
                                            <p:cond delay="0"/>
                                          </p:stCondLst>
                                        </p:cTn>
                                        <p:tgtEl>
                                          <p:spTgt spid="3">
                                            <p:txEl>
                                              <p:pRg st="7" end="7"/>
                                            </p:txEl>
                                          </p:spTgt>
                                        </p:tgtEl>
                                        <p:attrNameLst>
                                          <p:attrName>style.visibility</p:attrName>
                                        </p:attrNameLst>
                                      </p:cBhvr>
                                      <p:to>
                                        <p:strVal val="visible"/>
                                      </p:to>
                                    </p:set>
                                    <p:anim calcmode="lin" valueType="num">
                                      <p:cBhvr>
                                        <p:cTn id="106"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107"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10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09"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1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sz="1400" dirty="0" smtClean="0"/>
              <a:t>	</a:t>
            </a:r>
          </a:p>
          <a:p>
            <a:pPr>
              <a:buNone/>
            </a:pPr>
            <a:r>
              <a:rPr lang="ru-RU" sz="1400" dirty="0" smtClean="0"/>
              <a:t>							(2.10)</a:t>
            </a:r>
          </a:p>
          <a:p>
            <a:r>
              <a:rPr lang="ru-RU" sz="1400" dirty="0" smtClean="0"/>
              <a:t>Пусть         = 150 [мг/минута] и         = 13600 [мл]. </a:t>
            </a:r>
          </a:p>
          <a:p>
            <a:r>
              <a:rPr lang="ru-RU" sz="1400" dirty="0" smtClean="0"/>
              <a:t>Тогда получаем:</a:t>
            </a:r>
          </a:p>
          <a:p>
            <a:pPr>
              <a:buNone/>
            </a:pPr>
            <a:r>
              <a:rPr lang="ru-RU" sz="1400" dirty="0" smtClean="0"/>
              <a:t> </a:t>
            </a:r>
          </a:p>
          <a:p>
            <a:r>
              <a:rPr lang="ru-RU" sz="1400" dirty="0" smtClean="0"/>
              <a:t>График изменения концентрации токсина в крови строится двумя способами. В первом случае график строится по формуле:</a:t>
            </a:r>
          </a:p>
          <a:p>
            <a:endParaRPr lang="ru-RU" sz="1400" dirty="0" smtClean="0"/>
          </a:p>
          <a:p>
            <a:endParaRPr lang="ru-RU" sz="1400" dirty="0" smtClean="0"/>
          </a:p>
          <a:p>
            <a:endParaRPr lang="ru-RU" sz="1400" dirty="0" smtClean="0"/>
          </a:p>
          <a:p>
            <a:r>
              <a:rPr lang="ru-RU" sz="1400" dirty="0" smtClean="0"/>
              <a:t>Во втором случае по формуле:</a:t>
            </a:r>
          </a:p>
          <a:p>
            <a:endParaRPr lang="ru-RU" dirty="0"/>
          </a:p>
        </p:txBody>
      </p:sp>
      <p:graphicFrame>
        <p:nvGraphicFramePr>
          <p:cNvPr id="343047" name="Object 7"/>
          <p:cNvGraphicFramePr>
            <a:graphicFrameLocks noChangeAspect="1"/>
          </p:cNvGraphicFramePr>
          <p:nvPr/>
        </p:nvGraphicFramePr>
        <p:xfrm>
          <a:off x="0" y="457200"/>
          <a:ext cx="114300" cy="219075"/>
        </p:xfrm>
        <a:graphic>
          <a:graphicData uri="http://schemas.openxmlformats.org/presentationml/2006/ole">
            <p:oleObj spid="_x0000_s343047" name="Формула" r:id="rId3" imgW="114399" imgH="216088" progId="Equation.3">
              <p:embed/>
            </p:oleObj>
          </a:graphicData>
        </a:graphic>
      </p:graphicFrame>
      <p:graphicFrame>
        <p:nvGraphicFramePr>
          <p:cNvPr id="343046" name="Object 6"/>
          <p:cNvGraphicFramePr>
            <a:graphicFrameLocks noChangeAspect="1"/>
          </p:cNvGraphicFramePr>
          <p:nvPr/>
        </p:nvGraphicFramePr>
        <p:xfrm>
          <a:off x="3214678" y="2285992"/>
          <a:ext cx="1952625" cy="523875"/>
        </p:xfrm>
        <a:graphic>
          <a:graphicData uri="http://schemas.openxmlformats.org/presentationml/2006/ole">
            <p:oleObj spid="_x0000_s343046" name="Формула" r:id="rId4" imgW="1955800" imgH="520700" progId="Equation.3">
              <p:embed/>
            </p:oleObj>
          </a:graphicData>
        </a:graphic>
      </p:graphicFrame>
      <p:graphicFrame>
        <p:nvGraphicFramePr>
          <p:cNvPr id="343045" name="Object 5"/>
          <p:cNvGraphicFramePr>
            <a:graphicFrameLocks noChangeAspect="1"/>
          </p:cNvGraphicFramePr>
          <p:nvPr/>
        </p:nvGraphicFramePr>
        <p:xfrm>
          <a:off x="1500166" y="2786058"/>
          <a:ext cx="257175" cy="219075"/>
        </p:xfrm>
        <a:graphic>
          <a:graphicData uri="http://schemas.openxmlformats.org/presentationml/2006/ole">
            <p:oleObj spid="_x0000_s343045" name="Формула" r:id="rId5" imgW="253780" imgH="215713" progId="Equation.3">
              <p:embed/>
            </p:oleObj>
          </a:graphicData>
        </a:graphic>
      </p:graphicFrame>
      <p:graphicFrame>
        <p:nvGraphicFramePr>
          <p:cNvPr id="343044" name="Object 4"/>
          <p:cNvGraphicFramePr>
            <a:graphicFrameLocks noChangeAspect="1"/>
          </p:cNvGraphicFramePr>
          <p:nvPr/>
        </p:nvGraphicFramePr>
        <p:xfrm>
          <a:off x="3571868" y="2786058"/>
          <a:ext cx="190500" cy="219075"/>
        </p:xfrm>
        <a:graphic>
          <a:graphicData uri="http://schemas.openxmlformats.org/presentationml/2006/ole">
            <p:oleObj spid="_x0000_s343044" name="Формула" r:id="rId6" imgW="190335" imgH="215713" progId="Equation.3">
              <p:embed/>
            </p:oleObj>
          </a:graphicData>
        </a:graphic>
      </p:graphicFrame>
      <p:graphicFrame>
        <p:nvGraphicFramePr>
          <p:cNvPr id="343043" name="Object 3"/>
          <p:cNvGraphicFramePr>
            <a:graphicFrameLocks noChangeAspect="1"/>
          </p:cNvGraphicFramePr>
          <p:nvPr/>
        </p:nvGraphicFramePr>
        <p:xfrm>
          <a:off x="3143240" y="3143248"/>
          <a:ext cx="2638425" cy="390525"/>
        </p:xfrm>
        <a:graphic>
          <a:graphicData uri="http://schemas.openxmlformats.org/presentationml/2006/ole">
            <p:oleObj spid="_x0000_s343043" name="Формула" r:id="rId7" imgW="2641600" imgH="393700" progId="Equation.3">
              <p:embed/>
            </p:oleObj>
          </a:graphicData>
        </a:graphic>
      </p:graphicFrame>
      <p:graphicFrame>
        <p:nvGraphicFramePr>
          <p:cNvPr id="343042" name="Object 2"/>
          <p:cNvGraphicFramePr>
            <a:graphicFrameLocks noChangeAspect="1"/>
          </p:cNvGraphicFramePr>
          <p:nvPr/>
        </p:nvGraphicFramePr>
        <p:xfrm>
          <a:off x="3286116" y="4143380"/>
          <a:ext cx="2076450" cy="590550"/>
        </p:xfrm>
        <a:graphic>
          <a:graphicData uri="http://schemas.openxmlformats.org/presentationml/2006/ole">
            <p:oleObj spid="_x0000_s343042" name="Формула" r:id="rId8" imgW="1828800" imgH="520700" progId="Equation.3">
              <p:embed/>
            </p:oleObj>
          </a:graphicData>
        </a:graphic>
      </p:graphicFrame>
      <p:graphicFrame>
        <p:nvGraphicFramePr>
          <p:cNvPr id="343041" name="Object 1"/>
          <p:cNvGraphicFramePr>
            <a:graphicFrameLocks noChangeAspect="1"/>
          </p:cNvGraphicFramePr>
          <p:nvPr/>
        </p:nvGraphicFramePr>
        <p:xfrm>
          <a:off x="3357554" y="5143512"/>
          <a:ext cx="1857375" cy="590550"/>
        </p:xfrm>
        <a:graphic>
          <a:graphicData uri="http://schemas.openxmlformats.org/presentationml/2006/ole">
            <p:oleObj spid="_x0000_s343041" name="Формула" r:id="rId9" imgW="1638300" imgH="520700" progId="Equation.3">
              <p:embed/>
            </p:oleObj>
          </a:graphicData>
        </a:graphic>
      </p:graphicFrame>
      <p:sp>
        <p:nvSpPr>
          <p:cNvPr id="34304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43049" name="Rectangle 9"/>
          <p:cNvSpPr>
            <a:spLocks noChangeArrowheads="1"/>
          </p:cNvSpPr>
          <p:nvPr/>
        </p:nvSpPr>
        <p:spPr bwMode="auto">
          <a:xfrm>
            <a:off x="0" y="687388"/>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43055" name="Rectangle 15"/>
          <p:cNvSpPr>
            <a:spLocks noChangeArrowheads="1"/>
          </p:cNvSpPr>
          <p:nvPr/>
        </p:nvSpPr>
        <p:spPr bwMode="auto">
          <a:xfrm>
            <a:off x="0" y="320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343046"/>
                                        </p:tgtEl>
                                        <p:attrNameLst>
                                          <p:attrName>style.visibility</p:attrName>
                                        </p:attrNameLst>
                                      </p:cBhvr>
                                      <p:to>
                                        <p:strVal val="visible"/>
                                      </p:to>
                                    </p:set>
                                    <p:anim calcmode="lin" valueType="num">
                                      <p:cBhvr>
                                        <p:cTn id="14" dur="500" fill="hold"/>
                                        <p:tgtEl>
                                          <p:spTgt spid="343046"/>
                                        </p:tgtEl>
                                        <p:attrNameLst>
                                          <p:attrName>ppt_w</p:attrName>
                                        </p:attrNameLst>
                                      </p:cBhvr>
                                      <p:tavLst>
                                        <p:tav tm="0">
                                          <p:val>
                                            <p:strVal val="#ppt_w*2.5"/>
                                          </p:val>
                                        </p:tav>
                                        <p:tav tm="100000">
                                          <p:val>
                                            <p:strVal val="#ppt_w"/>
                                          </p:val>
                                        </p:tav>
                                      </p:tavLst>
                                    </p:anim>
                                    <p:anim calcmode="lin" valueType="num">
                                      <p:cBhvr>
                                        <p:cTn id="15" dur="500" fill="hold"/>
                                        <p:tgtEl>
                                          <p:spTgt spid="343046"/>
                                        </p:tgtEl>
                                        <p:attrNameLst>
                                          <p:attrName>ppt_h</p:attrName>
                                        </p:attrNameLst>
                                      </p:cBhvr>
                                      <p:tavLst>
                                        <p:tav tm="0">
                                          <p:val>
                                            <p:strVal val="#ppt_h*0.01"/>
                                          </p:val>
                                        </p:tav>
                                        <p:tav tm="100000">
                                          <p:val>
                                            <p:strVal val="#ppt_h"/>
                                          </p:val>
                                        </p:tav>
                                      </p:tavLst>
                                    </p:anim>
                                    <p:anim calcmode="lin" valueType="num">
                                      <p:cBhvr>
                                        <p:cTn id="16" dur="500" fill="hold"/>
                                        <p:tgtEl>
                                          <p:spTgt spid="343046"/>
                                        </p:tgtEl>
                                        <p:attrNameLst>
                                          <p:attrName>ppt_x</p:attrName>
                                        </p:attrNameLst>
                                      </p:cBhvr>
                                      <p:tavLst>
                                        <p:tav tm="0">
                                          <p:val>
                                            <p:strVal val="#ppt_x"/>
                                          </p:val>
                                        </p:tav>
                                        <p:tav tm="100000">
                                          <p:val>
                                            <p:strVal val="#ppt_x"/>
                                          </p:val>
                                        </p:tav>
                                      </p:tavLst>
                                    </p:anim>
                                    <p:anim calcmode="lin" valueType="num">
                                      <p:cBhvr>
                                        <p:cTn id="17" dur="500" fill="hold"/>
                                        <p:tgtEl>
                                          <p:spTgt spid="343046"/>
                                        </p:tgtEl>
                                        <p:attrNameLst>
                                          <p:attrName>ppt_y</p:attrName>
                                        </p:attrNameLst>
                                      </p:cBhvr>
                                      <p:tavLst>
                                        <p:tav tm="0">
                                          <p:val>
                                            <p:strVal val="#ppt_h+1"/>
                                          </p:val>
                                        </p:tav>
                                        <p:tav tm="100000">
                                          <p:val>
                                            <p:strVal val="#ppt_y"/>
                                          </p:val>
                                        </p:tav>
                                      </p:tavLst>
                                    </p:anim>
                                    <p:animEffect transition="in" filter="fade">
                                      <p:cBhvr>
                                        <p:cTn id="18" dur="500"/>
                                        <p:tgtEl>
                                          <p:spTgt spid="343046"/>
                                        </p:tgtEl>
                                      </p:cBhvr>
                                    </p:animEffect>
                                  </p:childTnLst>
                                </p:cTn>
                              </p:par>
                              <p:par>
                                <p:cTn id="19" presetID="58" presetClass="entr" presetSubtype="0" accel="10000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2"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8" presetClass="entr" presetSubtype="0" accel="10000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1"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4" dur="500"/>
                                        <p:tgtEl>
                                          <p:spTgt spid="3">
                                            <p:txEl>
                                              <p:pRg st="2" end="2"/>
                                            </p:txEl>
                                          </p:spTgt>
                                        </p:tgtEl>
                                      </p:cBhvr>
                                    </p:animEffect>
                                  </p:childTnLst>
                                </p:cTn>
                              </p:par>
                              <p:par>
                                <p:cTn id="35" presetID="58" presetClass="entr" presetSubtype="0" accel="100000" fill="hold" nodeType="withEffect">
                                  <p:stCondLst>
                                    <p:cond delay="0"/>
                                  </p:stCondLst>
                                  <p:childTnLst>
                                    <p:set>
                                      <p:cBhvr>
                                        <p:cTn id="36" dur="1" fill="hold">
                                          <p:stCondLst>
                                            <p:cond delay="0"/>
                                          </p:stCondLst>
                                        </p:cTn>
                                        <p:tgtEl>
                                          <p:spTgt spid="343045"/>
                                        </p:tgtEl>
                                        <p:attrNameLst>
                                          <p:attrName>style.visibility</p:attrName>
                                        </p:attrNameLst>
                                      </p:cBhvr>
                                      <p:to>
                                        <p:strVal val="visible"/>
                                      </p:to>
                                    </p:set>
                                    <p:anim calcmode="lin" valueType="num">
                                      <p:cBhvr>
                                        <p:cTn id="37" dur="500" fill="hold"/>
                                        <p:tgtEl>
                                          <p:spTgt spid="343045"/>
                                        </p:tgtEl>
                                        <p:attrNameLst>
                                          <p:attrName>ppt_w</p:attrName>
                                        </p:attrNameLst>
                                      </p:cBhvr>
                                      <p:tavLst>
                                        <p:tav tm="0">
                                          <p:val>
                                            <p:strVal val="#ppt_w*2.5"/>
                                          </p:val>
                                        </p:tav>
                                        <p:tav tm="100000">
                                          <p:val>
                                            <p:strVal val="#ppt_w"/>
                                          </p:val>
                                        </p:tav>
                                      </p:tavLst>
                                    </p:anim>
                                    <p:anim calcmode="lin" valueType="num">
                                      <p:cBhvr>
                                        <p:cTn id="38" dur="500" fill="hold"/>
                                        <p:tgtEl>
                                          <p:spTgt spid="343045"/>
                                        </p:tgtEl>
                                        <p:attrNameLst>
                                          <p:attrName>ppt_h</p:attrName>
                                        </p:attrNameLst>
                                      </p:cBhvr>
                                      <p:tavLst>
                                        <p:tav tm="0">
                                          <p:val>
                                            <p:strVal val="#ppt_h*0.01"/>
                                          </p:val>
                                        </p:tav>
                                        <p:tav tm="100000">
                                          <p:val>
                                            <p:strVal val="#ppt_h"/>
                                          </p:val>
                                        </p:tav>
                                      </p:tavLst>
                                    </p:anim>
                                    <p:anim calcmode="lin" valueType="num">
                                      <p:cBhvr>
                                        <p:cTn id="39" dur="500" fill="hold"/>
                                        <p:tgtEl>
                                          <p:spTgt spid="343045"/>
                                        </p:tgtEl>
                                        <p:attrNameLst>
                                          <p:attrName>ppt_x</p:attrName>
                                        </p:attrNameLst>
                                      </p:cBhvr>
                                      <p:tavLst>
                                        <p:tav tm="0">
                                          <p:val>
                                            <p:strVal val="#ppt_x"/>
                                          </p:val>
                                        </p:tav>
                                        <p:tav tm="100000">
                                          <p:val>
                                            <p:strVal val="#ppt_x"/>
                                          </p:val>
                                        </p:tav>
                                      </p:tavLst>
                                    </p:anim>
                                    <p:anim calcmode="lin" valueType="num">
                                      <p:cBhvr>
                                        <p:cTn id="40" dur="500" fill="hold"/>
                                        <p:tgtEl>
                                          <p:spTgt spid="343045"/>
                                        </p:tgtEl>
                                        <p:attrNameLst>
                                          <p:attrName>ppt_y</p:attrName>
                                        </p:attrNameLst>
                                      </p:cBhvr>
                                      <p:tavLst>
                                        <p:tav tm="0">
                                          <p:val>
                                            <p:strVal val="#ppt_h+1"/>
                                          </p:val>
                                        </p:tav>
                                        <p:tav tm="100000">
                                          <p:val>
                                            <p:strVal val="#ppt_y"/>
                                          </p:val>
                                        </p:tav>
                                      </p:tavLst>
                                    </p:anim>
                                    <p:animEffect transition="in" filter="fade">
                                      <p:cBhvr>
                                        <p:cTn id="41" dur="500"/>
                                        <p:tgtEl>
                                          <p:spTgt spid="343045"/>
                                        </p:tgtEl>
                                      </p:cBhvr>
                                    </p:animEffect>
                                  </p:childTnLst>
                                </p:cTn>
                              </p:par>
                              <p:par>
                                <p:cTn id="42" presetID="58" presetClass="entr" presetSubtype="0" accel="100000" fill="hold" nodeType="withEffect">
                                  <p:stCondLst>
                                    <p:cond delay="0"/>
                                  </p:stCondLst>
                                  <p:childTnLst>
                                    <p:set>
                                      <p:cBhvr>
                                        <p:cTn id="43" dur="1" fill="hold">
                                          <p:stCondLst>
                                            <p:cond delay="0"/>
                                          </p:stCondLst>
                                        </p:cTn>
                                        <p:tgtEl>
                                          <p:spTgt spid="343044"/>
                                        </p:tgtEl>
                                        <p:attrNameLst>
                                          <p:attrName>style.visibility</p:attrName>
                                        </p:attrNameLst>
                                      </p:cBhvr>
                                      <p:to>
                                        <p:strVal val="visible"/>
                                      </p:to>
                                    </p:set>
                                    <p:anim calcmode="lin" valueType="num">
                                      <p:cBhvr>
                                        <p:cTn id="44" dur="500" fill="hold"/>
                                        <p:tgtEl>
                                          <p:spTgt spid="343044"/>
                                        </p:tgtEl>
                                        <p:attrNameLst>
                                          <p:attrName>ppt_w</p:attrName>
                                        </p:attrNameLst>
                                      </p:cBhvr>
                                      <p:tavLst>
                                        <p:tav tm="0">
                                          <p:val>
                                            <p:strVal val="#ppt_w*2.5"/>
                                          </p:val>
                                        </p:tav>
                                        <p:tav tm="100000">
                                          <p:val>
                                            <p:strVal val="#ppt_w"/>
                                          </p:val>
                                        </p:tav>
                                      </p:tavLst>
                                    </p:anim>
                                    <p:anim calcmode="lin" valueType="num">
                                      <p:cBhvr>
                                        <p:cTn id="45" dur="500" fill="hold"/>
                                        <p:tgtEl>
                                          <p:spTgt spid="343044"/>
                                        </p:tgtEl>
                                        <p:attrNameLst>
                                          <p:attrName>ppt_h</p:attrName>
                                        </p:attrNameLst>
                                      </p:cBhvr>
                                      <p:tavLst>
                                        <p:tav tm="0">
                                          <p:val>
                                            <p:strVal val="#ppt_h*0.01"/>
                                          </p:val>
                                        </p:tav>
                                        <p:tav tm="100000">
                                          <p:val>
                                            <p:strVal val="#ppt_h"/>
                                          </p:val>
                                        </p:tav>
                                      </p:tavLst>
                                    </p:anim>
                                    <p:anim calcmode="lin" valueType="num">
                                      <p:cBhvr>
                                        <p:cTn id="46" dur="500" fill="hold"/>
                                        <p:tgtEl>
                                          <p:spTgt spid="343044"/>
                                        </p:tgtEl>
                                        <p:attrNameLst>
                                          <p:attrName>ppt_x</p:attrName>
                                        </p:attrNameLst>
                                      </p:cBhvr>
                                      <p:tavLst>
                                        <p:tav tm="0">
                                          <p:val>
                                            <p:strVal val="#ppt_x"/>
                                          </p:val>
                                        </p:tav>
                                        <p:tav tm="100000">
                                          <p:val>
                                            <p:strVal val="#ppt_x"/>
                                          </p:val>
                                        </p:tav>
                                      </p:tavLst>
                                    </p:anim>
                                    <p:anim calcmode="lin" valueType="num">
                                      <p:cBhvr>
                                        <p:cTn id="47" dur="500" fill="hold"/>
                                        <p:tgtEl>
                                          <p:spTgt spid="343044"/>
                                        </p:tgtEl>
                                        <p:attrNameLst>
                                          <p:attrName>ppt_y</p:attrName>
                                        </p:attrNameLst>
                                      </p:cBhvr>
                                      <p:tavLst>
                                        <p:tav tm="0">
                                          <p:val>
                                            <p:strVal val="#ppt_h+1"/>
                                          </p:val>
                                        </p:tav>
                                        <p:tav tm="100000">
                                          <p:val>
                                            <p:strVal val="#ppt_y"/>
                                          </p:val>
                                        </p:tav>
                                      </p:tavLst>
                                    </p:anim>
                                    <p:animEffect transition="in" filter="fade">
                                      <p:cBhvr>
                                        <p:cTn id="48" dur="500"/>
                                        <p:tgtEl>
                                          <p:spTgt spid="343044"/>
                                        </p:tgtEl>
                                      </p:cBhvr>
                                    </p:animEffect>
                                  </p:childTnLst>
                                </p:cTn>
                              </p:par>
                            </p:childTnLst>
                          </p:cTn>
                        </p:par>
                      </p:childTnLst>
                    </p:cTn>
                  </p:par>
                  <p:par>
                    <p:cTn id="49" fill="hold">
                      <p:stCondLst>
                        <p:cond delay="indefinite"/>
                      </p:stCondLst>
                      <p:childTnLst>
                        <p:par>
                          <p:cTn id="50" fill="hold">
                            <p:stCondLst>
                              <p:cond delay="0"/>
                            </p:stCondLst>
                            <p:childTnLst>
                              <p:par>
                                <p:cTn id="51" presetID="58" presetClass="entr" presetSubtype="0" accel="100000" fill="hold" grpId="0"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 calcmode="lin" valueType="num">
                                      <p:cBhvr>
                                        <p:cTn id="53"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54"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5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6"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57" dur="500"/>
                                        <p:tgtEl>
                                          <p:spTgt spid="3">
                                            <p:txEl>
                                              <p:pRg st="3" end="3"/>
                                            </p:txEl>
                                          </p:spTgt>
                                        </p:tgtEl>
                                      </p:cBhvr>
                                    </p:animEffect>
                                  </p:childTnLst>
                                </p:cTn>
                              </p:par>
                              <p:par>
                                <p:cTn id="58" presetID="58" presetClass="entr" presetSubtype="0" accel="100000" fill="hold" nodeType="withEffect">
                                  <p:stCondLst>
                                    <p:cond delay="0"/>
                                  </p:stCondLst>
                                  <p:childTnLst>
                                    <p:set>
                                      <p:cBhvr>
                                        <p:cTn id="59" dur="1" fill="hold">
                                          <p:stCondLst>
                                            <p:cond delay="0"/>
                                          </p:stCondLst>
                                        </p:cTn>
                                        <p:tgtEl>
                                          <p:spTgt spid="343043"/>
                                        </p:tgtEl>
                                        <p:attrNameLst>
                                          <p:attrName>style.visibility</p:attrName>
                                        </p:attrNameLst>
                                      </p:cBhvr>
                                      <p:to>
                                        <p:strVal val="visible"/>
                                      </p:to>
                                    </p:set>
                                    <p:anim calcmode="lin" valueType="num">
                                      <p:cBhvr>
                                        <p:cTn id="60" dur="500" fill="hold"/>
                                        <p:tgtEl>
                                          <p:spTgt spid="343043"/>
                                        </p:tgtEl>
                                        <p:attrNameLst>
                                          <p:attrName>ppt_w</p:attrName>
                                        </p:attrNameLst>
                                      </p:cBhvr>
                                      <p:tavLst>
                                        <p:tav tm="0">
                                          <p:val>
                                            <p:strVal val="#ppt_w*2.5"/>
                                          </p:val>
                                        </p:tav>
                                        <p:tav tm="100000">
                                          <p:val>
                                            <p:strVal val="#ppt_w"/>
                                          </p:val>
                                        </p:tav>
                                      </p:tavLst>
                                    </p:anim>
                                    <p:anim calcmode="lin" valueType="num">
                                      <p:cBhvr>
                                        <p:cTn id="61" dur="500" fill="hold"/>
                                        <p:tgtEl>
                                          <p:spTgt spid="343043"/>
                                        </p:tgtEl>
                                        <p:attrNameLst>
                                          <p:attrName>ppt_h</p:attrName>
                                        </p:attrNameLst>
                                      </p:cBhvr>
                                      <p:tavLst>
                                        <p:tav tm="0">
                                          <p:val>
                                            <p:strVal val="#ppt_h*0.01"/>
                                          </p:val>
                                        </p:tav>
                                        <p:tav tm="100000">
                                          <p:val>
                                            <p:strVal val="#ppt_h"/>
                                          </p:val>
                                        </p:tav>
                                      </p:tavLst>
                                    </p:anim>
                                    <p:anim calcmode="lin" valueType="num">
                                      <p:cBhvr>
                                        <p:cTn id="62" dur="500" fill="hold"/>
                                        <p:tgtEl>
                                          <p:spTgt spid="343043"/>
                                        </p:tgtEl>
                                        <p:attrNameLst>
                                          <p:attrName>ppt_x</p:attrName>
                                        </p:attrNameLst>
                                      </p:cBhvr>
                                      <p:tavLst>
                                        <p:tav tm="0">
                                          <p:val>
                                            <p:strVal val="#ppt_x"/>
                                          </p:val>
                                        </p:tav>
                                        <p:tav tm="100000">
                                          <p:val>
                                            <p:strVal val="#ppt_x"/>
                                          </p:val>
                                        </p:tav>
                                      </p:tavLst>
                                    </p:anim>
                                    <p:anim calcmode="lin" valueType="num">
                                      <p:cBhvr>
                                        <p:cTn id="63" dur="500" fill="hold"/>
                                        <p:tgtEl>
                                          <p:spTgt spid="343043"/>
                                        </p:tgtEl>
                                        <p:attrNameLst>
                                          <p:attrName>ppt_y</p:attrName>
                                        </p:attrNameLst>
                                      </p:cBhvr>
                                      <p:tavLst>
                                        <p:tav tm="0">
                                          <p:val>
                                            <p:strVal val="#ppt_h+1"/>
                                          </p:val>
                                        </p:tav>
                                        <p:tav tm="100000">
                                          <p:val>
                                            <p:strVal val="#ppt_y"/>
                                          </p:val>
                                        </p:tav>
                                      </p:tavLst>
                                    </p:anim>
                                    <p:animEffect transition="in" filter="fade">
                                      <p:cBhvr>
                                        <p:cTn id="64" dur="500"/>
                                        <p:tgtEl>
                                          <p:spTgt spid="343043"/>
                                        </p:tgtEl>
                                      </p:cBhvr>
                                    </p:animEffect>
                                  </p:childTnLst>
                                </p:cTn>
                              </p:par>
                              <p:par>
                                <p:cTn id="65" presetID="58" presetClass="entr" presetSubtype="0" accel="100000" fill="hold" grpId="0" nodeType="with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 calcmode="lin" valueType="num">
                                      <p:cBhvr>
                                        <p:cTn id="67"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68"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6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0"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71" dur="500"/>
                                        <p:tgtEl>
                                          <p:spTgt spid="3">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8" presetClass="entr" presetSubtype="0" accel="100000" fill="hold" grpId="0" nodeType="clickEffect">
                                  <p:stCondLst>
                                    <p:cond delay="0"/>
                                  </p:stCondLst>
                                  <p:childTnLst>
                                    <p:set>
                                      <p:cBhvr>
                                        <p:cTn id="75" dur="1" fill="hold">
                                          <p:stCondLst>
                                            <p:cond delay="0"/>
                                          </p:stCondLst>
                                        </p:cTn>
                                        <p:tgtEl>
                                          <p:spTgt spid="3">
                                            <p:txEl>
                                              <p:pRg st="5" end="5"/>
                                            </p:txEl>
                                          </p:spTgt>
                                        </p:tgtEl>
                                        <p:attrNameLst>
                                          <p:attrName>style.visibility</p:attrName>
                                        </p:attrNameLst>
                                      </p:cBhvr>
                                      <p:to>
                                        <p:strVal val="visible"/>
                                      </p:to>
                                    </p:set>
                                    <p:anim calcmode="lin" valueType="num">
                                      <p:cBhvr>
                                        <p:cTn id="76"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77"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7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79"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80" dur="500"/>
                                        <p:tgtEl>
                                          <p:spTgt spid="3">
                                            <p:txEl>
                                              <p:pRg st="5" end="5"/>
                                            </p:txEl>
                                          </p:spTgt>
                                        </p:tgtEl>
                                      </p:cBhvr>
                                    </p:animEffect>
                                  </p:childTnLst>
                                </p:cTn>
                              </p:par>
                              <p:par>
                                <p:cTn id="81" presetID="58" presetClass="entr" presetSubtype="0" accel="100000" fill="hold" nodeType="withEffect">
                                  <p:stCondLst>
                                    <p:cond delay="0"/>
                                  </p:stCondLst>
                                  <p:childTnLst>
                                    <p:set>
                                      <p:cBhvr>
                                        <p:cTn id="82" dur="1" fill="hold">
                                          <p:stCondLst>
                                            <p:cond delay="0"/>
                                          </p:stCondLst>
                                        </p:cTn>
                                        <p:tgtEl>
                                          <p:spTgt spid="343042"/>
                                        </p:tgtEl>
                                        <p:attrNameLst>
                                          <p:attrName>style.visibility</p:attrName>
                                        </p:attrNameLst>
                                      </p:cBhvr>
                                      <p:to>
                                        <p:strVal val="visible"/>
                                      </p:to>
                                    </p:set>
                                    <p:anim calcmode="lin" valueType="num">
                                      <p:cBhvr>
                                        <p:cTn id="83" dur="500" fill="hold"/>
                                        <p:tgtEl>
                                          <p:spTgt spid="343042"/>
                                        </p:tgtEl>
                                        <p:attrNameLst>
                                          <p:attrName>ppt_w</p:attrName>
                                        </p:attrNameLst>
                                      </p:cBhvr>
                                      <p:tavLst>
                                        <p:tav tm="0">
                                          <p:val>
                                            <p:strVal val="#ppt_w*2.5"/>
                                          </p:val>
                                        </p:tav>
                                        <p:tav tm="100000">
                                          <p:val>
                                            <p:strVal val="#ppt_w"/>
                                          </p:val>
                                        </p:tav>
                                      </p:tavLst>
                                    </p:anim>
                                    <p:anim calcmode="lin" valueType="num">
                                      <p:cBhvr>
                                        <p:cTn id="84" dur="500" fill="hold"/>
                                        <p:tgtEl>
                                          <p:spTgt spid="343042"/>
                                        </p:tgtEl>
                                        <p:attrNameLst>
                                          <p:attrName>ppt_h</p:attrName>
                                        </p:attrNameLst>
                                      </p:cBhvr>
                                      <p:tavLst>
                                        <p:tav tm="0">
                                          <p:val>
                                            <p:strVal val="#ppt_h*0.01"/>
                                          </p:val>
                                        </p:tav>
                                        <p:tav tm="100000">
                                          <p:val>
                                            <p:strVal val="#ppt_h"/>
                                          </p:val>
                                        </p:tav>
                                      </p:tavLst>
                                    </p:anim>
                                    <p:anim calcmode="lin" valueType="num">
                                      <p:cBhvr>
                                        <p:cTn id="85" dur="500" fill="hold"/>
                                        <p:tgtEl>
                                          <p:spTgt spid="343042"/>
                                        </p:tgtEl>
                                        <p:attrNameLst>
                                          <p:attrName>ppt_x</p:attrName>
                                        </p:attrNameLst>
                                      </p:cBhvr>
                                      <p:tavLst>
                                        <p:tav tm="0">
                                          <p:val>
                                            <p:strVal val="#ppt_x"/>
                                          </p:val>
                                        </p:tav>
                                        <p:tav tm="100000">
                                          <p:val>
                                            <p:strVal val="#ppt_x"/>
                                          </p:val>
                                        </p:tav>
                                      </p:tavLst>
                                    </p:anim>
                                    <p:anim calcmode="lin" valueType="num">
                                      <p:cBhvr>
                                        <p:cTn id="86" dur="500" fill="hold"/>
                                        <p:tgtEl>
                                          <p:spTgt spid="343042"/>
                                        </p:tgtEl>
                                        <p:attrNameLst>
                                          <p:attrName>ppt_y</p:attrName>
                                        </p:attrNameLst>
                                      </p:cBhvr>
                                      <p:tavLst>
                                        <p:tav tm="0">
                                          <p:val>
                                            <p:strVal val="#ppt_h+1"/>
                                          </p:val>
                                        </p:tav>
                                        <p:tav tm="100000">
                                          <p:val>
                                            <p:strVal val="#ppt_y"/>
                                          </p:val>
                                        </p:tav>
                                      </p:tavLst>
                                    </p:anim>
                                    <p:animEffect transition="in" filter="fade">
                                      <p:cBhvr>
                                        <p:cTn id="87" dur="500"/>
                                        <p:tgtEl>
                                          <p:spTgt spid="343042"/>
                                        </p:tgtEl>
                                      </p:cBhvr>
                                    </p:animEffect>
                                  </p:childTnLst>
                                </p:cTn>
                              </p:par>
                            </p:childTnLst>
                          </p:cTn>
                        </p:par>
                      </p:childTnLst>
                    </p:cTn>
                  </p:par>
                  <p:par>
                    <p:cTn id="88" fill="hold">
                      <p:stCondLst>
                        <p:cond delay="indefinite"/>
                      </p:stCondLst>
                      <p:childTnLst>
                        <p:par>
                          <p:cTn id="89" fill="hold">
                            <p:stCondLst>
                              <p:cond delay="0"/>
                            </p:stCondLst>
                            <p:childTnLst>
                              <p:par>
                                <p:cTn id="90" presetID="58" presetClass="entr" presetSubtype="0" accel="100000" fill="hold" grpId="0" nodeType="clickEffect">
                                  <p:stCondLst>
                                    <p:cond delay="0"/>
                                  </p:stCondLst>
                                  <p:childTnLst>
                                    <p:set>
                                      <p:cBhvr>
                                        <p:cTn id="91" dur="1" fill="hold">
                                          <p:stCondLst>
                                            <p:cond delay="0"/>
                                          </p:stCondLst>
                                        </p:cTn>
                                        <p:tgtEl>
                                          <p:spTgt spid="3">
                                            <p:txEl>
                                              <p:pRg st="9" end="9"/>
                                            </p:txEl>
                                          </p:spTgt>
                                        </p:tgtEl>
                                        <p:attrNameLst>
                                          <p:attrName>style.visibility</p:attrName>
                                        </p:attrNameLst>
                                      </p:cBhvr>
                                      <p:to>
                                        <p:strVal val="visible"/>
                                      </p:to>
                                    </p:set>
                                    <p:anim calcmode="lin" valueType="num">
                                      <p:cBhvr>
                                        <p:cTn id="92"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93"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9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5"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96" dur="500"/>
                                        <p:tgtEl>
                                          <p:spTgt spid="3">
                                            <p:txEl>
                                              <p:pRg st="9" end="9"/>
                                            </p:txEl>
                                          </p:spTgt>
                                        </p:tgtEl>
                                      </p:cBhvr>
                                    </p:animEffect>
                                  </p:childTnLst>
                                </p:cTn>
                              </p:par>
                              <p:par>
                                <p:cTn id="97" presetID="58" presetClass="entr" presetSubtype="0" accel="100000" fill="hold" nodeType="withEffect">
                                  <p:stCondLst>
                                    <p:cond delay="0"/>
                                  </p:stCondLst>
                                  <p:childTnLst>
                                    <p:set>
                                      <p:cBhvr>
                                        <p:cTn id="98" dur="1" fill="hold">
                                          <p:stCondLst>
                                            <p:cond delay="0"/>
                                          </p:stCondLst>
                                        </p:cTn>
                                        <p:tgtEl>
                                          <p:spTgt spid="343041"/>
                                        </p:tgtEl>
                                        <p:attrNameLst>
                                          <p:attrName>style.visibility</p:attrName>
                                        </p:attrNameLst>
                                      </p:cBhvr>
                                      <p:to>
                                        <p:strVal val="visible"/>
                                      </p:to>
                                    </p:set>
                                    <p:anim calcmode="lin" valueType="num">
                                      <p:cBhvr>
                                        <p:cTn id="99" dur="500" fill="hold"/>
                                        <p:tgtEl>
                                          <p:spTgt spid="343041"/>
                                        </p:tgtEl>
                                        <p:attrNameLst>
                                          <p:attrName>ppt_w</p:attrName>
                                        </p:attrNameLst>
                                      </p:cBhvr>
                                      <p:tavLst>
                                        <p:tav tm="0">
                                          <p:val>
                                            <p:strVal val="#ppt_w*2.5"/>
                                          </p:val>
                                        </p:tav>
                                        <p:tav tm="100000">
                                          <p:val>
                                            <p:strVal val="#ppt_w"/>
                                          </p:val>
                                        </p:tav>
                                      </p:tavLst>
                                    </p:anim>
                                    <p:anim calcmode="lin" valueType="num">
                                      <p:cBhvr>
                                        <p:cTn id="100" dur="500" fill="hold"/>
                                        <p:tgtEl>
                                          <p:spTgt spid="343041"/>
                                        </p:tgtEl>
                                        <p:attrNameLst>
                                          <p:attrName>ppt_h</p:attrName>
                                        </p:attrNameLst>
                                      </p:cBhvr>
                                      <p:tavLst>
                                        <p:tav tm="0">
                                          <p:val>
                                            <p:strVal val="#ppt_h*0.01"/>
                                          </p:val>
                                        </p:tav>
                                        <p:tav tm="100000">
                                          <p:val>
                                            <p:strVal val="#ppt_h"/>
                                          </p:val>
                                        </p:tav>
                                      </p:tavLst>
                                    </p:anim>
                                    <p:anim calcmode="lin" valueType="num">
                                      <p:cBhvr>
                                        <p:cTn id="101" dur="500" fill="hold"/>
                                        <p:tgtEl>
                                          <p:spTgt spid="343041"/>
                                        </p:tgtEl>
                                        <p:attrNameLst>
                                          <p:attrName>ppt_x</p:attrName>
                                        </p:attrNameLst>
                                      </p:cBhvr>
                                      <p:tavLst>
                                        <p:tav tm="0">
                                          <p:val>
                                            <p:strVal val="#ppt_x"/>
                                          </p:val>
                                        </p:tav>
                                        <p:tav tm="100000">
                                          <p:val>
                                            <p:strVal val="#ppt_x"/>
                                          </p:val>
                                        </p:tav>
                                      </p:tavLst>
                                    </p:anim>
                                    <p:anim calcmode="lin" valueType="num">
                                      <p:cBhvr>
                                        <p:cTn id="102" dur="500" fill="hold"/>
                                        <p:tgtEl>
                                          <p:spTgt spid="343041"/>
                                        </p:tgtEl>
                                        <p:attrNameLst>
                                          <p:attrName>ppt_y</p:attrName>
                                        </p:attrNameLst>
                                      </p:cBhvr>
                                      <p:tavLst>
                                        <p:tav tm="0">
                                          <p:val>
                                            <p:strVal val="#ppt_h+1"/>
                                          </p:val>
                                        </p:tav>
                                        <p:tav tm="100000">
                                          <p:val>
                                            <p:strVal val="#ppt_y"/>
                                          </p:val>
                                        </p:tav>
                                      </p:tavLst>
                                    </p:anim>
                                    <p:animEffect transition="in" filter="fade">
                                      <p:cBhvr>
                                        <p:cTn id="103" dur="500"/>
                                        <p:tgtEl>
                                          <p:spTgt spid="343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r>
              <a:rPr lang="ru-RU" sz="1400" dirty="0" smtClean="0"/>
              <a:t>Диализ выполняется через день, поэтому  значение параметра T = 48часов(</a:t>
            </a:r>
            <a:r>
              <a:rPr lang="en-US" sz="1400" dirty="0" smtClean="0"/>
              <a:t>h</a:t>
            </a:r>
            <a:r>
              <a:rPr lang="ru-RU" sz="1400" dirty="0" smtClean="0"/>
              <a:t>) = 2880 минут. </a:t>
            </a:r>
          </a:p>
          <a:p>
            <a:r>
              <a:rPr lang="ru-RU" sz="1400" dirty="0" smtClean="0"/>
              <a:t>В работе для диаметра отверстия          дается значение 150 [мг/мин] и для объема очищаемой крови -13600[мл]. Также фиксированные значения представлены в таблице 1 и в таблице 2:</a:t>
            </a:r>
          </a:p>
          <a:p>
            <a:r>
              <a:rPr lang="ru-RU" sz="1400" dirty="0" smtClean="0"/>
              <a:t>Таблица 1 - Изменение концентрации токсина в крови </a:t>
            </a:r>
          </a:p>
          <a:p>
            <a:endParaRPr lang="ru-RU" sz="1400" dirty="0" smtClean="0"/>
          </a:p>
          <a:p>
            <a:pPr>
              <a:buNone/>
            </a:pPr>
            <a:r>
              <a:rPr lang="ru-RU" sz="1400" dirty="0" smtClean="0"/>
              <a:t> </a:t>
            </a:r>
          </a:p>
          <a:p>
            <a:pPr>
              <a:buNone/>
            </a:pPr>
            <a:r>
              <a:rPr lang="ru-RU" sz="1400" dirty="0" smtClean="0"/>
              <a:t> </a:t>
            </a:r>
          </a:p>
          <a:p>
            <a:r>
              <a:rPr lang="ru-RU" sz="1400" dirty="0" smtClean="0"/>
              <a:t>Таблица 2 - Изменение концентрации токсина в крови </a:t>
            </a:r>
          </a:p>
          <a:p>
            <a:endParaRPr lang="ru-RU" sz="1400" dirty="0" smtClean="0"/>
          </a:p>
          <a:p>
            <a:pPr>
              <a:buNone/>
            </a:pPr>
            <a:endParaRPr lang="ru-RU" dirty="0" smtClean="0"/>
          </a:p>
          <a:p>
            <a:pPr>
              <a:buNone/>
            </a:pPr>
            <a:r>
              <a:rPr lang="ru-RU" dirty="0" smtClean="0">
                <a:hlinkClick r:id="rId3" action="ppaction://hlinkfile"/>
              </a:rPr>
              <a:t>ПРИМЕР</a:t>
            </a:r>
            <a:endParaRPr lang="ru-RU" dirty="0" smtClean="0"/>
          </a:p>
          <a:p>
            <a:pPr>
              <a:buNone/>
            </a:pPr>
            <a:r>
              <a:rPr lang="ru-RU" dirty="0" smtClean="0">
                <a:hlinkClick r:id="rId4" action="ppaction://hlinkfile"/>
              </a:rPr>
              <a:t>ПРИМЕР</a:t>
            </a:r>
            <a:endParaRPr lang="ru-RU" dirty="0"/>
          </a:p>
        </p:txBody>
      </p:sp>
      <p:graphicFrame>
        <p:nvGraphicFramePr>
          <p:cNvPr id="344065" name="Object 1"/>
          <p:cNvGraphicFramePr>
            <a:graphicFrameLocks noChangeAspect="1"/>
          </p:cNvGraphicFramePr>
          <p:nvPr/>
        </p:nvGraphicFramePr>
        <p:xfrm>
          <a:off x="5500694" y="3429000"/>
          <a:ext cx="371475" cy="228600"/>
        </p:xfrm>
        <a:graphic>
          <a:graphicData uri="http://schemas.openxmlformats.org/presentationml/2006/ole">
            <p:oleObj spid="_x0000_s344065" name="Формула" r:id="rId5" imgW="368300" imgH="228600" progId="Equation.3">
              <p:embed/>
            </p:oleObj>
          </a:graphicData>
        </a:graphic>
      </p:graphicFrame>
      <p:graphicFrame>
        <p:nvGraphicFramePr>
          <p:cNvPr id="7" name="Таблица 6"/>
          <p:cNvGraphicFramePr>
            <a:graphicFrameLocks noGrp="1"/>
          </p:cNvGraphicFramePr>
          <p:nvPr/>
        </p:nvGraphicFramePr>
        <p:xfrm>
          <a:off x="2428860" y="3786190"/>
          <a:ext cx="3971925" cy="548640"/>
        </p:xfrm>
        <a:graphic>
          <a:graphicData uri="http://schemas.openxmlformats.org/drawingml/2006/table">
            <a:tbl>
              <a:tblPr/>
              <a:tblGrid>
                <a:gridCol w="685800"/>
                <a:gridCol w="657225"/>
                <a:gridCol w="657225"/>
                <a:gridCol w="657225"/>
                <a:gridCol w="657225"/>
                <a:gridCol w="657225"/>
              </a:tblGrid>
              <a:tr h="226695">
                <a:tc>
                  <a:txBody>
                    <a:bodyPr/>
                    <a:lstStyle/>
                    <a:p>
                      <a:pPr algn="ctr">
                        <a:lnSpc>
                          <a:spcPct val="150000"/>
                        </a:lnSpc>
                        <a:spcBef>
                          <a:spcPts val="1165"/>
                        </a:spcBef>
                        <a:spcAft>
                          <a:spcPts val="0"/>
                        </a:spcAft>
                      </a:pP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165"/>
                        </a:spcBef>
                        <a:spcAft>
                          <a:spcPts val="0"/>
                        </a:spcAft>
                      </a:pPr>
                      <a:r>
                        <a:rPr lang="en-US" sz="1200">
                          <a:latin typeface="Times New Roman"/>
                          <a:ea typeface="Times New Roman"/>
                        </a:rPr>
                        <a:t>4h</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165"/>
                        </a:spcBef>
                        <a:spcAft>
                          <a:spcPts val="0"/>
                        </a:spcAft>
                      </a:pPr>
                      <a:r>
                        <a:rPr lang="en-US" sz="1200">
                          <a:latin typeface="Times New Roman"/>
                          <a:ea typeface="Times New Roman"/>
                        </a:rPr>
                        <a:t>5h</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165"/>
                        </a:spcBef>
                        <a:spcAft>
                          <a:spcPts val="0"/>
                        </a:spcAft>
                      </a:pPr>
                      <a:r>
                        <a:rPr lang="en-US" sz="1200">
                          <a:latin typeface="Times New Roman"/>
                          <a:ea typeface="Times New Roman"/>
                        </a:rPr>
                        <a:t>6h</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165"/>
                        </a:spcBef>
                        <a:spcAft>
                          <a:spcPts val="0"/>
                        </a:spcAft>
                      </a:pPr>
                      <a:r>
                        <a:rPr lang="en-US" sz="1200">
                          <a:latin typeface="Times New Roman"/>
                          <a:ea typeface="Times New Roman"/>
                        </a:rPr>
                        <a:t>7h</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165"/>
                        </a:spcBef>
                        <a:spcAft>
                          <a:spcPts val="0"/>
                        </a:spcAft>
                      </a:pPr>
                      <a:r>
                        <a:rPr lang="en-US" sz="1200">
                          <a:latin typeface="Times New Roman"/>
                          <a:ea typeface="Times New Roman"/>
                        </a:rPr>
                        <a:t>8h</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365">
                <a:tc>
                  <a:txBody>
                    <a:bodyPr/>
                    <a:lstStyle/>
                    <a:p>
                      <a:pPr marL="27940" algn="l">
                        <a:lnSpc>
                          <a:spcPct val="150000"/>
                        </a:lnSpc>
                        <a:spcBef>
                          <a:spcPts val="1165"/>
                        </a:spcBef>
                        <a:spcAft>
                          <a:spcPts val="0"/>
                        </a:spcAft>
                        <a:tabLst>
                          <a:tab pos="140970" algn="l"/>
                        </a:tabLs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165"/>
                        </a:spcBef>
                        <a:spcAft>
                          <a:spcPts val="0"/>
                        </a:spcAft>
                      </a:pPr>
                      <a:r>
                        <a:rPr lang="en-US" sz="1200">
                          <a:latin typeface="Times New Roman"/>
                          <a:ea typeface="Times New Roman"/>
                        </a:rPr>
                        <a:t>0.216</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165"/>
                        </a:spcBef>
                        <a:spcAft>
                          <a:spcPts val="0"/>
                        </a:spcAft>
                      </a:pPr>
                      <a:r>
                        <a:rPr lang="en-US" sz="1200">
                          <a:latin typeface="Times New Roman"/>
                          <a:ea typeface="Times New Roman"/>
                        </a:rPr>
                        <a:t>0.204</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165"/>
                        </a:spcBef>
                        <a:spcAft>
                          <a:spcPts val="0"/>
                        </a:spcAft>
                      </a:pPr>
                      <a:r>
                        <a:rPr lang="en-US" sz="1200">
                          <a:latin typeface="Times New Roman"/>
                          <a:ea typeface="Times New Roman"/>
                        </a:rPr>
                        <a:t>0.196</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165"/>
                        </a:spcBef>
                        <a:spcAft>
                          <a:spcPts val="0"/>
                        </a:spcAft>
                      </a:pPr>
                      <a:r>
                        <a:rPr lang="en-US" sz="1200">
                          <a:latin typeface="Times New Roman"/>
                          <a:ea typeface="Times New Roman"/>
                        </a:rPr>
                        <a:t>0.189</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165"/>
                        </a:spcBef>
                        <a:spcAft>
                          <a:spcPts val="0"/>
                        </a:spcAft>
                      </a:pPr>
                      <a:r>
                        <a:rPr lang="en-US" sz="1200" dirty="0">
                          <a:latin typeface="Times New Roman"/>
                          <a:ea typeface="Times New Roman"/>
                        </a:rPr>
                        <a:t>0.184</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Таблица 7"/>
          <p:cNvGraphicFramePr>
            <a:graphicFrameLocks noGrp="1"/>
          </p:cNvGraphicFramePr>
          <p:nvPr/>
        </p:nvGraphicFramePr>
        <p:xfrm>
          <a:off x="2428860" y="4786322"/>
          <a:ext cx="3962400" cy="495300"/>
        </p:xfrm>
        <a:graphic>
          <a:graphicData uri="http://schemas.openxmlformats.org/drawingml/2006/table">
            <a:tbl>
              <a:tblPr/>
              <a:tblGrid>
                <a:gridCol w="660400"/>
                <a:gridCol w="660400"/>
                <a:gridCol w="660400"/>
                <a:gridCol w="660400"/>
                <a:gridCol w="660400"/>
                <a:gridCol w="660400"/>
              </a:tblGrid>
              <a:tr h="247650">
                <a:tc>
                  <a:txBody>
                    <a:bodyPr/>
                    <a:lstStyle/>
                    <a:p>
                      <a:pPr indent="297180" algn="ctr">
                        <a:spcBef>
                          <a:spcPts val="1165"/>
                        </a:spcBef>
                        <a:spcAft>
                          <a:spcPts val="0"/>
                        </a:spcAft>
                      </a:pP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165"/>
                        </a:spcBef>
                        <a:spcAft>
                          <a:spcPts val="0"/>
                        </a:spcAft>
                      </a:pPr>
                      <a:r>
                        <a:rPr lang="en-US" sz="1200">
                          <a:latin typeface="Times New Roman"/>
                          <a:ea typeface="Times New Roman"/>
                        </a:rPr>
                        <a:t>4h</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165"/>
                        </a:spcBef>
                        <a:spcAft>
                          <a:spcPts val="0"/>
                        </a:spcAft>
                      </a:pPr>
                      <a:r>
                        <a:rPr lang="en-US" sz="1200">
                          <a:latin typeface="Times New Roman"/>
                          <a:ea typeface="Times New Roman"/>
                        </a:rPr>
                        <a:t>5h</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165"/>
                        </a:spcBef>
                        <a:spcAft>
                          <a:spcPts val="0"/>
                        </a:spcAft>
                      </a:pPr>
                      <a:r>
                        <a:rPr lang="en-US" sz="1200">
                          <a:latin typeface="Times New Roman"/>
                          <a:ea typeface="Times New Roman"/>
                        </a:rPr>
                        <a:t>6h</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165"/>
                        </a:spcBef>
                        <a:spcAft>
                          <a:spcPts val="0"/>
                        </a:spcAft>
                      </a:pPr>
                      <a:r>
                        <a:rPr lang="en-US" sz="1200">
                          <a:latin typeface="Times New Roman"/>
                          <a:ea typeface="Times New Roman"/>
                        </a:rPr>
                        <a:t>7h</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165"/>
                        </a:spcBef>
                        <a:spcAft>
                          <a:spcPts val="0"/>
                        </a:spcAft>
                      </a:pPr>
                      <a:r>
                        <a:rPr lang="en-US" sz="1200" dirty="0">
                          <a:latin typeface="Times New Roman"/>
                          <a:ea typeface="Times New Roman"/>
                        </a:rPr>
                        <a:t>8h</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a:spcBef>
                          <a:spcPts val="1165"/>
                        </a:spcBef>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165"/>
                        </a:spcBef>
                        <a:spcAft>
                          <a:spcPts val="0"/>
                        </a:spcAft>
                      </a:pPr>
                      <a:r>
                        <a:rPr lang="en-US" sz="1200">
                          <a:latin typeface="Times New Roman"/>
                          <a:ea typeface="Times New Roman"/>
                        </a:rPr>
                        <a:t>0.022</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165"/>
                        </a:spcBef>
                        <a:spcAft>
                          <a:spcPts val="0"/>
                        </a:spcAft>
                      </a:pPr>
                      <a:r>
                        <a:rPr lang="en-US" sz="1200">
                          <a:latin typeface="Times New Roman"/>
                          <a:ea typeface="Times New Roman"/>
                        </a:rPr>
                        <a:t>0.014</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165"/>
                        </a:spcBef>
                        <a:spcAft>
                          <a:spcPts val="0"/>
                        </a:spcAft>
                      </a:pPr>
                      <a:r>
                        <a:rPr lang="en-US" sz="1200">
                          <a:latin typeface="Times New Roman"/>
                          <a:ea typeface="Times New Roman"/>
                        </a:rPr>
                        <a:t>0.010</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165"/>
                        </a:spcBef>
                        <a:spcAft>
                          <a:spcPts val="0"/>
                        </a:spcAft>
                      </a:pPr>
                      <a:r>
                        <a:rPr lang="en-US" sz="1200">
                          <a:latin typeface="Times New Roman"/>
                          <a:ea typeface="Times New Roman"/>
                        </a:rPr>
                        <a:t>0.008</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165"/>
                        </a:spcBef>
                        <a:spcAft>
                          <a:spcPts val="0"/>
                        </a:spcAft>
                      </a:pPr>
                      <a:r>
                        <a:rPr lang="en-US" sz="1200" dirty="0">
                          <a:latin typeface="Times New Roman"/>
                          <a:ea typeface="Times New Roman"/>
                        </a:rPr>
                        <a:t>0.007</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44074" name="Object 10"/>
          <p:cNvGraphicFramePr>
            <a:graphicFrameLocks noChangeAspect="1"/>
          </p:cNvGraphicFramePr>
          <p:nvPr/>
        </p:nvGraphicFramePr>
        <p:xfrm>
          <a:off x="3714744" y="2786058"/>
          <a:ext cx="257175" cy="219075"/>
        </p:xfrm>
        <a:graphic>
          <a:graphicData uri="http://schemas.openxmlformats.org/presentationml/2006/ole">
            <p:oleObj spid="_x0000_s344074" name="Формула" r:id="rId6" imgW="253780" imgH="215713" progId="Equation.3">
              <p:embed/>
            </p:oleObj>
          </a:graphicData>
        </a:graphic>
      </p:graphicFrame>
      <p:graphicFrame>
        <p:nvGraphicFramePr>
          <p:cNvPr id="344072" name="Object 8"/>
          <p:cNvGraphicFramePr>
            <a:graphicFrameLocks noChangeAspect="1"/>
          </p:cNvGraphicFramePr>
          <p:nvPr/>
        </p:nvGraphicFramePr>
        <p:xfrm>
          <a:off x="2485997" y="4060510"/>
          <a:ext cx="371475" cy="228600"/>
        </p:xfrm>
        <a:graphic>
          <a:graphicData uri="http://schemas.openxmlformats.org/presentationml/2006/ole">
            <p:oleObj spid="_x0000_s344072" name="Формула" r:id="rId7" imgW="368300" imgH="228600" progId="Equation.3">
              <p:embed/>
            </p:oleObj>
          </a:graphicData>
        </a:graphic>
      </p:graphicFrame>
      <p:graphicFrame>
        <p:nvGraphicFramePr>
          <p:cNvPr id="344071" name="Object 7"/>
          <p:cNvGraphicFramePr>
            <a:graphicFrameLocks noChangeAspect="1"/>
          </p:cNvGraphicFramePr>
          <p:nvPr/>
        </p:nvGraphicFramePr>
        <p:xfrm>
          <a:off x="2643174" y="4786322"/>
          <a:ext cx="142875" cy="228600"/>
        </p:xfrm>
        <a:graphic>
          <a:graphicData uri="http://schemas.openxmlformats.org/presentationml/2006/ole">
            <p:oleObj spid="_x0000_s344071" name="Формула" r:id="rId8" imgW="139700" imgH="228600" progId="Equation.3">
              <p:embed/>
            </p:oleObj>
          </a:graphicData>
        </a:graphic>
      </p:graphicFrame>
      <p:graphicFrame>
        <p:nvGraphicFramePr>
          <p:cNvPr id="344069" name="Object 5"/>
          <p:cNvGraphicFramePr>
            <a:graphicFrameLocks noChangeAspect="1"/>
          </p:cNvGraphicFramePr>
          <p:nvPr/>
        </p:nvGraphicFramePr>
        <p:xfrm>
          <a:off x="2500298" y="5072074"/>
          <a:ext cx="381000" cy="228600"/>
        </p:xfrm>
        <a:graphic>
          <a:graphicData uri="http://schemas.openxmlformats.org/presentationml/2006/ole">
            <p:oleObj spid="_x0000_s344069" name="Формула" r:id="rId9" imgW="381000" imgH="228600" progId="Equation.3">
              <p:embed/>
            </p:oleObj>
          </a:graphicData>
        </a:graphic>
      </p:graphicFrame>
      <p:graphicFrame>
        <p:nvGraphicFramePr>
          <p:cNvPr id="344068" name="Object 4"/>
          <p:cNvGraphicFramePr>
            <a:graphicFrameLocks noChangeAspect="1"/>
          </p:cNvGraphicFramePr>
          <p:nvPr/>
        </p:nvGraphicFramePr>
        <p:xfrm>
          <a:off x="2571736" y="3786190"/>
          <a:ext cx="142875" cy="228600"/>
        </p:xfrm>
        <a:graphic>
          <a:graphicData uri="http://schemas.openxmlformats.org/presentationml/2006/ole">
            <p:oleObj spid="_x0000_s344068" name="Формула" r:id="rId10" imgW="139700" imgH="228600" progId="Equation.3">
              <p:embed/>
            </p:oleObj>
          </a:graphicData>
        </a:graphic>
      </p:graphicFrame>
      <p:graphicFrame>
        <p:nvGraphicFramePr>
          <p:cNvPr id="344067" name="Object 3"/>
          <p:cNvGraphicFramePr>
            <a:graphicFrameLocks noChangeAspect="1"/>
          </p:cNvGraphicFramePr>
          <p:nvPr/>
        </p:nvGraphicFramePr>
        <p:xfrm>
          <a:off x="5572132" y="4429132"/>
          <a:ext cx="381000" cy="228600"/>
        </p:xfrm>
        <a:graphic>
          <a:graphicData uri="http://schemas.openxmlformats.org/presentationml/2006/ole">
            <p:oleObj spid="_x0000_s344067" name="Формула" r:id="rId11" imgW="381000" imgH="228600" progId="Equation.3">
              <p:embed/>
            </p:oleObj>
          </a:graphicData>
        </a:graphic>
      </p:graphicFrame>
      <p:sp>
        <p:nvSpPr>
          <p:cNvPr id="344078" name="Rectangle 14"/>
          <p:cNvSpPr>
            <a:spLocks noChangeArrowheads="1"/>
          </p:cNvSpPr>
          <p:nvPr/>
        </p:nvSpPr>
        <p:spPr bwMode="auto">
          <a:xfrm>
            <a:off x="0" y="1123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44080" name="Rectangle 16"/>
          <p:cNvSpPr>
            <a:spLocks noChangeArrowheads="1"/>
          </p:cNvSpPr>
          <p:nvPr/>
        </p:nvSpPr>
        <p:spPr bwMode="auto">
          <a:xfrm>
            <a:off x="0" y="1809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96863"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344074"/>
                                        </p:tgtEl>
                                        <p:attrNameLst>
                                          <p:attrName>style.visibility</p:attrName>
                                        </p:attrNameLst>
                                      </p:cBhvr>
                                      <p:to>
                                        <p:strVal val="visible"/>
                                      </p:to>
                                    </p:set>
                                    <p:anim calcmode="lin" valueType="num">
                                      <p:cBhvr>
                                        <p:cTn id="23" dur="500" fill="hold"/>
                                        <p:tgtEl>
                                          <p:spTgt spid="344074"/>
                                        </p:tgtEl>
                                        <p:attrNameLst>
                                          <p:attrName>ppt_w</p:attrName>
                                        </p:attrNameLst>
                                      </p:cBhvr>
                                      <p:tavLst>
                                        <p:tav tm="0">
                                          <p:val>
                                            <p:strVal val="#ppt_w*2.5"/>
                                          </p:val>
                                        </p:tav>
                                        <p:tav tm="100000">
                                          <p:val>
                                            <p:strVal val="#ppt_w"/>
                                          </p:val>
                                        </p:tav>
                                      </p:tavLst>
                                    </p:anim>
                                    <p:anim calcmode="lin" valueType="num">
                                      <p:cBhvr>
                                        <p:cTn id="24" dur="500" fill="hold"/>
                                        <p:tgtEl>
                                          <p:spTgt spid="344074"/>
                                        </p:tgtEl>
                                        <p:attrNameLst>
                                          <p:attrName>ppt_h</p:attrName>
                                        </p:attrNameLst>
                                      </p:cBhvr>
                                      <p:tavLst>
                                        <p:tav tm="0">
                                          <p:val>
                                            <p:strVal val="#ppt_h*0.01"/>
                                          </p:val>
                                        </p:tav>
                                        <p:tav tm="100000">
                                          <p:val>
                                            <p:strVal val="#ppt_h"/>
                                          </p:val>
                                        </p:tav>
                                      </p:tavLst>
                                    </p:anim>
                                    <p:anim calcmode="lin" valueType="num">
                                      <p:cBhvr>
                                        <p:cTn id="25" dur="500" fill="hold"/>
                                        <p:tgtEl>
                                          <p:spTgt spid="344074"/>
                                        </p:tgtEl>
                                        <p:attrNameLst>
                                          <p:attrName>ppt_x</p:attrName>
                                        </p:attrNameLst>
                                      </p:cBhvr>
                                      <p:tavLst>
                                        <p:tav tm="0">
                                          <p:val>
                                            <p:strVal val="#ppt_x"/>
                                          </p:val>
                                        </p:tav>
                                        <p:tav tm="100000">
                                          <p:val>
                                            <p:strVal val="#ppt_x"/>
                                          </p:val>
                                        </p:tav>
                                      </p:tavLst>
                                    </p:anim>
                                    <p:anim calcmode="lin" valueType="num">
                                      <p:cBhvr>
                                        <p:cTn id="26" dur="500" fill="hold"/>
                                        <p:tgtEl>
                                          <p:spTgt spid="344074"/>
                                        </p:tgtEl>
                                        <p:attrNameLst>
                                          <p:attrName>ppt_y</p:attrName>
                                        </p:attrNameLst>
                                      </p:cBhvr>
                                      <p:tavLst>
                                        <p:tav tm="0">
                                          <p:val>
                                            <p:strVal val="#ppt_h+1"/>
                                          </p:val>
                                        </p:tav>
                                        <p:tav tm="100000">
                                          <p:val>
                                            <p:strVal val="#ppt_y"/>
                                          </p:val>
                                        </p:tav>
                                      </p:tavLst>
                                    </p:anim>
                                    <p:animEffect transition="in" filter="fade">
                                      <p:cBhvr>
                                        <p:cTn id="27" dur="500"/>
                                        <p:tgtEl>
                                          <p:spTgt spid="344074"/>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2" end="2"/>
                                            </p:txEl>
                                          </p:spTgt>
                                        </p:tgtEl>
                                      </p:cBhvr>
                                    </p:animEffect>
                                  </p:childTnLst>
                                </p:cTn>
                              </p:par>
                              <p:par>
                                <p:cTn id="37" presetID="58" presetClass="entr" presetSubtype="0" accel="100000" fill="hold" nodeType="withEffect">
                                  <p:stCondLst>
                                    <p:cond delay="0"/>
                                  </p:stCondLst>
                                  <p:childTnLst>
                                    <p:set>
                                      <p:cBhvr>
                                        <p:cTn id="38" dur="1" fill="hold">
                                          <p:stCondLst>
                                            <p:cond delay="0"/>
                                          </p:stCondLst>
                                        </p:cTn>
                                        <p:tgtEl>
                                          <p:spTgt spid="344065"/>
                                        </p:tgtEl>
                                        <p:attrNameLst>
                                          <p:attrName>style.visibility</p:attrName>
                                        </p:attrNameLst>
                                      </p:cBhvr>
                                      <p:to>
                                        <p:strVal val="visible"/>
                                      </p:to>
                                    </p:set>
                                    <p:anim calcmode="lin" valueType="num">
                                      <p:cBhvr>
                                        <p:cTn id="39" dur="500" fill="hold"/>
                                        <p:tgtEl>
                                          <p:spTgt spid="344065"/>
                                        </p:tgtEl>
                                        <p:attrNameLst>
                                          <p:attrName>ppt_w</p:attrName>
                                        </p:attrNameLst>
                                      </p:cBhvr>
                                      <p:tavLst>
                                        <p:tav tm="0">
                                          <p:val>
                                            <p:strVal val="#ppt_w*2.5"/>
                                          </p:val>
                                        </p:tav>
                                        <p:tav tm="100000">
                                          <p:val>
                                            <p:strVal val="#ppt_w"/>
                                          </p:val>
                                        </p:tav>
                                      </p:tavLst>
                                    </p:anim>
                                    <p:anim calcmode="lin" valueType="num">
                                      <p:cBhvr>
                                        <p:cTn id="40" dur="500" fill="hold"/>
                                        <p:tgtEl>
                                          <p:spTgt spid="344065"/>
                                        </p:tgtEl>
                                        <p:attrNameLst>
                                          <p:attrName>ppt_h</p:attrName>
                                        </p:attrNameLst>
                                      </p:cBhvr>
                                      <p:tavLst>
                                        <p:tav tm="0">
                                          <p:val>
                                            <p:strVal val="#ppt_h*0.01"/>
                                          </p:val>
                                        </p:tav>
                                        <p:tav tm="100000">
                                          <p:val>
                                            <p:strVal val="#ppt_h"/>
                                          </p:val>
                                        </p:tav>
                                      </p:tavLst>
                                    </p:anim>
                                    <p:anim calcmode="lin" valueType="num">
                                      <p:cBhvr>
                                        <p:cTn id="41" dur="500" fill="hold"/>
                                        <p:tgtEl>
                                          <p:spTgt spid="344065"/>
                                        </p:tgtEl>
                                        <p:attrNameLst>
                                          <p:attrName>ppt_x</p:attrName>
                                        </p:attrNameLst>
                                      </p:cBhvr>
                                      <p:tavLst>
                                        <p:tav tm="0">
                                          <p:val>
                                            <p:strVal val="#ppt_x"/>
                                          </p:val>
                                        </p:tav>
                                        <p:tav tm="100000">
                                          <p:val>
                                            <p:strVal val="#ppt_x"/>
                                          </p:val>
                                        </p:tav>
                                      </p:tavLst>
                                    </p:anim>
                                    <p:anim calcmode="lin" valueType="num">
                                      <p:cBhvr>
                                        <p:cTn id="42" dur="500" fill="hold"/>
                                        <p:tgtEl>
                                          <p:spTgt spid="344065"/>
                                        </p:tgtEl>
                                        <p:attrNameLst>
                                          <p:attrName>ppt_y</p:attrName>
                                        </p:attrNameLst>
                                      </p:cBhvr>
                                      <p:tavLst>
                                        <p:tav tm="0">
                                          <p:val>
                                            <p:strVal val="#ppt_h+1"/>
                                          </p:val>
                                        </p:tav>
                                        <p:tav tm="100000">
                                          <p:val>
                                            <p:strVal val="#ppt_y"/>
                                          </p:val>
                                        </p:tav>
                                      </p:tavLst>
                                    </p:anim>
                                    <p:animEffect transition="in" filter="fade">
                                      <p:cBhvr>
                                        <p:cTn id="43" dur="500"/>
                                        <p:tgtEl>
                                          <p:spTgt spid="344065"/>
                                        </p:tgtEl>
                                      </p:cBhvr>
                                    </p:animEffect>
                                  </p:childTnLst>
                                </p:cTn>
                              </p:par>
                              <p:par>
                                <p:cTn id="44" presetID="58" presetClass="entr" presetSubtype="0" accel="10000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strVal val="#ppt_w*2.5"/>
                                          </p:val>
                                        </p:tav>
                                        <p:tav tm="100000">
                                          <p:val>
                                            <p:strVal val="#ppt_w"/>
                                          </p:val>
                                        </p:tav>
                                      </p:tavLst>
                                    </p:anim>
                                    <p:anim calcmode="lin" valueType="num">
                                      <p:cBhvr>
                                        <p:cTn id="47" dur="500" fill="hold"/>
                                        <p:tgtEl>
                                          <p:spTgt spid="7"/>
                                        </p:tgtEl>
                                        <p:attrNameLst>
                                          <p:attrName>ppt_h</p:attrName>
                                        </p:attrNameLst>
                                      </p:cBhvr>
                                      <p:tavLst>
                                        <p:tav tm="0">
                                          <p:val>
                                            <p:strVal val="#ppt_h*0.01"/>
                                          </p:val>
                                        </p:tav>
                                        <p:tav tm="100000">
                                          <p:val>
                                            <p:strVal val="#ppt_h"/>
                                          </p:val>
                                        </p:tav>
                                      </p:tavLst>
                                    </p:anim>
                                    <p:anim calcmode="lin" valueType="num">
                                      <p:cBhvr>
                                        <p:cTn id="48" dur="500" fill="hold"/>
                                        <p:tgtEl>
                                          <p:spTgt spid="7"/>
                                        </p:tgtEl>
                                        <p:attrNameLst>
                                          <p:attrName>ppt_x</p:attrName>
                                        </p:attrNameLst>
                                      </p:cBhvr>
                                      <p:tavLst>
                                        <p:tav tm="0">
                                          <p:val>
                                            <p:strVal val="#ppt_x"/>
                                          </p:val>
                                        </p:tav>
                                        <p:tav tm="100000">
                                          <p:val>
                                            <p:strVal val="#ppt_x"/>
                                          </p:val>
                                        </p:tav>
                                      </p:tavLst>
                                    </p:anim>
                                    <p:anim calcmode="lin" valueType="num">
                                      <p:cBhvr>
                                        <p:cTn id="49" dur="500" fill="hold"/>
                                        <p:tgtEl>
                                          <p:spTgt spid="7"/>
                                        </p:tgtEl>
                                        <p:attrNameLst>
                                          <p:attrName>ppt_y</p:attrName>
                                        </p:attrNameLst>
                                      </p:cBhvr>
                                      <p:tavLst>
                                        <p:tav tm="0">
                                          <p:val>
                                            <p:strVal val="#ppt_h+1"/>
                                          </p:val>
                                        </p:tav>
                                        <p:tav tm="100000">
                                          <p:val>
                                            <p:strVal val="#ppt_y"/>
                                          </p:val>
                                        </p:tav>
                                      </p:tavLst>
                                    </p:anim>
                                    <p:animEffect transition="in" filter="fade">
                                      <p:cBhvr>
                                        <p:cTn id="50" dur="500"/>
                                        <p:tgtEl>
                                          <p:spTgt spid="7"/>
                                        </p:tgtEl>
                                      </p:cBhvr>
                                    </p:animEffect>
                                  </p:childTnLst>
                                </p:cTn>
                              </p:par>
                              <p:par>
                                <p:cTn id="51" presetID="58" presetClass="entr" presetSubtype="0" accel="100000" fill="hold" nodeType="withEffect">
                                  <p:stCondLst>
                                    <p:cond delay="0"/>
                                  </p:stCondLst>
                                  <p:childTnLst>
                                    <p:set>
                                      <p:cBhvr>
                                        <p:cTn id="52" dur="1" fill="hold">
                                          <p:stCondLst>
                                            <p:cond delay="0"/>
                                          </p:stCondLst>
                                        </p:cTn>
                                        <p:tgtEl>
                                          <p:spTgt spid="344068"/>
                                        </p:tgtEl>
                                        <p:attrNameLst>
                                          <p:attrName>style.visibility</p:attrName>
                                        </p:attrNameLst>
                                      </p:cBhvr>
                                      <p:to>
                                        <p:strVal val="visible"/>
                                      </p:to>
                                    </p:set>
                                    <p:anim calcmode="lin" valueType="num">
                                      <p:cBhvr>
                                        <p:cTn id="53" dur="500" fill="hold"/>
                                        <p:tgtEl>
                                          <p:spTgt spid="344068"/>
                                        </p:tgtEl>
                                        <p:attrNameLst>
                                          <p:attrName>ppt_w</p:attrName>
                                        </p:attrNameLst>
                                      </p:cBhvr>
                                      <p:tavLst>
                                        <p:tav tm="0">
                                          <p:val>
                                            <p:strVal val="#ppt_w*2.5"/>
                                          </p:val>
                                        </p:tav>
                                        <p:tav tm="100000">
                                          <p:val>
                                            <p:strVal val="#ppt_w"/>
                                          </p:val>
                                        </p:tav>
                                      </p:tavLst>
                                    </p:anim>
                                    <p:anim calcmode="lin" valueType="num">
                                      <p:cBhvr>
                                        <p:cTn id="54" dur="500" fill="hold"/>
                                        <p:tgtEl>
                                          <p:spTgt spid="344068"/>
                                        </p:tgtEl>
                                        <p:attrNameLst>
                                          <p:attrName>ppt_h</p:attrName>
                                        </p:attrNameLst>
                                      </p:cBhvr>
                                      <p:tavLst>
                                        <p:tav tm="0">
                                          <p:val>
                                            <p:strVal val="#ppt_h*0.01"/>
                                          </p:val>
                                        </p:tav>
                                        <p:tav tm="100000">
                                          <p:val>
                                            <p:strVal val="#ppt_h"/>
                                          </p:val>
                                        </p:tav>
                                      </p:tavLst>
                                    </p:anim>
                                    <p:anim calcmode="lin" valueType="num">
                                      <p:cBhvr>
                                        <p:cTn id="55" dur="500" fill="hold"/>
                                        <p:tgtEl>
                                          <p:spTgt spid="344068"/>
                                        </p:tgtEl>
                                        <p:attrNameLst>
                                          <p:attrName>ppt_x</p:attrName>
                                        </p:attrNameLst>
                                      </p:cBhvr>
                                      <p:tavLst>
                                        <p:tav tm="0">
                                          <p:val>
                                            <p:strVal val="#ppt_x"/>
                                          </p:val>
                                        </p:tav>
                                        <p:tav tm="100000">
                                          <p:val>
                                            <p:strVal val="#ppt_x"/>
                                          </p:val>
                                        </p:tav>
                                      </p:tavLst>
                                    </p:anim>
                                    <p:anim calcmode="lin" valueType="num">
                                      <p:cBhvr>
                                        <p:cTn id="56" dur="500" fill="hold"/>
                                        <p:tgtEl>
                                          <p:spTgt spid="344068"/>
                                        </p:tgtEl>
                                        <p:attrNameLst>
                                          <p:attrName>ppt_y</p:attrName>
                                        </p:attrNameLst>
                                      </p:cBhvr>
                                      <p:tavLst>
                                        <p:tav tm="0">
                                          <p:val>
                                            <p:strVal val="#ppt_h+1"/>
                                          </p:val>
                                        </p:tav>
                                        <p:tav tm="100000">
                                          <p:val>
                                            <p:strVal val="#ppt_y"/>
                                          </p:val>
                                        </p:tav>
                                      </p:tavLst>
                                    </p:anim>
                                    <p:animEffect transition="in" filter="fade">
                                      <p:cBhvr>
                                        <p:cTn id="57" dur="500"/>
                                        <p:tgtEl>
                                          <p:spTgt spid="344068"/>
                                        </p:tgtEl>
                                      </p:cBhvr>
                                    </p:animEffect>
                                  </p:childTnLst>
                                </p:cTn>
                              </p:par>
                              <p:par>
                                <p:cTn id="58" presetID="58" presetClass="entr" presetSubtype="0" accel="100000" fill="hold" nodeType="withEffect">
                                  <p:stCondLst>
                                    <p:cond delay="0"/>
                                  </p:stCondLst>
                                  <p:childTnLst>
                                    <p:set>
                                      <p:cBhvr>
                                        <p:cTn id="59" dur="1" fill="hold">
                                          <p:stCondLst>
                                            <p:cond delay="0"/>
                                          </p:stCondLst>
                                        </p:cTn>
                                        <p:tgtEl>
                                          <p:spTgt spid="344072"/>
                                        </p:tgtEl>
                                        <p:attrNameLst>
                                          <p:attrName>style.visibility</p:attrName>
                                        </p:attrNameLst>
                                      </p:cBhvr>
                                      <p:to>
                                        <p:strVal val="visible"/>
                                      </p:to>
                                    </p:set>
                                    <p:anim calcmode="lin" valueType="num">
                                      <p:cBhvr>
                                        <p:cTn id="60" dur="500" fill="hold"/>
                                        <p:tgtEl>
                                          <p:spTgt spid="344072"/>
                                        </p:tgtEl>
                                        <p:attrNameLst>
                                          <p:attrName>ppt_w</p:attrName>
                                        </p:attrNameLst>
                                      </p:cBhvr>
                                      <p:tavLst>
                                        <p:tav tm="0">
                                          <p:val>
                                            <p:strVal val="#ppt_w*2.5"/>
                                          </p:val>
                                        </p:tav>
                                        <p:tav tm="100000">
                                          <p:val>
                                            <p:strVal val="#ppt_w"/>
                                          </p:val>
                                        </p:tav>
                                      </p:tavLst>
                                    </p:anim>
                                    <p:anim calcmode="lin" valueType="num">
                                      <p:cBhvr>
                                        <p:cTn id="61" dur="500" fill="hold"/>
                                        <p:tgtEl>
                                          <p:spTgt spid="344072"/>
                                        </p:tgtEl>
                                        <p:attrNameLst>
                                          <p:attrName>ppt_h</p:attrName>
                                        </p:attrNameLst>
                                      </p:cBhvr>
                                      <p:tavLst>
                                        <p:tav tm="0">
                                          <p:val>
                                            <p:strVal val="#ppt_h*0.01"/>
                                          </p:val>
                                        </p:tav>
                                        <p:tav tm="100000">
                                          <p:val>
                                            <p:strVal val="#ppt_h"/>
                                          </p:val>
                                        </p:tav>
                                      </p:tavLst>
                                    </p:anim>
                                    <p:anim calcmode="lin" valueType="num">
                                      <p:cBhvr>
                                        <p:cTn id="62" dur="500" fill="hold"/>
                                        <p:tgtEl>
                                          <p:spTgt spid="344072"/>
                                        </p:tgtEl>
                                        <p:attrNameLst>
                                          <p:attrName>ppt_x</p:attrName>
                                        </p:attrNameLst>
                                      </p:cBhvr>
                                      <p:tavLst>
                                        <p:tav tm="0">
                                          <p:val>
                                            <p:strVal val="#ppt_x"/>
                                          </p:val>
                                        </p:tav>
                                        <p:tav tm="100000">
                                          <p:val>
                                            <p:strVal val="#ppt_x"/>
                                          </p:val>
                                        </p:tav>
                                      </p:tavLst>
                                    </p:anim>
                                    <p:anim calcmode="lin" valueType="num">
                                      <p:cBhvr>
                                        <p:cTn id="63" dur="500" fill="hold"/>
                                        <p:tgtEl>
                                          <p:spTgt spid="344072"/>
                                        </p:tgtEl>
                                        <p:attrNameLst>
                                          <p:attrName>ppt_y</p:attrName>
                                        </p:attrNameLst>
                                      </p:cBhvr>
                                      <p:tavLst>
                                        <p:tav tm="0">
                                          <p:val>
                                            <p:strVal val="#ppt_h+1"/>
                                          </p:val>
                                        </p:tav>
                                        <p:tav tm="100000">
                                          <p:val>
                                            <p:strVal val="#ppt_y"/>
                                          </p:val>
                                        </p:tav>
                                      </p:tavLst>
                                    </p:anim>
                                    <p:animEffect transition="in" filter="fade">
                                      <p:cBhvr>
                                        <p:cTn id="64" dur="500"/>
                                        <p:tgtEl>
                                          <p:spTgt spid="344072"/>
                                        </p:tgtEl>
                                      </p:cBhvr>
                                    </p:animEffect>
                                  </p:childTnLst>
                                </p:cTn>
                              </p:par>
                              <p:par>
                                <p:cTn id="65" presetID="58" presetClass="entr" presetSubtype="0" accel="100000" fill="hold" grpId="0" nodeType="with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 calcmode="lin" valueType="num">
                                      <p:cBhvr>
                                        <p:cTn id="67"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68"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6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0"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71" dur="500"/>
                                        <p:tgtEl>
                                          <p:spTgt spid="3">
                                            <p:txEl>
                                              <p:pRg st="4" end="4"/>
                                            </p:txEl>
                                          </p:spTgt>
                                        </p:tgtEl>
                                      </p:cBhvr>
                                    </p:animEffect>
                                  </p:childTnLst>
                                </p:cTn>
                              </p:par>
                              <p:par>
                                <p:cTn id="72" presetID="58" presetClass="entr" presetSubtype="0" accel="100000" fill="hold" grpId="0" nodeType="withEffect">
                                  <p:stCondLst>
                                    <p:cond delay="0"/>
                                  </p:stCondLst>
                                  <p:childTnLst>
                                    <p:set>
                                      <p:cBhvr>
                                        <p:cTn id="73" dur="1" fill="hold">
                                          <p:stCondLst>
                                            <p:cond delay="0"/>
                                          </p:stCondLst>
                                        </p:cTn>
                                        <p:tgtEl>
                                          <p:spTgt spid="3">
                                            <p:txEl>
                                              <p:pRg st="5" end="5"/>
                                            </p:txEl>
                                          </p:spTgt>
                                        </p:tgtEl>
                                        <p:attrNameLst>
                                          <p:attrName>style.visibility</p:attrName>
                                        </p:attrNameLst>
                                      </p:cBhvr>
                                      <p:to>
                                        <p:strVal val="visible"/>
                                      </p:to>
                                    </p:set>
                                    <p:anim calcmode="lin" valueType="num">
                                      <p:cBhvr>
                                        <p:cTn id="74"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75"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7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77"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78" dur="500"/>
                                        <p:tgtEl>
                                          <p:spTgt spid="3">
                                            <p:txEl>
                                              <p:pRg st="5" end="5"/>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58" presetClass="entr" presetSubtype="0" accel="100000" fill="hold" grpId="0" nodeType="clickEffect">
                                  <p:stCondLst>
                                    <p:cond delay="0"/>
                                  </p:stCondLst>
                                  <p:childTnLst>
                                    <p:set>
                                      <p:cBhvr>
                                        <p:cTn id="82" dur="1" fill="hold">
                                          <p:stCondLst>
                                            <p:cond delay="0"/>
                                          </p:stCondLst>
                                        </p:cTn>
                                        <p:tgtEl>
                                          <p:spTgt spid="3">
                                            <p:txEl>
                                              <p:pRg st="6" end="6"/>
                                            </p:txEl>
                                          </p:spTgt>
                                        </p:tgtEl>
                                        <p:attrNameLst>
                                          <p:attrName>style.visibility</p:attrName>
                                        </p:attrNameLst>
                                      </p:cBhvr>
                                      <p:to>
                                        <p:strVal val="visible"/>
                                      </p:to>
                                    </p:set>
                                    <p:anim calcmode="lin" valueType="num">
                                      <p:cBhvr>
                                        <p:cTn id="83"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84"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8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86"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87" dur="500"/>
                                        <p:tgtEl>
                                          <p:spTgt spid="3">
                                            <p:txEl>
                                              <p:pRg st="6" end="6"/>
                                            </p:txEl>
                                          </p:spTgt>
                                        </p:tgtEl>
                                      </p:cBhvr>
                                    </p:animEffect>
                                  </p:childTnLst>
                                </p:cTn>
                              </p:par>
                              <p:par>
                                <p:cTn id="88" presetID="58" presetClass="entr" presetSubtype="0" accel="100000" fill="hold" nodeType="withEffect">
                                  <p:stCondLst>
                                    <p:cond delay="0"/>
                                  </p:stCondLst>
                                  <p:childTnLst>
                                    <p:set>
                                      <p:cBhvr>
                                        <p:cTn id="89" dur="1" fill="hold">
                                          <p:stCondLst>
                                            <p:cond delay="0"/>
                                          </p:stCondLst>
                                        </p:cTn>
                                        <p:tgtEl>
                                          <p:spTgt spid="344067"/>
                                        </p:tgtEl>
                                        <p:attrNameLst>
                                          <p:attrName>style.visibility</p:attrName>
                                        </p:attrNameLst>
                                      </p:cBhvr>
                                      <p:to>
                                        <p:strVal val="visible"/>
                                      </p:to>
                                    </p:set>
                                    <p:anim calcmode="lin" valueType="num">
                                      <p:cBhvr>
                                        <p:cTn id="90" dur="500" fill="hold"/>
                                        <p:tgtEl>
                                          <p:spTgt spid="344067"/>
                                        </p:tgtEl>
                                        <p:attrNameLst>
                                          <p:attrName>ppt_w</p:attrName>
                                        </p:attrNameLst>
                                      </p:cBhvr>
                                      <p:tavLst>
                                        <p:tav tm="0">
                                          <p:val>
                                            <p:strVal val="#ppt_w*2.5"/>
                                          </p:val>
                                        </p:tav>
                                        <p:tav tm="100000">
                                          <p:val>
                                            <p:strVal val="#ppt_w"/>
                                          </p:val>
                                        </p:tav>
                                      </p:tavLst>
                                    </p:anim>
                                    <p:anim calcmode="lin" valueType="num">
                                      <p:cBhvr>
                                        <p:cTn id="91" dur="500" fill="hold"/>
                                        <p:tgtEl>
                                          <p:spTgt spid="344067"/>
                                        </p:tgtEl>
                                        <p:attrNameLst>
                                          <p:attrName>ppt_h</p:attrName>
                                        </p:attrNameLst>
                                      </p:cBhvr>
                                      <p:tavLst>
                                        <p:tav tm="0">
                                          <p:val>
                                            <p:strVal val="#ppt_h*0.01"/>
                                          </p:val>
                                        </p:tav>
                                        <p:tav tm="100000">
                                          <p:val>
                                            <p:strVal val="#ppt_h"/>
                                          </p:val>
                                        </p:tav>
                                      </p:tavLst>
                                    </p:anim>
                                    <p:anim calcmode="lin" valueType="num">
                                      <p:cBhvr>
                                        <p:cTn id="92" dur="500" fill="hold"/>
                                        <p:tgtEl>
                                          <p:spTgt spid="344067"/>
                                        </p:tgtEl>
                                        <p:attrNameLst>
                                          <p:attrName>ppt_x</p:attrName>
                                        </p:attrNameLst>
                                      </p:cBhvr>
                                      <p:tavLst>
                                        <p:tav tm="0">
                                          <p:val>
                                            <p:strVal val="#ppt_x"/>
                                          </p:val>
                                        </p:tav>
                                        <p:tav tm="100000">
                                          <p:val>
                                            <p:strVal val="#ppt_x"/>
                                          </p:val>
                                        </p:tav>
                                      </p:tavLst>
                                    </p:anim>
                                    <p:anim calcmode="lin" valueType="num">
                                      <p:cBhvr>
                                        <p:cTn id="93" dur="500" fill="hold"/>
                                        <p:tgtEl>
                                          <p:spTgt spid="344067"/>
                                        </p:tgtEl>
                                        <p:attrNameLst>
                                          <p:attrName>ppt_y</p:attrName>
                                        </p:attrNameLst>
                                      </p:cBhvr>
                                      <p:tavLst>
                                        <p:tav tm="0">
                                          <p:val>
                                            <p:strVal val="#ppt_h+1"/>
                                          </p:val>
                                        </p:tav>
                                        <p:tav tm="100000">
                                          <p:val>
                                            <p:strVal val="#ppt_y"/>
                                          </p:val>
                                        </p:tav>
                                      </p:tavLst>
                                    </p:anim>
                                    <p:animEffect transition="in" filter="fade">
                                      <p:cBhvr>
                                        <p:cTn id="94" dur="500"/>
                                        <p:tgtEl>
                                          <p:spTgt spid="344067"/>
                                        </p:tgtEl>
                                      </p:cBhvr>
                                    </p:animEffect>
                                  </p:childTnLst>
                                </p:cTn>
                              </p:par>
                              <p:par>
                                <p:cTn id="95" presetID="58" presetClass="entr" presetSubtype="0" accel="100000" fill="hold" nodeType="with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p:cTn id="97" dur="500" fill="hold"/>
                                        <p:tgtEl>
                                          <p:spTgt spid="8"/>
                                        </p:tgtEl>
                                        <p:attrNameLst>
                                          <p:attrName>ppt_w</p:attrName>
                                        </p:attrNameLst>
                                      </p:cBhvr>
                                      <p:tavLst>
                                        <p:tav tm="0">
                                          <p:val>
                                            <p:strVal val="#ppt_w*2.5"/>
                                          </p:val>
                                        </p:tav>
                                        <p:tav tm="100000">
                                          <p:val>
                                            <p:strVal val="#ppt_w"/>
                                          </p:val>
                                        </p:tav>
                                      </p:tavLst>
                                    </p:anim>
                                    <p:anim calcmode="lin" valueType="num">
                                      <p:cBhvr>
                                        <p:cTn id="98" dur="500" fill="hold"/>
                                        <p:tgtEl>
                                          <p:spTgt spid="8"/>
                                        </p:tgtEl>
                                        <p:attrNameLst>
                                          <p:attrName>ppt_h</p:attrName>
                                        </p:attrNameLst>
                                      </p:cBhvr>
                                      <p:tavLst>
                                        <p:tav tm="0">
                                          <p:val>
                                            <p:strVal val="#ppt_h*0.01"/>
                                          </p:val>
                                        </p:tav>
                                        <p:tav tm="100000">
                                          <p:val>
                                            <p:strVal val="#ppt_h"/>
                                          </p:val>
                                        </p:tav>
                                      </p:tavLst>
                                    </p:anim>
                                    <p:anim calcmode="lin" valueType="num">
                                      <p:cBhvr>
                                        <p:cTn id="99" dur="500" fill="hold"/>
                                        <p:tgtEl>
                                          <p:spTgt spid="8"/>
                                        </p:tgtEl>
                                        <p:attrNameLst>
                                          <p:attrName>ppt_x</p:attrName>
                                        </p:attrNameLst>
                                      </p:cBhvr>
                                      <p:tavLst>
                                        <p:tav tm="0">
                                          <p:val>
                                            <p:strVal val="#ppt_x"/>
                                          </p:val>
                                        </p:tav>
                                        <p:tav tm="100000">
                                          <p:val>
                                            <p:strVal val="#ppt_x"/>
                                          </p:val>
                                        </p:tav>
                                      </p:tavLst>
                                    </p:anim>
                                    <p:anim calcmode="lin" valueType="num">
                                      <p:cBhvr>
                                        <p:cTn id="100" dur="500" fill="hold"/>
                                        <p:tgtEl>
                                          <p:spTgt spid="8"/>
                                        </p:tgtEl>
                                        <p:attrNameLst>
                                          <p:attrName>ppt_y</p:attrName>
                                        </p:attrNameLst>
                                      </p:cBhvr>
                                      <p:tavLst>
                                        <p:tav tm="0">
                                          <p:val>
                                            <p:strVal val="#ppt_h+1"/>
                                          </p:val>
                                        </p:tav>
                                        <p:tav tm="100000">
                                          <p:val>
                                            <p:strVal val="#ppt_y"/>
                                          </p:val>
                                        </p:tav>
                                      </p:tavLst>
                                    </p:anim>
                                    <p:animEffect transition="in" filter="fade">
                                      <p:cBhvr>
                                        <p:cTn id="101" dur="500"/>
                                        <p:tgtEl>
                                          <p:spTgt spid="8"/>
                                        </p:tgtEl>
                                      </p:cBhvr>
                                    </p:animEffect>
                                  </p:childTnLst>
                                </p:cTn>
                              </p:par>
                              <p:par>
                                <p:cTn id="102" presetID="58" presetClass="entr" presetSubtype="0" accel="100000" fill="hold" nodeType="withEffect">
                                  <p:stCondLst>
                                    <p:cond delay="0"/>
                                  </p:stCondLst>
                                  <p:childTnLst>
                                    <p:set>
                                      <p:cBhvr>
                                        <p:cTn id="103" dur="1" fill="hold">
                                          <p:stCondLst>
                                            <p:cond delay="0"/>
                                          </p:stCondLst>
                                        </p:cTn>
                                        <p:tgtEl>
                                          <p:spTgt spid="344071"/>
                                        </p:tgtEl>
                                        <p:attrNameLst>
                                          <p:attrName>style.visibility</p:attrName>
                                        </p:attrNameLst>
                                      </p:cBhvr>
                                      <p:to>
                                        <p:strVal val="visible"/>
                                      </p:to>
                                    </p:set>
                                    <p:anim calcmode="lin" valueType="num">
                                      <p:cBhvr>
                                        <p:cTn id="104" dur="500" fill="hold"/>
                                        <p:tgtEl>
                                          <p:spTgt spid="344071"/>
                                        </p:tgtEl>
                                        <p:attrNameLst>
                                          <p:attrName>ppt_w</p:attrName>
                                        </p:attrNameLst>
                                      </p:cBhvr>
                                      <p:tavLst>
                                        <p:tav tm="0">
                                          <p:val>
                                            <p:strVal val="#ppt_w*2.5"/>
                                          </p:val>
                                        </p:tav>
                                        <p:tav tm="100000">
                                          <p:val>
                                            <p:strVal val="#ppt_w"/>
                                          </p:val>
                                        </p:tav>
                                      </p:tavLst>
                                    </p:anim>
                                    <p:anim calcmode="lin" valueType="num">
                                      <p:cBhvr>
                                        <p:cTn id="105" dur="500" fill="hold"/>
                                        <p:tgtEl>
                                          <p:spTgt spid="344071"/>
                                        </p:tgtEl>
                                        <p:attrNameLst>
                                          <p:attrName>ppt_h</p:attrName>
                                        </p:attrNameLst>
                                      </p:cBhvr>
                                      <p:tavLst>
                                        <p:tav tm="0">
                                          <p:val>
                                            <p:strVal val="#ppt_h*0.01"/>
                                          </p:val>
                                        </p:tav>
                                        <p:tav tm="100000">
                                          <p:val>
                                            <p:strVal val="#ppt_h"/>
                                          </p:val>
                                        </p:tav>
                                      </p:tavLst>
                                    </p:anim>
                                    <p:anim calcmode="lin" valueType="num">
                                      <p:cBhvr>
                                        <p:cTn id="106" dur="500" fill="hold"/>
                                        <p:tgtEl>
                                          <p:spTgt spid="344071"/>
                                        </p:tgtEl>
                                        <p:attrNameLst>
                                          <p:attrName>ppt_x</p:attrName>
                                        </p:attrNameLst>
                                      </p:cBhvr>
                                      <p:tavLst>
                                        <p:tav tm="0">
                                          <p:val>
                                            <p:strVal val="#ppt_x"/>
                                          </p:val>
                                        </p:tav>
                                        <p:tav tm="100000">
                                          <p:val>
                                            <p:strVal val="#ppt_x"/>
                                          </p:val>
                                        </p:tav>
                                      </p:tavLst>
                                    </p:anim>
                                    <p:anim calcmode="lin" valueType="num">
                                      <p:cBhvr>
                                        <p:cTn id="107" dur="500" fill="hold"/>
                                        <p:tgtEl>
                                          <p:spTgt spid="344071"/>
                                        </p:tgtEl>
                                        <p:attrNameLst>
                                          <p:attrName>ppt_y</p:attrName>
                                        </p:attrNameLst>
                                      </p:cBhvr>
                                      <p:tavLst>
                                        <p:tav tm="0">
                                          <p:val>
                                            <p:strVal val="#ppt_h+1"/>
                                          </p:val>
                                        </p:tav>
                                        <p:tav tm="100000">
                                          <p:val>
                                            <p:strVal val="#ppt_y"/>
                                          </p:val>
                                        </p:tav>
                                      </p:tavLst>
                                    </p:anim>
                                    <p:animEffect transition="in" filter="fade">
                                      <p:cBhvr>
                                        <p:cTn id="108" dur="500"/>
                                        <p:tgtEl>
                                          <p:spTgt spid="344071"/>
                                        </p:tgtEl>
                                      </p:cBhvr>
                                    </p:animEffect>
                                  </p:childTnLst>
                                </p:cTn>
                              </p:par>
                              <p:par>
                                <p:cTn id="109" presetID="58" presetClass="entr" presetSubtype="0" accel="100000" fill="hold" nodeType="withEffect">
                                  <p:stCondLst>
                                    <p:cond delay="0"/>
                                  </p:stCondLst>
                                  <p:childTnLst>
                                    <p:set>
                                      <p:cBhvr>
                                        <p:cTn id="110" dur="1" fill="hold">
                                          <p:stCondLst>
                                            <p:cond delay="0"/>
                                          </p:stCondLst>
                                        </p:cTn>
                                        <p:tgtEl>
                                          <p:spTgt spid="344069"/>
                                        </p:tgtEl>
                                        <p:attrNameLst>
                                          <p:attrName>style.visibility</p:attrName>
                                        </p:attrNameLst>
                                      </p:cBhvr>
                                      <p:to>
                                        <p:strVal val="visible"/>
                                      </p:to>
                                    </p:set>
                                    <p:anim calcmode="lin" valueType="num">
                                      <p:cBhvr>
                                        <p:cTn id="111" dur="500" fill="hold"/>
                                        <p:tgtEl>
                                          <p:spTgt spid="344069"/>
                                        </p:tgtEl>
                                        <p:attrNameLst>
                                          <p:attrName>ppt_w</p:attrName>
                                        </p:attrNameLst>
                                      </p:cBhvr>
                                      <p:tavLst>
                                        <p:tav tm="0">
                                          <p:val>
                                            <p:strVal val="#ppt_w*2.5"/>
                                          </p:val>
                                        </p:tav>
                                        <p:tav tm="100000">
                                          <p:val>
                                            <p:strVal val="#ppt_w"/>
                                          </p:val>
                                        </p:tav>
                                      </p:tavLst>
                                    </p:anim>
                                    <p:anim calcmode="lin" valueType="num">
                                      <p:cBhvr>
                                        <p:cTn id="112" dur="500" fill="hold"/>
                                        <p:tgtEl>
                                          <p:spTgt spid="344069"/>
                                        </p:tgtEl>
                                        <p:attrNameLst>
                                          <p:attrName>ppt_h</p:attrName>
                                        </p:attrNameLst>
                                      </p:cBhvr>
                                      <p:tavLst>
                                        <p:tav tm="0">
                                          <p:val>
                                            <p:strVal val="#ppt_h*0.01"/>
                                          </p:val>
                                        </p:tav>
                                        <p:tav tm="100000">
                                          <p:val>
                                            <p:strVal val="#ppt_h"/>
                                          </p:val>
                                        </p:tav>
                                      </p:tavLst>
                                    </p:anim>
                                    <p:anim calcmode="lin" valueType="num">
                                      <p:cBhvr>
                                        <p:cTn id="113" dur="500" fill="hold"/>
                                        <p:tgtEl>
                                          <p:spTgt spid="344069"/>
                                        </p:tgtEl>
                                        <p:attrNameLst>
                                          <p:attrName>ppt_x</p:attrName>
                                        </p:attrNameLst>
                                      </p:cBhvr>
                                      <p:tavLst>
                                        <p:tav tm="0">
                                          <p:val>
                                            <p:strVal val="#ppt_x"/>
                                          </p:val>
                                        </p:tav>
                                        <p:tav tm="100000">
                                          <p:val>
                                            <p:strVal val="#ppt_x"/>
                                          </p:val>
                                        </p:tav>
                                      </p:tavLst>
                                    </p:anim>
                                    <p:anim calcmode="lin" valueType="num">
                                      <p:cBhvr>
                                        <p:cTn id="114" dur="500" fill="hold"/>
                                        <p:tgtEl>
                                          <p:spTgt spid="344069"/>
                                        </p:tgtEl>
                                        <p:attrNameLst>
                                          <p:attrName>ppt_y</p:attrName>
                                        </p:attrNameLst>
                                      </p:cBhvr>
                                      <p:tavLst>
                                        <p:tav tm="0">
                                          <p:val>
                                            <p:strVal val="#ppt_h+1"/>
                                          </p:val>
                                        </p:tav>
                                        <p:tav tm="100000">
                                          <p:val>
                                            <p:strVal val="#ppt_y"/>
                                          </p:val>
                                        </p:tav>
                                      </p:tavLst>
                                    </p:anim>
                                    <p:animEffect transition="in" filter="fade">
                                      <p:cBhvr>
                                        <p:cTn id="115" dur="500"/>
                                        <p:tgtEl>
                                          <p:spTgt spid="344069"/>
                                        </p:tgtEl>
                                      </p:cBhvr>
                                    </p:animEffect>
                                  </p:childTnLst>
                                </p:cTn>
                              </p:par>
                            </p:childTnLst>
                          </p:cTn>
                        </p:par>
                      </p:childTnLst>
                    </p:cTn>
                  </p:par>
                  <p:par>
                    <p:cTn id="116" fill="hold">
                      <p:stCondLst>
                        <p:cond delay="indefinite"/>
                      </p:stCondLst>
                      <p:childTnLst>
                        <p:par>
                          <p:cTn id="117" fill="hold">
                            <p:stCondLst>
                              <p:cond delay="0"/>
                            </p:stCondLst>
                            <p:childTnLst>
                              <p:par>
                                <p:cTn id="118" presetID="58" presetClass="entr" presetSubtype="0" accel="100000" fill="hold" grpId="0" nodeType="clickEffect">
                                  <p:stCondLst>
                                    <p:cond delay="0"/>
                                  </p:stCondLst>
                                  <p:childTnLst>
                                    <p:set>
                                      <p:cBhvr>
                                        <p:cTn id="119" dur="1" fill="hold">
                                          <p:stCondLst>
                                            <p:cond delay="0"/>
                                          </p:stCondLst>
                                        </p:cTn>
                                        <p:tgtEl>
                                          <p:spTgt spid="3">
                                            <p:txEl>
                                              <p:pRg st="9" end="9"/>
                                            </p:txEl>
                                          </p:spTgt>
                                        </p:tgtEl>
                                        <p:attrNameLst>
                                          <p:attrName>style.visibility</p:attrName>
                                        </p:attrNameLst>
                                      </p:cBhvr>
                                      <p:to>
                                        <p:strVal val="visible"/>
                                      </p:to>
                                    </p:set>
                                    <p:anim calcmode="lin" valueType="num">
                                      <p:cBhvr>
                                        <p:cTn id="120"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121"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12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23"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124" dur="500"/>
                                        <p:tgtEl>
                                          <p:spTgt spid="3">
                                            <p:txEl>
                                              <p:pRg st="9" end="9"/>
                                            </p:txEl>
                                          </p:spTgt>
                                        </p:tgtEl>
                                      </p:cBhvr>
                                    </p:animEffect>
                                  </p:childTnLst>
                                </p:cTn>
                              </p:par>
                            </p:childTnLst>
                          </p:cTn>
                        </p:par>
                        <p:par>
                          <p:cTn id="125" fill="hold">
                            <p:stCondLst>
                              <p:cond delay="500"/>
                            </p:stCondLst>
                            <p:childTnLst>
                              <p:par>
                                <p:cTn id="126" presetID="58" presetClass="entr" presetSubtype="0" accel="100000" fill="hold" grpId="0" nodeType="afterEffect">
                                  <p:stCondLst>
                                    <p:cond delay="0"/>
                                  </p:stCondLst>
                                  <p:childTnLst>
                                    <p:set>
                                      <p:cBhvr>
                                        <p:cTn id="127" dur="1" fill="hold">
                                          <p:stCondLst>
                                            <p:cond delay="0"/>
                                          </p:stCondLst>
                                        </p:cTn>
                                        <p:tgtEl>
                                          <p:spTgt spid="3">
                                            <p:txEl>
                                              <p:pRg st="10" end="10"/>
                                            </p:txEl>
                                          </p:spTgt>
                                        </p:tgtEl>
                                        <p:attrNameLst>
                                          <p:attrName>style.visibility</p:attrName>
                                        </p:attrNameLst>
                                      </p:cBhvr>
                                      <p:to>
                                        <p:strVal val="visible"/>
                                      </p:to>
                                    </p:set>
                                    <p:anim calcmode="lin" valueType="num">
                                      <p:cBhvr>
                                        <p:cTn id="128"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129"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13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31"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1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b="1" dirty="0" smtClean="0"/>
              <a:t>Математическая модель определения эффекта диализа</a:t>
            </a:r>
            <a:endParaRPr lang="ru-RU" dirty="0"/>
          </a:p>
        </p:txBody>
      </p:sp>
    </p:spTree>
  </p:cSld>
  <p:clrMapOvr>
    <a:masterClrMapping/>
  </p:clrMapOvr>
  <p:transition>
    <p:dissolve/>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ru-RU" sz="1400" dirty="0" smtClean="0"/>
              <a:t>Эффект диализа в работе [4] также определяется двумя формулами. В первом случае для графика дана формула:</a:t>
            </a:r>
          </a:p>
          <a:p>
            <a:r>
              <a:rPr lang="ru-RU" sz="1400" dirty="0" smtClean="0"/>
              <a:t>	</a:t>
            </a:r>
            <a:r>
              <a:rPr lang="en-US" sz="1400" dirty="0" smtClean="0"/>
              <a:t>	</a:t>
            </a:r>
            <a:r>
              <a:rPr lang="ru-RU" sz="1400" dirty="0" smtClean="0"/>
              <a:t>				(2.11)</a:t>
            </a:r>
          </a:p>
          <a:p>
            <a:r>
              <a:rPr lang="ru-RU" sz="1400" dirty="0" smtClean="0"/>
              <a:t>и определена таблица 3:</a:t>
            </a:r>
          </a:p>
          <a:p>
            <a:r>
              <a:rPr lang="ru-RU" sz="1400" dirty="0" smtClean="0"/>
              <a:t>Таблица 3 – Эффект диализа</a:t>
            </a:r>
          </a:p>
          <a:p>
            <a:endParaRPr lang="ru-RU" sz="1400" dirty="0" smtClean="0"/>
          </a:p>
          <a:p>
            <a:endParaRPr lang="ru-RU" sz="1400" dirty="0" smtClean="0"/>
          </a:p>
          <a:p>
            <a:endParaRPr lang="ru-RU" sz="1400" dirty="0" smtClean="0"/>
          </a:p>
          <a:p>
            <a:r>
              <a:rPr lang="ru-RU" sz="1400" dirty="0" smtClean="0"/>
              <a:t>Во втором случае для построения графика дана формула:</a:t>
            </a:r>
          </a:p>
          <a:p>
            <a:pPr>
              <a:buNone/>
            </a:pPr>
            <a:r>
              <a:rPr lang="ru-RU" sz="1400" dirty="0" smtClean="0"/>
              <a:t>				</a:t>
            </a:r>
          </a:p>
          <a:p>
            <a:pPr>
              <a:buNone/>
            </a:pPr>
            <a:r>
              <a:rPr lang="ru-RU" sz="1400" dirty="0" smtClean="0"/>
              <a:t>							(2.12)</a:t>
            </a:r>
            <a:br>
              <a:rPr lang="ru-RU" sz="1400" dirty="0" smtClean="0"/>
            </a:br>
            <a:r>
              <a:rPr lang="ru-RU" sz="1400" dirty="0" smtClean="0"/>
              <a:t/>
            </a:r>
            <a:br>
              <a:rPr lang="ru-RU" sz="1400" dirty="0" smtClean="0"/>
            </a:br>
            <a:endParaRPr lang="ru-RU" sz="1400" dirty="0" smtClean="0"/>
          </a:p>
          <a:p>
            <a:pPr>
              <a:buNone/>
            </a:pPr>
            <a:r>
              <a:rPr lang="ru-RU" dirty="0" smtClean="0">
                <a:hlinkClick r:id="rId3" action="ppaction://hlinkfile"/>
              </a:rPr>
              <a:t>ПРИМЕР</a:t>
            </a:r>
            <a:endParaRPr lang="ru-RU" dirty="0" smtClean="0"/>
          </a:p>
          <a:p>
            <a:pPr>
              <a:buNone/>
            </a:pPr>
            <a:r>
              <a:rPr lang="ru-RU" dirty="0" smtClean="0">
                <a:hlinkClick r:id="rId4" action="ppaction://hlinkfile"/>
              </a:rPr>
              <a:t>ПРИМЕР</a:t>
            </a:r>
            <a:endParaRPr lang="ru-RU" dirty="0"/>
          </a:p>
        </p:txBody>
      </p:sp>
      <p:graphicFrame>
        <p:nvGraphicFramePr>
          <p:cNvPr id="4" name="Таблица 3"/>
          <p:cNvGraphicFramePr>
            <a:graphicFrameLocks noGrp="1"/>
          </p:cNvGraphicFramePr>
          <p:nvPr/>
        </p:nvGraphicFramePr>
        <p:xfrm>
          <a:off x="2857488" y="3571876"/>
          <a:ext cx="3258185" cy="640080"/>
        </p:xfrm>
        <a:graphic>
          <a:graphicData uri="http://schemas.openxmlformats.org/drawingml/2006/table">
            <a:tbl>
              <a:tblPr/>
              <a:tblGrid>
                <a:gridCol w="542925"/>
                <a:gridCol w="542925"/>
                <a:gridCol w="542925"/>
                <a:gridCol w="542925"/>
                <a:gridCol w="542925"/>
                <a:gridCol w="543560"/>
              </a:tblGrid>
              <a:tr h="284321">
                <a:tc>
                  <a:txBody>
                    <a:bodyPr/>
                    <a:lstStyle/>
                    <a:p>
                      <a:pPr indent="328930" algn="ctr">
                        <a:lnSpc>
                          <a:spcPct val="150000"/>
                        </a:lnSpc>
                        <a:spcBef>
                          <a:spcPts val="1165"/>
                        </a:spcBef>
                        <a:spcAft>
                          <a:spcPts val="0"/>
                        </a:spcAft>
                      </a:pPr>
                      <a:endParaRPr lang="en-US"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165"/>
                        </a:spcBef>
                        <a:spcAft>
                          <a:spcPts val="0"/>
                        </a:spcAft>
                      </a:pPr>
                      <a:r>
                        <a:rPr lang="ru-RU" sz="1400">
                          <a:latin typeface="Times New Roman"/>
                          <a:ea typeface="Times New Roman"/>
                        </a:rPr>
                        <a:t>4</a:t>
                      </a:r>
                      <a:r>
                        <a:rPr lang="en-US" sz="1400">
                          <a:latin typeface="Times New Roman"/>
                          <a:ea typeface="Times New Roman"/>
                        </a:rPr>
                        <a:t>h</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165"/>
                        </a:spcBef>
                        <a:spcAft>
                          <a:spcPts val="0"/>
                        </a:spcAft>
                      </a:pPr>
                      <a:r>
                        <a:rPr lang="ru-RU" sz="1400" dirty="0">
                          <a:latin typeface="Times New Roman"/>
                          <a:ea typeface="Times New Roman"/>
                        </a:rPr>
                        <a:t>5</a:t>
                      </a:r>
                      <a:r>
                        <a:rPr lang="en-US" sz="1400" dirty="0">
                          <a:latin typeface="Times New Roman"/>
                          <a:ea typeface="Times New Roman"/>
                        </a:rPr>
                        <a:t>h</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165"/>
                        </a:spcBef>
                        <a:spcAft>
                          <a:spcPts val="0"/>
                        </a:spcAft>
                      </a:pPr>
                      <a:r>
                        <a:rPr lang="ru-RU" sz="1400" dirty="0">
                          <a:latin typeface="Times New Roman"/>
                          <a:ea typeface="Times New Roman"/>
                        </a:rPr>
                        <a:t>6</a:t>
                      </a:r>
                      <a:r>
                        <a:rPr lang="en-US" sz="1400" dirty="0">
                          <a:latin typeface="Times New Roman"/>
                          <a:ea typeface="Times New Roman"/>
                        </a:rPr>
                        <a:t>h</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165"/>
                        </a:spcBef>
                        <a:spcAft>
                          <a:spcPts val="0"/>
                        </a:spcAft>
                      </a:pPr>
                      <a:r>
                        <a:rPr lang="ru-RU" sz="1400" dirty="0">
                          <a:latin typeface="Times New Roman"/>
                          <a:ea typeface="Times New Roman"/>
                        </a:rPr>
                        <a:t>7</a:t>
                      </a:r>
                      <a:r>
                        <a:rPr lang="en-US" sz="1400" dirty="0">
                          <a:latin typeface="Times New Roman"/>
                          <a:ea typeface="Times New Roman"/>
                        </a:rPr>
                        <a:t>h</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165"/>
                        </a:spcBef>
                        <a:spcAft>
                          <a:spcPts val="0"/>
                        </a:spcAft>
                      </a:pPr>
                      <a:r>
                        <a:rPr lang="ru-RU" sz="1400">
                          <a:latin typeface="Times New Roman"/>
                          <a:ea typeface="Times New Roman"/>
                        </a:rPr>
                        <a:t>8</a:t>
                      </a:r>
                      <a:r>
                        <a:rPr lang="en-US" sz="1400">
                          <a:latin typeface="Times New Roman"/>
                          <a:ea typeface="Times New Roman"/>
                        </a:rPr>
                        <a:t>h</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321">
                <a:tc>
                  <a:txBody>
                    <a:bodyPr/>
                    <a:lstStyle/>
                    <a:p>
                      <a:pPr indent="328930" algn="ctr">
                        <a:lnSpc>
                          <a:spcPct val="150000"/>
                        </a:lnSpc>
                        <a:spcBef>
                          <a:spcPts val="1165"/>
                        </a:spcBef>
                        <a:spcAft>
                          <a:spcPts val="0"/>
                        </a:spcAft>
                      </a:pP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165"/>
                        </a:spcBef>
                        <a:spcAft>
                          <a:spcPts val="0"/>
                        </a:spcAft>
                      </a:pPr>
                      <a:r>
                        <a:rPr lang="ru-RU" sz="1400">
                          <a:latin typeface="Times New Roman"/>
                          <a:ea typeface="Times New Roman"/>
                        </a:rPr>
                        <a:t>0.102</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165"/>
                        </a:spcBef>
                        <a:spcAft>
                          <a:spcPts val="0"/>
                        </a:spcAft>
                      </a:pPr>
                      <a:r>
                        <a:rPr lang="ru-RU" sz="1400" dirty="0">
                          <a:latin typeface="Times New Roman"/>
                          <a:ea typeface="Times New Roman"/>
                        </a:rPr>
                        <a:t>0.069</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165"/>
                        </a:spcBef>
                        <a:spcAft>
                          <a:spcPts val="0"/>
                        </a:spcAft>
                      </a:pPr>
                      <a:r>
                        <a:rPr lang="en-US" sz="1400">
                          <a:latin typeface="Times New Roman"/>
                          <a:ea typeface="Times New Roman"/>
                        </a:rPr>
                        <a:t>0.051</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165"/>
                        </a:spcBef>
                        <a:spcAft>
                          <a:spcPts val="0"/>
                        </a:spcAft>
                      </a:pPr>
                      <a:r>
                        <a:rPr lang="en-US" sz="1400" dirty="0">
                          <a:latin typeface="Times New Roman"/>
                          <a:ea typeface="Times New Roman"/>
                        </a:rPr>
                        <a:t>0.042</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165"/>
                        </a:spcBef>
                        <a:spcAft>
                          <a:spcPts val="0"/>
                        </a:spcAft>
                      </a:pPr>
                      <a:r>
                        <a:rPr lang="en-US" sz="1400" dirty="0">
                          <a:latin typeface="Times New Roman"/>
                          <a:ea typeface="Times New Roman"/>
                        </a:rPr>
                        <a:t>0.038</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45092" name="Object 4"/>
          <p:cNvGraphicFramePr>
            <a:graphicFrameLocks noChangeAspect="1"/>
          </p:cNvGraphicFramePr>
          <p:nvPr/>
        </p:nvGraphicFramePr>
        <p:xfrm>
          <a:off x="4071934" y="2571744"/>
          <a:ext cx="914400" cy="447675"/>
        </p:xfrm>
        <a:graphic>
          <a:graphicData uri="http://schemas.openxmlformats.org/presentationml/2006/ole">
            <p:oleObj spid="_x0000_s345092" name="Формула" r:id="rId5" imgW="914400" imgH="444500" progId="Equation.3">
              <p:embed/>
            </p:oleObj>
          </a:graphicData>
        </a:graphic>
      </p:graphicFrame>
      <p:graphicFrame>
        <p:nvGraphicFramePr>
          <p:cNvPr id="345091" name="Object 3"/>
          <p:cNvGraphicFramePr>
            <a:graphicFrameLocks noChangeAspect="1"/>
          </p:cNvGraphicFramePr>
          <p:nvPr/>
        </p:nvGraphicFramePr>
        <p:xfrm>
          <a:off x="3071802" y="3643314"/>
          <a:ext cx="142875" cy="228600"/>
        </p:xfrm>
        <a:graphic>
          <a:graphicData uri="http://schemas.openxmlformats.org/presentationml/2006/ole">
            <p:oleObj spid="_x0000_s345091" name="Формула" r:id="rId6" imgW="139700" imgH="228600" progId="Equation.3">
              <p:embed/>
            </p:oleObj>
          </a:graphicData>
        </a:graphic>
      </p:graphicFrame>
      <p:graphicFrame>
        <p:nvGraphicFramePr>
          <p:cNvPr id="345090" name="Object 2"/>
          <p:cNvGraphicFramePr>
            <a:graphicFrameLocks noChangeAspect="1"/>
          </p:cNvGraphicFramePr>
          <p:nvPr/>
        </p:nvGraphicFramePr>
        <p:xfrm>
          <a:off x="2928926" y="3929066"/>
          <a:ext cx="381000" cy="228600"/>
        </p:xfrm>
        <a:graphic>
          <a:graphicData uri="http://schemas.openxmlformats.org/presentationml/2006/ole">
            <p:oleObj spid="_x0000_s345090" name="Формула" r:id="rId7" imgW="381000" imgH="228600" progId="Equation.3">
              <p:embed/>
            </p:oleObj>
          </a:graphicData>
        </a:graphic>
      </p:graphicFrame>
      <p:graphicFrame>
        <p:nvGraphicFramePr>
          <p:cNvPr id="345089" name="Object 1"/>
          <p:cNvGraphicFramePr>
            <a:graphicFrameLocks noChangeAspect="1"/>
          </p:cNvGraphicFramePr>
          <p:nvPr/>
        </p:nvGraphicFramePr>
        <p:xfrm>
          <a:off x="3214678" y="4572008"/>
          <a:ext cx="2486025" cy="619125"/>
        </p:xfrm>
        <a:graphic>
          <a:graphicData uri="http://schemas.openxmlformats.org/presentationml/2006/ole">
            <p:oleObj spid="_x0000_s345089" name="Формула" r:id="rId8" imgW="2489200" imgH="622300" progId="Equation.3">
              <p:embed/>
            </p:oleObj>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345092"/>
                                        </p:tgtEl>
                                        <p:attrNameLst>
                                          <p:attrName>style.visibility</p:attrName>
                                        </p:attrNameLst>
                                      </p:cBhvr>
                                      <p:to>
                                        <p:strVal val="visible"/>
                                      </p:to>
                                    </p:set>
                                    <p:anim calcmode="lin" valueType="num">
                                      <p:cBhvr>
                                        <p:cTn id="14" dur="500" fill="hold"/>
                                        <p:tgtEl>
                                          <p:spTgt spid="345092"/>
                                        </p:tgtEl>
                                        <p:attrNameLst>
                                          <p:attrName>ppt_w</p:attrName>
                                        </p:attrNameLst>
                                      </p:cBhvr>
                                      <p:tavLst>
                                        <p:tav tm="0">
                                          <p:val>
                                            <p:strVal val="#ppt_w*2.5"/>
                                          </p:val>
                                        </p:tav>
                                        <p:tav tm="100000">
                                          <p:val>
                                            <p:strVal val="#ppt_w"/>
                                          </p:val>
                                        </p:tav>
                                      </p:tavLst>
                                    </p:anim>
                                    <p:anim calcmode="lin" valueType="num">
                                      <p:cBhvr>
                                        <p:cTn id="15" dur="500" fill="hold"/>
                                        <p:tgtEl>
                                          <p:spTgt spid="345092"/>
                                        </p:tgtEl>
                                        <p:attrNameLst>
                                          <p:attrName>ppt_h</p:attrName>
                                        </p:attrNameLst>
                                      </p:cBhvr>
                                      <p:tavLst>
                                        <p:tav tm="0">
                                          <p:val>
                                            <p:strVal val="#ppt_h*0.01"/>
                                          </p:val>
                                        </p:tav>
                                        <p:tav tm="100000">
                                          <p:val>
                                            <p:strVal val="#ppt_h"/>
                                          </p:val>
                                        </p:tav>
                                      </p:tavLst>
                                    </p:anim>
                                    <p:anim calcmode="lin" valueType="num">
                                      <p:cBhvr>
                                        <p:cTn id="16" dur="500" fill="hold"/>
                                        <p:tgtEl>
                                          <p:spTgt spid="345092"/>
                                        </p:tgtEl>
                                        <p:attrNameLst>
                                          <p:attrName>ppt_x</p:attrName>
                                        </p:attrNameLst>
                                      </p:cBhvr>
                                      <p:tavLst>
                                        <p:tav tm="0">
                                          <p:val>
                                            <p:strVal val="#ppt_x"/>
                                          </p:val>
                                        </p:tav>
                                        <p:tav tm="100000">
                                          <p:val>
                                            <p:strVal val="#ppt_x"/>
                                          </p:val>
                                        </p:tav>
                                      </p:tavLst>
                                    </p:anim>
                                    <p:anim calcmode="lin" valueType="num">
                                      <p:cBhvr>
                                        <p:cTn id="17" dur="500" fill="hold"/>
                                        <p:tgtEl>
                                          <p:spTgt spid="345092"/>
                                        </p:tgtEl>
                                        <p:attrNameLst>
                                          <p:attrName>ppt_y</p:attrName>
                                        </p:attrNameLst>
                                      </p:cBhvr>
                                      <p:tavLst>
                                        <p:tav tm="0">
                                          <p:val>
                                            <p:strVal val="#ppt_h+1"/>
                                          </p:val>
                                        </p:tav>
                                        <p:tav tm="100000">
                                          <p:val>
                                            <p:strVal val="#ppt_y"/>
                                          </p:val>
                                        </p:tav>
                                      </p:tavLst>
                                    </p:anim>
                                    <p:animEffect transition="in" filter="fade">
                                      <p:cBhvr>
                                        <p:cTn id="18" dur="500"/>
                                        <p:tgtEl>
                                          <p:spTgt spid="345092"/>
                                        </p:tgtEl>
                                      </p:cBhvr>
                                    </p:animEffect>
                                  </p:childTnLst>
                                </p:cTn>
                              </p:par>
                              <p:par>
                                <p:cTn id="19" presetID="58" presetClass="entr" presetSubtype="0" accel="10000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2"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5" dur="500"/>
                                        <p:tgtEl>
                                          <p:spTgt spid="3">
                                            <p:txEl>
                                              <p:pRg st="1" end="1"/>
                                            </p:txEl>
                                          </p:spTgt>
                                        </p:tgtEl>
                                      </p:cBhvr>
                                    </p:animEffect>
                                  </p:childTnLst>
                                </p:cTn>
                              </p:par>
                              <p:par>
                                <p:cTn id="26" presetID="58" presetClass="entr" presetSubtype="0" accel="100000"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9"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8" presetClass="entr" presetSubtype="0" accel="10000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8"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1" dur="500"/>
                                        <p:tgtEl>
                                          <p:spTgt spid="3">
                                            <p:txEl>
                                              <p:pRg st="3" end="3"/>
                                            </p:txEl>
                                          </p:spTgt>
                                        </p:tgtEl>
                                      </p:cBhvr>
                                    </p:animEffect>
                                  </p:childTnLst>
                                </p:cTn>
                              </p:par>
                              <p:par>
                                <p:cTn id="42" presetID="58" presetClass="entr" presetSubtype="0" accel="100000" fill="hold" nodeType="withEffect">
                                  <p:stCondLst>
                                    <p:cond delay="0"/>
                                  </p:stCondLst>
                                  <p:childTnLst>
                                    <p:set>
                                      <p:cBhvr>
                                        <p:cTn id="43" dur="1" fill="hold">
                                          <p:stCondLst>
                                            <p:cond delay="0"/>
                                          </p:stCondLst>
                                        </p:cTn>
                                        <p:tgtEl>
                                          <p:spTgt spid="345091"/>
                                        </p:tgtEl>
                                        <p:attrNameLst>
                                          <p:attrName>style.visibility</p:attrName>
                                        </p:attrNameLst>
                                      </p:cBhvr>
                                      <p:to>
                                        <p:strVal val="visible"/>
                                      </p:to>
                                    </p:set>
                                    <p:anim calcmode="lin" valueType="num">
                                      <p:cBhvr>
                                        <p:cTn id="44" dur="500" fill="hold"/>
                                        <p:tgtEl>
                                          <p:spTgt spid="345091"/>
                                        </p:tgtEl>
                                        <p:attrNameLst>
                                          <p:attrName>ppt_w</p:attrName>
                                        </p:attrNameLst>
                                      </p:cBhvr>
                                      <p:tavLst>
                                        <p:tav tm="0">
                                          <p:val>
                                            <p:strVal val="#ppt_w*2.5"/>
                                          </p:val>
                                        </p:tav>
                                        <p:tav tm="100000">
                                          <p:val>
                                            <p:strVal val="#ppt_w"/>
                                          </p:val>
                                        </p:tav>
                                      </p:tavLst>
                                    </p:anim>
                                    <p:anim calcmode="lin" valueType="num">
                                      <p:cBhvr>
                                        <p:cTn id="45" dur="500" fill="hold"/>
                                        <p:tgtEl>
                                          <p:spTgt spid="345091"/>
                                        </p:tgtEl>
                                        <p:attrNameLst>
                                          <p:attrName>ppt_h</p:attrName>
                                        </p:attrNameLst>
                                      </p:cBhvr>
                                      <p:tavLst>
                                        <p:tav tm="0">
                                          <p:val>
                                            <p:strVal val="#ppt_h*0.01"/>
                                          </p:val>
                                        </p:tav>
                                        <p:tav tm="100000">
                                          <p:val>
                                            <p:strVal val="#ppt_h"/>
                                          </p:val>
                                        </p:tav>
                                      </p:tavLst>
                                    </p:anim>
                                    <p:anim calcmode="lin" valueType="num">
                                      <p:cBhvr>
                                        <p:cTn id="46" dur="500" fill="hold"/>
                                        <p:tgtEl>
                                          <p:spTgt spid="345091"/>
                                        </p:tgtEl>
                                        <p:attrNameLst>
                                          <p:attrName>ppt_x</p:attrName>
                                        </p:attrNameLst>
                                      </p:cBhvr>
                                      <p:tavLst>
                                        <p:tav tm="0">
                                          <p:val>
                                            <p:strVal val="#ppt_x"/>
                                          </p:val>
                                        </p:tav>
                                        <p:tav tm="100000">
                                          <p:val>
                                            <p:strVal val="#ppt_x"/>
                                          </p:val>
                                        </p:tav>
                                      </p:tavLst>
                                    </p:anim>
                                    <p:anim calcmode="lin" valueType="num">
                                      <p:cBhvr>
                                        <p:cTn id="47" dur="500" fill="hold"/>
                                        <p:tgtEl>
                                          <p:spTgt spid="345091"/>
                                        </p:tgtEl>
                                        <p:attrNameLst>
                                          <p:attrName>ppt_y</p:attrName>
                                        </p:attrNameLst>
                                      </p:cBhvr>
                                      <p:tavLst>
                                        <p:tav tm="0">
                                          <p:val>
                                            <p:strVal val="#ppt_h+1"/>
                                          </p:val>
                                        </p:tav>
                                        <p:tav tm="100000">
                                          <p:val>
                                            <p:strVal val="#ppt_y"/>
                                          </p:val>
                                        </p:tav>
                                      </p:tavLst>
                                    </p:anim>
                                    <p:animEffect transition="in" filter="fade">
                                      <p:cBhvr>
                                        <p:cTn id="48" dur="500"/>
                                        <p:tgtEl>
                                          <p:spTgt spid="345091"/>
                                        </p:tgtEl>
                                      </p:cBhvr>
                                    </p:animEffect>
                                  </p:childTnLst>
                                </p:cTn>
                              </p:par>
                              <p:par>
                                <p:cTn id="49" presetID="58" presetClass="entr" presetSubtype="0" accel="10000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strVal val="#ppt_w*2.5"/>
                                          </p:val>
                                        </p:tav>
                                        <p:tav tm="100000">
                                          <p:val>
                                            <p:strVal val="#ppt_w"/>
                                          </p:val>
                                        </p:tav>
                                      </p:tavLst>
                                    </p:anim>
                                    <p:anim calcmode="lin" valueType="num">
                                      <p:cBhvr>
                                        <p:cTn id="52" dur="500" fill="hold"/>
                                        <p:tgtEl>
                                          <p:spTgt spid="4"/>
                                        </p:tgtEl>
                                        <p:attrNameLst>
                                          <p:attrName>ppt_h</p:attrName>
                                        </p:attrNameLst>
                                      </p:cBhvr>
                                      <p:tavLst>
                                        <p:tav tm="0">
                                          <p:val>
                                            <p:strVal val="#ppt_h*0.01"/>
                                          </p:val>
                                        </p:tav>
                                        <p:tav tm="100000">
                                          <p:val>
                                            <p:strVal val="#ppt_h"/>
                                          </p:val>
                                        </p:tav>
                                      </p:tavLst>
                                    </p:anim>
                                    <p:anim calcmode="lin" valueType="num">
                                      <p:cBhvr>
                                        <p:cTn id="53" dur="500" fill="hold"/>
                                        <p:tgtEl>
                                          <p:spTgt spid="4"/>
                                        </p:tgtEl>
                                        <p:attrNameLst>
                                          <p:attrName>ppt_x</p:attrName>
                                        </p:attrNameLst>
                                      </p:cBhvr>
                                      <p:tavLst>
                                        <p:tav tm="0">
                                          <p:val>
                                            <p:strVal val="#ppt_x"/>
                                          </p:val>
                                        </p:tav>
                                        <p:tav tm="100000">
                                          <p:val>
                                            <p:strVal val="#ppt_x"/>
                                          </p:val>
                                        </p:tav>
                                      </p:tavLst>
                                    </p:anim>
                                    <p:anim calcmode="lin" valueType="num">
                                      <p:cBhvr>
                                        <p:cTn id="54" dur="500" fill="hold"/>
                                        <p:tgtEl>
                                          <p:spTgt spid="4"/>
                                        </p:tgtEl>
                                        <p:attrNameLst>
                                          <p:attrName>ppt_y</p:attrName>
                                        </p:attrNameLst>
                                      </p:cBhvr>
                                      <p:tavLst>
                                        <p:tav tm="0">
                                          <p:val>
                                            <p:strVal val="#ppt_h+1"/>
                                          </p:val>
                                        </p:tav>
                                        <p:tav tm="100000">
                                          <p:val>
                                            <p:strVal val="#ppt_y"/>
                                          </p:val>
                                        </p:tav>
                                      </p:tavLst>
                                    </p:anim>
                                    <p:animEffect transition="in" filter="fade">
                                      <p:cBhvr>
                                        <p:cTn id="55" dur="500"/>
                                        <p:tgtEl>
                                          <p:spTgt spid="4"/>
                                        </p:tgtEl>
                                      </p:cBhvr>
                                    </p:animEffect>
                                  </p:childTnLst>
                                </p:cTn>
                              </p:par>
                              <p:par>
                                <p:cTn id="56" presetID="58" presetClass="entr" presetSubtype="0" accel="100000" fill="hold" nodeType="withEffect">
                                  <p:stCondLst>
                                    <p:cond delay="0"/>
                                  </p:stCondLst>
                                  <p:childTnLst>
                                    <p:set>
                                      <p:cBhvr>
                                        <p:cTn id="57" dur="1" fill="hold">
                                          <p:stCondLst>
                                            <p:cond delay="0"/>
                                          </p:stCondLst>
                                        </p:cTn>
                                        <p:tgtEl>
                                          <p:spTgt spid="345090"/>
                                        </p:tgtEl>
                                        <p:attrNameLst>
                                          <p:attrName>style.visibility</p:attrName>
                                        </p:attrNameLst>
                                      </p:cBhvr>
                                      <p:to>
                                        <p:strVal val="visible"/>
                                      </p:to>
                                    </p:set>
                                    <p:anim calcmode="lin" valueType="num">
                                      <p:cBhvr>
                                        <p:cTn id="58" dur="500" fill="hold"/>
                                        <p:tgtEl>
                                          <p:spTgt spid="345090"/>
                                        </p:tgtEl>
                                        <p:attrNameLst>
                                          <p:attrName>ppt_w</p:attrName>
                                        </p:attrNameLst>
                                      </p:cBhvr>
                                      <p:tavLst>
                                        <p:tav tm="0">
                                          <p:val>
                                            <p:strVal val="#ppt_w*2.5"/>
                                          </p:val>
                                        </p:tav>
                                        <p:tav tm="100000">
                                          <p:val>
                                            <p:strVal val="#ppt_w"/>
                                          </p:val>
                                        </p:tav>
                                      </p:tavLst>
                                    </p:anim>
                                    <p:anim calcmode="lin" valueType="num">
                                      <p:cBhvr>
                                        <p:cTn id="59" dur="500" fill="hold"/>
                                        <p:tgtEl>
                                          <p:spTgt spid="345090"/>
                                        </p:tgtEl>
                                        <p:attrNameLst>
                                          <p:attrName>ppt_h</p:attrName>
                                        </p:attrNameLst>
                                      </p:cBhvr>
                                      <p:tavLst>
                                        <p:tav tm="0">
                                          <p:val>
                                            <p:strVal val="#ppt_h*0.01"/>
                                          </p:val>
                                        </p:tav>
                                        <p:tav tm="100000">
                                          <p:val>
                                            <p:strVal val="#ppt_h"/>
                                          </p:val>
                                        </p:tav>
                                      </p:tavLst>
                                    </p:anim>
                                    <p:anim calcmode="lin" valueType="num">
                                      <p:cBhvr>
                                        <p:cTn id="60" dur="500" fill="hold"/>
                                        <p:tgtEl>
                                          <p:spTgt spid="345090"/>
                                        </p:tgtEl>
                                        <p:attrNameLst>
                                          <p:attrName>ppt_x</p:attrName>
                                        </p:attrNameLst>
                                      </p:cBhvr>
                                      <p:tavLst>
                                        <p:tav tm="0">
                                          <p:val>
                                            <p:strVal val="#ppt_x"/>
                                          </p:val>
                                        </p:tav>
                                        <p:tav tm="100000">
                                          <p:val>
                                            <p:strVal val="#ppt_x"/>
                                          </p:val>
                                        </p:tav>
                                      </p:tavLst>
                                    </p:anim>
                                    <p:anim calcmode="lin" valueType="num">
                                      <p:cBhvr>
                                        <p:cTn id="61" dur="500" fill="hold"/>
                                        <p:tgtEl>
                                          <p:spTgt spid="345090"/>
                                        </p:tgtEl>
                                        <p:attrNameLst>
                                          <p:attrName>ppt_y</p:attrName>
                                        </p:attrNameLst>
                                      </p:cBhvr>
                                      <p:tavLst>
                                        <p:tav tm="0">
                                          <p:val>
                                            <p:strVal val="#ppt_h+1"/>
                                          </p:val>
                                        </p:tav>
                                        <p:tav tm="100000">
                                          <p:val>
                                            <p:strVal val="#ppt_y"/>
                                          </p:val>
                                        </p:tav>
                                      </p:tavLst>
                                    </p:anim>
                                    <p:animEffect transition="in" filter="fade">
                                      <p:cBhvr>
                                        <p:cTn id="62" dur="500"/>
                                        <p:tgtEl>
                                          <p:spTgt spid="345090"/>
                                        </p:tgtEl>
                                      </p:cBhvr>
                                    </p:animEffect>
                                  </p:childTnLst>
                                </p:cTn>
                              </p:par>
                            </p:childTnLst>
                          </p:cTn>
                        </p:par>
                      </p:childTnLst>
                    </p:cTn>
                  </p:par>
                  <p:par>
                    <p:cTn id="63" fill="hold">
                      <p:stCondLst>
                        <p:cond delay="indefinite"/>
                      </p:stCondLst>
                      <p:childTnLst>
                        <p:par>
                          <p:cTn id="64" fill="hold">
                            <p:stCondLst>
                              <p:cond delay="0"/>
                            </p:stCondLst>
                            <p:childTnLst>
                              <p:par>
                                <p:cTn id="65" presetID="58" presetClass="entr" presetSubtype="0" accel="100000" fill="hold" grpId="0"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 calcmode="lin" valueType="num">
                                      <p:cBhvr>
                                        <p:cTn id="67"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68"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6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0"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71" dur="500"/>
                                        <p:tgtEl>
                                          <p:spTgt spid="3">
                                            <p:txEl>
                                              <p:pRg st="7" end="7"/>
                                            </p:txEl>
                                          </p:spTgt>
                                        </p:tgtEl>
                                      </p:cBhvr>
                                    </p:animEffect>
                                  </p:childTnLst>
                                </p:cTn>
                              </p:par>
                              <p:par>
                                <p:cTn id="72" presetID="58" presetClass="entr" presetSubtype="0" accel="100000" fill="hold" grpId="0" nodeType="withEffect">
                                  <p:stCondLst>
                                    <p:cond delay="0"/>
                                  </p:stCondLst>
                                  <p:childTnLst>
                                    <p:set>
                                      <p:cBhvr>
                                        <p:cTn id="73" dur="1" fill="hold">
                                          <p:stCondLst>
                                            <p:cond delay="0"/>
                                          </p:stCondLst>
                                        </p:cTn>
                                        <p:tgtEl>
                                          <p:spTgt spid="3">
                                            <p:txEl>
                                              <p:pRg st="8" end="8"/>
                                            </p:txEl>
                                          </p:spTgt>
                                        </p:tgtEl>
                                        <p:attrNameLst>
                                          <p:attrName>style.visibility</p:attrName>
                                        </p:attrNameLst>
                                      </p:cBhvr>
                                      <p:to>
                                        <p:strVal val="visible"/>
                                      </p:to>
                                    </p:set>
                                    <p:anim calcmode="lin" valueType="num">
                                      <p:cBhvr>
                                        <p:cTn id="74"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75"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7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7"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78" dur="500"/>
                                        <p:tgtEl>
                                          <p:spTgt spid="3">
                                            <p:txEl>
                                              <p:pRg st="8" end="8"/>
                                            </p:txEl>
                                          </p:spTgt>
                                        </p:tgtEl>
                                      </p:cBhvr>
                                    </p:animEffect>
                                  </p:childTnLst>
                                </p:cTn>
                              </p:par>
                              <p:par>
                                <p:cTn id="79" presetID="58" presetClass="entr" presetSubtype="0" accel="100000" fill="hold" nodeType="withEffect">
                                  <p:stCondLst>
                                    <p:cond delay="0"/>
                                  </p:stCondLst>
                                  <p:childTnLst>
                                    <p:set>
                                      <p:cBhvr>
                                        <p:cTn id="80" dur="1" fill="hold">
                                          <p:stCondLst>
                                            <p:cond delay="0"/>
                                          </p:stCondLst>
                                        </p:cTn>
                                        <p:tgtEl>
                                          <p:spTgt spid="345089"/>
                                        </p:tgtEl>
                                        <p:attrNameLst>
                                          <p:attrName>style.visibility</p:attrName>
                                        </p:attrNameLst>
                                      </p:cBhvr>
                                      <p:to>
                                        <p:strVal val="visible"/>
                                      </p:to>
                                    </p:set>
                                    <p:anim calcmode="lin" valueType="num">
                                      <p:cBhvr>
                                        <p:cTn id="81" dur="500" fill="hold"/>
                                        <p:tgtEl>
                                          <p:spTgt spid="345089"/>
                                        </p:tgtEl>
                                        <p:attrNameLst>
                                          <p:attrName>ppt_w</p:attrName>
                                        </p:attrNameLst>
                                      </p:cBhvr>
                                      <p:tavLst>
                                        <p:tav tm="0">
                                          <p:val>
                                            <p:strVal val="#ppt_w*2.5"/>
                                          </p:val>
                                        </p:tav>
                                        <p:tav tm="100000">
                                          <p:val>
                                            <p:strVal val="#ppt_w"/>
                                          </p:val>
                                        </p:tav>
                                      </p:tavLst>
                                    </p:anim>
                                    <p:anim calcmode="lin" valueType="num">
                                      <p:cBhvr>
                                        <p:cTn id="82" dur="500" fill="hold"/>
                                        <p:tgtEl>
                                          <p:spTgt spid="345089"/>
                                        </p:tgtEl>
                                        <p:attrNameLst>
                                          <p:attrName>ppt_h</p:attrName>
                                        </p:attrNameLst>
                                      </p:cBhvr>
                                      <p:tavLst>
                                        <p:tav tm="0">
                                          <p:val>
                                            <p:strVal val="#ppt_h*0.01"/>
                                          </p:val>
                                        </p:tav>
                                        <p:tav tm="100000">
                                          <p:val>
                                            <p:strVal val="#ppt_h"/>
                                          </p:val>
                                        </p:tav>
                                      </p:tavLst>
                                    </p:anim>
                                    <p:anim calcmode="lin" valueType="num">
                                      <p:cBhvr>
                                        <p:cTn id="83" dur="500" fill="hold"/>
                                        <p:tgtEl>
                                          <p:spTgt spid="345089"/>
                                        </p:tgtEl>
                                        <p:attrNameLst>
                                          <p:attrName>ppt_x</p:attrName>
                                        </p:attrNameLst>
                                      </p:cBhvr>
                                      <p:tavLst>
                                        <p:tav tm="0">
                                          <p:val>
                                            <p:strVal val="#ppt_x"/>
                                          </p:val>
                                        </p:tav>
                                        <p:tav tm="100000">
                                          <p:val>
                                            <p:strVal val="#ppt_x"/>
                                          </p:val>
                                        </p:tav>
                                      </p:tavLst>
                                    </p:anim>
                                    <p:anim calcmode="lin" valueType="num">
                                      <p:cBhvr>
                                        <p:cTn id="84" dur="500" fill="hold"/>
                                        <p:tgtEl>
                                          <p:spTgt spid="345089"/>
                                        </p:tgtEl>
                                        <p:attrNameLst>
                                          <p:attrName>ppt_y</p:attrName>
                                        </p:attrNameLst>
                                      </p:cBhvr>
                                      <p:tavLst>
                                        <p:tav tm="0">
                                          <p:val>
                                            <p:strVal val="#ppt_h+1"/>
                                          </p:val>
                                        </p:tav>
                                        <p:tav tm="100000">
                                          <p:val>
                                            <p:strVal val="#ppt_y"/>
                                          </p:val>
                                        </p:tav>
                                      </p:tavLst>
                                    </p:anim>
                                    <p:animEffect transition="in" filter="fade">
                                      <p:cBhvr>
                                        <p:cTn id="85" dur="500"/>
                                        <p:tgtEl>
                                          <p:spTgt spid="345089"/>
                                        </p:tgtEl>
                                      </p:cBhvr>
                                    </p:animEffect>
                                  </p:childTnLst>
                                </p:cTn>
                              </p:par>
                              <p:par>
                                <p:cTn id="86" presetID="58" presetClass="entr" presetSubtype="0" accel="100000" fill="hold" grpId="0" nodeType="withEffect">
                                  <p:stCondLst>
                                    <p:cond delay="0"/>
                                  </p:stCondLst>
                                  <p:childTnLst>
                                    <p:set>
                                      <p:cBhvr>
                                        <p:cTn id="87" dur="1" fill="hold">
                                          <p:stCondLst>
                                            <p:cond delay="0"/>
                                          </p:stCondLst>
                                        </p:cTn>
                                        <p:tgtEl>
                                          <p:spTgt spid="3">
                                            <p:txEl>
                                              <p:pRg st="9" end="9"/>
                                            </p:txEl>
                                          </p:spTgt>
                                        </p:tgtEl>
                                        <p:attrNameLst>
                                          <p:attrName>style.visibility</p:attrName>
                                        </p:attrNameLst>
                                      </p:cBhvr>
                                      <p:to>
                                        <p:strVal val="visible"/>
                                      </p:to>
                                    </p:set>
                                    <p:anim calcmode="lin" valueType="num">
                                      <p:cBhvr>
                                        <p:cTn id="88"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89"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9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1"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92" dur="500"/>
                                        <p:tgtEl>
                                          <p:spTgt spid="3">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58" presetClass="entr" presetSubtype="0" accel="100000" fill="hold" grpId="0" nodeType="clickEffect">
                                  <p:stCondLst>
                                    <p:cond delay="0"/>
                                  </p:stCondLst>
                                  <p:childTnLst>
                                    <p:set>
                                      <p:cBhvr>
                                        <p:cTn id="96" dur="1" fill="hold">
                                          <p:stCondLst>
                                            <p:cond delay="0"/>
                                          </p:stCondLst>
                                        </p:cTn>
                                        <p:tgtEl>
                                          <p:spTgt spid="3">
                                            <p:txEl>
                                              <p:pRg st="10" end="10"/>
                                            </p:txEl>
                                          </p:spTgt>
                                        </p:tgtEl>
                                        <p:attrNameLst>
                                          <p:attrName>style.visibility</p:attrName>
                                        </p:attrNameLst>
                                      </p:cBhvr>
                                      <p:to>
                                        <p:strVal val="visible"/>
                                      </p:to>
                                    </p:set>
                                    <p:anim calcmode="lin" valueType="num">
                                      <p:cBhvr>
                                        <p:cTn id="97"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98"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9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00"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101" dur="500"/>
                                        <p:tgtEl>
                                          <p:spTgt spid="3">
                                            <p:txEl>
                                              <p:pRg st="10" end="10"/>
                                            </p:txEl>
                                          </p:spTgt>
                                        </p:tgtEl>
                                      </p:cBhvr>
                                    </p:animEffect>
                                  </p:childTnLst>
                                </p:cTn>
                              </p:par>
                            </p:childTnLst>
                          </p:cTn>
                        </p:par>
                        <p:par>
                          <p:cTn id="102" fill="hold">
                            <p:stCondLst>
                              <p:cond delay="500"/>
                            </p:stCondLst>
                            <p:childTnLst>
                              <p:par>
                                <p:cTn id="103" presetID="58" presetClass="entr" presetSubtype="0" accel="100000" fill="hold" grpId="0" nodeType="afterEffect">
                                  <p:stCondLst>
                                    <p:cond delay="0"/>
                                  </p:stCondLst>
                                  <p:childTnLst>
                                    <p:set>
                                      <p:cBhvr>
                                        <p:cTn id="104" dur="1" fill="hold">
                                          <p:stCondLst>
                                            <p:cond delay="0"/>
                                          </p:stCondLst>
                                        </p:cTn>
                                        <p:tgtEl>
                                          <p:spTgt spid="3">
                                            <p:txEl>
                                              <p:pRg st="11" end="11"/>
                                            </p:txEl>
                                          </p:spTgt>
                                        </p:tgtEl>
                                        <p:attrNameLst>
                                          <p:attrName>style.visibility</p:attrName>
                                        </p:attrNameLst>
                                      </p:cBhvr>
                                      <p:to>
                                        <p:strVal val="visible"/>
                                      </p:to>
                                    </p:set>
                                    <p:anim calcmode="lin" valueType="num">
                                      <p:cBhvr>
                                        <p:cTn id="105" dur="500" fill="hold"/>
                                        <p:tgtEl>
                                          <p:spTgt spid="3">
                                            <p:txEl>
                                              <p:pRg st="11" end="11"/>
                                            </p:txEl>
                                          </p:spTgt>
                                        </p:tgtEl>
                                        <p:attrNameLst>
                                          <p:attrName>ppt_w</p:attrName>
                                        </p:attrNameLst>
                                      </p:cBhvr>
                                      <p:tavLst>
                                        <p:tav tm="0">
                                          <p:val>
                                            <p:strVal val="#ppt_w*2.5"/>
                                          </p:val>
                                        </p:tav>
                                        <p:tav tm="100000">
                                          <p:val>
                                            <p:strVal val="#ppt_w"/>
                                          </p:val>
                                        </p:tav>
                                      </p:tavLst>
                                    </p:anim>
                                    <p:anim calcmode="lin" valueType="num">
                                      <p:cBhvr>
                                        <p:cTn id="106" dur="500" fill="hold"/>
                                        <p:tgtEl>
                                          <p:spTgt spid="3">
                                            <p:txEl>
                                              <p:pRg st="11" end="11"/>
                                            </p:txEl>
                                          </p:spTgt>
                                        </p:tgtEl>
                                        <p:attrNameLst>
                                          <p:attrName>ppt_h</p:attrName>
                                        </p:attrNameLst>
                                      </p:cBhvr>
                                      <p:tavLst>
                                        <p:tav tm="0">
                                          <p:val>
                                            <p:strVal val="#ppt_h*0.01"/>
                                          </p:val>
                                        </p:tav>
                                        <p:tav tm="100000">
                                          <p:val>
                                            <p:strVal val="#ppt_h"/>
                                          </p:val>
                                        </p:tav>
                                      </p:tavLst>
                                    </p:anim>
                                    <p:anim calcmode="lin" valueType="num">
                                      <p:cBhvr>
                                        <p:cTn id="10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08" dur="500" fill="hold"/>
                                        <p:tgtEl>
                                          <p:spTgt spid="3">
                                            <p:txEl>
                                              <p:pRg st="11" end="11"/>
                                            </p:txEl>
                                          </p:spTgt>
                                        </p:tgtEl>
                                        <p:attrNameLst>
                                          <p:attrName>ppt_y</p:attrName>
                                        </p:attrNameLst>
                                      </p:cBhvr>
                                      <p:tavLst>
                                        <p:tav tm="0">
                                          <p:val>
                                            <p:strVal val="#ppt_h+1"/>
                                          </p:val>
                                        </p:tav>
                                        <p:tav tm="100000">
                                          <p:val>
                                            <p:strVal val="#ppt_y"/>
                                          </p:val>
                                        </p:tav>
                                      </p:tavLst>
                                    </p:anim>
                                    <p:animEffect transition="in" filter="fade">
                                      <p:cBhvr>
                                        <p:cTn id="10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Специфика моделей живых систем</a:t>
            </a:r>
            <a:endParaRPr lang="ru-RU" dirty="0"/>
          </a:p>
        </p:txBody>
      </p:sp>
      <p:sp>
        <p:nvSpPr>
          <p:cNvPr id="3" name="Содержимое 2"/>
          <p:cNvSpPr>
            <a:spLocks noGrp="1"/>
          </p:cNvSpPr>
          <p:nvPr>
            <p:ph idx="1"/>
          </p:nvPr>
        </p:nvSpPr>
        <p:spPr>
          <a:xfrm>
            <a:off x="457200" y="642918"/>
            <a:ext cx="8229600" cy="6215081"/>
          </a:xfrm>
        </p:spPr>
        <p:txBody>
          <a:bodyPr>
            <a:normAutofit fontScale="70000" lnSpcReduction="20000"/>
          </a:bodyPr>
          <a:lstStyle/>
          <a:p>
            <a:r>
              <a:rPr lang="ru-RU" dirty="0" smtClean="0"/>
              <a:t>Несмотря на разнообразие живых систем, все они обладают следующими специфическими чертами, которые необходимо учитывать при построении моделей. </a:t>
            </a:r>
          </a:p>
          <a:p>
            <a:r>
              <a:rPr lang="ru-RU" dirty="0" smtClean="0"/>
              <a:t>1.</a:t>
            </a:r>
            <a:r>
              <a:rPr lang="ru-RU" sz="800" dirty="0" smtClean="0"/>
              <a:t>      </a:t>
            </a:r>
            <a:r>
              <a:rPr lang="ru-RU" b="1" i="1" dirty="0" smtClean="0"/>
              <a:t>Сложные системы</a:t>
            </a:r>
            <a:r>
              <a:rPr lang="ru-RU" i="1" dirty="0" smtClean="0"/>
              <a:t>. </a:t>
            </a:r>
            <a:r>
              <a:rPr lang="ru-RU" dirty="0" smtClean="0"/>
              <a:t>Все биологические системы являются сложными многокомпонентными, пространственно структурированными, элементы которых обладают индивидуальностью. При моделировании таких систем возможно два подхода. Первый - агрегированный, феноменологический. В соответствии с этим подходом выделяются определяющие характеристики системы (например, общая численность видов) и рассматриваются качественные свойства поведения этих величин во времени (устойчивость стационарного состояния, наличие колебаний, существование пространственной неоднородности). Такой подход является исторически наиболее древним и свойственен динамической теории популяций.</a:t>
            </a:r>
          </a:p>
          <a:p>
            <a:r>
              <a:rPr lang="ru-RU" dirty="0" smtClean="0"/>
              <a:t>Другой подход ‑ подробное рассмотрение элементов системы и их взаимодействий, рассмотренное выше имитационное моделирование,. Имитационная модель не допускает аналитического исследования, но ее параметры имеют ясный физический и биологический смысл, при хорошей экспериментальной изученности фрагментов системы она может дать количественный прогноз ее поведения при различных внешних воздействиях.</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b="1" dirty="0" smtClean="0"/>
              <a:t>Математическая модель определения диаметра отверстий мембраны для мочевины</a:t>
            </a:r>
            <a:endParaRPr lang="ru-RU" dirty="0"/>
          </a:p>
        </p:txBody>
      </p:sp>
    </p:spTree>
  </p:cSld>
  <p:clrMapOvr>
    <a:masterClrMapping/>
  </p:clrMapOvr>
  <p:transition>
    <p:dissolve/>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r>
              <a:rPr lang="ru-RU" sz="1400" dirty="0" smtClean="0"/>
              <a:t>В дифференциальных уравнениях (4.36), (4.37) работы [4] количества                         , и </a:t>
            </a:r>
            <a:r>
              <a:rPr lang="en-US" sz="1400" dirty="0" smtClean="0"/>
              <a:t>G</a:t>
            </a:r>
            <a:r>
              <a:rPr lang="ru-RU" sz="1400" dirty="0" smtClean="0"/>
              <a:t> доступны для измерения или экспериментального определения. Времена      и </a:t>
            </a:r>
            <a:r>
              <a:rPr lang="en-US" sz="1400" dirty="0" smtClean="0"/>
              <a:t>T</a:t>
            </a:r>
            <a:r>
              <a:rPr lang="ru-RU" sz="1400" dirty="0" smtClean="0"/>
              <a:t> могут быть также измерены. Это, однако, не возможно для начальной величины            . Можно доказать, что для каждого выбора параметров                                      и      в системах (4.36), (4.37) работы [4] существует одна пара решений	                   с условиями:</a:t>
            </a:r>
          </a:p>
          <a:p>
            <a:pPr>
              <a:buNone/>
            </a:pPr>
            <a:r>
              <a:rPr lang="ru-RU" sz="1400" dirty="0" smtClean="0"/>
              <a:t>			   для всех </a:t>
            </a:r>
          </a:p>
          <a:p>
            <a:pPr>
              <a:buNone/>
            </a:pPr>
            <a:r>
              <a:rPr lang="ru-RU" sz="1400" dirty="0" smtClean="0"/>
              <a:t>					и                                         (2.1</a:t>
            </a:r>
            <a:r>
              <a:rPr lang="en-US" sz="1400" dirty="0" smtClean="0"/>
              <a:t>3</a:t>
            </a:r>
            <a:r>
              <a:rPr lang="ru-RU" sz="1400" dirty="0" smtClean="0"/>
              <a:t>)</a:t>
            </a:r>
          </a:p>
          <a:p>
            <a:pPr>
              <a:buNone/>
            </a:pPr>
            <a:r>
              <a:rPr lang="ru-RU" sz="1400" dirty="0" smtClean="0"/>
              <a:t>				</a:t>
            </a:r>
          </a:p>
          <a:p>
            <a:r>
              <a:rPr lang="ru-RU" sz="1400" dirty="0" smtClean="0"/>
              <a:t>Будем использовать этот факт, чтобы определить неизвестный параметр       для мочевины внутри пределов. С этой целью предполагаем, что             . Сначала рассмотрим системы (4.36), (4.37) работы [4] во временном интервале             . Легко показать, что функция различия равна:</a:t>
            </a:r>
          </a:p>
          <a:p>
            <a:r>
              <a:rPr lang="ru-RU" sz="1400" dirty="0" smtClean="0"/>
              <a:t> и удовлетворяет дифференциальному уравнению:</a:t>
            </a:r>
          </a:p>
          <a:p>
            <a:pPr>
              <a:buNone/>
            </a:pPr>
            <a:r>
              <a:rPr lang="ru-RU" sz="1400" dirty="0" smtClean="0"/>
              <a:t>			 				(2.1</a:t>
            </a:r>
            <a:r>
              <a:rPr lang="en-US" sz="1400" dirty="0" smtClean="0"/>
              <a:t>4</a:t>
            </a:r>
            <a:r>
              <a:rPr lang="ru-RU" sz="1400" dirty="0" smtClean="0"/>
              <a:t>)</a:t>
            </a:r>
          </a:p>
          <a:p>
            <a:pPr>
              <a:buNone/>
            </a:pPr>
            <a:r>
              <a:rPr lang="ru-RU" sz="1400" dirty="0" smtClean="0"/>
              <a:t>				</a:t>
            </a:r>
          </a:p>
          <a:p>
            <a:pPr>
              <a:buNone/>
            </a:pPr>
            <a:r>
              <a:rPr lang="ru-RU" sz="1400" dirty="0" smtClean="0"/>
              <a:t>				где		и </a:t>
            </a:r>
          </a:p>
          <a:p>
            <a:endParaRPr lang="ru-RU" dirty="0"/>
          </a:p>
        </p:txBody>
      </p:sp>
      <p:graphicFrame>
        <p:nvGraphicFramePr>
          <p:cNvPr id="347152" name="Object 16"/>
          <p:cNvGraphicFramePr>
            <a:graphicFrameLocks noChangeAspect="1"/>
          </p:cNvGraphicFramePr>
          <p:nvPr/>
        </p:nvGraphicFramePr>
        <p:xfrm>
          <a:off x="6858016" y="2285992"/>
          <a:ext cx="942975" cy="228600"/>
        </p:xfrm>
        <a:graphic>
          <a:graphicData uri="http://schemas.openxmlformats.org/presentationml/2006/ole">
            <p:oleObj spid="_x0000_s347152" name="Формула" r:id="rId3" imgW="939800" imgH="228600" progId="Equation.3">
              <p:embed/>
            </p:oleObj>
          </a:graphicData>
        </a:graphic>
      </p:graphicFrame>
      <p:graphicFrame>
        <p:nvGraphicFramePr>
          <p:cNvPr id="347151" name="Object 15"/>
          <p:cNvGraphicFramePr>
            <a:graphicFrameLocks noChangeAspect="1"/>
          </p:cNvGraphicFramePr>
          <p:nvPr/>
        </p:nvGraphicFramePr>
        <p:xfrm>
          <a:off x="7072330" y="2500306"/>
          <a:ext cx="152400" cy="228600"/>
        </p:xfrm>
        <a:graphic>
          <a:graphicData uri="http://schemas.openxmlformats.org/presentationml/2006/ole">
            <p:oleObj spid="_x0000_s347151" name="Формула" r:id="rId4" imgW="152334" imgH="228501" progId="Equation.3">
              <p:embed/>
            </p:oleObj>
          </a:graphicData>
        </a:graphic>
      </p:graphicFrame>
      <p:graphicFrame>
        <p:nvGraphicFramePr>
          <p:cNvPr id="347150" name="Object 14"/>
          <p:cNvGraphicFramePr>
            <a:graphicFrameLocks noChangeAspect="1"/>
          </p:cNvGraphicFramePr>
          <p:nvPr/>
        </p:nvGraphicFramePr>
        <p:xfrm>
          <a:off x="6715140" y="2714620"/>
          <a:ext cx="419100" cy="228600"/>
        </p:xfrm>
        <a:graphic>
          <a:graphicData uri="http://schemas.openxmlformats.org/presentationml/2006/ole">
            <p:oleObj spid="_x0000_s347150" name="Формула" r:id="rId5" imgW="419100" imgH="228600" progId="Equation.3">
              <p:embed/>
            </p:oleObj>
          </a:graphicData>
        </a:graphic>
      </p:graphicFrame>
      <p:graphicFrame>
        <p:nvGraphicFramePr>
          <p:cNvPr id="347149" name="Object 13"/>
          <p:cNvGraphicFramePr>
            <a:graphicFrameLocks noChangeAspect="1"/>
          </p:cNvGraphicFramePr>
          <p:nvPr/>
        </p:nvGraphicFramePr>
        <p:xfrm>
          <a:off x="4786314" y="2928934"/>
          <a:ext cx="1524000" cy="228600"/>
        </p:xfrm>
        <a:graphic>
          <a:graphicData uri="http://schemas.openxmlformats.org/presentationml/2006/ole">
            <p:oleObj spid="_x0000_s347149" name="Формула" r:id="rId6" imgW="1524000" imgH="228600" progId="Equation.3">
              <p:embed/>
            </p:oleObj>
          </a:graphicData>
        </a:graphic>
      </p:graphicFrame>
      <p:graphicFrame>
        <p:nvGraphicFramePr>
          <p:cNvPr id="347148" name="Object 12"/>
          <p:cNvGraphicFramePr>
            <a:graphicFrameLocks noChangeAspect="1"/>
          </p:cNvGraphicFramePr>
          <p:nvPr/>
        </p:nvGraphicFramePr>
        <p:xfrm>
          <a:off x="6572264" y="2928934"/>
          <a:ext cx="152400" cy="228600"/>
        </p:xfrm>
        <a:graphic>
          <a:graphicData uri="http://schemas.openxmlformats.org/presentationml/2006/ole">
            <p:oleObj spid="_x0000_s347148" name="Формула" r:id="rId7" imgW="152334" imgH="228501" progId="Equation.3">
              <p:embed/>
            </p:oleObj>
          </a:graphicData>
        </a:graphic>
      </p:graphicFrame>
      <p:graphicFrame>
        <p:nvGraphicFramePr>
          <p:cNvPr id="347147" name="Object 11"/>
          <p:cNvGraphicFramePr>
            <a:graphicFrameLocks noChangeAspect="1"/>
          </p:cNvGraphicFramePr>
          <p:nvPr/>
        </p:nvGraphicFramePr>
        <p:xfrm>
          <a:off x="5000628" y="3143248"/>
          <a:ext cx="885825" cy="228600"/>
        </p:xfrm>
        <a:graphic>
          <a:graphicData uri="http://schemas.openxmlformats.org/presentationml/2006/ole">
            <p:oleObj spid="_x0000_s347147" name="Формула" r:id="rId8" imgW="889000" imgH="228600" progId="Equation.3">
              <p:embed/>
            </p:oleObj>
          </a:graphicData>
        </a:graphic>
      </p:graphicFrame>
      <p:graphicFrame>
        <p:nvGraphicFramePr>
          <p:cNvPr id="347146" name="Object 10"/>
          <p:cNvGraphicFramePr>
            <a:graphicFrameLocks noChangeAspect="1"/>
          </p:cNvGraphicFramePr>
          <p:nvPr/>
        </p:nvGraphicFramePr>
        <p:xfrm>
          <a:off x="1714480" y="3429000"/>
          <a:ext cx="657225" cy="228600"/>
        </p:xfrm>
        <a:graphic>
          <a:graphicData uri="http://schemas.openxmlformats.org/presentationml/2006/ole">
            <p:oleObj spid="_x0000_s347146" name="Формула" r:id="rId9" imgW="660400" imgH="228600" progId="Equation.3">
              <p:embed/>
            </p:oleObj>
          </a:graphicData>
        </a:graphic>
      </p:graphicFrame>
      <p:graphicFrame>
        <p:nvGraphicFramePr>
          <p:cNvPr id="347145" name="Object 9"/>
          <p:cNvGraphicFramePr>
            <a:graphicFrameLocks noChangeAspect="1"/>
          </p:cNvGraphicFramePr>
          <p:nvPr/>
        </p:nvGraphicFramePr>
        <p:xfrm>
          <a:off x="1000100" y="3429000"/>
          <a:ext cx="657225" cy="219075"/>
        </p:xfrm>
        <a:graphic>
          <a:graphicData uri="http://schemas.openxmlformats.org/presentationml/2006/ole">
            <p:oleObj spid="_x0000_s347145" name="Формула" r:id="rId10" imgW="660113" imgH="215806" progId="Equation.3">
              <p:embed/>
            </p:oleObj>
          </a:graphicData>
        </a:graphic>
      </p:graphicFrame>
      <p:graphicFrame>
        <p:nvGraphicFramePr>
          <p:cNvPr id="347144" name="Object 8"/>
          <p:cNvGraphicFramePr>
            <a:graphicFrameLocks noChangeAspect="1"/>
          </p:cNvGraphicFramePr>
          <p:nvPr/>
        </p:nvGraphicFramePr>
        <p:xfrm>
          <a:off x="3286116" y="3429000"/>
          <a:ext cx="561975" cy="200025"/>
        </p:xfrm>
        <a:graphic>
          <a:graphicData uri="http://schemas.openxmlformats.org/presentationml/2006/ole">
            <p:oleObj spid="_x0000_s347144" name="Формула" r:id="rId11" imgW="558558" imgH="203112" progId="Equation.3">
              <p:embed/>
            </p:oleObj>
          </a:graphicData>
        </a:graphic>
      </p:graphicFrame>
      <p:graphicFrame>
        <p:nvGraphicFramePr>
          <p:cNvPr id="347143" name="Object 7"/>
          <p:cNvGraphicFramePr>
            <a:graphicFrameLocks noChangeAspect="1"/>
          </p:cNvGraphicFramePr>
          <p:nvPr/>
        </p:nvGraphicFramePr>
        <p:xfrm>
          <a:off x="2928926" y="3643314"/>
          <a:ext cx="1000125" cy="228600"/>
        </p:xfrm>
        <a:graphic>
          <a:graphicData uri="http://schemas.openxmlformats.org/presentationml/2006/ole">
            <p:oleObj spid="_x0000_s347143" name="Формула" r:id="rId12" imgW="1002865" imgH="228501" progId="Equation.3">
              <p:embed/>
            </p:oleObj>
          </a:graphicData>
        </a:graphic>
      </p:graphicFrame>
      <p:graphicFrame>
        <p:nvGraphicFramePr>
          <p:cNvPr id="347142" name="Object 6"/>
          <p:cNvGraphicFramePr>
            <a:graphicFrameLocks noChangeAspect="1"/>
          </p:cNvGraphicFramePr>
          <p:nvPr/>
        </p:nvGraphicFramePr>
        <p:xfrm>
          <a:off x="4500562" y="3643314"/>
          <a:ext cx="1000125" cy="219075"/>
        </p:xfrm>
        <a:graphic>
          <a:graphicData uri="http://schemas.openxmlformats.org/presentationml/2006/ole">
            <p:oleObj spid="_x0000_s347142" name="Формула" r:id="rId13" imgW="1002865" imgH="215806" progId="Equation.3">
              <p:embed/>
            </p:oleObj>
          </a:graphicData>
        </a:graphic>
      </p:graphicFrame>
      <p:graphicFrame>
        <p:nvGraphicFramePr>
          <p:cNvPr id="347141" name="Object 5"/>
          <p:cNvGraphicFramePr>
            <a:graphicFrameLocks noChangeAspect="1"/>
          </p:cNvGraphicFramePr>
          <p:nvPr/>
        </p:nvGraphicFramePr>
        <p:xfrm>
          <a:off x="7000892" y="4143380"/>
          <a:ext cx="228600" cy="228600"/>
        </p:xfrm>
        <a:graphic>
          <a:graphicData uri="http://schemas.openxmlformats.org/presentationml/2006/ole">
            <p:oleObj spid="_x0000_s347141" name="Формула" r:id="rId14" imgW="228600" imgH="228600" progId="Equation.3">
              <p:embed/>
            </p:oleObj>
          </a:graphicData>
        </a:graphic>
      </p:graphicFrame>
      <p:graphicFrame>
        <p:nvGraphicFramePr>
          <p:cNvPr id="347140" name="Object 4"/>
          <p:cNvGraphicFramePr>
            <a:graphicFrameLocks noChangeAspect="1"/>
          </p:cNvGraphicFramePr>
          <p:nvPr/>
        </p:nvGraphicFramePr>
        <p:xfrm>
          <a:off x="5143504" y="4357694"/>
          <a:ext cx="457200" cy="219075"/>
        </p:xfrm>
        <a:graphic>
          <a:graphicData uri="http://schemas.openxmlformats.org/presentationml/2006/ole">
            <p:oleObj spid="_x0000_s347140" name="Формула" r:id="rId15" imgW="457002" imgH="215806" progId="Equation.3">
              <p:embed/>
            </p:oleObj>
          </a:graphicData>
        </a:graphic>
      </p:graphicFrame>
      <p:graphicFrame>
        <p:nvGraphicFramePr>
          <p:cNvPr id="347139" name="Object 3"/>
          <p:cNvGraphicFramePr>
            <a:graphicFrameLocks noChangeAspect="1"/>
          </p:cNvGraphicFramePr>
          <p:nvPr/>
        </p:nvGraphicFramePr>
        <p:xfrm>
          <a:off x="5072066" y="4572008"/>
          <a:ext cx="447675" cy="228600"/>
        </p:xfrm>
        <a:graphic>
          <a:graphicData uri="http://schemas.openxmlformats.org/presentationml/2006/ole">
            <p:oleObj spid="_x0000_s347139" name="Формула" r:id="rId16" imgW="444307" imgH="228501" progId="Equation.3">
              <p:embed/>
            </p:oleObj>
          </a:graphicData>
        </a:graphic>
      </p:graphicFrame>
      <p:graphicFrame>
        <p:nvGraphicFramePr>
          <p:cNvPr id="347138" name="Object 2"/>
          <p:cNvGraphicFramePr>
            <a:graphicFrameLocks noChangeAspect="1"/>
          </p:cNvGraphicFramePr>
          <p:nvPr/>
        </p:nvGraphicFramePr>
        <p:xfrm>
          <a:off x="3857620" y="4857760"/>
          <a:ext cx="1285875" cy="228600"/>
        </p:xfrm>
        <a:graphic>
          <a:graphicData uri="http://schemas.openxmlformats.org/presentationml/2006/ole">
            <p:oleObj spid="_x0000_s347138" name="Формула" r:id="rId17" imgW="1282700" imgH="228600" progId="Equation.3">
              <p:embed/>
            </p:oleObj>
          </a:graphicData>
        </a:graphic>
      </p:graphicFrame>
      <p:graphicFrame>
        <p:nvGraphicFramePr>
          <p:cNvPr id="347137" name="Object 1"/>
          <p:cNvGraphicFramePr>
            <a:graphicFrameLocks noChangeAspect="1"/>
          </p:cNvGraphicFramePr>
          <p:nvPr/>
        </p:nvGraphicFramePr>
        <p:xfrm>
          <a:off x="3929058" y="5286388"/>
          <a:ext cx="1066800" cy="304800"/>
        </p:xfrm>
        <a:graphic>
          <a:graphicData uri="http://schemas.openxmlformats.org/presentationml/2006/ole">
            <p:oleObj spid="_x0000_s347137" name="Формула" r:id="rId18" imgW="1066337" imgH="304668" progId="Equation.3">
              <p:embed/>
            </p:oleObj>
          </a:graphicData>
        </a:graphic>
      </p:graphicFrame>
      <p:sp>
        <p:nvSpPr>
          <p:cNvPr id="347160" name="Rectangle 24"/>
          <p:cNvSpPr>
            <a:spLocks noChangeArrowheads="1"/>
          </p:cNvSpPr>
          <p:nvPr/>
        </p:nvSpPr>
        <p:spPr bwMode="auto">
          <a:xfrm>
            <a:off x="53975" y="2244725"/>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47163" name="Rectangle 27"/>
          <p:cNvSpPr>
            <a:spLocks noChangeArrowheads="1"/>
          </p:cNvSpPr>
          <p:nvPr/>
        </p:nvSpPr>
        <p:spPr bwMode="auto">
          <a:xfrm>
            <a:off x="0" y="3381375"/>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485900" algn="ctr"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47171" name="Object 35"/>
          <p:cNvGraphicFramePr>
            <a:graphicFrameLocks noChangeAspect="1"/>
          </p:cNvGraphicFramePr>
          <p:nvPr/>
        </p:nvGraphicFramePr>
        <p:xfrm>
          <a:off x="3786182" y="5715016"/>
          <a:ext cx="1133475" cy="428625"/>
        </p:xfrm>
        <a:graphic>
          <a:graphicData uri="http://schemas.openxmlformats.org/presentationml/2006/ole">
            <p:oleObj spid="_x0000_s347171" name="Формула" r:id="rId19" imgW="1129810" imgH="431613" progId="Equation.3">
              <p:embed/>
            </p:oleObj>
          </a:graphicData>
        </a:graphic>
      </p:graphicFrame>
      <p:graphicFrame>
        <p:nvGraphicFramePr>
          <p:cNvPr id="347170" name="Object 34"/>
          <p:cNvGraphicFramePr>
            <a:graphicFrameLocks noChangeAspect="1"/>
          </p:cNvGraphicFramePr>
          <p:nvPr/>
        </p:nvGraphicFramePr>
        <p:xfrm>
          <a:off x="5357818" y="5715016"/>
          <a:ext cx="523875" cy="428625"/>
        </p:xfrm>
        <a:graphic>
          <a:graphicData uri="http://schemas.openxmlformats.org/presentationml/2006/ole">
            <p:oleObj spid="_x0000_s347170" name="Формула" r:id="rId20" imgW="520474" imgH="431613" progId="Equation.3">
              <p:embed/>
            </p:oleObj>
          </a:graphicData>
        </a:graphic>
      </p:graphicFrame>
      <p:sp>
        <p:nvSpPr>
          <p:cNvPr id="347173" name="Rectangle 37"/>
          <p:cNvSpPr>
            <a:spLocks noChangeArrowheads="1"/>
          </p:cNvSpPr>
          <p:nvPr/>
        </p:nvSpPr>
        <p:spPr bwMode="auto">
          <a:xfrm>
            <a:off x="0" y="885825"/>
            <a:ext cx="284052" cy="307777"/>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CYR" charset="-52"/>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1" end="1"/>
                                            </p:txEl>
                                          </p:spTgt>
                                        </p:tgtEl>
                                      </p:cBhvr>
                                    </p:animEffect>
                                  </p:childTnLst>
                                </p:cTn>
                              </p:par>
                              <p:par>
                                <p:cTn id="12" presetID="58" presetClass="entr" presetSubtype="0" accel="10000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8" dur="500"/>
                                        <p:tgtEl>
                                          <p:spTgt spid="3">
                                            <p:txEl>
                                              <p:pRg st="0" end="0"/>
                                            </p:txEl>
                                          </p:spTgt>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347146"/>
                                        </p:tgtEl>
                                        <p:attrNameLst>
                                          <p:attrName>style.visibility</p:attrName>
                                        </p:attrNameLst>
                                      </p:cBhvr>
                                      <p:to>
                                        <p:strVal val="visible"/>
                                      </p:to>
                                    </p:set>
                                    <p:anim calcmode="lin" valueType="num">
                                      <p:cBhvr>
                                        <p:cTn id="21" dur="500" fill="hold"/>
                                        <p:tgtEl>
                                          <p:spTgt spid="347146"/>
                                        </p:tgtEl>
                                        <p:attrNameLst>
                                          <p:attrName>ppt_w</p:attrName>
                                        </p:attrNameLst>
                                      </p:cBhvr>
                                      <p:tavLst>
                                        <p:tav tm="0">
                                          <p:val>
                                            <p:strVal val="#ppt_w*2.5"/>
                                          </p:val>
                                        </p:tav>
                                        <p:tav tm="100000">
                                          <p:val>
                                            <p:strVal val="#ppt_w"/>
                                          </p:val>
                                        </p:tav>
                                      </p:tavLst>
                                    </p:anim>
                                    <p:anim calcmode="lin" valueType="num">
                                      <p:cBhvr>
                                        <p:cTn id="22" dur="500" fill="hold"/>
                                        <p:tgtEl>
                                          <p:spTgt spid="347146"/>
                                        </p:tgtEl>
                                        <p:attrNameLst>
                                          <p:attrName>ppt_h</p:attrName>
                                        </p:attrNameLst>
                                      </p:cBhvr>
                                      <p:tavLst>
                                        <p:tav tm="0">
                                          <p:val>
                                            <p:strVal val="#ppt_h*0.01"/>
                                          </p:val>
                                        </p:tav>
                                        <p:tav tm="100000">
                                          <p:val>
                                            <p:strVal val="#ppt_h"/>
                                          </p:val>
                                        </p:tav>
                                      </p:tavLst>
                                    </p:anim>
                                    <p:anim calcmode="lin" valueType="num">
                                      <p:cBhvr>
                                        <p:cTn id="23" dur="500" fill="hold"/>
                                        <p:tgtEl>
                                          <p:spTgt spid="347146"/>
                                        </p:tgtEl>
                                        <p:attrNameLst>
                                          <p:attrName>ppt_x</p:attrName>
                                        </p:attrNameLst>
                                      </p:cBhvr>
                                      <p:tavLst>
                                        <p:tav tm="0">
                                          <p:val>
                                            <p:strVal val="#ppt_x"/>
                                          </p:val>
                                        </p:tav>
                                        <p:tav tm="100000">
                                          <p:val>
                                            <p:strVal val="#ppt_x"/>
                                          </p:val>
                                        </p:tav>
                                      </p:tavLst>
                                    </p:anim>
                                    <p:anim calcmode="lin" valueType="num">
                                      <p:cBhvr>
                                        <p:cTn id="24" dur="500" fill="hold"/>
                                        <p:tgtEl>
                                          <p:spTgt spid="347146"/>
                                        </p:tgtEl>
                                        <p:attrNameLst>
                                          <p:attrName>ppt_y</p:attrName>
                                        </p:attrNameLst>
                                      </p:cBhvr>
                                      <p:tavLst>
                                        <p:tav tm="0">
                                          <p:val>
                                            <p:strVal val="#ppt_h+1"/>
                                          </p:val>
                                        </p:tav>
                                        <p:tav tm="100000">
                                          <p:val>
                                            <p:strVal val="#ppt_y"/>
                                          </p:val>
                                        </p:tav>
                                      </p:tavLst>
                                    </p:anim>
                                    <p:animEffect transition="in" filter="fade">
                                      <p:cBhvr>
                                        <p:cTn id="25" dur="500"/>
                                        <p:tgtEl>
                                          <p:spTgt spid="347146"/>
                                        </p:tgtEl>
                                      </p:cBhvr>
                                    </p:animEffect>
                                  </p:childTnLst>
                                </p:cTn>
                              </p:par>
                              <p:par>
                                <p:cTn id="26" presetID="58" presetClass="entr" presetSubtype="0" accel="100000" fill="hold" nodeType="withEffect">
                                  <p:stCondLst>
                                    <p:cond delay="0"/>
                                  </p:stCondLst>
                                  <p:childTnLst>
                                    <p:set>
                                      <p:cBhvr>
                                        <p:cTn id="27" dur="1" fill="hold">
                                          <p:stCondLst>
                                            <p:cond delay="0"/>
                                          </p:stCondLst>
                                        </p:cTn>
                                        <p:tgtEl>
                                          <p:spTgt spid="347152"/>
                                        </p:tgtEl>
                                        <p:attrNameLst>
                                          <p:attrName>style.visibility</p:attrName>
                                        </p:attrNameLst>
                                      </p:cBhvr>
                                      <p:to>
                                        <p:strVal val="visible"/>
                                      </p:to>
                                    </p:set>
                                    <p:anim calcmode="lin" valueType="num">
                                      <p:cBhvr>
                                        <p:cTn id="28" dur="500" fill="hold"/>
                                        <p:tgtEl>
                                          <p:spTgt spid="347152"/>
                                        </p:tgtEl>
                                        <p:attrNameLst>
                                          <p:attrName>ppt_w</p:attrName>
                                        </p:attrNameLst>
                                      </p:cBhvr>
                                      <p:tavLst>
                                        <p:tav tm="0">
                                          <p:val>
                                            <p:strVal val="#ppt_w*2.5"/>
                                          </p:val>
                                        </p:tav>
                                        <p:tav tm="100000">
                                          <p:val>
                                            <p:strVal val="#ppt_w"/>
                                          </p:val>
                                        </p:tav>
                                      </p:tavLst>
                                    </p:anim>
                                    <p:anim calcmode="lin" valueType="num">
                                      <p:cBhvr>
                                        <p:cTn id="29" dur="500" fill="hold"/>
                                        <p:tgtEl>
                                          <p:spTgt spid="347152"/>
                                        </p:tgtEl>
                                        <p:attrNameLst>
                                          <p:attrName>ppt_h</p:attrName>
                                        </p:attrNameLst>
                                      </p:cBhvr>
                                      <p:tavLst>
                                        <p:tav tm="0">
                                          <p:val>
                                            <p:strVal val="#ppt_h*0.01"/>
                                          </p:val>
                                        </p:tav>
                                        <p:tav tm="100000">
                                          <p:val>
                                            <p:strVal val="#ppt_h"/>
                                          </p:val>
                                        </p:tav>
                                      </p:tavLst>
                                    </p:anim>
                                    <p:anim calcmode="lin" valueType="num">
                                      <p:cBhvr>
                                        <p:cTn id="30" dur="500" fill="hold"/>
                                        <p:tgtEl>
                                          <p:spTgt spid="347152"/>
                                        </p:tgtEl>
                                        <p:attrNameLst>
                                          <p:attrName>ppt_x</p:attrName>
                                        </p:attrNameLst>
                                      </p:cBhvr>
                                      <p:tavLst>
                                        <p:tav tm="0">
                                          <p:val>
                                            <p:strVal val="#ppt_x"/>
                                          </p:val>
                                        </p:tav>
                                        <p:tav tm="100000">
                                          <p:val>
                                            <p:strVal val="#ppt_x"/>
                                          </p:val>
                                        </p:tav>
                                      </p:tavLst>
                                    </p:anim>
                                    <p:anim calcmode="lin" valueType="num">
                                      <p:cBhvr>
                                        <p:cTn id="31" dur="500" fill="hold"/>
                                        <p:tgtEl>
                                          <p:spTgt spid="347152"/>
                                        </p:tgtEl>
                                        <p:attrNameLst>
                                          <p:attrName>ppt_y</p:attrName>
                                        </p:attrNameLst>
                                      </p:cBhvr>
                                      <p:tavLst>
                                        <p:tav tm="0">
                                          <p:val>
                                            <p:strVal val="#ppt_h+1"/>
                                          </p:val>
                                        </p:tav>
                                        <p:tav tm="100000">
                                          <p:val>
                                            <p:strVal val="#ppt_y"/>
                                          </p:val>
                                        </p:tav>
                                      </p:tavLst>
                                    </p:anim>
                                    <p:animEffect transition="in" filter="fade">
                                      <p:cBhvr>
                                        <p:cTn id="32" dur="500"/>
                                        <p:tgtEl>
                                          <p:spTgt spid="347152"/>
                                        </p:tgtEl>
                                      </p:cBhvr>
                                    </p:animEffect>
                                  </p:childTnLst>
                                </p:cTn>
                              </p:par>
                              <p:par>
                                <p:cTn id="33" presetID="58" presetClass="entr" presetSubtype="0" accel="100000" fill="hold" nodeType="withEffect">
                                  <p:stCondLst>
                                    <p:cond delay="0"/>
                                  </p:stCondLst>
                                  <p:childTnLst>
                                    <p:set>
                                      <p:cBhvr>
                                        <p:cTn id="34" dur="1" fill="hold">
                                          <p:stCondLst>
                                            <p:cond delay="0"/>
                                          </p:stCondLst>
                                        </p:cTn>
                                        <p:tgtEl>
                                          <p:spTgt spid="347151"/>
                                        </p:tgtEl>
                                        <p:attrNameLst>
                                          <p:attrName>style.visibility</p:attrName>
                                        </p:attrNameLst>
                                      </p:cBhvr>
                                      <p:to>
                                        <p:strVal val="visible"/>
                                      </p:to>
                                    </p:set>
                                    <p:anim calcmode="lin" valueType="num">
                                      <p:cBhvr>
                                        <p:cTn id="35" dur="500" fill="hold"/>
                                        <p:tgtEl>
                                          <p:spTgt spid="347151"/>
                                        </p:tgtEl>
                                        <p:attrNameLst>
                                          <p:attrName>ppt_w</p:attrName>
                                        </p:attrNameLst>
                                      </p:cBhvr>
                                      <p:tavLst>
                                        <p:tav tm="0">
                                          <p:val>
                                            <p:strVal val="#ppt_w*2.5"/>
                                          </p:val>
                                        </p:tav>
                                        <p:tav tm="100000">
                                          <p:val>
                                            <p:strVal val="#ppt_w"/>
                                          </p:val>
                                        </p:tav>
                                      </p:tavLst>
                                    </p:anim>
                                    <p:anim calcmode="lin" valueType="num">
                                      <p:cBhvr>
                                        <p:cTn id="36" dur="500" fill="hold"/>
                                        <p:tgtEl>
                                          <p:spTgt spid="347151"/>
                                        </p:tgtEl>
                                        <p:attrNameLst>
                                          <p:attrName>ppt_h</p:attrName>
                                        </p:attrNameLst>
                                      </p:cBhvr>
                                      <p:tavLst>
                                        <p:tav tm="0">
                                          <p:val>
                                            <p:strVal val="#ppt_h*0.01"/>
                                          </p:val>
                                        </p:tav>
                                        <p:tav tm="100000">
                                          <p:val>
                                            <p:strVal val="#ppt_h"/>
                                          </p:val>
                                        </p:tav>
                                      </p:tavLst>
                                    </p:anim>
                                    <p:anim calcmode="lin" valueType="num">
                                      <p:cBhvr>
                                        <p:cTn id="37" dur="500" fill="hold"/>
                                        <p:tgtEl>
                                          <p:spTgt spid="347151"/>
                                        </p:tgtEl>
                                        <p:attrNameLst>
                                          <p:attrName>ppt_x</p:attrName>
                                        </p:attrNameLst>
                                      </p:cBhvr>
                                      <p:tavLst>
                                        <p:tav tm="0">
                                          <p:val>
                                            <p:strVal val="#ppt_x"/>
                                          </p:val>
                                        </p:tav>
                                        <p:tav tm="100000">
                                          <p:val>
                                            <p:strVal val="#ppt_x"/>
                                          </p:val>
                                        </p:tav>
                                      </p:tavLst>
                                    </p:anim>
                                    <p:anim calcmode="lin" valueType="num">
                                      <p:cBhvr>
                                        <p:cTn id="38" dur="500" fill="hold"/>
                                        <p:tgtEl>
                                          <p:spTgt spid="347151"/>
                                        </p:tgtEl>
                                        <p:attrNameLst>
                                          <p:attrName>ppt_y</p:attrName>
                                        </p:attrNameLst>
                                      </p:cBhvr>
                                      <p:tavLst>
                                        <p:tav tm="0">
                                          <p:val>
                                            <p:strVal val="#ppt_h+1"/>
                                          </p:val>
                                        </p:tav>
                                        <p:tav tm="100000">
                                          <p:val>
                                            <p:strVal val="#ppt_y"/>
                                          </p:val>
                                        </p:tav>
                                      </p:tavLst>
                                    </p:anim>
                                    <p:animEffect transition="in" filter="fade">
                                      <p:cBhvr>
                                        <p:cTn id="39" dur="500"/>
                                        <p:tgtEl>
                                          <p:spTgt spid="347151"/>
                                        </p:tgtEl>
                                      </p:cBhvr>
                                    </p:animEffect>
                                  </p:childTnLst>
                                </p:cTn>
                              </p:par>
                              <p:par>
                                <p:cTn id="40" presetID="58" presetClass="entr" presetSubtype="0" accel="100000" fill="hold" nodeType="withEffect">
                                  <p:stCondLst>
                                    <p:cond delay="0"/>
                                  </p:stCondLst>
                                  <p:childTnLst>
                                    <p:set>
                                      <p:cBhvr>
                                        <p:cTn id="41" dur="1" fill="hold">
                                          <p:stCondLst>
                                            <p:cond delay="0"/>
                                          </p:stCondLst>
                                        </p:cTn>
                                        <p:tgtEl>
                                          <p:spTgt spid="347150"/>
                                        </p:tgtEl>
                                        <p:attrNameLst>
                                          <p:attrName>style.visibility</p:attrName>
                                        </p:attrNameLst>
                                      </p:cBhvr>
                                      <p:to>
                                        <p:strVal val="visible"/>
                                      </p:to>
                                    </p:set>
                                    <p:anim calcmode="lin" valueType="num">
                                      <p:cBhvr>
                                        <p:cTn id="42" dur="500" fill="hold"/>
                                        <p:tgtEl>
                                          <p:spTgt spid="347150"/>
                                        </p:tgtEl>
                                        <p:attrNameLst>
                                          <p:attrName>ppt_w</p:attrName>
                                        </p:attrNameLst>
                                      </p:cBhvr>
                                      <p:tavLst>
                                        <p:tav tm="0">
                                          <p:val>
                                            <p:strVal val="#ppt_w*2.5"/>
                                          </p:val>
                                        </p:tav>
                                        <p:tav tm="100000">
                                          <p:val>
                                            <p:strVal val="#ppt_w"/>
                                          </p:val>
                                        </p:tav>
                                      </p:tavLst>
                                    </p:anim>
                                    <p:anim calcmode="lin" valueType="num">
                                      <p:cBhvr>
                                        <p:cTn id="43" dur="500" fill="hold"/>
                                        <p:tgtEl>
                                          <p:spTgt spid="347150"/>
                                        </p:tgtEl>
                                        <p:attrNameLst>
                                          <p:attrName>ppt_h</p:attrName>
                                        </p:attrNameLst>
                                      </p:cBhvr>
                                      <p:tavLst>
                                        <p:tav tm="0">
                                          <p:val>
                                            <p:strVal val="#ppt_h*0.01"/>
                                          </p:val>
                                        </p:tav>
                                        <p:tav tm="100000">
                                          <p:val>
                                            <p:strVal val="#ppt_h"/>
                                          </p:val>
                                        </p:tav>
                                      </p:tavLst>
                                    </p:anim>
                                    <p:anim calcmode="lin" valueType="num">
                                      <p:cBhvr>
                                        <p:cTn id="44" dur="500" fill="hold"/>
                                        <p:tgtEl>
                                          <p:spTgt spid="347150"/>
                                        </p:tgtEl>
                                        <p:attrNameLst>
                                          <p:attrName>ppt_x</p:attrName>
                                        </p:attrNameLst>
                                      </p:cBhvr>
                                      <p:tavLst>
                                        <p:tav tm="0">
                                          <p:val>
                                            <p:strVal val="#ppt_x"/>
                                          </p:val>
                                        </p:tav>
                                        <p:tav tm="100000">
                                          <p:val>
                                            <p:strVal val="#ppt_x"/>
                                          </p:val>
                                        </p:tav>
                                      </p:tavLst>
                                    </p:anim>
                                    <p:anim calcmode="lin" valueType="num">
                                      <p:cBhvr>
                                        <p:cTn id="45" dur="500" fill="hold"/>
                                        <p:tgtEl>
                                          <p:spTgt spid="347150"/>
                                        </p:tgtEl>
                                        <p:attrNameLst>
                                          <p:attrName>ppt_y</p:attrName>
                                        </p:attrNameLst>
                                      </p:cBhvr>
                                      <p:tavLst>
                                        <p:tav tm="0">
                                          <p:val>
                                            <p:strVal val="#ppt_h+1"/>
                                          </p:val>
                                        </p:tav>
                                        <p:tav tm="100000">
                                          <p:val>
                                            <p:strVal val="#ppt_y"/>
                                          </p:val>
                                        </p:tav>
                                      </p:tavLst>
                                    </p:anim>
                                    <p:animEffect transition="in" filter="fade">
                                      <p:cBhvr>
                                        <p:cTn id="46" dur="500"/>
                                        <p:tgtEl>
                                          <p:spTgt spid="347150"/>
                                        </p:tgtEl>
                                      </p:cBhvr>
                                    </p:animEffect>
                                  </p:childTnLst>
                                </p:cTn>
                              </p:par>
                              <p:par>
                                <p:cTn id="47" presetID="58" presetClass="entr" presetSubtype="0" accel="100000" fill="hold" nodeType="withEffect">
                                  <p:stCondLst>
                                    <p:cond delay="0"/>
                                  </p:stCondLst>
                                  <p:childTnLst>
                                    <p:set>
                                      <p:cBhvr>
                                        <p:cTn id="48" dur="1" fill="hold">
                                          <p:stCondLst>
                                            <p:cond delay="0"/>
                                          </p:stCondLst>
                                        </p:cTn>
                                        <p:tgtEl>
                                          <p:spTgt spid="347149"/>
                                        </p:tgtEl>
                                        <p:attrNameLst>
                                          <p:attrName>style.visibility</p:attrName>
                                        </p:attrNameLst>
                                      </p:cBhvr>
                                      <p:to>
                                        <p:strVal val="visible"/>
                                      </p:to>
                                    </p:set>
                                    <p:anim calcmode="lin" valueType="num">
                                      <p:cBhvr>
                                        <p:cTn id="49" dur="500" fill="hold"/>
                                        <p:tgtEl>
                                          <p:spTgt spid="347149"/>
                                        </p:tgtEl>
                                        <p:attrNameLst>
                                          <p:attrName>ppt_w</p:attrName>
                                        </p:attrNameLst>
                                      </p:cBhvr>
                                      <p:tavLst>
                                        <p:tav tm="0">
                                          <p:val>
                                            <p:strVal val="#ppt_w*2.5"/>
                                          </p:val>
                                        </p:tav>
                                        <p:tav tm="100000">
                                          <p:val>
                                            <p:strVal val="#ppt_w"/>
                                          </p:val>
                                        </p:tav>
                                      </p:tavLst>
                                    </p:anim>
                                    <p:anim calcmode="lin" valueType="num">
                                      <p:cBhvr>
                                        <p:cTn id="50" dur="500" fill="hold"/>
                                        <p:tgtEl>
                                          <p:spTgt spid="347149"/>
                                        </p:tgtEl>
                                        <p:attrNameLst>
                                          <p:attrName>ppt_h</p:attrName>
                                        </p:attrNameLst>
                                      </p:cBhvr>
                                      <p:tavLst>
                                        <p:tav tm="0">
                                          <p:val>
                                            <p:strVal val="#ppt_h*0.01"/>
                                          </p:val>
                                        </p:tav>
                                        <p:tav tm="100000">
                                          <p:val>
                                            <p:strVal val="#ppt_h"/>
                                          </p:val>
                                        </p:tav>
                                      </p:tavLst>
                                    </p:anim>
                                    <p:anim calcmode="lin" valueType="num">
                                      <p:cBhvr>
                                        <p:cTn id="51" dur="500" fill="hold"/>
                                        <p:tgtEl>
                                          <p:spTgt spid="347149"/>
                                        </p:tgtEl>
                                        <p:attrNameLst>
                                          <p:attrName>ppt_x</p:attrName>
                                        </p:attrNameLst>
                                      </p:cBhvr>
                                      <p:tavLst>
                                        <p:tav tm="0">
                                          <p:val>
                                            <p:strVal val="#ppt_x"/>
                                          </p:val>
                                        </p:tav>
                                        <p:tav tm="100000">
                                          <p:val>
                                            <p:strVal val="#ppt_x"/>
                                          </p:val>
                                        </p:tav>
                                      </p:tavLst>
                                    </p:anim>
                                    <p:anim calcmode="lin" valueType="num">
                                      <p:cBhvr>
                                        <p:cTn id="52" dur="500" fill="hold"/>
                                        <p:tgtEl>
                                          <p:spTgt spid="347149"/>
                                        </p:tgtEl>
                                        <p:attrNameLst>
                                          <p:attrName>ppt_y</p:attrName>
                                        </p:attrNameLst>
                                      </p:cBhvr>
                                      <p:tavLst>
                                        <p:tav tm="0">
                                          <p:val>
                                            <p:strVal val="#ppt_h+1"/>
                                          </p:val>
                                        </p:tav>
                                        <p:tav tm="100000">
                                          <p:val>
                                            <p:strVal val="#ppt_y"/>
                                          </p:val>
                                        </p:tav>
                                      </p:tavLst>
                                    </p:anim>
                                    <p:animEffect transition="in" filter="fade">
                                      <p:cBhvr>
                                        <p:cTn id="53" dur="500"/>
                                        <p:tgtEl>
                                          <p:spTgt spid="347149"/>
                                        </p:tgtEl>
                                      </p:cBhvr>
                                    </p:animEffect>
                                  </p:childTnLst>
                                </p:cTn>
                              </p:par>
                              <p:par>
                                <p:cTn id="54" presetID="58" presetClass="entr" presetSubtype="0" accel="100000" fill="hold" nodeType="withEffect">
                                  <p:stCondLst>
                                    <p:cond delay="0"/>
                                  </p:stCondLst>
                                  <p:childTnLst>
                                    <p:set>
                                      <p:cBhvr>
                                        <p:cTn id="55" dur="1" fill="hold">
                                          <p:stCondLst>
                                            <p:cond delay="0"/>
                                          </p:stCondLst>
                                        </p:cTn>
                                        <p:tgtEl>
                                          <p:spTgt spid="347148"/>
                                        </p:tgtEl>
                                        <p:attrNameLst>
                                          <p:attrName>style.visibility</p:attrName>
                                        </p:attrNameLst>
                                      </p:cBhvr>
                                      <p:to>
                                        <p:strVal val="visible"/>
                                      </p:to>
                                    </p:set>
                                    <p:anim calcmode="lin" valueType="num">
                                      <p:cBhvr>
                                        <p:cTn id="56" dur="500" fill="hold"/>
                                        <p:tgtEl>
                                          <p:spTgt spid="347148"/>
                                        </p:tgtEl>
                                        <p:attrNameLst>
                                          <p:attrName>ppt_w</p:attrName>
                                        </p:attrNameLst>
                                      </p:cBhvr>
                                      <p:tavLst>
                                        <p:tav tm="0">
                                          <p:val>
                                            <p:strVal val="#ppt_w*2.5"/>
                                          </p:val>
                                        </p:tav>
                                        <p:tav tm="100000">
                                          <p:val>
                                            <p:strVal val="#ppt_w"/>
                                          </p:val>
                                        </p:tav>
                                      </p:tavLst>
                                    </p:anim>
                                    <p:anim calcmode="lin" valueType="num">
                                      <p:cBhvr>
                                        <p:cTn id="57" dur="500" fill="hold"/>
                                        <p:tgtEl>
                                          <p:spTgt spid="347148"/>
                                        </p:tgtEl>
                                        <p:attrNameLst>
                                          <p:attrName>ppt_h</p:attrName>
                                        </p:attrNameLst>
                                      </p:cBhvr>
                                      <p:tavLst>
                                        <p:tav tm="0">
                                          <p:val>
                                            <p:strVal val="#ppt_h*0.01"/>
                                          </p:val>
                                        </p:tav>
                                        <p:tav tm="100000">
                                          <p:val>
                                            <p:strVal val="#ppt_h"/>
                                          </p:val>
                                        </p:tav>
                                      </p:tavLst>
                                    </p:anim>
                                    <p:anim calcmode="lin" valueType="num">
                                      <p:cBhvr>
                                        <p:cTn id="58" dur="500" fill="hold"/>
                                        <p:tgtEl>
                                          <p:spTgt spid="347148"/>
                                        </p:tgtEl>
                                        <p:attrNameLst>
                                          <p:attrName>ppt_x</p:attrName>
                                        </p:attrNameLst>
                                      </p:cBhvr>
                                      <p:tavLst>
                                        <p:tav tm="0">
                                          <p:val>
                                            <p:strVal val="#ppt_x"/>
                                          </p:val>
                                        </p:tav>
                                        <p:tav tm="100000">
                                          <p:val>
                                            <p:strVal val="#ppt_x"/>
                                          </p:val>
                                        </p:tav>
                                      </p:tavLst>
                                    </p:anim>
                                    <p:anim calcmode="lin" valueType="num">
                                      <p:cBhvr>
                                        <p:cTn id="59" dur="500" fill="hold"/>
                                        <p:tgtEl>
                                          <p:spTgt spid="347148"/>
                                        </p:tgtEl>
                                        <p:attrNameLst>
                                          <p:attrName>ppt_y</p:attrName>
                                        </p:attrNameLst>
                                      </p:cBhvr>
                                      <p:tavLst>
                                        <p:tav tm="0">
                                          <p:val>
                                            <p:strVal val="#ppt_h+1"/>
                                          </p:val>
                                        </p:tav>
                                        <p:tav tm="100000">
                                          <p:val>
                                            <p:strVal val="#ppt_y"/>
                                          </p:val>
                                        </p:tav>
                                      </p:tavLst>
                                    </p:anim>
                                    <p:animEffect transition="in" filter="fade">
                                      <p:cBhvr>
                                        <p:cTn id="60" dur="500"/>
                                        <p:tgtEl>
                                          <p:spTgt spid="347148"/>
                                        </p:tgtEl>
                                      </p:cBhvr>
                                    </p:animEffect>
                                  </p:childTnLst>
                                </p:cTn>
                              </p:par>
                              <p:par>
                                <p:cTn id="61" presetID="58" presetClass="entr" presetSubtype="0" accel="100000" fill="hold" nodeType="withEffect">
                                  <p:stCondLst>
                                    <p:cond delay="0"/>
                                  </p:stCondLst>
                                  <p:childTnLst>
                                    <p:set>
                                      <p:cBhvr>
                                        <p:cTn id="62" dur="1" fill="hold">
                                          <p:stCondLst>
                                            <p:cond delay="0"/>
                                          </p:stCondLst>
                                        </p:cTn>
                                        <p:tgtEl>
                                          <p:spTgt spid="347147"/>
                                        </p:tgtEl>
                                        <p:attrNameLst>
                                          <p:attrName>style.visibility</p:attrName>
                                        </p:attrNameLst>
                                      </p:cBhvr>
                                      <p:to>
                                        <p:strVal val="visible"/>
                                      </p:to>
                                    </p:set>
                                    <p:anim calcmode="lin" valueType="num">
                                      <p:cBhvr>
                                        <p:cTn id="63" dur="500" fill="hold"/>
                                        <p:tgtEl>
                                          <p:spTgt spid="347147"/>
                                        </p:tgtEl>
                                        <p:attrNameLst>
                                          <p:attrName>ppt_w</p:attrName>
                                        </p:attrNameLst>
                                      </p:cBhvr>
                                      <p:tavLst>
                                        <p:tav tm="0">
                                          <p:val>
                                            <p:strVal val="#ppt_w*2.5"/>
                                          </p:val>
                                        </p:tav>
                                        <p:tav tm="100000">
                                          <p:val>
                                            <p:strVal val="#ppt_w"/>
                                          </p:val>
                                        </p:tav>
                                      </p:tavLst>
                                    </p:anim>
                                    <p:anim calcmode="lin" valueType="num">
                                      <p:cBhvr>
                                        <p:cTn id="64" dur="500" fill="hold"/>
                                        <p:tgtEl>
                                          <p:spTgt spid="347147"/>
                                        </p:tgtEl>
                                        <p:attrNameLst>
                                          <p:attrName>ppt_h</p:attrName>
                                        </p:attrNameLst>
                                      </p:cBhvr>
                                      <p:tavLst>
                                        <p:tav tm="0">
                                          <p:val>
                                            <p:strVal val="#ppt_h*0.01"/>
                                          </p:val>
                                        </p:tav>
                                        <p:tav tm="100000">
                                          <p:val>
                                            <p:strVal val="#ppt_h"/>
                                          </p:val>
                                        </p:tav>
                                      </p:tavLst>
                                    </p:anim>
                                    <p:anim calcmode="lin" valueType="num">
                                      <p:cBhvr>
                                        <p:cTn id="65" dur="500" fill="hold"/>
                                        <p:tgtEl>
                                          <p:spTgt spid="347147"/>
                                        </p:tgtEl>
                                        <p:attrNameLst>
                                          <p:attrName>ppt_x</p:attrName>
                                        </p:attrNameLst>
                                      </p:cBhvr>
                                      <p:tavLst>
                                        <p:tav tm="0">
                                          <p:val>
                                            <p:strVal val="#ppt_x"/>
                                          </p:val>
                                        </p:tav>
                                        <p:tav tm="100000">
                                          <p:val>
                                            <p:strVal val="#ppt_x"/>
                                          </p:val>
                                        </p:tav>
                                      </p:tavLst>
                                    </p:anim>
                                    <p:anim calcmode="lin" valueType="num">
                                      <p:cBhvr>
                                        <p:cTn id="66" dur="500" fill="hold"/>
                                        <p:tgtEl>
                                          <p:spTgt spid="347147"/>
                                        </p:tgtEl>
                                        <p:attrNameLst>
                                          <p:attrName>ppt_y</p:attrName>
                                        </p:attrNameLst>
                                      </p:cBhvr>
                                      <p:tavLst>
                                        <p:tav tm="0">
                                          <p:val>
                                            <p:strVal val="#ppt_h+1"/>
                                          </p:val>
                                        </p:tav>
                                        <p:tav tm="100000">
                                          <p:val>
                                            <p:strVal val="#ppt_y"/>
                                          </p:val>
                                        </p:tav>
                                      </p:tavLst>
                                    </p:anim>
                                    <p:animEffect transition="in" filter="fade">
                                      <p:cBhvr>
                                        <p:cTn id="67" dur="500"/>
                                        <p:tgtEl>
                                          <p:spTgt spid="347147"/>
                                        </p:tgtEl>
                                      </p:cBhvr>
                                    </p:animEffect>
                                  </p:childTnLst>
                                </p:cTn>
                              </p:par>
                              <p:par>
                                <p:cTn id="68" presetID="58" presetClass="entr" presetSubtype="0" accel="100000" fill="hold" nodeType="withEffect">
                                  <p:stCondLst>
                                    <p:cond delay="0"/>
                                  </p:stCondLst>
                                  <p:childTnLst>
                                    <p:set>
                                      <p:cBhvr>
                                        <p:cTn id="69" dur="1" fill="hold">
                                          <p:stCondLst>
                                            <p:cond delay="0"/>
                                          </p:stCondLst>
                                        </p:cTn>
                                        <p:tgtEl>
                                          <p:spTgt spid="347145"/>
                                        </p:tgtEl>
                                        <p:attrNameLst>
                                          <p:attrName>style.visibility</p:attrName>
                                        </p:attrNameLst>
                                      </p:cBhvr>
                                      <p:to>
                                        <p:strVal val="visible"/>
                                      </p:to>
                                    </p:set>
                                    <p:anim calcmode="lin" valueType="num">
                                      <p:cBhvr>
                                        <p:cTn id="70" dur="500" fill="hold"/>
                                        <p:tgtEl>
                                          <p:spTgt spid="347145"/>
                                        </p:tgtEl>
                                        <p:attrNameLst>
                                          <p:attrName>ppt_w</p:attrName>
                                        </p:attrNameLst>
                                      </p:cBhvr>
                                      <p:tavLst>
                                        <p:tav tm="0">
                                          <p:val>
                                            <p:strVal val="#ppt_w*2.5"/>
                                          </p:val>
                                        </p:tav>
                                        <p:tav tm="100000">
                                          <p:val>
                                            <p:strVal val="#ppt_w"/>
                                          </p:val>
                                        </p:tav>
                                      </p:tavLst>
                                    </p:anim>
                                    <p:anim calcmode="lin" valueType="num">
                                      <p:cBhvr>
                                        <p:cTn id="71" dur="500" fill="hold"/>
                                        <p:tgtEl>
                                          <p:spTgt spid="347145"/>
                                        </p:tgtEl>
                                        <p:attrNameLst>
                                          <p:attrName>ppt_h</p:attrName>
                                        </p:attrNameLst>
                                      </p:cBhvr>
                                      <p:tavLst>
                                        <p:tav tm="0">
                                          <p:val>
                                            <p:strVal val="#ppt_h*0.01"/>
                                          </p:val>
                                        </p:tav>
                                        <p:tav tm="100000">
                                          <p:val>
                                            <p:strVal val="#ppt_h"/>
                                          </p:val>
                                        </p:tav>
                                      </p:tavLst>
                                    </p:anim>
                                    <p:anim calcmode="lin" valueType="num">
                                      <p:cBhvr>
                                        <p:cTn id="72" dur="500" fill="hold"/>
                                        <p:tgtEl>
                                          <p:spTgt spid="347145"/>
                                        </p:tgtEl>
                                        <p:attrNameLst>
                                          <p:attrName>ppt_x</p:attrName>
                                        </p:attrNameLst>
                                      </p:cBhvr>
                                      <p:tavLst>
                                        <p:tav tm="0">
                                          <p:val>
                                            <p:strVal val="#ppt_x"/>
                                          </p:val>
                                        </p:tav>
                                        <p:tav tm="100000">
                                          <p:val>
                                            <p:strVal val="#ppt_x"/>
                                          </p:val>
                                        </p:tav>
                                      </p:tavLst>
                                    </p:anim>
                                    <p:anim calcmode="lin" valueType="num">
                                      <p:cBhvr>
                                        <p:cTn id="73" dur="500" fill="hold"/>
                                        <p:tgtEl>
                                          <p:spTgt spid="347145"/>
                                        </p:tgtEl>
                                        <p:attrNameLst>
                                          <p:attrName>ppt_y</p:attrName>
                                        </p:attrNameLst>
                                      </p:cBhvr>
                                      <p:tavLst>
                                        <p:tav tm="0">
                                          <p:val>
                                            <p:strVal val="#ppt_h+1"/>
                                          </p:val>
                                        </p:tav>
                                        <p:tav tm="100000">
                                          <p:val>
                                            <p:strVal val="#ppt_y"/>
                                          </p:val>
                                        </p:tav>
                                      </p:tavLst>
                                    </p:anim>
                                    <p:animEffect transition="in" filter="fade">
                                      <p:cBhvr>
                                        <p:cTn id="74" dur="500"/>
                                        <p:tgtEl>
                                          <p:spTgt spid="347145"/>
                                        </p:tgtEl>
                                      </p:cBhvr>
                                    </p:animEffect>
                                  </p:childTnLst>
                                </p:cTn>
                              </p:par>
                              <p:par>
                                <p:cTn id="75" presetID="58" presetClass="entr" presetSubtype="0" accel="100000" fill="hold" nodeType="withEffect">
                                  <p:stCondLst>
                                    <p:cond delay="0"/>
                                  </p:stCondLst>
                                  <p:childTnLst>
                                    <p:set>
                                      <p:cBhvr>
                                        <p:cTn id="76" dur="1" fill="hold">
                                          <p:stCondLst>
                                            <p:cond delay="0"/>
                                          </p:stCondLst>
                                        </p:cTn>
                                        <p:tgtEl>
                                          <p:spTgt spid="347144"/>
                                        </p:tgtEl>
                                        <p:attrNameLst>
                                          <p:attrName>style.visibility</p:attrName>
                                        </p:attrNameLst>
                                      </p:cBhvr>
                                      <p:to>
                                        <p:strVal val="visible"/>
                                      </p:to>
                                    </p:set>
                                    <p:anim calcmode="lin" valueType="num">
                                      <p:cBhvr>
                                        <p:cTn id="77" dur="500" fill="hold"/>
                                        <p:tgtEl>
                                          <p:spTgt spid="347144"/>
                                        </p:tgtEl>
                                        <p:attrNameLst>
                                          <p:attrName>ppt_w</p:attrName>
                                        </p:attrNameLst>
                                      </p:cBhvr>
                                      <p:tavLst>
                                        <p:tav tm="0">
                                          <p:val>
                                            <p:strVal val="#ppt_w*2.5"/>
                                          </p:val>
                                        </p:tav>
                                        <p:tav tm="100000">
                                          <p:val>
                                            <p:strVal val="#ppt_w"/>
                                          </p:val>
                                        </p:tav>
                                      </p:tavLst>
                                    </p:anim>
                                    <p:anim calcmode="lin" valueType="num">
                                      <p:cBhvr>
                                        <p:cTn id="78" dur="500" fill="hold"/>
                                        <p:tgtEl>
                                          <p:spTgt spid="347144"/>
                                        </p:tgtEl>
                                        <p:attrNameLst>
                                          <p:attrName>ppt_h</p:attrName>
                                        </p:attrNameLst>
                                      </p:cBhvr>
                                      <p:tavLst>
                                        <p:tav tm="0">
                                          <p:val>
                                            <p:strVal val="#ppt_h*0.01"/>
                                          </p:val>
                                        </p:tav>
                                        <p:tav tm="100000">
                                          <p:val>
                                            <p:strVal val="#ppt_h"/>
                                          </p:val>
                                        </p:tav>
                                      </p:tavLst>
                                    </p:anim>
                                    <p:anim calcmode="lin" valueType="num">
                                      <p:cBhvr>
                                        <p:cTn id="79" dur="500" fill="hold"/>
                                        <p:tgtEl>
                                          <p:spTgt spid="347144"/>
                                        </p:tgtEl>
                                        <p:attrNameLst>
                                          <p:attrName>ppt_x</p:attrName>
                                        </p:attrNameLst>
                                      </p:cBhvr>
                                      <p:tavLst>
                                        <p:tav tm="0">
                                          <p:val>
                                            <p:strVal val="#ppt_x"/>
                                          </p:val>
                                        </p:tav>
                                        <p:tav tm="100000">
                                          <p:val>
                                            <p:strVal val="#ppt_x"/>
                                          </p:val>
                                        </p:tav>
                                      </p:tavLst>
                                    </p:anim>
                                    <p:anim calcmode="lin" valueType="num">
                                      <p:cBhvr>
                                        <p:cTn id="80" dur="500" fill="hold"/>
                                        <p:tgtEl>
                                          <p:spTgt spid="347144"/>
                                        </p:tgtEl>
                                        <p:attrNameLst>
                                          <p:attrName>ppt_y</p:attrName>
                                        </p:attrNameLst>
                                      </p:cBhvr>
                                      <p:tavLst>
                                        <p:tav tm="0">
                                          <p:val>
                                            <p:strVal val="#ppt_h+1"/>
                                          </p:val>
                                        </p:tav>
                                        <p:tav tm="100000">
                                          <p:val>
                                            <p:strVal val="#ppt_y"/>
                                          </p:val>
                                        </p:tav>
                                      </p:tavLst>
                                    </p:anim>
                                    <p:animEffect transition="in" filter="fade">
                                      <p:cBhvr>
                                        <p:cTn id="81" dur="500"/>
                                        <p:tgtEl>
                                          <p:spTgt spid="347144"/>
                                        </p:tgtEl>
                                      </p:cBhvr>
                                    </p:animEffect>
                                  </p:childTnLst>
                                </p:cTn>
                              </p:par>
                              <p:par>
                                <p:cTn id="82" presetID="58" presetClass="entr" presetSubtype="0" accel="100000" fill="hold" nodeType="withEffect">
                                  <p:stCondLst>
                                    <p:cond delay="0"/>
                                  </p:stCondLst>
                                  <p:childTnLst>
                                    <p:set>
                                      <p:cBhvr>
                                        <p:cTn id="83" dur="1" fill="hold">
                                          <p:stCondLst>
                                            <p:cond delay="0"/>
                                          </p:stCondLst>
                                        </p:cTn>
                                        <p:tgtEl>
                                          <p:spTgt spid="347143"/>
                                        </p:tgtEl>
                                        <p:attrNameLst>
                                          <p:attrName>style.visibility</p:attrName>
                                        </p:attrNameLst>
                                      </p:cBhvr>
                                      <p:to>
                                        <p:strVal val="visible"/>
                                      </p:to>
                                    </p:set>
                                    <p:anim calcmode="lin" valueType="num">
                                      <p:cBhvr>
                                        <p:cTn id="84" dur="500" fill="hold"/>
                                        <p:tgtEl>
                                          <p:spTgt spid="347143"/>
                                        </p:tgtEl>
                                        <p:attrNameLst>
                                          <p:attrName>ppt_w</p:attrName>
                                        </p:attrNameLst>
                                      </p:cBhvr>
                                      <p:tavLst>
                                        <p:tav tm="0">
                                          <p:val>
                                            <p:strVal val="#ppt_w*2.5"/>
                                          </p:val>
                                        </p:tav>
                                        <p:tav tm="100000">
                                          <p:val>
                                            <p:strVal val="#ppt_w"/>
                                          </p:val>
                                        </p:tav>
                                      </p:tavLst>
                                    </p:anim>
                                    <p:anim calcmode="lin" valueType="num">
                                      <p:cBhvr>
                                        <p:cTn id="85" dur="500" fill="hold"/>
                                        <p:tgtEl>
                                          <p:spTgt spid="347143"/>
                                        </p:tgtEl>
                                        <p:attrNameLst>
                                          <p:attrName>ppt_h</p:attrName>
                                        </p:attrNameLst>
                                      </p:cBhvr>
                                      <p:tavLst>
                                        <p:tav tm="0">
                                          <p:val>
                                            <p:strVal val="#ppt_h*0.01"/>
                                          </p:val>
                                        </p:tav>
                                        <p:tav tm="100000">
                                          <p:val>
                                            <p:strVal val="#ppt_h"/>
                                          </p:val>
                                        </p:tav>
                                      </p:tavLst>
                                    </p:anim>
                                    <p:anim calcmode="lin" valueType="num">
                                      <p:cBhvr>
                                        <p:cTn id="86" dur="500" fill="hold"/>
                                        <p:tgtEl>
                                          <p:spTgt spid="347143"/>
                                        </p:tgtEl>
                                        <p:attrNameLst>
                                          <p:attrName>ppt_x</p:attrName>
                                        </p:attrNameLst>
                                      </p:cBhvr>
                                      <p:tavLst>
                                        <p:tav tm="0">
                                          <p:val>
                                            <p:strVal val="#ppt_x"/>
                                          </p:val>
                                        </p:tav>
                                        <p:tav tm="100000">
                                          <p:val>
                                            <p:strVal val="#ppt_x"/>
                                          </p:val>
                                        </p:tav>
                                      </p:tavLst>
                                    </p:anim>
                                    <p:anim calcmode="lin" valueType="num">
                                      <p:cBhvr>
                                        <p:cTn id="87" dur="500" fill="hold"/>
                                        <p:tgtEl>
                                          <p:spTgt spid="347143"/>
                                        </p:tgtEl>
                                        <p:attrNameLst>
                                          <p:attrName>ppt_y</p:attrName>
                                        </p:attrNameLst>
                                      </p:cBhvr>
                                      <p:tavLst>
                                        <p:tav tm="0">
                                          <p:val>
                                            <p:strVal val="#ppt_h+1"/>
                                          </p:val>
                                        </p:tav>
                                        <p:tav tm="100000">
                                          <p:val>
                                            <p:strVal val="#ppt_y"/>
                                          </p:val>
                                        </p:tav>
                                      </p:tavLst>
                                    </p:anim>
                                    <p:animEffect transition="in" filter="fade">
                                      <p:cBhvr>
                                        <p:cTn id="88" dur="500"/>
                                        <p:tgtEl>
                                          <p:spTgt spid="347143"/>
                                        </p:tgtEl>
                                      </p:cBhvr>
                                    </p:animEffect>
                                  </p:childTnLst>
                                </p:cTn>
                              </p:par>
                              <p:par>
                                <p:cTn id="89" presetID="58" presetClass="entr" presetSubtype="0" accel="100000" fill="hold" nodeType="withEffect">
                                  <p:stCondLst>
                                    <p:cond delay="0"/>
                                  </p:stCondLst>
                                  <p:childTnLst>
                                    <p:set>
                                      <p:cBhvr>
                                        <p:cTn id="90" dur="1" fill="hold">
                                          <p:stCondLst>
                                            <p:cond delay="0"/>
                                          </p:stCondLst>
                                        </p:cTn>
                                        <p:tgtEl>
                                          <p:spTgt spid="347142"/>
                                        </p:tgtEl>
                                        <p:attrNameLst>
                                          <p:attrName>style.visibility</p:attrName>
                                        </p:attrNameLst>
                                      </p:cBhvr>
                                      <p:to>
                                        <p:strVal val="visible"/>
                                      </p:to>
                                    </p:set>
                                    <p:anim calcmode="lin" valueType="num">
                                      <p:cBhvr>
                                        <p:cTn id="91" dur="500" fill="hold"/>
                                        <p:tgtEl>
                                          <p:spTgt spid="347142"/>
                                        </p:tgtEl>
                                        <p:attrNameLst>
                                          <p:attrName>ppt_w</p:attrName>
                                        </p:attrNameLst>
                                      </p:cBhvr>
                                      <p:tavLst>
                                        <p:tav tm="0">
                                          <p:val>
                                            <p:strVal val="#ppt_w*2.5"/>
                                          </p:val>
                                        </p:tav>
                                        <p:tav tm="100000">
                                          <p:val>
                                            <p:strVal val="#ppt_w"/>
                                          </p:val>
                                        </p:tav>
                                      </p:tavLst>
                                    </p:anim>
                                    <p:anim calcmode="lin" valueType="num">
                                      <p:cBhvr>
                                        <p:cTn id="92" dur="500" fill="hold"/>
                                        <p:tgtEl>
                                          <p:spTgt spid="347142"/>
                                        </p:tgtEl>
                                        <p:attrNameLst>
                                          <p:attrName>ppt_h</p:attrName>
                                        </p:attrNameLst>
                                      </p:cBhvr>
                                      <p:tavLst>
                                        <p:tav tm="0">
                                          <p:val>
                                            <p:strVal val="#ppt_h*0.01"/>
                                          </p:val>
                                        </p:tav>
                                        <p:tav tm="100000">
                                          <p:val>
                                            <p:strVal val="#ppt_h"/>
                                          </p:val>
                                        </p:tav>
                                      </p:tavLst>
                                    </p:anim>
                                    <p:anim calcmode="lin" valueType="num">
                                      <p:cBhvr>
                                        <p:cTn id="93" dur="500" fill="hold"/>
                                        <p:tgtEl>
                                          <p:spTgt spid="347142"/>
                                        </p:tgtEl>
                                        <p:attrNameLst>
                                          <p:attrName>ppt_x</p:attrName>
                                        </p:attrNameLst>
                                      </p:cBhvr>
                                      <p:tavLst>
                                        <p:tav tm="0">
                                          <p:val>
                                            <p:strVal val="#ppt_x"/>
                                          </p:val>
                                        </p:tav>
                                        <p:tav tm="100000">
                                          <p:val>
                                            <p:strVal val="#ppt_x"/>
                                          </p:val>
                                        </p:tav>
                                      </p:tavLst>
                                    </p:anim>
                                    <p:anim calcmode="lin" valueType="num">
                                      <p:cBhvr>
                                        <p:cTn id="94" dur="500" fill="hold"/>
                                        <p:tgtEl>
                                          <p:spTgt spid="347142"/>
                                        </p:tgtEl>
                                        <p:attrNameLst>
                                          <p:attrName>ppt_y</p:attrName>
                                        </p:attrNameLst>
                                      </p:cBhvr>
                                      <p:tavLst>
                                        <p:tav tm="0">
                                          <p:val>
                                            <p:strVal val="#ppt_h+1"/>
                                          </p:val>
                                        </p:tav>
                                        <p:tav tm="100000">
                                          <p:val>
                                            <p:strVal val="#ppt_y"/>
                                          </p:val>
                                        </p:tav>
                                      </p:tavLst>
                                    </p:anim>
                                    <p:animEffect transition="in" filter="fade">
                                      <p:cBhvr>
                                        <p:cTn id="95" dur="500"/>
                                        <p:tgtEl>
                                          <p:spTgt spid="347142"/>
                                        </p:tgtEl>
                                      </p:cBhvr>
                                    </p:animEffect>
                                  </p:childTnLst>
                                </p:cTn>
                              </p:par>
                              <p:par>
                                <p:cTn id="96" presetID="58" presetClass="entr" presetSubtype="0" accel="100000" fill="hold" grpId="0" nodeType="withEffect">
                                  <p:stCondLst>
                                    <p:cond delay="0"/>
                                  </p:stCondLst>
                                  <p:childTnLst>
                                    <p:set>
                                      <p:cBhvr>
                                        <p:cTn id="97" dur="1" fill="hold">
                                          <p:stCondLst>
                                            <p:cond delay="0"/>
                                          </p:stCondLst>
                                        </p:cTn>
                                        <p:tgtEl>
                                          <p:spTgt spid="3">
                                            <p:txEl>
                                              <p:pRg st="2" end="2"/>
                                            </p:txEl>
                                          </p:spTgt>
                                        </p:tgtEl>
                                        <p:attrNameLst>
                                          <p:attrName>style.visibility</p:attrName>
                                        </p:attrNameLst>
                                      </p:cBhvr>
                                      <p:to>
                                        <p:strVal val="visible"/>
                                      </p:to>
                                    </p:set>
                                    <p:anim calcmode="lin" valueType="num">
                                      <p:cBhvr>
                                        <p:cTn id="98"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99"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0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01"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102" dur="500"/>
                                        <p:tgtEl>
                                          <p:spTgt spid="3">
                                            <p:txEl>
                                              <p:pRg st="2" end="2"/>
                                            </p:txEl>
                                          </p:spTgt>
                                        </p:tgtEl>
                                      </p:cBhvr>
                                    </p:animEffect>
                                  </p:childTnLst>
                                </p:cTn>
                              </p:par>
                              <p:par>
                                <p:cTn id="103" presetID="58" presetClass="entr" presetSubtype="0" accel="100000" fill="hold" grpId="0" nodeType="withEffect">
                                  <p:stCondLst>
                                    <p:cond delay="0"/>
                                  </p:stCondLst>
                                  <p:childTnLst>
                                    <p:set>
                                      <p:cBhvr>
                                        <p:cTn id="104" dur="1" fill="hold">
                                          <p:stCondLst>
                                            <p:cond delay="0"/>
                                          </p:stCondLst>
                                        </p:cTn>
                                        <p:tgtEl>
                                          <p:spTgt spid="3">
                                            <p:txEl>
                                              <p:pRg st="3" end="3"/>
                                            </p:txEl>
                                          </p:spTgt>
                                        </p:tgtEl>
                                        <p:attrNameLst>
                                          <p:attrName>style.visibility</p:attrName>
                                        </p:attrNameLst>
                                      </p:cBhvr>
                                      <p:to>
                                        <p:strVal val="visible"/>
                                      </p:to>
                                    </p:set>
                                    <p:anim calcmode="lin" valueType="num">
                                      <p:cBhvr>
                                        <p:cTn id="105"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106"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10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08"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109" dur="500"/>
                                        <p:tgtEl>
                                          <p:spTgt spid="3">
                                            <p:txEl>
                                              <p:pRg st="3" end="3"/>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8" presetClass="entr" presetSubtype="0" accel="100000" fill="hold" grpId="0" nodeType="clickEffect">
                                  <p:stCondLst>
                                    <p:cond delay="0"/>
                                  </p:stCondLst>
                                  <p:childTnLst>
                                    <p:set>
                                      <p:cBhvr>
                                        <p:cTn id="113" dur="1" fill="hold">
                                          <p:stCondLst>
                                            <p:cond delay="0"/>
                                          </p:stCondLst>
                                        </p:cTn>
                                        <p:tgtEl>
                                          <p:spTgt spid="3">
                                            <p:txEl>
                                              <p:pRg st="4" end="4"/>
                                            </p:txEl>
                                          </p:spTgt>
                                        </p:tgtEl>
                                        <p:attrNameLst>
                                          <p:attrName>style.visibility</p:attrName>
                                        </p:attrNameLst>
                                      </p:cBhvr>
                                      <p:to>
                                        <p:strVal val="visible"/>
                                      </p:to>
                                    </p:set>
                                    <p:anim calcmode="lin" valueType="num">
                                      <p:cBhvr>
                                        <p:cTn id="114"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115"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11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17"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118" dur="500"/>
                                        <p:tgtEl>
                                          <p:spTgt spid="3">
                                            <p:txEl>
                                              <p:pRg st="4" end="4"/>
                                            </p:txEl>
                                          </p:spTgt>
                                        </p:tgtEl>
                                      </p:cBhvr>
                                    </p:animEffect>
                                  </p:childTnLst>
                                </p:cTn>
                              </p:par>
                              <p:par>
                                <p:cTn id="119" presetID="58" presetClass="entr" presetSubtype="0" accel="100000" fill="hold" grpId="0" nodeType="withEffect">
                                  <p:stCondLst>
                                    <p:cond delay="0"/>
                                  </p:stCondLst>
                                  <p:childTnLst>
                                    <p:set>
                                      <p:cBhvr>
                                        <p:cTn id="120" dur="1" fill="hold">
                                          <p:stCondLst>
                                            <p:cond delay="0"/>
                                          </p:stCondLst>
                                        </p:cTn>
                                        <p:tgtEl>
                                          <p:spTgt spid="3">
                                            <p:txEl>
                                              <p:pRg st="5" end="5"/>
                                            </p:txEl>
                                          </p:spTgt>
                                        </p:tgtEl>
                                        <p:attrNameLst>
                                          <p:attrName>style.visibility</p:attrName>
                                        </p:attrNameLst>
                                      </p:cBhvr>
                                      <p:to>
                                        <p:strVal val="visible"/>
                                      </p:to>
                                    </p:set>
                                    <p:anim calcmode="lin" valueType="num">
                                      <p:cBhvr>
                                        <p:cTn id="121"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122"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1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24"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125" dur="500"/>
                                        <p:tgtEl>
                                          <p:spTgt spid="3">
                                            <p:txEl>
                                              <p:pRg st="5" end="5"/>
                                            </p:txEl>
                                          </p:spTgt>
                                        </p:tgtEl>
                                      </p:cBhvr>
                                    </p:animEffect>
                                  </p:childTnLst>
                                </p:cTn>
                              </p:par>
                              <p:par>
                                <p:cTn id="126" presetID="58" presetClass="entr" presetSubtype="0" accel="100000" fill="hold" grpId="0" nodeType="withEffect">
                                  <p:stCondLst>
                                    <p:cond delay="0"/>
                                  </p:stCondLst>
                                  <p:childTnLst>
                                    <p:set>
                                      <p:cBhvr>
                                        <p:cTn id="127" dur="1" fill="hold">
                                          <p:stCondLst>
                                            <p:cond delay="0"/>
                                          </p:stCondLst>
                                        </p:cTn>
                                        <p:tgtEl>
                                          <p:spTgt spid="3">
                                            <p:txEl>
                                              <p:pRg st="6" end="6"/>
                                            </p:txEl>
                                          </p:spTgt>
                                        </p:tgtEl>
                                        <p:attrNameLst>
                                          <p:attrName>style.visibility</p:attrName>
                                        </p:attrNameLst>
                                      </p:cBhvr>
                                      <p:to>
                                        <p:strVal val="visible"/>
                                      </p:to>
                                    </p:set>
                                    <p:anim calcmode="lin" valueType="num">
                                      <p:cBhvr>
                                        <p:cTn id="128"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129"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1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31"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132" dur="500"/>
                                        <p:tgtEl>
                                          <p:spTgt spid="3">
                                            <p:txEl>
                                              <p:pRg st="6" end="6"/>
                                            </p:txEl>
                                          </p:spTgt>
                                        </p:tgtEl>
                                      </p:cBhvr>
                                    </p:animEffect>
                                  </p:childTnLst>
                                </p:cTn>
                              </p:par>
                              <p:par>
                                <p:cTn id="133" presetID="58" presetClass="entr" presetSubtype="0" accel="100000" fill="hold" grpId="0" nodeType="withEffect">
                                  <p:stCondLst>
                                    <p:cond delay="0"/>
                                  </p:stCondLst>
                                  <p:childTnLst>
                                    <p:set>
                                      <p:cBhvr>
                                        <p:cTn id="134" dur="1" fill="hold">
                                          <p:stCondLst>
                                            <p:cond delay="0"/>
                                          </p:stCondLst>
                                        </p:cTn>
                                        <p:tgtEl>
                                          <p:spTgt spid="3">
                                            <p:txEl>
                                              <p:pRg st="7" end="7"/>
                                            </p:txEl>
                                          </p:spTgt>
                                        </p:tgtEl>
                                        <p:attrNameLst>
                                          <p:attrName>style.visibility</p:attrName>
                                        </p:attrNameLst>
                                      </p:cBhvr>
                                      <p:to>
                                        <p:strVal val="visible"/>
                                      </p:to>
                                    </p:set>
                                    <p:anim calcmode="lin" valueType="num">
                                      <p:cBhvr>
                                        <p:cTn id="135"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136"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1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38"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139" dur="500"/>
                                        <p:tgtEl>
                                          <p:spTgt spid="3">
                                            <p:txEl>
                                              <p:pRg st="7" end="7"/>
                                            </p:txEl>
                                          </p:spTgt>
                                        </p:tgtEl>
                                      </p:cBhvr>
                                    </p:animEffect>
                                  </p:childTnLst>
                                </p:cTn>
                              </p:par>
                              <p:par>
                                <p:cTn id="140" presetID="58" presetClass="entr" presetSubtype="0" accel="100000" fill="hold" grpId="0" nodeType="withEffect">
                                  <p:stCondLst>
                                    <p:cond delay="0"/>
                                  </p:stCondLst>
                                  <p:childTnLst>
                                    <p:set>
                                      <p:cBhvr>
                                        <p:cTn id="141" dur="1" fill="hold">
                                          <p:stCondLst>
                                            <p:cond delay="0"/>
                                          </p:stCondLst>
                                        </p:cTn>
                                        <p:tgtEl>
                                          <p:spTgt spid="3">
                                            <p:txEl>
                                              <p:pRg st="8" end="8"/>
                                            </p:txEl>
                                          </p:spTgt>
                                        </p:tgtEl>
                                        <p:attrNameLst>
                                          <p:attrName>style.visibility</p:attrName>
                                        </p:attrNameLst>
                                      </p:cBhvr>
                                      <p:to>
                                        <p:strVal val="visible"/>
                                      </p:to>
                                    </p:set>
                                    <p:anim calcmode="lin" valueType="num">
                                      <p:cBhvr>
                                        <p:cTn id="142"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143"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14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45"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146" dur="500"/>
                                        <p:tgtEl>
                                          <p:spTgt spid="3">
                                            <p:txEl>
                                              <p:pRg st="8" end="8"/>
                                            </p:txEl>
                                          </p:spTgt>
                                        </p:tgtEl>
                                      </p:cBhvr>
                                    </p:animEffect>
                                  </p:childTnLst>
                                </p:cTn>
                              </p:par>
                              <p:par>
                                <p:cTn id="147" presetID="58" presetClass="entr" presetSubtype="0" accel="100000" fill="hold" nodeType="withEffect">
                                  <p:stCondLst>
                                    <p:cond delay="0"/>
                                  </p:stCondLst>
                                  <p:childTnLst>
                                    <p:set>
                                      <p:cBhvr>
                                        <p:cTn id="148" dur="1" fill="hold">
                                          <p:stCondLst>
                                            <p:cond delay="0"/>
                                          </p:stCondLst>
                                        </p:cTn>
                                        <p:tgtEl>
                                          <p:spTgt spid="347141"/>
                                        </p:tgtEl>
                                        <p:attrNameLst>
                                          <p:attrName>style.visibility</p:attrName>
                                        </p:attrNameLst>
                                      </p:cBhvr>
                                      <p:to>
                                        <p:strVal val="visible"/>
                                      </p:to>
                                    </p:set>
                                    <p:anim calcmode="lin" valueType="num">
                                      <p:cBhvr>
                                        <p:cTn id="149" dur="500" fill="hold"/>
                                        <p:tgtEl>
                                          <p:spTgt spid="347141"/>
                                        </p:tgtEl>
                                        <p:attrNameLst>
                                          <p:attrName>ppt_w</p:attrName>
                                        </p:attrNameLst>
                                      </p:cBhvr>
                                      <p:tavLst>
                                        <p:tav tm="0">
                                          <p:val>
                                            <p:strVal val="#ppt_w*2.5"/>
                                          </p:val>
                                        </p:tav>
                                        <p:tav tm="100000">
                                          <p:val>
                                            <p:strVal val="#ppt_w"/>
                                          </p:val>
                                        </p:tav>
                                      </p:tavLst>
                                    </p:anim>
                                    <p:anim calcmode="lin" valueType="num">
                                      <p:cBhvr>
                                        <p:cTn id="150" dur="500" fill="hold"/>
                                        <p:tgtEl>
                                          <p:spTgt spid="347141"/>
                                        </p:tgtEl>
                                        <p:attrNameLst>
                                          <p:attrName>ppt_h</p:attrName>
                                        </p:attrNameLst>
                                      </p:cBhvr>
                                      <p:tavLst>
                                        <p:tav tm="0">
                                          <p:val>
                                            <p:strVal val="#ppt_h*0.01"/>
                                          </p:val>
                                        </p:tav>
                                        <p:tav tm="100000">
                                          <p:val>
                                            <p:strVal val="#ppt_h"/>
                                          </p:val>
                                        </p:tav>
                                      </p:tavLst>
                                    </p:anim>
                                    <p:anim calcmode="lin" valueType="num">
                                      <p:cBhvr>
                                        <p:cTn id="151" dur="500" fill="hold"/>
                                        <p:tgtEl>
                                          <p:spTgt spid="347141"/>
                                        </p:tgtEl>
                                        <p:attrNameLst>
                                          <p:attrName>ppt_x</p:attrName>
                                        </p:attrNameLst>
                                      </p:cBhvr>
                                      <p:tavLst>
                                        <p:tav tm="0">
                                          <p:val>
                                            <p:strVal val="#ppt_x"/>
                                          </p:val>
                                        </p:tav>
                                        <p:tav tm="100000">
                                          <p:val>
                                            <p:strVal val="#ppt_x"/>
                                          </p:val>
                                        </p:tav>
                                      </p:tavLst>
                                    </p:anim>
                                    <p:anim calcmode="lin" valueType="num">
                                      <p:cBhvr>
                                        <p:cTn id="152" dur="500" fill="hold"/>
                                        <p:tgtEl>
                                          <p:spTgt spid="347141"/>
                                        </p:tgtEl>
                                        <p:attrNameLst>
                                          <p:attrName>ppt_y</p:attrName>
                                        </p:attrNameLst>
                                      </p:cBhvr>
                                      <p:tavLst>
                                        <p:tav tm="0">
                                          <p:val>
                                            <p:strVal val="#ppt_h+1"/>
                                          </p:val>
                                        </p:tav>
                                        <p:tav tm="100000">
                                          <p:val>
                                            <p:strVal val="#ppt_y"/>
                                          </p:val>
                                        </p:tav>
                                      </p:tavLst>
                                    </p:anim>
                                    <p:animEffect transition="in" filter="fade">
                                      <p:cBhvr>
                                        <p:cTn id="153" dur="500"/>
                                        <p:tgtEl>
                                          <p:spTgt spid="347141"/>
                                        </p:tgtEl>
                                      </p:cBhvr>
                                    </p:animEffect>
                                  </p:childTnLst>
                                </p:cTn>
                              </p:par>
                              <p:par>
                                <p:cTn id="154" presetID="58" presetClass="entr" presetSubtype="0" accel="100000" fill="hold" nodeType="withEffect">
                                  <p:stCondLst>
                                    <p:cond delay="0"/>
                                  </p:stCondLst>
                                  <p:childTnLst>
                                    <p:set>
                                      <p:cBhvr>
                                        <p:cTn id="155" dur="1" fill="hold">
                                          <p:stCondLst>
                                            <p:cond delay="0"/>
                                          </p:stCondLst>
                                        </p:cTn>
                                        <p:tgtEl>
                                          <p:spTgt spid="347140"/>
                                        </p:tgtEl>
                                        <p:attrNameLst>
                                          <p:attrName>style.visibility</p:attrName>
                                        </p:attrNameLst>
                                      </p:cBhvr>
                                      <p:to>
                                        <p:strVal val="visible"/>
                                      </p:to>
                                    </p:set>
                                    <p:anim calcmode="lin" valueType="num">
                                      <p:cBhvr>
                                        <p:cTn id="156" dur="500" fill="hold"/>
                                        <p:tgtEl>
                                          <p:spTgt spid="347140"/>
                                        </p:tgtEl>
                                        <p:attrNameLst>
                                          <p:attrName>ppt_w</p:attrName>
                                        </p:attrNameLst>
                                      </p:cBhvr>
                                      <p:tavLst>
                                        <p:tav tm="0">
                                          <p:val>
                                            <p:strVal val="#ppt_w*2.5"/>
                                          </p:val>
                                        </p:tav>
                                        <p:tav tm="100000">
                                          <p:val>
                                            <p:strVal val="#ppt_w"/>
                                          </p:val>
                                        </p:tav>
                                      </p:tavLst>
                                    </p:anim>
                                    <p:anim calcmode="lin" valueType="num">
                                      <p:cBhvr>
                                        <p:cTn id="157" dur="500" fill="hold"/>
                                        <p:tgtEl>
                                          <p:spTgt spid="347140"/>
                                        </p:tgtEl>
                                        <p:attrNameLst>
                                          <p:attrName>ppt_h</p:attrName>
                                        </p:attrNameLst>
                                      </p:cBhvr>
                                      <p:tavLst>
                                        <p:tav tm="0">
                                          <p:val>
                                            <p:strVal val="#ppt_h*0.01"/>
                                          </p:val>
                                        </p:tav>
                                        <p:tav tm="100000">
                                          <p:val>
                                            <p:strVal val="#ppt_h"/>
                                          </p:val>
                                        </p:tav>
                                      </p:tavLst>
                                    </p:anim>
                                    <p:anim calcmode="lin" valueType="num">
                                      <p:cBhvr>
                                        <p:cTn id="158" dur="500" fill="hold"/>
                                        <p:tgtEl>
                                          <p:spTgt spid="347140"/>
                                        </p:tgtEl>
                                        <p:attrNameLst>
                                          <p:attrName>ppt_x</p:attrName>
                                        </p:attrNameLst>
                                      </p:cBhvr>
                                      <p:tavLst>
                                        <p:tav tm="0">
                                          <p:val>
                                            <p:strVal val="#ppt_x"/>
                                          </p:val>
                                        </p:tav>
                                        <p:tav tm="100000">
                                          <p:val>
                                            <p:strVal val="#ppt_x"/>
                                          </p:val>
                                        </p:tav>
                                      </p:tavLst>
                                    </p:anim>
                                    <p:anim calcmode="lin" valueType="num">
                                      <p:cBhvr>
                                        <p:cTn id="159" dur="500" fill="hold"/>
                                        <p:tgtEl>
                                          <p:spTgt spid="347140"/>
                                        </p:tgtEl>
                                        <p:attrNameLst>
                                          <p:attrName>ppt_y</p:attrName>
                                        </p:attrNameLst>
                                      </p:cBhvr>
                                      <p:tavLst>
                                        <p:tav tm="0">
                                          <p:val>
                                            <p:strVal val="#ppt_h+1"/>
                                          </p:val>
                                        </p:tav>
                                        <p:tav tm="100000">
                                          <p:val>
                                            <p:strVal val="#ppt_y"/>
                                          </p:val>
                                        </p:tav>
                                      </p:tavLst>
                                    </p:anim>
                                    <p:animEffect transition="in" filter="fade">
                                      <p:cBhvr>
                                        <p:cTn id="160" dur="500"/>
                                        <p:tgtEl>
                                          <p:spTgt spid="347140"/>
                                        </p:tgtEl>
                                      </p:cBhvr>
                                    </p:animEffect>
                                  </p:childTnLst>
                                </p:cTn>
                              </p:par>
                              <p:par>
                                <p:cTn id="161" presetID="58" presetClass="entr" presetSubtype="0" accel="100000" fill="hold" nodeType="withEffect">
                                  <p:stCondLst>
                                    <p:cond delay="0"/>
                                  </p:stCondLst>
                                  <p:childTnLst>
                                    <p:set>
                                      <p:cBhvr>
                                        <p:cTn id="162" dur="1" fill="hold">
                                          <p:stCondLst>
                                            <p:cond delay="0"/>
                                          </p:stCondLst>
                                        </p:cTn>
                                        <p:tgtEl>
                                          <p:spTgt spid="347139"/>
                                        </p:tgtEl>
                                        <p:attrNameLst>
                                          <p:attrName>style.visibility</p:attrName>
                                        </p:attrNameLst>
                                      </p:cBhvr>
                                      <p:to>
                                        <p:strVal val="visible"/>
                                      </p:to>
                                    </p:set>
                                    <p:anim calcmode="lin" valueType="num">
                                      <p:cBhvr>
                                        <p:cTn id="163" dur="500" fill="hold"/>
                                        <p:tgtEl>
                                          <p:spTgt spid="347139"/>
                                        </p:tgtEl>
                                        <p:attrNameLst>
                                          <p:attrName>ppt_w</p:attrName>
                                        </p:attrNameLst>
                                      </p:cBhvr>
                                      <p:tavLst>
                                        <p:tav tm="0">
                                          <p:val>
                                            <p:strVal val="#ppt_w*2.5"/>
                                          </p:val>
                                        </p:tav>
                                        <p:tav tm="100000">
                                          <p:val>
                                            <p:strVal val="#ppt_w"/>
                                          </p:val>
                                        </p:tav>
                                      </p:tavLst>
                                    </p:anim>
                                    <p:anim calcmode="lin" valueType="num">
                                      <p:cBhvr>
                                        <p:cTn id="164" dur="500" fill="hold"/>
                                        <p:tgtEl>
                                          <p:spTgt spid="347139"/>
                                        </p:tgtEl>
                                        <p:attrNameLst>
                                          <p:attrName>ppt_h</p:attrName>
                                        </p:attrNameLst>
                                      </p:cBhvr>
                                      <p:tavLst>
                                        <p:tav tm="0">
                                          <p:val>
                                            <p:strVal val="#ppt_h*0.01"/>
                                          </p:val>
                                        </p:tav>
                                        <p:tav tm="100000">
                                          <p:val>
                                            <p:strVal val="#ppt_h"/>
                                          </p:val>
                                        </p:tav>
                                      </p:tavLst>
                                    </p:anim>
                                    <p:anim calcmode="lin" valueType="num">
                                      <p:cBhvr>
                                        <p:cTn id="165" dur="500" fill="hold"/>
                                        <p:tgtEl>
                                          <p:spTgt spid="347139"/>
                                        </p:tgtEl>
                                        <p:attrNameLst>
                                          <p:attrName>ppt_x</p:attrName>
                                        </p:attrNameLst>
                                      </p:cBhvr>
                                      <p:tavLst>
                                        <p:tav tm="0">
                                          <p:val>
                                            <p:strVal val="#ppt_x"/>
                                          </p:val>
                                        </p:tav>
                                        <p:tav tm="100000">
                                          <p:val>
                                            <p:strVal val="#ppt_x"/>
                                          </p:val>
                                        </p:tav>
                                      </p:tavLst>
                                    </p:anim>
                                    <p:anim calcmode="lin" valueType="num">
                                      <p:cBhvr>
                                        <p:cTn id="166" dur="500" fill="hold"/>
                                        <p:tgtEl>
                                          <p:spTgt spid="347139"/>
                                        </p:tgtEl>
                                        <p:attrNameLst>
                                          <p:attrName>ppt_y</p:attrName>
                                        </p:attrNameLst>
                                      </p:cBhvr>
                                      <p:tavLst>
                                        <p:tav tm="0">
                                          <p:val>
                                            <p:strVal val="#ppt_h+1"/>
                                          </p:val>
                                        </p:tav>
                                        <p:tav tm="100000">
                                          <p:val>
                                            <p:strVal val="#ppt_y"/>
                                          </p:val>
                                        </p:tav>
                                      </p:tavLst>
                                    </p:anim>
                                    <p:animEffect transition="in" filter="fade">
                                      <p:cBhvr>
                                        <p:cTn id="167" dur="500"/>
                                        <p:tgtEl>
                                          <p:spTgt spid="347139"/>
                                        </p:tgtEl>
                                      </p:cBhvr>
                                    </p:animEffect>
                                  </p:childTnLst>
                                </p:cTn>
                              </p:par>
                              <p:par>
                                <p:cTn id="168" presetID="58" presetClass="entr" presetSubtype="0" accel="100000" fill="hold" nodeType="withEffect">
                                  <p:stCondLst>
                                    <p:cond delay="0"/>
                                  </p:stCondLst>
                                  <p:childTnLst>
                                    <p:set>
                                      <p:cBhvr>
                                        <p:cTn id="169" dur="1" fill="hold">
                                          <p:stCondLst>
                                            <p:cond delay="0"/>
                                          </p:stCondLst>
                                        </p:cTn>
                                        <p:tgtEl>
                                          <p:spTgt spid="347138"/>
                                        </p:tgtEl>
                                        <p:attrNameLst>
                                          <p:attrName>style.visibility</p:attrName>
                                        </p:attrNameLst>
                                      </p:cBhvr>
                                      <p:to>
                                        <p:strVal val="visible"/>
                                      </p:to>
                                    </p:set>
                                    <p:anim calcmode="lin" valueType="num">
                                      <p:cBhvr>
                                        <p:cTn id="170" dur="500" fill="hold"/>
                                        <p:tgtEl>
                                          <p:spTgt spid="347138"/>
                                        </p:tgtEl>
                                        <p:attrNameLst>
                                          <p:attrName>ppt_w</p:attrName>
                                        </p:attrNameLst>
                                      </p:cBhvr>
                                      <p:tavLst>
                                        <p:tav tm="0">
                                          <p:val>
                                            <p:strVal val="#ppt_w*2.5"/>
                                          </p:val>
                                        </p:tav>
                                        <p:tav tm="100000">
                                          <p:val>
                                            <p:strVal val="#ppt_w"/>
                                          </p:val>
                                        </p:tav>
                                      </p:tavLst>
                                    </p:anim>
                                    <p:anim calcmode="lin" valueType="num">
                                      <p:cBhvr>
                                        <p:cTn id="171" dur="500" fill="hold"/>
                                        <p:tgtEl>
                                          <p:spTgt spid="347138"/>
                                        </p:tgtEl>
                                        <p:attrNameLst>
                                          <p:attrName>ppt_h</p:attrName>
                                        </p:attrNameLst>
                                      </p:cBhvr>
                                      <p:tavLst>
                                        <p:tav tm="0">
                                          <p:val>
                                            <p:strVal val="#ppt_h*0.01"/>
                                          </p:val>
                                        </p:tav>
                                        <p:tav tm="100000">
                                          <p:val>
                                            <p:strVal val="#ppt_h"/>
                                          </p:val>
                                        </p:tav>
                                      </p:tavLst>
                                    </p:anim>
                                    <p:anim calcmode="lin" valueType="num">
                                      <p:cBhvr>
                                        <p:cTn id="172" dur="500" fill="hold"/>
                                        <p:tgtEl>
                                          <p:spTgt spid="347138"/>
                                        </p:tgtEl>
                                        <p:attrNameLst>
                                          <p:attrName>ppt_x</p:attrName>
                                        </p:attrNameLst>
                                      </p:cBhvr>
                                      <p:tavLst>
                                        <p:tav tm="0">
                                          <p:val>
                                            <p:strVal val="#ppt_x"/>
                                          </p:val>
                                        </p:tav>
                                        <p:tav tm="100000">
                                          <p:val>
                                            <p:strVal val="#ppt_x"/>
                                          </p:val>
                                        </p:tav>
                                      </p:tavLst>
                                    </p:anim>
                                    <p:anim calcmode="lin" valueType="num">
                                      <p:cBhvr>
                                        <p:cTn id="173" dur="500" fill="hold"/>
                                        <p:tgtEl>
                                          <p:spTgt spid="347138"/>
                                        </p:tgtEl>
                                        <p:attrNameLst>
                                          <p:attrName>ppt_y</p:attrName>
                                        </p:attrNameLst>
                                      </p:cBhvr>
                                      <p:tavLst>
                                        <p:tav tm="0">
                                          <p:val>
                                            <p:strVal val="#ppt_h+1"/>
                                          </p:val>
                                        </p:tav>
                                        <p:tav tm="100000">
                                          <p:val>
                                            <p:strVal val="#ppt_y"/>
                                          </p:val>
                                        </p:tav>
                                      </p:tavLst>
                                    </p:anim>
                                    <p:animEffect transition="in" filter="fade">
                                      <p:cBhvr>
                                        <p:cTn id="174" dur="500"/>
                                        <p:tgtEl>
                                          <p:spTgt spid="347138"/>
                                        </p:tgtEl>
                                      </p:cBhvr>
                                    </p:animEffect>
                                  </p:childTnLst>
                                </p:cTn>
                              </p:par>
                              <p:par>
                                <p:cTn id="175" presetID="58" presetClass="entr" presetSubtype="0" accel="100000" fill="hold" nodeType="withEffect">
                                  <p:stCondLst>
                                    <p:cond delay="0"/>
                                  </p:stCondLst>
                                  <p:childTnLst>
                                    <p:set>
                                      <p:cBhvr>
                                        <p:cTn id="176" dur="1" fill="hold">
                                          <p:stCondLst>
                                            <p:cond delay="0"/>
                                          </p:stCondLst>
                                        </p:cTn>
                                        <p:tgtEl>
                                          <p:spTgt spid="347137"/>
                                        </p:tgtEl>
                                        <p:attrNameLst>
                                          <p:attrName>style.visibility</p:attrName>
                                        </p:attrNameLst>
                                      </p:cBhvr>
                                      <p:to>
                                        <p:strVal val="visible"/>
                                      </p:to>
                                    </p:set>
                                    <p:anim calcmode="lin" valueType="num">
                                      <p:cBhvr>
                                        <p:cTn id="177" dur="500" fill="hold"/>
                                        <p:tgtEl>
                                          <p:spTgt spid="347137"/>
                                        </p:tgtEl>
                                        <p:attrNameLst>
                                          <p:attrName>ppt_w</p:attrName>
                                        </p:attrNameLst>
                                      </p:cBhvr>
                                      <p:tavLst>
                                        <p:tav tm="0">
                                          <p:val>
                                            <p:strVal val="#ppt_w*2.5"/>
                                          </p:val>
                                        </p:tav>
                                        <p:tav tm="100000">
                                          <p:val>
                                            <p:strVal val="#ppt_w"/>
                                          </p:val>
                                        </p:tav>
                                      </p:tavLst>
                                    </p:anim>
                                    <p:anim calcmode="lin" valueType="num">
                                      <p:cBhvr>
                                        <p:cTn id="178" dur="500" fill="hold"/>
                                        <p:tgtEl>
                                          <p:spTgt spid="347137"/>
                                        </p:tgtEl>
                                        <p:attrNameLst>
                                          <p:attrName>ppt_h</p:attrName>
                                        </p:attrNameLst>
                                      </p:cBhvr>
                                      <p:tavLst>
                                        <p:tav tm="0">
                                          <p:val>
                                            <p:strVal val="#ppt_h*0.01"/>
                                          </p:val>
                                        </p:tav>
                                        <p:tav tm="100000">
                                          <p:val>
                                            <p:strVal val="#ppt_h"/>
                                          </p:val>
                                        </p:tav>
                                      </p:tavLst>
                                    </p:anim>
                                    <p:anim calcmode="lin" valueType="num">
                                      <p:cBhvr>
                                        <p:cTn id="179" dur="500" fill="hold"/>
                                        <p:tgtEl>
                                          <p:spTgt spid="347137"/>
                                        </p:tgtEl>
                                        <p:attrNameLst>
                                          <p:attrName>ppt_x</p:attrName>
                                        </p:attrNameLst>
                                      </p:cBhvr>
                                      <p:tavLst>
                                        <p:tav tm="0">
                                          <p:val>
                                            <p:strVal val="#ppt_x"/>
                                          </p:val>
                                        </p:tav>
                                        <p:tav tm="100000">
                                          <p:val>
                                            <p:strVal val="#ppt_x"/>
                                          </p:val>
                                        </p:tav>
                                      </p:tavLst>
                                    </p:anim>
                                    <p:anim calcmode="lin" valueType="num">
                                      <p:cBhvr>
                                        <p:cTn id="180" dur="500" fill="hold"/>
                                        <p:tgtEl>
                                          <p:spTgt spid="347137"/>
                                        </p:tgtEl>
                                        <p:attrNameLst>
                                          <p:attrName>ppt_y</p:attrName>
                                        </p:attrNameLst>
                                      </p:cBhvr>
                                      <p:tavLst>
                                        <p:tav tm="0">
                                          <p:val>
                                            <p:strVal val="#ppt_h+1"/>
                                          </p:val>
                                        </p:tav>
                                        <p:tav tm="100000">
                                          <p:val>
                                            <p:strVal val="#ppt_y"/>
                                          </p:val>
                                        </p:tav>
                                      </p:tavLst>
                                    </p:anim>
                                    <p:animEffect transition="in" filter="fade">
                                      <p:cBhvr>
                                        <p:cTn id="181" dur="500"/>
                                        <p:tgtEl>
                                          <p:spTgt spid="347137"/>
                                        </p:tgtEl>
                                      </p:cBhvr>
                                    </p:animEffect>
                                  </p:childTnLst>
                                </p:cTn>
                              </p:par>
                              <p:par>
                                <p:cTn id="182" presetID="58" presetClass="entr" presetSubtype="0" accel="100000" fill="hold" nodeType="withEffect">
                                  <p:stCondLst>
                                    <p:cond delay="0"/>
                                  </p:stCondLst>
                                  <p:childTnLst>
                                    <p:set>
                                      <p:cBhvr>
                                        <p:cTn id="183" dur="1" fill="hold">
                                          <p:stCondLst>
                                            <p:cond delay="0"/>
                                          </p:stCondLst>
                                        </p:cTn>
                                        <p:tgtEl>
                                          <p:spTgt spid="347171"/>
                                        </p:tgtEl>
                                        <p:attrNameLst>
                                          <p:attrName>style.visibility</p:attrName>
                                        </p:attrNameLst>
                                      </p:cBhvr>
                                      <p:to>
                                        <p:strVal val="visible"/>
                                      </p:to>
                                    </p:set>
                                    <p:anim calcmode="lin" valueType="num">
                                      <p:cBhvr>
                                        <p:cTn id="184" dur="500" fill="hold"/>
                                        <p:tgtEl>
                                          <p:spTgt spid="347171"/>
                                        </p:tgtEl>
                                        <p:attrNameLst>
                                          <p:attrName>ppt_w</p:attrName>
                                        </p:attrNameLst>
                                      </p:cBhvr>
                                      <p:tavLst>
                                        <p:tav tm="0">
                                          <p:val>
                                            <p:strVal val="#ppt_w*2.5"/>
                                          </p:val>
                                        </p:tav>
                                        <p:tav tm="100000">
                                          <p:val>
                                            <p:strVal val="#ppt_w"/>
                                          </p:val>
                                        </p:tav>
                                      </p:tavLst>
                                    </p:anim>
                                    <p:anim calcmode="lin" valueType="num">
                                      <p:cBhvr>
                                        <p:cTn id="185" dur="500" fill="hold"/>
                                        <p:tgtEl>
                                          <p:spTgt spid="347171"/>
                                        </p:tgtEl>
                                        <p:attrNameLst>
                                          <p:attrName>ppt_h</p:attrName>
                                        </p:attrNameLst>
                                      </p:cBhvr>
                                      <p:tavLst>
                                        <p:tav tm="0">
                                          <p:val>
                                            <p:strVal val="#ppt_h*0.01"/>
                                          </p:val>
                                        </p:tav>
                                        <p:tav tm="100000">
                                          <p:val>
                                            <p:strVal val="#ppt_h"/>
                                          </p:val>
                                        </p:tav>
                                      </p:tavLst>
                                    </p:anim>
                                    <p:anim calcmode="lin" valueType="num">
                                      <p:cBhvr>
                                        <p:cTn id="186" dur="500" fill="hold"/>
                                        <p:tgtEl>
                                          <p:spTgt spid="347171"/>
                                        </p:tgtEl>
                                        <p:attrNameLst>
                                          <p:attrName>ppt_x</p:attrName>
                                        </p:attrNameLst>
                                      </p:cBhvr>
                                      <p:tavLst>
                                        <p:tav tm="0">
                                          <p:val>
                                            <p:strVal val="#ppt_x"/>
                                          </p:val>
                                        </p:tav>
                                        <p:tav tm="100000">
                                          <p:val>
                                            <p:strVal val="#ppt_x"/>
                                          </p:val>
                                        </p:tav>
                                      </p:tavLst>
                                    </p:anim>
                                    <p:anim calcmode="lin" valueType="num">
                                      <p:cBhvr>
                                        <p:cTn id="187" dur="500" fill="hold"/>
                                        <p:tgtEl>
                                          <p:spTgt spid="347171"/>
                                        </p:tgtEl>
                                        <p:attrNameLst>
                                          <p:attrName>ppt_y</p:attrName>
                                        </p:attrNameLst>
                                      </p:cBhvr>
                                      <p:tavLst>
                                        <p:tav tm="0">
                                          <p:val>
                                            <p:strVal val="#ppt_h+1"/>
                                          </p:val>
                                        </p:tav>
                                        <p:tav tm="100000">
                                          <p:val>
                                            <p:strVal val="#ppt_y"/>
                                          </p:val>
                                        </p:tav>
                                      </p:tavLst>
                                    </p:anim>
                                    <p:animEffect transition="in" filter="fade">
                                      <p:cBhvr>
                                        <p:cTn id="188" dur="500"/>
                                        <p:tgtEl>
                                          <p:spTgt spid="347171"/>
                                        </p:tgtEl>
                                      </p:cBhvr>
                                    </p:animEffect>
                                  </p:childTnLst>
                                </p:cTn>
                              </p:par>
                              <p:par>
                                <p:cTn id="189" presetID="58" presetClass="entr" presetSubtype="0" accel="100000" fill="hold" nodeType="withEffect">
                                  <p:stCondLst>
                                    <p:cond delay="0"/>
                                  </p:stCondLst>
                                  <p:childTnLst>
                                    <p:set>
                                      <p:cBhvr>
                                        <p:cTn id="190" dur="1" fill="hold">
                                          <p:stCondLst>
                                            <p:cond delay="0"/>
                                          </p:stCondLst>
                                        </p:cTn>
                                        <p:tgtEl>
                                          <p:spTgt spid="347170"/>
                                        </p:tgtEl>
                                        <p:attrNameLst>
                                          <p:attrName>style.visibility</p:attrName>
                                        </p:attrNameLst>
                                      </p:cBhvr>
                                      <p:to>
                                        <p:strVal val="visible"/>
                                      </p:to>
                                    </p:set>
                                    <p:anim calcmode="lin" valueType="num">
                                      <p:cBhvr>
                                        <p:cTn id="191" dur="500" fill="hold"/>
                                        <p:tgtEl>
                                          <p:spTgt spid="347170"/>
                                        </p:tgtEl>
                                        <p:attrNameLst>
                                          <p:attrName>ppt_w</p:attrName>
                                        </p:attrNameLst>
                                      </p:cBhvr>
                                      <p:tavLst>
                                        <p:tav tm="0">
                                          <p:val>
                                            <p:strVal val="#ppt_w*2.5"/>
                                          </p:val>
                                        </p:tav>
                                        <p:tav tm="100000">
                                          <p:val>
                                            <p:strVal val="#ppt_w"/>
                                          </p:val>
                                        </p:tav>
                                      </p:tavLst>
                                    </p:anim>
                                    <p:anim calcmode="lin" valueType="num">
                                      <p:cBhvr>
                                        <p:cTn id="192" dur="500" fill="hold"/>
                                        <p:tgtEl>
                                          <p:spTgt spid="347170"/>
                                        </p:tgtEl>
                                        <p:attrNameLst>
                                          <p:attrName>ppt_h</p:attrName>
                                        </p:attrNameLst>
                                      </p:cBhvr>
                                      <p:tavLst>
                                        <p:tav tm="0">
                                          <p:val>
                                            <p:strVal val="#ppt_h*0.01"/>
                                          </p:val>
                                        </p:tav>
                                        <p:tav tm="100000">
                                          <p:val>
                                            <p:strVal val="#ppt_h"/>
                                          </p:val>
                                        </p:tav>
                                      </p:tavLst>
                                    </p:anim>
                                    <p:anim calcmode="lin" valueType="num">
                                      <p:cBhvr>
                                        <p:cTn id="193" dur="500" fill="hold"/>
                                        <p:tgtEl>
                                          <p:spTgt spid="347170"/>
                                        </p:tgtEl>
                                        <p:attrNameLst>
                                          <p:attrName>ppt_x</p:attrName>
                                        </p:attrNameLst>
                                      </p:cBhvr>
                                      <p:tavLst>
                                        <p:tav tm="0">
                                          <p:val>
                                            <p:strVal val="#ppt_x"/>
                                          </p:val>
                                        </p:tav>
                                        <p:tav tm="100000">
                                          <p:val>
                                            <p:strVal val="#ppt_x"/>
                                          </p:val>
                                        </p:tav>
                                      </p:tavLst>
                                    </p:anim>
                                    <p:anim calcmode="lin" valueType="num">
                                      <p:cBhvr>
                                        <p:cTn id="194" dur="500" fill="hold"/>
                                        <p:tgtEl>
                                          <p:spTgt spid="347170"/>
                                        </p:tgtEl>
                                        <p:attrNameLst>
                                          <p:attrName>ppt_y</p:attrName>
                                        </p:attrNameLst>
                                      </p:cBhvr>
                                      <p:tavLst>
                                        <p:tav tm="0">
                                          <p:val>
                                            <p:strVal val="#ppt_h+1"/>
                                          </p:val>
                                        </p:tav>
                                        <p:tav tm="100000">
                                          <p:val>
                                            <p:strVal val="#ppt_y"/>
                                          </p:val>
                                        </p:tav>
                                      </p:tavLst>
                                    </p:anim>
                                    <p:animEffect transition="in" filter="fade">
                                      <p:cBhvr>
                                        <p:cTn id="195" dur="500"/>
                                        <p:tgtEl>
                                          <p:spTgt spid="34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ru-RU" sz="1500" dirty="0" smtClean="0"/>
              <a:t>Для получения величины            из решения (2.14) на промежутке               считаем, что </a:t>
            </a:r>
          </a:p>
          <a:p>
            <a:endParaRPr lang="ru-RU" sz="1500" dirty="0" smtClean="0"/>
          </a:p>
          <a:p>
            <a:pPr>
              <a:buNone/>
            </a:pPr>
            <a:endParaRPr lang="ru-RU" sz="1500" dirty="0" smtClean="0"/>
          </a:p>
          <a:p>
            <a:r>
              <a:rPr lang="ru-RU" sz="1500" dirty="0" smtClean="0"/>
              <a:t>Пусть                   [мл] и                [мл]. Выбираем </a:t>
            </a:r>
            <a:r>
              <a:rPr lang="en-US" sz="1500" dirty="0" smtClean="0"/>
              <a:t>T</a:t>
            </a:r>
            <a:r>
              <a:rPr lang="ru-RU" sz="1500" dirty="0" smtClean="0"/>
              <a:t>=2880 и              [минут].</a:t>
            </a:r>
          </a:p>
          <a:p>
            <a:r>
              <a:rPr lang="ru-RU" sz="1500" dirty="0" smtClean="0"/>
              <a:t>Считается, что параметр          для мочевины, располагается между 700 и 900 [мл/минута]. Если возьмем                 , то получаем               , и                                         . Это подразумевает                      и, в связи с условием (2.13) из </a:t>
            </a:r>
            <a:r>
              <a:rPr lang="en-US" sz="1500" dirty="0" smtClean="0"/>
              <a:t>T</a:t>
            </a:r>
            <a:r>
              <a:rPr lang="ru-RU" sz="1500" dirty="0" smtClean="0"/>
              <a:t>-периодичности, отношение</a:t>
            </a:r>
          </a:p>
          <a:p>
            <a:pPr>
              <a:buNone/>
            </a:pPr>
            <a:endParaRPr lang="ru-RU" sz="1500" dirty="0" smtClean="0"/>
          </a:p>
          <a:p>
            <a:pPr>
              <a:buNone/>
            </a:pPr>
            <a:r>
              <a:rPr lang="ru-RU" sz="1500" dirty="0" smtClean="0"/>
              <a:t>						 (2.15)</a:t>
            </a:r>
          </a:p>
          <a:p>
            <a:endParaRPr lang="ru-RU" dirty="0"/>
          </a:p>
        </p:txBody>
      </p:sp>
      <p:graphicFrame>
        <p:nvGraphicFramePr>
          <p:cNvPr id="350220" name="Object 12"/>
          <p:cNvGraphicFramePr>
            <a:graphicFrameLocks noChangeAspect="1"/>
          </p:cNvGraphicFramePr>
          <p:nvPr/>
        </p:nvGraphicFramePr>
        <p:xfrm>
          <a:off x="3357554" y="2285992"/>
          <a:ext cx="371475" cy="228600"/>
        </p:xfrm>
        <a:graphic>
          <a:graphicData uri="http://schemas.openxmlformats.org/presentationml/2006/ole">
            <p:oleObj spid="_x0000_s350220" name="Формула" r:id="rId3" imgW="368300" imgH="228600" progId="Equation.3">
              <p:embed/>
            </p:oleObj>
          </a:graphicData>
        </a:graphic>
      </p:graphicFrame>
      <p:graphicFrame>
        <p:nvGraphicFramePr>
          <p:cNvPr id="350219" name="Object 11"/>
          <p:cNvGraphicFramePr>
            <a:graphicFrameLocks noChangeAspect="1"/>
          </p:cNvGraphicFramePr>
          <p:nvPr/>
        </p:nvGraphicFramePr>
        <p:xfrm>
          <a:off x="6858016" y="2285992"/>
          <a:ext cx="409575" cy="228600"/>
        </p:xfrm>
        <a:graphic>
          <a:graphicData uri="http://schemas.openxmlformats.org/presentationml/2006/ole">
            <p:oleObj spid="_x0000_s350219" name="Формула" r:id="rId4" imgW="406224" imgH="228501" progId="Equation.3">
              <p:embed/>
            </p:oleObj>
          </a:graphicData>
        </a:graphic>
      </p:graphicFrame>
      <p:graphicFrame>
        <p:nvGraphicFramePr>
          <p:cNvPr id="350218" name="Object 10"/>
          <p:cNvGraphicFramePr>
            <a:graphicFrameLocks noChangeAspect="1"/>
          </p:cNvGraphicFramePr>
          <p:nvPr/>
        </p:nvGraphicFramePr>
        <p:xfrm>
          <a:off x="3571868" y="2571744"/>
          <a:ext cx="2219325" cy="419100"/>
        </p:xfrm>
        <a:graphic>
          <a:graphicData uri="http://schemas.openxmlformats.org/presentationml/2006/ole">
            <p:oleObj spid="_x0000_s350218" name="Формула" r:id="rId5" imgW="2222500" imgH="419100" progId="Equation.3">
              <p:embed/>
            </p:oleObj>
          </a:graphicData>
        </a:graphic>
      </p:graphicFrame>
      <p:graphicFrame>
        <p:nvGraphicFramePr>
          <p:cNvPr id="350217" name="Object 9"/>
          <p:cNvGraphicFramePr>
            <a:graphicFrameLocks noChangeAspect="1"/>
          </p:cNvGraphicFramePr>
          <p:nvPr/>
        </p:nvGraphicFramePr>
        <p:xfrm>
          <a:off x="1571604" y="3128962"/>
          <a:ext cx="733425" cy="228600"/>
        </p:xfrm>
        <a:graphic>
          <a:graphicData uri="http://schemas.openxmlformats.org/presentationml/2006/ole">
            <p:oleObj spid="_x0000_s350217" name="Формула" r:id="rId6" imgW="736600" imgH="228600" progId="Equation.3">
              <p:embed/>
            </p:oleObj>
          </a:graphicData>
        </a:graphic>
      </p:graphicFrame>
      <p:graphicFrame>
        <p:nvGraphicFramePr>
          <p:cNvPr id="350216" name="Object 8"/>
          <p:cNvGraphicFramePr>
            <a:graphicFrameLocks noChangeAspect="1"/>
          </p:cNvGraphicFramePr>
          <p:nvPr/>
        </p:nvGraphicFramePr>
        <p:xfrm>
          <a:off x="2928926" y="3138487"/>
          <a:ext cx="676275" cy="219075"/>
        </p:xfrm>
        <a:graphic>
          <a:graphicData uri="http://schemas.openxmlformats.org/presentationml/2006/ole">
            <p:oleObj spid="_x0000_s350216" name="Формула" r:id="rId7" imgW="672808" imgH="215806" progId="Equation.3">
              <p:embed/>
            </p:oleObj>
          </a:graphicData>
        </a:graphic>
      </p:graphicFrame>
      <p:graphicFrame>
        <p:nvGraphicFramePr>
          <p:cNvPr id="350215" name="Object 7"/>
          <p:cNvGraphicFramePr>
            <a:graphicFrameLocks noChangeAspect="1"/>
          </p:cNvGraphicFramePr>
          <p:nvPr/>
        </p:nvGraphicFramePr>
        <p:xfrm>
          <a:off x="6000760" y="3128962"/>
          <a:ext cx="561975" cy="228600"/>
        </p:xfrm>
        <a:graphic>
          <a:graphicData uri="http://schemas.openxmlformats.org/presentationml/2006/ole">
            <p:oleObj spid="_x0000_s350215" name="Формула" r:id="rId8" imgW="558800" imgH="228600" progId="Equation.3">
              <p:embed/>
            </p:oleObj>
          </a:graphicData>
        </a:graphic>
      </p:graphicFrame>
      <p:graphicFrame>
        <p:nvGraphicFramePr>
          <p:cNvPr id="350214" name="Object 6"/>
          <p:cNvGraphicFramePr>
            <a:graphicFrameLocks noChangeAspect="1"/>
          </p:cNvGraphicFramePr>
          <p:nvPr/>
        </p:nvGraphicFramePr>
        <p:xfrm>
          <a:off x="3214678" y="3414714"/>
          <a:ext cx="228600" cy="228600"/>
        </p:xfrm>
        <a:graphic>
          <a:graphicData uri="http://schemas.openxmlformats.org/presentationml/2006/ole">
            <p:oleObj spid="_x0000_s350214" name="Формула" r:id="rId9" imgW="228600" imgH="228600" progId="Equation.3">
              <p:embed/>
            </p:oleObj>
          </a:graphicData>
        </a:graphic>
      </p:graphicFrame>
      <p:graphicFrame>
        <p:nvGraphicFramePr>
          <p:cNvPr id="350213" name="Object 5"/>
          <p:cNvGraphicFramePr>
            <a:graphicFrameLocks noChangeAspect="1"/>
          </p:cNvGraphicFramePr>
          <p:nvPr/>
        </p:nvGraphicFramePr>
        <p:xfrm>
          <a:off x="3500430" y="3571876"/>
          <a:ext cx="638175" cy="228600"/>
        </p:xfrm>
        <a:graphic>
          <a:graphicData uri="http://schemas.openxmlformats.org/presentationml/2006/ole">
            <p:oleObj spid="_x0000_s350213" name="Формула" r:id="rId10" imgW="634725" imgH="228501" progId="Equation.3">
              <p:embed/>
            </p:oleObj>
          </a:graphicData>
        </a:graphic>
      </p:graphicFrame>
      <p:graphicFrame>
        <p:nvGraphicFramePr>
          <p:cNvPr id="350212" name="Object 4"/>
          <p:cNvGraphicFramePr>
            <a:graphicFrameLocks noChangeAspect="1"/>
          </p:cNvGraphicFramePr>
          <p:nvPr/>
        </p:nvGraphicFramePr>
        <p:xfrm>
          <a:off x="5429256" y="3643314"/>
          <a:ext cx="638175" cy="200025"/>
        </p:xfrm>
        <a:graphic>
          <a:graphicData uri="http://schemas.openxmlformats.org/presentationml/2006/ole">
            <p:oleObj spid="_x0000_s350212" name="Формула" r:id="rId11" imgW="634725" imgH="203112" progId="Equation.3">
              <p:embed/>
            </p:oleObj>
          </a:graphicData>
        </a:graphic>
      </p:graphicFrame>
      <p:graphicFrame>
        <p:nvGraphicFramePr>
          <p:cNvPr id="350211" name="Object 3"/>
          <p:cNvGraphicFramePr>
            <a:graphicFrameLocks noChangeAspect="1"/>
          </p:cNvGraphicFramePr>
          <p:nvPr/>
        </p:nvGraphicFramePr>
        <p:xfrm>
          <a:off x="6286512" y="3586165"/>
          <a:ext cx="1857375" cy="200025"/>
        </p:xfrm>
        <a:graphic>
          <a:graphicData uri="http://schemas.openxmlformats.org/presentationml/2006/ole">
            <p:oleObj spid="_x0000_s350211" name="Формула" r:id="rId12" imgW="1854200" imgH="203200" progId="Equation.3">
              <p:embed/>
            </p:oleObj>
          </a:graphicData>
        </a:graphic>
      </p:graphicFrame>
      <p:graphicFrame>
        <p:nvGraphicFramePr>
          <p:cNvPr id="350210" name="Object 2"/>
          <p:cNvGraphicFramePr>
            <a:graphicFrameLocks noChangeAspect="1"/>
          </p:cNvGraphicFramePr>
          <p:nvPr/>
        </p:nvGraphicFramePr>
        <p:xfrm>
          <a:off x="2428860" y="3786190"/>
          <a:ext cx="609600" cy="419100"/>
        </p:xfrm>
        <a:graphic>
          <a:graphicData uri="http://schemas.openxmlformats.org/presentationml/2006/ole">
            <p:oleObj spid="_x0000_s350210" name="Формула" r:id="rId13" imgW="609600" imgH="419100" progId="Equation.3">
              <p:embed/>
            </p:oleObj>
          </a:graphicData>
        </a:graphic>
      </p:graphicFrame>
      <p:graphicFrame>
        <p:nvGraphicFramePr>
          <p:cNvPr id="350209" name="Object 1"/>
          <p:cNvGraphicFramePr>
            <a:graphicFrameLocks noChangeAspect="1"/>
          </p:cNvGraphicFramePr>
          <p:nvPr/>
        </p:nvGraphicFramePr>
        <p:xfrm>
          <a:off x="3286116" y="4214818"/>
          <a:ext cx="1819275" cy="428625"/>
        </p:xfrm>
        <a:graphic>
          <a:graphicData uri="http://schemas.openxmlformats.org/presentationml/2006/ole">
            <p:oleObj spid="_x0000_s350209" name="Формула" r:id="rId14" imgW="1816100" imgH="431800" progId="Equation.3">
              <p:embed/>
            </p:oleObj>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350220"/>
                                        </p:tgtEl>
                                        <p:attrNameLst>
                                          <p:attrName>style.visibility</p:attrName>
                                        </p:attrNameLst>
                                      </p:cBhvr>
                                      <p:to>
                                        <p:strVal val="visible"/>
                                      </p:to>
                                    </p:set>
                                    <p:anim calcmode="lin" valueType="num">
                                      <p:cBhvr>
                                        <p:cTn id="14" dur="500" fill="hold"/>
                                        <p:tgtEl>
                                          <p:spTgt spid="350220"/>
                                        </p:tgtEl>
                                        <p:attrNameLst>
                                          <p:attrName>ppt_w</p:attrName>
                                        </p:attrNameLst>
                                      </p:cBhvr>
                                      <p:tavLst>
                                        <p:tav tm="0">
                                          <p:val>
                                            <p:strVal val="#ppt_w*2.5"/>
                                          </p:val>
                                        </p:tav>
                                        <p:tav tm="100000">
                                          <p:val>
                                            <p:strVal val="#ppt_w"/>
                                          </p:val>
                                        </p:tav>
                                      </p:tavLst>
                                    </p:anim>
                                    <p:anim calcmode="lin" valueType="num">
                                      <p:cBhvr>
                                        <p:cTn id="15" dur="500" fill="hold"/>
                                        <p:tgtEl>
                                          <p:spTgt spid="350220"/>
                                        </p:tgtEl>
                                        <p:attrNameLst>
                                          <p:attrName>ppt_h</p:attrName>
                                        </p:attrNameLst>
                                      </p:cBhvr>
                                      <p:tavLst>
                                        <p:tav tm="0">
                                          <p:val>
                                            <p:strVal val="#ppt_h*0.01"/>
                                          </p:val>
                                        </p:tav>
                                        <p:tav tm="100000">
                                          <p:val>
                                            <p:strVal val="#ppt_h"/>
                                          </p:val>
                                        </p:tav>
                                      </p:tavLst>
                                    </p:anim>
                                    <p:anim calcmode="lin" valueType="num">
                                      <p:cBhvr>
                                        <p:cTn id="16" dur="500" fill="hold"/>
                                        <p:tgtEl>
                                          <p:spTgt spid="350220"/>
                                        </p:tgtEl>
                                        <p:attrNameLst>
                                          <p:attrName>ppt_x</p:attrName>
                                        </p:attrNameLst>
                                      </p:cBhvr>
                                      <p:tavLst>
                                        <p:tav tm="0">
                                          <p:val>
                                            <p:strVal val="#ppt_x"/>
                                          </p:val>
                                        </p:tav>
                                        <p:tav tm="100000">
                                          <p:val>
                                            <p:strVal val="#ppt_x"/>
                                          </p:val>
                                        </p:tav>
                                      </p:tavLst>
                                    </p:anim>
                                    <p:anim calcmode="lin" valueType="num">
                                      <p:cBhvr>
                                        <p:cTn id="17" dur="500" fill="hold"/>
                                        <p:tgtEl>
                                          <p:spTgt spid="350220"/>
                                        </p:tgtEl>
                                        <p:attrNameLst>
                                          <p:attrName>ppt_y</p:attrName>
                                        </p:attrNameLst>
                                      </p:cBhvr>
                                      <p:tavLst>
                                        <p:tav tm="0">
                                          <p:val>
                                            <p:strVal val="#ppt_h+1"/>
                                          </p:val>
                                        </p:tav>
                                        <p:tav tm="100000">
                                          <p:val>
                                            <p:strVal val="#ppt_y"/>
                                          </p:val>
                                        </p:tav>
                                      </p:tavLst>
                                    </p:anim>
                                    <p:animEffect transition="in" filter="fade">
                                      <p:cBhvr>
                                        <p:cTn id="18" dur="500"/>
                                        <p:tgtEl>
                                          <p:spTgt spid="350220"/>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350219"/>
                                        </p:tgtEl>
                                        <p:attrNameLst>
                                          <p:attrName>style.visibility</p:attrName>
                                        </p:attrNameLst>
                                      </p:cBhvr>
                                      <p:to>
                                        <p:strVal val="visible"/>
                                      </p:to>
                                    </p:set>
                                    <p:anim calcmode="lin" valueType="num">
                                      <p:cBhvr>
                                        <p:cTn id="21" dur="500" fill="hold"/>
                                        <p:tgtEl>
                                          <p:spTgt spid="350219"/>
                                        </p:tgtEl>
                                        <p:attrNameLst>
                                          <p:attrName>ppt_w</p:attrName>
                                        </p:attrNameLst>
                                      </p:cBhvr>
                                      <p:tavLst>
                                        <p:tav tm="0">
                                          <p:val>
                                            <p:strVal val="#ppt_w*2.5"/>
                                          </p:val>
                                        </p:tav>
                                        <p:tav tm="100000">
                                          <p:val>
                                            <p:strVal val="#ppt_w"/>
                                          </p:val>
                                        </p:tav>
                                      </p:tavLst>
                                    </p:anim>
                                    <p:anim calcmode="lin" valueType="num">
                                      <p:cBhvr>
                                        <p:cTn id="22" dur="500" fill="hold"/>
                                        <p:tgtEl>
                                          <p:spTgt spid="350219"/>
                                        </p:tgtEl>
                                        <p:attrNameLst>
                                          <p:attrName>ppt_h</p:attrName>
                                        </p:attrNameLst>
                                      </p:cBhvr>
                                      <p:tavLst>
                                        <p:tav tm="0">
                                          <p:val>
                                            <p:strVal val="#ppt_h*0.01"/>
                                          </p:val>
                                        </p:tav>
                                        <p:tav tm="100000">
                                          <p:val>
                                            <p:strVal val="#ppt_h"/>
                                          </p:val>
                                        </p:tav>
                                      </p:tavLst>
                                    </p:anim>
                                    <p:anim calcmode="lin" valueType="num">
                                      <p:cBhvr>
                                        <p:cTn id="23" dur="500" fill="hold"/>
                                        <p:tgtEl>
                                          <p:spTgt spid="350219"/>
                                        </p:tgtEl>
                                        <p:attrNameLst>
                                          <p:attrName>ppt_x</p:attrName>
                                        </p:attrNameLst>
                                      </p:cBhvr>
                                      <p:tavLst>
                                        <p:tav tm="0">
                                          <p:val>
                                            <p:strVal val="#ppt_x"/>
                                          </p:val>
                                        </p:tav>
                                        <p:tav tm="100000">
                                          <p:val>
                                            <p:strVal val="#ppt_x"/>
                                          </p:val>
                                        </p:tav>
                                      </p:tavLst>
                                    </p:anim>
                                    <p:anim calcmode="lin" valueType="num">
                                      <p:cBhvr>
                                        <p:cTn id="24" dur="500" fill="hold"/>
                                        <p:tgtEl>
                                          <p:spTgt spid="350219"/>
                                        </p:tgtEl>
                                        <p:attrNameLst>
                                          <p:attrName>ppt_y</p:attrName>
                                        </p:attrNameLst>
                                      </p:cBhvr>
                                      <p:tavLst>
                                        <p:tav tm="0">
                                          <p:val>
                                            <p:strVal val="#ppt_h+1"/>
                                          </p:val>
                                        </p:tav>
                                        <p:tav tm="100000">
                                          <p:val>
                                            <p:strVal val="#ppt_y"/>
                                          </p:val>
                                        </p:tav>
                                      </p:tavLst>
                                    </p:anim>
                                    <p:animEffect transition="in" filter="fade">
                                      <p:cBhvr>
                                        <p:cTn id="25" dur="500"/>
                                        <p:tgtEl>
                                          <p:spTgt spid="350219"/>
                                        </p:tgtEl>
                                      </p:cBhvr>
                                    </p:animEffect>
                                  </p:childTnLst>
                                </p:cTn>
                              </p:par>
                              <p:par>
                                <p:cTn id="26" presetID="58" presetClass="entr" presetSubtype="0" accel="100000" fill="hold" nodeType="withEffect">
                                  <p:stCondLst>
                                    <p:cond delay="0"/>
                                  </p:stCondLst>
                                  <p:childTnLst>
                                    <p:set>
                                      <p:cBhvr>
                                        <p:cTn id="27" dur="1" fill="hold">
                                          <p:stCondLst>
                                            <p:cond delay="0"/>
                                          </p:stCondLst>
                                        </p:cTn>
                                        <p:tgtEl>
                                          <p:spTgt spid="350218"/>
                                        </p:tgtEl>
                                        <p:attrNameLst>
                                          <p:attrName>style.visibility</p:attrName>
                                        </p:attrNameLst>
                                      </p:cBhvr>
                                      <p:to>
                                        <p:strVal val="visible"/>
                                      </p:to>
                                    </p:set>
                                    <p:anim calcmode="lin" valueType="num">
                                      <p:cBhvr>
                                        <p:cTn id="28" dur="500" fill="hold"/>
                                        <p:tgtEl>
                                          <p:spTgt spid="350218"/>
                                        </p:tgtEl>
                                        <p:attrNameLst>
                                          <p:attrName>ppt_w</p:attrName>
                                        </p:attrNameLst>
                                      </p:cBhvr>
                                      <p:tavLst>
                                        <p:tav tm="0">
                                          <p:val>
                                            <p:strVal val="#ppt_w*2.5"/>
                                          </p:val>
                                        </p:tav>
                                        <p:tav tm="100000">
                                          <p:val>
                                            <p:strVal val="#ppt_w"/>
                                          </p:val>
                                        </p:tav>
                                      </p:tavLst>
                                    </p:anim>
                                    <p:anim calcmode="lin" valueType="num">
                                      <p:cBhvr>
                                        <p:cTn id="29" dur="500" fill="hold"/>
                                        <p:tgtEl>
                                          <p:spTgt spid="350218"/>
                                        </p:tgtEl>
                                        <p:attrNameLst>
                                          <p:attrName>ppt_h</p:attrName>
                                        </p:attrNameLst>
                                      </p:cBhvr>
                                      <p:tavLst>
                                        <p:tav tm="0">
                                          <p:val>
                                            <p:strVal val="#ppt_h*0.01"/>
                                          </p:val>
                                        </p:tav>
                                        <p:tav tm="100000">
                                          <p:val>
                                            <p:strVal val="#ppt_h"/>
                                          </p:val>
                                        </p:tav>
                                      </p:tavLst>
                                    </p:anim>
                                    <p:anim calcmode="lin" valueType="num">
                                      <p:cBhvr>
                                        <p:cTn id="30" dur="500" fill="hold"/>
                                        <p:tgtEl>
                                          <p:spTgt spid="350218"/>
                                        </p:tgtEl>
                                        <p:attrNameLst>
                                          <p:attrName>ppt_x</p:attrName>
                                        </p:attrNameLst>
                                      </p:cBhvr>
                                      <p:tavLst>
                                        <p:tav tm="0">
                                          <p:val>
                                            <p:strVal val="#ppt_x"/>
                                          </p:val>
                                        </p:tav>
                                        <p:tav tm="100000">
                                          <p:val>
                                            <p:strVal val="#ppt_x"/>
                                          </p:val>
                                        </p:tav>
                                      </p:tavLst>
                                    </p:anim>
                                    <p:anim calcmode="lin" valueType="num">
                                      <p:cBhvr>
                                        <p:cTn id="31" dur="500" fill="hold"/>
                                        <p:tgtEl>
                                          <p:spTgt spid="350218"/>
                                        </p:tgtEl>
                                        <p:attrNameLst>
                                          <p:attrName>ppt_y</p:attrName>
                                        </p:attrNameLst>
                                      </p:cBhvr>
                                      <p:tavLst>
                                        <p:tav tm="0">
                                          <p:val>
                                            <p:strVal val="#ppt_h+1"/>
                                          </p:val>
                                        </p:tav>
                                        <p:tav tm="100000">
                                          <p:val>
                                            <p:strVal val="#ppt_y"/>
                                          </p:val>
                                        </p:tav>
                                      </p:tavLst>
                                    </p:anim>
                                    <p:animEffect transition="in" filter="fade">
                                      <p:cBhvr>
                                        <p:cTn id="32" dur="500"/>
                                        <p:tgtEl>
                                          <p:spTgt spid="350218"/>
                                        </p:tgtEl>
                                      </p:cBhvr>
                                    </p:animEffect>
                                  </p:childTnLst>
                                </p:cTn>
                              </p:par>
                            </p:childTnLst>
                          </p:cTn>
                        </p:par>
                      </p:childTnLst>
                    </p:cTn>
                  </p:par>
                  <p:par>
                    <p:cTn id="33" fill="hold">
                      <p:stCondLst>
                        <p:cond delay="indefinite"/>
                      </p:stCondLst>
                      <p:childTnLst>
                        <p:par>
                          <p:cTn id="34" fill="hold">
                            <p:stCondLst>
                              <p:cond delay="0"/>
                            </p:stCondLst>
                            <p:childTnLst>
                              <p:par>
                                <p:cTn id="35" presetID="58" presetClass="entr" presetSubtype="0" accel="10000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8"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1" dur="500"/>
                                        <p:tgtEl>
                                          <p:spTgt spid="3">
                                            <p:txEl>
                                              <p:pRg st="3" end="3"/>
                                            </p:txEl>
                                          </p:spTgt>
                                        </p:tgtEl>
                                      </p:cBhvr>
                                    </p:animEffect>
                                  </p:childTnLst>
                                </p:cTn>
                              </p:par>
                              <p:par>
                                <p:cTn id="42" presetID="58" presetClass="entr" presetSubtype="0" accel="100000" fill="hold" nodeType="withEffect">
                                  <p:stCondLst>
                                    <p:cond delay="0"/>
                                  </p:stCondLst>
                                  <p:childTnLst>
                                    <p:set>
                                      <p:cBhvr>
                                        <p:cTn id="43" dur="1" fill="hold">
                                          <p:stCondLst>
                                            <p:cond delay="0"/>
                                          </p:stCondLst>
                                        </p:cTn>
                                        <p:tgtEl>
                                          <p:spTgt spid="350216"/>
                                        </p:tgtEl>
                                        <p:attrNameLst>
                                          <p:attrName>style.visibility</p:attrName>
                                        </p:attrNameLst>
                                      </p:cBhvr>
                                      <p:to>
                                        <p:strVal val="visible"/>
                                      </p:to>
                                    </p:set>
                                    <p:anim calcmode="lin" valueType="num">
                                      <p:cBhvr>
                                        <p:cTn id="44" dur="500" fill="hold"/>
                                        <p:tgtEl>
                                          <p:spTgt spid="350216"/>
                                        </p:tgtEl>
                                        <p:attrNameLst>
                                          <p:attrName>ppt_w</p:attrName>
                                        </p:attrNameLst>
                                      </p:cBhvr>
                                      <p:tavLst>
                                        <p:tav tm="0">
                                          <p:val>
                                            <p:strVal val="#ppt_w*2.5"/>
                                          </p:val>
                                        </p:tav>
                                        <p:tav tm="100000">
                                          <p:val>
                                            <p:strVal val="#ppt_w"/>
                                          </p:val>
                                        </p:tav>
                                      </p:tavLst>
                                    </p:anim>
                                    <p:anim calcmode="lin" valueType="num">
                                      <p:cBhvr>
                                        <p:cTn id="45" dur="500" fill="hold"/>
                                        <p:tgtEl>
                                          <p:spTgt spid="350216"/>
                                        </p:tgtEl>
                                        <p:attrNameLst>
                                          <p:attrName>ppt_h</p:attrName>
                                        </p:attrNameLst>
                                      </p:cBhvr>
                                      <p:tavLst>
                                        <p:tav tm="0">
                                          <p:val>
                                            <p:strVal val="#ppt_h*0.01"/>
                                          </p:val>
                                        </p:tav>
                                        <p:tav tm="100000">
                                          <p:val>
                                            <p:strVal val="#ppt_h"/>
                                          </p:val>
                                        </p:tav>
                                      </p:tavLst>
                                    </p:anim>
                                    <p:anim calcmode="lin" valueType="num">
                                      <p:cBhvr>
                                        <p:cTn id="46" dur="500" fill="hold"/>
                                        <p:tgtEl>
                                          <p:spTgt spid="350216"/>
                                        </p:tgtEl>
                                        <p:attrNameLst>
                                          <p:attrName>ppt_x</p:attrName>
                                        </p:attrNameLst>
                                      </p:cBhvr>
                                      <p:tavLst>
                                        <p:tav tm="0">
                                          <p:val>
                                            <p:strVal val="#ppt_x"/>
                                          </p:val>
                                        </p:tav>
                                        <p:tav tm="100000">
                                          <p:val>
                                            <p:strVal val="#ppt_x"/>
                                          </p:val>
                                        </p:tav>
                                      </p:tavLst>
                                    </p:anim>
                                    <p:anim calcmode="lin" valueType="num">
                                      <p:cBhvr>
                                        <p:cTn id="47" dur="500" fill="hold"/>
                                        <p:tgtEl>
                                          <p:spTgt spid="350216"/>
                                        </p:tgtEl>
                                        <p:attrNameLst>
                                          <p:attrName>ppt_y</p:attrName>
                                        </p:attrNameLst>
                                      </p:cBhvr>
                                      <p:tavLst>
                                        <p:tav tm="0">
                                          <p:val>
                                            <p:strVal val="#ppt_h+1"/>
                                          </p:val>
                                        </p:tav>
                                        <p:tav tm="100000">
                                          <p:val>
                                            <p:strVal val="#ppt_y"/>
                                          </p:val>
                                        </p:tav>
                                      </p:tavLst>
                                    </p:anim>
                                    <p:animEffect transition="in" filter="fade">
                                      <p:cBhvr>
                                        <p:cTn id="48" dur="500"/>
                                        <p:tgtEl>
                                          <p:spTgt spid="350216"/>
                                        </p:tgtEl>
                                      </p:cBhvr>
                                    </p:animEffect>
                                  </p:childTnLst>
                                </p:cTn>
                              </p:par>
                              <p:par>
                                <p:cTn id="49" presetID="58" presetClass="entr" presetSubtype="0" accel="100000" fill="hold" nodeType="withEffect">
                                  <p:stCondLst>
                                    <p:cond delay="0"/>
                                  </p:stCondLst>
                                  <p:childTnLst>
                                    <p:set>
                                      <p:cBhvr>
                                        <p:cTn id="50" dur="1" fill="hold">
                                          <p:stCondLst>
                                            <p:cond delay="0"/>
                                          </p:stCondLst>
                                        </p:cTn>
                                        <p:tgtEl>
                                          <p:spTgt spid="350215"/>
                                        </p:tgtEl>
                                        <p:attrNameLst>
                                          <p:attrName>style.visibility</p:attrName>
                                        </p:attrNameLst>
                                      </p:cBhvr>
                                      <p:to>
                                        <p:strVal val="visible"/>
                                      </p:to>
                                    </p:set>
                                    <p:anim calcmode="lin" valueType="num">
                                      <p:cBhvr>
                                        <p:cTn id="51" dur="500" fill="hold"/>
                                        <p:tgtEl>
                                          <p:spTgt spid="350215"/>
                                        </p:tgtEl>
                                        <p:attrNameLst>
                                          <p:attrName>ppt_w</p:attrName>
                                        </p:attrNameLst>
                                      </p:cBhvr>
                                      <p:tavLst>
                                        <p:tav tm="0">
                                          <p:val>
                                            <p:strVal val="#ppt_w*2.5"/>
                                          </p:val>
                                        </p:tav>
                                        <p:tav tm="100000">
                                          <p:val>
                                            <p:strVal val="#ppt_w"/>
                                          </p:val>
                                        </p:tav>
                                      </p:tavLst>
                                    </p:anim>
                                    <p:anim calcmode="lin" valueType="num">
                                      <p:cBhvr>
                                        <p:cTn id="52" dur="500" fill="hold"/>
                                        <p:tgtEl>
                                          <p:spTgt spid="350215"/>
                                        </p:tgtEl>
                                        <p:attrNameLst>
                                          <p:attrName>ppt_h</p:attrName>
                                        </p:attrNameLst>
                                      </p:cBhvr>
                                      <p:tavLst>
                                        <p:tav tm="0">
                                          <p:val>
                                            <p:strVal val="#ppt_h*0.01"/>
                                          </p:val>
                                        </p:tav>
                                        <p:tav tm="100000">
                                          <p:val>
                                            <p:strVal val="#ppt_h"/>
                                          </p:val>
                                        </p:tav>
                                      </p:tavLst>
                                    </p:anim>
                                    <p:anim calcmode="lin" valueType="num">
                                      <p:cBhvr>
                                        <p:cTn id="53" dur="500" fill="hold"/>
                                        <p:tgtEl>
                                          <p:spTgt spid="350215"/>
                                        </p:tgtEl>
                                        <p:attrNameLst>
                                          <p:attrName>ppt_x</p:attrName>
                                        </p:attrNameLst>
                                      </p:cBhvr>
                                      <p:tavLst>
                                        <p:tav tm="0">
                                          <p:val>
                                            <p:strVal val="#ppt_x"/>
                                          </p:val>
                                        </p:tav>
                                        <p:tav tm="100000">
                                          <p:val>
                                            <p:strVal val="#ppt_x"/>
                                          </p:val>
                                        </p:tav>
                                      </p:tavLst>
                                    </p:anim>
                                    <p:anim calcmode="lin" valueType="num">
                                      <p:cBhvr>
                                        <p:cTn id="54" dur="500" fill="hold"/>
                                        <p:tgtEl>
                                          <p:spTgt spid="350215"/>
                                        </p:tgtEl>
                                        <p:attrNameLst>
                                          <p:attrName>ppt_y</p:attrName>
                                        </p:attrNameLst>
                                      </p:cBhvr>
                                      <p:tavLst>
                                        <p:tav tm="0">
                                          <p:val>
                                            <p:strVal val="#ppt_h+1"/>
                                          </p:val>
                                        </p:tav>
                                        <p:tav tm="100000">
                                          <p:val>
                                            <p:strVal val="#ppt_y"/>
                                          </p:val>
                                        </p:tav>
                                      </p:tavLst>
                                    </p:anim>
                                    <p:animEffect transition="in" filter="fade">
                                      <p:cBhvr>
                                        <p:cTn id="55" dur="500"/>
                                        <p:tgtEl>
                                          <p:spTgt spid="350215"/>
                                        </p:tgtEl>
                                      </p:cBhvr>
                                    </p:animEffect>
                                  </p:childTnLst>
                                </p:cTn>
                              </p:par>
                              <p:par>
                                <p:cTn id="56" presetID="58" presetClass="entr" presetSubtype="0" accel="100000" fill="hold" nodeType="withEffect">
                                  <p:stCondLst>
                                    <p:cond delay="0"/>
                                  </p:stCondLst>
                                  <p:childTnLst>
                                    <p:set>
                                      <p:cBhvr>
                                        <p:cTn id="57" dur="1" fill="hold">
                                          <p:stCondLst>
                                            <p:cond delay="0"/>
                                          </p:stCondLst>
                                        </p:cTn>
                                        <p:tgtEl>
                                          <p:spTgt spid="350217"/>
                                        </p:tgtEl>
                                        <p:attrNameLst>
                                          <p:attrName>style.visibility</p:attrName>
                                        </p:attrNameLst>
                                      </p:cBhvr>
                                      <p:to>
                                        <p:strVal val="visible"/>
                                      </p:to>
                                    </p:set>
                                    <p:anim calcmode="lin" valueType="num">
                                      <p:cBhvr>
                                        <p:cTn id="58" dur="500" fill="hold"/>
                                        <p:tgtEl>
                                          <p:spTgt spid="350217"/>
                                        </p:tgtEl>
                                        <p:attrNameLst>
                                          <p:attrName>ppt_w</p:attrName>
                                        </p:attrNameLst>
                                      </p:cBhvr>
                                      <p:tavLst>
                                        <p:tav tm="0">
                                          <p:val>
                                            <p:strVal val="#ppt_w*2.5"/>
                                          </p:val>
                                        </p:tav>
                                        <p:tav tm="100000">
                                          <p:val>
                                            <p:strVal val="#ppt_w"/>
                                          </p:val>
                                        </p:tav>
                                      </p:tavLst>
                                    </p:anim>
                                    <p:anim calcmode="lin" valueType="num">
                                      <p:cBhvr>
                                        <p:cTn id="59" dur="500" fill="hold"/>
                                        <p:tgtEl>
                                          <p:spTgt spid="350217"/>
                                        </p:tgtEl>
                                        <p:attrNameLst>
                                          <p:attrName>ppt_h</p:attrName>
                                        </p:attrNameLst>
                                      </p:cBhvr>
                                      <p:tavLst>
                                        <p:tav tm="0">
                                          <p:val>
                                            <p:strVal val="#ppt_h*0.01"/>
                                          </p:val>
                                        </p:tav>
                                        <p:tav tm="100000">
                                          <p:val>
                                            <p:strVal val="#ppt_h"/>
                                          </p:val>
                                        </p:tav>
                                      </p:tavLst>
                                    </p:anim>
                                    <p:anim calcmode="lin" valueType="num">
                                      <p:cBhvr>
                                        <p:cTn id="60" dur="500" fill="hold"/>
                                        <p:tgtEl>
                                          <p:spTgt spid="350217"/>
                                        </p:tgtEl>
                                        <p:attrNameLst>
                                          <p:attrName>ppt_x</p:attrName>
                                        </p:attrNameLst>
                                      </p:cBhvr>
                                      <p:tavLst>
                                        <p:tav tm="0">
                                          <p:val>
                                            <p:strVal val="#ppt_x"/>
                                          </p:val>
                                        </p:tav>
                                        <p:tav tm="100000">
                                          <p:val>
                                            <p:strVal val="#ppt_x"/>
                                          </p:val>
                                        </p:tav>
                                      </p:tavLst>
                                    </p:anim>
                                    <p:anim calcmode="lin" valueType="num">
                                      <p:cBhvr>
                                        <p:cTn id="61" dur="500" fill="hold"/>
                                        <p:tgtEl>
                                          <p:spTgt spid="350217"/>
                                        </p:tgtEl>
                                        <p:attrNameLst>
                                          <p:attrName>ppt_y</p:attrName>
                                        </p:attrNameLst>
                                      </p:cBhvr>
                                      <p:tavLst>
                                        <p:tav tm="0">
                                          <p:val>
                                            <p:strVal val="#ppt_h+1"/>
                                          </p:val>
                                        </p:tav>
                                        <p:tav tm="100000">
                                          <p:val>
                                            <p:strVal val="#ppt_y"/>
                                          </p:val>
                                        </p:tav>
                                      </p:tavLst>
                                    </p:anim>
                                    <p:animEffect transition="in" filter="fade">
                                      <p:cBhvr>
                                        <p:cTn id="62" dur="500"/>
                                        <p:tgtEl>
                                          <p:spTgt spid="350217"/>
                                        </p:tgtEl>
                                      </p:cBhvr>
                                    </p:animEffect>
                                  </p:childTnLst>
                                </p:cTn>
                              </p:par>
                            </p:childTnLst>
                          </p:cTn>
                        </p:par>
                      </p:childTnLst>
                    </p:cTn>
                  </p:par>
                  <p:par>
                    <p:cTn id="63" fill="hold">
                      <p:stCondLst>
                        <p:cond delay="indefinite"/>
                      </p:stCondLst>
                      <p:childTnLst>
                        <p:par>
                          <p:cTn id="64" fill="hold">
                            <p:stCondLst>
                              <p:cond delay="0"/>
                            </p:stCondLst>
                            <p:childTnLst>
                              <p:par>
                                <p:cTn id="65" presetID="58" presetClass="entr" presetSubtype="0" accel="100000" fill="hold" grpId="0"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 calcmode="lin" valueType="num">
                                      <p:cBhvr>
                                        <p:cTn id="67"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68"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6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0"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71" dur="500"/>
                                        <p:tgtEl>
                                          <p:spTgt spid="3">
                                            <p:txEl>
                                              <p:pRg st="4" end="4"/>
                                            </p:txEl>
                                          </p:spTgt>
                                        </p:tgtEl>
                                      </p:cBhvr>
                                    </p:animEffect>
                                  </p:childTnLst>
                                </p:cTn>
                              </p:par>
                              <p:par>
                                <p:cTn id="72" presetID="58" presetClass="entr" presetSubtype="0" accel="100000" fill="hold" nodeType="withEffect">
                                  <p:stCondLst>
                                    <p:cond delay="0"/>
                                  </p:stCondLst>
                                  <p:childTnLst>
                                    <p:set>
                                      <p:cBhvr>
                                        <p:cTn id="73" dur="1" fill="hold">
                                          <p:stCondLst>
                                            <p:cond delay="0"/>
                                          </p:stCondLst>
                                        </p:cTn>
                                        <p:tgtEl>
                                          <p:spTgt spid="350214"/>
                                        </p:tgtEl>
                                        <p:attrNameLst>
                                          <p:attrName>style.visibility</p:attrName>
                                        </p:attrNameLst>
                                      </p:cBhvr>
                                      <p:to>
                                        <p:strVal val="visible"/>
                                      </p:to>
                                    </p:set>
                                    <p:anim calcmode="lin" valueType="num">
                                      <p:cBhvr>
                                        <p:cTn id="74" dur="500" fill="hold"/>
                                        <p:tgtEl>
                                          <p:spTgt spid="350214"/>
                                        </p:tgtEl>
                                        <p:attrNameLst>
                                          <p:attrName>ppt_w</p:attrName>
                                        </p:attrNameLst>
                                      </p:cBhvr>
                                      <p:tavLst>
                                        <p:tav tm="0">
                                          <p:val>
                                            <p:strVal val="#ppt_w*2.5"/>
                                          </p:val>
                                        </p:tav>
                                        <p:tav tm="100000">
                                          <p:val>
                                            <p:strVal val="#ppt_w"/>
                                          </p:val>
                                        </p:tav>
                                      </p:tavLst>
                                    </p:anim>
                                    <p:anim calcmode="lin" valueType="num">
                                      <p:cBhvr>
                                        <p:cTn id="75" dur="500" fill="hold"/>
                                        <p:tgtEl>
                                          <p:spTgt spid="350214"/>
                                        </p:tgtEl>
                                        <p:attrNameLst>
                                          <p:attrName>ppt_h</p:attrName>
                                        </p:attrNameLst>
                                      </p:cBhvr>
                                      <p:tavLst>
                                        <p:tav tm="0">
                                          <p:val>
                                            <p:strVal val="#ppt_h*0.01"/>
                                          </p:val>
                                        </p:tav>
                                        <p:tav tm="100000">
                                          <p:val>
                                            <p:strVal val="#ppt_h"/>
                                          </p:val>
                                        </p:tav>
                                      </p:tavLst>
                                    </p:anim>
                                    <p:anim calcmode="lin" valueType="num">
                                      <p:cBhvr>
                                        <p:cTn id="76" dur="500" fill="hold"/>
                                        <p:tgtEl>
                                          <p:spTgt spid="350214"/>
                                        </p:tgtEl>
                                        <p:attrNameLst>
                                          <p:attrName>ppt_x</p:attrName>
                                        </p:attrNameLst>
                                      </p:cBhvr>
                                      <p:tavLst>
                                        <p:tav tm="0">
                                          <p:val>
                                            <p:strVal val="#ppt_x"/>
                                          </p:val>
                                        </p:tav>
                                        <p:tav tm="100000">
                                          <p:val>
                                            <p:strVal val="#ppt_x"/>
                                          </p:val>
                                        </p:tav>
                                      </p:tavLst>
                                    </p:anim>
                                    <p:anim calcmode="lin" valueType="num">
                                      <p:cBhvr>
                                        <p:cTn id="77" dur="500" fill="hold"/>
                                        <p:tgtEl>
                                          <p:spTgt spid="350214"/>
                                        </p:tgtEl>
                                        <p:attrNameLst>
                                          <p:attrName>ppt_y</p:attrName>
                                        </p:attrNameLst>
                                      </p:cBhvr>
                                      <p:tavLst>
                                        <p:tav tm="0">
                                          <p:val>
                                            <p:strVal val="#ppt_h+1"/>
                                          </p:val>
                                        </p:tav>
                                        <p:tav tm="100000">
                                          <p:val>
                                            <p:strVal val="#ppt_y"/>
                                          </p:val>
                                        </p:tav>
                                      </p:tavLst>
                                    </p:anim>
                                    <p:animEffect transition="in" filter="fade">
                                      <p:cBhvr>
                                        <p:cTn id="78" dur="500"/>
                                        <p:tgtEl>
                                          <p:spTgt spid="350214"/>
                                        </p:tgtEl>
                                      </p:cBhvr>
                                    </p:animEffect>
                                  </p:childTnLst>
                                </p:cTn>
                              </p:par>
                              <p:par>
                                <p:cTn id="79" presetID="58" presetClass="entr" presetSubtype="0" accel="100000" fill="hold" nodeType="withEffect">
                                  <p:stCondLst>
                                    <p:cond delay="0"/>
                                  </p:stCondLst>
                                  <p:childTnLst>
                                    <p:set>
                                      <p:cBhvr>
                                        <p:cTn id="80" dur="1" fill="hold">
                                          <p:stCondLst>
                                            <p:cond delay="0"/>
                                          </p:stCondLst>
                                        </p:cTn>
                                        <p:tgtEl>
                                          <p:spTgt spid="350213"/>
                                        </p:tgtEl>
                                        <p:attrNameLst>
                                          <p:attrName>style.visibility</p:attrName>
                                        </p:attrNameLst>
                                      </p:cBhvr>
                                      <p:to>
                                        <p:strVal val="visible"/>
                                      </p:to>
                                    </p:set>
                                    <p:anim calcmode="lin" valueType="num">
                                      <p:cBhvr>
                                        <p:cTn id="81" dur="500" fill="hold"/>
                                        <p:tgtEl>
                                          <p:spTgt spid="350213"/>
                                        </p:tgtEl>
                                        <p:attrNameLst>
                                          <p:attrName>ppt_w</p:attrName>
                                        </p:attrNameLst>
                                      </p:cBhvr>
                                      <p:tavLst>
                                        <p:tav tm="0">
                                          <p:val>
                                            <p:strVal val="#ppt_w*2.5"/>
                                          </p:val>
                                        </p:tav>
                                        <p:tav tm="100000">
                                          <p:val>
                                            <p:strVal val="#ppt_w"/>
                                          </p:val>
                                        </p:tav>
                                      </p:tavLst>
                                    </p:anim>
                                    <p:anim calcmode="lin" valueType="num">
                                      <p:cBhvr>
                                        <p:cTn id="82" dur="500" fill="hold"/>
                                        <p:tgtEl>
                                          <p:spTgt spid="350213"/>
                                        </p:tgtEl>
                                        <p:attrNameLst>
                                          <p:attrName>ppt_h</p:attrName>
                                        </p:attrNameLst>
                                      </p:cBhvr>
                                      <p:tavLst>
                                        <p:tav tm="0">
                                          <p:val>
                                            <p:strVal val="#ppt_h*0.01"/>
                                          </p:val>
                                        </p:tav>
                                        <p:tav tm="100000">
                                          <p:val>
                                            <p:strVal val="#ppt_h"/>
                                          </p:val>
                                        </p:tav>
                                      </p:tavLst>
                                    </p:anim>
                                    <p:anim calcmode="lin" valueType="num">
                                      <p:cBhvr>
                                        <p:cTn id="83" dur="500" fill="hold"/>
                                        <p:tgtEl>
                                          <p:spTgt spid="350213"/>
                                        </p:tgtEl>
                                        <p:attrNameLst>
                                          <p:attrName>ppt_x</p:attrName>
                                        </p:attrNameLst>
                                      </p:cBhvr>
                                      <p:tavLst>
                                        <p:tav tm="0">
                                          <p:val>
                                            <p:strVal val="#ppt_x"/>
                                          </p:val>
                                        </p:tav>
                                        <p:tav tm="100000">
                                          <p:val>
                                            <p:strVal val="#ppt_x"/>
                                          </p:val>
                                        </p:tav>
                                      </p:tavLst>
                                    </p:anim>
                                    <p:anim calcmode="lin" valueType="num">
                                      <p:cBhvr>
                                        <p:cTn id="84" dur="500" fill="hold"/>
                                        <p:tgtEl>
                                          <p:spTgt spid="350213"/>
                                        </p:tgtEl>
                                        <p:attrNameLst>
                                          <p:attrName>ppt_y</p:attrName>
                                        </p:attrNameLst>
                                      </p:cBhvr>
                                      <p:tavLst>
                                        <p:tav tm="0">
                                          <p:val>
                                            <p:strVal val="#ppt_h+1"/>
                                          </p:val>
                                        </p:tav>
                                        <p:tav tm="100000">
                                          <p:val>
                                            <p:strVal val="#ppt_y"/>
                                          </p:val>
                                        </p:tav>
                                      </p:tavLst>
                                    </p:anim>
                                    <p:animEffect transition="in" filter="fade">
                                      <p:cBhvr>
                                        <p:cTn id="85" dur="500"/>
                                        <p:tgtEl>
                                          <p:spTgt spid="350213"/>
                                        </p:tgtEl>
                                      </p:cBhvr>
                                    </p:animEffect>
                                  </p:childTnLst>
                                </p:cTn>
                              </p:par>
                              <p:par>
                                <p:cTn id="86" presetID="58" presetClass="entr" presetSubtype="0" accel="100000" fill="hold" nodeType="withEffect">
                                  <p:stCondLst>
                                    <p:cond delay="0"/>
                                  </p:stCondLst>
                                  <p:childTnLst>
                                    <p:set>
                                      <p:cBhvr>
                                        <p:cTn id="87" dur="1" fill="hold">
                                          <p:stCondLst>
                                            <p:cond delay="0"/>
                                          </p:stCondLst>
                                        </p:cTn>
                                        <p:tgtEl>
                                          <p:spTgt spid="350212"/>
                                        </p:tgtEl>
                                        <p:attrNameLst>
                                          <p:attrName>style.visibility</p:attrName>
                                        </p:attrNameLst>
                                      </p:cBhvr>
                                      <p:to>
                                        <p:strVal val="visible"/>
                                      </p:to>
                                    </p:set>
                                    <p:anim calcmode="lin" valueType="num">
                                      <p:cBhvr>
                                        <p:cTn id="88" dur="500" fill="hold"/>
                                        <p:tgtEl>
                                          <p:spTgt spid="350212"/>
                                        </p:tgtEl>
                                        <p:attrNameLst>
                                          <p:attrName>ppt_w</p:attrName>
                                        </p:attrNameLst>
                                      </p:cBhvr>
                                      <p:tavLst>
                                        <p:tav tm="0">
                                          <p:val>
                                            <p:strVal val="#ppt_w*2.5"/>
                                          </p:val>
                                        </p:tav>
                                        <p:tav tm="100000">
                                          <p:val>
                                            <p:strVal val="#ppt_w"/>
                                          </p:val>
                                        </p:tav>
                                      </p:tavLst>
                                    </p:anim>
                                    <p:anim calcmode="lin" valueType="num">
                                      <p:cBhvr>
                                        <p:cTn id="89" dur="500" fill="hold"/>
                                        <p:tgtEl>
                                          <p:spTgt spid="350212"/>
                                        </p:tgtEl>
                                        <p:attrNameLst>
                                          <p:attrName>ppt_h</p:attrName>
                                        </p:attrNameLst>
                                      </p:cBhvr>
                                      <p:tavLst>
                                        <p:tav tm="0">
                                          <p:val>
                                            <p:strVal val="#ppt_h*0.01"/>
                                          </p:val>
                                        </p:tav>
                                        <p:tav tm="100000">
                                          <p:val>
                                            <p:strVal val="#ppt_h"/>
                                          </p:val>
                                        </p:tav>
                                      </p:tavLst>
                                    </p:anim>
                                    <p:anim calcmode="lin" valueType="num">
                                      <p:cBhvr>
                                        <p:cTn id="90" dur="500" fill="hold"/>
                                        <p:tgtEl>
                                          <p:spTgt spid="350212"/>
                                        </p:tgtEl>
                                        <p:attrNameLst>
                                          <p:attrName>ppt_x</p:attrName>
                                        </p:attrNameLst>
                                      </p:cBhvr>
                                      <p:tavLst>
                                        <p:tav tm="0">
                                          <p:val>
                                            <p:strVal val="#ppt_x"/>
                                          </p:val>
                                        </p:tav>
                                        <p:tav tm="100000">
                                          <p:val>
                                            <p:strVal val="#ppt_x"/>
                                          </p:val>
                                        </p:tav>
                                      </p:tavLst>
                                    </p:anim>
                                    <p:anim calcmode="lin" valueType="num">
                                      <p:cBhvr>
                                        <p:cTn id="91" dur="500" fill="hold"/>
                                        <p:tgtEl>
                                          <p:spTgt spid="350212"/>
                                        </p:tgtEl>
                                        <p:attrNameLst>
                                          <p:attrName>ppt_y</p:attrName>
                                        </p:attrNameLst>
                                      </p:cBhvr>
                                      <p:tavLst>
                                        <p:tav tm="0">
                                          <p:val>
                                            <p:strVal val="#ppt_h+1"/>
                                          </p:val>
                                        </p:tav>
                                        <p:tav tm="100000">
                                          <p:val>
                                            <p:strVal val="#ppt_y"/>
                                          </p:val>
                                        </p:tav>
                                      </p:tavLst>
                                    </p:anim>
                                    <p:animEffect transition="in" filter="fade">
                                      <p:cBhvr>
                                        <p:cTn id="92" dur="500"/>
                                        <p:tgtEl>
                                          <p:spTgt spid="350212"/>
                                        </p:tgtEl>
                                      </p:cBhvr>
                                    </p:animEffect>
                                  </p:childTnLst>
                                </p:cTn>
                              </p:par>
                              <p:par>
                                <p:cTn id="93" presetID="58" presetClass="entr" presetSubtype="0" accel="100000" fill="hold" nodeType="withEffect">
                                  <p:stCondLst>
                                    <p:cond delay="0"/>
                                  </p:stCondLst>
                                  <p:childTnLst>
                                    <p:set>
                                      <p:cBhvr>
                                        <p:cTn id="94" dur="1" fill="hold">
                                          <p:stCondLst>
                                            <p:cond delay="0"/>
                                          </p:stCondLst>
                                        </p:cTn>
                                        <p:tgtEl>
                                          <p:spTgt spid="350211"/>
                                        </p:tgtEl>
                                        <p:attrNameLst>
                                          <p:attrName>style.visibility</p:attrName>
                                        </p:attrNameLst>
                                      </p:cBhvr>
                                      <p:to>
                                        <p:strVal val="visible"/>
                                      </p:to>
                                    </p:set>
                                    <p:anim calcmode="lin" valueType="num">
                                      <p:cBhvr>
                                        <p:cTn id="95" dur="500" fill="hold"/>
                                        <p:tgtEl>
                                          <p:spTgt spid="350211"/>
                                        </p:tgtEl>
                                        <p:attrNameLst>
                                          <p:attrName>ppt_w</p:attrName>
                                        </p:attrNameLst>
                                      </p:cBhvr>
                                      <p:tavLst>
                                        <p:tav tm="0">
                                          <p:val>
                                            <p:strVal val="#ppt_w*2.5"/>
                                          </p:val>
                                        </p:tav>
                                        <p:tav tm="100000">
                                          <p:val>
                                            <p:strVal val="#ppt_w"/>
                                          </p:val>
                                        </p:tav>
                                      </p:tavLst>
                                    </p:anim>
                                    <p:anim calcmode="lin" valueType="num">
                                      <p:cBhvr>
                                        <p:cTn id="96" dur="500" fill="hold"/>
                                        <p:tgtEl>
                                          <p:spTgt spid="350211"/>
                                        </p:tgtEl>
                                        <p:attrNameLst>
                                          <p:attrName>ppt_h</p:attrName>
                                        </p:attrNameLst>
                                      </p:cBhvr>
                                      <p:tavLst>
                                        <p:tav tm="0">
                                          <p:val>
                                            <p:strVal val="#ppt_h*0.01"/>
                                          </p:val>
                                        </p:tav>
                                        <p:tav tm="100000">
                                          <p:val>
                                            <p:strVal val="#ppt_h"/>
                                          </p:val>
                                        </p:tav>
                                      </p:tavLst>
                                    </p:anim>
                                    <p:anim calcmode="lin" valueType="num">
                                      <p:cBhvr>
                                        <p:cTn id="97" dur="500" fill="hold"/>
                                        <p:tgtEl>
                                          <p:spTgt spid="350211"/>
                                        </p:tgtEl>
                                        <p:attrNameLst>
                                          <p:attrName>ppt_x</p:attrName>
                                        </p:attrNameLst>
                                      </p:cBhvr>
                                      <p:tavLst>
                                        <p:tav tm="0">
                                          <p:val>
                                            <p:strVal val="#ppt_x"/>
                                          </p:val>
                                        </p:tav>
                                        <p:tav tm="100000">
                                          <p:val>
                                            <p:strVal val="#ppt_x"/>
                                          </p:val>
                                        </p:tav>
                                      </p:tavLst>
                                    </p:anim>
                                    <p:anim calcmode="lin" valueType="num">
                                      <p:cBhvr>
                                        <p:cTn id="98" dur="500" fill="hold"/>
                                        <p:tgtEl>
                                          <p:spTgt spid="350211"/>
                                        </p:tgtEl>
                                        <p:attrNameLst>
                                          <p:attrName>ppt_y</p:attrName>
                                        </p:attrNameLst>
                                      </p:cBhvr>
                                      <p:tavLst>
                                        <p:tav tm="0">
                                          <p:val>
                                            <p:strVal val="#ppt_h+1"/>
                                          </p:val>
                                        </p:tav>
                                        <p:tav tm="100000">
                                          <p:val>
                                            <p:strVal val="#ppt_y"/>
                                          </p:val>
                                        </p:tav>
                                      </p:tavLst>
                                    </p:anim>
                                    <p:animEffect transition="in" filter="fade">
                                      <p:cBhvr>
                                        <p:cTn id="99" dur="500"/>
                                        <p:tgtEl>
                                          <p:spTgt spid="350211"/>
                                        </p:tgtEl>
                                      </p:cBhvr>
                                    </p:animEffect>
                                  </p:childTnLst>
                                </p:cTn>
                              </p:par>
                              <p:par>
                                <p:cTn id="100" presetID="58" presetClass="entr" presetSubtype="0" accel="100000" fill="hold" nodeType="withEffect">
                                  <p:stCondLst>
                                    <p:cond delay="0"/>
                                  </p:stCondLst>
                                  <p:childTnLst>
                                    <p:set>
                                      <p:cBhvr>
                                        <p:cTn id="101" dur="1" fill="hold">
                                          <p:stCondLst>
                                            <p:cond delay="0"/>
                                          </p:stCondLst>
                                        </p:cTn>
                                        <p:tgtEl>
                                          <p:spTgt spid="350210"/>
                                        </p:tgtEl>
                                        <p:attrNameLst>
                                          <p:attrName>style.visibility</p:attrName>
                                        </p:attrNameLst>
                                      </p:cBhvr>
                                      <p:to>
                                        <p:strVal val="visible"/>
                                      </p:to>
                                    </p:set>
                                    <p:anim calcmode="lin" valueType="num">
                                      <p:cBhvr>
                                        <p:cTn id="102" dur="500" fill="hold"/>
                                        <p:tgtEl>
                                          <p:spTgt spid="350210"/>
                                        </p:tgtEl>
                                        <p:attrNameLst>
                                          <p:attrName>ppt_w</p:attrName>
                                        </p:attrNameLst>
                                      </p:cBhvr>
                                      <p:tavLst>
                                        <p:tav tm="0">
                                          <p:val>
                                            <p:strVal val="#ppt_w*2.5"/>
                                          </p:val>
                                        </p:tav>
                                        <p:tav tm="100000">
                                          <p:val>
                                            <p:strVal val="#ppt_w"/>
                                          </p:val>
                                        </p:tav>
                                      </p:tavLst>
                                    </p:anim>
                                    <p:anim calcmode="lin" valueType="num">
                                      <p:cBhvr>
                                        <p:cTn id="103" dur="500" fill="hold"/>
                                        <p:tgtEl>
                                          <p:spTgt spid="350210"/>
                                        </p:tgtEl>
                                        <p:attrNameLst>
                                          <p:attrName>ppt_h</p:attrName>
                                        </p:attrNameLst>
                                      </p:cBhvr>
                                      <p:tavLst>
                                        <p:tav tm="0">
                                          <p:val>
                                            <p:strVal val="#ppt_h*0.01"/>
                                          </p:val>
                                        </p:tav>
                                        <p:tav tm="100000">
                                          <p:val>
                                            <p:strVal val="#ppt_h"/>
                                          </p:val>
                                        </p:tav>
                                      </p:tavLst>
                                    </p:anim>
                                    <p:anim calcmode="lin" valueType="num">
                                      <p:cBhvr>
                                        <p:cTn id="104" dur="500" fill="hold"/>
                                        <p:tgtEl>
                                          <p:spTgt spid="350210"/>
                                        </p:tgtEl>
                                        <p:attrNameLst>
                                          <p:attrName>ppt_x</p:attrName>
                                        </p:attrNameLst>
                                      </p:cBhvr>
                                      <p:tavLst>
                                        <p:tav tm="0">
                                          <p:val>
                                            <p:strVal val="#ppt_x"/>
                                          </p:val>
                                        </p:tav>
                                        <p:tav tm="100000">
                                          <p:val>
                                            <p:strVal val="#ppt_x"/>
                                          </p:val>
                                        </p:tav>
                                      </p:tavLst>
                                    </p:anim>
                                    <p:anim calcmode="lin" valueType="num">
                                      <p:cBhvr>
                                        <p:cTn id="105" dur="500" fill="hold"/>
                                        <p:tgtEl>
                                          <p:spTgt spid="350210"/>
                                        </p:tgtEl>
                                        <p:attrNameLst>
                                          <p:attrName>ppt_y</p:attrName>
                                        </p:attrNameLst>
                                      </p:cBhvr>
                                      <p:tavLst>
                                        <p:tav tm="0">
                                          <p:val>
                                            <p:strVal val="#ppt_h+1"/>
                                          </p:val>
                                        </p:tav>
                                        <p:tav tm="100000">
                                          <p:val>
                                            <p:strVal val="#ppt_y"/>
                                          </p:val>
                                        </p:tav>
                                      </p:tavLst>
                                    </p:anim>
                                    <p:animEffect transition="in" filter="fade">
                                      <p:cBhvr>
                                        <p:cTn id="106" dur="500"/>
                                        <p:tgtEl>
                                          <p:spTgt spid="350210"/>
                                        </p:tgtEl>
                                      </p:cBhvr>
                                    </p:animEffect>
                                  </p:childTnLst>
                                </p:cTn>
                              </p:par>
                              <p:par>
                                <p:cTn id="107" presetID="58" presetClass="entr" presetSubtype="0" accel="100000" fill="hold" nodeType="withEffect">
                                  <p:stCondLst>
                                    <p:cond delay="0"/>
                                  </p:stCondLst>
                                  <p:childTnLst>
                                    <p:set>
                                      <p:cBhvr>
                                        <p:cTn id="108" dur="1" fill="hold">
                                          <p:stCondLst>
                                            <p:cond delay="0"/>
                                          </p:stCondLst>
                                        </p:cTn>
                                        <p:tgtEl>
                                          <p:spTgt spid="350209"/>
                                        </p:tgtEl>
                                        <p:attrNameLst>
                                          <p:attrName>style.visibility</p:attrName>
                                        </p:attrNameLst>
                                      </p:cBhvr>
                                      <p:to>
                                        <p:strVal val="visible"/>
                                      </p:to>
                                    </p:set>
                                    <p:anim calcmode="lin" valueType="num">
                                      <p:cBhvr>
                                        <p:cTn id="109" dur="500" fill="hold"/>
                                        <p:tgtEl>
                                          <p:spTgt spid="350209"/>
                                        </p:tgtEl>
                                        <p:attrNameLst>
                                          <p:attrName>ppt_w</p:attrName>
                                        </p:attrNameLst>
                                      </p:cBhvr>
                                      <p:tavLst>
                                        <p:tav tm="0">
                                          <p:val>
                                            <p:strVal val="#ppt_w*2.5"/>
                                          </p:val>
                                        </p:tav>
                                        <p:tav tm="100000">
                                          <p:val>
                                            <p:strVal val="#ppt_w"/>
                                          </p:val>
                                        </p:tav>
                                      </p:tavLst>
                                    </p:anim>
                                    <p:anim calcmode="lin" valueType="num">
                                      <p:cBhvr>
                                        <p:cTn id="110" dur="500" fill="hold"/>
                                        <p:tgtEl>
                                          <p:spTgt spid="350209"/>
                                        </p:tgtEl>
                                        <p:attrNameLst>
                                          <p:attrName>ppt_h</p:attrName>
                                        </p:attrNameLst>
                                      </p:cBhvr>
                                      <p:tavLst>
                                        <p:tav tm="0">
                                          <p:val>
                                            <p:strVal val="#ppt_h*0.01"/>
                                          </p:val>
                                        </p:tav>
                                        <p:tav tm="100000">
                                          <p:val>
                                            <p:strVal val="#ppt_h"/>
                                          </p:val>
                                        </p:tav>
                                      </p:tavLst>
                                    </p:anim>
                                    <p:anim calcmode="lin" valueType="num">
                                      <p:cBhvr>
                                        <p:cTn id="111" dur="500" fill="hold"/>
                                        <p:tgtEl>
                                          <p:spTgt spid="350209"/>
                                        </p:tgtEl>
                                        <p:attrNameLst>
                                          <p:attrName>ppt_x</p:attrName>
                                        </p:attrNameLst>
                                      </p:cBhvr>
                                      <p:tavLst>
                                        <p:tav tm="0">
                                          <p:val>
                                            <p:strVal val="#ppt_x"/>
                                          </p:val>
                                        </p:tav>
                                        <p:tav tm="100000">
                                          <p:val>
                                            <p:strVal val="#ppt_x"/>
                                          </p:val>
                                        </p:tav>
                                      </p:tavLst>
                                    </p:anim>
                                    <p:anim calcmode="lin" valueType="num">
                                      <p:cBhvr>
                                        <p:cTn id="112" dur="500" fill="hold"/>
                                        <p:tgtEl>
                                          <p:spTgt spid="350209"/>
                                        </p:tgtEl>
                                        <p:attrNameLst>
                                          <p:attrName>ppt_y</p:attrName>
                                        </p:attrNameLst>
                                      </p:cBhvr>
                                      <p:tavLst>
                                        <p:tav tm="0">
                                          <p:val>
                                            <p:strVal val="#ppt_h+1"/>
                                          </p:val>
                                        </p:tav>
                                        <p:tav tm="100000">
                                          <p:val>
                                            <p:strVal val="#ppt_y"/>
                                          </p:val>
                                        </p:tav>
                                      </p:tavLst>
                                    </p:anim>
                                    <p:animEffect transition="in" filter="fade">
                                      <p:cBhvr>
                                        <p:cTn id="113" dur="500"/>
                                        <p:tgtEl>
                                          <p:spTgt spid="350209"/>
                                        </p:tgtEl>
                                      </p:cBhvr>
                                    </p:animEffect>
                                  </p:childTnLst>
                                </p:cTn>
                              </p:par>
                              <p:par>
                                <p:cTn id="114" presetID="58" presetClass="entr" presetSubtype="0" accel="100000" fill="hold" grpId="0" nodeType="withEffect">
                                  <p:stCondLst>
                                    <p:cond delay="0"/>
                                  </p:stCondLst>
                                  <p:childTnLst>
                                    <p:set>
                                      <p:cBhvr>
                                        <p:cTn id="115" dur="1" fill="hold">
                                          <p:stCondLst>
                                            <p:cond delay="0"/>
                                          </p:stCondLst>
                                        </p:cTn>
                                        <p:tgtEl>
                                          <p:spTgt spid="3">
                                            <p:txEl>
                                              <p:pRg st="6" end="6"/>
                                            </p:txEl>
                                          </p:spTgt>
                                        </p:tgtEl>
                                        <p:attrNameLst>
                                          <p:attrName>style.visibility</p:attrName>
                                        </p:attrNameLst>
                                      </p:cBhvr>
                                      <p:to>
                                        <p:strVal val="visible"/>
                                      </p:to>
                                    </p:set>
                                    <p:anim calcmode="lin" valueType="num">
                                      <p:cBhvr>
                                        <p:cTn id="116"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117"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11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19"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1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ru-RU" sz="1400" dirty="0" smtClean="0"/>
              <a:t>То же самое считается верным для маленьких величин         . Например, для           =300 [мл/минута],  получаем 	       и</a:t>
            </a:r>
          </a:p>
          <a:p>
            <a:pPr>
              <a:buNone/>
            </a:pPr>
            <a:r>
              <a:rPr lang="ru-RU" sz="1400" dirty="0" smtClean="0"/>
              <a:t>который также приводит к (2.15).</a:t>
            </a:r>
          </a:p>
          <a:p>
            <a:r>
              <a:rPr lang="ru-RU" sz="1400" dirty="0" smtClean="0"/>
              <a:t>Чтобы определить параметр       , выбираем величину для           :           =1.5 [мг/мл]. Тогда каждый экспериментально выбирает величину для параметра             и определяет скорость токсина G таким образом, что данная величина          </a:t>
            </a:r>
            <a:r>
              <a:rPr lang="ru-RU" sz="1400" cap="small" dirty="0" smtClean="0"/>
              <a:t> </a:t>
            </a:r>
            <a:r>
              <a:rPr lang="ru-RU" sz="1400" dirty="0" smtClean="0"/>
              <a:t>и соответствующая ей величина           , полученные из (2.15), оказываются начальными величинами решения </a:t>
            </a:r>
            <a:r>
              <a:rPr lang="en-US" sz="1400" dirty="0" smtClean="0"/>
              <a:t>T</a:t>
            </a:r>
            <a:r>
              <a:rPr lang="ru-RU" sz="1400" dirty="0" smtClean="0"/>
              <a:t>-периода формул (4.36), (4.37).</a:t>
            </a:r>
          </a:p>
          <a:p>
            <a:r>
              <a:rPr lang="ru-RU" sz="1400" dirty="0" smtClean="0"/>
              <a:t>Для определения диаметра отверстий мембраны для мочевины используется функция:</a:t>
            </a:r>
          </a:p>
          <a:p>
            <a:pPr>
              <a:buNone/>
            </a:pPr>
            <a:r>
              <a:rPr lang="ru-RU" sz="1400" dirty="0" smtClean="0"/>
              <a:t>					 для                   .</a:t>
            </a:r>
          </a:p>
          <a:p>
            <a:r>
              <a:rPr lang="ru-RU" sz="1400" dirty="0" smtClean="0"/>
              <a:t>где                [мл/мин].</a:t>
            </a:r>
          </a:p>
          <a:p>
            <a:r>
              <a:rPr lang="ru-RU" dirty="0" smtClean="0">
                <a:hlinkClick r:id="rId3" action="ppaction://hlinkfile"/>
              </a:rPr>
              <a:t>ПРИМЕР</a:t>
            </a:r>
            <a:endParaRPr lang="ru-RU" dirty="0"/>
          </a:p>
        </p:txBody>
      </p:sp>
      <p:graphicFrame>
        <p:nvGraphicFramePr>
          <p:cNvPr id="351245" name="Object 13"/>
          <p:cNvGraphicFramePr>
            <a:graphicFrameLocks noChangeAspect="1"/>
          </p:cNvGraphicFramePr>
          <p:nvPr/>
        </p:nvGraphicFramePr>
        <p:xfrm>
          <a:off x="7358082" y="2285992"/>
          <a:ext cx="228600" cy="228600"/>
        </p:xfrm>
        <a:graphic>
          <a:graphicData uri="http://schemas.openxmlformats.org/presentationml/2006/ole">
            <p:oleObj spid="_x0000_s351245" name="Формула" r:id="rId4" imgW="228600" imgH="228600" progId="Equation.3">
              <p:embed/>
            </p:oleObj>
          </a:graphicData>
        </a:graphic>
      </p:graphicFrame>
      <p:graphicFrame>
        <p:nvGraphicFramePr>
          <p:cNvPr id="351244" name="Object 12"/>
          <p:cNvGraphicFramePr>
            <a:graphicFrameLocks noChangeAspect="1"/>
          </p:cNvGraphicFramePr>
          <p:nvPr/>
        </p:nvGraphicFramePr>
        <p:xfrm>
          <a:off x="5643570" y="2285992"/>
          <a:ext cx="228600" cy="228600"/>
        </p:xfrm>
        <a:graphic>
          <a:graphicData uri="http://schemas.openxmlformats.org/presentationml/2006/ole">
            <p:oleObj spid="_x0000_s351244" name="Формула" r:id="rId5" imgW="228600" imgH="228600" progId="Equation.3">
              <p:embed/>
            </p:oleObj>
          </a:graphicData>
        </a:graphic>
      </p:graphicFrame>
      <p:graphicFrame>
        <p:nvGraphicFramePr>
          <p:cNvPr id="351243" name="Object 11"/>
          <p:cNvGraphicFramePr>
            <a:graphicFrameLocks noChangeAspect="1"/>
          </p:cNvGraphicFramePr>
          <p:nvPr/>
        </p:nvGraphicFramePr>
        <p:xfrm>
          <a:off x="2928926" y="2500306"/>
          <a:ext cx="638175" cy="200025"/>
        </p:xfrm>
        <a:graphic>
          <a:graphicData uri="http://schemas.openxmlformats.org/presentationml/2006/ole">
            <p:oleObj spid="_x0000_s351243" name="Формула" r:id="rId6" imgW="634725" imgH="203112" progId="Equation.3">
              <p:embed/>
            </p:oleObj>
          </a:graphicData>
        </a:graphic>
      </p:graphicFrame>
      <p:graphicFrame>
        <p:nvGraphicFramePr>
          <p:cNvPr id="351242" name="Object 10"/>
          <p:cNvGraphicFramePr>
            <a:graphicFrameLocks noChangeAspect="1"/>
          </p:cNvGraphicFramePr>
          <p:nvPr/>
        </p:nvGraphicFramePr>
        <p:xfrm>
          <a:off x="3786182" y="2500306"/>
          <a:ext cx="2133600" cy="209550"/>
        </p:xfrm>
        <a:graphic>
          <a:graphicData uri="http://schemas.openxmlformats.org/presentationml/2006/ole">
            <p:oleObj spid="_x0000_s351242" name="Формула" r:id="rId7" imgW="2005729" imgH="203112" progId="Equation.3">
              <p:embed/>
            </p:oleObj>
          </a:graphicData>
        </a:graphic>
      </p:graphicFrame>
      <p:graphicFrame>
        <p:nvGraphicFramePr>
          <p:cNvPr id="351241" name="Object 9"/>
          <p:cNvGraphicFramePr>
            <a:graphicFrameLocks noChangeAspect="1"/>
          </p:cNvGraphicFramePr>
          <p:nvPr/>
        </p:nvGraphicFramePr>
        <p:xfrm>
          <a:off x="3357554" y="3000372"/>
          <a:ext cx="228600" cy="228600"/>
        </p:xfrm>
        <a:graphic>
          <a:graphicData uri="http://schemas.openxmlformats.org/presentationml/2006/ole">
            <p:oleObj spid="_x0000_s351241" name="Формула" r:id="rId8" imgW="228600" imgH="228600" progId="Equation.3">
              <p:embed/>
            </p:oleObj>
          </a:graphicData>
        </a:graphic>
      </p:graphicFrame>
      <p:graphicFrame>
        <p:nvGraphicFramePr>
          <p:cNvPr id="351240" name="Object 8"/>
          <p:cNvGraphicFramePr>
            <a:graphicFrameLocks noChangeAspect="1"/>
          </p:cNvGraphicFramePr>
          <p:nvPr/>
        </p:nvGraphicFramePr>
        <p:xfrm>
          <a:off x="5715008" y="3000372"/>
          <a:ext cx="419100" cy="219075"/>
        </p:xfrm>
        <a:graphic>
          <a:graphicData uri="http://schemas.openxmlformats.org/presentationml/2006/ole">
            <p:oleObj spid="_x0000_s351240" name="Формула" r:id="rId9" imgW="418918" imgH="215806" progId="Equation.3">
              <p:embed/>
            </p:oleObj>
          </a:graphicData>
        </a:graphic>
      </p:graphicFrame>
      <p:graphicFrame>
        <p:nvGraphicFramePr>
          <p:cNvPr id="351239" name="Object 7"/>
          <p:cNvGraphicFramePr>
            <a:graphicFrameLocks noChangeAspect="1"/>
          </p:cNvGraphicFramePr>
          <p:nvPr/>
        </p:nvGraphicFramePr>
        <p:xfrm>
          <a:off x="6286512" y="3000372"/>
          <a:ext cx="419100" cy="219075"/>
        </p:xfrm>
        <a:graphic>
          <a:graphicData uri="http://schemas.openxmlformats.org/presentationml/2006/ole">
            <p:oleObj spid="_x0000_s351239" name="Формула" r:id="rId10" imgW="418918" imgH="215806" progId="Equation.3">
              <p:embed/>
            </p:oleObj>
          </a:graphicData>
        </a:graphic>
      </p:graphicFrame>
      <p:graphicFrame>
        <p:nvGraphicFramePr>
          <p:cNvPr id="351238" name="Object 6"/>
          <p:cNvGraphicFramePr>
            <a:graphicFrameLocks noChangeAspect="1"/>
          </p:cNvGraphicFramePr>
          <p:nvPr/>
        </p:nvGraphicFramePr>
        <p:xfrm>
          <a:off x="6215074" y="3214686"/>
          <a:ext cx="228600" cy="228600"/>
        </p:xfrm>
        <a:graphic>
          <a:graphicData uri="http://schemas.openxmlformats.org/presentationml/2006/ole">
            <p:oleObj spid="_x0000_s351238" name="Формула" r:id="rId11" imgW="228600" imgH="228600" progId="Equation.3">
              <p:embed/>
            </p:oleObj>
          </a:graphicData>
        </a:graphic>
      </p:graphicFrame>
      <p:graphicFrame>
        <p:nvGraphicFramePr>
          <p:cNvPr id="351237" name="Object 5"/>
          <p:cNvGraphicFramePr>
            <a:graphicFrameLocks noChangeAspect="1"/>
          </p:cNvGraphicFramePr>
          <p:nvPr/>
        </p:nvGraphicFramePr>
        <p:xfrm>
          <a:off x="4929190" y="3429000"/>
          <a:ext cx="419100" cy="219075"/>
        </p:xfrm>
        <a:graphic>
          <a:graphicData uri="http://schemas.openxmlformats.org/presentationml/2006/ole">
            <p:oleObj spid="_x0000_s351237" name="Формула" r:id="rId12" imgW="418918" imgH="215806" progId="Equation.3">
              <p:embed/>
            </p:oleObj>
          </a:graphicData>
        </a:graphic>
      </p:graphicFrame>
      <p:graphicFrame>
        <p:nvGraphicFramePr>
          <p:cNvPr id="351236" name="Object 4"/>
          <p:cNvGraphicFramePr>
            <a:graphicFrameLocks noChangeAspect="1"/>
          </p:cNvGraphicFramePr>
          <p:nvPr/>
        </p:nvGraphicFramePr>
        <p:xfrm>
          <a:off x="8072462" y="3429000"/>
          <a:ext cx="419100" cy="228600"/>
        </p:xfrm>
        <a:graphic>
          <a:graphicData uri="http://schemas.openxmlformats.org/presentationml/2006/ole">
            <p:oleObj spid="_x0000_s351236" name="Формула" r:id="rId13" imgW="419100" imgH="228600" progId="Equation.3">
              <p:embed/>
            </p:oleObj>
          </a:graphicData>
        </a:graphic>
      </p:graphicFrame>
      <p:graphicFrame>
        <p:nvGraphicFramePr>
          <p:cNvPr id="351235" name="Object 3"/>
          <p:cNvGraphicFramePr>
            <a:graphicFrameLocks noChangeAspect="1"/>
          </p:cNvGraphicFramePr>
          <p:nvPr/>
        </p:nvGraphicFramePr>
        <p:xfrm>
          <a:off x="3071802" y="4357694"/>
          <a:ext cx="1076325" cy="238125"/>
        </p:xfrm>
        <a:graphic>
          <a:graphicData uri="http://schemas.openxmlformats.org/presentationml/2006/ole">
            <p:oleObj spid="_x0000_s351235" name="Формула" r:id="rId14" imgW="1079500" imgH="241300" progId="Equation.3">
              <p:embed/>
            </p:oleObj>
          </a:graphicData>
        </a:graphic>
      </p:graphicFrame>
      <p:graphicFrame>
        <p:nvGraphicFramePr>
          <p:cNvPr id="351234" name="Object 2"/>
          <p:cNvGraphicFramePr>
            <a:graphicFrameLocks noChangeAspect="1"/>
          </p:cNvGraphicFramePr>
          <p:nvPr/>
        </p:nvGraphicFramePr>
        <p:xfrm>
          <a:off x="4572000" y="4357694"/>
          <a:ext cx="581025" cy="228600"/>
        </p:xfrm>
        <a:graphic>
          <a:graphicData uri="http://schemas.openxmlformats.org/presentationml/2006/ole">
            <p:oleObj spid="_x0000_s351234" name="Формула" r:id="rId15" imgW="584200" imgH="228600" progId="Equation.3">
              <p:embed/>
            </p:oleObj>
          </a:graphicData>
        </a:graphic>
      </p:graphicFrame>
      <p:graphicFrame>
        <p:nvGraphicFramePr>
          <p:cNvPr id="351233" name="Object 1"/>
          <p:cNvGraphicFramePr>
            <a:graphicFrameLocks noChangeAspect="1"/>
          </p:cNvGraphicFramePr>
          <p:nvPr/>
        </p:nvGraphicFramePr>
        <p:xfrm>
          <a:off x="1276331" y="4629160"/>
          <a:ext cx="581025" cy="228600"/>
        </p:xfrm>
        <a:graphic>
          <a:graphicData uri="http://schemas.openxmlformats.org/presentationml/2006/ole">
            <p:oleObj spid="_x0000_s351233" name="Формула" r:id="rId16" imgW="583947" imgH="228501" progId="Equation.3">
              <p:embed/>
            </p:oleObj>
          </a:graphicData>
        </a:graphic>
      </p:graphicFrame>
      <p:sp>
        <p:nvSpPr>
          <p:cNvPr id="351252" name="Rectangle 20"/>
          <p:cNvSpPr>
            <a:spLocks noChangeArrowheads="1"/>
          </p:cNvSpPr>
          <p:nvPr/>
        </p:nvSpPr>
        <p:spPr bwMode="auto">
          <a:xfrm>
            <a:off x="0" y="2236788"/>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r>
              <a:rPr kumimoji="0" lang="ru-RU" sz="1400" b="0" i="0" u="none" strike="noStrike" cap="none" normalizeH="0" baseline="0" smtClean="0">
                <a:ln>
                  <a:noFill/>
                </a:ln>
                <a:solidFill>
                  <a:srgbClr val="000000"/>
                </a:solidFill>
                <a:effectLst/>
                <a:latin typeface="Times New Roman CYR"/>
                <a:ea typeface="Times New Roman" pitchFamily="18"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351245"/>
                                        </p:tgtEl>
                                        <p:attrNameLst>
                                          <p:attrName>style.visibility</p:attrName>
                                        </p:attrNameLst>
                                      </p:cBhvr>
                                      <p:to>
                                        <p:strVal val="visible"/>
                                      </p:to>
                                    </p:set>
                                    <p:anim calcmode="lin" valueType="num">
                                      <p:cBhvr>
                                        <p:cTn id="14" dur="500" fill="hold"/>
                                        <p:tgtEl>
                                          <p:spTgt spid="351245"/>
                                        </p:tgtEl>
                                        <p:attrNameLst>
                                          <p:attrName>ppt_w</p:attrName>
                                        </p:attrNameLst>
                                      </p:cBhvr>
                                      <p:tavLst>
                                        <p:tav tm="0">
                                          <p:val>
                                            <p:strVal val="#ppt_w*2.5"/>
                                          </p:val>
                                        </p:tav>
                                        <p:tav tm="100000">
                                          <p:val>
                                            <p:strVal val="#ppt_w"/>
                                          </p:val>
                                        </p:tav>
                                      </p:tavLst>
                                    </p:anim>
                                    <p:anim calcmode="lin" valueType="num">
                                      <p:cBhvr>
                                        <p:cTn id="15" dur="500" fill="hold"/>
                                        <p:tgtEl>
                                          <p:spTgt spid="351245"/>
                                        </p:tgtEl>
                                        <p:attrNameLst>
                                          <p:attrName>ppt_h</p:attrName>
                                        </p:attrNameLst>
                                      </p:cBhvr>
                                      <p:tavLst>
                                        <p:tav tm="0">
                                          <p:val>
                                            <p:strVal val="#ppt_h*0.01"/>
                                          </p:val>
                                        </p:tav>
                                        <p:tav tm="100000">
                                          <p:val>
                                            <p:strVal val="#ppt_h"/>
                                          </p:val>
                                        </p:tav>
                                      </p:tavLst>
                                    </p:anim>
                                    <p:anim calcmode="lin" valueType="num">
                                      <p:cBhvr>
                                        <p:cTn id="16" dur="500" fill="hold"/>
                                        <p:tgtEl>
                                          <p:spTgt spid="351245"/>
                                        </p:tgtEl>
                                        <p:attrNameLst>
                                          <p:attrName>ppt_x</p:attrName>
                                        </p:attrNameLst>
                                      </p:cBhvr>
                                      <p:tavLst>
                                        <p:tav tm="0">
                                          <p:val>
                                            <p:strVal val="#ppt_x"/>
                                          </p:val>
                                        </p:tav>
                                        <p:tav tm="100000">
                                          <p:val>
                                            <p:strVal val="#ppt_x"/>
                                          </p:val>
                                        </p:tav>
                                      </p:tavLst>
                                    </p:anim>
                                    <p:anim calcmode="lin" valueType="num">
                                      <p:cBhvr>
                                        <p:cTn id="17" dur="500" fill="hold"/>
                                        <p:tgtEl>
                                          <p:spTgt spid="351245"/>
                                        </p:tgtEl>
                                        <p:attrNameLst>
                                          <p:attrName>ppt_y</p:attrName>
                                        </p:attrNameLst>
                                      </p:cBhvr>
                                      <p:tavLst>
                                        <p:tav tm="0">
                                          <p:val>
                                            <p:strVal val="#ppt_h+1"/>
                                          </p:val>
                                        </p:tav>
                                        <p:tav tm="100000">
                                          <p:val>
                                            <p:strVal val="#ppt_y"/>
                                          </p:val>
                                        </p:tav>
                                      </p:tavLst>
                                    </p:anim>
                                    <p:animEffect transition="in" filter="fade">
                                      <p:cBhvr>
                                        <p:cTn id="18" dur="500"/>
                                        <p:tgtEl>
                                          <p:spTgt spid="351245"/>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351244"/>
                                        </p:tgtEl>
                                        <p:attrNameLst>
                                          <p:attrName>style.visibility</p:attrName>
                                        </p:attrNameLst>
                                      </p:cBhvr>
                                      <p:to>
                                        <p:strVal val="visible"/>
                                      </p:to>
                                    </p:set>
                                    <p:anim calcmode="lin" valueType="num">
                                      <p:cBhvr>
                                        <p:cTn id="21" dur="500" fill="hold"/>
                                        <p:tgtEl>
                                          <p:spTgt spid="351244"/>
                                        </p:tgtEl>
                                        <p:attrNameLst>
                                          <p:attrName>ppt_w</p:attrName>
                                        </p:attrNameLst>
                                      </p:cBhvr>
                                      <p:tavLst>
                                        <p:tav tm="0">
                                          <p:val>
                                            <p:strVal val="#ppt_w*2.5"/>
                                          </p:val>
                                        </p:tav>
                                        <p:tav tm="100000">
                                          <p:val>
                                            <p:strVal val="#ppt_w"/>
                                          </p:val>
                                        </p:tav>
                                      </p:tavLst>
                                    </p:anim>
                                    <p:anim calcmode="lin" valueType="num">
                                      <p:cBhvr>
                                        <p:cTn id="22" dur="500" fill="hold"/>
                                        <p:tgtEl>
                                          <p:spTgt spid="351244"/>
                                        </p:tgtEl>
                                        <p:attrNameLst>
                                          <p:attrName>ppt_h</p:attrName>
                                        </p:attrNameLst>
                                      </p:cBhvr>
                                      <p:tavLst>
                                        <p:tav tm="0">
                                          <p:val>
                                            <p:strVal val="#ppt_h*0.01"/>
                                          </p:val>
                                        </p:tav>
                                        <p:tav tm="100000">
                                          <p:val>
                                            <p:strVal val="#ppt_h"/>
                                          </p:val>
                                        </p:tav>
                                      </p:tavLst>
                                    </p:anim>
                                    <p:anim calcmode="lin" valueType="num">
                                      <p:cBhvr>
                                        <p:cTn id="23" dur="500" fill="hold"/>
                                        <p:tgtEl>
                                          <p:spTgt spid="351244"/>
                                        </p:tgtEl>
                                        <p:attrNameLst>
                                          <p:attrName>ppt_x</p:attrName>
                                        </p:attrNameLst>
                                      </p:cBhvr>
                                      <p:tavLst>
                                        <p:tav tm="0">
                                          <p:val>
                                            <p:strVal val="#ppt_x"/>
                                          </p:val>
                                        </p:tav>
                                        <p:tav tm="100000">
                                          <p:val>
                                            <p:strVal val="#ppt_x"/>
                                          </p:val>
                                        </p:tav>
                                      </p:tavLst>
                                    </p:anim>
                                    <p:anim calcmode="lin" valueType="num">
                                      <p:cBhvr>
                                        <p:cTn id="24" dur="500" fill="hold"/>
                                        <p:tgtEl>
                                          <p:spTgt spid="351244"/>
                                        </p:tgtEl>
                                        <p:attrNameLst>
                                          <p:attrName>ppt_y</p:attrName>
                                        </p:attrNameLst>
                                      </p:cBhvr>
                                      <p:tavLst>
                                        <p:tav tm="0">
                                          <p:val>
                                            <p:strVal val="#ppt_h+1"/>
                                          </p:val>
                                        </p:tav>
                                        <p:tav tm="100000">
                                          <p:val>
                                            <p:strVal val="#ppt_y"/>
                                          </p:val>
                                        </p:tav>
                                      </p:tavLst>
                                    </p:anim>
                                    <p:animEffect transition="in" filter="fade">
                                      <p:cBhvr>
                                        <p:cTn id="25" dur="500"/>
                                        <p:tgtEl>
                                          <p:spTgt spid="351244"/>
                                        </p:tgtEl>
                                      </p:cBhvr>
                                    </p:animEffect>
                                  </p:childTnLst>
                                </p:cTn>
                              </p:par>
                              <p:par>
                                <p:cTn id="26" presetID="58" presetClass="entr" presetSubtype="0" accel="100000" fill="hold" nodeType="withEffect">
                                  <p:stCondLst>
                                    <p:cond delay="0"/>
                                  </p:stCondLst>
                                  <p:childTnLst>
                                    <p:set>
                                      <p:cBhvr>
                                        <p:cTn id="27" dur="1" fill="hold">
                                          <p:stCondLst>
                                            <p:cond delay="0"/>
                                          </p:stCondLst>
                                        </p:cTn>
                                        <p:tgtEl>
                                          <p:spTgt spid="351243"/>
                                        </p:tgtEl>
                                        <p:attrNameLst>
                                          <p:attrName>style.visibility</p:attrName>
                                        </p:attrNameLst>
                                      </p:cBhvr>
                                      <p:to>
                                        <p:strVal val="visible"/>
                                      </p:to>
                                    </p:set>
                                    <p:anim calcmode="lin" valueType="num">
                                      <p:cBhvr>
                                        <p:cTn id="28" dur="500" fill="hold"/>
                                        <p:tgtEl>
                                          <p:spTgt spid="351243"/>
                                        </p:tgtEl>
                                        <p:attrNameLst>
                                          <p:attrName>ppt_w</p:attrName>
                                        </p:attrNameLst>
                                      </p:cBhvr>
                                      <p:tavLst>
                                        <p:tav tm="0">
                                          <p:val>
                                            <p:strVal val="#ppt_w*2.5"/>
                                          </p:val>
                                        </p:tav>
                                        <p:tav tm="100000">
                                          <p:val>
                                            <p:strVal val="#ppt_w"/>
                                          </p:val>
                                        </p:tav>
                                      </p:tavLst>
                                    </p:anim>
                                    <p:anim calcmode="lin" valueType="num">
                                      <p:cBhvr>
                                        <p:cTn id="29" dur="500" fill="hold"/>
                                        <p:tgtEl>
                                          <p:spTgt spid="351243"/>
                                        </p:tgtEl>
                                        <p:attrNameLst>
                                          <p:attrName>ppt_h</p:attrName>
                                        </p:attrNameLst>
                                      </p:cBhvr>
                                      <p:tavLst>
                                        <p:tav tm="0">
                                          <p:val>
                                            <p:strVal val="#ppt_h*0.01"/>
                                          </p:val>
                                        </p:tav>
                                        <p:tav tm="100000">
                                          <p:val>
                                            <p:strVal val="#ppt_h"/>
                                          </p:val>
                                        </p:tav>
                                      </p:tavLst>
                                    </p:anim>
                                    <p:anim calcmode="lin" valueType="num">
                                      <p:cBhvr>
                                        <p:cTn id="30" dur="500" fill="hold"/>
                                        <p:tgtEl>
                                          <p:spTgt spid="351243"/>
                                        </p:tgtEl>
                                        <p:attrNameLst>
                                          <p:attrName>ppt_x</p:attrName>
                                        </p:attrNameLst>
                                      </p:cBhvr>
                                      <p:tavLst>
                                        <p:tav tm="0">
                                          <p:val>
                                            <p:strVal val="#ppt_x"/>
                                          </p:val>
                                        </p:tav>
                                        <p:tav tm="100000">
                                          <p:val>
                                            <p:strVal val="#ppt_x"/>
                                          </p:val>
                                        </p:tav>
                                      </p:tavLst>
                                    </p:anim>
                                    <p:anim calcmode="lin" valueType="num">
                                      <p:cBhvr>
                                        <p:cTn id="31" dur="500" fill="hold"/>
                                        <p:tgtEl>
                                          <p:spTgt spid="351243"/>
                                        </p:tgtEl>
                                        <p:attrNameLst>
                                          <p:attrName>ppt_y</p:attrName>
                                        </p:attrNameLst>
                                      </p:cBhvr>
                                      <p:tavLst>
                                        <p:tav tm="0">
                                          <p:val>
                                            <p:strVal val="#ppt_h+1"/>
                                          </p:val>
                                        </p:tav>
                                        <p:tav tm="100000">
                                          <p:val>
                                            <p:strVal val="#ppt_y"/>
                                          </p:val>
                                        </p:tav>
                                      </p:tavLst>
                                    </p:anim>
                                    <p:animEffect transition="in" filter="fade">
                                      <p:cBhvr>
                                        <p:cTn id="32" dur="500"/>
                                        <p:tgtEl>
                                          <p:spTgt spid="351243"/>
                                        </p:tgtEl>
                                      </p:cBhvr>
                                    </p:animEffect>
                                  </p:childTnLst>
                                </p:cTn>
                              </p:par>
                              <p:par>
                                <p:cTn id="33" presetID="58" presetClass="entr" presetSubtype="0" accel="100000" fill="hold" nodeType="withEffect">
                                  <p:stCondLst>
                                    <p:cond delay="0"/>
                                  </p:stCondLst>
                                  <p:childTnLst>
                                    <p:set>
                                      <p:cBhvr>
                                        <p:cTn id="34" dur="1" fill="hold">
                                          <p:stCondLst>
                                            <p:cond delay="0"/>
                                          </p:stCondLst>
                                        </p:cTn>
                                        <p:tgtEl>
                                          <p:spTgt spid="351242"/>
                                        </p:tgtEl>
                                        <p:attrNameLst>
                                          <p:attrName>style.visibility</p:attrName>
                                        </p:attrNameLst>
                                      </p:cBhvr>
                                      <p:to>
                                        <p:strVal val="visible"/>
                                      </p:to>
                                    </p:set>
                                    <p:anim calcmode="lin" valueType="num">
                                      <p:cBhvr>
                                        <p:cTn id="35" dur="500" fill="hold"/>
                                        <p:tgtEl>
                                          <p:spTgt spid="351242"/>
                                        </p:tgtEl>
                                        <p:attrNameLst>
                                          <p:attrName>ppt_w</p:attrName>
                                        </p:attrNameLst>
                                      </p:cBhvr>
                                      <p:tavLst>
                                        <p:tav tm="0">
                                          <p:val>
                                            <p:strVal val="#ppt_w*2.5"/>
                                          </p:val>
                                        </p:tav>
                                        <p:tav tm="100000">
                                          <p:val>
                                            <p:strVal val="#ppt_w"/>
                                          </p:val>
                                        </p:tav>
                                      </p:tavLst>
                                    </p:anim>
                                    <p:anim calcmode="lin" valueType="num">
                                      <p:cBhvr>
                                        <p:cTn id="36" dur="500" fill="hold"/>
                                        <p:tgtEl>
                                          <p:spTgt spid="351242"/>
                                        </p:tgtEl>
                                        <p:attrNameLst>
                                          <p:attrName>ppt_h</p:attrName>
                                        </p:attrNameLst>
                                      </p:cBhvr>
                                      <p:tavLst>
                                        <p:tav tm="0">
                                          <p:val>
                                            <p:strVal val="#ppt_h*0.01"/>
                                          </p:val>
                                        </p:tav>
                                        <p:tav tm="100000">
                                          <p:val>
                                            <p:strVal val="#ppt_h"/>
                                          </p:val>
                                        </p:tav>
                                      </p:tavLst>
                                    </p:anim>
                                    <p:anim calcmode="lin" valueType="num">
                                      <p:cBhvr>
                                        <p:cTn id="37" dur="500" fill="hold"/>
                                        <p:tgtEl>
                                          <p:spTgt spid="351242"/>
                                        </p:tgtEl>
                                        <p:attrNameLst>
                                          <p:attrName>ppt_x</p:attrName>
                                        </p:attrNameLst>
                                      </p:cBhvr>
                                      <p:tavLst>
                                        <p:tav tm="0">
                                          <p:val>
                                            <p:strVal val="#ppt_x"/>
                                          </p:val>
                                        </p:tav>
                                        <p:tav tm="100000">
                                          <p:val>
                                            <p:strVal val="#ppt_x"/>
                                          </p:val>
                                        </p:tav>
                                      </p:tavLst>
                                    </p:anim>
                                    <p:anim calcmode="lin" valueType="num">
                                      <p:cBhvr>
                                        <p:cTn id="38" dur="500" fill="hold"/>
                                        <p:tgtEl>
                                          <p:spTgt spid="351242"/>
                                        </p:tgtEl>
                                        <p:attrNameLst>
                                          <p:attrName>ppt_y</p:attrName>
                                        </p:attrNameLst>
                                      </p:cBhvr>
                                      <p:tavLst>
                                        <p:tav tm="0">
                                          <p:val>
                                            <p:strVal val="#ppt_h+1"/>
                                          </p:val>
                                        </p:tav>
                                        <p:tav tm="100000">
                                          <p:val>
                                            <p:strVal val="#ppt_y"/>
                                          </p:val>
                                        </p:tav>
                                      </p:tavLst>
                                    </p:anim>
                                    <p:animEffect transition="in" filter="fade">
                                      <p:cBhvr>
                                        <p:cTn id="39" dur="500"/>
                                        <p:tgtEl>
                                          <p:spTgt spid="351242"/>
                                        </p:tgtEl>
                                      </p:cBhvr>
                                    </p:animEffect>
                                  </p:childTnLst>
                                </p:cTn>
                              </p:par>
                              <p:par>
                                <p:cTn id="40" presetID="58" presetClass="entr" presetSubtype="0" accel="100000" fill="hold" grpId="0" nodeType="with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 calcmode="lin" valueType="num">
                                      <p:cBhvr>
                                        <p:cTn id="42"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43"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4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46" dur="500"/>
                                        <p:tgtEl>
                                          <p:spTgt spid="3">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8" presetClass="entr" presetSubtype="0" accel="100000" fill="hold" grpId="0"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 calcmode="lin" valueType="num">
                                      <p:cBhvr>
                                        <p:cTn id="51"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52"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5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4"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55" dur="500"/>
                                        <p:tgtEl>
                                          <p:spTgt spid="3">
                                            <p:txEl>
                                              <p:pRg st="2" end="2"/>
                                            </p:txEl>
                                          </p:spTgt>
                                        </p:tgtEl>
                                      </p:cBhvr>
                                    </p:animEffect>
                                  </p:childTnLst>
                                </p:cTn>
                              </p:par>
                              <p:par>
                                <p:cTn id="56" presetID="58" presetClass="entr" presetSubtype="0" accel="100000" fill="hold" nodeType="withEffect">
                                  <p:stCondLst>
                                    <p:cond delay="0"/>
                                  </p:stCondLst>
                                  <p:childTnLst>
                                    <p:set>
                                      <p:cBhvr>
                                        <p:cTn id="57" dur="1" fill="hold">
                                          <p:stCondLst>
                                            <p:cond delay="0"/>
                                          </p:stCondLst>
                                        </p:cTn>
                                        <p:tgtEl>
                                          <p:spTgt spid="351241"/>
                                        </p:tgtEl>
                                        <p:attrNameLst>
                                          <p:attrName>style.visibility</p:attrName>
                                        </p:attrNameLst>
                                      </p:cBhvr>
                                      <p:to>
                                        <p:strVal val="visible"/>
                                      </p:to>
                                    </p:set>
                                    <p:anim calcmode="lin" valueType="num">
                                      <p:cBhvr>
                                        <p:cTn id="58" dur="500" fill="hold"/>
                                        <p:tgtEl>
                                          <p:spTgt spid="351241"/>
                                        </p:tgtEl>
                                        <p:attrNameLst>
                                          <p:attrName>ppt_w</p:attrName>
                                        </p:attrNameLst>
                                      </p:cBhvr>
                                      <p:tavLst>
                                        <p:tav tm="0">
                                          <p:val>
                                            <p:strVal val="#ppt_w*2.5"/>
                                          </p:val>
                                        </p:tav>
                                        <p:tav tm="100000">
                                          <p:val>
                                            <p:strVal val="#ppt_w"/>
                                          </p:val>
                                        </p:tav>
                                      </p:tavLst>
                                    </p:anim>
                                    <p:anim calcmode="lin" valueType="num">
                                      <p:cBhvr>
                                        <p:cTn id="59" dur="500" fill="hold"/>
                                        <p:tgtEl>
                                          <p:spTgt spid="351241"/>
                                        </p:tgtEl>
                                        <p:attrNameLst>
                                          <p:attrName>ppt_h</p:attrName>
                                        </p:attrNameLst>
                                      </p:cBhvr>
                                      <p:tavLst>
                                        <p:tav tm="0">
                                          <p:val>
                                            <p:strVal val="#ppt_h*0.01"/>
                                          </p:val>
                                        </p:tav>
                                        <p:tav tm="100000">
                                          <p:val>
                                            <p:strVal val="#ppt_h"/>
                                          </p:val>
                                        </p:tav>
                                      </p:tavLst>
                                    </p:anim>
                                    <p:anim calcmode="lin" valueType="num">
                                      <p:cBhvr>
                                        <p:cTn id="60" dur="500" fill="hold"/>
                                        <p:tgtEl>
                                          <p:spTgt spid="351241"/>
                                        </p:tgtEl>
                                        <p:attrNameLst>
                                          <p:attrName>ppt_x</p:attrName>
                                        </p:attrNameLst>
                                      </p:cBhvr>
                                      <p:tavLst>
                                        <p:tav tm="0">
                                          <p:val>
                                            <p:strVal val="#ppt_x"/>
                                          </p:val>
                                        </p:tav>
                                        <p:tav tm="100000">
                                          <p:val>
                                            <p:strVal val="#ppt_x"/>
                                          </p:val>
                                        </p:tav>
                                      </p:tavLst>
                                    </p:anim>
                                    <p:anim calcmode="lin" valueType="num">
                                      <p:cBhvr>
                                        <p:cTn id="61" dur="500" fill="hold"/>
                                        <p:tgtEl>
                                          <p:spTgt spid="351241"/>
                                        </p:tgtEl>
                                        <p:attrNameLst>
                                          <p:attrName>ppt_y</p:attrName>
                                        </p:attrNameLst>
                                      </p:cBhvr>
                                      <p:tavLst>
                                        <p:tav tm="0">
                                          <p:val>
                                            <p:strVal val="#ppt_h+1"/>
                                          </p:val>
                                        </p:tav>
                                        <p:tav tm="100000">
                                          <p:val>
                                            <p:strVal val="#ppt_y"/>
                                          </p:val>
                                        </p:tav>
                                      </p:tavLst>
                                    </p:anim>
                                    <p:animEffect transition="in" filter="fade">
                                      <p:cBhvr>
                                        <p:cTn id="62" dur="500"/>
                                        <p:tgtEl>
                                          <p:spTgt spid="351241"/>
                                        </p:tgtEl>
                                      </p:cBhvr>
                                    </p:animEffect>
                                  </p:childTnLst>
                                </p:cTn>
                              </p:par>
                              <p:par>
                                <p:cTn id="63" presetID="58" presetClass="entr" presetSubtype="0" accel="100000" fill="hold" nodeType="withEffect">
                                  <p:stCondLst>
                                    <p:cond delay="0"/>
                                  </p:stCondLst>
                                  <p:childTnLst>
                                    <p:set>
                                      <p:cBhvr>
                                        <p:cTn id="64" dur="1" fill="hold">
                                          <p:stCondLst>
                                            <p:cond delay="0"/>
                                          </p:stCondLst>
                                        </p:cTn>
                                        <p:tgtEl>
                                          <p:spTgt spid="351240"/>
                                        </p:tgtEl>
                                        <p:attrNameLst>
                                          <p:attrName>style.visibility</p:attrName>
                                        </p:attrNameLst>
                                      </p:cBhvr>
                                      <p:to>
                                        <p:strVal val="visible"/>
                                      </p:to>
                                    </p:set>
                                    <p:anim calcmode="lin" valueType="num">
                                      <p:cBhvr>
                                        <p:cTn id="65" dur="500" fill="hold"/>
                                        <p:tgtEl>
                                          <p:spTgt spid="351240"/>
                                        </p:tgtEl>
                                        <p:attrNameLst>
                                          <p:attrName>ppt_w</p:attrName>
                                        </p:attrNameLst>
                                      </p:cBhvr>
                                      <p:tavLst>
                                        <p:tav tm="0">
                                          <p:val>
                                            <p:strVal val="#ppt_w*2.5"/>
                                          </p:val>
                                        </p:tav>
                                        <p:tav tm="100000">
                                          <p:val>
                                            <p:strVal val="#ppt_w"/>
                                          </p:val>
                                        </p:tav>
                                      </p:tavLst>
                                    </p:anim>
                                    <p:anim calcmode="lin" valueType="num">
                                      <p:cBhvr>
                                        <p:cTn id="66" dur="500" fill="hold"/>
                                        <p:tgtEl>
                                          <p:spTgt spid="351240"/>
                                        </p:tgtEl>
                                        <p:attrNameLst>
                                          <p:attrName>ppt_h</p:attrName>
                                        </p:attrNameLst>
                                      </p:cBhvr>
                                      <p:tavLst>
                                        <p:tav tm="0">
                                          <p:val>
                                            <p:strVal val="#ppt_h*0.01"/>
                                          </p:val>
                                        </p:tav>
                                        <p:tav tm="100000">
                                          <p:val>
                                            <p:strVal val="#ppt_h"/>
                                          </p:val>
                                        </p:tav>
                                      </p:tavLst>
                                    </p:anim>
                                    <p:anim calcmode="lin" valueType="num">
                                      <p:cBhvr>
                                        <p:cTn id="67" dur="500" fill="hold"/>
                                        <p:tgtEl>
                                          <p:spTgt spid="351240"/>
                                        </p:tgtEl>
                                        <p:attrNameLst>
                                          <p:attrName>ppt_x</p:attrName>
                                        </p:attrNameLst>
                                      </p:cBhvr>
                                      <p:tavLst>
                                        <p:tav tm="0">
                                          <p:val>
                                            <p:strVal val="#ppt_x"/>
                                          </p:val>
                                        </p:tav>
                                        <p:tav tm="100000">
                                          <p:val>
                                            <p:strVal val="#ppt_x"/>
                                          </p:val>
                                        </p:tav>
                                      </p:tavLst>
                                    </p:anim>
                                    <p:anim calcmode="lin" valueType="num">
                                      <p:cBhvr>
                                        <p:cTn id="68" dur="500" fill="hold"/>
                                        <p:tgtEl>
                                          <p:spTgt spid="351240"/>
                                        </p:tgtEl>
                                        <p:attrNameLst>
                                          <p:attrName>ppt_y</p:attrName>
                                        </p:attrNameLst>
                                      </p:cBhvr>
                                      <p:tavLst>
                                        <p:tav tm="0">
                                          <p:val>
                                            <p:strVal val="#ppt_h+1"/>
                                          </p:val>
                                        </p:tav>
                                        <p:tav tm="100000">
                                          <p:val>
                                            <p:strVal val="#ppt_y"/>
                                          </p:val>
                                        </p:tav>
                                      </p:tavLst>
                                    </p:anim>
                                    <p:animEffect transition="in" filter="fade">
                                      <p:cBhvr>
                                        <p:cTn id="69" dur="500"/>
                                        <p:tgtEl>
                                          <p:spTgt spid="351240"/>
                                        </p:tgtEl>
                                      </p:cBhvr>
                                    </p:animEffect>
                                  </p:childTnLst>
                                </p:cTn>
                              </p:par>
                              <p:par>
                                <p:cTn id="70" presetID="58" presetClass="entr" presetSubtype="0" accel="100000" fill="hold" nodeType="withEffect">
                                  <p:stCondLst>
                                    <p:cond delay="0"/>
                                  </p:stCondLst>
                                  <p:childTnLst>
                                    <p:set>
                                      <p:cBhvr>
                                        <p:cTn id="71" dur="1" fill="hold">
                                          <p:stCondLst>
                                            <p:cond delay="0"/>
                                          </p:stCondLst>
                                        </p:cTn>
                                        <p:tgtEl>
                                          <p:spTgt spid="351239"/>
                                        </p:tgtEl>
                                        <p:attrNameLst>
                                          <p:attrName>style.visibility</p:attrName>
                                        </p:attrNameLst>
                                      </p:cBhvr>
                                      <p:to>
                                        <p:strVal val="visible"/>
                                      </p:to>
                                    </p:set>
                                    <p:anim calcmode="lin" valueType="num">
                                      <p:cBhvr>
                                        <p:cTn id="72" dur="500" fill="hold"/>
                                        <p:tgtEl>
                                          <p:spTgt spid="351239"/>
                                        </p:tgtEl>
                                        <p:attrNameLst>
                                          <p:attrName>ppt_w</p:attrName>
                                        </p:attrNameLst>
                                      </p:cBhvr>
                                      <p:tavLst>
                                        <p:tav tm="0">
                                          <p:val>
                                            <p:strVal val="#ppt_w*2.5"/>
                                          </p:val>
                                        </p:tav>
                                        <p:tav tm="100000">
                                          <p:val>
                                            <p:strVal val="#ppt_w"/>
                                          </p:val>
                                        </p:tav>
                                      </p:tavLst>
                                    </p:anim>
                                    <p:anim calcmode="lin" valueType="num">
                                      <p:cBhvr>
                                        <p:cTn id="73" dur="500" fill="hold"/>
                                        <p:tgtEl>
                                          <p:spTgt spid="351239"/>
                                        </p:tgtEl>
                                        <p:attrNameLst>
                                          <p:attrName>ppt_h</p:attrName>
                                        </p:attrNameLst>
                                      </p:cBhvr>
                                      <p:tavLst>
                                        <p:tav tm="0">
                                          <p:val>
                                            <p:strVal val="#ppt_h*0.01"/>
                                          </p:val>
                                        </p:tav>
                                        <p:tav tm="100000">
                                          <p:val>
                                            <p:strVal val="#ppt_h"/>
                                          </p:val>
                                        </p:tav>
                                      </p:tavLst>
                                    </p:anim>
                                    <p:anim calcmode="lin" valueType="num">
                                      <p:cBhvr>
                                        <p:cTn id="74" dur="500" fill="hold"/>
                                        <p:tgtEl>
                                          <p:spTgt spid="351239"/>
                                        </p:tgtEl>
                                        <p:attrNameLst>
                                          <p:attrName>ppt_x</p:attrName>
                                        </p:attrNameLst>
                                      </p:cBhvr>
                                      <p:tavLst>
                                        <p:tav tm="0">
                                          <p:val>
                                            <p:strVal val="#ppt_x"/>
                                          </p:val>
                                        </p:tav>
                                        <p:tav tm="100000">
                                          <p:val>
                                            <p:strVal val="#ppt_x"/>
                                          </p:val>
                                        </p:tav>
                                      </p:tavLst>
                                    </p:anim>
                                    <p:anim calcmode="lin" valueType="num">
                                      <p:cBhvr>
                                        <p:cTn id="75" dur="500" fill="hold"/>
                                        <p:tgtEl>
                                          <p:spTgt spid="351239"/>
                                        </p:tgtEl>
                                        <p:attrNameLst>
                                          <p:attrName>ppt_y</p:attrName>
                                        </p:attrNameLst>
                                      </p:cBhvr>
                                      <p:tavLst>
                                        <p:tav tm="0">
                                          <p:val>
                                            <p:strVal val="#ppt_h+1"/>
                                          </p:val>
                                        </p:tav>
                                        <p:tav tm="100000">
                                          <p:val>
                                            <p:strVal val="#ppt_y"/>
                                          </p:val>
                                        </p:tav>
                                      </p:tavLst>
                                    </p:anim>
                                    <p:animEffect transition="in" filter="fade">
                                      <p:cBhvr>
                                        <p:cTn id="76" dur="500"/>
                                        <p:tgtEl>
                                          <p:spTgt spid="351239"/>
                                        </p:tgtEl>
                                      </p:cBhvr>
                                    </p:animEffect>
                                  </p:childTnLst>
                                </p:cTn>
                              </p:par>
                              <p:par>
                                <p:cTn id="77" presetID="58" presetClass="entr" presetSubtype="0" accel="100000" fill="hold" nodeType="withEffect">
                                  <p:stCondLst>
                                    <p:cond delay="0"/>
                                  </p:stCondLst>
                                  <p:childTnLst>
                                    <p:set>
                                      <p:cBhvr>
                                        <p:cTn id="78" dur="1" fill="hold">
                                          <p:stCondLst>
                                            <p:cond delay="0"/>
                                          </p:stCondLst>
                                        </p:cTn>
                                        <p:tgtEl>
                                          <p:spTgt spid="351238"/>
                                        </p:tgtEl>
                                        <p:attrNameLst>
                                          <p:attrName>style.visibility</p:attrName>
                                        </p:attrNameLst>
                                      </p:cBhvr>
                                      <p:to>
                                        <p:strVal val="visible"/>
                                      </p:to>
                                    </p:set>
                                    <p:anim calcmode="lin" valueType="num">
                                      <p:cBhvr>
                                        <p:cTn id="79" dur="500" fill="hold"/>
                                        <p:tgtEl>
                                          <p:spTgt spid="351238"/>
                                        </p:tgtEl>
                                        <p:attrNameLst>
                                          <p:attrName>ppt_w</p:attrName>
                                        </p:attrNameLst>
                                      </p:cBhvr>
                                      <p:tavLst>
                                        <p:tav tm="0">
                                          <p:val>
                                            <p:strVal val="#ppt_w*2.5"/>
                                          </p:val>
                                        </p:tav>
                                        <p:tav tm="100000">
                                          <p:val>
                                            <p:strVal val="#ppt_w"/>
                                          </p:val>
                                        </p:tav>
                                      </p:tavLst>
                                    </p:anim>
                                    <p:anim calcmode="lin" valueType="num">
                                      <p:cBhvr>
                                        <p:cTn id="80" dur="500" fill="hold"/>
                                        <p:tgtEl>
                                          <p:spTgt spid="351238"/>
                                        </p:tgtEl>
                                        <p:attrNameLst>
                                          <p:attrName>ppt_h</p:attrName>
                                        </p:attrNameLst>
                                      </p:cBhvr>
                                      <p:tavLst>
                                        <p:tav tm="0">
                                          <p:val>
                                            <p:strVal val="#ppt_h*0.01"/>
                                          </p:val>
                                        </p:tav>
                                        <p:tav tm="100000">
                                          <p:val>
                                            <p:strVal val="#ppt_h"/>
                                          </p:val>
                                        </p:tav>
                                      </p:tavLst>
                                    </p:anim>
                                    <p:anim calcmode="lin" valueType="num">
                                      <p:cBhvr>
                                        <p:cTn id="81" dur="500" fill="hold"/>
                                        <p:tgtEl>
                                          <p:spTgt spid="351238"/>
                                        </p:tgtEl>
                                        <p:attrNameLst>
                                          <p:attrName>ppt_x</p:attrName>
                                        </p:attrNameLst>
                                      </p:cBhvr>
                                      <p:tavLst>
                                        <p:tav tm="0">
                                          <p:val>
                                            <p:strVal val="#ppt_x"/>
                                          </p:val>
                                        </p:tav>
                                        <p:tav tm="100000">
                                          <p:val>
                                            <p:strVal val="#ppt_x"/>
                                          </p:val>
                                        </p:tav>
                                      </p:tavLst>
                                    </p:anim>
                                    <p:anim calcmode="lin" valueType="num">
                                      <p:cBhvr>
                                        <p:cTn id="82" dur="500" fill="hold"/>
                                        <p:tgtEl>
                                          <p:spTgt spid="351238"/>
                                        </p:tgtEl>
                                        <p:attrNameLst>
                                          <p:attrName>ppt_y</p:attrName>
                                        </p:attrNameLst>
                                      </p:cBhvr>
                                      <p:tavLst>
                                        <p:tav tm="0">
                                          <p:val>
                                            <p:strVal val="#ppt_h+1"/>
                                          </p:val>
                                        </p:tav>
                                        <p:tav tm="100000">
                                          <p:val>
                                            <p:strVal val="#ppt_y"/>
                                          </p:val>
                                        </p:tav>
                                      </p:tavLst>
                                    </p:anim>
                                    <p:animEffect transition="in" filter="fade">
                                      <p:cBhvr>
                                        <p:cTn id="83" dur="500"/>
                                        <p:tgtEl>
                                          <p:spTgt spid="351238"/>
                                        </p:tgtEl>
                                      </p:cBhvr>
                                    </p:animEffect>
                                  </p:childTnLst>
                                </p:cTn>
                              </p:par>
                              <p:par>
                                <p:cTn id="84" presetID="58" presetClass="entr" presetSubtype="0" accel="100000" fill="hold" nodeType="withEffect">
                                  <p:stCondLst>
                                    <p:cond delay="0"/>
                                  </p:stCondLst>
                                  <p:childTnLst>
                                    <p:set>
                                      <p:cBhvr>
                                        <p:cTn id="85" dur="1" fill="hold">
                                          <p:stCondLst>
                                            <p:cond delay="0"/>
                                          </p:stCondLst>
                                        </p:cTn>
                                        <p:tgtEl>
                                          <p:spTgt spid="351237"/>
                                        </p:tgtEl>
                                        <p:attrNameLst>
                                          <p:attrName>style.visibility</p:attrName>
                                        </p:attrNameLst>
                                      </p:cBhvr>
                                      <p:to>
                                        <p:strVal val="visible"/>
                                      </p:to>
                                    </p:set>
                                    <p:anim calcmode="lin" valueType="num">
                                      <p:cBhvr>
                                        <p:cTn id="86" dur="500" fill="hold"/>
                                        <p:tgtEl>
                                          <p:spTgt spid="351237"/>
                                        </p:tgtEl>
                                        <p:attrNameLst>
                                          <p:attrName>ppt_w</p:attrName>
                                        </p:attrNameLst>
                                      </p:cBhvr>
                                      <p:tavLst>
                                        <p:tav tm="0">
                                          <p:val>
                                            <p:strVal val="#ppt_w*2.5"/>
                                          </p:val>
                                        </p:tav>
                                        <p:tav tm="100000">
                                          <p:val>
                                            <p:strVal val="#ppt_w"/>
                                          </p:val>
                                        </p:tav>
                                      </p:tavLst>
                                    </p:anim>
                                    <p:anim calcmode="lin" valueType="num">
                                      <p:cBhvr>
                                        <p:cTn id="87" dur="500" fill="hold"/>
                                        <p:tgtEl>
                                          <p:spTgt spid="351237"/>
                                        </p:tgtEl>
                                        <p:attrNameLst>
                                          <p:attrName>ppt_h</p:attrName>
                                        </p:attrNameLst>
                                      </p:cBhvr>
                                      <p:tavLst>
                                        <p:tav tm="0">
                                          <p:val>
                                            <p:strVal val="#ppt_h*0.01"/>
                                          </p:val>
                                        </p:tav>
                                        <p:tav tm="100000">
                                          <p:val>
                                            <p:strVal val="#ppt_h"/>
                                          </p:val>
                                        </p:tav>
                                      </p:tavLst>
                                    </p:anim>
                                    <p:anim calcmode="lin" valueType="num">
                                      <p:cBhvr>
                                        <p:cTn id="88" dur="500" fill="hold"/>
                                        <p:tgtEl>
                                          <p:spTgt spid="351237"/>
                                        </p:tgtEl>
                                        <p:attrNameLst>
                                          <p:attrName>ppt_x</p:attrName>
                                        </p:attrNameLst>
                                      </p:cBhvr>
                                      <p:tavLst>
                                        <p:tav tm="0">
                                          <p:val>
                                            <p:strVal val="#ppt_x"/>
                                          </p:val>
                                        </p:tav>
                                        <p:tav tm="100000">
                                          <p:val>
                                            <p:strVal val="#ppt_x"/>
                                          </p:val>
                                        </p:tav>
                                      </p:tavLst>
                                    </p:anim>
                                    <p:anim calcmode="lin" valueType="num">
                                      <p:cBhvr>
                                        <p:cTn id="89" dur="500" fill="hold"/>
                                        <p:tgtEl>
                                          <p:spTgt spid="351237"/>
                                        </p:tgtEl>
                                        <p:attrNameLst>
                                          <p:attrName>ppt_y</p:attrName>
                                        </p:attrNameLst>
                                      </p:cBhvr>
                                      <p:tavLst>
                                        <p:tav tm="0">
                                          <p:val>
                                            <p:strVal val="#ppt_h+1"/>
                                          </p:val>
                                        </p:tav>
                                        <p:tav tm="100000">
                                          <p:val>
                                            <p:strVal val="#ppt_y"/>
                                          </p:val>
                                        </p:tav>
                                      </p:tavLst>
                                    </p:anim>
                                    <p:animEffect transition="in" filter="fade">
                                      <p:cBhvr>
                                        <p:cTn id="90" dur="500"/>
                                        <p:tgtEl>
                                          <p:spTgt spid="351237"/>
                                        </p:tgtEl>
                                      </p:cBhvr>
                                    </p:animEffect>
                                  </p:childTnLst>
                                </p:cTn>
                              </p:par>
                              <p:par>
                                <p:cTn id="91" presetID="58" presetClass="entr" presetSubtype="0" accel="100000" fill="hold" nodeType="withEffect">
                                  <p:stCondLst>
                                    <p:cond delay="0"/>
                                  </p:stCondLst>
                                  <p:childTnLst>
                                    <p:set>
                                      <p:cBhvr>
                                        <p:cTn id="92" dur="1" fill="hold">
                                          <p:stCondLst>
                                            <p:cond delay="0"/>
                                          </p:stCondLst>
                                        </p:cTn>
                                        <p:tgtEl>
                                          <p:spTgt spid="351236"/>
                                        </p:tgtEl>
                                        <p:attrNameLst>
                                          <p:attrName>style.visibility</p:attrName>
                                        </p:attrNameLst>
                                      </p:cBhvr>
                                      <p:to>
                                        <p:strVal val="visible"/>
                                      </p:to>
                                    </p:set>
                                    <p:anim calcmode="lin" valueType="num">
                                      <p:cBhvr>
                                        <p:cTn id="93" dur="500" fill="hold"/>
                                        <p:tgtEl>
                                          <p:spTgt spid="351236"/>
                                        </p:tgtEl>
                                        <p:attrNameLst>
                                          <p:attrName>ppt_w</p:attrName>
                                        </p:attrNameLst>
                                      </p:cBhvr>
                                      <p:tavLst>
                                        <p:tav tm="0">
                                          <p:val>
                                            <p:strVal val="#ppt_w*2.5"/>
                                          </p:val>
                                        </p:tav>
                                        <p:tav tm="100000">
                                          <p:val>
                                            <p:strVal val="#ppt_w"/>
                                          </p:val>
                                        </p:tav>
                                      </p:tavLst>
                                    </p:anim>
                                    <p:anim calcmode="lin" valueType="num">
                                      <p:cBhvr>
                                        <p:cTn id="94" dur="500" fill="hold"/>
                                        <p:tgtEl>
                                          <p:spTgt spid="351236"/>
                                        </p:tgtEl>
                                        <p:attrNameLst>
                                          <p:attrName>ppt_h</p:attrName>
                                        </p:attrNameLst>
                                      </p:cBhvr>
                                      <p:tavLst>
                                        <p:tav tm="0">
                                          <p:val>
                                            <p:strVal val="#ppt_h*0.01"/>
                                          </p:val>
                                        </p:tav>
                                        <p:tav tm="100000">
                                          <p:val>
                                            <p:strVal val="#ppt_h"/>
                                          </p:val>
                                        </p:tav>
                                      </p:tavLst>
                                    </p:anim>
                                    <p:anim calcmode="lin" valueType="num">
                                      <p:cBhvr>
                                        <p:cTn id="95" dur="500" fill="hold"/>
                                        <p:tgtEl>
                                          <p:spTgt spid="351236"/>
                                        </p:tgtEl>
                                        <p:attrNameLst>
                                          <p:attrName>ppt_x</p:attrName>
                                        </p:attrNameLst>
                                      </p:cBhvr>
                                      <p:tavLst>
                                        <p:tav tm="0">
                                          <p:val>
                                            <p:strVal val="#ppt_x"/>
                                          </p:val>
                                        </p:tav>
                                        <p:tav tm="100000">
                                          <p:val>
                                            <p:strVal val="#ppt_x"/>
                                          </p:val>
                                        </p:tav>
                                      </p:tavLst>
                                    </p:anim>
                                    <p:anim calcmode="lin" valueType="num">
                                      <p:cBhvr>
                                        <p:cTn id="96" dur="500" fill="hold"/>
                                        <p:tgtEl>
                                          <p:spTgt spid="351236"/>
                                        </p:tgtEl>
                                        <p:attrNameLst>
                                          <p:attrName>ppt_y</p:attrName>
                                        </p:attrNameLst>
                                      </p:cBhvr>
                                      <p:tavLst>
                                        <p:tav tm="0">
                                          <p:val>
                                            <p:strVal val="#ppt_h+1"/>
                                          </p:val>
                                        </p:tav>
                                        <p:tav tm="100000">
                                          <p:val>
                                            <p:strVal val="#ppt_y"/>
                                          </p:val>
                                        </p:tav>
                                      </p:tavLst>
                                    </p:anim>
                                    <p:animEffect transition="in" filter="fade">
                                      <p:cBhvr>
                                        <p:cTn id="97" dur="500"/>
                                        <p:tgtEl>
                                          <p:spTgt spid="351236"/>
                                        </p:tgtEl>
                                      </p:cBhvr>
                                    </p:animEffect>
                                  </p:childTnLst>
                                </p:cTn>
                              </p:par>
                            </p:childTnLst>
                          </p:cTn>
                        </p:par>
                      </p:childTnLst>
                    </p:cTn>
                  </p:par>
                  <p:par>
                    <p:cTn id="98" fill="hold">
                      <p:stCondLst>
                        <p:cond delay="indefinite"/>
                      </p:stCondLst>
                      <p:childTnLst>
                        <p:par>
                          <p:cTn id="99" fill="hold">
                            <p:stCondLst>
                              <p:cond delay="0"/>
                            </p:stCondLst>
                            <p:childTnLst>
                              <p:par>
                                <p:cTn id="100" presetID="58" presetClass="entr" presetSubtype="0" accel="100000" fill="hold" grpId="0" nodeType="clickEffect">
                                  <p:stCondLst>
                                    <p:cond delay="0"/>
                                  </p:stCondLst>
                                  <p:childTnLst>
                                    <p:set>
                                      <p:cBhvr>
                                        <p:cTn id="101" dur="1" fill="hold">
                                          <p:stCondLst>
                                            <p:cond delay="0"/>
                                          </p:stCondLst>
                                        </p:cTn>
                                        <p:tgtEl>
                                          <p:spTgt spid="3">
                                            <p:txEl>
                                              <p:pRg st="3" end="3"/>
                                            </p:txEl>
                                          </p:spTgt>
                                        </p:tgtEl>
                                        <p:attrNameLst>
                                          <p:attrName>style.visibility</p:attrName>
                                        </p:attrNameLst>
                                      </p:cBhvr>
                                      <p:to>
                                        <p:strVal val="visible"/>
                                      </p:to>
                                    </p:set>
                                    <p:anim calcmode="lin" valueType="num">
                                      <p:cBhvr>
                                        <p:cTn id="102"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103"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10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05"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106" dur="500"/>
                                        <p:tgtEl>
                                          <p:spTgt spid="3">
                                            <p:txEl>
                                              <p:pRg st="3" end="3"/>
                                            </p:txEl>
                                          </p:spTgt>
                                        </p:tgtEl>
                                      </p:cBhvr>
                                    </p:animEffect>
                                  </p:childTnLst>
                                </p:cTn>
                              </p:par>
                              <p:par>
                                <p:cTn id="107" presetID="58" presetClass="entr" presetSubtype="0" accel="100000" fill="hold" nodeType="withEffect">
                                  <p:stCondLst>
                                    <p:cond delay="0"/>
                                  </p:stCondLst>
                                  <p:childTnLst>
                                    <p:set>
                                      <p:cBhvr>
                                        <p:cTn id="108" dur="1" fill="hold">
                                          <p:stCondLst>
                                            <p:cond delay="0"/>
                                          </p:stCondLst>
                                        </p:cTn>
                                        <p:tgtEl>
                                          <p:spTgt spid="351235"/>
                                        </p:tgtEl>
                                        <p:attrNameLst>
                                          <p:attrName>style.visibility</p:attrName>
                                        </p:attrNameLst>
                                      </p:cBhvr>
                                      <p:to>
                                        <p:strVal val="visible"/>
                                      </p:to>
                                    </p:set>
                                    <p:anim calcmode="lin" valueType="num">
                                      <p:cBhvr>
                                        <p:cTn id="109" dur="500" fill="hold"/>
                                        <p:tgtEl>
                                          <p:spTgt spid="351235"/>
                                        </p:tgtEl>
                                        <p:attrNameLst>
                                          <p:attrName>ppt_w</p:attrName>
                                        </p:attrNameLst>
                                      </p:cBhvr>
                                      <p:tavLst>
                                        <p:tav tm="0">
                                          <p:val>
                                            <p:strVal val="#ppt_w*2.5"/>
                                          </p:val>
                                        </p:tav>
                                        <p:tav tm="100000">
                                          <p:val>
                                            <p:strVal val="#ppt_w"/>
                                          </p:val>
                                        </p:tav>
                                      </p:tavLst>
                                    </p:anim>
                                    <p:anim calcmode="lin" valueType="num">
                                      <p:cBhvr>
                                        <p:cTn id="110" dur="500" fill="hold"/>
                                        <p:tgtEl>
                                          <p:spTgt spid="351235"/>
                                        </p:tgtEl>
                                        <p:attrNameLst>
                                          <p:attrName>ppt_h</p:attrName>
                                        </p:attrNameLst>
                                      </p:cBhvr>
                                      <p:tavLst>
                                        <p:tav tm="0">
                                          <p:val>
                                            <p:strVal val="#ppt_h*0.01"/>
                                          </p:val>
                                        </p:tav>
                                        <p:tav tm="100000">
                                          <p:val>
                                            <p:strVal val="#ppt_h"/>
                                          </p:val>
                                        </p:tav>
                                      </p:tavLst>
                                    </p:anim>
                                    <p:anim calcmode="lin" valueType="num">
                                      <p:cBhvr>
                                        <p:cTn id="111" dur="500" fill="hold"/>
                                        <p:tgtEl>
                                          <p:spTgt spid="351235"/>
                                        </p:tgtEl>
                                        <p:attrNameLst>
                                          <p:attrName>ppt_x</p:attrName>
                                        </p:attrNameLst>
                                      </p:cBhvr>
                                      <p:tavLst>
                                        <p:tav tm="0">
                                          <p:val>
                                            <p:strVal val="#ppt_x"/>
                                          </p:val>
                                        </p:tav>
                                        <p:tav tm="100000">
                                          <p:val>
                                            <p:strVal val="#ppt_x"/>
                                          </p:val>
                                        </p:tav>
                                      </p:tavLst>
                                    </p:anim>
                                    <p:anim calcmode="lin" valueType="num">
                                      <p:cBhvr>
                                        <p:cTn id="112" dur="500" fill="hold"/>
                                        <p:tgtEl>
                                          <p:spTgt spid="351235"/>
                                        </p:tgtEl>
                                        <p:attrNameLst>
                                          <p:attrName>ppt_y</p:attrName>
                                        </p:attrNameLst>
                                      </p:cBhvr>
                                      <p:tavLst>
                                        <p:tav tm="0">
                                          <p:val>
                                            <p:strVal val="#ppt_h+1"/>
                                          </p:val>
                                        </p:tav>
                                        <p:tav tm="100000">
                                          <p:val>
                                            <p:strVal val="#ppt_y"/>
                                          </p:val>
                                        </p:tav>
                                      </p:tavLst>
                                    </p:anim>
                                    <p:animEffect transition="in" filter="fade">
                                      <p:cBhvr>
                                        <p:cTn id="113" dur="500"/>
                                        <p:tgtEl>
                                          <p:spTgt spid="351235"/>
                                        </p:tgtEl>
                                      </p:cBhvr>
                                    </p:animEffect>
                                  </p:childTnLst>
                                </p:cTn>
                              </p:par>
                              <p:par>
                                <p:cTn id="114" presetID="58" presetClass="entr" presetSubtype="0" accel="100000" fill="hold" nodeType="withEffect">
                                  <p:stCondLst>
                                    <p:cond delay="0"/>
                                  </p:stCondLst>
                                  <p:childTnLst>
                                    <p:set>
                                      <p:cBhvr>
                                        <p:cTn id="115" dur="1" fill="hold">
                                          <p:stCondLst>
                                            <p:cond delay="0"/>
                                          </p:stCondLst>
                                        </p:cTn>
                                        <p:tgtEl>
                                          <p:spTgt spid="351234"/>
                                        </p:tgtEl>
                                        <p:attrNameLst>
                                          <p:attrName>style.visibility</p:attrName>
                                        </p:attrNameLst>
                                      </p:cBhvr>
                                      <p:to>
                                        <p:strVal val="visible"/>
                                      </p:to>
                                    </p:set>
                                    <p:anim calcmode="lin" valueType="num">
                                      <p:cBhvr>
                                        <p:cTn id="116" dur="500" fill="hold"/>
                                        <p:tgtEl>
                                          <p:spTgt spid="351234"/>
                                        </p:tgtEl>
                                        <p:attrNameLst>
                                          <p:attrName>ppt_w</p:attrName>
                                        </p:attrNameLst>
                                      </p:cBhvr>
                                      <p:tavLst>
                                        <p:tav tm="0">
                                          <p:val>
                                            <p:strVal val="#ppt_w*2.5"/>
                                          </p:val>
                                        </p:tav>
                                        <p:tav tm="100000">
                                          <p:val>
                                            <p:strVal val="#ppt_w"/>
                                          </p:val>
                                        </p:tav>
                                      </p:tavLst>
                                    </p:anim>
                                    <p:anim calcmode="lin" valueType="num">
                                      <p:cBhvr>
                                        <p:cTn id="117" dur="500" fill="hold"/>
                                        <p:tgtEl>
                                          <p:spTgt spid="351234"/>
                                        </p:tgtEl>
                                        <p:attrNameLst>
                                          <p:attrName>ppt_h</p:attrName>
                                        </p:attrNameLst>
                                      </p:cBhvr>
                                      <p:tavLst>
                                        <p:tav tm="0">
                                          <p:val>
                                            <p:strVal val="#ppt_h*0.01"/>
                                          </p:val>
                                        </p:tav>
                                        <p:tav tm="100000">
                                          <p:val>
                                            <p:strVal val="#ppt_h"/>
                                          </p:val>
                                        </p:tav>
                                      </p:tavLst>
                                    </p:anim>
                                    <p:anim calcmode="lin" valueType="num">
                                      <p:cBhvr>
                                        <p:cTn id="118" dur="500" fill="hold"/>
                                        <p:tgtEl>
                                          <p:spTgt spid="351234"/>
                                        </p:tgtEl>
                                        <p:attrNameLst>
                                          <p:attrName>ppt_x</p:attrName>
                                        </p:attrNameLst>
                                      </p:cBhvr>
                                      <p:tavLst>
                                        <p:tav tm="0">
                                          <p:val>
                                            <p:strVal val="#ppt_x"/>
                                          </p:val>
                                        </p:tav>
                                        <p:tav tm="100000">
                                          <p:val>
                                            <p:strVal val="#ppt_x"/>
                                          </p:val>
                                        </p:tav>
                                      </p:tavLst>
                                    </p:anim>
                                    <p:anim calcmode="lin" valueType="num">
                                      <p:cBhvr>
                                        <p:cTn id="119" dur="500" fill="hold"/>
                                        <p:tgtEl>
                                          <p:spTgt spid="351234"/>
                                        </p:tgtEl>
                                        <p:attrNameLst>
                                          <p:attrName>ppt_y</p:attrName>
                                        </p:attrNameLst>
                                      </p:cBhvr>
                                      <p:tavLst>
                                        <p:tav tm="0">
                                          <p:val>
                                            <p:strVal val="#ppt_h+1"/>
                                          </p:val>
                                        </p:tav>
                                        <p:tav tm="100000">
                                          <p:val>
                                            <p:strVal val="#ppt_y"/>
                                          </p:val>
                                        </p:tav>
                                      </p:tavLst>
                                    </p:anim>
                                    <p:animEffect transition="in" filter="fade">
                                      <p:cBhvr>
                                        <p:cTn id="120" dur="500"/>
                                        <p:tgtEl>
                                          <p:spTgt spid="351234"/>
                                        </p:tgtEl>
                                      </p:cBhvr>
                                    </p:animEffect>
                                  </p:childTnLst>
                                </p:cTn>
                              </p:par>
                              <p:par>
                                <p:cTn id="121" presetID="58" presetClass="entr" presetSubtype="0" accel="100000" fill="hold" nodeType="withEffect">
                                  <p:stCondLst>
                                    <p:cond delay="0"/>
                                  </p:stCondLst>
                                  <p:childTnLst>
                                    <p:set>
                                      <p:cBhvr>
                                        <p:cTn id="122" dur="1" fill="hold">
                                          <p:stCondLst>
                                            <p:cond delay="0"/>
                                          </p:stCondLst>
                                        </p:cTn>
                                        <p:tgtEl>
                                          <p:spTgt spid="351233"/>
                                        </p:tgtEl>
                                        <p:attrNameLst>
                                          <p:attrName>style.visibility</p:attrName>
                                        </p:attrNameLst>
                                      </p:cBhvr>
                                      <p:to>
                                        <p:strVal val="visible"/>
                                      </p:to>
                                    </p:set>
                                    <p:anim calcmode="lin" valueType="num">
                                      <p:cBhvr>
                                        <p:cTn id="123" dur="500" fill="hold"/>
                                        <p:tgtEl>
                                          <p:spTgt spid="351233"/>
                                        </p:tgtEl>
                                        <p:attrNameLst>
                                          <p:attrName>ppt_w</p:attrName>
                                        </p:attrNameLst>
                                      </p:cBhvr>
                                      <p:tavLst>
                                        <p:tav tm="0">
                                          <p:val>
                                            <p:strVal val="#ppt_w*2.5"/>
                                          </p:val>
                                        </p:tav>
                                        <p:tav tm="100000">
                                          <p:val>
                                            <p:strVal val="#ppt_w"/>
                                          </p:val>
                                        </p:tav>
                                      </p:tavLst>
                                    </p:anim>
                                    <p:anim calcmode="lin" valueType="num">
                                      <p:cBhvr>
                                        <p:cTn id="124" dur="500" fill="hold"/>
                                        <p:tgtEl>
                                          <p:spTgt spid="351233"/>
                                        </p:tgtEl>
                                        <p:attrNameLst>
                                          <p:attrName>ppt_h</p:attrName>
                                        </p:attrNameLst>
                                      </p:cBhvr>
                                      <p:tavLst>
                                        <p:tav tm="0">
                                          <p:val>
                                            <p:strVal val="#ppt_h*0.01"/>
                                          </p:val>
                                        </p:tav>
                                        <p:tav tm="100000">
                                          <p:val>
                                            <p:strVal val="#ppt_h"/>
                                          </p:val>
                                        </p:tav>
                                      </p:tavLst>
                                    </p:anim>
                                    <p:anim calcmode="lin" valueType="num">
                                      <p:cBhvr>
                                        <p:cTn id="125" dur="500" fill="hold"/>
                                        <p:tgtEl>
                                          <p:spTgt spid="351233"/>
                                        </p:tgtEl>
                                        <p:attrNameLst>
                                          <p:attrName>ppt_x</p:attrName>
                                        </p:attrNameLst>
                                      </p:cBhvr>
                                      <p:tavLst>
                                        <p:tav tm="0">
                                          <p:val>
                                            <p:strVal val="#ppt_x"/>
                                          </p:val>
                                        </p:tav>
                                        <p:tav tm="100000">
                                          <p:val>
                                            <p:strVal val="#ppt_x"/>
                                          </p:val>
                                        </p:tav>
                                      </p:tavLst>
                                    </p:anim>
                                    <p:anim calcmode="lin" valueType="num">
                                      <p:cBhvr>
                                        <p:cTn id="126" dur="500" fill="hold"/>
                                        <p:tgtEl>
                                          <p:spTgt spid="351233"/>
                                        </p:tgtEl>
                                        <p:attrNameLst>
                                          <p:attrName>ppt_y</p:attrName>
                                        </p:attrNameLst>
                                      </p:cBhvr>
                                      <p:tavLst>
                                        <p:tav tm="0">
                                          <p:val>
                                            <p:strVal val="#ppt_h+1"/>
                                          </p:val>
                                        </p:tav>
                                        <p:tav tm="100000">
                                          <p:val>
                                            <p:strVal val="#ppt_y"/>
                                          </p:val>
                                        </p:tav>
                                      </p:tavLst>
                                    </p:anim>
                                    <p:animEffect transition="in" filter="fade">
                                      <p:cBhvr>
                                        <p:cTn id="127" dur="500"/>
                                        <p:tgtEl>
                                          <p:spTgt spid="351233"/>
                                        </p:tgtEl>
                                      </p:cBhvr>
                                    </p:animEffect>
                                  </p:childTnLst>
                                </p:cTn>
                              </p:par>
                              <p:par>
                                <p:cTn id="128" presetID="58" presetClass="entr" presetSubtype="0" accel="100000" fill="hold" grpId="0" nodeType="withEffect">
                                  <p:stCondLst>
                                    <p:cond delay="0"/>
                                  </p:stCondLst>
                                  <p:childTnLst>
                                    <p:set>
                                      <p:cBhvr>
                                        <p:cTn id="129" dur="1" fill="hold">
                                          <p:stCondLst>
                                            <p:cond delay="0"/>
                                          </p:stCondLst>
                                        </p:cTn>
                                        <p:tgtEl>
                                          <p:spTgt spid="3">
                                            <p:txEl>
                                              <p:pRg st="4" end="4"/>
                                            </p:txEl>
                                          </p:spTgt>
                                        </p:tgtEl>
                                        <p:attrNameLst>
                                          <p:attrName>style.visibility</p:attrName>
                                        </p:attrNameLst>
                                      </p:cBhvr>
                                      <p:to>
                                        <p:strVal val="visible"/>
                                      </p:to>
                                    </p:set>
                                    <p:anim calcmode="lin" valueType="num">
                                      <p:cBhvr>
                                        <p:cTn id="130"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131"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1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33"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134" dur="500"/>
                                        <p:tgtEl>
                                          <p:spTgt spid="3">
                                            <p:txEl>
                                              <p:pRg st="4" end="4"/>
                                            </p:txEl>
                                          </p:spTgt>
                                        </p:tgtEl>
                                      </p:cBhvr>
                                    </p:animEffect>
                                  </p:childTnLst>
                                </p:cTn>
                              </p:par>
                              <p:par>
                                <p:cTn id="135" presetID="58" presetClass="entr" presetSubtype="0" accel="100000" fill="hold" grpId="0" nodeType="withEffect">
                                  <p:stCondLst>
                                    <p:cond delay="0"/>
                                  </p:stCondLst>
                                  <p:childTnLst>
                                    <p:set>
                                      <p:cBhvr>
                                        <p:cTn id="136" dur="1" fill="hold">
                                          <p:stCondLst>
                                            <p:cond delay="0"/>
                                          </p:stCondLst>
                                        </p:cTn>
                                        <p:tgtEl>
                                          <p:spTgt spid="3">
                                            <p:txEl>
                                              <p:pRg st="5" end="5"/>
                                            </p:txEl>
                                          </p:spTgt>
                                        </p:tgtEl>
                                        <p:attrNameLst>
                                          <p:attrName>style.visibility</p:attrName>
                                        </p:attrNameLst>
                                      </p:cBhvr>
                                      <p:to>
                                        <p:strVal val="visible"/>
                                      </p:to>
                                    </p:set>
                                    <p:anim calcmode="lin" valueType="num">
                                      <p:cBhvr>
                                        <p:cTn id="137"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138"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1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0"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141" dur="500"/>
                                        <p:tgtEl>
                                          <p:spTgt spid="3">
                                            <p:txEl>
                                              <p:pRg st="5" end="5"/>
                                            </p:txEl>
                                          </p:spTgt>
                                        </p:tgtEl>
                                      </p:cBhvr>
                                    </p:animEffect>
                                  </p:childTnLst>
                                </p:cTn>
                              </p:par>
                            </p:childTnLst>
                          </p:cTn>
                        </p:par>
                      </p:childTnLst>
                    </p:cTn>
                  </p:par>
                  <p:par>
                    <p:cTn id="142" fill="hold">
                      <p:stCondLst>
                        <p:cond delay="indefinite"/>
                      </p:stCondLst>
                      <p:childTnLst>
                        <p:par>
                          <p:cTn id="143" fill="hold">
                            <p:stCondLst>
                              <p:cond delay="0"/>
                            </p:stCondLst>
                            <p:childTnLst>
                              <p:par>
                                <p:cTn id="144" presetID="58" presetClass="entr" presetSubtype="0" accel="100000" fill="hold" grpId="0" nodeType="clickEffect">
                                  <p:stCondLst>
                                    <p:cond delay="0"/>
                                  </p:stCondLst>
                                  <p:childTnLst>
                                    <p:set>
                                      <p:cBhvr>
                                        <p:cTn id="145" dur="1" fill="hold">
                                          <p:stCondLst>
                                            <p:cond delay="0"/>
                                          </p:stCondLst>
                                        </p:cTn>
                                        <p:tgtEl>
                                          <p:spTgt spid="3">
                                            <p:txEl>
                                              <p:pRg st="6" end="6"/>
                                            </p:txEl>
                                          </p:spTgt>
                                        </p:tgtEl>
                                        <p:attrNameLst>
                                          <p:attrName>style.visibility</p:attrName>
                                        </p:attrNameLst>
                                      </p:cBhvr>
                                      <p:to>
                                        <p:strVal val="visible"/>
                                      </p:to>
                                    </p:set>
                                    <p:anim calcmode="lin" valueType="num">
                                      <p:cBhvr>
                                        <p:cTn id="146"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147"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1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9"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15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b="1" dirty="0" smtClean="0"/>
              <a:t>Математическая модель лечения лекарствами</a:t>
            </a:r>
            <a:endParaRPr lang="ru-RU" dirty="0"/>
          </a:p>
        </p:txBody>
      </p:sp>
    </p:spTree>
  </p:cSld>
  <p:clrMapOvr>
    <a:masterClrMapping/>
  </p:clrMapOvr>
  <p:transition>
    <p:dissolve/>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249424"/>
            <a:ext cx="8229600" cy="4751476"/>
          </a:xfrm>
        </p:spPr>
        <p:txBody>
          <a:bodyPr>
            <a:normAutofit/>
          </a:bodyPr>
          <a:lstStyle/>
          <a:p>
            <a:r>
              <a:rPr lang="ru-RU" sz="1400" dirty="0" smtClean="0"/>
              <a:t>Есть различные пути, которыми лекарства могут быть введены в организм. Лекарства могут быть введены в виде инъекций, вводимых внутримышечно или внутривенно. Также лекарства бывают в виде таблеток, которые, проходя через желудок, поглощаются через стены кишечников. В первом случае лекарство прибывает непосредственно в ту часть тела, где это необходимо. Этот процесс может быть смоделирован моделью </a:t>
            </a:r>
            <a:r>
              <a:rPr lang="en-US" sz="1400" dirty="0" smtClean="0"/>
              <a:t>c</a:t>
            </a:r>
            <a:r>
              <a:rPr lang="ru-RU" sz="1400" dirty="0" smtClean="0"/>
              <a:t> одним отделением.</a:t>
            </a:r>
          </a:p>
          <a:p>
            <a:r>
              <a:rPr lang="ru-RU" sz="1400" dirty="0" smtClean="0"/>
              <a:t>В модели с одним отделением предполагается, что лекарство дано в дозировках        в разное время      , для                        с                                      . После администрации дозировки  предполагается, что количество лекарства          разлагается по экспоненте в пределах временного интервала                  для                      (где             ) согласно закону:</a:t>
            </a:r>
          </a:p>
          <a:p>
            <a:pPr>
              <a:buNone/>
            </a:pPr>
            <a:r>
              <a:rPr lang="ru-RU" sz="1400" dirty="0" smtClean="0"/>
              <a:t>					 для  			(2.29)</a:t>
            </a:r>
          </a:p>
          <a:p>
            <a:r>
              <a:rPr lang="ru-RU" sz="1400" dirty="0" smtClean="0"/>
              <a:t>Это желательно, чтобы для интервала всего времени [0,</a:t>
            </a:r>
            <a:r>
              <a:rPr lang="en-US" sz="1400" dirty="0" smtClean="0"/>
              <a:t>T</a:t>
            </a:r>
            <a:r>
              <a:rPr lang="ru-RU" sz="1400" dirty="0" smtClean="0"/>
              <a:t>] определенный уровень лекарства  был поддержан. Это конечно не возможно. Графически получается следующая ситуация, показанная на рисунке 1:</a:t>
            </a:r>
          </a:p>
          <a:p>
            <a:pPr>
              <a:buNone/>
            </a:pPr>
            <a:r>
              <a:rPr lang="ru-RU" sz="1400" dirty="0" smtClean="0"/>
              <a:t>	</a:t>
            </a:r>
          </a:p>
          <a:p>
            <a:pPr>
              <a:buNone/>
            </a:pPr>
            <a:endParaRPr lang="ru-RU" sz="1400" dirty="0" smtClean="0"/>
          </a:p>
          <a:p>
            <a:pPr>
              <a:buNone/>
            </a:pPr>
            <a:r>
              <a:rPr lang="ru-RU" sz="1400" dirty="0" smtClean="0"/>
              <a:t> </a:t>
            </a:r>
            <a:r>
              <a:rPr lang="ru-RU" sz="1400" dirty="0" smtClean="0">
                <a:hlinkClick r:id="rId3" action="ppaction://hlinkfile"/>
              </a:rPr>
              <a:t>ПРИМЕР</a:t>
            </a:r>
            <a:r>
              <a:rPr lang="ru-RU" sz="1400" dirty="0" smtClean="0"/>
              <a:t/>
            </a:r>
            <a:br>
              <a:rPr lang="ru-RU" sz="1400" dirty="0" smtClean="0"/>
            </a:br>
            <a:r>
              <a:rPr lang="ru-RU" sz="1400" dirty="0" smtClean="0">
                <a:hlinkClick r:id="rId4" action="ppaction://hlinkfile"/>
              </a:rPr>
              <a:t>ПРИМЕР </a:t>
            </a:r>
            <a:r>
              <a:rPr lang="ru-RU" sz="1400" dirty="0" smtClean="0"/>
              <a:t>                 	</a:t>
            </a:r>
            <a:r>
              <a:rPr lang="en-US" sz="1400" dirty="0" smtClean="0"/>
              <a:t> </a:t>
            </a:r>
            <a:r>
              <a:rPr lang="ru-RU" sz="1400" dirty="0" smtClean="0"/>
              <a:t>	</a:t>
            </a:r>
            <a:r>
              <a:rPr lang="en-US" sz="1400" dirty="0" smtClean="0"/>
              <a:t> </a:t>
            </a:r>
            <a:r>
              <a:rPr lang="ru-RU" sz="1400" dirty="0" smtClean="0"/>
              <a:t>	…	</a:t>
            </a:r>
            <a:r>
              <a:rPr lang="en-US" sz="1400" dirty="0" smtClean="0"/>
              <a:t> </a:t>
            </a:r>
            <a:endParaRPr lang="ru-RU" sz="1400" dirty="0" smtClean="0"/>
          </a:p>
          <a:p>
            <a:pPr>
              <a:buNone/>
            </a:pPr>
            <a:endParaRPr lang="ru-RU" sz="1400" dirty="0" smtClean="0"/>
          </a:p>
          <a:p>
            <a:r>
              <a:rPr lang="ru-RU" sz="1400" dirty="0" smtClean="0"/>
              <a:t>Рисунок 1 – Временное изменение количества лекарства</a:t>
            </a:r>
          </a:p>
          <a:p>
            <a:pPr>
              <a:buNone/>
            </a:pPr>
            <a:endParaRPr lang="ru-RU" sz="1400" dirty="0" smtClean="0"/>
          </a:p>
          <a:p>
            <a:endParaRPr lang="ru-RU" dirty="0"/>
          </a:p>
        </p:txBody>
      </p:sp>
      <p:graphicFrame>
        <p:nvGraphicFramePr>
          <p:cNvPr id="352267" name="Object 11"/>
          <p:cNvGraphicFramePr>
            <a:graphicFrameLocks noChangeAspect="1"/>
          </p:cNvGraphicFramePr>
          <p:nvPr/>
        </p:nvGraphicFramePr>
        <p:xfrm>
          <a:off x="7643834" y="3357562"/>
          <a:ext cx="152400" cy="228600"/>
        </p:xfrm>
        <a:graphic>
          <a:graphicData uri="http://schemas.openxmlformats.org/presentationml/2006/ole">
            <p:oleObj spid="_x0000_s352267" name="Формула" r:id="rId5" imgW="152334" imgH="228501" progId="Equation.3">
              <p:embed/>
            </p:oleObj>
          </a:graphicData>
        </a:graphic>
      </p:graphicFrame>
      <p:graphicFrame>
        <p:nvGraphicFramePr>
          <p:cNvPr id="352266" name="Object 10"/>
          <p:cNvGraphicFramePr>
            <a:graphicFrameLocks noChangeAspect="1"/>
          </p:cNvGraphicFramePr>
          <p:nvPr/>
        </p:nvGraphicFramePr>
        <p:xfrm>
          <a:off x="2143108" y="3629028"/>
          <a:ext cx="114300" cy="228600"/>
        </p:xfrm>
        <a:graphic>
          <a:graphicData uri="http://schemas.openxmlformats.org/presentationml/2006/ole">
            <p:oleObj spid="_x0000_s352266" name="Формула" r:id="rId6" imgW="114250" imgH="228501" progId="Equation.3">
              <p:embed/>
            </p:oleObj>
          </a:graphicData>
        </a:graphic>
      </p:graphicFrame>
      <p:graphicFrame>
        <p:nvGraphicFramePr>
          <p:cNvPr id="352265" name="Object 9"/>
          <p:cNvGraphicFramePr>
            <a:graphicFrameLocks noChangeAspect="1"/>
          </p:cNvGraphicFramePr>
          <p:nvPr/>
        </p:nvGraphicFramePr>
        <p:xfrm>
          <a:off x="2786050" y="3657603"/>
          <a:ext cx="828675" cy="200025"/>
        </p:xfrm>
        <a:graphic>
          <a:graphicData uri="http://schemas.openxmlformats.org/presentationml/2006/ole">
            <p:oleObj spid="_x0000_s352265" name="Формула" r:id="rId7" imgW="825500" imgH="203200" progId="Equation.3">
              <p:embed/>
            </p:oleObj>
          </a:graphicData>
        </a:graphic>
      </p:graphicFrame>
      <p:graphicFrame>
        <p:nvGraphicFramePr>
          <p:cNvPr id="352264" name="Object 8"/>
          <p:cNvGraphicFramePr>
            <a:graphicFrameLocks noChangeAspect="1"/>
          </p:cNvGraphicFramePr>
          <p:nvPr/>
        </p:nvGraphicFramePr>
        <p:xfrm>
          <a:off x="3857620" y="3629028"/>
          <a:ext cx="1552575" cy="228600"/>
        </p:xfrm>
        <a:graphic>
          <a:graphicData uri="http://schemas.openxmlformats.org/presentationml/2006/ole">
            <p:oleObj spid="_x0000_s352264" name="Формула" r:id="rId8" imgW="1549400" imgH="228600" progId="Equation.3">
              <p:embed/>
            </p:oleObj>
          </a:graphicData>
        </a:graphic>
      </p:graphicFrame>
      <p:graphicFrame>
        <p:nvGraphicFramePr>
          <p:cNvPr id="352263" name="Object 7"/>
          <p:cNvGraphicFramePr>
            <a:graphicFrameLocks noChangeAspect="1"/>
          </p:cNvGraphicFramePr>
          <p:nvPr/>
        </p:nvGraphicFramePr>
        <p:xfrm>
          <a:off x="8358214" y="3571876"/>
          <a:ext cx="152400" cy="228600"/>
        </p:xfrm>
        <a:graphic>
          <a:graphicData uri="http://schemas.openxmlformats.org/presentationml/2006/ole">
            <p:oleObj spid="_x0000_s352263" name="Формула" r:id="rId9" imgW="152334" imgH="228501" progId="Equation.3">
              <p:embed/>
            </p:oleObj>
          </a:graphicData>
        </a:graphic>
      </p:graphicFrame>
      <p:graphicFrame>
        <p:nvGraphicFramePr>
          <p:cNvPr id="352262" name="Object 6"/>
          <p:cNvGraphicFramePr>
            <a:graphicFrameLocks noChangeAspect="1"/>
          </p:cNvGraphicFramePr>
          <p:nvPr/>
        </p:nvGraphicFramePr>
        <p:xfrm>
          <a:off x="4500562" y="3857628"/>
          <a:ext cx="304800" cy="200025"/>
        </p:xfrm>
        <a:graphic>
          <a:graphicData uri="http://schemas.openxmlformats.org/presentationml/2006/ole">
            <p:oleObj spid="_x0000_s352262" name="Формула" r:id="rId10" imgW="304536" imgH="203024" progId="Equation.3">
              <p:embed/>
            </p:oleObj>
          </a:graphicData>
        </a:graphic>
      </p:graphicFrame>
      <p:graphicFrame>
        <p:nvGraphicFramePr>
          <p:cNvPr id="352261" name="Object 5"/>
          <p:cNvGraphicFramePr>
            <a:graphicFrameLocks noChangeAspect="1"/>
          </p:cNvGraphicFramePr>
          <p:nvPr/>
        </p:nvGraphicFramePr>
        <p:xfrm>
          <a:off x="2824155" y="4057656"/>
          <a:ext cx="676275" cy="228600"/>
        </p:xfrm>
        <a:graphic>
          <a:graphicData uri="http://schemas.openxmlformats.org/presentationml/2006/ole">
            <p:oleObj spid="_x0000_s352261" name="Формула" r:id="rId11" imgW="672808" imgH="228501" progId="Equation.3">
              <p:embed/>
            </p:oleObj>
          </a:graphicData>
        </a:graphic>
      </p:graphicFrame>
      <p:graphicFrame>
        <p:nvGraphicFramePr>
          <p:cNvPr id="352260" name="Object 4"/>
          <p:cNvGraphicFramePr>
            <a:graphicFrameLocks noChangeAspect="1"/>
          </p:cNvGraphicFramePr>
          <p:nvPr/>
        </p:nvGraphicFramePr>
        <p:xfrm>
          <a:off x="3929058" y="4071942"/>
          <a:ext cx="847725" cy="200025"/>
        </p:xfrm>
        <a:graphic>
          <a:graphicData uri="http://schemas.openxmlformats.org/presentationml/2006/ole">
            <p:oleObj spid="_x0000_s352260" name="Формула" r:id="rId12" imgW="850531" imgH="203112" progId="Equation.3">
              <p:embed/>
            </p:oleObj>
          </a:graphicData>
        </a:graphic>
      </p:graphicFrame>
      <p:graphicFrame>
        <p:nvGraphicFramePr>
          <p:cNvPr id="352259" name="Object 3"/>
          <p:cNvGraphicFramePr>
            <a:graphicFrameLocks noChangeAspect="1"/>
          </p:cNvGraphicFramePr>
          <p:nvPr/>
        </p:nvGraphicFramePr>
        <p:xfrm>
          <a:off x="5214942" y="4000504"/>
          <a:ext cx="447675" cy="228600"/>
        </p:xfrm>
        <a:graphic>
          <a:graphicData uri="http://schemas.openxmlformats.org/presentationml/2006/ole">
            <p:oleObj spid="_x0000_s352259" name="Формула" r:id="rId13" imgW="444307" imgH="228501" progId="Equation.3">
              <p:embed/>
            </p:oleObj>
          </a:graphicData>
        </a:graphic>
      </p:graphicFrame>
      <p:graphicFrame>
        <p:nvGraphicFramePr>
          <p:cNvPr id="352258" name="Object 2"/>
          <p:cNvGraphicFramePr>
            <a:graphicFrameLocks noChangeAspect="1"/>
          </p:cNvGraphicFramePr>
          <p:nvPr/>
        </p:nvGraphicFramePr>
        <p:xfrm>
          <a:off x="3000364" y="4286256"/>
          <a:ext cx="1019175" cy="238125"/>
        </p:xfrm>
        <a:graphic>
          <a:graphicData uri="http://schemas.openxmlformats.org/presentationml/2006/ole">
            <p:oleObj spid="_x0000_s352258" name="Формула" r:id="rId14" imgW="1016000" imgH="241300" progId="Equation.3">
              <p:embed/>
            </p:oleObj>
          </a:graphicData>
        </a:graphic>
      </p:graphicFrame>
      <p:graphicFrame>
        <p:nvGraphicFramePr>
          <p:cNvPr id="352257" name="Object 1"/>
          <p:cNvGraphicFramePr>
            <a:graphicFrameLocks noChangeAspect="1"/>
          </p:cNvGraphicFramePr>
          <p:nvPr/>
        </p:nvGraphicFramePr>
        <p:xfrm>
          <a:off x="4857752" y="4286256"/>
          <a:ext cx="714375" cy="228600"/>
        </p:xfrm>
        <a:graphic>
          <a:graphicData uri="http://schemas.openxmlformats.org/presentationml/2006/ole">
            <p:oleObj spid="_x0000_s352257" name="Формула" r:id="rId15" imgW="711200" imgH="228600" progId="Equation.3">
              <p:embed/>
            </p:oleObj>
          </a:graphicData>
        </a:graphic>
      </p:graphicFrame>
      <p:sp>
        <p:nvSpPr>
          <p:cNvPr id="352283" name="Line 27"/>
          <p:cNvSpPr>
            <a:spLocks noChangeShapeType="1"/>
          </p:cNvSpPr>
          <p:nvPr/>
        </p:nvSpPr>
        <p:spPr bwMode="auto">
          <a:xfrm>
            <a:off x="3214678" y="6286520"/>
            <a:ext cx="56007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52287" name="AutoShape 31"/>
          <p:cNvSpPr>
            <a:spLocks/>
          </p:cNvSpPr>
          <p:nvPr/>
        </p:nvSpPr>
        <p:spPr bwMode="auto">
          <a:xfrm>
            <a:off x="2928926" y="5214950"/>
            <a:ext cx="114300" cy="1028700"/>
          </a:xfrm>
          <a:prstGeom prst="leftBrace">
            <a:avLst>
              <a:gd name="adj1" fmla="val 75000"/>
              <a:gd name="adj2" fmla="val 50000"/>
            </a:avLst>
          </a:prstGeom>
          <a:noFill/>
          <a:ln w="476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pic>
        <p:nvPicPr>
          <p:cNvPr id="352288" name="Picture 32"/>
          <p:cNvPicPr>
            <a:picLocks noChangeAspect="1" noChangeArrowheads="1"/>
          </p:cNvPicPr>
          <p:nvPr/>
        </p:nvPicPr>
        <p:blipFill>
          <a:blip r:embed="rId16" cstate="print"/>
          <a:srcRect/>
          <a:stretch>
            <a:fillRect/>
          </a:stretch>
        </p:blipFill>
        <p:spPr bwMode="auto">
          <a:xfrm>
            <a:off x="3071802" y="5000636"/>
            <a:ext cx="3495675" cy="1277937"/>
          </a:xfrm>
          <a:prstGeom prst="rect">
            <a:avLst/>
          </a:prstGeom>
          <a:noFill/>
        </p:spPr>
      </p:pic>
      <p:sp>
        <p:nvSpPr>
          <p:cNvPr id="352286" name="Line 30"/>
          <p:cNvSpPr>
            <a:spLocks noChangeShapeType="1"/>
          </p:cNvSpPr>
          <p:nvPr/>
        </p:nvSpPr>
        <p:spPr bwMode="auto">
          <a:xfrm>
            <a:off x="4000500" y="1728788"/>
            <a:ext cx="0" cy="1143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52292" name="Rectangle 36"/>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52293" name="Rectangle 37"/>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52294" name="Rectangle 38"/>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52295" name="Rectangle 39"/>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52296" name="Rectangle 40"/>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52297" name="Rectangle 41"/>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52298" name="Rectangle 42"/>
          <p:cNvSpPr>
            <a:spLocks noChangeArrowheads="1"/>
          </p:cNvSpPr>
          <p:nvPr/>
        </p:nvSpPr>
        <p:spPr bwMode="auto">
          <a:xfrm>
            <a:off x="0" y="1123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b="1" dirty="0" smtClean="0"/>
              <a:t>Математическая модель лечения диабета</a:t>
            </a:r>
            <a:endParaRPr lang="ru-RU" dirty="0"/>
          </a:p>
        </p:txBody>
      </p:sp>
    </p:spTree>
  </p:cSld>
  <p:clrMapOvr>
    <a:masterClrMapping/>
  </p:clrMapOvr>
  <p:transition>
    <p:dissolve/>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ru-RU" sz="1400" dirty="0" smtClean="0"/>
              <a:t>Диабет вызван фактом, что гормональный инсулин произведен в недостаточном количестве в поджелудочной железе, и поэтому нужно позаботиться о процессе, в котором глюкоза транспортируется от крови в соматические клетки или сохраняется в печени в форме гликогена. Это имеет такой эффект, что уровень глюкозы в крови становится слишком высоким и это может вызвать смертельную кому.</a:t>
            </a:r>
          </a:p>
          <a:p>
            <a:r>
              <a:rPr lang="ru-RU" sz="1400" dirty="0" smtClean="0"/>
              <a:t>Обозначим концентрацию глюкозы в крови во время </a:t>
            </a:r>
            <a:r>
              <a:rPr lang="en-US" sz="1400" i="1" dirty="0" smtClean="0"/>
              <a:t>t </a:t>
            </a:r>
            <a:r>
              <a:rPr lang="ru-RU" sz="1400" dirty="0" smtClean="0"/>
              <a:t>через</a:t>
            </a:r>
            <a:r>
              <a:rPr lang="ru-RU" sz="1400" i="1" dirty="0" smtClean="0"/>
              <a:t> </a:t>
            </a:r>
            <a:r>
              <a:rPr lang="en-US" sz="1400" i="1" dirty="0" smtClean="0"/>
              <a:t>G</a:t>
            </a:r>
            <a:r>
              <a:rPr lang="ru-RU" sz="1400" i="1" dirty="0" smtClean="0"/>
              <a:t>(</a:t>
            </a:r>
            <a:r>
              <a:rPr lang="en-US" sz="1400" i="1" dirty="0" smtClean="0"/>
              <a:t>t</a:t>
            </a:r>
            <a:r>
              <a:rPr lang="ru-RU" sz="1400" i="1" dirty="0" smtClean="0"/>
              <a:t>) </a:t>
            </a:r>
            <a:r>
              <a:rPr lang="ru-RU" sz="1400" dirty="0" smtClean="0"/>
              <a:t>и гормональную концентрацию через </a:t>
            </a:r>
            <a:r>
              <a:rPr lang="en-US" sz="1400" i="1" dirty="0" smtClean="0"/>
              <a:t>H</a:t>
            </a:r>
            <a:r>
              <a:rPr lang="ru-RU" sz="1400" i="1" dirty="0" smtClean="0"/>
              <a:t>(</a:t>
            </a:r>
            <a:r>
              <a:rPr lang="en-US" sz="1400" i="1" dirty="0" smtClean="0"/>
              <a:t>t</a:t>
            </a:r>
            <a:r>
              <a:rPr lang="ru-RU" sz="1400" i="1" dirty="0" smtClean="0"/>
              <a:t>). </a:t>
            </a:r>
            <a:r>
              <a:rPr lang="ru-RU" sz="1400" dirty="0" smtClean="0"/>
              <a:t>Тогда временное развитие G</a:t>
            </a:r>
            <a:r>
              <a:rPr lang="ru-RU" sz="1400" i="1" dirty="0" smtClean="0"/>
              <a:t>(</a:t>
            </a:r>
            <a:r>
              <a:rPr lang="en-US" sz="1400" i="1" dirty="0" smtClean="0"/>
              <a:t>t</a:t>
            </a:r>
            <a:r>
              <a:rPr lang="ru-RU" sz="1400" i="1" dirty="0" smtClean="0"/>
              <a:t>) </a:t>
            </a:r>
            <a:r>
              <a:rPr lang="ru-RU" sz="1400" dirty="0" smtClean="0"/>
              <a:t>и </a:t>
            </a:r>
            <a:r>
              <a:rPr lang="en-US" sz="1400" i="1" dirty="0" smtClean="0"/>
              <a:t>H</a:t>
            </a:r>
            <a:r>
              <a:rPr lang="ru-RU" sz="1400" i="1" dirty="0" smtClean="0"/>
              <a:t>(</a:t>
            </a:r>
            <a:r>
              <a:rPr lang="en-US" sz="1400" i="1" dirty="0" smtClean="0"/>
              <a:t>t</a:t>
            </a:r>
            <a:r>
              <a:rPr lang="ru-RU" sz="1400" i="1" dirty="0" smtClean="0"/>
              <a:t>) </a:t>
            </a:r>
            <a:r>
              <a:rPr lang="ru-RU" sz="1400" dirty="0" smtClean="0"/>
              <a:t>может быть описано следующими дифференциальными уравнениями:</a:t>
            </a:r>
          </a:p>
          <a:p>
            <a:pPr>
              <a:buNone/>
            </a:pPr>
            <a:r>
              <a:rPr lang="ru-RU" sz="1400" dirty="0" smtClean="0"/>
              <a:t>				</a:t>
            </a:r>
          </a:p>
          <a:p>
            <a:pPr>
              <a:buNone/>
            </a:pPr>
            <a:r>
              <a:rPr lang="ru-RU" sz="1400" dirty="0" smtClean="0"/>
              <a:t>							(2.30)</a:t>
            </a:r>
          </a:p>
          <a:p>
            <a:pPr>
              <a:buNone/>
            </a:pPr>
            <a:endParaRPr lang="ru-RU" sz="1400" dirty="0" smtClean="0"/>
          </a:p>
          <a:p>
            <a:r>
              <a:rPr lang="ru-RU" sz="1400" dirty="0" smtClean="0"/>
              <a:t>где </a:t>
            </a:r>
            <a:r>
              <a:rPr lang="en-US" sz="1400" dirty="0" smtClean="0"/>
              <a:t>p</a:t>
            </a:r>
            <a:r>
              <a:rPr lang="ru-RU" sz="1400" dirty="0" smtClean="0"/>
              <a:t>=</a:t>
            </a:r>
            <a:r>
              <a:rPr lang="en-US" sz="1400" dirty="0" smtClean="0"/>
              <a:t>p</a:t>
            </a:r>
            <a:r>
              <a:rPr lang="ru-RU" sz="1400" dirty="0" smtClean="0"/>
              <a:t> (</a:t>
            </a:r>
            <a:r>
              <a:rPr lang="en-US" sz="1400" dirty="0" smtClean="0"/>
              <a:t>t</a:t>
            </a:r>
            <a:r>
              <a:rPr lang="ru-RU" sz="1400" dirty="0" smtClean="0"/>
              <a:t>) обозначает увеличение концентрации глюкозы потреблением сахара.</a:t>
            </a:r>
            <a:endParaRPr lang="ru-RU" sz="1400" dirty="0"/>
          </a:p>
        </p:txBody>
      </p:sp>
      <p:graphicFrame>
        <p:nvGraphicFramePr>
          <p:cNvPr id="354305" name="Object 1"/>
          <p:cNvGraphicFramePr>
            <a:graphicFrameLocks noChangeAspect="1"/>
          </p:cNvGraphicFramePr>
          <p:nvPr/>
        </p:nvGraphicFramePr>
        <p:xfrm>
          <a:off x="3643306" y="4143380"/>
          <a:ext cx="1762125" cy="638175"/>
        </p:xfrm>
        <a:graphic>
          <a:graphicData uri="http://schemas.openxmlformats.org/presentationml/2006/ole">
            <p:oleObj spid="_x0000_s354305" name="Формула" r:id="rId3" imgW="1764534" imgH="634725" progId="Equation.3">
              <p:embed/>
            </p:oleObj>
          </a:graphicData>
        </a:graphic>
      </p:graphicFrame>
    </p:spTree>
  </p:cSld>
  <p:clrMapOvr>
    <a:masterClrMapping/>
  </p:clrMapOvr>
  <p:transition>
    <p:dissolve/>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ru-RU" sz="1400" dirty="0" smtClean="0"/>
              <a:t>Предполагаем, что без потребления сахара, то есть,            , две постоянные состояния величин,       и       </a:t>
            </a:r>
            <a:r>
              <a:rPr lang="ru-RU" sz="1400" cap="small" dirty="0" smtClean="0"/>
              <a:t> </a:t>
            </a:r>
            <a:r>
              <a:rPr lang="ru-RU" sz="1400" dirty="0" smtClean="0"/>
              <a:t>станут равными:</a:t>
            </a:r>
          </a:p>
          <a:p>
            <a:r>
              <a:rPr lang="ru-RU" sz="1400" dirty="0" smtClean="0"/>
              <a:t> 				и  	        (2.31)</a:t>
            </a:r>
          </a:p>
          <a:p>
            <a:r>
              <a:rPr lang="ru-RU" sz="1400" dirty="0" smtClean="0"/>
              <a:t>Далее предполагаем, что </a:t>
            </a:r>
            <a:r>
              <a:rPr lang="en-US" sz="1400" dirty="0" smtClean="0"/>
              <a:t>G</a:t>
            </a:r>
            <a:r>
              <a:rPr lang="ru-RU" sz="1400" dirty="0" smtClean="0"/>
              <a:t> и </a:t>
            </a:r>
            <a:r>
              <a:rPr lang="en-US" sz="1400" i="1" dirty="0" smtClean="0"/>
              <a:t>H </a:t>
            </a:r>
            <a:r>
              <a:rPr lang="ru-RU" sz="1400" dirty="0" smtClean="0"/>
              <a:t>не сильно отличаются от        </a:t>
            </a:r>
            <a:r>
              <a:rPr lang="ru-RU" sz="1400" cap="small" dirty="0" smtClean="0"/>
              <a:t> </a:t>
            </a:r>
            <a:r>
              <a:rPr lang="ru-RU" sz="1400" dirty="0" smtClean="0"/>
              <a:t>и         </a:t>
            </a:r>
            <a:r>
              <a:rPr lang="ru-RU" sz="1400" dirty="0" err="1" smtClean="0"/>
              <a:t>и</a:t>
            </a:r>
            <a:r>
              <a:rPr lang="ru-RU" sz="1400" dirty="0" smtClean="0"/>
              <a:t> определяют функции различия:</a:t>
            </a:r>
          </a:p>
          <a:p>
            <a:r>
              <a:rPr lang="ru-RU" sz="1400" dirty="0" smtClean="0"/>
              <a:t> 						(2.32)</a:t>
            </a:r>
          </a:p>
          <a:p>
            <a:r>
              <a:rPr lang="ru-RU" sz="1400" dirty="0" err="1" smtClean="0"/>
              <a:t>Линеаризуя</a:t>
            </a:r>
            <a:r>
              <a:rPr lang="ru-RU" sz="1400" dirty="0" smtClean="0"/>
              <a:t> (2.30) получаем дифференциальные уравнения:</a:t>
            </a:r>
          </a:p>
          <a:p>
            <a:r>
              <a:rPr lang="ru-RU" sz="1400" dirty="0" smtClean="0"/>
              <a:t> 						(2.33)</a:t>
            </a:r>
          </a:p>
          <a:p>
            <a:endParaRPr lang="ru-RU" sz="1400" dirty="0" smtClean="0"/>
          </a:p>
          <a:p>
            <a:endParaRPr lang="ru-RU" sz="1400" dirty="0" smtClean="0"/>
          </a:p>
          <a:p>
            <a:pPr>
              <a:buNone/>
            </a:pPr>
            <a:r>
              <a:rPr lang="ru-RU" sz="1400" dirty="0" smtClean="0"/>
              <a:t>где</a:t>
            </a:r>
          </a:p>
          <a:p>
            <a:pPr>
              <a:buNone/>
            </a:pPr>
            <a:r>
              <a:rPr lang="ru-RU" sz="1400" dirty="0" smtClean="0"/>
              <a:t>  </a:t>
            </a:r>
          </a:p>
          <a:p>
            <a:r>
              <a:rPr lang="ru-RU" dirty="0" smtClean="0">
                <a:hlinkClick r:id="rId3" action="ppaction://hlinkfile"/>
              </a:rPr>
              <a:t>ПРИМЕР</a:t>
            </a:r>
            <a:endParaRPr lang="ru-RU" dirty="0"/>
          </a:p>
        </p:txBody>
      </p:sp>
      <p:graphicFrame>
        <p:nvGraphicFramePr>
          <p:cNvPr id="356363" name="Object 11"/>
          <p:cNvGraphicFramePr>
            <a:graphicFrameLocks noChangeAspect="1"/>
          </p:cNvGraphicFramePr>
          <p:nvPr/>
        </p:nvGraphicFramePr>
        <p:xfrm>
          <a:off x="5286380" y="2285992"/>
          <a:ext cx="381000" cy="200025"/>
        </p:xfrm>
        <a:graphic>
          <a:graphicData uri="http://schemas.openxmlformats.org/presentationml/2006/ole">
            <p:oleObj spid="_x0000_s356363" name="Формула" r:id="rId4" imgW="380835" imgH="203112" progId="Equation.3">
              <p:embed/>
            </p:oleObj>
          </a:graphicData>
        </a:graphic>
      </p:graphicFrame>
      <p:graphicFrame>
        <p:nvGraphicFramePr>
          <p:cNvPr id="356362" name="Object 10"/>
          <p:cNvGraphicFramePr>
            <a:graphicFrameLocks noChangeAspect="1"/>
          </p:cNvGraphicFramePr>
          <p:nvPr/>
        </p:nvGraphicFramePr>
        <p:xfrm>
          <a:off x="1714480" y="2500306"/>
          <a:ext cx="200025" cy="228600"/>
        </p:xfrm>
        <a:graphic>
          <a:graphicData uri="http://schemas.openxmlformats.org/presentationml/2006/ole">
            <p:oleObj spid="_x0000_s356362" name="Формула" r:id="rId5" imgW="203112" imgH="228501" progId="Equation.3">
              <p:embed/>
            </p:oleObj>
          </a:graphicData>
        </a:graphic>
      </p:graphicFrame>
      <p:graphicFrame>
        <p:nvGraphicFramePr>
          <p:cNvPr id="356361" name="Object 9"/>
          <p:cNvGraphicFramePr>
            <a:graphicFrameLocks noChangeAspect="1"/>
          </p:cNvGraphicFramePr>
          <p:nvPr/>
        </p:nvGraphicFramePr>
        <p:xfrm>
          <a:off x="2143108" y="2500306"/>
          <a:ext cx="228600" cy="228600"/>
        </p:xfrm>
        <a:graphic>
          <a:graphicData uri="http://schemas.openxmlformats.org/presentationml/2006/ole">
            <p:oleObj spid="_x0000_s356361" name="Формула" r:id="rId6" imgW="228600" imgH="228600" progId="Equation.3">
              <p:embed/>
            </p:oleObj>
          </a:graphicData>
        </a:graphic>
      </p:graphicFrame>
      <p:graphicFrame>
        <p:nvGraphicFramePr>
          <p:cNvPr id="356360" name="Object 8"/>
          <p:cNvGraphicFramePr>
            <a:graphicFrameLocks noChangeAspect="1"/>
          </p:cNvGraphicFramePr>
          <p:nvPr/>
        </p:nvGraphicFramePr>
        <p:xfrm>
          <a:off x="3143240" y="2714620"/>
          <a:ext cx="952500" cy="228600"/>
        </p:xfrm>
        <a:graphic>
          <a:graphicData uri="http://schemas.openxmlformats.org/presentationml/2006/ole">
            <p:oleObj spid="_x0000_s356360" name="Формула" r:id="rId7" imgW="952087" imgH="228501" progId="Equation.3">
              <p:embed/>
            </p:oleObj>
          </a:graphicData>
        </a:graphic>
      </p:graphicFrame>
      <p:graphicFrame>
        <p:nvGraphicFramePr>
          <p:cNvPr id="356359" name="Object 7"/>
          <p:cNvGraphicFramePr>
            <a:graphicFrameLocks noChangeAspect="1"/>
          </p:cNvGraphicFramePr>
          <p:nvPr/>
        </p:nvGraphicFramePr>
        <p:xfrm>
          <a:off x="4429124" y="2714620"/>
          <a:ext cx="962025" cy="228600"/>
        </p:xfrm>
        <a:graphic>
          <a:graphicData uri="http://schemas.openxmlformats.org/presentationml/2006/ole">
            <p:oleObj spid="_x0000_s356359" name="Формула" r:id="rId8" imgW="965200" imgH="228600" progId="Equation.3">
              <p:embed/>
            </p:oleObj>
          </a:graphicData>
        </a:graphic>
      </p:graphicFrame>
      <p:graphicFrame>
        <p:nvGraphicFramePr>
          <p:cNvPr id="356358" name="Object 6"/>
          <p:cNvGraphicFramePr>
            <a:graphicFrameLocks noChangeAspect="1"/>
          </p:cNvGraphicFramePr>
          <p:nvPr/>
        </p:nvGraphicFramePr>
        <p:xfrm>
          <a:off x="5715008" y="3000372"/>
          <a:ext cx="200025" cy="228600"/>
        </p:xfrm>
        <a:graphic>
          <a:graphicData uri="http://schemas.openxmlformats.org/presentationml/2006/ole">
            <p:oleObj spid="_x0000_s356358" name="Формула" r:id="rId9" imgW="203112" imgH="228501" progId="Equation.3">
              <p:embed/>
            </p:oleObj>
          </a:graphicData>
        </a:graphic>
      </p:graphicFrame>
      <p:graphicFrame>
        <p:nvGraphicFramePr>
          <p:cNvPr id="356357" name="Object 5"/>
          <p:cNvGraphicFramePr>
            <a:graphicFrameLocks noChangeAspect="1"/>
          </p:cNvGraphicFramePr>
          <p:nvPr/>
        </p:nvGraphicFramePr>
        <p:xfrm>
          <a:off x="6215074" y="3000372"/>
          <a:ext cx="228600" cy="228600"/>
        </p:xfrm>
        <a:graphic>
          <a:graphicData uri="http://schemas.openxmlformats.org/presentationml/2006/ole">
            <p:oleObj spid="_x0000_s356357" name="Формула" r:id="rId10" imgW="228600" imgH="228600" progId="Equation.3">
              <p:embed/>
            </p:oleObj>
          </a:graphicData>
        </a:graphic>
      </p:graphicFrame>
      <p:graphicFrame>
        <p:nvGraphicFramePr>
          <p:cNvPr id="356356" name="Object 4"/>
          <p:cNvGraphicFramePr>
            <a:graphicFrameLocks noChangeAspect="1"/>
          </p:cNvGraphicFramePr>
          <p:nvPr/>
        </p:nvGraphicFramePr>
        <p:xfrm>
          <a:off x="4214810" y="3286124"/>
          <a:ext cx="1095375" cy="457200"/>
        </p:xfrm>
        <a:graphic>
          <a:graphicData uri="http://schemas.openxmlformats.org/presentationml/2006/ole">
            <p:oleObj spid="_x0000_s356356" name="Формула" r:id="rId11" imgW="1092200" imgH="457200" progId="Equation.3">
              <p:embed/>
            </p:oleObj>
          </a:graphicData>
        </a:graphic>
      </p:graphicFrame>
      <p:graphicFrame>
        <p:nvGraphicFramePr>
          <p:cNvPr id="356355" name="Object 3"/>
          <p:cNvGraphicFramePr>
            <a:graphicFrameLocks noChangeAspect="1"/>
          </p:cNvGraphicFramePr>
          <p:nvPr/>
        </p:nvGraphicFramePr>
        <p:xfrm>
          <a:off x="3714744" y="3929066"/>
          <a:ext cx="1933575" cy="638175"/>
        </p:xfrm>
        <a:graphic>
          <a:graphicData uri="http://schemas.openxmlformats.org/presentationml/2006/ole">
            <p:oleObj spid="_x0000_s356355" name="Формула" r:id="rId12" imgW="1930400" imgH="635000" progId="Equation.3">
              <p:embed/>
            </p:oleObj>
          </a:graphicData>
        </a:graphic>
      </p:graphicFrame>
      <p:graphicFrame>
        <p:nvGraphicFramePr>
          <p:cNvPr id="356354" name="Object 2"/>
          <p:cNvGraphicFramePr>
            <a:graphicFrameLocks noChangeAspect="1"/>
          </p:cNvGraphicFramePr>
          <p:nvPr/>
        </p:nvGraphicFramePr>
        <p:xfrm>
          <a:off x="3000364" y="4714884"/>
          <a:ext cx="1533525" cy="809625"/>
        </p:xfrm>
        <a:graphic>
          <a:graphicData uri="http://schemas.openxmlformats.org/presentationml/2006/ole">
            <p:oleObj spid="_x0000_s356354" name="Формула" r:id="rId13" imgW="1536700" imgH="812800" progId="Equation.3">
              <p:embed/>
            </p:oleObj>
          </a:graphicData>
        </a:graphic>
      </p:graphicFrame>
      <p:graphicFrame>
        <p:nvGraphicFramePr>
          <p:cNvPr id="356353" name="Object 1"/>
          <p:cNvGraphicFramePr>
            <a:graphicFrameLocks noChangeAspect="1"/>
          </p:cNvGraphicFramePr>
          <p:nvPr/>
        </p:nvGraphicFramePr>
        <p:xfrm>
          <a:off x="5000628" y="4714884"/>
          <a:ext cx="1533525" cy="809625"/>
        </p:xfrm>
        <a:graphic>
          <a:graphicData uri="http://schemas.openxmlformats.org/presentationml/2006/ole">
            <p:oleObj spid="_x0000_s356353" name="Формула" r:id="rId14" imgW="1536700" imgH="812800" progId="Equation.3">
              <p:embed/>
            </p:oleObj>
          </a:graphicData>
        </a:graphic>
      </p:graphicFrame>
      <p:sp>
        <p:nvSpPr>
          <p:cNvPr id="356374" name="Rectangle 22"/>
          <p:cNvSpPr>
            <a:spLocks noChangeArrowheads="1"/>
          </p:cNvSpPr>
          <p:nvPr/>
        </p:nvSpPr>
        <p:spPr bwMode="auto">
          <a:xfrm>
            <a:off x="0" y="4060825"/>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56375" name="Rectangle 23"/>
          <p:cNvSpPr>
            <a:spLocks noChangeArrowheads="1"/>
          </p:cNvSpPr>
          <p:nvPr/>
        </p:nvSpPr>
        <p:spPr bwMode="auto">
          <a:xfrm>
            <a:off x="0" y="487045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Специфика моделей живых систем</a:t>
            </a:r>
            <a:endParaRPr lang="ru-RU" dirty="0"/>
          </a:p>
        </p:txBody>
      </p:sp>
      <p:sp>
        <p:nvSpPr>
          <p:cNvPr id="3" name="Содержимое 2"/>
          <p:cNvSpPr>
            <a:spLocks noGrp="1"/>
          </p:cNvSpPr>
          <p:nvPr>
            <p:ph idx="1"/>
          </p:nvPr>
        </p:nvSpPr>
        <p:spPr>
          <a:xfrm>
            <a:off x="457200" y="785794"/>
            <a:ext cx="8229600" cy="5788742"/>
          </a:xfrm>
        </p:spPr>
        <p:txBody>
          <a:bodyPr>
            <a:normAutofit fontScale="70000" lnSpcReduction="20000"/>
          </a:bodyPr>
          <a:lstStyle/>
          <a:p>
            <a:pPr lvl="0"/>
            <a:r>
              <a:rPr lang="ru-RU" dirty="0" smtClean="0"/>
              <a:t>2.   </a:t>
            </a:r>
            <a:r>
              <a:rPr lang="ru-RU" b="1" i="1" dirty="0" smtClean="0"/>
              <a:t>Размножающиеся</a:t>
            </a:r>
            <a:r>
              <a:rPr lang="ru-RU" b="1" dirty="0" smtClean="0"/>
              <a:t> </a:t>
            </a:r>
            <a:r>
              <a:rPr lang="ru-RU" b="1" i="1" dirty="0" smtClean="0"/>
              <a:t>системы</a:t>
            </a:r>
            <a:r>
              <a:rPr lang="ru-RU" i="1" dirty="0" smtClean="0"/>
              <a:t> (способные к </a:t>
            </a:r>
            <a:r>
              <a:rPr lang="ru-RU" i="1" dirty="0" err="1" smtClean="0"/>
              <a:t>авторепродукции</a:t>
            </a:r>
            <a:r>
              <a:rPr lang="ru-RU" i="1" dirty="0" smtClean="0"/>
              <a:t>). </a:t>
            </a:r>
            <a:r>
              <a:rPr lang="ru-RU" dirty="0" smtClean="0"/>
              <a:t> Это важнейшее свойство живых систем определяет их способность перерабатывать неорганическое и органическое вещество для биосинтеза </a:t>
            </a:r>
            <a:r>
              <a:rPr lang="ru-RU" i="1" dirty="0" smtClean="0"/>
              <a:t> </a:t>
            </a:r>
            <a:r>
              <a:rPr lang="ru-RU" dirty="0" smtClean="0"/>
              <a:t>биологических макромолекул, клеток, организмов. В феноменологических моделях это свойство выражается в наличии в уравнениях автокаталитических членов, определяющих возможность роста (в </a:t>
            </a:r>
            <a:r>
              <a:rPr lang="ru-RU" dirty="0" err="1" smtClean="0"/>
              <a:t>нелимитированных</a:t>
            </a:r>
            <a:r>
              <a:rPr lang="ru-RU" dirty="0" smtClean="0"/>
              <a:t> условиях ‑ экспоненциального), возможность неустойчивости стационарного состояния в локальных системах (необходимое условие возникновения колебательных и </a:t>
            </a:r>
            <a:r>
              <a:rPr lang="ru-RU" dirty="0" err="1" smtClean="0"/>
              <a:t>квазистохастических</a:t>
            </a:r>
            <a:r>
              <a:rPr lang="ru-RU" dirty="0" smtClean="0"/>
              <a:t> режимов) и неустойчивости гомогенного стационарного состояния в пространственно распределенных системах (условие неоднородных в пространстве распределений и </a:t>
            </a:r>
            <a:r>
              <a:rPr lang="ru-RU" dirty="0" err="1" smtClean="0"/>
              <a:t>автоволновых</a:t>
            </a:r>
            <a:r>
              <a:rPr lang="ru-RU" dirty="0" smtClean="0"/>
              <a:t> режимов).</a:t>
            </a:r>
          </a:p>
          <a:p>
            <a:r>
              <a:rPr lang="ru-RU" dirty="0" smtClean="0"/>
              <a:t>Важную роль в развитии сложных пространственно-временных режимов играют </a:t>
            </a:r>
            <a:r>
              <a:rPr lang="ru-RU" i="1" dirty="0" smtClean="0"/>
              <a:t>процессы взаимодействия компонентов</a:t>
            </a:r>
            <a:r>
              <a:rPr lang="ru-RU" dirty="0" smtClean="0"/>
              <a:t> (биохимические реакции) и </a:t>
            </a:r>
            <a:r>
              <a:rPr lang="ru-RU" i="1" dirty="0" smtClean="0"/>
              <a:t>процессы переноса</a:t>
            </a:r>
            <a:r>
              <a:rPr lang="ru-RU" dirty="0" smtClean="0"/>
              <a:t>, как хаотического (диффузия), так и связанного с направлением внешних сил (гравитация, электромагнитные поля) или с адаптивными функциями живых организмов (например, движение цитоплазмы в клетках под действием </a:t>
            </a:r>
            <a:r>
              <a:rPr lang="ru-RU" dirty="0" err="1" smtClean="0"/>
              <a:t>микрофиламентов</a:t>
            </a:r>
            <a:r>
              <a:rPr lang="ru-RU" dirty="0" smtClean="0"/>
              <a:t>).</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Специфика моделей живых систем</a:t>
            </a:r>
            <a:endParaRPr lang="ru-RU" dirty="0"/>
          </a:p>
        </p:txBody>
      </p:sp>
      <p:sp>
        <p:nvSpPr>
          <p:cNvPr id="3" name="Содержимое 2"/>
          <p:cNvSpPr>
            <a:spLocks noGrp="1"/>
          </p:cNvSpPr>
          <p:nvPr>
            <p:ph idx="1"/>
          </p:nvPr>
        </p:nvSpPr>
        <p:spPr>
          <a:xfrm>
            <a:off x="457200" y="642918"/>
            <a:ext cx="8229600" cy="6000792"/>
          </a:xfrm>
        </p:spPr>
        <p:txBody>
          <a:bodyPr>
            <a:normAutofit fontScale="70000" lnSpcReduction="20000"/>
          </a:bodyPr>
          <a:lstStyle/>
          <a:p>
            <a:pPr lvl="0"/>
            <a:r>
              <a:rPr lang="ru-RU" sz="2600" dirty="0" smtClean="0"/>
              <a:t>3.   </a:t>
            </a:r>
            <a:r>
              <a:rPr lang="ru-RU" sz="2600" b="1" i="1" dirty="0" smtClean="0"/>
              <a:t>Открытые системы</a:t>
            </a:r>
            <a:r>
              <a:rPr lang="ru-RU" sz="2600" dirty="0" smtClean="0"/>
              <a:t>,  постоянно пропускающие через себя потоки вещества и энергии. Биологические системы далеки от термодинамического равновесия, и потому описываются </a:t>
            </a:r>
            <a:r>
              <a:rPr lang="ru-RU" sz="2600" i="1" dirty="0" smtClean="0"/>
              <a:t>нелинейными уравнениями</a:t>
            </a:r>
            <a:r>
              <a:rPr lang="ru-RU" sz="2600" dirty="0" smtClean="0"/>
              <a:t>. Линейные соотношения </a:t>
            </a:r>
            <a:r>
              <a:rPr lang="ru-RU" sz="2600" dirty="0" err="1" smtClean="0"/>
              <a:t>Онзагера</a:t>
            </a:r>
            <a:r>
              <a:rPr lang="ru-RU" sz="2600" dirty="0" smtClean="0"/>
              <a:t>, связывающие силы и потоки, справедливы только вблизи термодинамического равновесия. </a:t>
            </a:r>
          </a:p>
          <a:p>
            <a:pPr lvl="0"/>
            <a:r>
              <a:rPr lang="ru-RU" sz="2600" dirty="0" smtClean="0"/>
              <a:t>4.   Биологические объекты имеют сложную многоуровневую</a:t>
            </a:r>
            <a:r>
              <a:rPr lang="ru-RU" sz="2600" b="1" dirty="0" smtClean="0"/>
              <a:t> </a:t>
            </a:r>
            <a:r>
              <a:rPr lang="ru-RU" sz="2600" b="1" i="1" dirty="0" smtClean="0"/>
              <a:t>систему регуляции.</a:t>
            </a:r>
            <a:r>
              <a:rPr lang="ru-RU" sz="2600" i="1" dirty="0" smtClean="0"/>
              <a:t> </a:t>
            </a:r>
            <a:r>
              <a:rPr lang="ru-RU" sz="2600" dirty="0" smtClean="0"/>
              <a:t>В биохимической кинетике это выражается в наличии в схемах петель обратной связи, как положительной, так и отрицательной. В уравнениях локальных взаимодействий обратные связи описываются нелинейными функциями, характер которых определяет возможность возникновения и свойства сложных кинетических режимов, в том числе колебательных и </a:t>
            </a:r>
            <a:r>
              <a:rPr lang="ru-RU" sz="2600" dirty="0" err="1" smtClean="0"/>
              <a:t>квазистохастических</a:t>
            </a:r>
            <a:r>
              <a:rPr lang="ru-RU" sz="2600" dirty="0" smtClean="0"/>
              <a:t>.</a:t>
            </a:r>
          </a:p>
          <a:p>
            <a:r>
              <a:rPr lang="ru-RU" sz="2600" dirty="0" smtClean="0"/>
              <a:t>Такие нелинейности при учете пространственного распределения и процессов переноса обусловливают паттерны стационарных структур (пятна различной формы, периодические диссипативные структуры) и различные типы </a:t>
            </a:r>
            <a:r>
              <a:rPr lang="ru-RU" sz="2600" dirty="0" err="1" smtClean="0"/>
              <a:t>автоволнового</a:t>
            </a:r>
            <a:r>
              <a:rPr lang="ru-RU" sz="2600" dirty="0" smtClean="0"/>
              <a:t> поведения (движущиеся фронты, бегущие волны, ведущие центры, спиральные волны и др.)</a:t>
            </a:r>
          </a:p>
          <a:p>
            <a:r>
              <a:rPr lang="ru-RU" sz="2600" dirty="0" smtClean="0"/>
              <a:t>На уровне органа, организма, популяции живая система также является гетерогенной, и это ее основополагающее свойство необходимо учитывать при создании математической модели. Само возникновение пространственной структуры и законы ее формирования представляет одну из задач теоретической биологии. Один из подходов решения такой задачи ‑ математическая теория морфогенеза.</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Специфика моделей живых систем</a:t>
            </a:r>
            <a:endParaRPr lang="ru-RU" dirty="0"/>
          </a:p>
        </p:txBody>
      </p:sp>
      <p:sp>
        <p:nvSpPr>
          <p:cNvPr id="3" name="Содержимое 2"/>
          <p:cNvSpPr>
            <a:spLocks noGrp="1"/>
          </p:cNvSpPr>
          <p:nvPr>
            <p:ph idx="1"/>
          </p:nvPr>
        </p:nvSpPr>
        <p:spPr>
          <a:xfrm>
            <a:off x="457200" y="857233"/>
            <a:ext cx="8229600" cy="2000263"/>
          </a:xfrm>
        </p:spPr>
        <p:txBody>
          <a:bodyPr>
            <a:normAutofit fontScale="85000" lnSpcReduction="20000"/>
          </a:bodyPr>
          <a:lstStyle/>
          <a:p>
            <a:r>
              <a:rPr lang="ru-RU" dirty="0" smtClean="0"/>
              <a:t>В заключение этой вводной лекции отметим, что компьютерные грамматики позволяют получить изображения, очень напоминающие те, которые мы видим в природе и на картинах великих мастеров. Вероятно, компьютерная логика, человеческий мозг и вся природа следуют единым законам.</a:t>
            </a:r>
          </a:p>
          <a:p>
            <a:endParaRPr lang="ru-RU"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ЛЕКЦИЯ 2</a:t>
            </a:r>
            <a:r>
              <a:rPr lang="ru-RU" dirty="0" smtClean="0"/>
              <a:t/>
            </a:r>
            <a:br>
              <a:rPr lang="ru-RU" dirty="0" smtClean="0"/>
            </a:br>
            <a:r>
              <a:rPr lang="ru-RU" b="1" dirty="0" smtClean="0"/>
              <a:t>МОДЕЛИ БИОЛОГИЧЕСКИХ СИСТЕМ, ОПИСЫВАЕМЫЕ </a:t>
            </a:r>
            <a:r>
              <a:rPr lang="ru-RU" dirty="0" smtClean="0"/>
              <a:t/>
            </a:r>
            <a:br>
              <a:rPr lang="ru-RU" dirty="0" smtClean="0"/>
            </a:br>
            <a:r>
              <a:rPr lang="ru-RU" b="1" dirty="0" smtClean="0"/>
              <a:t>ОДНИМ ДИФФЕРЕНЦИАЛЬНЫМ УРАВНЕНИЕМ ПЕРВОГО ПОРЯДКА</a:t>
            </a:r>
            <a:r>
              <a:rPr lang="ru-RU" dirty="0" smtClean="0"/>
              <a:t/>
            </a:r>
            <a:br>
              <a:rPr lang="ru-RU" dirty="0" smtClean="0"/>
            </a:br>
            <a:endParaRPr lang="ru-RU" dirty="0"/>
          </a:p>
        </p:txBody>
      </p:sp>
      <p:sp>
        <p:nvSpPr>
          <p:cNvPr id="3" name="Содержимое 2"/>
          <p:cNvSpPr>
            <a:spLocks noGrp="1"/>
          </p:cNvSpPr>
          <p:nvPr>
            <p:ph idx="1"/>
          </p:nvPr>
        </p:nvSpPr>
        <p:spPr/>
        <p:txBody>
          <a:bodyPr/>
          <a:lstStyle/>
          <a:p>
            <a:r>
              <a:rPr lang="ru-RU" b="1" dirty="0" smtClean="0"/>
              <a:t>ЛЕКЦИЯ 2</a:t>
            </a:r>
            <a:endParaRPr lang="ru-RU" dirty="0" smtClean="0"/>
          </a:p>
          <a:p>
            <a:r>
              <a:rPr lang="ru-RU" b="1" dirty="0" smtClean="0"/>
              <a:t>МОДЕЛИ БИОЛОГИЧЕСКИХ СИСТЕМ, ОПИСЫВАЕМЫЕ </a:t>
            </a:r>
            <a:endParaRPr lang="ru-RU" dirty="0" smtClean="0"/>
          </a:p>
          <a:p>
            <a:r>
              <a:rPr lang="ru-RU" b="1" dirty="0" smtClean="0"/>
              <a:t>ОДНИМ ДИФФЕРЕНЦИАЛЬНЫМ УРАВНЕНИЕМ ПЕРВОГО ПОРЯДКА</a:t>
            </a:r>
            <a:endParaRPr lang="ru-RU" dirty="0" smtClean="0"/>
          </a:p>
          <a:p>
            <a:endParaRPr lang="ru-RU" dirty="0"/>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142984"/>
            <a:ext cx="8229600" cy="5431552"/>
          </a:xfrm>
        </p:spPr>
        <p:txBody>
          <a:bodyPr>
            <a:normAutofit fontScale="62500" lnSpcReduction="20000"/>
          </a:bodyPr>
          <a:lstStyle/>
          <a:p>
            <a:r>
              <a:rPr lang="ru-RU" dirty="0" smtClean="0"/>
              <a:t>Изучение математических моделей биологических систем начнем с систем первого порядка, которым соответствует одно </a:t>
            </a:r>
            <a:r>
              <a:rPr lang="ru-RU" i="1" dirty="0" smtClean="0"/>
              <a:t>дифференциальное уравнение первого порядка: </a:t>
            </a:r>
            <a:endParaRPr lang="ru-RU" dirty="0" smtClean="0"/>
          </a:p>
          <a:p>
            <a:r>
              <a:rPr lang="ru-RU" dirty="0" smtClean="0"/>
              <a:t>Если система </a:t>
            </a:r>
            <a:r>
              <a:rPr lang="ru-RU" i="1" dirty="0" smtClean="0"/>
              <a:t>автономная</a:t>
            </a:r>
            <a:r>
              <a:rPr lang="ru-RU" dirty="0" smtClean="0"/>
              <a:t>, то правая часть уравнений не зависит явно от времени и уравнение имеет вид:        </a:t>
            </a:r>
            <a:endParaRPr lang="en-US" dirty="0" smtClean="0"/>
          </a:p>
          <a:p>
            <a:pPr>
              <a:buNone/>
            </a:pPr>
            <a:r>
              <a:rPr lang="en-US" dirty="0" smtClean="0"/>
              <a:t>						</a:t>
            </a:r>
            <a:r>
              <a:rPr lang="ru-RU" dirty="0" smtClean="0"/>
              <a:t>         (2.1)</a:t>
            </a:r>
          </a:p>
          <a:p>
            <a:endParaRPr lang="ru-RU" dirty="0" smtClean="0"/>
          </a:p>
          <a:p>
            <a:r>
              <a:rPr lang="ru-RU" dirty="0" smtClean="0"/>
              <a:t>Состояние таких систем в каждый момент времени характеризуется одной единственной величиной – значением переменной </a:t>
            </a:r>
            <a:r>
              <a:rPr lang="ru-RU" i="1" dirty="0" err="1" smtClean="0"/>
              <a:t>x</a:t>
            </a:r>
            <a:r>
              <a:rPr lang="ru-RU" b="1" dirty="0" smtClean="0"/>
              <a:t> </a:t>
            </a:r>
            <a:r>
              <a:rPr lang="ru-RU" dirty="0" smtClean="0"/>
              <a:t>в данный момент времени </a:t>
            </a:r>
            <a:r>
              <a:rPr lang="ru-RU" i="1" dirty="0" err="1" smtClean="0"/>
              <a:t>t</a:t>
            </a:r>
            <a:r>
              <a:rPr lang="ru-RU" dirty="0" smtClean="0"/>
              <a:t>.</a:t>
            </a:r>
          </a:p>
          <a:p>
            <a:pPr fontAlgn="t">
              <a:buNone/>
            </a:pPr>
            <a:endParaRPr lang="ru-RU" dirty="0" smtClean="0"/>
          </a:p>
          <a:p>
            <a:pPr fontAlgn="t">
              <a:buNone/>
            </a:pPr>
            <a:r>
              <a:rPr lang="ru-RU" dirty="0" smtClean="0"/>
              <a:t> </a:t>
            </a:r>
          </a:p>
          <a:p>
            <a:pPr fontAlgn="t"/>
            <a:r>
              <a:rPr lang="ru-RU" dirty="0" smtClean="0"/>
              <a:t>  Рассмотрим плоскость </a:t>
            </a:r>
            <a:r>
              <a:rPr lang="ru-RU" i="1" dirty="0" err="1" smtClean="0"/>
              <a:t>t</a:t>
            </a:r>
            <a:r>
              <a:rPr lang="ru-RU" i="1" dirty="0" smtClean="0"/>
              <a:t>, </a:t>
            </a:r>
            <a:r>
              <a:rPr lang="ru-RU" i="1" dirty="0" err="1" smtClean="0"/>
              <a:t>x</a:t>
            </a:r>
            <a:r>
              <a:rPr lang="ru-RU" i="1" dirty="0" smtClean="0"/>
              <a:t>.</a:t>
            </a:r>
            <a:r>
              <a:rPr lang="ru-RU" dirty="0" smtClean="0"/>
              <a:t> Решениями уравнения (2.1): </a:t>
            </a:r>
            <a:r>
              <a:rPr lang="ru-RU" i="1" dirty="0" err="1" smtClean="0"/>
              <a:t>x</a:t>
            </a:r>
            <a:r>
              <a:rPr lang="ru-RU" dirty="0" smtClean="0"/>
              <a:t>(</a:t>
            </a:r>
            <a:r>
              <a:rPr lang="ru-RU" i="1" dirty="0" err="1" smtClean="0"/>
              <a:t>t</a:t>
            </a:r>
            <a:r>
              <a:rPr lang="ru-RU" i="1" dirty="0" smtClean="0"/>
              <a:t>)</a:t>
            </a:r>
            <a:r>
              <a:rPr lang="ru-RU" b="1" dirty="0" smtClean="0"/>
              <a:t> </a:t>
            </a:r>
            <a:r>
              <a:rPr lang="ru-RU" dirty="0" smtClean="0"/>
              <a:t>являются кривые на плоскости </a:t>
            </a:r>
            <a:r>
              <a:rPr lang="ru-RU" i="1" dirty="0" err="1" smtClean="0"/>
              <a:t>t</a:t>
            </a:r>
            <a:r>
              <a:rPr lang="ru-RU" i="1" dirty="0" smtClean="0"/>
              <a:t>, </a:t>
            </a:r>
            <a:r>
              <a:rPr lang="ru-RU" i="1" dirty="0" err="1" smtClean="0"/>
              <a:t>x</a:t>
            </a:r>
            <a:r>
              <a:rPr lang="ru-RU" b="1" i="1" dirty="0" smtClean="0"/>
              <a:t>,</a:t>
            </a:r>
            <a:r>
              <a:rPr lang="ru-RU" b="1" dirty="0" smtClean="0"/>
              <a:t> </a:t>
            </a:r>
            <a:r>
              <a:rPr lang="ru-RU" dirty="0" smtClean="0"/>
              <a:t>называемые интегральными кривыми (рис. 2.1)</a:t>
            </a:r>
          </a:p>
          <a:p>
            <a:r>
              <a:rPr lang="ru-RU" dirty="0" smtClean="0"/>
              <a:t>Пусть заданы начальные условия  при  </a:t>
            </a:r>
            <a:r>
              <a:rPr lang="ru-RU" i="1" dirty="0" smtClean="0"/>
              <a:t>t</a:t>
            </a:r>
            <a:r>
              <a:rPr lang="ru-RU" dirty="0" smtClean="0"/>
              <a:t>=0 или, иначе, пусть на плоскости</a:t>
            </a:r>
            <a:r>
              <a:rPr lang="ru-RU" b="1" dirty="0" smtClean="0"/>
              <a:t> </a:t>
            </a:r>
            <a:r>
              <a:rPr lang="ru-RU" i="1" dirty="0" err="1" smtClean="0"/>
              <a:t>t</a:t>
            </a:r>
            <a:r>
              <a:rPr lang="ru-RU" dirty="0" smtClean="0"/>
              <a:t>, </a:t>
            </a:r>
            <a:r>
              <a:rPr lang="ru-RU" i="1" dirty="0" err="1" smtClean="0"/>
              <a:t>x</a:t>
            </a:r>
            <a:r>
              <a:rPr lang="ru-RU" dirty="0" smtClean="0"/>
              <a:t> задана точка с координатами . Если для уравнения (2.1) выполнены условия </a:t>
            </a:r>
            <a:r>
              <a:rPr lang="ru-RU" i="1" dirty="0" smtClean="0"/>
              <a:t>теоремы Коши</a:t>
            </a:r>
            <a:r>
              <a:rPr lang="ru-RU" dirty="0" smtClean="0"/>
              <a:t>, то имеется единственное решение уравнения (2.1), удовлетворяющее этим начальным условиям, и через точку  проходит одна единственная интегральная кривая </a:t>
            </a:r>
            <a:r>
              <a:rPr lang="ru-RU" i="1" dirty="0" err="1" smtClean="0"/>
              <a:t>x</a:t>
            </a:r>
            <a:r>
              <a:rPr lang="ru-RU" dirty="0" smtClean="0"/>
              <a:t>(</a:t>
            </a:r>
            <a:r>
              <a:rPr lang="ru-RU" i="1" dirty="0" err="1" smtClean="0"/>
              <a:t>t</a:t>
            </a:r>
            <a:r>
              <a:rPr lang="ru-RU" i="1" dirty="0" smtClean="0"/>
              <a:t>)</a:t>
            </a:r>
            <a:r>
              <a:rPr lang="ru-RU" b="1" dirty="0" smtClean="0"/>
              <a:t>.</a:t>
            </a:r>
            <a:endParaRPr lang="ru-RU" dirty="0" smtClean="0"/>
          </a:p>
          <a:p>
            <a:endParaRPr lang="ru-RU" dirty="0"/>
          </a:p>
        </p:txBody>
      </p:sp>
      <p:pic>
        <p:nvPicPr>
          <p:cNvPr id="33798" name="Picture 6" descr="C:\Users\73B5~1\AppData\Local\Temp\Rar$EX30.860\LectMB\Lect02.files\image004.gif"/>
          <p:cNvPicPr>
            <a:picLocks noChangeAspect="1" noChangeArrowheads="1"/>
          </p:cNvPicPr>
          <p:nvPr/>
        </p:nvPicPr>
        <p:blipFill>
          <a:blip r:embed="rId2" cstate="print"/>
          <a:srcRect/>
          <a:stretch>
            <a:fillRect/>
          </a:stretch>
        </p:blipFill>
        <p:spPr bwMode="auto">
          <a:xfrm>
            <a:off x="3786182" y="3429000"/>
            <a:ext cx="1144750" cy="642942"/>
          </a:xfrm>
          <a:prstGeom prst="rect">
            <a:avLst/>
          </a:prstGeom>
          <a:noFill/>
        </p:spPr>
      </p:pic>
      <p:pic>
        <p:nvPicPr>
          <p:cNvPr id="33797" name="Picture 5" descr="C:\Users\73B5~1\AppData\Local\Temp\Rar$EX30.860\LectMB\Lect02.files\image002.gif"/>
          <p:cNvPicPr>
            <a:picLocks noChangeAspect="1" noChangeArrowheads="1"/>
          </p:cNvPicPr>
          <p:nvPr/>
        </p:nvPicPr>
        <p:blipFill>
          <a:blip r:embed="rId3" cstate="print"/>
          <a:srcRect/>
          <a:stretch>
            <a:fillRect/>
          </a:stretch>
        </p:blipFill>
        <p:spPr bwMode="auto">
          <a:xfrm>
            <a:off x="3857620" y="2285992"/>
            <a:ext cx="1285884" cy="62763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33797"/>
                                        </p:tgtEl>
                                        <p:attrNameLst>
                                          <p:attrName>style.visibility</p:attrName>
                                        </p:attrNameLst>
                                      </p:cBhvr>
                                      <p:to>
                                        <p:strVal val="visible"/>
                                      </p:to>
                                    </p:set>
                                    <p:anim calcmode="lin" valueType="num">
                                      <p:cBhvr>
                                        <p:cTn id="32" dur="500" fill="hold"/>
                                        <p:tgtEl>
                                          <p:spTgt spid="33797"/>
                                        </p:tgtEl>
                                        <p:attrNameLst>
                                          <p:attrName>ppt_w</p:attrName>
                                        </p:attrNameLst>
                                      </p:cBhvr>
                                      <p:tavLst>
                                        <p:tav tm="0">
                                          <p:val>
                                            <p:strVal val="#ppt_w*2.5"/>
                                          </p:val>
                                        </p:tav>
                                        <p:tav tm="100000">
                                          <p:val>
                                            <p:strVal val="#ppt_w"/>
                                          </p:val>
                                        </p:tav>
                                      </p:tavLst>
                                    </p:anim>
                                    <p:anim calcmode="lin" valueType="num">
                                      <p:cBhvr>
                                        <p:cTn id="33" dur="500" fill="hold"/>
                                        <p:tgtEl>
                                          <p:spTgt spid="33797"/>
                                        </p:tgtEl>
                                        <p:attrNameLst>
                                          <p:attrName>ppt_h</p:attrName>
                                        </p:attrNameLst>
                                      </p:cBhvr>
                                      <p:tavLst>
                                        <p:tav tm="0">
                                          <p:val>
                                            <p:strVal val="#ppt_h*0.01"/>
                                          </p:val>
                                        </p:tav>
                                        <p:tav tm="100000">
                                          <p:val>
                                            <p:strVal val="#ppt_h"/>
                                          </p:val>
                                        </p:tav>
                                      </p:tavLst>
                                    </p:anim>
                                    <p:anim calcmode="lin" valueType="num">
                                      <p:cBhvr>
                                        <p:cTn id="34" dur="500" fill="hold"/>
                                        <p:tgtEl>
                                          <p:spTgt spid="33797"/>
                                        </p:tgtEl>
                                        <p:attrNameLst>
                                          <p:attrName>ppt_x</p:attrName>
                                        </p:attrNameLst>
                                      </p:cBhvr>
                                      <p:tavLst>
                                        <p:tav tm="0">
                                          <p:val>
                                            <p:strVal val="#ppt_x"/>
                                          </p:val>
                                        </p:tav>
                                        <p:tav tm="100000">
                                          <p:val>
                                            <p:strVal val="#ppt_x"/>
                                          </p:val>
                                        </p:tav>
                                      </p:tavLst>
                                    </p:anim>
                                    <p:anim calcmode="lin" valueType="num">
                                      <p:cBhvr>
                                        <p:cTn id="35" dur="500" fill="hold"/>
                                        <p:tgtEl>
                                          <p:spTgt spid="33797"/>
                                        </p:tgtEl>
                                        <p:attrNameLst>
                                          <p:attrName>ppt_y</p:attrName>
                                        </p:attrNameLst>
                                      </p:cBhvr>
                                      <p:tavLst>
                                        <p:tav tm="0">
                                          <p:val>
                                            <p:strVal val="#ppt_h+1"/>
                                          </p:val>
                                        </p:tav>
                                        <p:tav tm="100000">
                                          <p:val>
                                            <p:strVal val="#ppt_y"/>
                                          </p:val>
                                        </p:tav>
                                      </p:tavLst>
                                    </p:anim>
                                    <p:animEffect transition="in" filter="fade">
                                      <p:cBhvr>
                                        <p:cTn id="36" dur="500"/>
                                        <p:tgtEl>
                                          <p:spTgt spid="33797"/>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4" end="4"/>
                                            </p:txEl>
                                          </p:spTgt>
                                        </p:tgtEl>
                                      </p:cBhvr>
                                    </p:animEffect>
                                  </p:childTnLst>
                                </p:cTn>
                              </p:par>
                              <p:par>
                                <p:cTn id="46" presetID="58" presetClass="entr" presetSubtype="0" accel="100000" fill="hold" nodeType="withEffect">
                                  <p:stCondLst>
                                    <p:cond delay="0"/>
                                  </p:stCondLst>
                                  <p:childTnLst>
                                    <p:set>
                                      <p:cBhvr>
                                        <p:cTn id="47" dur="1" fill="hold">
                                          <p:stCondLst>
                                            <p:cond delay="0"/>
                                          </p:stCondLst>
                                        </p:cTn>
                                        <p:tgtEl>
                                          <p:spTgt spid="33798"/>
                                        </p:tgtEl>
                                        <p:attrNameLst>
                                          <p:attrName>style.visibility</p:attrName>
                                        </p:attrNameLst>
                                      </p:cBhvr>
                                      <p:to>
                                        <p:strVal val="visible"/>
                                      </p:to>
                                    </p:set>
                                    <p:anim calcmode="lin" valueType="num">
                                      <p:cBhvr>
                                        <p:cTn id="48" dur="500" fill="hold"/>
                                        <p:tgtEl>
                                          <p:spTgt spid="33798"/>
                                        </p:tgtEl>
                                        <p:attrNameLst>
                                          <p:attrName>ppt_w</p:attrName>
                                        </p:attrNameLst>
                                      </p:cBhvr>
                                      <p:tavLst>
                                        <p:tav tm="0">
                                          <p:val>
                                            <p:strVal val="#ppt_w*2.5"/>
                                          </p:val>
                                        </p:tav>
                                        <p:tav tm="100000">
                                          <p:val>
                                            <p:strVal val="#ppt_w"/>
                                          </p:val>
                                        </p:tav>
                                      </p:tavLst>
                                    </p:anim>
                                    <p:anim calcmode="lin" valueType="num">
                                      <p:cBhvr>
                                        <p:cTn id="49" dur="500" fill="hold"/>
                                        <p:tgtEl>
                                          <p:spTgt spid="33798"/>
                                        </p:tgtEl>
                                        <p:attrNameLst>
                                          <p:attrName>ppt_h</p:attrName>
                                        </p:attrNameLst>
                                      </p:cBhvr>
                                      <p:tavLst>
                                        <p:tav tm="0">
                                          <p:val>
                                            <p:strVal val="#ppt_h*0.01"/>
                                          </p:val>
                                        </p:tav>
                                        <p:tav tm="100000">
                                          <p:val>
                                            <p:strVal val="#ppt_h"/>
                                          </p:val>
                                        </p:tav>
                                      </p:tavLst>
                                    </p:anim>
                                    <p:anim calcmode="lin" valueType="num">
                                      <p:cBhvr>
                                        <p:cTn id="50" dur="500" fill="hold"/>
                                        <p:tgtEl>
                                          <p:spTgt spid="33798"/>
                                        </p:tgtEl>
                                        <p:attrNameLst>
                                          <p:attrName>ppt_x</p:attrName>
                                        </p:attrNameLst>
                                      </p:cBhvr>
                                      <p:tavLst>
                                        <p:tav tm="0">
                                          <p:val>
                                            <p:strVal val="#ppt_x"/>
                                          </p:val>
                                        </p:tav>
                                        <p:tav tm="100000">
                                          <p:val>
                                            <p:strVal val="#ppt_x"/>
                                          </p:val>
                                        </p:tav>
                                      </p:tavLst>
                                    </p:anim>
                                    <p:anim calcmode="lin" valueType="num">
                                      <p:cBhvr>
                                        <p:cTn id="51" dur="500" fill="hold"/>
                                        <p:tgtEl>
                                          <p:spTgt spid="33798"/>
                                        </p:tgtEl>
                                        <p:attrNameLst>
                                          <p:attrName>ppt_y</p:attrName>
                                        </p:attrNameLst>
                                      </p:cBhvr>
                                      <p:tavLst>
                                        <p:tav tm="0">
                                          <p:val>
                                            <p:strVal val="#ppt_h+1"/>
                                          </p:val>
                                        </p:tav>
                                        <p:tav tm="100000">
                                          <p:val>
                                            <p:strVal val="#ppt_y"/>
                                          </p:val>
                                        </p:tav>
                                      </p:tavLst>
                                    </p:anim>
                                    <p:animEffect transition="in" filter="fade">
                                      <p:cBhvr>
                                        <p:cTn id="52" dur="500"/>
                                        <p:tgtEl>
                                          <p:spTgt spid="33798"/>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 calcmode="lin" valueType="num">
                                      <p:cBhvr>
                                        <p:cTn id="66"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67"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6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70" dur="500"/>
                                        <p:tgtEl>
                                          <p:spTgt spid="3">
                                            <p:txEl>
                                              <p:pRg st="7" end="7"/>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8" presetClass="entr" presetSubtype="0" accel="100000" fill="hold" grpId="0" nodeType="click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 calcmode="lin" valueType="num">
                                      <p:cBhvr>
                                        <p:cTn id="75"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76"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7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8"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7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46236"/>
            <a:ext cx="8229600" cy="5497540"/>
          </a:xfrm>
        </p:spPr>
        <p:txBody>
          <a:bodyPr>
            <a:normAutofit fontScale="55000" lnSpcReduction="20000"/>
          </a:bodyPr>
          <a:lstStyle/>
          <a:p>
            <a:r>
              <a:rPr lang="ru-RU" dirty="0" smtClean="0"/>
              <a:t>Интегральные кривые уравнения (2.1) не могут пересекаться. Решения уравнения (2.1) не могут быть периодическими, они монотонны.</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ru-RU" dirty="0" smtClean="0"/>
              <a:t>Поведение интегральных кривых на плоскости </a:t>
            </a:r>
            <a:r>
              <a:rPr lang="ru-RU" i="1" dirty="0" err="1" smtClean="0"/>
              <a:t>t</a:t>
            </a:r>
            <a:r>
              <a:rPr lang="ru-RU" i="1" dirty="0" smtClean="0"/>
              <a:t>, </a:t>
            </a:r>
            <a:r>
              <a:rPr lang="ru-RU" i="1" dirty="0" err="1" smtClean="0"/>
              <a:t>x</a:t>
            </a:r>
            <a:r>
              <a:rPr lang="ru-RU" b="1" dirty="0" smtClean="0"/>
              <a:t> </a:t>
            </a:r>
            <a:r>
              <a:rPr lang="ru-RU" dirty="0" smtClean="0"/>
              <a:t>можно установить, не решая в явном виде дифференциального уравнения (2.1), если известен характер движения изображающей точки на фазовой прямой.</a:t>
            </a:r>
          </a:p>
          <a:p>
            <a:r>
              <a:rPr lang="ru-RU" dirty="0" smtClean="0"/>
              <a:t>Рассмотрим плоскость </a:t>
            </a:r>
            <a:r>
              <a:rPr lang="ru-RU" i="1" dirty="0" err="1" smtClean="0"/>
              <a:t>t</a:t>
            </a:r>
            <a:r>
              <a:rPr lang="ru-RU" i="1" dirty="0" smtClean="0"/>
              <a:t>, </a:t>
            </a:r>
            <a:r>
              <a:rPr lang="ru-RU" i="1" dirty="0" err="1" smtClean="0"/>
              <a:t>x</a:t>
            </a:r>
            <a:r>
              <a:rPr lang="ru-RU" dirty="0" smtClean="0"/>
              <a:t>,</a:t>
            </a:r>
            <a:r>
              <a:rPr lang="ru-RU" b="1" dirty="0" smtClean="0"/>
              <a:t> </a:t>
            </a:r>
            <a:r>
              <a:rPr lang="ru-RU" dirty="0" smtClean="0"/>
              <a:t>причем фазовую прямую совместим с осью </a:t>
            </a:r>
            <a:r>
              <a:rPr lang="ru-RU" i="1" dirty="0" err="1" smtClean="0"/>
              <a:t>x</a:t>
            </a:r>
            <a:r>
              <a:rPr lang="ru-RU" b="1" dirty="0" smtClean="0"/>
              <a:t>.</a:t>
            </a:r>
            <a:r>
              <a:rPr lang="ru-RU" dirty="0" smtClean="0"/>
              <a:t> Построим на плоскости </a:t>
            </a:r>
            <a:r>
              <a:rPr lang="ru-RU" i="1" dirty="0" err="1" smtClean="0"/>
              <a:t>t</a:t>
            </a:r>
            <a:r>
              <a:rPr lang="ru-RU" i="1" dirty="0" smtClean="0"/>
              <a:t>, </a:t>
            </a:r>
            <a:r>
              <a:rPr lang="ru-RU" i="1" dirty="0" err="1" smtClean="0"/>
              <a:t>x</a:t>
            </a:r>
            <a:r>
              <a:rPr lang="ru-RU" b="1" dirty="0" smtClean="0"/>
              <a:t> </a:t>
            </a:r>
            <a:r>
              <a:rPr lang="ru-RU" dirty="0" smtClean="0"/>
              <a:t>точку с абсциссой </a:t>
            </a:r>
            <a:r>
              <a:rPr lang="ru-RU" i="1" dirty="0" err="1" smtClean="0"/>
              <a:t>t</a:t>
            </a:r>
            <a:r>
              <a:rPr lang="ru-RU" dirty="0" smtClean="0"/>
              <a:t> и с ординатой, равной смещению изображающей точки по оси </a:t>
            </a:r>
            <a:r>
              <a:rPr lang="ru-RU" i="1" dirty="0" err="1" smtClean="0"/>
              <a:t>x</a:t>
            </a:r>
            <a:r>
              <a:rPr lang="ru-RU" b="1" dirty="0" smtClean="0"/>
              <a:t> </a:t>
            </a:r>
            <a:r>
              <a:rPr lang="ru-RU" dirty="0" smtClean="0"/>
              <a:t>в данный момент времени </a:t>
            </a:r>
            <a:r>
              <a:rPr lang="ru-RU" i="1" dirty="0" err="1" smtClean="0"/>
              <a:t>t</a:t>
            </a:r>
            <a:r>
              <a:rPr lang="ru-RU" dirty="0" smtClean="0"/>
              <a:t>.</a:t>
            </a:r>
            <a:r>
              <a:rPr lang="ru-RU" b="1" dirty="0" smtClean="0"/>
              <a:t> </a:t>
            </a:r>
            <a:r>
              <a:rPr lang="ru-RU" dirty="0" smtClean="0"/>
              <a:t>С течением времени в соответствии с уравнением (2.1) изображающая точка будет двигаться по фазовой прямой (рис. 2.2), а на плоскости </a:t>
            </a:r>
            <a:r>
              <a:rPr lang="ru-RU" i="1" dirty="0" err="1" smtClean="0"/>
              <a:t>t</a:t>
            </a:r>
            <a:r>
              <a:rPr lang="ru-RU" i="1" dirty="0" smtClean="0"/>
              <a:t>, </a:t>
            </a:r>
            <a:r>
              <a:rPr lang="ru-RU" i="1" dirty="0" err="1" smtClean="0"/>
              <a:t>x</a:t>
            </a:r>
            <a:r>
              <a:rPr lang="ru-RU" b="1" dirty="0" smtClean="0"/>
              <a:t> </a:t>
            </a:r>
            <a:r>
              <a:rPr lang="ru-RU" dirty="0" smtClean="0"/>
              <a:t>описывать некую кривую. Это будет интегральная кривая уравнения (2.1).</a:t>
            </a:r>
          </a:p>
          <a:p>
            <a:r>
              <a:rPr lang="ru-RU" dirty="0" smtClean="0"/>
              <a:t>Решения одного автономного дифференциального уравнения либо уходят в бесконечность (чего не бывает в реальных системах), либо асимптотически приближаются к стационарному состоянию.</a:t>
            </a:r>
          </a:p>
          <a:p>
            <a:endParaRPr lang="ru-RU" dirty="0"/>
          </a:p>
        </p:txBody>
      </p:sp>
      <p:pic>
        <p:nvPicPr>
          <p:cNvPr id="5" name="Picture 2" descr="C:\Users\73B5~1\AppData\Local\Temp\Rar$EX30.860\LectMB\Lect02.files\image014.jpg"/>
          <p:cNvPicPr>
            <a:picLocks noChangeAspect="1" noChangeArrowheads="1"/>
          </p:cNvPicPr>
          <p:nvPr/>
        </p:nvPicPr>
        <p:blipFill>
          <a:blip r:embed="rId2" cstate="print"/>
          <a:srcRect/>
          <a:stretch>
            <a:fillRect/>
          </a:stretch>
        </p:blipFill>
        <p:spPr bwMode="auto">
          <a:xfrm>
            <a:off x="2979438" y="2096934"/>
            <a:ext cx="2860803" cy="154638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2.5"/>
                                          </p:val>
                                        </p:tav>
                                        <p:tav tm="100000">
                                          <p:val>
                                            <p:strVal val="#ppt_w"/>
                                          </p:val>
                                        </p:tav>
                                      </p:tavLst>
                                    </p:anim>
                                    <p:anim calcmode="lin" valueType="num">
                                      <p:cBhvr>
                                        <p:cTn id="15" dur="500" fill="hold"/>
                                        <p:tgtEl>
                                          <p:spTgt spid="5"/>
                                        </p:tgtEl>
                                        <p:attrNameLst>
                                          <p:attrName>ppt_h</p:attrName>
                                        </p:attrNameLst>
                                      </p:cBhvr>
                                      <p:tavLst>
                                        <p:tav tm="0">
                                          <p:val>
                                            <p:strVal val="#ppt_h*0.01"/>
                                          </p:val>
                                        </p:tav>
                                        <p:tav tm="100000">
                                          <p:val>
                                            <p:strVal val="#ppt_h"/>
                                          </p:val>
                                        </p:tav>
                                      </p:tavLst>
                                    </p:anim>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h+1"/>
                                          </p:val>
                                        </p:tav>
                                        <p:tav tm="100000">
                                          <p:val>
                                            <p:strVal val="#ppt_y"/>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p:cTn id="23"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 calcmode="lin" valueType="num">
                                      <p:cBhvr>
                                        <p:cTn id="32"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p:cTn id="41"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646236"/>
            <a:ext cx="8229600" cy="4997473"/>
          </a:xfrm>
        </p:spPr>
        <p:txBody>
          <a:bodyPr>
            <a:normAutofit fontScale="55000" lnSpcReduction="20000"/>
          </a:bodyPr>
          <a:lstStyle/>
          <a:p>
            <a:r>
              <a:rPr lang="ru-RU" b="1" dirty="0" smtClean="0"/>
              <a:t>Стационарное состояние </a:t>
            </a:r>
            <a:r>
              <a:rPr lang="ru-RU" i="1" dirty="0" smtClean="0"/>
              <a:t>(точка покоя, особая точка, состояние равновесия)</a:t>
            </a:r>
          </a:p>
          <a:p>
            <a:endParaRPr lang="ru-RU" i="1" dirty="0" smtClean="0"/>
          </a:p>
          <a:p>
            <a:endParaRPr lang="ru-RU" i="1" dirty="0" smtClean="0"/>
          </a:p>
          <a:p>
            <a:endParaRPr lang="ru-RU" i="1" dirty="0" smtClean="0"/>
          </a:p>
          <a:p>
            <a:endParaRPr lang="ru-RU" dirty="0" smtClean="0"/>
          </a:p>
          <a:p>
            <a:r>
              <a:rPr lang="ru-RU" dirty="0" smtClean="0"/>
              <a:t>В стационарном состоянии значения переменных в системе не меняются со временем. На языке дифференциальных уравнений это означает:</a:t>
            </a:r>
          </a:p>
          <a:p>
            <a:endParaRPr lang="ru-RU" dirty="0" smtClean="0"/>
          </a:p>
          <a:p>
            <a:pPr>
              <a:buNone/>
            </a:pPr>
            <a:r>
              <a:rPr lang="ru-RU" b="1" dirty="0" smtClean="0"/>
              <a:t>		  </a:t>
            </a:r>
            <a:r>
              <a:rPr lang="ru-RU" dirty="0" smtClean="0"/>
              <a:t>(2.2)</a:t>
            </a:r>
          </a:p>
          <a:p>
            <a:r>
              <a:rPr lang="ru-RU" dirty="0" smtClean="0"/>
              <a:t>Если левая часть уравнения равна нулю, значит равна нулю и его правая часть:</a:t>
            </a:r>
          </a:p>
          <a:p>
            <a:r>
              <a:rPr lang="ru-RU" i="1" dirty="0" err="1" smtClean="0"/>
              <a:t>f</a:t>
            </a:r>
            <a:r>
              <a:rPr lang="ru-RU" dirty="0" smtClean="0"/>
              <a:t>(</a:t>
            </a:r>
            <a:r>
              <a:rPr lang="ru-RU" i="1" dirty="0" err="1" smtClean="0"/>
              <a:t>x</a:t>
            </a:r>
            <a:r>
              <a:rPr lang="ru-RU" i="1" dirty="0" smtClean="0"/>
              <a:t>) = </a:t>
            </a:r>
            <a:r>
              <a:rPr lang="ru-RU" dirty="0" smtClean="0"/>
              <a:t>0</a:t>
            </a:r>
            <a:r>
              <a:rPr lang="ru-RU" i="1" dirty="0" smtClean="0"/>
              <a:t>. </a:t>
            </a:r>
            <a:r>
              <a:rPr lang="ru-RU" dirty="0" smtClean="0"/>
              <a:t>(2.3)</a:t>
            </a:r>
          </a:p>
          <a:p>
            <a:r>
              <a:rPr lang="ru-RU" dirty="0" smtClean="0"/>
              <a:t>Корни алгебраического уравнения (2.3):  суть стационарные состояния дифференциального уравнения (2.1). На плоскости (</a:t>
            </a:r>
            <a:r>
              <a:rPr lang="ru-RU" i="1" dirty="0" err="1" smtClean="0"/>
              <a:t>t</a:t>
            </a:r>
            <a:r>
              <a:rPr lang="ru-RU" i="1" dirty="0" smtClean="0"/>
              <a:t>, </a:t>
            </a:r>
            <a:r>
              <a:rPr lang="ru-RU" i="1" dirty="0" err="1" smtClean="0"/>
              <a:t>x</a:t>
            </a:r>
            <a:r>
              <a:rPr lang="ru-RU" i="1" dirty="0" smtClean="0"/>
              <a:t>)</a:t>
            </a:r>
            <a:r>
              <a:rPr lang="ru-RU" dirty="0" smtClean="0"/>
              <a:t> прямые  – асимптоты, к которым приближаются интегральные кривые. На фазовой прямой (рис. 2.2) стационарное состояние  – точка, к которой стремится величина </a:t>
            </a:r>
            <a:r>
              <a:rPr lang="ru-RU" i="1" dirty="0" err="1" smtClean="0"/>
              <a:t>x</a:t>
            </a:r>
            <a:r>
              <a:rPr lang="ru-RU" dirty="0" smtClean="0"/>
              <a:t>. </a:t>
            </a:r>
          </a:p>
          <a:p>
            <a:r>
              <a:rPr lang="ru-RU" dirty="0" smtClean="0"/>
              <a:t>Реальные биологические системы испытывают многочисленные флуктуации, переменные при малых отклонениях  возвращаются к своим стационарным значениям. Поэтому при построении модели важно знать, устойчивы ли стационарные состояния модели.</a:t>
            </a:r>
          </a:p>
          <a:p>
            <a:endParaRPr lang="ru-RU" dirty="0"/>
          </a:p>
        </p:txBody>
      </p:sp>
      <p:pic>
        <p:nvPicPr>
          <p:cNvPr id="53250" name="Picture 2" descr="C:\Users\73B5~1\AppData\Local\Temp\Rar$EX30.860\LectMB\Lect02.files\image017.jpg"/>
          <p:cNvPicPr>
            <a:picLocks noChangeAspect="1" noChangeArrowheads="1"/>
          </p:cNvPicPr>
          <p:nvPr/>
        </p:nvPicPr>
        <p:blipFill>
          <a:blip r:embed="rId2" cstate="print"/>
          <a:srcRect/>
          <a:stretch>
            <a:fillRect/>
          </a:stretch>
        </p:blipFill>
        <p:spPr bwMode="auto">
          <a:xfrm>
            <a:off x="2928926" y="1857364"/>
            <a:ext cx="2995040" cy="928694"/>
          </a:xfrm>
          <a:prstGeom prst="rect">
            <a:avLst/>
          </a:prstGeom>
          <a:noFill/>
        </p:spPr>
      </p:pic>
      <p:pic>
        <p:nvPicPr>
          <p:cNvPr id="53252" name="Picture 4" descr="C:\Users\73B5~1\AppData\Local\Temp\Rar$EX30.860\LectMB\Lect02.files\image019.gif"/>
          <p:cNvPicPr>
            <a:picLocks noChangeAspect="1" noChangeArrowheads="1"/>
          </p:cNvPicPr>
          <p:nvPr/>
        </p:nvPicPr>
        <p:blipFill>
          <a:blip r:embed="rId3" cstate="print"/>
          <a:srcRect/>
          <a:stretch>
            <a:fillRect/>
          </a:stretch>
        </p:blipFill>
        <p:spPr bwMode="auto">
          <a:xfrm>
            <a:off x="928662" y="3143248"/>
            <a:ext cx="642942" cy="51687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53250"/>
                                        </p:tgtEl>
                                        <p:attrNameLst>
                                          <p:attrName>style.visibility</p:attrName>
                                        </p:attrNameLst>
                                      </p:cBhvr>
                                      <p:to>
                                        <p:strVal val="visible"/>
                                      </p:to>
                                    </p:set>
                                    <p:anim calcmode="lin" valueType="num">
                                      <p:cBhvr>
                                        <p:cTn id="14" dur="500" fill="hold"/>
                                        <p:tgtEl>
                                          <p:spTgt spid="53250"/>
                                        </p:tgtEl>
                                        <p:attrNameLst>
                                          <p:attrName>ppt_w</p:attrName>
                                        </p:attrNameLst>
                                      </p:cBhvr>
                                      <p:tavLst>
                                        <p:tav tm="0">
                                          <p:val>
                                            <p:strVal val="#ppt_w*2.5"/>
                                          </p:val>
                                        </p:tav>
                                        <p:tav tm="100000">
                                          <p:val>
                                            <p:strVal val="#ppt_w"/>
                                          </p:val>
                                        </p:tav>
                                      </p:tavLst>
                                    </p:anim>
                                    <p:anim calcmode="lin" valueType="num">
                                      <p:cBhvr>
                                        <p:cTn id="15" dur="500" fill="hold"/>
                                        <p:tgtEl>
                                          <p:spTgt spid="53250"/>
                                        </p:tgtEl>
                                        <p:attrNameLst>
                                          <p:attrName>ppt_h</p:attrName>
                                        </p:attrNameLst>
                                      </p:cBhvr>
                                      <p:tavLst>
                                        <p:tav tm="0">
                                          <p:val>
                                            <p:strVal val="#ppt_h*0.01"/>
                                          </p:val>
                                        </p:tav>
                                        <p:tav tm="100000">
                                          <p:val>
                                            <p:strVal val="#ppt_h"/>
                                          </p:val>
                                        </p:tav>
                                      </p:tavLst>
                                    </p:anim>
                                    <p:anim calcmode="lin" valueType="num">
                                      <p:cBhvr>
                                        <p:cTn id="16" dur="500" fill="hold"/>
                                        <p:tgtEl>
                                          <p:spTgt spid="53250"/>
                                        </p:tgtEl>
                                        <p:attrNameLst>
                                          <p:attrName>ppt_x</p:attrName>
                                        </p:attrNameLst>
                                      </p:cBhvr>
                                      <p:tavLst>
                                        <p:tav tm="0">
                                          <p:val>
                                            <p:strVal val="#ppt_x"/>
                                          </p:val>
                                        </p:tav>
                                        <p:tav tm="100000">
                                          <p:val>
                                            <p:strVal val="#ppt_x"/>
                                          </p:val>
                                        </p:tav>
                                      </p:tavLst>
                                    </p:anim>
                                    <p:anim calcmode="lin" valueType="num">
                                      <p:cBhvr>
                                        <p:cTn id="17" dur="500" fill="hold"/>
                                        <p:tgtEl>
                                          <p:spTgt spid="53250"/>
                                        </p:tgtEl>
                                        <p:attrNameLst>
                                          <p:attrName>ppt_y</p:attrName>
                                        </p:attrNameLst>
                                      </p:cBhvr>
                                      <p:tavLst>
                                        <p:tav tm="0">
                                          <p:val>
                                            <p:strVal val="#ppt_h+1"/>
                                          </p:val>
                                        </p:tav>
                                        <p:tav tm="100000">
                                          <p:val>
                                            <p:strVal val="#ppt_y"/>
                                          </p:val>
                                        </p:tav>
                                      </p:tavLst>
                                    </p:anim>
                                    <p:animEffect transition="in" filter="fade">
                                      <p:cBhvr>
                                        <p:cTn id="18" dur="500"/>
                                        <p:tgtEl>
                                          <p:spTgt spid="53250"/>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p:cTn id="32"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7" end="7"/>
                                            </p:txEl>
                                          </p:spTgt>
                                        </p:tgtEl>
                                      </p:cBhvr>
                                    </p:animEffect>
                                  </p:childTnLst>
                                </p:cTn>
                              </p:par>
                              <p:par>
                                <p:cTn id="37" presetID="58" presetClass="entr" presetSubtype="0" accel="100000" fill="hold" nodeType="withEffect">
                                  <p:stCondLst>
                                    <p:cond delay="0"/>
                                  </p:stCondLst>
                                  <p:childTnLst>
                                    <p:set>
                                      <p:cBhvr>
                                        <p:cTn id="38" dur="1" fill="hold">
                                          <p:stCondLst>
                                            <p:cond delay="0"/>
                                          </p:stCondLst>
                                        </p:cTn>
                                        <p:tgtEl>
                                          <p:spTgt spid="53252"/>
                                        </p:tgtEl>
                                        <p:attrNameLst>
                                          <p:attrName>style.visibility</p:attrName>
                                        </p:attrNameLst>
                                      </p:cBhvr>
                                      <p:to>
                                        <p:strVal val="visible"/>
                                      </p:to>
                                    </p:set>
                                    <p:anim calcmode="lin" valueType="num">
                                      <p:cBhvr>
                                        <p:cTn id="39" dur="500" fill="hold"/>
                                        <p:tgtEl>
                                          <p:spTgt spid="53252"/>
                                        </p:tgtEl>
                                        <p:attrNameLst>
                                          <p:attrName>ppt_w</p:attrName>
                                        </p:attrNameLst>
                                      </p:cBhvr>
                                      <p:tavLst>
                                        <p:tav tm="0">
                                          <p:val>
                                            <p:strVal val="#ppt_w*2.5"/>
                                          </p:val>
                                        </p:tav>
                                        <p:tav tm="100000">
                                          <p:val>
                                            <p:strVal val="#ppt_w"/>
                                          </p:val>
                                        </p:tav>
                                      </p:tavLst>
                                    </p:anim>
                                    <p:anim calcmode="lin" valueType="num">
                                      <p:cBhvr>
                                        <p:cTn id="40" dur="500" fill="hold"/>
                                        <p:tgtEl>
                                          <p:spTgt spid="53252"/>
                                        </p:tgtEl>
                                        <p:attrNameLst>
                                          <p:attrName>ppt_h</p:attrName>
                                        </p:attrNameLst>
                                      </p:cBhvr>
                                      <p:tavLst>
                                        <p:tav tm="0">
                                          <p:val>
                                            <p:strVal val="#ppt_h*0.01"/>
                                          </p:val>
                                        </p:tav>
                                        <p:tav tm="100000">
                                          <p:val>
                                            <p:strVal val="#ppt_h"/>
                                          </p:val>
                                        </p:tav>
                                      </p:tavLst>
                                    </p:anim>
                                    <p:anim calcmode="lin" valueType="num">
                                      <p:cBhvr>
                                        <p:cTn id="41" dur="500" fill="hold"/>
                                        <p:tgtEl>
                                          <p:spTgt spid="53252"/>
                                        </p:tgtEl>
                                        <p:attrNameLst>
                                          <p:attrName>ppt_x</p:attrName>
                                        </p:attrNameLst>
                                      </p:cBhvr>
                                      <p:tavLst>
                                        <p:tav tm="0">
                                          <p:val>
                                            <p:strVal val="#ppt_x"/>
                                          </p:val>
                                        </p:tav>
                                        <p:tav tm="100000">
                                          <p:val>
                                            <p:strVal val="#ppt_x"/>
                                          </p:val>
                                        </p:tav>
                                      </p:tavLst>
                                    </p:anim>
                                    <p:anim calcmode="lin" valueType="num">
                                      <p:cBhvr>
                                        <p:cTn id="42" dur="500" fill="hold"/>
                                        <p:tgtEl>
                                          <p:spTgt spid="53252"/>
                                        </p:tgtEl>
                                        <p:attrNameLst>
                                          <p:attrName>ppt_y</p:attrName>
                                        </p:attrNameLst>
                                      </p:cBhvr>
                                      <p:tavLst>
                                        <p:tav tm="0">
                                          <p:val>
                                            <p:strVal val="#ppt_h+1"/>
                                          </p:val>
                                        </p:tav>
                                        <p:tav tm="100000">
                                          <p:val>
                                            <p:strVal val="#ppt_y"/>
                                          </p:val>
                                        </p:tav>
                                      </p:tavLst>
                                    </p:anim>
                                    <p:animEffect transition="in" filter="fade">
                                      <p:cBhvr>
                                        <p:cTn id="43" dur="500"/>
                                        <p:tgtEl>
                                          <p:spTgt spid="53252"/>
                                        </p:tgtEl>
                                      </p:cBhvr>
                                    </p:animEffect>
                                  </p:childTnLst>
                                </p:cTn>
                              </p:par>
                            </p:childTnLst>
                          </p:cTn>
                        </p:par>
                      </p:childTnLst>
                    </p:cTn>
                  </p:par>
                  <p:par>
                    <p:cTn id="44" fill="hold">
                      <p:stCondLst>
                        <p:cond delay="indefinite"/>
                      </p:stCondLst>
                      <p:childTnLst>
                        <p:par>
                          <p:cTn id="45" fill="hold">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p:cTn id="48"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49"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5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p:cTn id="57"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 calcmode="lin" valueType="num">
                                      <p:cBhvr>
                                        <p:cTn id="66"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67"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6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70" dur="500"/>
                                        <p:tgtEl>
                                          <p:spTgt spid="3">
                                            <p:txEl>
                                              <p:pRg st="10" end="1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8" presetClass="entr" presetSubtype="0" accel="100000" fill="hold" grpId="0" nodeType="clickEffect">
                                  <p:stCondLst>
                                    <p:cond delay="0"/>
                                  </p:stCondLst>
                                  <p:childTnLst>
                                    <p:set>
                                      <p:cBhvr>
                                        <p:cTn id="74" dur="1" fill="hold">
                                          <p:stCondLst>
                                            <p:cond delay="0"/>
                                          </p:stCondLst>
                                        </p:cTn>
                                        <p:tgtEl>
                                          <p:spTgt spid="3">
                                            <p:txEl>
                                              <p:pRg st="11" end="11"/>
                                            </p:txEl>
                                          </p:spTgt>
                                        </p:tgtEl>
                                        <p:attrNameLst>
                                          <p:attrName>style.visibility</p:attrName>
                                        </p:attrNameLst>
                                      </p:cBhvr>
                                      <p:to>
                                        <p:strVal val="visible"/>
                                      </p:to>
                                    </p:set>
                                    <p:anim calcmode="lin" valueType="num">
                                      <p:cBhvr>
                                        <p:cTn id="75" dur="500" fill="hold"/>
                                        <p:tgtEl>
                                          <p:spTgt spid="3">
                                            <p:txEl>
                                              <p:pRg st="11" end="11"/>
                                            </p:txEl>
                                          </p:spTgt>
                                        </p:tgtEl>
                                        <p:attrNameLst>
                                          <p:attrName>ppt_w</p:attrName>
                                        </p:attrNameLst>
                                      </p:cBhvr>
                                      <p:tavLst>
                                        <p:tav tm="0">
                                          <p:val>
                                            <p:strVal val="#ppt_w*2.5"/>
                                          </p:val>
                                        </p:tav>
                                        <p:tav tm="100000">
                                          <p:val>
                                            <p:strVal val="#ppt_w"/>
                                          </p:val>
                                        </p:tav>
                                      </p:tavLst>
                                    </p:anim>
                                    <p:anim calcmode="lin" valueType="num">
                                      <p:cBhvr>
                                        <p:cTn id="76" dur="500" fill="hold"/>
                                        <p:tgtEl>
                                          <p:spTgt spid="3">
                                            <p:txEl>
                                              <p:pRg st="11" end="11"/>
                                            </p:txEl>
                                          </p:spTgt>
                                        </p:tgtEl>
                                        <p:attrNameLst>
                                          <p:attrName>ppt_h</p:attrName>
                                        </p:attrNameLst>
                                      </p:cBhvr>
                                      <p:tavLst>
                                        <p:tav tm="0">
                                          <p:val>
                                            <p:strVal val="#ppt_h*0.01"/>
                                          </p:val>
                                        </p:tav>
                                        <p:tav tm="100000">
                                          <p:val>
                                            <p:strVal val="#ppt_h"/>
                                          </p:val>
                                        </p:tav>
                                      </p:tavLst>
                                    </p:anim>
                                    <p:anim calcmode="lin" valueType="num">
                                      <p:cBhvr>
                                        <p:cTn id="7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8" dur="500" fill="hold"/>
                                        <p:tgtEl>
                                          <p:spTgt spid="3">
                                            <p:txEl>
                                              <p:pRg st="11" end="11"/>
                                            </p:txEl>
                                          </p:spTgt>
                                        </p:tgtEl>
                                        <p:attrNameLst>
                                          <p:attrName>ppt_y</p:attrName>
                                        </p:attrNameLst>
                                      </p:cBhvr>
                                      <p:tavLst>
                                        <p:tav tm="0">
                                          <p:val>
                                            <p:strVal val="#ppt_h+1"/>
                                          </p:val>
                                        </p:tav>
                                        <p:tav tm="100000">
                                          <p:val>
                                            <p:strVal val="#ppt_y"/>
                                          </p:val>
                                        </p:tav>
                                      </p:tavLst>
                                    </p:anim>
                                    <p:animEffect transition="in" filter="fade">
                                      <p:cBhvr>
                                        <p:cTn id="7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55000" lnSpcReduction="20000"/>
          </a:bodyPr>
          <a:lstStyle/>
          <a:p>
            <a:r>
              <a:rPr lang="ru-RU" dirty="0" smtClean="0"/>
              <a:t>Компьютер работает не с самой системой, а с моделью. Что же такое МОДЕЛЬ?</a:t>
            </a:r>
          </a:p>
          <a:p>
            <a:r>
              <a:rPr lang="ru-RU" dirty="0" smtClean="0"/>
              <a:t>Наиболее простой и общий ответ на этот вопрос: </a:t>
            </a:r>
            <a:r>
              <a:rPr lang="ru-RU" i="1" dirty="0" smtClean="0"/>
              <a:t>модель – это копия объекта, в некотором смысле «более удобная», допускающая манипуляции в пространстве и во времени.</a:t>
            </a:r>
            <a:endParaRPr lang="ru-RU" dirty="0" smtClean="0"/>
          </a:p>
          <a:p>
            <a:r>
              <a:rPr lang="ru-RU" dirty="0" smtClean="0"/>
              <a:t>При моделировании, выборе и формулировке модели, определяющими обстоятельствами являются объект, цель и  метод (средства) моделирования.</a:t>
            </a:r>
          </a:p>
          <a:p>
            <a:r>
              <a:rPr lang="ru-RU" dirty="0" smtClean="0"/>
              <a:t>В нашем курсе объектами моделирования будут биологические процессы разного уровня организации.</a:t>
            </a:r>
          </a:p>
          <a:p>
            <a:r>
              <a:rPr lang="ru-RU" dirty="0" smtClean="0"/>
              <a:t>Методами моделирования служат методы динамической теории систем. Средства – дифференциальные и разностные уравнения, методы качественной теории дифференциальных уравнений, компьютерная симуляция.</a:t>
            </a:r>
          </a:p>
          <a:p>
            <a:r>
              <a:rPr lang="ru-RU" dirty="0" smtClean="0"/>
              <a:t>Цели моделирования:</a:t>
            </a:r>
          </a:p>
          <a:p>
            <a:pPr lvl="0"/>
            <a:r>
              <a:rPr lang="en-US" dirty="0" smtClean="0"/>
              <a:t>1</a:t>
            </a:r>
            <a:r>
              <a:rPr lang="ru-RU" dirty="0" smtClean="0"/>
              <a:t>.      Выяснение механизмов взаимодействия элементов системы</a:t>
            </a:r>
          </a:p>
          <a:p>
            <a:pPr lvl="0"/>
            <a:r>
              <a:rPr lang="en-US" dirty="0" smtClean="0"/>
              <a:t>2</a:t>
            </a:r>
            <a:r>
              <a:rPr lang="ru-RU" dirty="0" smtClean="0"/>
              <a:t>.      Идентификация и верификация параметров модели по экспериментальным данным. </a:t>
            </a:r>
          </a:p>
          <a:p>
            <a:pPr lvl="0"/>
            <a:r>
              <a:rPr lang="en-US" dirty="0" smtClean="0"/>
              <a:t>3</a:t>
            </a:r>
            <a:r>
              <a:rPr lang="ru-RU" dirty="0" smtClean="0"/>
              <a:t>.      Оценка устойчивости системы (модели). Само понятие устойчивости требует формализации.</a:t>
            </a:r>
          </a:p>
          <a:p>
            <a:pPr lvl="0"/>
            <a:r>
              <a:rPr lang="en-US" dirty="0" smtClean="0"/>
              <a:t>4</a:t>
            </a:r>
            <a:r>
              <a:rPr lang="ru-RU" dirty="0" smtClean="0"/>
              <a:t>.      Прогноз поведения системы при различных внешних воздействиях, различных способах управления и проч.</a:t>
            </a:r>
          </a:p>
          <a:p>
            <a:pPr lvl="0"/>
            <a:r>
              <a:rPr lang="en-US" dirty="0" smtClean="0"/>
              <a:t>5</a:t>
            </a:r>
            <a:r>
              <a:rPr lang="ru-RU" dirty="0" smtClean="0"/>
              <a:t>.      Оптимальное управление системой в соответствии с выбранным критерием оптимальности.</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6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5" dur="5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8" presetClass="entr" presetSubtype="0" accel="100000" fill="hold"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71"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7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3"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74" dur="500"/>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8" presetClass="entr" presetSubtype="0" accel="100000" fill="hold"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80"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8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2"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83" dur="500"/>
                                        <p:tgtEl>
                                          <p:spTgt spid="3">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8" presetClass="entr" presetSubtype="0" accel="100000" fill="hold" nodeType="clickEffect">
                                  <p:stCondLst>
                                    <p:cond delay="0"/>
                                  </p:stCondLst>
                                  <p:childTnLst>
                                    <p:set>
                                      <p:cBhvr>
                                        <p:cTn id="87" dur="1" fill="hold">
                                          <p:stCondLst>
                                            <p:cond delay="0"/>
                                          </p:stCondLst>
                                        </p:cTn>
                                        <p:tgtEl>
                                          <p:spTgt spid="3">
                                            <p:txEl>
                                              <p:pRg st="9" end="9"/>
                                            </p:txEl>
                                          </p:spTgt>
                                        </p:tgtEl>
                                        <p:attrNameLst>
                                          <p:attrName>style.visibility</p:attrName>
                                        </p:attrNameLst>
                                      </p:cBhvr>
                                      <p:to>
                                        <p:strVal val="visible"/>
                                      </p:to>
                                    </p:set>
                                    <p:anim calcmode="lin" valueType="num">
                                      <p:cBhvr>
                                        <p:cTn id="88"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89"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9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1"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92" dur="500"/>
                                        <p:tgtEl>
                                          <p:spTgt spid="3">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58" presetClass="entr" presetSubtype="0" accel="100000" fill="hold" nodeType="clickEffect">
                                  <p:stCondLst>
                                    <p:cond delay="0"/>
                                  </p:stCondLst>
                                  <p:childTnLst>
                                    <p:set>
                                      <p:cBhvr>
                                        <p:cTn id="96" dur="1" fill="hold">
                                          <p:stCondLst>
                                            <p:cond delay="0"/>
                                          </p:stCondLst>
                                        </p:cTn>
                                        <p:tgtEl>
                                          <p:spTgt spid="3">
                                            <p:txEl>
                                              <p:pRg st="10" end="10"/>
                                            </p:txEl>
                                          </p:spTgt>
                                        </p:tgtEl>
                                        <p:attrNameLst>
                                          <p:attrName>style.visibility</p:attrName>
                                        </p:attrNameLst>
                                      </p:cBhvr>
                                      <p:to>
                                        <p:strVal val="visible"/>
                                      </p:to>
                                    </p:set>
                                    <p:anim calcmode="lin" valueType="num">
                                      <p:cBhvr>
                                        <p:cTn id="97"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98"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9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00"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10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55000" lnSpcReduction="20000"/>
          </a:bodyPr>
          <a:lstStyle/>
          <a:p>
            <a:r>
              <a:rPr lang="ru-RU" dirty="0" smtClean="0"/>
              <a:t>Каждый имеет интуитивное представление об устойчивости. На рис. 2.3. в обоих положениях (</a:t>
            </a:r>
            <a:r>
              <a:rPr lang="ru-RU" i="1" dirty="0" smtClean="0"/>
              <a:t>а</a:t>
            </a:r>
            <a:r>
              <a:rPr lang="ru-RU" dirty="0" smtClean="0"/>
              <a:t> и </a:t>
            </a:r>
            <a:r>
              <a:rPr lang="ru-RU" i="1" dirty="0" smtClean="0"/>
              <a:t>б</a:t>
            </a:r>
            <a:r>
              <a:rPr lang="ru-RU" dirty="0" smtClean="0"/>
              <a:t>) шарик находится в равновесии, т.к. сумма сил, действующих на него, равна нулю.</a:t>
            </a:r>
          </a:p>
          <a:p>
            <a:endParaRPr lang="ru-RU" dirty="0" smtClean="0"/>
          </a:p>
          <a:p>
            <a:endParaRPr lang="ru-RU" dirty="0" smtClean="0"/>
          </a:p>
          <a:p>
            <a:endParaRPr lang="ru-RU" dirty="0" smtClean="0"/>
          </a:p>
          <a:p>
            <a:endParaRPr lang="ru-RU" dirty="0" smtClean="0"/>
          </a:p>
          <a:p>
            <a:endParaRPr lang="ru-RU" dirty="0" smtClean="0"/>
          </a:p>
          <a:p>
            <a:r>
              <a:rPr lang="ru-RU" dirty="0" smtClean="0"/>
              <a:t>Попытайтесь ответить на вопрос</a:t>
            </a:r>
            <a:r>
              <a:rPr lang="ru-RU" i="1" dirty="0" smtClean="0"/>
              <a:t>: «Какое из этих состояний равновесия устойчиво?»</a:t>
            </a:r>
            <a:endParaRPr lang="ru-RU" dirty="0" smtClean="0"/>
          </a:p>
          <a:p>
            <a:r>
              <a:rPr lang="ru-RU" dirty="0" smtClean="0"/>
              <a:t>Скорее всего, Вы дали правильный ответ. Сказать, как Вы догадались? Вы дали шарику малое отклонение от состояния равновесия</a:t>
            </a:r>
            <a:r>
              <a:rPr lang="ru-RU" b="1" dirty="0" smtClean="0"/>
              <a:t>.</a:t>
            </a:r>
            <a:r>
              <a:rPr lang="ru-RU" dirty="0" smtClean="0"/>
              <a:t> В случае (</a:t>
            </a:r>
            <a:r>
              <a:rPr lang="ru-RU" i="1" dirty="0" smtClean="0"/>
              <a:t>а</a:t>
            </a:r>
            <a:r>
              <a:rPr lang="ru-RU" dirty="0" smtClean="0"/>
              <a:t>) шарик вернулся. В случае (</a:t>
            </a:r>
            <a:r>
              <a:rPr lang="ru-RU" i="1" dirty="0" smtClean="0"/>
              <a:t>б</a:t>
            </a:r>
            <a:r>
              <a:rPr lang="ru-RU" dirty="0" smtClean="0"/>
              <a:t>) покинул состояние равновесия навсегда.</a:t>
            </a:r>
          </a:p>
          <a:p>
            <a:r>
              <a:rPr lang="ru-RU" i="1" dirty="0" smtClean="0"/>
              <a:t>Устойчивое состояние</a:t>
            </a:r>
            <a:r>
              <a:rPr lang="ru-RU" dirty="0" smtClean="0"/>
              <a:t> равновесия можно определить так: если при достаточно малом отклонении от положения равновесия система никогда не уйдет далеко от особой точки, то особая точка будет </a:t>
            </a:r>
            <a:r>
              <a:rPr lang="ru-RU" i="1" dirty="0" smtClean="0"/>
              <a:t>устойчивым состоянием равновесия</a:t>
            </a:r>
            <a:r>
              <a:rPr lang="ru-RU" dirty="0" smtClean="0"/>
              <a:t>,</a:t>
            </a:r>
            <a:r>
              <a:rPr lang="ru-RU" b="1" dirty="0" smtClean="0"/>
              <a:t> </a:t>
            </a:r>
            <a:r>
              <a:rPr lang="ru-RU" dirty="0" smtClean="0"/>
              <a:t>что соответствует </a:t>
            </a:r>
            <a:r>
              <a:rPr lang="ru-RU" i="1" dirty="0" smtClean="0"/>
              <a:t>устойчивому режиму</a:t>
            </a:r>
            <a:r>
              <a:rPr lang="ru-RU" dirty="0" smtClean="0"/>
              <a:t> функционирования системы.</a:t>
            </a:r>
          </a:p>
          <a:p>
            <a:r>
              <a:rPr lang="ru-RU" dirty="0" smtClean="0"/>
              <a:t>Строгое математическое определение устойчивости состояния равновесия уравнения </a:t>
            </a:r>
            <a:r>
              <a:rPr lang="ru-RU" i="1" dirty="0" err="1" smtClean="0"/>
              <a:t>dx</a:t>
            </a:r>
            <a:r>
              <a:rPr lang="ru-RU" i="1" dirty="0" smtClean="0"/>
              <a:t>/</a:t>
            </a:r>
            <a:r>
              <a:rPr lang="ru-RU" i="1" dirty="0" err="1" smtClean="0"/>
              <a:t>dt</a:t>
            </a:r>
            <a:r>
              <a:rPr lang="ru-RU" i="1" dirty="0" smtClean="0"/>
              <a:t> = </a:t>
            </a:r>
            <a:r>
              <a:rPr lang="ru-RU" i="1" dirty="0" err="1" smtClean="0"/>
              <a:t>f</a:t>
            </a:r>
            <a:r>
              <a:rPr lang="ru-RU" dirty="0" smtClean="0"/>
              <a:t>(</a:t>
            </a:r>
            <a:r>
              <a:rPr lang="ru-RU" i="1" dirty="0" err="1" smtClean="0"/>
              <a:t>x</a:t>
            </a:r>
            <a:r>
              <a:rPr lang="ru-RU" dirty="0" smtClean="0"/>
              <a:t>) выглядит следующим образом :</a:t>
            </a:r>
          </a:p>
          <a:p>
            <a:endParaRPr lang="ru-RU" dirty="0"/>
          </a:p>
        </p:txBody>
      </p:sp>
      <p:pic>
        <p:nvPicPr>
          <p:cNvPr id="54274" name="Picture 2" descr="C:\Users\73B5~1\AppData\Local\Temp\Rar$EX30.860\LectMB\Lect02.files\image028.jpg"/>
          <p:cNvPicPr>
            <a:picLocks noChangeAspect="1" noChangeArrowheads="1"/>
          </p:cNvPicPr>
          <p:nvPr/>
        </p:nvPicPr>
        <p:blipFill>
          <a:blip r:embed="rId2" cstate="print"/>
          <a:srcRect/>
          <a:stretch>
            <a:fillRect/>
          </a:stretch>
        </p:blipFill>
        <p:spPr bwMode="auto">
          <a:xfrm>
            <a:off x="3428992" y="2714620"/>
            <a:ext cx="2000264" cy="120885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54274"/>
                                        </p:tgtEl>
                                        <p:attrNameLst>
                                          <p:attrName>style.visibility</p:attrName>
                                        </p:attrNameLst>
                                      </p:cBhvr>
                                      <p:to>
                                        <p:strVal val="visible"/>
                                      </p:to>
                                    </p:set>
                                    <p:anim calcmode="lin" valueType="num">
                                      <p:cBhvr>
                                        <p:cTn id="14" dur="500" fill="hold"/>
                                        <p:tgtEl>
                                          <p:spTgt spid="54274"/>
                                        </p:tgtEl>
                                        <p:attrNameLst>
                                          <p:attrName>ppt_w</p:attrName>
                                        </p:attrNameLst>
                                      </p:cBhvr>
                                      <p:tavLst>
                                        <p:tav tm="0">
                                          <p:val>
                                            <p:strVal val="#ppt_w*2.5"/>
                                          </p:val>
                                        </p:tav>
                                        <p:tav tm="100000">
                                          <p:val>
                                            <p:strVal val="#ppt_w"/>
                                          </p:val>
                                        </p:tav>
                                      </p:tavLst>
                                    </p:anim>
                                    <p:anim calcmode="lin" valueType="num">
                                      <p:cBhvr>
                                        <p:cTn id="15" dur="500" fill="hold"/>
                                        <p:tgtEl>
                                          <p:spTgt spid="54274"/>
                                        </p:tgtEl>
                                        <p:attrNameLst>
                                          <p:attrName>ppt_h</p:attrName>
                                        </p:attrNameLst>
                                      </p:cBhvr>
                                      <p:tavLst>
                                        <p:tav tm="0">
                                          <p:val>
                                            <p:strVal val="#ppt_h*0.01"/>
                                          </p:val>
                                        </p:tav>
                                        <p:tav tm="100000">
                                          <p:val>
                                            <p:strVal val="#ppt_h"/>
                                          </p:val>
                                        </p:tav>
                                      </p:tavLst>
                                    </p:anim>
                                    <p:anim calcmode="lin" valueType="num">
                                      <p:cBhvr>
                                        <p:cTn id="16" dur="500" fill="hold"/>
                                        <p:tgtEl>
                                          <p:spTgt spid="54274"/>
                                        </p:tgtEl>
                                        <p:attrNameLst>
                                          <p:attrName>ppt_x</p:attrName>
                                        </p:attrNameLst>
                                      </p:cBhvr>
                                      <p:tavLst>
                                        <p:tav tm="0">
                                          <p:val>
                                            <p:strVal val="#ppt_x"/>
                                          </p:val>
                                        </p:tav>
                                        <p:tav tm="100000">
                                          <p:val>
                                            <p:strVal val="#ppt_x"/>
                                          </p:val>
                                        </p:tav>
                                      </p:tavLst>
                                    </p:anim>
                                    <p:anim calcmode="lin" valueType="num">
                                      <p:cBhvr>
                                        <p:cTn id="17" dur="500" fill="hold"/>
                                        <p:tgtEl>
                                          <p:spTgt spid="54274"/>
                                        </p:tgtEl>
                                        <p:attrNameLst>
                                          <p:attrName>ppt_y</p:attrName>
                                        </p:attrNameLst>
                                      </p:cBhvr>
                                      <p:tavLst>
                                        <p:tav tm="0">
                                          <p:val>
                                            <p:strVal val="#ppt_h+1"/>
                                          </p:val>
                                        </p:tav>
                                        <p:tav tm="100000">
                                          <p:val>
                                            <p:strVal val="#ppt_y"/>
                                          </p:val>
                                        </p:tav>
                                      </p:tavLst>
                                    </p:anim>
                                    <p:animEffect transition="in" filter="fade">
                                      <p:cBhvr>
                                        <p:cTn id="18" dur="500"/>
                                        <p:tgtEl>
                                          <p:spTgt spid="54274"/>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p:cTn id="23"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p:cTn id="32"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p:cTn id="41"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 calcmode="lin" valueType="num">
                                      <p:cBhvr>
                                        <p:cTn id="50"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428736"/>
            <a:ext cx="8229600" cy="5145800"/>
          </a:xfrm>
        </p:spPr>
        <p:txBody>
          <a:bodyPr>
            <a:normAutofit fontScale="85000" lnSpcReduction="10000"/>
          </a:bodyPr>
          <a:lstStyle/>
          <a:p>
            <a:r>
              <a:rPr lang="ru-RU" dirty="0" smtClean="0"/>
              <a:t>Состояние равновесия</a:t>
            </a:r>
            <a:r>
              <a:rPr lang="ru-RU" b="1" dirty="0" smtClean="0"/>
              <a:t> </a:t>
            </a:r>
            <a:r>
              <a:rPr lang="ru-RU" i="1" dirty="0" smtClean="0"/>
              <a:t>устойчиво по Ляпунову</a:t>
            </a:r>
            <a:r>
              <a:rPr lang="ru-RU" dirty="0" smtClean="0"/>
              <a:t>, если задав сколь угодно малое положительное  </a:t>
            </a:r>
            <a:r>
              <a:rPr lang="en-US" dirty="0" smtClean="0"/>
              <a:t>    </a:t>
            </a:r>
            <a:r>
              <a:rPr lang="ru-RU" dirty="0" smtClean="0"/>
              <a:t>, всегда можно найти такое   , что</a:t>
            </a:r>
          </a:p>
          <a:p>
            <a:r>
              <a:rPr lang="ru-RU" dirty="0" smtClean="0"/>
              <a:t>                 </a:t>
            </a:r>
            <a:r>
              <a:rPr lang="en-US" dirty="0" smtClean="0"/>
              <a:t>		</a:t>
            </a:r>
            <a:r>
              <a:rPr lang="ru-RU" dirty="0" smtClean="0"/>
              <a:t>для  </a:t>
            </a:r>
            <a:r>
              <a:rPr lang="ru-RU" baseline="-25000" dirty="0" smtClean="0"/>
              <a:t> </a:t>
            </a:r>
            <a:r>
              <a:rPr lang="en-US" baseline="-25000" dirty="0" smtClean="0"/>
              <a:t>	</a:t>
            </a:r>
            <a:r>
              <a:rPr lang="ru-RU" dirty="0" smtClean="0"/>
              <a:t>               </a:t>
            </a:r>
            <a:r>
              <a:rPr lang="en-US" dirty="0" smtClean="0"/>
              <a:t>	</a:t>
            </a:r>
            <a:r>
              <a:rPr lang="ru-RU" dirty="0" smtClean="0"/>
              <a:t>   если                    .</a:t>
            </a:r>
          </a:p>
          <a:p>
            <a:r>
              <a:rPr lang="ru-RU" dirty="0" smtClean="0"/>
              <a:t> Иначе говоря, для </a:t>
            </a:r>
            <a:r>
              <a:rPr lang="ru-RU" i="1" dirty="0" smtClean="0"/>
              <a:t>устойчивого</a:t>
            </a:r>
            <a:r>
              <a:rPr lang="ru-RU" dirty="0" smtClean="0"/>
              <a:t> состояния равновесия справедливо утверждение: если в момент времени  отклонение от состояния равновесия мало (), то в любой последующий момент времени  отклонение решения системы от состояния равновесия будет также мало: .</a:t>
            </a:r>
          </a:p>
          <a:p>
            <a:r>
              <a:rPr lang="ru-RU" dirty="0" smtClean="0"/>
              <a:t>Другими словами: </a:t>
            </a:r>
            <a:r>
              <a:rPr lang="ru-RU" i="1" dirty="0" err="1" smtClean="0"/>
              <a:t>cтационарное</a:t>
            </a:r>
            <a:r>
              <a:rPr lang="ru-RU" i="1" dirty="0" smtClean="0"/>
              <a:t> состояние</a:t>
            </a:r>
            <a:r>
              <a:rPr lang="ru-RU" dirty="0" smtClean="0"/>
              <a:t> называется </a:t>
            </a:r>
            <a:r>
              <a:rPr lang="ru-RU" i="1" dirty="0" smtClean="0"/>
              <a:t>устойчивым</a:t>
            </a:r>
            <a:r>
              <a:rPr lang="ru-RU" dirty="0" smtClean="0"/>
              <a:t>, если малые отклонения не выводят систему слишком далеко из окрестности этого стационарного состояния. Пример — шарик в ямке (с трением или без трения).</a:t>
            </a:r>
          </a:p>
          <a:p>
            <a:endParaRPr lang="ru-RU" dirty="0"/>
          </a:p>
        </p:txBody>
      </p:sp>
      <p:pic>
        <p:nvPicPr>
          <p:cNvPr id="55298" name="Picture 2" descr="C:\Users\73B5~1\AppData\Local\Temp\Rar$EX30.860\LectMB\Lect02.files\image030.gif"/>
          <p:cNvPicPr>
            <a:picLocks noChangeAspect="1" noChangeArrowheads="1"/>
          </p:cNvPicPr>
          <p:nvPr/>
        </p:nvPicPr>
        <p:blipFill>
          <a:blip r:embed="rId2" cstate="print"/>
          <a:srcRect/>
          <a:stretch>
            <a:fillRect/>
          </a:stretch>
        </p:blipFill>
        <p:spPr bwMode="auto">
          <a:xfrm>
            <a:off x="7000892" y="1857364"/>
            <a:ext cx="214314" cy="242891"/>
          </a:xfrm>
          <a:prstGeom prst="rect">
            <a:avLst/>
          </a:prstGeom>
          <a:noFill/>
        </p:spPr>
      </p:pic>
      <p:pic>
        <p:nvPicPr>
          <p:cNvPr id="55299" name="Picture 3" descr="C:\Users\73B5~1\AppData\Local\Temp\Rar$EX30.860\LectMB\Lect02.files\image032.gif"/>
          <p:cNvPicPr>
            <a:picLocks noChangeAspect="1" noChangeArrowheads="1"/>
          </p:cNvPicPr>
          <p:nvPr/>
        </p:nvPicPr>
        <p:blipFill>
          <a:blip r:embed="rId3" cstate="print"/>
          <a:srcRect/>
          <a:stretch>
            <a:fillRect/>
          </a:stretch>
        </p:blipFill>
        <p:spPr bwMode="auto">
          <a:xfrm>
            <a:off x="3714744" y="2143116"/>
            <a:ext cx="195263" cy="285386"/>
          </a:xfrm>
          <a:prstGeom prst="rect">
            <a:avLst/>
          </a:prstGeom>
          <a:noFill/>
        </p:spPr>
      </p:pic>
      <p:pic>
        <p:nvPicPr>
          <p:cNvPr id="55302" name="Picture 6" descr="C:\Users\73B5~1\AppData\Local\Temp\Rar$EX30.860\LectMB\Lect02.files\image036.gif"/>
          <p:cNvPicPr>
            <a:picLocks noChangeAspect="1" noChangeArrowheads="1"/>
          </p:cNvPicPr>
          <p:nvPr/>
        </p:nvPicPr>
        <p:blipFill>
          <a:blip r:embed="rId4" cstate="print"/>
          <a:srcRect/>
          <a:stretch>
            <a:fillRect/>
          </a:stretch>
        </p:blipFill>
        <p:spPr bwMode="auto">
          <a:xfrm>
            <a:off x="4214810" y="2428868"/>
            <a:ext cx="1428760" cy="389661"/>
          </a:xfrm>
          <a:prstGeom prst="rect">
            <a:avLst/>
          </a:prstGeom>
          <a:noFill/>
        </p:spPr>
      </p:pic>
      <p:pic>
        <p:nvPicPr>
          <p:cNvPr id="55303" name="Picture 7" descr="C:\Users\73B5~1\AppData\Local\Temp\Rar$EX30.860\LectMB\Lect02.files\image038.gif"/>
          <p:cNvPicPr>
            <a:picLocks noChangeAspect="1" noChangeArrowheads="1"/>
          </p:cNvPicPr>
          <p:nvPr/>
        </p:nvPicPr>
        <p:blipFill>
          <a:blip r:embed="rId5" cstate="print"/>
          <a:srcRect/>
          <a:stretch>
            <a:fillRect/>
          </a:stretch>
        </p:blipFill>
        <p:spPr bwMode="auto">
          <a:xfrm>
            <a:off x="7072330" y="2428868"/>
            <a:ext cx="1285884" cy="404548"/>
          </a:xfrm>
          <a:prstGeom prst="rect">
            <a:avLst/>
          </a:prstGeom>
          <a:noFill/>
        </p:spPr>
      </p:pic>
      <p:pic>
        <p:nvPicPr>
          <p:cNvPr id="55301" name="Picture 5" descr="C:\Users\73B5~1\AppData\Local\Temp\Rar$EX30.860\LectMB\Lect02.files\image034.gif"/>
          <p:cNvPicPr>
            <a:picLocks noChangeAspect="1" noChangeArrowheads="1"/>
          </p:cNvPicPr>
          <p:nvPr/>
        </p:nvPicPr>
        <p:blipFill>
          <a:blip r:embed="rId6" cstate="print"/>
          <a:srcRect/>
          <a:stretch>
            <a:fillRect/>
          </a:stretch>
        </p:blipFill>
        <p:spPr bwMode="auto">
          <a:xfrm>
            <a:off x="1000100" y="2428868"/>
            <a:ext cx="1317635" cy="42862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55298"/>
                                        </p:tgtEl>
                                        <p:attrNameLst>
                                          <p:attrName>style.visibility</p:attrName>
                                        </p:attrNameLst>
                                      </p:cBhvr>
                                      <p:to>
                                        <p:strVal val="visible"/>
                                      </p:to>
                                    </p:set>
                                    <p:anim calcmode="lin" valueType="num">
                                      <p:cBhvr>
                                        <p:cTn id="14" dur="500" fill="hold"/>
                                        <p:tgtEl>
                                          <p:spTgt spid="55298"/>
                                        </p:tgtEl>
                                        <p:attrNameLst>
                                          <p:attrName>ppt_w</p:attrName>
                                        </p:attrNameLst>
                                      </p:cBhvr>
                                      <p:tavLst>
                                        <p:tav tm="0">
                                          <p:val>
                                            <p:strVal val="#ppt_w*2.5"/>
                                          </p:val>
                                        </p:tav>
                                        <p:tav tm="100000">
                                          <p:val>
                                            <p:strVal val="#ppt_w"/>
                                          </p:val>
                                        </p:tav>
                                      </p:tavLst>
                                    </p:anim>
                                    <p:anim calcmode="lin" valueType="num">
                                      <p:cBhvr>
                                        <p:cTn id="15" dur="500" fill="hold"/>
                                        <p:tgtEl>
                                          <p:spTgt spid="55298"/>
                                        </p:tgtEl>
                                        <p:attrNameLst>
                                          <p:attrName>ppt_h</p:attrName>
                                        </p:attrNameLst>
                                      </p:cBhvr>
                                      <p:tavLst>
                                        <p:tav tm="0">
                                          <p:val>
                                            <p:strVal val="#ppt_h*0.01"/>
                                          </p:val>
                                        </p:tav>
                                        <p:tav tm="100000">
                                          <p:val>
                                            <p:strVal val="#ppt_h"/>
                                          </p:val>
                                        </p:tav>
                                      </p:tavLst>
                                    </p:anim>
                                    <p:anim calcmode="lin" valueType="num">
                                      <p:cBhvr>
                                        <p:cTn id="16" dur="500" fill="hold"/>
                                        <p:tgtEl>
                                          <p:spTgt spid="55298"/>
                                        </p:tgtEl>
                                        <p:attrNameLst>
                                          <p:attrName>ppt_x</p:attrName>
                                        </p:attrNameLst>
                                      </p:cBhvr>
                                      <p:tavLst>
                                        <p:tav tm="0">
                                          <p:val>
                                            <p:strVal val="#ppt_x"/>
                                          </p:val>
                                        </p:tav>
                                        <p:tav tm="100000">
                                          <p:val>
                                            <p:strVal val="#ppt_x"/>
                                          </p:val>
                                        </p:tav>
                                      </p:tavLst>
                                    </p:anim>
                                    <p:anim calcmode="lin" valueType="num">
                                      <p:cBhvr>
                                        <p:cTn id="17" dur="500" fill="hold"/>
                                        <p:tgtEl>
                                          <p:spTgt spid="55298"/>
                                        </p:tgtEl>
                                        <p:attrNameLst>
                                          <p:attrName>ppt_y</p:attrName>
                                        </p:attrNameLst>
                                      </p:cBhvr>
                                      <p:tavLst>
                                        <p:tav tm="0">
                                          <p:val>
                                            <p:strVal val="#ppt_h+1"/>
                                          </p:val>
                                        </p:tav>
                                        <p:tav tm="100000">
                                          <p:val>
                                            <p:strVal val="#ppt_y"/>
                                          </p:val>
                                        </p:tav>
                                      </p:tavLst>
                                    </p:anim>
                                    <p:animEffect transition="in" filter="fade">
                                      <p:cBhvr>
                                        <p:cTn id="18" dur="500"/>
                                        <p:tgtEl>
                                          <p:spTgt spid="55298"/>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55299"/>
                                        </p:tgtEl>
                                        <p:attrNameLst>
                                          <p:attrName>style.visibility</p:attrName>
                                        </p:attrNameLst>
                                      </p:cBhvr>
                                      <p:to>
                                        <p:strVal val="visible"/>
                                      </p:to>
                                    </p:set>
                                    <p:anim calcmode="lin" valueType="num">
                                      <p:cBhvr>
                                        <p:cTn id="21" dur="500" fill="hold"/>
                                        <p:tgtEl>
                                          <p:spTgt spid="55299"/>
                                        </p:tgtEl>
                                        <p:attrNameLst>
                                          <p:attrName>ppt_w</p:attrName>
                                        </p:attrNameLst>
                                      </p:cBhvr>
                                      <p:tavLst>
                                        <p:tav tm="0">
                                          <p:val>
                                            <p:strVal val="#ppt_w*2.5"/>
                                          </p:val>
                                        </p:tav>
                                        <p:tav tm="100000">
                                          <p:val>
                                            <p:strVal val="#ppt_w"/>
                                          </p:val>
                                        </p:tav>
                                      </p:tavLst>
                                    </p:anim>
                                    <p:anim calcmode="lin" valueType="num">
                                      <p:cBhvr>
                                        <p:cTn id="22" dur="500" fill="hold"/>
                                        <p:tgtEl>
                                          <p:spTgt spid="55299"/>
                                        </p:tgtEl>
                                        <p:attrNameLst>
                                          <p:attrName>ppt_h</p:attrName>
                                        </p:attrNameLst>
                                      </p:cBhvr>
                                      <p:tavLst>
                                        <p:tav tm="0">
                                          <p:val>
                                            <p:strVal val="#ppt_h*0.01"/>
                                          </p:val>
                                        </p:tav>
                                        <p:tav tm="100000">
                                          <p:val>
                                            <p:strVal val="#ppt_h"/>
                                          </p:val>
                                        </p:tav>
                                      </p:tavLst>
                                    </p:anim>
                                    <p:anim calcmode="lin" valueType="num">
                                      <p:cBhvr>
                                        <p:cTn id="23" dur="500" fill="hold"/>
                                        <p:tgtEl>
                                          <p:spTgt spid="55299"/>
                                        </p:tgtEl>
                                        <p:attrNameLst>
                                          <p:attrName>ppt_x</p:attrName>
                                        </p:attrNameLst>
                                      </p:cBhvr>
                                      <p:tavLst>
                                        <p:tav tm="0">
                                          <p:val>
                                            <p:strVal val="#ppt_x"/>
                                          </p:val>
                                        </p:tav>
                                        <p:tav tm="100000">
                                          <p:val>
                                            <p:strVal val="#ppt_x"/>
                                          </p:val>
                                        </p:tav>
                                      </p:tavLst>
                                    </p:anim>
                                    <p:anim calcmode="lin" valueType="num">
                                      <p:cBhvr>
                                        <p:cTn id="24" dur="500" fill="hold"/>
                                        <p:tgtEl>
                                          <p:spTgt spid="55299"/>
                                        </p:tgtEl>
                                        <p:attrNameLst>
                                          <p:attrName>ppt_y</p:attrName>
                                        </p:attrNameLst>
                                      </p:cBhvr>
                                      <p:tavLst>
                                        <p:tav tm="0">
                                          <p:val>
                                            <p:strVal val="#ppt_h+1"/>
                                          </p:val>
                                        </p:tav>
                                        <p:tav tm="100000">
                                          <p:val>
                                            <p:strVal val="#ppt_y"/>
                                          </p:val>
                                        </p:tav>
                                      </p:tavLst>
                                    </p:anim>
                                    <p:animEffect transition="in" filter="fade">
                                      <p:cBhvr>
                                        <p:cTn id="25" dur="500"/>
                                        <p:tgtEl>
                                          <p:spTgt spid="55299"/>
                                        </p:tgtEl>
                                      </p:cBhvr>
                                    </p:animEffect>
                                  </p:childTnLst>
                                </p:cTn>
                              </p:par>
                            </p:childTnLst>
                          </p:cTn>
                        </p:par>
                      </p:childTnLst>
                    </p:cTn>
                  </p:par>
                  <p:par>
                    <p:cTn id="26" fill="hold">
                      <p:stCondLst>
                        <p:cond delay="indefinite"/>
                      </p:stCondLst>
                      <p:childTnLst>
                        <p:par>
                          <p:cTn id="27" fill="hold">
                            <p:stCondLst>
                              <p:cond delay="0"/>
                            </p:stCondLst>
                            <p:childTnLst>
                              <p:par>
                                <p:cTn id="28" presetID="58" presetClass="entr" presetSubtype="0" accel="10000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31"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3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34" dur="500"/>
                                        <p:tgtEl>
                                          <p:spTgt spid="3">
                                            <p:txEl>
                                              <p:pRg st="1" end="1"/>
                                            </p:txEl>
                                          </p:spTgt>
                                        </p:tgtEl>
                                      </p:cBhvr>
                                    </p:animEffect>
                                  </p:childTnLst>
                                </p:cTn>
                              </p:par>
                              <p:par>
                                <p:cTn id="35" presetID="58" presetClass="entr" presetSubtype="0" accel="100000" fill="hold" nodeType="withEffect">
                                  <p:stCondLst>
                                    <p:cond delay="0"/>
                                  </p:stCondLst>
                                  <p:childTnLst>
                                    <p:set>
                                      <p:cBhvr>
                                        <p:cTn id="36" dur="1" fill="hold">
                                          <p:stCondLst>
                                            <p:cond delay="0"/>
                                          </p:stCondLst>
                                        </p:cTn>
                                        <p:tgtEl>
                                          <p:spTgt spid="55301"/>
                                        </p:tgtEl>
                                        <p:attrNameLst>
                                          <p:attrName>style.visibility</p:attrName>
                                        </p:attrNameLst>
                                      </p:cBhvr>
                                      <p:to>
                                        <p:strVal val="visible"/>
                                      </p:to>
                                    </p:set>
                                    <p:anim calcmode="lin" valueType="num">
                                      <p:cBhvr>
                                        <p:cTn id="37" dur="500" fill="hold"/>
                                        <p:tgtEl>
                                          <p:spTgt spid="55301"/>
                                        </p:tgtEl>
                                        <p:attrNameLst>
                                          <p:attrName>ppt_w</p:attrName>
                                        </p:attrNameLst>
                                      </p:cBhvr>
                                      <p:tavLst>
                                        <p:tav tm="0">
                                          <p:val>
                                            <p:strVal val="#ppt_w*2.5"/>
                                          </p:val>
                                        </p:tav>
                                        <p:tav tm="100000">
                                          <p:val>
                                            <p:strVal val="#ppt_w"/>
                                          </p:val>
                                        </p:tav>
                                      </p:tavLst>
                                    </p:anim>
                                    <p:anim calcmode="lin" valueType="num">
                                      <p:cBhvr>
                                        <p:cTn id="38" dur="500" fill="hold"/>
                                        <p:tgtEl>
                                          <p:spTgt spid="55301"/>
                                        </p:tgtEl>
                                        <p:attrNameLst>
                                          <p:attrName>ppt_h</p:attrName>
                                        </p:attrNameLst>
                                      </p:cBhvr>
                                      <p:tavLst>
                                        <p:tav tm="0">
                                          <p:val>
                                            <p:strVal val="#ppt_h*0.01"/>
                                          </p:val>
                                        </p:tav>
                                        <p:tav tm="100000">
                                          <p:val>
                                            <p:strVal val="#ppt_h"/>
                                          </p:val>
                                        </p:tav>
                                      </p:tavLst>
                                    </p:anim>
                                    <p:anim calcmode="lin" valueType="num">
                                      <p:cBhvr>
                                        <p:cTn id="39" dur="500" fill="hold"/>
                                        <p:tgtEl>
                                          <p:spTgt spid="55301"/>
                                        </p:tgtEl>
                                        <p:attrNameLst>
                                          <p:attrName>ppt_x</p:attrName>
                                        </p:attrNameLst>
                                      </p:cBhvr>
                                      <p:tavLst>
                                        <p:tav tm="0">
                                          <p:val>
                                            <p:strVal val="#ppt_x"/>
                                          </p:val>
                                        </p:tav>
                                        <p:tav tm="100000">
                                          <p:val>
                                            <p:strVal val="#ppt_x"/>
                                          </p:val>
                                        </p:tav>
                                      </p:tavLst>
                                    </p:anim>
                                    <p:anim calcmode="lin" valueType="num">
                                      <p:cBhvr>
                                        <p:cTn id="40" dur="500" fill="hold"/>
                                        <p:tgtEl>
                                          <p:spTgt spid="55301"/>
                                        </p:tgtEl>
                                        <p:attrNameLst>
                                          <p:attrName>ppt_y</p:attrName>
                                        </p:attrNameLst>
                                      </p:cBhvr>
                                      <p:tavLst>
                                        <p:tav tm="0">
                                          <p:val>
                                            <p:strVal val="#ppt_h+1"/>
                                          </p:val>
                                        </p:tav>
                                        <p:tav tm="100000">
                                          <p:val>
                                            <p:strVal val="#ppt_y"/>
                                          </p:val>
                                        </p:tav>
                                      </p:tavLst>
                                    </p:anim>
                                    <p:animEffect transition="in" filter="fade">
                                      <p:cBhvr>
                                        <p:cTn id="41" dur="500"/>
                                        <p:tgtEl>
                                          <p:spTgt spid="55301"/>
                                        </p:tgtEl>
                                      </p:cBhvr>
                                    </p:animEffect>
                                  </p:childTnLst>
                                </p:cTn>
                              </p:par>
                              <p:par>
                                <p:cTn id="42" presetID="58" presetClass="entr" presetSubtype="0" accel="100000" fill="hold" nodeType="withEffect">
                                  <p:stCondLst>
                                    <p:cond delay="0"/>
                                  </p:stCondLst>
                                  <p:childTnLst>
                                    <p:set>
                                      <p:cBhvr>
                                        <p:cTn id="43" dur="1" fill="hold">
                                          <p:stCondLst>
                                            <p:cond delay="0"/>
                                          </p:stCondLst>
                                        </p:cTn>
                                        <p:tgtEl>
                                          <p:spTgt spid="55302"/>
                                        </p:tgtEl>
                                        <p:attrNameLst>
                                          <p:attrName>style.visibility</p:attrName>
                                        </p:attrNameLst>
                                      </p:cBhvr>
                                      <p:to>
                                        <p:strVal val="visible"/>
                                      </p:to>
                                    </p:set>
                                    <p:anim calcmode="lin" valueType="num">
                                      <p:cBhvr>
                                        <p:cTn id="44" dur="500" fill="hold"/>
                                        <p:tgtEl>
                                          <p:spTgt spid="55302"/>
                                        </p:tgtEl>
                                        <p:attrNameLst>
                                          <p:attrName>ppt_w</p:attrName>
                                        </p:attrNameLst>
                                      </p:cBhvr>
                                      <p:tavLst>
                                        <p:tav tm="0">
                                          <p:val>
                                            <p:strVal val="#ppt_w*2.5"/>
                                          </p:val>
                                        </p:tav>
                                        <p:tav tm="100000">
                                          <p:val>
                                            <p:strVal val="#ppt_w"/>
                                          </p:val>
                                        </p:tav>
                                      </p:tavLst>
                                    </p:anim>
                                    <p:anim calcmode="lin" valueType="num">
                                      <p:cBhvr>
                                        <p:cTn id="45" dur="500" fill="hold"/>
                                        <p:tgtEl>
                                          <p:spTgt spid="55302"/>
                                        </p:tgtEl>
                                        <p:attrNameLst>
                                          <p:attrName>ppt_h</p:attrName>
                                        </p:attrNameLst>
                                      </p:cBhvr>
                                      <p:tavLst>
                                        <p:tav tm="0">
                                          <p:val>
                                            <p:strVal val="#ppt_h*0.01"/>
                                          </p:val>
                                        </p:tav>
                                        <p:tav tm="100000">
                                          <p:val>
                                            <p:strVal val="#ppt_h"/>
                                          </p:val>
                                        </p:tav>
                                      </p:tavLst>
                                    </p:anim>
                                    <p:anim calcmode="lin" valueType="num">
                                      <p:cBhvr>
                                        <p:cTn id="46" dur="500" fill="hold"/>
                                        <p:tgtEl>
                                          <p:spTgt spid="55302"/>
                                        </p:tgtEl>
                                        <p:attrNameLst>
                                          <p:attrName>ppt_x</p:attrName>
                                        </p:attrNameLst>
                                      </p:cBhvr>
                                      <p:tavLst>
                                        <p:tav tm="0">
                                          <p:val>
                                            <p:strVal val="#ppt_x"/>
                                          </p:val>
                                        </p:tav>
                                        <p:tav tm="100000">
                                          <p:val>
                                            <p:strVal val="#ppt_x"/>
                                          </p:val>
                                        </p:tav>
                                      </p:tavLst>
                                    </p:anim>
                                    <p:anim calcmode="lin" valueType="num">
                                      <p:cBhvr>
                                        <p:cTn id="47" dur="500" fill="hold"/>
                                        <p:tgtEl>
                                          <p:spTgt spid="55302"/>
                                        </p:tgtEl>
                                        <p:attrNameLst>
                                          <p:attrName>ppt_y</p:attrName>
                                        </p:attrNameLst>
                                      </p:cBhvr>
                                      <p:tavLst>
                                        <p:tav tm="0">
                                          <p:val>
                                            <p:strVal val="#ppt_h+1"/>
                                          </p:val>
                                        </p:tav>
                                        <p:tav tm="100000">
                                          <p:val>
                                            <p:strVal val="#ppt_y"/>
                                          </p:val>
                                        </p:tav>
                                      </p:tavLst>
                                    </p:anim>
                                    <p:animEffect transition="in" filter="fade">
                                      <p:cBhvr>
                                        <p:cTn id="48" dur="500"/>
                                        <p:tgtEl>
                                          <p:spTgt spid="55302"/>
                                        </p:tgtEl>
                                      </p:cBhvr>
                                    </p:animEffect>
                                  </p:childTnLst>
                                </p:cTn>
                              </p:par>
                              <p:par>
                                <p:cTn id="49" presetID="58" presetClass="entr" presetSubtype="0" accel="100000" fill="hold" nodeType="withEffect">
                                  <p:stCondLst>
                                    <p:cond delay="0"/>
                                  </p:stCondLst>
                                  <p:childTnLst>
                                    <p:set>
                                      <p:cBhvr>
                                        <p:cTn id="50" dur="1" fill="hold">
                                          <p:stCondLst>
                                            <p:cond delay="0"/>
                                          </p:stCondLst>
                                        </p:cTn>
                                        <p:tgtEl>
                                          <p:spTgt spid="55303"/>
                                        </p:tgtEl>
                                        <p:attrNameLst>
                                          <p:attrName>style.visibility</p:attrName>
                                        </p:attrNameLst>
                                      </p:cBhvr>
                                      <p:to>
                                        <p:strVal val="visible"/>
                                      </p:to>
                                    </p:set>
                                    <p:anim calcmode="lin" valueType="num">
                                      <p:cBhvr>
                                        <p:cTn id="51" dur="500" fill="hold"/>
                                        <p:tgtEl>
                                          <p:spTgt spid="55303"/>
                                        </p:tgtEl>
                                        <p:attrNameLst>
                                          <p:attrName>ppt_w</p:attrName>
                                        </p:attrNameLst>
                                      </p:cBhvr>
                                      <p:tavLst>
                                        <p:tav tm="0">
                                          <p:val>
                                            <p:strVal val="#ppt_w*2.5"/>
                                          </p:val>
                                        </p:tav>
                                        <p:tav tm="100000">
                                          <p:val>
                                            <p:strVal val="#ppt_w"/>
                                          </p:val>
                                        </p:tav>
                                      </p:tavLst>
                                    </p:anim>
                                    <p:anim calcmode="lin" valueType="num">
                                      <p:cBhvr>
                                        <p:cTn id="52" dur="500" fill="hold"/>
                                        <p:tgtEl>
                                          <p:spTgt spid="55303"/>
                                        </p:tgtEl>
                                        <p:attrNameLst>
                                          <p:attrName>ppt_h</p:attrName>
                                        </p:attrNameLst>
                                      </p:cBhvr>
                                      <p:tavLst>
                                        <p:tav tm="0">
                                          <p:val>
                                            <p:strVal val="#ppt_h*0.01"/>
                                          </p:val>
                                        </p:tav>
                                        <p:tav tm="100000">
                                          <p:val>
                                            <p:strVal val="#ppt_h"/>
                                          </p:val>
                                        </p:tav>
                                      </p:tavLst>
                                    </p:anim>
                                    <p:anim calcmode="lin" valueType="num">
                                      <p:cBhvr>
                                        <p:cTn id="53" dur="500" fill="hold"/>
                                        <p:tgtEl>
                                          <p:spTgt spid="55303"/>
                                        </p:tgtEl>
                                        <p:attrNameLst>
                                          <p:attrName>ppt_x</p:attrName>
                                        </p:attrNameLst>
                                      </p:cBhvr>
                                      <p:tavLst>
                                        <p:tav tm="0">
                                          <p:val>
                                            <p:strVal val="#ppt_x"/>
                                          </p:val>
                                        </p:tav>
                                        <p:tav tm="100000">
                                          <p:val>
                                            <p:strVal val="#ppt_x"/>
                                          </p:val>
                                        </p:tav>
                                      </p:tavLst>
                                    </p:anim>
                                    <p:anim calcmode="lin" valueType="num">
                                      <p:cBhvr>
                                        <p:cTn id="54" dur="500" fill="hold"/>
                                        <p:tgtEl>
                                          <p:spTgt spid="55303"/>
                                        </p:tgtEl>
                                        <p:attrNameLst>
                                          <p:attrName>ppt_y</p:attrName>
                                        </p:attrNameLst>
                                      </p:cBhvr>
                                      <p:tavLst>
                                        <p:tav tm="0">
                                          <p:val>
                                            <p:strVal val="#ppt_h+1"/>
                                          </p:val>
                                        </p:tav>
                                        <p:tav tm="100000">
                                          <p:val>
                                            <p:strVal val="#ppt_y"/>
                                          </p:val>
                                        </p:tav>
                                      </p:tavLst>
                                    </p:anim>
                                    <p:animEffect transition="in" filter="fade">
                                      <p:cBhvr>
                                        <p:cTn id="55" dur="500"/>
                                        <p:tgtEl>
                                          <p:spTgt spid="55303"/>
                                        </p:tgtEl>
                                      </p:cBhvr>
                                    </p:animEffect>
                                  </p:childTnLst>
                                </p:cTn>
                              </p:par>
                            </p:childTnLst>
                          </p:cTn>
                        </p:par>
                      </p:childTnLst>
                    </p:cTn>
                  </p:par>
                  <p:par>
                    <p:cTn id="56" fill="hold">
                      <p:stCondLst>
                        <p:cond delay="indefinite"/>
                      </p:stCondLst>
                      <p:childTnLst>
                        <p:par>
                          <p:cTn id="57" fill="hold">
                            <p:stCondLst>
                              <p:cond delay="0"/>
                            </p:stCondLst>
                            <p:childTnLst>
                              <p:par>
                                <p:cTn id="58" presetID="58" presetClass="entr" presetSubtype="0" accel="100000" fill="hold" grpId="0" nodeType="clickEffect">
                                  <p:stCondLst>
                                    <p:cond delay="0"/>
                                  </p:stCondLst>
                                  <p:childTnLst>
                                    <p:set>
                                      <p:cBhvr>
                                        <p:cTn id="59" dur="1" fill="hold">
                                          <p:stCondLst>
                                            <p:cond delay="0"/>
                                          </p:stCondLst>
                                        </p:cTn>
                                        <p:tgtEl>
                                          <p:spTgt spid="3">
                                            <p:txEl>
                                              <p:pRg st="2" end="2"/>
                                            </p:txEl>
                                          </p:spTgt>
                                        </p:tgtEl>
                                        <p:attrNameLst>
                                          <p:attrName>style.visibility</p:attrName>
                                        </p:attrNameLst>
                                      </p:cBhvr>
                                      <p:to>
                                        <p:strVal val="visible"/>
                                      </p:to>
                                    </p:set>
                                    <p:anim calcmode="lin" valueType="num">
                                      <p:cBhvr>
                                        <p:cTn id="60"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61"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6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63"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64" dur="500"/>
                                        <p:tgtEl>
                                          <p:spTgt spid="3">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8" presetClass="entr" presetSubtype="0" accel="100000" fill="hold" grpId="0" nodeType="clickEffect">
                                  <p:stCondLst>
                                    <p:cond delay="0"/>
                                  </p:stCondLst>
                                  <p:childTnLst>
                                    <p:set>
                                      <p:cBhvr>
                                        <p:cTn id="68" dur="1" fill="hold">
                                          <p:stCondLst>
                                            <p:cond delay="0"/>
                                          </p:stCondLst>
                                        </p:cTn>
                                        <p:tgtEl>
                                          <p:spTgt spid="3">
                                            <p:txEl>
                                              <p:pRg st="3" end="3"/>
                                            </p:txEl>
                                          </p:spTgt>
                                        </p:tgtEl>
                                        <p:attrNameLst>
                                          <p:attrName>style.visibility</p:attrName>
                                        </p:attrNameLst>
                                      </p:cBhvr>
                                      <p:to>
                                        <p:strVal val="visible"/>
                                      </p:to>
                                    </p:set>
                                    <p:anim calcmode="lin" valueType="num">
                                      <p:cBhvr>
                                        <p:cTn id="69"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70"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7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72"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7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28596" y="1071546"/>
            <a:ext cx="8229600" cy="5497540"/>
          </a:xfrm>
        </p:spPr>
        <p:txBody>
          <a:bodyPr>
            <a:normAutofit fontScale="62500" lnSpcReduction="20000"/>
          </a:bodyPr>
          <a:lstStyle/>
          <a:p>
            <a:r>
              <a:rPr lang="ru-RU" sz="3400" i="1" dirty="0" smtClean="0"/>
              <a:t>Стационарное состояние называется асимптотически</a:t>
            </a:r>
            <a:r>
              <a:rPr lang="ru-RU" sz="3400" b="1" i="1" dirty="0" smtClean="0"/>
              <a:t> </a:t>
            </a:r>
            <a:r>
              <a:rPr lang="ru-RU" sz="3400" i="1" dirty="0" smtClean="0"/>
              <a:t>устойчивым, если малые отклонения от него со временем затухают.</a:t>
            </a:r>
            <a:r>
              <a:rPr lang="ru-RU" sz="3400" dirty="0" smtClean="0"/>
              <a:t> Пример — шарик в ямке в вязкой среде.</a:t>
            </a:r>
          </a:p>
          <a:p>
            <a:r>
              <a:rPr lang="ru-RU" sz="3400" i="1" dirty="0" smtClean="0"/>
              <a:t>Стационарное состояние называется неустойчивым, если малые отклонения со временем увеличиваются.</a:t>
            </a:r>
            <a:r>
              <a:rPr lang="ru-RU" sz="3400" dirty="0" smtClean="0"/>
              <a:t> Пример: шарик на горке.</a:t>
            </a:r>
          </a:p>
          <a:p>
            <a:r>
              <a:rPr lang="ru-RU" sz="3400" dirty="0" smtClean="0"/>
              <a:t>Устойчивое стационарное состояние представляет собой простейший тип аттрактора.</a:t>
            </a:r>
          </a:p>
          <a:p>
            <a:r>
              <a:rPr lang="ru-RU" sz="3400" i="1" dirty="0" smtClean="0"/>
              <a:t>Аттрактором называется множество, к которому стремится изображающая точка системы с течением времени</a:t>
            </a:r>
            <a:r>
              <a:rPr lang="ru-RU" sz="3400" dirty="0" smtClean="0"/>
              <a:t> </a:t>
            </a:r>
            <a:r>
              <a:rPr lang="ru-RU" sz="3400" i="1" dirty="0" smtClean="0"/>
              <a:t>(притягивающее множество).</a:t>
            </a:r>
            <a:endParaRPr lang="ru-RU" sz="3400" dirty="0" smtClean="0"/>
          </a:p>
          <a:p>
            <a:r>
              <a:rPr lang="ru-RU" sz="3400" dirty="0" smtClean="0"/>
              <a:t>В нашем курсе мы рассмотрим следующие типы аттракторов:</a:t>
            </a:r>
          </a:p>
          <a:p>
            <a:pPr lvl="0"/>
            <a:r>
              <a:rPr lang="ru-RU" sz="3400" dirty="0" smtClean="0"/>
              <a:t>·</a:t>
            </a:r>
            <a:r>
              <a:rPr lang="ru-RU" sz="3400" i="1" dirty="0" smtClean="0"/>
              <a:t>устойчивая точка покоя;</a:t>
            </a:r>
            <a:endParaRPr lang="ru-RU" sz="3400" dirty="0" smtClean="0"/>
          </a:p>
          <a:p>
            <a:pPr lvl="0"/>
            <a:r>
              <a:rPr lang="ru-RU" sz="3400" dirty="0" smtClean="0"/>
              <a:t>·</a:t>
            </a:r>
            <a:r>
              <a:rPr lang="ru-RU" sz="3400" i="1" dirty="0" smtClean="0"/>
              <a:t>предельный цикл — режим колебаний с постоянными периодом и амплитудой (начиная с размерности системы </a:t>
            </a:r>
            <a:r>
              <a:rPr lang="ru-RU" sz="3400" dirty="0" smtClean="0"/>
              <a:t>2</a:t>
            </a:r>
            <a:r>
              <a:rPr lang="ru-RU" sz="3400" i="1" dirty="0" smtClean="0"/>
              <a:t>);</a:t>
            </a:r>
            <a:endParaRPr lang="ru-RU" sz="3400" dirty="0" smtClean="0"/>
          </a:p>
          <a:p>
            <a:pPr lvl="0"/>
            <a:r>
              <a:rPr lang="ru-RU" sz="3400" dirty="0" smtClean="0"/>
              <a:t>·</a:t>
            </a:r>
            <a:r>
              <a:rPr lang="ru-RU" sz="3400" i="1" dirty="0" smtClean="0"/>
              <a:t>Области с </a:t>
            </a:r>
            <a:r>
              <a:rPr lang="ru-RU" sz="3400" i="1" dirty="0" err="1" smtClean="0"/>
              <a:t>квазистохастическим</a:t>
            </a:r>
            <a:r>
              <a:rPr lang="ru-RU" sz="3400" i="1" dirty="0" smtClean="0"/>
              <a:t> поведением траекторий  в области аттрактора, например, «странный аттрактор» (начиная с размерности </a:t>
            </a:r>
            <a:r>
              <a:rPr lang="ru-RU" sz="3400" dirty="0" smtClean="0"/>
              <a:t>3</a:t>
            </a:r>
            <a:r>
              <a:rPr lang="ru-RU" sz="3400" i="1" dirty="0" smtClean="0"/>
              <a:t>).</a:t>
            </a:r>
            <a:endParaRPr lang="ru-RU" sz="3400" dirty="0" smtClean="0"/>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6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5" dur="5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8" presetClass="entr" presetSubtype="0" accel="10000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71"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7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3"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7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142984"/>
            <a:ext cx="8229600" cy="5431552"/>
          </a:xfrm>
        </p:spPr>
        <p:txBody>
          <a:bodyPr>
            <a:normAutofit fontScale="62500" lnSpcReduction="20000"/>
          </a:bodyPr>
          <a:lstStyle/>
          <a:p>
            <a:r>
              <a:rPr lang="ru-RU" b="1" dirty="0" smtClean="0"/>
              <a:t>Аналитический метод исследования устойчивости стационарного состояния (метод Ляпунова). Линеаризация системы в окрестности стационарного состояния.</a:t>
            </a:r>
            <a:endParaRPr lang="ru-RU" dirty="0" smtClean="0"/>
          </a:p>
          <a:p>
            <a:r>
              <a:rPr lang="ru-RU" dirty="0" smtClean="0"/>
              <a:t>Метод Ляпунова приложим к широкому классу систем различной размерности, точечным системам, которые описываются обыкновенными дифференциальными уравнениями, и распределенным системам, описываемым уравнениями в частных производных, непрерывным и дискретным.</a:t>
            </a:r>
          </a:p>
          <a:p>
            <a:r>
              <a:rPr lang="ru-RU" dirty="0" smtClean="0"/>
              <a:t>Рассмотрим метод линеаризации Ляпунова для одного автономного дифференциального уравнения первого порядка. Пусть   </a:t>
            </a:r>
            <a:r>
              <a:rPr lang="ru-RU" b="1" i="1" dirty="0" smtClean="0"/>
              <a:t>  </a:t>
            </a:r>
            <a:r>
              <a:rPr lang="ru-RU" dirty="0" smtClean="0"/>
              <a:t>— стационарное решение уравнения  (2.1)</a:t>
            </a:r>
          </a:p>
          <a:p>
            <a:endParaRPr lang="ru-RU" dirty="0" smtClean="0"/>
          </a:p>
          <a:p>
            <a:endParaRPr lang="ru-RU" dirty="0" smtClean="0"/>
          </a:p>
          <a:p>
            <a:r>
              <a:rPr lang="ru-RU" dirty="0" smtClean="0"/>
              <a:t>Пусть система, первоначально находившаяся в стационарном состоянии, отклонилась от него и перешла в близкую точку с координатой:              , причем             .</a:t>
            </a:r>
          </a:p>
          <a:p>
            <a:r>
              <a:rPr lang="ru-RU" dirty="0" smtClean="0"/>
              <a:t>Перейдем в уравнении (2.1) от переменной </a:t>
            </a:r>
            <a:r>
              <a:rPr lang="ru-RU" i="1" dirty="0" err="1" smtClean="0"/>
              <a:t>x</a:t>
            </a:r>
            <a:r>
              <a:rPr lang="ru-RU" b="1" dirty="0" smtClean="0"/>
              <a:t> </a:t>
            </a:r>
            <a:r>
              <a:rPr lang="ru-RU" dirty="0" smtClean="0"/>
              <a:t>к переменной , т.е. новой переменной будет </a:t>
            </a:r>
            <a:r>
              <a:rPr lang="ru-RU" i="1" dirty="0" smtClean="0"/>
              <a:t>отклонение системы от стационарного состояния.</a:t>
            </a:r>
            <a:endParaRPr lang="ru-RU" dirty="0" smtClean="0"/>
          </a:p>
          <a:p>
            <a:r>
              <a:rPr lang="ru-RU" dirty="0" smtClean="0"/>
              <a:t>Получим:</a:t>
            </a:r>
          </a:p>
          <a:p>
            <a:endParaRPr lang="ru-RU" dirty="0" smtClean="0"/>
          </a:p>
          <a:p>
            <a:endParaRPr lang="ru-RU" dirty="0"/>
          </a:p>
        </p:txBody>
      </p:sp>
      <p:sp>
        <p:nvSpPr>
          <p:cNvPr id="5632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30000" smtClean="0">
                <a:ln>
                  <a:noFill/>
                </a:ln>
                <a:solidFill>
                  <a:schemeClr val="tx1"/>
                </a:solidFill>
                <a:effectLst/>
                <a:latin typeface="Arial" pitchFamily="34" charset="0"/>
                <a:cs typeface="Arial" pitchFamily="34" charset="0"/>
              </a:rPr>
              <a:t>  </a:t>
            </a:r>
            <a:r>
              <a:rPr kumimoji="0" lang="en-US" sz="900" b="0" i="1" u="none" strike="noStrike" cap="none" normalizeH="0" baseline="0" smtClean="0">
                <a:ln>
                  <a:noFill/>
                </a:ln>
                <a:solidFill>
                  <a:schemeClr val="tx1"/>
                </a:solidFill>
                <a:effectLst/>
                <a:latin typeface="Arial" pitchFamily="34" charset="0"/>
                <a:cs typeface="Arial" pitchFamily="34" charset="0"/>
              </a:rPr>
              <a:t> </a:t>
            </a:r>
            <a:r>
              <a:rPr kumimoji="0" lang="en-US" sz="1800" b="0" i="1" u="none" strike="noStrike" cap="none" normalizeH="0" baseline="0" smtClean="0">
                <a:ln>
                  <a:noFill/>
                </a:ln>
                <a:solidFill>
                  <a:schemeClr val="tx1"/>
                </a:solidFill>
                <a:effectLst/>
                <a:latin typeface="Arial" pitchFamily="34" charset="0"/>
                <a:cs typeface="Arial" pitchFamily="34" charset="0"/>
              </a:rPr>
              <a:t> </a:t>
            </a:r>
            <a:r>
              <a:rPr kumimoji="0" lang="en-US" sz="2400" b="0" i="0" u="none" strike="noStrike" cap="none" normalizeH="0" baseline="-30000" smtClean="0">
                <a:ln>
                  <a:noFill/>
                </a:ln>
                <a:solidFill>
                  <a:schemeClr val="tx1"/>
                </a:solidFill>
                <a:effectLst/>
                <a:latin typeface="Arial" pitchFamily="34" charset="0"/>
                <a:cs typeface="Arial" pitchFamily="34" charset="0"/>
              </a:rPr>
              <a:t> </a:t>
            </a:r>
            <a:r>
              <a:rPr kumimoji="0" lang="en-US" sz="900" b="0" i="1" u="none" strike="noStrike" cap="none" normalizeH="0" baseline="-30000" smtClean="0">
                <a:ln>
                  <a:noFill/>
                </a:ln>
                <a:solidFill>
                  <a:schemeClr val="tx1"/>
                </a:solidFill>
                <a:effectLst/>
                <a:latin typeface="Arial" pitchFamily="34" charset="0"/>
                <a:cs typeface="Arial" pitchFamily="34" charset="0"/>
              </a:rPr>
              <a:t>  </a:t>
            </a:r>
            <a:r>
              <a:rPr kumimoji="0" lang="en-US" sz="1300" b="0" i="1" u="none" strike="noStrike" cap="none" normalizeH="0" baseline="-30000" smtClean="0">
                <a:ln>
                  <a:noFill/>
                </a:ln>
                <a:solidFill>
                  <a:schemeClr val="tx1"/>
                </a:solidFill>
                <a:effectLst/>
                <a:latin typeface="Arial" pitchFamily="34" charset="0"/>
                <a:cs typeface="Arial" pitchFamily="34" charset="0"/>
              </a:rPr>
              <a:t> </a:t>
            </a:r>
            <a:r>
              <a:rPr kumimoji="0" lang="en-US" sz="1800" b="0" i="1" u="none" strike="noStrike" cap="none" normalizeH="0" baseline="-30000" smtClean="0">
                <a:ln>
                  <a:noFill/>
                </a:ln>
                <a:solidFill>
                  <a:schemeClr val="tx1"/>
                </a:solidFill>
                <a:effectLst/>
                <a:latin typeface="Arial" pitchFamily="34" charset="0"/>
                <a:cs typeface="Arial" pitchFamily="34" charset="0"/>
              </a:rPr>
              <a:t> </a:t>
            </a:r>
            <a:r>
              <a:rPr kumimoji="0" lang="en-US" sz="1400" b="0" i="1" u="none" strike="noStrike" cap="none" normalizeH="0" baseline="0" smtClean="0">
                <a:ln>
                  <a:noFill/>
                </a:ln>
                <a:solidFill>
                  <a:schemeClr val="tx1"/>
                </a:solidFill>
                <a:effectLst/>
                <a:latin typeface="Arial" pitchFamily="34" charset="0"/>
                <a:cs typeface="Arial" pitchFamily="34" charset="0"/>
              </a:rPr>
              <a:t>.</a:t>
            </a:r>
            <a:r>
              <a:rPr kumimoji="0" lang="en-US" sz="1000" b="0" i="1" u="none" strike="noStrike" cap="none" normalizeH="0" baseline="-30000" smtClean="0">
                <a:ln>
                  <a:noFill/>
                </a:ln>
                <a:solidFill>
                  <a:schemeClr val="tx1"/>
                </a:solidFill>
                <a:effectLst/>
                <a:latin typeface="Arial" pitchFamily="34" charset="0"/>
                <a:cs typeface="Arial" pitchFamily="34" charset="0"/>
              </a:rPr>
              <a:t>  </a:t>
            </a:r>
            <a:r>
              <a:rPr kumimoji="0" lang="ru-RU" sz="2700" b="0" i="1" u="none" strike="noStrike" cap="none" normalizeH="0" baseline="-30000" smtClean="0">
                <a:ln>
                  <a:noFill/>
                </a:ln>
                <a:solidFill>
                  <a:schemeClr val="tx1"/>
                </a:solidFill>
                <a:effectLst/>
                <a:latin typeface="Arial" pitchFamily="34" charset="0"/>
                <a:cs typeface="Arial" pitchFamily="34" charset="0"/>
              </a:rPr>
              <a:t>.</a:t>
            </a:r>
            <a:r>
              <a:rPr kumimoji="0" lang="ru-RU" sz="1000" b="0" i="1" u="none" strike="noStrike" cap="none" normalizeH="0" baseline="-30000" smtClean="0">
                <a:ln>
                  <a:noFill/>
                </a:ln>
                <a:solidFill>
                  <a:schemeClr val="tx1"/>
                </a:solidFill>
                <a:effectLst/>
                <a:latin typeface="Arial" pitchFamily="34" charset="0"/>
                <a:cs typeface="Arial" pitchFamily="34" charset="0"/>
              </a:rPr>
              <a:t> </a:t>
            </a:r>
          </a:p>
        </p:txBody>
      </p:sp>
      <p:pic>
        <p:nvPicPr>
          <p:cNvPr id="56322" name="Picture 2" descr="C:\Users\73B5~1\AppData\Local\Temp\Rar$EX30.860\LectMB\Lect02.files\image048.gif"/>
          <p:cNvPicPr>
            <a:picLocks noChangeAspect="1" noChangeArrowheads="1"/>
          </p:cNvPicPr>
          <p:nvPr/>
        </p:nvPicPr>
        <p:blipFill>
          <a:blip r:embed="rId2" cstate="print"/>
          <a:srcRect/>
          <a:stretch>
            <a:fillRect/>
          </a:stretch>
        </p:blipFill>
        <p:spPr bwMode="auto">
          <a:xfrm>
            <a:off x="6929454" y="3214686"/>
            <a:ext cx="214313" cy="228601"/>
          </a:xfrm>
          <a:prstGeom prst="rect">
            <a:avLst/>
          </a:prstGeom>
          <a:noFill/>
        </p:spPr>
      </p:pic>
      <p:pic>
        <p:nvPicPr>
          <p:cNvPr id="56323" name="Picture 3" descr="C:\Users\73B5~1\AppData\Local\Temp\Rar$EX30.860\LectMB\Lect02.files\image049.gif"/>
          <p:cNvPicPr>
            <a:picLocks noChangeAspect="1" noChangeArrowheads="1"/>
          </p:cNvPicPr>
          <p:nvPr/>
        </p:nvPicPr>
        <p:blipFill>
          <a:blip r:embed="rId3" cstate="print"/>
          <a:srcRect/>
          <a:stretch>
            <a:fillRect/>
          </a:stretch>
        </p:blipFill>
        <p:spPr bwMode="auto">
          <a:xfrm>
            <a:off x="4071934" y="3643314"/>
            <a:ext cx="928694" cy="521595"/>
          </a:xfrm>
          <a:prstGeom prst="rect">
            <a:avLst/>
          </a:prstGeom>
          <a:noFill/>
        </p:spPr>
      </p:pic>
      <p:pic>
        <p:nvPicPr>
          <p:cNvPr id="56324" name="Picture 4" descr="C:\Users\73B5~1\AppData\Local\Temp\Rar$EX30.860\LectMB\Lect02.files\image051.gif"/>
          <p:cNvPicPr>
            <a:picLocks noChangeAspect="1" noChangeArrowheads="1"/>
          </p:cNvPicPr>
          <p:nvPr/>
        </p:nvPicPr>
        <p:blipFill>
          <a:blip r:embed="rId4" cstate="print"/>
          <a:srcRect/>
          <a:stretch>
            <a:fillRect/>
          </a:stretch>
        </p:blipFill>
        <p:spPr bwMode="auto">
          <a:xfrm>
            <a:off x="2428860" y="4643446"/>
            <a:ext cx="714380" cy="260805"/>
          </a:xfrm>
          <a:prstGeom prst="rect">
            <a:avLst/>
          </a:prstGeom>
          <a:noFill/>
        </p:spPr>
      </p:pic>
      <p:pic>
        <p:nvPicPr>
          <p:cNvPr id="56325" name="Picture 5" descr="C:\Users\73B5~1\AppData\Local\Temp\Rar$EX30.860\LectMB\Lect02.files\image055.gif"/>
          <p:cNvPicPr>
            <a:picLocks noChangeAspect="1" noChangeArrowheads="1"/>
          </p:cNvPicPr>
          <p:nvPr/>
        </p:nvPicPr>
        <p:blipFill>
          <a:blip r:embed="rId5" cstate="print"/>
          <a:srcRect/>
          <a:stretch>
            <a:fillRect/>
          </a:stretch>
        </p:blipFill>
        <p:spPr bwMode="auto">
          <a:xfrm>
            <a:off x="4143372" y="4643446"/>
            <a:ext cx="628650" cy="228600"/>
          </a:xfrm>
          <a:prstGeom prst="rect">
            <a:avLst/>
          </a:prstGeom>
          <a:noFill/>
        </p:spPr>
      </p:pic>
      <p:pic>
        <p:nvPicPr>
          <p:cNvPr id="56326" name="Picture 6" descr="C:\Users\73B5~1\AppData\Local\Temp\Rar$EX30.860\LectMB\Lect02.files\image059.gif"/>
          <p:cNvPicPr>
            <a:picLocks noChangeAspect="1" noChangeArrowheads="1"/>
          </p:cNvPicPr>
          <p:nvPr/>
        </p:nvPicPr>
        <p:blipFill>
          <a:blip r:embed="rId6" cstate="print"/>
          <a:srcRect/>
          <a:stretch>
            <a:fillRect/>
          </a:stretch>
        </p:blipFill>
        <p:spPr bwMode="auto">
          <a:xfrm>
            <a:off x="3143240" y="5786454"/>
            <a:ext cx="2682894" cy="71438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56322"/>
                                        </p:tgtEl>
                                        <p:attrNameLst>
                                          <p:attrName>style.visibility</p:attrName>
                                        </p:attrNameLst>
                                      </p:cBhvr>
                                      <p:to>
                                        <p:strVal val="visible"/>
                                      </p:to>
                                    </p:set>
                                    <p:anim calcmode="lin" valueType="num">
                                      <p:cBhvr>
                                        <p:cTn id="32" dur="500" fill="hold"/>
                                        <p:tgtEl>
                                          <p:spTgt spid="56322"/>
                                        </p:tgtEl>
                                        <p:attrNameLst>
                                          <p:attrName>ppt_w</p:attrName>
                                        </p:attrNameLst>
                                      </p:cBhvr>
                                      <p:tavLst>
                                        <p:tav tm="0">
                                          <p:val>
                                            <p:strVal val="#ppt_w*2.5"/>
                                          </p:val>
                                        </p:tav>
                                        <p:tav tm="100000">
                                          <p:val>
                                            <p:strVal val="#ppt_w"/>
                                          </p:val>
                                        </p:tav>
                                      </p:tavLst>
                                    </p:anim>
                                    <p:anim calcmode="lin" valueType="num">
                                      <p:cBhvr>
                                        <p:cTn id="33" dur="500" fill="hold"/>
                                        <p:tgtEl>
                                          <p:spTgt spid="56322"/>
                                        </p:tgtEl>
                                        <p:attrNameLst>
                                          <p:attrName>ppt_h</p:attrName>
                                        </p:attrNameLst>
                                      </p:cBhvr>
                                      <p:tavLst>
                                        <p:tav tm="0">
                                          <p:val>
                                            <p:strVal val="#ppt_h*0.01"/>
                                          </p:val>
                                        </p:tav>
                                        <p:tav tm="100000">
                                          <p:val>
                                            <p:strVal val="#ppt_h"/>
                                          </p:val>
                                        </p:tav>
                                      </p:tavLst>
                                    </p:anim>
                                    <p:anim calcmode="lin" valueType="num">
                                      <p:cBhvr>
                                        <p:cTn id="34" dur="500" fill="hold"/>
                                        <p:tgtEl>
                                          <p:spTgt spid="56322"/>
                                        </p:tgtEl>
                                        <p:attrNameLst>
                                          <p:attrName>ppt_x</p:attrName>
                                        </p:attrNameLst>
                                      </p:cBhvr>
                                      <p:tavLst>
                                        <p:tav tm="0">
                                          <p:val>
                                            <p:strVal val="#ppt_x"/>
                                          </p:val>
                                        </p:tav>
                                        <p:tav tm="100000">
                                          <p:val>
                                            <p:strVal val="#ppt_x"/>
                                          </p:val>
                                        </p:tav>
                                      </p:tavLst>
                                    </p:anim>
                                    <p:anim calcmode="lin" valueType="num">
                                      <p:cBhvr>
                                        <p:cTn id="35" dur="500" fill="hold"/>
                                        <p:tgtEl>
                                          <p:spTgt spid="56322"/>
                                        </p:tgtEl>
                                        <p:attrNameLst>
                                          <p:attrName>ppt_y</p:attrName>
                                        </p:attrNameLst>
                                      </p:cBhvr>
                                      <p:tavLst>
                                        <p:tav tm="0">
                                          <p:val>
                                            <p:strVal val="#ppt_h+1"/>
                                          </p:val>
                                        </p:tav>
                                        <p:tav tm="100000">
                                          <p:val>
                                            <p:strVal val="#ppt_y"/>
                                          </p:val>
                                        </p:tav>
                                      </p:tavLst>
                                    </p:anim>
                                    <p:animEffect transition="in" filter="fade">
                                      <p:cBhvr>
                                        <p:cTn id="36" dur="500"/>
                                        <p:tgtEl>
                                          <p:spTgt spid="56322"/>
                                        </p:tgtEl>
                                      </p:cBhvr>
                                    </p:animEffect>
                                  </p:childTnLst>
                                </p:cTn>
                              </p:par>
                              <p:par>
                                <p:cTn id="37" presetID="58" presetClass="entr" presetSubtype="0" accel="100000" fill="hold" nodeType="withEffect">
                                  <p:stCondLst>
                                    <p:cond delay="0"/>
                                  </p:stCondLst>
                                  <p:childTnLst>
                                    <p:set>
                                      <p:cBhvr>
                                        <p:cTn id="38" dur="1" fill="hold">
                                          <p:stCondLst>
                                            <p:cond delay="0"/>
                                          </p:stCondLst>
                                        </p:cTn>
                                        <p:tgtEl>
                                          <p:spTgt spid="56323"/>
                                        </p:tgtEl>
                                        <p:attrNameLst>
                                          <p:attrName>style.visibility</p:attrName>
                                        </p:attrNameLst>
                                      </p:cBhvr>
                                      <p:to>
                                        <p:strVal val="visible"/>
                                      </p:to>
                                    </p:set>
                                    <p:anim calcmode="lin" valueType="num">
                                      <p:cBhvr>
                                        <p:cTn id="39" dur="500" fill="hold"/>
                                        <p:tgtEl>
                                          <p:spTgt spid="56323"/>
                                        </p:tgtEl>
                                        <p:attrNameLst>
                                          <p:attrName>ppt_w</p:attrName>
                                        </p:attrNameLst>
                                      </p:cBhvr>
                                      <p:tavLst>
                                        <p:tav tm="0">
                                          <p:val>
                                            <p:strVal val="#ppt_w*2.5"/>
                                          </p:val>
                                        </p:tav>
                                        <p:tav tm="100000">
                                          <p:val>
                                            <p:strVal val="#ppt_w"/>
                                          </p:val>
                                        </p:tav>
                                      </p:tavLst>
                                    </p:anim>
                                    <p:anim calcmode="lin" valueType="num">
                                      <p:cBhvr>
                                        <p:cTn id="40" dur="500" fill="hold"/>
                                        <p:tgtEl>
                                          <p:spTgt spid="56323"/>
                                        </p:tgtEl>
                                        <p:attrNameLst>
                                          <p:attrName>ppt_h</p:attrName>
                                        </p:attrNameLst>
                                      </p:cBhvr>
                                      <p:tavLst>
                                        <p:tav tm="0">
                                          <p:val>
                                            <p:strVal val="#ppt_h*0.01"/>
                                          </p:val>
                                        </p:tav>
                                        <p:tav tm="100000">
                                          <p:val>
                                            <p:strVal val="#ppt_h"/>
                                          </p:val>
                                        </p:tav>
                                      </p:tavLst>
                                    </p:anim>
                                    <p:anim calcmode="lin" valueType="num">
                                      <p:cBhvr>
                                        <p:cTn id="41" dur="500" fill="hold"/>
                                        <p:tgtEl>
                                          <p:spTgt spid="56323"/>
                                        </p:tgtEl>
                                        <p:attrNameLst>
                                          <p:attrName>ppt_x</p:attrName>
                                        </p:attrNameLst>
                                      </p:cBhvr>
                                      <p:tavLst>
                                        <p:tav tm="0">
                                          <p:val>
                                            <p:strVal val="#ppt_x"/>
                                          </p:val>
                                        </p:tav>
                                        <p:tav tm="100000">
                                          <p:val>
                                            <p:strVal val="#ppt_x"/>
                                          </p:val>
                                        </p:tav>
                                      </p:tavLst>
                                    </p:anim>
                                    <p:anim calcmode="lin" valueType="num">
                                      <p:cBhvr>
                                        <p:cTn id="42" dur="500" fill="hold"/>
                                        <p:tgtEl>
                                          <p:spTgt spid="56323"/>
                                        </p:tgtEl>
                                        <p:attrNameLst>
                                          <p:attrName>ppt_y</p:attrName>
                                        </p:attrNameLst>
                                      </p:cBhvr>
                                      <p:tavLst>
                                        <p:tav tm="0">
                                          <p:val>
                                            <p:strVal val="#ppt_h+1"/>
                                          </p:val>
                                        </p:tav>
                                        <p:tav tm="100000">
                                          <p:val>
                                            <p:strVal val="#ppt_y"/>
                                          </p:val>
                                        </p:tav>
                                      </p:tavLst>
                                    </p:anim>
                                    <p:animEffect transition="in" filter="fade">
                                      <p:cBhvr>
                                        <p:cTn id="43" dur="500"/>
                                        <p:tgtEl>
                                          <p:spTgt spid="56323"/>
                                        </p:tgtEl>
                                      </p:cBhvr>
                                    </p:animEffect>
                                  </p:childTnLst>
                                </p:cTn>
                              </p:par>
                            </p:childTnLst>
                          </p:cTn>
                        </p:par>
                      </p:childTnLst>
                    </p:cTn>
                  </p:par>
                  <p:par>
                    <p:cTn id="44" fill="hold">
                      <p:stCondLst>
                        <p:cond delay="indefinite"/>
                      </p:stCondLst>
                      <p:childTnLst>
                        <p:par>
                          <p:cTn id="45" fill="hold">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9"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2" dur="500"/>
                                        <p:tgtEl>
                                          <p:spTgt spid="3">
                                            <p:txEl>
                                              <p:pRg st="5" end="5"/>
                                            </p:txEl>
                                          </p:spTgt>
                                        </p:tgtEl>
                                      </p:cBhvr>
                                    </p:animEffect>
                                  </p:childTnLst>
                                </p:cTn>
                              </p:par>
                              <p:par>
                                <p:cTn id="53" presetID="58" presetClass="entr" presetSubtype="0" accel="100000" fill="hold" nodeType="withEffect">
                                  <p:stCondLst>
                                    <p:cond delay="0"/>
                                  </p:stCondLst>
                                  <p:childTnLst>
                                    <p:set>
                                      <p:cBhvr>
                                        <p:cTn id="54" dur="1" fill="hold">
                                          <p:stCondLst>
                                            <p:cond delay="0"/>
                                          </p:stCondLst>
                                        </p:cTn>
                                        <p:tgtEl>
                                          <p:spTgt spid="56324"/>
                                        </p:tgtEl>
                                        <p:attrNameLst>
                                          <p:attrName>style.visibility</p:attrName>
                                        </p:attrNameLst>
                                      </p:cBhvr>
                                      <p:to>
                                        <p:strVal val="visible"/>
                                      </p:to>
                                    </p:set>
                                    <p:anim calcmode="lin" valueType="num">
                                      <p:cBhvr>
                                        <p:cTn id="55" dur="500" fill="hold"/>
                                        <p:tgtEl>
                                          <p:spTgt spid="56324"/>
                                        </p:tgtEl>
                                        <p:attrNameLst>
                                          <p:attrName>ppt_w</p:attrName>
                                        </p:attrNameLst>
                                      </p:cBhvr>
                                      <p:tavLst>
                                        <p:tav tm="0">
                                          <p:val>
                                            <p:strVal val="#ppt_w*2.5"/>
                                          </p:val>
                                        </p:tav>
                                        <p:tav tm="100000">
                                          <p:val>
                                            <p:strVal val="#ppt_w"/>
                                          </p:val>
                                        </p:tav>
                                      </p:tavLst>
                                    </p:anim>
                                    <p:anim calcmode="lin" valueType="num">
                                      <p:cBhvr>
                                        <p:cTn id="56" dur="500" fill="hold"/>
                                        <p:tgtEl>
                                          <p:spTgt spid="56324"/>
                                        </p:tgtEl>
                                        <p:attrNameLst>
                                          <p:attrName>ppt_h</p:attrName>
                                        </p:attrNameLst>
                                      </p:cBhvr>
                                      <p:tavLst>
                                        <p:tav tm="0">
                                          <p:val>
                                            <p:strVal val="#ppt_h*0.01"/>
                                          </p:val>
                                        </p:tav>
                                        <p:tav tm="100000">
                                          <p:val>
                                            <p:strVal val="#ppt_h"/>
                                          </p:val>
                                        </p:tav>
                                      </p:tavLst>
                                    </p:anim>
                                    <p:anim calcmode="lin" valueType="num">
                                      <p:cBhvr>
                                        <p:cTn id="57" dur="500" fill="hold"/>
                                        <p:tgtEl>
                                          <p:spTgt spid="56324"/>
                                        </p:tgtEl>
                                        <p:attrNameLst>
                                          <p:attrName>ppt_x</p:attrName>
                                        </p:attrNameLst>
                                      </p:cBhvr>
                                      <p:tavLst>
                                        <p:tav tm="0">
                                          <p:val>
                                            <p:strVal val="#ppt_x"/>
                                          </p:val>
                                        </p:tav>
                                        <p:tav tm="100000">
                                          <p:val>
                                            <p:strVal val="#ppt_x"/>
                                          </p:val>
                                        </p:tav>
                                      </p:tavLst>
                                    </p:anim>
                                    <p:anim calcmode="lin" valueType="num">
                                      <p:cBhvr>
                                        <p:cTn id="58" dur="500" fill="hold"/>
                                        <p:tgtEl>
                                          <p:spTgt spid="56324"/>
                                        </p:tgtEl>
                                        <p:attrNameLst>
                                          <p:attrName>ppt_y</p:attrName>
                                        </p:attrNameLst>
                                      </p:cBhvr>
                                      <p:tavLst>
                                        <p:tav tm="0">
                                          <p:val>
                                            <p:strVal val="#ppt_h+1"/>
                                          </p:val>
                                        </p:tav>
                                        <p:tav tm="100000">
                                          <p:val>
                                            <p:strVal val="#ppt_y"/>
                                          </p:val>
                                        </p:tav>
                                      </p:tavLst>
                                    </p:anim>
                                    <p:animEffect transition="in" filter="fade">
                                      <p:cBhvr>
                                        <p:cTn id="59" dur="500"/>
                                        <p:tgtEl>
                                          <p:spTgt spid="56324"/>
                                        </p:tgtEl>
                                      </p:cBhvr>
                                    </p:animEffect>
                                  </p:childTnLst>
                                </p:cTn>
                              </p:par>
                              <p:par>
                                <p:cTn id="60" presetID="58" presetClass="entr" presetSubtype="0" accel="100000" fill="hold" nodeType="withEffect">
                                  <p:stCondLst>
                                    <p:cond delay="0"/>
                                  </p:stCondLst>
                                  <p:childTnLst>
                                    <p:set>
                                      <p:cBhvr>
                                        <p:cTn id="61" dur="1" fill="hold">
                                          <p:stCondLst>
                                            <p:cond delay="0"/>
                                          </p:stCondLst>
                                        </p:cTn>
                                        <p:tgtEl>
                                          <p:spTgt spid="56325"/>
                                        </p:tgtEl>
                                        <p:attrNameLst>
                                          <p:attrName>style.visibility</p:attrName>
                                        </p:attrNameLst>
                                      </p:cBhvr>
                                      <p:to>
                                        <p:strVal val="visible"/>
                                      </p:to>
                                    </p:set>
                                    <p:anim calcmode="lin" valueType="num">
                                      <p:cBhvr>
                                        <p:cTn id="62" dur="500" fill="hold"/>
                                        <p:tgtEl>
                                          <p:spTgt spid="56325"/>
                                        </p:tgtEl>
                                        <p:attrNameLst>
                                          <p:attrName>ppt_w</p:attrName>
                                        </p:attrNameLst>
                                      </p:cBhvr>
                                      <p:tavLst>
                                        <p:tav tm="0">
                                          <p:val>
                                            <p:strVal val="#ppt_w*2.5"/>
                                          </p:val>
                                        </p:tav>
                                        <p:tav tm="100000">
                                          <p:val>
                                            <p:strVal val="#ppt_w"/>
                                          </p:val>
                                        </p:tav>
                                      </p:tavLst>
                                    </p:anim>
                                    <p:anim calcmode="lin" valueType="num">
                                      <p:cBhvr>
                                        <p:cTn id="63" dur="500" fill="hold"/>
                                        <p:tgtEl>
                                          <p:spTgt spid="56325"/>
                                        </p:tgtEl>
                                        <p:attrNameLst>
                                          <p:attrName>ppt_h</p:attrName>
                                        </p:attrNameLst>
                                      </p:cBhvr>
                                      <p:tavLst>
                                        <p:tav tm="0">
                                          <p:val>
                                            <p:strVal val="#ppt_h*0.01"/>
                                          </p:val>
                                        </p:tav>
                                        <p:tav tm="100000">
                                          <p:val>
                                            <p:strVal val="#ppt_h"/>
                                          </p:val>
                                        </p:tav>
                                      </p:tavLst>
                                    </p:anim>
                                    <p:anim calcmode="lin" valueType="num">
                                      <p:cBhvr>
                                        <p:cTn id="64" dur="500" fill="hold"/>
                                        <p:tgtEl>
                                          <p:spTgt spid="56325"/>
                                        </p:tgtEl>
                                        <p:attrNameLst>
                                          <p:attrName>ppt_x</p:attrName>
                                        </p:attrNameLst>
                                      </p:cBhvr>
                                      <p:tavLst>
                                        <p:tav tm="0">
                                          <p:val>
                                            <p:strVal val="#ppt_x"/>
                                          </p:val>
                                        </p:tav>
                                        <p:tav tm="100000">
                                          <p:val>
                                            <p:strVal val="#ppt_x"/>
                                          </p:val>
                                        </p:tav>
                                      </p:tavLst>
                                    </p:anim>
                                    <p:anim calcmode="lin" valueType="num">
                                      <p:cBhvr>
                                        <p:cTn id="65" dur="500" fill="hold"/>
                                        <p:tgtEl>
                                          <p:spTgt spid="56325"/>
                                        </p:tgtEl>
                                        <p:attrNameLst>
                                          <p:attrName>ppt_y</p:attrName>
                                        </p:attrNameLst>
                                      </p:cBhvr>
                                      <p:tavLst>
                                        <p:tav tm="0">
                                          <p:val>
                                            <p:strVal val="#ppt_h+1"/>
                                          </p:val>
                                        </p:tav>
                                        <p:tav tm="100000">
                                          <p:val>
                                            <p:strVal val="#ppt_y"/>
                                          </p:val>
                                        </p:tav>
                                      </p:tavLst>
                                    </p:anim>
                                    <p:animEffect transition="in" filter="fade">
                                      <p:cBhvr>
                                        <p:cTn id="66" dur="500"/>
                                        <p:tgtEl>
                                          <p:spTgt spid="56325"/>
                                        </p:tgtEl>
                                      </p:cBhvr>
                                    </p:animEffect>
                                  </p:childTnLst>
                                </p:cTn>
                              </p:par>
                            </p:childTnLst>
                          </p:cTn>
                        </p:par>
                      </p:childTnLst>
                    </p:cTn>
                  </p:par>
                  <p:par>
                    <p:cTn id="67" fill="hold">
                      <p:stCondLst>
                        <p:cond delay="indefinite"/>
                      </p:stCondLst>
                      <p:childTnLst>
                        <p:par>
                          <p:cTn id="68" fill="hold">
                            <p:stCondLst>
                              <p:cond delay="0"/>
                            </p:stCondLst>
                            <p:childTnLst>
                              <p:par>
                                <p:cTn id="69" presetID="58" presetClass="entr" presetSubtype="0" accel="100000" fill="hold" grpId="0"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 calcmode="lin" valueType="num">
                                      <p:cBhvr>
                                        <p:cTn id="7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7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7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75" dur="500"/>
                                        <p:tgtEl>
                                          <p:spTgt spid="3">
                                            <p:txEl>
                                              <p:pRg st="6" end="6"/>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8" presetClass="entr" presetSubtype="0" accel="100000" fill="hold" grpId="0" nodeType="clickEffect">
                                  <p:stCondLst>
                                    <p:cond delay="0"/>
                                  </p:stCondLst>
                                  <p:childTnLst>
                                    <p:set>
                                      <p:cBhvr>
                                        <p:cTn id="79" dur="1" fill="hold">
                                          <p:stCondLst>
                                            <p:cond delay="0"/>
                                          </p:stCondLst>
                                        </p:cTn>
                                        <p:tgtEl>
                                          <p:spTgt spid="3">
                                            <p:txEl>
                                              <p:pRg st="7" end="7"/>
                                            </p:txEl>
                                          </p:spTgt>
                                        </p:tgtEl>
                                        <p:attrNameLst>
                                          <p:attrName>style.visibility</p:attrName>
                                        </p:attrNameLst>
                                      </p:cBhvr>
                                      <p:to>
                                        <p:strVal val="visible"/>
                                      </p:to>
                                    </p:set>
                                    <p:anim calcmode="lin" valueType="num">
                                      <p:cBhvr>
                                        <p:cTn id="80"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81"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8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83"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84" dur="500"/>
                                        <p:tgtEl>
                                          <p:spTgt spid="3">
                                            <p:txEl>
                                              <p:pRg st="7" end="7"/>
                                            </p:txEl>
                                          </p:spTgt>
                                        </p:tgtEl>
                                      </p:cBhvr>
                                    </p:animEffect>
                                  </p:childTnLst>
                                </p:cTn>
                              </p:par>
                              <p:par>
                                <p:cTn id="85" presetID="58" presetClass="entr" presetSubtype="0" accel="100000" fill="hold" nodeType="withEffect">
                                  <p:stCondLst>
                                    <p:cond delay="0"/>
                                  </p:stCondLst>
                                  <p:childTnLst>
                                    <p:set>
                                      <p:cBhvr>
                                        <p:cTn id="86" dur="1" fill="hold">
                                          <p:stCondLst>
                                            <p:cond delay="0"/>
                                          </p:stCondLst>
                                        </p:cTn>
                                        <p:tgtEl>
                                          <p:spTgt spid="56326"/>
                                        </p:tgtEl>
                                        <p:attrNameLst>
                                          <p:attrName>style.visibility</p:attrName>
                                        </p:attrNameLst>
                                      </p:cBhvr>
                                      <p:to>
                                        <p:strVal val="visible"/>
                                      </p:to>
                                    </p:set>
                                    <p:anim calcmode="lin" valueType="num">
                                      <p:cBhvr>
                                        <p:cTn id="87" dur="500" fill="hold"/>
                                        <p:tgtEl>
                                          <p:spTgt spid="56326"/>
                                        </p:tgtEl>
                                        <p:attrNameLst>
                                          <p:attrName>ppt_w</p:attrName>
                                        </p:attrNameLst>
                                      </p:cBhvr>
                                      <p:tavLst>
                                        <p:tav tm="0">
                                          <p:val>
                                            <p:strVal val="#ppt_w*2.5"/>
                                          </p:val>
                                        </p:tav>
                                        <p:tav tm="100000">
                                          <p:val>
                                            <p:strVal val="#ppt_w"/>
                                          </p:val>
                                        </p:tav>
                                      </p:tavLst>
                                    </p:anim>
                                    <p:anim calcmode="lin" valueType="num">
                                      <p:cBhvr>
                                        <p:cTn id="88" dur="500" fill="hold"/>
                                        <p:tgtEl>
                                          <p:spTgt spid="56326"/>
                                        </p:tgtEl>
                                        <p:attrNameLst>
                                          <p:attrName>ppt_h</p:attrName>
                                        </p:attrNameLst>
                                      </p:cBhvr>
                                      <p:tavLst>
                                        <p:tav tm="0">
                                          <p:val>
                                            <p:strVal val="#ppt_h*0.01"/>
                                          </p:val>
                                        </p:tav>
                                        <p:tav tm="100000">
                                          <p:val>
                                            <p:strVal val="#ppt_h"/>
                                          </p:val>
                                        </p:tav>
                                      </p:tavLst>
                                    </p:anim>
                                    <p:anim calcmode="lin" valueType="num">
                                      <p:cBhvr>
                                        <p:cTn id="89" dur="500" fill="hold"/>
                                        <p:tgtEl>
                                          <p:spTgt spid="56326"/>
                                        </p:tgtEl>
                                        <p:attrNameLst>
                                          <p:attrName>ppt_x</p:attrName>
                                        </p:attrNameLst>
                                      </p:cBhvr>
                                      <p:tavLst>
                                        <p:tav tm="0">
                                          <p:val>
                                            <p:strVal val="#ppt_x"/>
                                          </p:val>
                                        </p:tav>
                                        <p:tav tm="100000">
                                          <p:val>
                                            <p:strVal val="#ppt_x"/>
                                          </p:val>
                                        </p:tav>
                                      </p:tavLst>
                                    </p:anim>
                                    <p:anim calcmode="lin" valueType="num">
                                      <p:cBhvr>
                                        <p:cTn id="90" dur="500" fill="hold"/>
                                        <p:tgtEl>
                                          <p:spTgt spid="56326"/>
                                        </p:tgtEl>
                                        <p:attrNameLst>
                                          <p:attrName>ppt_y</p:attrName>
                                        </p:attrNameLst>
                                      </p:cBhvr>
                                      <p:tavLst>
                                        <p:tav tm="0">
                                          <p:val>
                                            <p:strVal val="#ppt_h+1"/>
                                          </p:val>
                                        </p:tav>
                                        <p:tav tm="100000">
                                          <p:val>
                                            <p:strVal val="#ppt_y"/>
                                          </p:val>
                                        </p:tav>
                                      </p:tavLst>
                                    </p:anim>
                                    <p:animEffect transition="in" filter="fade">
                                      <p:cBhvr>
                                        <p:cTn id="91" dur="500"/>
                                        <p:tgtEl>
                                          <p:spTgt spid="56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13" name="Содержимое 2"/>
          <p:cNvSpPr>
            <a:spLocks noGrp="1"/>
          </p:cNvSpPr>
          <p:nvPr>
            <p:ph idx="1"/>
          </p:nvPr>
        </p:nvSpPr>
        <p:spPr>
          <a:xfrm>
            <a:off x="457200" y="1214422"/>
            <a:ext cx="8229600" cy="5360114"/>
          </a:xfrm>
        </p:spPr>
        <p:txBody>
          <a:bodyPr>
            <a:normAutofit fontScale="85000" lnSpcReduction="20000"/>
          </a:bodyPr>
          <a:lstStyle/>
          <a:p>
            <a:r>
              <a:rPr lang="ru-RU" dirty="0" smtClean="0"/>
              <a:t>Правую часть разложим в ряд Тейлора в точке    :</a:t>
            </a:r>
          </a:p>
          <a:p>
            <a:endParaRPr lang="ru-RU" dirty="0" smtClean="0"/>
          </a:p>
          <a:p>
            <a:endParaRPr lang="ru-RU" dirty="0" smtClean="0"/>
          </a:p>
          <a:p>
            <a:r>
              <a:rPr lang="ru-RU" dirty="0" smtClean="0"/>
              <a:t>Или</a:t>
            </a:r>
          </a:p>
          <a:p>
            <a:endParaRPr lang="ru-RU" dirty="0" smtClean="0"/>
          </a:p>
          <a:p>
            <a:endParaRPr lang="ru-RU" dirty="0" smtClean="0"/>
          </a:p>
          <a:p>
            <a:r>
              <a:rPr lang="ru-RU" dirty="0" smtClean="0"/>
              <a:t>где </a:t>
            </a:r>
          </a:p>
          <a:p>
            <a:r>
              <a:rPr lang="ru-RU" dirty="0" smtClean="0"/>
              <a:t>Отбросим члены порядка 2 и выше. Останется линейное уравнение:                   (2.4)</a:t>
            </a:r>
          </a:p>
          <a:p>
            <a:endParaRPr lang="ru-RU" dirty="0" smtClean="0"/>
          </a:p>
          <a:p>
            <a:r>
              <a:rPr lang="ru-RU" dirty="0" smtClean="0"/>
              <a:t>которое носит название </a:t>
            </a:r>
            <a:r>
              <a:rPr lang="ru-RU" i="1" dirty="0" smtClean="0"/>
              <a:t>линеаризованного уравнения</a:t>
            </a:r>
            <a:r>
              <a:rPr lang="ru-RU" b="1" dirty="0" smtClean="0"/>
              <a:t> </a:t>
            </a:r>
            <a:r>
              <a:rPr lang="ru-RU" dirty="0" smtClean="0"/>
              <a:t>или уравнения первого приближения. Интеграл этого уравнения для      находится сразу:</a:t>
            </a:r>
          </a:p>
          <a:p>
            <a:r>
              <a:rPr lang="ru-RU" dirty="0" smtClean="0"/>
              <a:t>                </a:t>
            </a:r>
            <a:r>
              <a:rPr lang="en-US" dirty="0" smtClean="0"/>
              <a:t>				</a:t>
            </a:r>
            <a:r>
              <a:rPr lang="ru-RU" dirty="0" smtClean="0"/>
              <a:t> , (2.5)</a:t>
            </a:r>
          </a:p>
          <a:p>
            <a:r>
              <a:rPr lang="ru-RU" dirty="0" smtClean="0"/>
              <a:t>где </a:t>
            </a:r>
            <a:r>
              <a:rPr lang="ru-RU" i="1" dirty="0" smtClean="0"/>
              <a:t>, с </a:t>
            </a:r>
            <a:r>
              <a:rPr lang="ru-RU" dirty="0" smtClean="0"/>
              <a:t>— произвольная постоянная.</a:t>
            </a:r>
          </a:p>
          <a:p>
            <a:endParaRPr lang="ru-RU" dirty="0" smtClean="0"/>
          </a:p>
          <a:p>
            <a:endParaRPr lang="ru-RU" dirty="0"/>
          </a:p>
        </p:txBody>
      </p:sp>
      <p:pic>
        <p:nvPicPr>
          <p:cNvPr id="59394" name="Picture 2" descr="C:\Users\73B5~1\AppData\Local\Temp\Rar$EX30.860\LectMB\Lect02.files\image062.gif"/>
          <p:cNvPicPr>
            <a:picLocks noChangeAspect="1" noChangeArrowheads="1"/>
          </p:cNvPicPr>
          <p:nvPr/>
        </p:nvPicPr>
        <p:blipFill>
          <a:blip r:embed="rId2" cstate="print"/>
          <a:srcRect/>
          <a:stretch>
            <a:fillRect/>
          </a:stretch>
        </p:blipFill>
        <p:spPr bwMode="auto">
          <a:xfrm>
            <a:off x="7643834" y="1214422"/>
            <a:ext cx="285752" cy="266702"/>
          </a:xfrm>
          <a:prstGeom prst="rect">
            <a:avLst/>
          </a:prstGeom>
          <a:noFill/>
        </p:spPr>
      </p:pic>
      <p:pic>
        <p:nvPicPr>
          <p:cNvPr id="59395" name="Picture 3" descr="C:\Users\73B5~1\AppData\Local\Temp\Rar$EX30.860\LectMB\Lect02.files\image064.gif"/>
          <p:cNvPicPr>
            <a:picLocks noChangeAspect="1" noChangeArrowheads="1"/>
          </p:cNvPicPr>
          <p:nvPr/>
        </p:nvPicPr>
        <p:blipFill>
          <a:blip r:embed="rId3" cstate="print"/>
          <a:srcRect/>
          <a:stretch>
            <a:fillRect/>
          </a:stretch>
        </p:blipFill>
        <p:spPr bwMode="auto">
          <a:xfrm>
            <a:off x="2428860" y="1571612"/>
            <a:ext cx="3972650" cy="714380"/>
          </a:xfrm>
          <a:prstGeom prst="rect">
            <a:avLst/>
          </a:prstGeom>
          <a:noFill/>
        </p:spPr>
      </p:pic>
      <p:pic>
        <p:nvPicPr>
          <p:cNvPr id="59396" name="Picture 4" descr="C:\Users\73B5~1\AppData\Local\Temp\Rar$EX30.860\LectMB\Lect02.files\image066.gif"/>
          <p:cNvPicPr>
            <a:picLocks noChangeAspect="1" noChangeArrowheads="1"/>
          </p:cNvPicPr>
          <p:nvPr/>
        </p:nvPicPr>
        <p:blipFill>
          <a:blip r:embed="rId4" cstate="print"/>
          <a:srcRect/>
          <a:stretch>
            <a:fillRect/>
          </a:stretch>
        </p:blipFill>
        <p:spPr bwMode="auto">
          <a:xfrm>
            <a:off x="1928794" y="2428868"/>
            <a:ext cx="2786082" cy="777072"/>
          </a:xfrm>
          <a:prstGeom prst="rect">
            <a:avLst/>
          </a:prstGeom>
          <a:noFill/>
        </p:spPr>
      </p:pic>
      <p:pic>
        <p:nvPicPr>
          <p:cNvPr id="59397" name="Picture 5" descr="C:\Users\73B5~1\AppData\Local\Temp\Rar$EX30.860\LectMB\Lect02.files\image068.gif"/>
          <p:cNvPicPr>
            <a:picLocks noChangeAspect="1" noChangeArrowheads="1"/>
          </p:cNvPicPr>
          <p:nvPr/>
        </p:nvPicPr>
        <p:blipFill>
          <a:blip r:embed="rId5" cstate="print"/>
          <a:srcRect/>
          <a:stretch>
            <a:fillRect/>
          </a:stretch>
        </p:blipFill>
        <p:spPr bwMode="auto">
          <a:xfrm>
            <a:off x="1500166" y="3214686"/>
            <a:ext cx="3129665" cy="357190"/>
          </a:xfrm>
          <a:prstGeom prst="rect">
            <a:avLst/>
          </a:prstGeom>
          <a:noFill/>
        </p:spPr>
      </p:pic>
      <p:pic>
        <p:nvPicPr>
          <p:cNvPr id="59398" name="Picture 6" descr="C:\Users\73B5~1\AppData\Local\Temp\Rar$EX30.860\LectMB\Lect02.files\image070.gif"/>
          <p:cNvPicPr>
            <a:picLocks noChangeAspect="1" noChangeArrowheads="1"/>
          </p:cNvPicPr>
          <p:nvPr/>
        </p:nvPicPr>
        <p:blipFill>
          <a:blip r:embed="rId6" cstate="print"/>
          <a:srcRect/>
          <a:stretch>
            <a:fillRect/>
          </a:stretch>
        </p:blipFill>
        <p:spPr bwMode="auto">
          <a:xfrm>
            <a:off x="3500430" y="4143380"/>
            <a:ext cx="1695876" cy="428628"/>
          </a:xfrm>
          <a:prstGeom prst="rect">
            <a:avLst/>
          </a:prstGeom>
          <a:noFill/>
        </p:spPr>
      </p:pic>
      <p:pic>
        <p:nvPicPr>
          <p:cNvPr id="59399" name="Picture 7" descr="C:\Users\73B5~1\AppData\Local\Temp\Rar$EX30.860\LectMB\Lect02.files\image072.gif"/>
          <p:cNvPicPr>
            <a:picLocks noChangeAspect="1" noChangeArrowheads="1"/>
          </p:cNvPicPr>
          <p:nvPr/>
        </p:nvPicPr>
        <p:blipFill>
          <a:blip r:embed="rId7" cstate="print"/>
          <a:srcRect/>
          <a:stretch>
            <a:fillRect/>
          </a:stretch>
        </p:blipFill>
        <p:spPr bwMode="auto">
          <a:xfrm>
            <a:off x="2714612" y="4929198"/>
            <a:ext cx="314325" cy="219075"/>
          </a:xfrm>
          <a:prstGeom prst="rect">
            <a:avLst/>
          </a:prstGeom>
          <a:noFill/>
        </p:spPr>
      </p:pic>
      <p:pic>
        <p:nvPicPr>
          <p:cNvPr id="59400" name="Picture 8" descr="C:\Users\73B5~1\AppData\Local\Temp\Rar$EX30.860\LectMB\Lect02.files\image074.gif"/>
          <p:cNvPicPr>
            <a:picLocks noChangeAspect="1" noChangeArrowheads="1"/>
          </p:cNvPicPr>
          <p:nvPr/>
        </p:nvPicPr>
        <p:blipFill>
          <a:blip r:embed="rId8" cstate="print"/>
          <a:srcRect/>
          <a:stretch>
            <a:fillRect/>
          </a:stretch>
        </p:blipFill>
        <p:spPr bwMode="auto">
          <a:xfrm>
            <a:off x="3428992" y="5429264"/>
            <a:ext cx="1714512" cy="324367"/>
          </a:xfrm>
          <a:prstGeom prst="rect">
            <a:avLst/>
          </a:prstGeom>
          <a:noFill/>
        </p:spPr>
      </p:pic>
      <p:pic>
        <p:nvPicPr>
          <p:cNvPr id="59401" name="Picture 9" descr="C:\Users\73B5~1\AppData\Local\Temp\Rar$EX30.860\LectMB\Lect02.files\image076.gif"/>
          <p:cNvPicPr>
            <a:picLocks noChangeAspect="1" noChangeArrowheads="1"/>
          </p:cNvPicPr>
          <p:nvPr/>
        </p:nvPicPr>
        <p:blipFill>
          <a:blip r:embed="rId9" cstate="print"/>
          <a:srcRect/>
          <a:stretch>
            <a:fillRect/>
          </a:stretch>
        </p:blipFill>
        <p:spPr bwMode="auto">
          <a:xfrm>
            <a:off x="5429256" y="2643182"/>
            <a:ext cx="1357322" cy="321839"/>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1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1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1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59394"/>
                                        </p:tgtEl>
                                        <p:attrNameLst>
                                          <p:attrName>style.visibility</p:attrName>
                                        </p:attrNameLst>
                                      </p:cBhvr>
                                      <p:to>
                                        <p:strVal val="visible"/>
                                      </p:to>
                                    </p:set>
                                    <p:anim calcmode="lin" valueType="num">
                                      <p:cBhvr>
                                        <p:cTn id="14" dur="500" fill="hold"/>
                                        <p:tgtEl>
                                          <p:spTgt spid="59394"/>
                                        </p:tgtEl>
                                        <p:attrNameLst>
                                          <p:attrName>ppt_w</p:attrName>
                                        </p:attrNameLst>
                                      </p:cBhvr>
                                      <p:tavLst>
                                        <p:tav tm="0">
                                          <p:val>
                                            <p:strVal val="#ppt_w*2.5"/>
                                          </p:val>
                                        </p:tav>
                                        <p:tav tm="100000">
                                          <p:val>
                                            <p:strVal val="#ppt_w"/>
                                          </p:val>
                                        </p:tav>
                                      </p:tavLst>
                                    </p:anim>
                                    <p:anim calcmode="lin" valueType="num">
                                      <p:cBhvr>
                                        <p:cTn id="15" dur="500" fill="hold"/>
                                        <p:tgtEl>
                                          <p:spTgt spid="59394"/>
                                        </p:tgtEl>
                                        <p:attrNameLst>
                                          <p:attrName>ppt_h</p:attrName>
                                        </p:attrNameLst>
                                      </p:cBhvr>
                                      <p:tavLst>
                                        <p:tav tm="0">
                                          <p:val>
                                            <p:strVal val="#ppt_h*0.01"/>
                                          </p:val>
                                        </p:tav>
                                        <p:tav tm="100000">
                                          <p:val>
                                            <p:strVal val="#ppt_h"/>
                                          </p:val>
                                        </p:tav>
                                      </p:tavLst>
                                    </p:anim>
                                    <p:anim calcmode="lin" valueType="num">
                                      <p:cBhvr>
                                        <p:cTn id="16" dur="500" fill="hold"/>
                                        <p:tgtEl>
                                          <p:spTgt spid="59394"/>
                                        </p:tgtEl>
                                        <p:attrNameLst>
                                          <p:attrName>ppt_x</p:attrName>
                                        </p:attrNameLst>
                                      </p:cBhvr>
                                      <p:tavLst>
                                        <p:tav tm="0">
                                          <p:val>
                                            <p:strVal val="#ppt_x"/>
                                          </p:val>
                                        </p:tav>
                                        <p:tav tm="100000">
                                          <p:val>
                                            <p:strVal val="#ppt_x"/>
                                          </p:val>
                                        </p:tav>
                                      </p:tavLst>
                                    </p:anim>
                                    <p:anim calcmode="lin" valueType="num">
                                      <p:cBhvr>
                                        <p:cTn id="17" dur="500" fill="hold"/>
                                        <p:tgtEl>
                                          <p:spTgt spid="59394"/>
                                        </p:tgtEl>
                                        <p:attrNameLst>
                                          <p:attrName>ppt_y</p:attrName>
                                        </p:attrNameLst>
                                      </p:cBhvr>
                                      <p:tavLst>
                                        <p:tav tm="0">
                                          <p:val>
                                            <p:strVal val="#ppt_h+1"/>
                                          </p:val>
                                        </p:tav>
                                        <p:tav tm="100000">
                                          <p:val>
                                            <p:strVal val="#ppt_y"/>
                                          </p:val>
                                        </p:tav>
                                      </p:tavLst>
                                    </p:anim>
                                    <p:animEffect transition="in" filter="fade">
                                      <p:cBhvr>
                                        <p:cTn id="18" dur="500"/>
                                        <p:tgtEl>
                                          <p:spTgt spid="59394"/>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59395"/>
                                        </p:tgtEl>
                                        <p:attrNameLst>
                                          <p:attrName>style.visibility</p:attrName>
                                        </p:attrNameLst>
                                      </p:cBhvr>
                                      <p:to>
                                        <p:strVal val="visible"/>
                                      </p:to>
                                    </p:set>
                                    <p:anim calcmode="lin" valueType="num">
                                      <p:cBhvr>
                                        <p:cTn id="21" dur="500" fill="hold"/>
                                        <p:tgtEl>
                                          <p:spTgt spid="59395"/>
                                        </p:tgtEl>
                                        <p:attrNameLst>
                                          <p:attrName>ppt_w</p:attrName>
                                        </p:attrNameLst>
                                      </p:cBhvr>
                                      <p:tavLst>
                                        <p:tav tm="0">
                                          <p:val>
                                            <p:strVal val="#ppt_w*2.5"/>
                                          </p:val>
                                        </p:tav>
                                        <p:tav tm="100000">
                                          <p:val>
                                            <p:strVal val="#ppt_w"/>
                                          </p:val>
                                        </p:tav>
                                      </p:tavLst>
                                    </p:anim>
                                    <p:anim calcmode="lin" valueType="num">
                                      <p:cBhvr>
                                        <p:cTn id="22" dur="500" fill="hold"/>
                                        <p:tgtEl>
                                          <p:spTgt spid="59395"/>
                                        </p:tgtEl>
                                        <p:attrNameLst>
                                          <p:attrName>ppt_h</p:attrName>
                                        </p:attrNameLst>
                                      </p:cBhvr>
                                      <p:tavLst>
                                        <p:tav tm="0">
                                          <p:val>
                                            <p:strVal val="#ppt_h*0.01"/>
                                          </p:val>
                                        </p:tav>
                                        <p:tav tm="100000">
                                          <p:val>
                                            <p:strVal val="#ppt_h"/>
                                          </p:val>
                                        </p:tav>
                                      </p:tavLst>
                                    </p:anim>
                                    <p:anim calcmode="lin" valueType="num">
                                      <p:cBhvr>
                                        <p:cTn id="23" dur="500" fill="hold"/>
                                        <p:tgtEl>
                                          <p:spTgt spid="59395"/>
                                        </p:tgtEl>
                                        <p:attrNameLst>
                                          <p:attrName>ppt_x</p:attrName>
                                        </p:attrNameLst>
                                      </p:cBhvr>
                                      <p:tavLst>
                                        <p:tav tm="0">
                                          <p:val>
                                            <p:strVal val="#ppt_x"/>
                                          </p:val>
                                        </p:tav>
                                        <p:tav tm="100000">
                                          <p:val>
                                            <p:strVal val="#ppt_x"/>
                                          </p:val>
                                        </p:tav>
                                      </p:tavLst>
                                    </p:anim>
                                    <p:anim calcmode="lin" valueType="num">
                                      <p:cBhvr>
                                        <p:cTn id="24" dur="500" fill="hold"/>
                                        <p:tgtEl>
                                          <p:spTgt spid="59395"/>
                                        </p:tgtEl>
                                        <p:attrNameLst>
                                          <p:attrName>ppt_y</p:attrName>
                                        </p:attrNameLst>
                                      </p:cBhvr>
                                      <p:tavLst>
                                        <p:tav tm="0">
                                          <p:val>
                                            <p:strVal val="#ppt_h+1"/>
                                          </p:val>
                                        </p:tav>
                                        <p:tav tm="100000">
                                          <p:val>
                                            <p:strVal val="#ppt_y"/>
                                          </p:val>
                                        </p:tav>
                                      </p:tavLst>
                                    </p:anim>
                                    <p:animEffect transition="in" filter="fade">
                                      <p:cBhvr>
                                        <p:cTn id="25" dur="500"/>
                                        <p:tgtEl>
                                          <p:spTgt spid="59395"/>
                                        </p:tgtEl>
                                      </p:cBhvr>
                                    </p:animEffect>
                                  </p:childTnLst>
                                </p:cTn>
                              </p:par>
                            </p:childTnLst>
                          </p:cTn>
                        </p:par>
                      </p:childTnLst>
                    </p:cTn>
                  </p:par>
                  <p:par>
                    <p:cTn id="26" fill="hold">
                      <p:stCondLst>
                        <p:cond delay="indefinite"/>
                      </p:stCondLst>
                      <p:childTnLst>
                        <p:par>
                          <p:cTn id="27" fill="hold">
                            <p:stCondLst>
                              <p:cond delay="0"/>
                            </p:stCondLst>
                            <p:childTnLst>
                              <p:par>
                                <p:cTn id="28" presetID="58" presetClass="entr" presetSubtype="0" accel="100000" fill="hold" grpId="0"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 calcmode="lin" valueType="num">
                                      <p:cBhvr>
                                        <p:cTn id="30" dur="500" fill="hold"/>
                                        <p:tgtEl>
                                          <p:spTgt spid="13">
                                            <p:txEl>
                                              <p:pRg st="3" end="3"/>
                                            </p:txEl>
                                          </p:spTgt>
                                        </p:tgtEl>
                                        <p:attrNameLst>
                                          <p:attrName>ppt_w</p:attrName>
                                        </p:attrNameLst>
                                      </p:cBhvr>
                                      <p:tavLst>
                                        <p:tav tm="0">
                                          <p:val>
                                            <p:strVal val="#ppt_w*2.5"/>
                                          </p:val>
                                        </p:tav>
                                        <p:tav tm="100000">
                                          <p:val>
                                            <p:strVal val="#ppt_w"/>
                                          </p:val>
                                        </p:tav>
                                      </p:tavLst>
                                    </p:anim>
                                    <p:anim calcmode="lin" valueType="num">
                                      <p:cBhvr>
                                        <p:cTn id="31" dur="500" fill="hold"/>
                                        <p:tgtEl>
                                          <p:spTgt spid="13">
                                            <p:txEl>
                                              <p:pRg st="3" end="3"/>
                                            </p:txEl>
                                          </p:spTgt>
                                        </p:tgtEl>
                                        <p:attrNameLst>
                                          <p:attrName>ppt_h</p:attrName>
                                        </p:attrNameLst>
                                      </p:cBhvr>
                                      <p:tavLst>
                                        <p:tav tm="0">
                                          <p:val>
                                            <p:strVal val="#ppt_h*0.01"/>
                                          </p:val>
                                        </p:tav>
                                        <p:tav tm="100000">
                                          <p:val>
                                            <p:strVal val="#ppt_h"/>
                                          </p:val>
                                        </p:tav>
                                      </p:tavLst>
                                    </p:anim>
                                    <p:anim calcmode="lin" valueType="num">
                                      <p:cBhvr>
                                        <p:cTn id="32"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13">
                                            <p:txEl>
                                              <p:pRg st="3" end="3"/>
                                            </p:txEl>
                                          </p:spTgt>
                                        </p:tgtEl>
                                        <p:attrNameLst>
                                          <p:attrName>ppt_y</p:attrName>
                                        </p:attrNameLst>
                                      </p:cBhvr>
                                      <p:tavLst>
                                        <p:tav tm="0">
                                          <p:val>
                                            <p:strVal val="#ppt_h+1"/>
                                          </p:val>
                                        </p:tav>
                                        <p:tav tm="100000">
                                          <p:val>
                                            <p:strVal val="#ppt_y"/>
                                          </p:val>
                                        </p:tav>
                                      </p:tavLst>
                                    </p:anim>
                                    <p:animEffect transition="in" filter="fade">
                                      <p:cBhvr>
                                        <p:cTn id="34" dur="500"/>
                                        <p:tgtEl>
                                          <p:spTgt spid="13">
                                            <p:txEl>
                                              <p:pRg st="3" end="3"/>
                                            </p:txEl>
                                          </p:spTgt>
                                        </p:tgtEl>
                                      </p:cBhvr>
                                    </p:animEffect>
                                  </p:childTnLst>
                                </p:cTn>
                              </p:par>
                              <p:par>
                                <p:cTn id="35" presetID="58" presetClass="entr" presetSubtype="0" accel="100000" fill="hold" nodeType="withEffect">
                                  <p:stCondLst>
                                    <p:cond delay="0"/>
                                  </p:stCondLst>
                                  <p:childTnLst>
                                    <p:set>
                                      <p:cBhvr>
                                        <p:cTn id="36" dur="1" fill="hold">
                                          <p:stCondLst>
                                            <p:cond delay="0"/>
                                          </p:stCondLst>
                                        </p:cTn>
                                        <p:tgtEl>
                                          <p:spTgt spid="59396"/>
                                        </p:tgtEl>
                                        <p:attrNameLst>
                                          <p:attrName>style.visibility</p:attrName>
                                        </p:attrNameLst>
                                      </p:cBhvr>
                                      <p:to>
                                        <p:strVal val="visible"/>
                                      </p:to>
                                    </p:set>
                                    <p:anim calcmode="lin" valueType="num">
                                      <p:cBhvr>
                                        <p:cTn id="37" dur="500" fill="hold"/>
                                        <p:tgtEl>
                                          <p:spTgt spid="59396"/>
                                        </p:tgtEl>
                                        <p:attrNameLst>
                                          <p:attrName>ppt_w</p:attrName>
                                        </p:attrNameLst>
                                      </p:cBhvr>
                                      <p:tavLst>
                                        <p:tav tm="0">
                                          <p:val>
                                            <p:strVal val="#ppt_w*2.5"/>
                                          </p:val>
                                        </p:tav>
                                        <p:tav tm="100000">
                                          <p:val>
                                            <p:strVal val="#ppt_w"/>
                                          </p:val>
                                        </p:tav>
                                      </p:tavLst>
                                    </p:anim>
                                    <p:anim calcmode="lin" valueType="num">
                                      <p:cBhvr>
                                        <p:cTn id="38" dur="500" fill="hold"/>
                                        <p:tgtEl>
                                          <p:spTgt spid="59396"/>
                                        </p:tgtEl>
                                        <p:attrNameLst>
                                          <p:attrName>ppt_h</p:attrName>
                                        </p:attrNameLst>
                                      </p:cBhvr>
                                      <p:tavLst>
                                        <p:tav tm="0">
                                          <p:val>
                                            <p:strVal val="#ppt_h*0.01"/>
                                          </p:val>
                                        </p:tav>
                                        <p:tav tm="100000">
                                          <p:val>
                                            <p:strVal val="#ppt_h"/>
                                          </p:val>
                                        </p:tav>
                                      </p:tavLst>
                                    </p:anim>
                                    <p:anim calcmode="lin" valueType="num">
                                      <p:cBhvr>
                                        <p:cTn id="39" dur="500" fill="hold"/>
                                        <p:tgtEl>
                                          <p:spTgt spid="59396"/>
                                        </p:tgtEl>
                                        <p:attrNameLst>
                                          <p:attrName>ppt_x</p:attrName>
                                        </p:attrNameLst>
                                      </p:cBhvr>
                                      <p:tavLst>
                                        <p:tav tm="0">
                                          <p:val>
                                            <p:strVal val="#ppt_x"/>
                                          </p:val>
                                        </p:tav>
                                        <p:tav tm="100000">
                                          <p:val>
                                            <p:strVal val="#ppt_x"/>
                                          </p:val>
                                        </p:tav>
                                      </p:tavLst>
                                    </p:anim>
                                    <p:anim calcmode="lin" valueType="num">
                                      <p:cBhvr>
                                        <p:cTn id="40" dur="500" fill="hold"/>
                                        <p:tgtEl>
                                          <p:spTgt spid="59396"/>
                                        </p:tgtEl>
                                        <p:attrNameLst>
                                          <p:attrName>ppt_y</p:attrName>
                                        </p:attrNameLst>
                                      </p:cBhvr>
                                      <p:tavLst>
                                        <p:tav tm="0">
                                          <p:val>
                                            <p:strVal val="#ppt_h+1"/>
                                          </p:val>
                                        </p:tav>
                                        <p:tav tm="100000">
                                          <p:val>
                                            <p:strVal val="#ppt_y"/>
                                          </p:val>
                                        </p:tav>
                                      </p:tavLst>
                                    </p:anim>
                                    <p:animEffect transition="in" filter="fade">
                                      <p:cBhvr>
                                        <p:cTn id="41" dur="500"/>
                                        <p:tgtEl>
                                          <p:spTgt spid="59396"/>
                                        </p:tgtEl>
                                      </p:cBhvr>
                                    </p:animEffect>
                                  </p:childTnLst>
                                </p:cTn>
                              </p:par>
                              <p:par>
                                <p:cTn id="42" presetID="58" presetClass="entr" presetSubtype="0" accel="100000" fill="hold" nodeType="withEffect">
                                  <p:stCondLst>
                                    <p:cond delay="0"/>
                                  </p:stCondLst>
                                  <p:childTnLst>
                                    <p:set>
                                      <p:cBhvr>
                                        <p:cTn id="43" dur="1" fill="hold">
                                          <p:stCondLst>
                                            <p:cond delay="0"/>
                                          </p:stCondLst>
                                        </p:cTn>
                                        <p:tgtEl>
                                          <p:spTgt spid="59401"/>
                                        </p:tgtEl>
                                        <p:attrNameLst>
                                          <p:attrName>style.visibility</p:attrName>
                                        </p:attrNameLst>
                                      </p:cBhvr>
                                      <p:to>
                                        <p:strVal val="visible"/>
                                      </p:to>
                                    </p:set>
                                    <p:anim calcmode="lin" valueType="num">
                                      <p:cBhvr>
                                        <p:cTn id="44" dur="500" fill="hold"/>
                                        <p:tgtEl>
                                          <p:spTgt spid="59401"/>
                                        </p:tgtEl>
                                        <p:attrNameLst>
                                          <p:attrName>ppt_w</p:attrName>
                                        </p:attrNameLst>
                                      </p:cBhvr>
                                      <p:tavLst>
                                        <p:tav tm="0">
                                          <p:val>
                                            <p:strVal val="#ppt_w*2.5"/>
                                          </p:val>
                                        </p:tav>
                                        <p:tav tm="100000">
                                          <p:val>
                                            <p:strVal val="#ppt_w"/>
                                          </p:val>
                                        </p:tav>
                                      </p:tavLst>
                                    </p:anim>
                                    <p:anim calcmode="lin" valueType="num">
                                      <p:cBhvr>
                                        <p:cTn id="45" dur="500" fill="hold"/>
                                        <p:tgtEl>
                                          <p:spTgt spid="59401"/>
                                        </p:tgtEl>
                                        <p:attrNameLst>
                                          <p:attrName>ppt_h</p:attrName>
                                        </p:attrNameLst>
                                      </p:cBhvr>
                                      <p:tavLst>
                                        <p:tav tm="0">
                                          <p:val>
                                            <p:strVal val="#ppt_h*0.01"/>
                                          </p:val>
                                        </p:tav>
                                        <p:tav tm="100000">
                                          <p:val>
                                            <p:strVal val="#ppt_h"/>
                                          </p:val>
                                        </p:tav>
                                      </p:tavLst>
                                    </p:anim>
                                    <p:anim calcmode="lin" valueType="num">
                                      <p:cBhvr>
                                        <p:cTn id="46" dur="500" fill="hold"/>
                                        <p:tgtEl>
                                          <p:spTgt spid="59401"/>
                                        </p:tgtEl>
                                        <p:attrNameLst>
                                          <p:attrName>ppt_x</p:attrName>
                                        </p:attrNameLst>
                                      </p:cBhvr>
                                      <p:tavLst>
                                        <p:tav tm="0">
                                          <p:val>
                                            <p:strVal val="#ppt_x"/>
                                          </p:val>
                                        </p:tav>
                                        <p:tav tm="100000">
                                          <p:val>
                                            <p:strVal val="#ppt_x"/>
                                          </p:val>
                                        </p:tav>
                                      </p:tavLst>
                                    </p:anim>
                                    <p:anim calcmode="lin" valueType="num">
                                      <p:cBhvr>
                                        <p:cTn id="47" dur="500" fill="hold"/>
                                        <p:tgtEl>
                                          <p:spTgt spid="59401"/>
                                        </p:tgtEl>
                                        <p:attrNameLst>
                                          <p:attrName>ppt_y</p:attrName>
                                        </p:attrNameLst>
                                      </p:cBhvr>
                                      <p:tavLst>
                                        <p:tav tm="0">
                                          <p:val>
                                            <p:strVal val="#ppt_h+1"/>
                                          </p:val>
                                        </p:tav>
                                        <p:tav tm="100000">
                                          <p:val>
                                            <p:strVal val="#ppt_y"/>
                                          </p:val>
                                        </p:tav>
                                      </p:tavLst>
                                    </p:anim>
                                    <p:animEffect transition="in" filter="fade">
                                      <p:cBhvr>
                                        <p:cTn id="48" dur="500"/>
                                        <p:tgtEl>
                                          <p:spTgt spid="59401"/>
                                        </p:tgtEl>
                                      </p:cBhvr>
                                    </p:animEffect>
                                  </p:childTnLst>
                                </p:cTn>
                              </p:par>
                            </p:childTnLst>
                          </p:cTn>
                        </p:par>
                      </p:childTnLst>
                    </p:cTn>
                  </p:par>
                  <p:par>
                    <p:cTn id="49" fill="hold">
                      <p:stCondLst>
                        <p:cond delay="indefinite"/>
                      </p:stCondLst>
                      <p:childTnLst>
                        <p:par>
                          <p:cTn id="50" fill="hold">
                            <p:stCondLst>
                              <p:cond delay="0"/>
                            </p:stCondLst>
                            <p:childTnLst>
                              <p:par>
                                <p:cTn id="51" presetID="58" presetClass="entr" presetSubtype="0" accel="100000" fill="hold" grpId="0" nodeType="click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 calcmode="lin" valueType="num">
                                      <p:cBhvr>
                                        <p:cTn id="53" dur="500" fill="hold"/>
                                        <p:tgtEl>
                                          <p:spTgt spid="13">
                                            <p:txEl>
                                              <p:pRg st="6" end="6"/>
                                            </p:txEl>
                                          </p:spTgt>
                                        </p:tgtEl>
                                        <p:attrNameLst>
                                          <p:attrName>ppt_w</p:attrName>
                                        </p:attrNameLst>
                                      </p:cBhvr>
                                      <p:tavLst>
                                        <p:tav tm="0">
                                          <p:val>
                                            <p:strVal val="#ppt_w*2.5"/>
                                          </p:val>
                                        </p:tav>
                                        <p:tav tm="100000">
                                          <p:val>
                                            <p:strVal val="#ppt_w"/>
                                          </p:val>
                                        </p:tav>
                                      </p:tavLst>
                                    </p:anim>
                                    <p:anim calcmode="lin" valueType="num">
                                      <p:cBhvr>
                                        <p:cTn id="54" dur="500" fill="hold"/>
                                        <p:tgtEl>
                                          <p:spTgt spid="13">
                                            <p:txEl>
                                              <p:pRg st="6" end="6"/>
                                            </p:txEl>
                                          </p:spTgt>
                                        </p:tgtEl>
                                        <p:attrNameLst>
                                          <p:attrName>ppt_h</p:attrName>
                                        </p:attrNameLst>
                                      </p:cBhvr>
                                      <p:tavLst>
                                        <p:tav tm="0">
                                          <p:val>
                                            <p:strVal val="#ppt_h*0.01"/>
                                          </p:val>
                                        </p:tav>
                                        <p:tav tm="100000">
                                          <p:val>
                                            <p:strVal val="#ppt_h"/>
                                          </p:val>
                                        </p:tav>
                                      </p:tavLst>
                                    </p:anim>
                                    <p:anim calcmode="lin" valueType="num">
                                      <p:cBhvr>
                                        <p:cTn id="55"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6" dur="500" fill="hold"/>
                                        <p:tgtEl>
                                          <p:spTgt spid="13">
                                            <p:txEl>
                                              <p:pRg st="6" end="6"/>
                                            </p:txEl>
                                          </p:spTgt>
                                        </p:tgtEl>
                                        <p:attrNameLst>
                                          <p:attrName>ppt_y</p:attrName>
                                        </p:attrNameLst>
                                      </p:cBhvr>
                                      <p:tavLst>
                                        <p:tav tm="0">
                                          <p:val>
                                            <p:strVal val="#ppt_h+1"/>
                                          </p:val>
                                        </p:tav>
                                        <p:tav tm="100000">
                                          <p:val>
                                            <p:strVal val="#ppt_y"/>
                                          </p:val>
                                        </p:tav>
                                      </p:tavLst>
                                    </p:anim>
                                    <p:animEffect transition="in" filter="fade">
                                      <p:cBhvr>
                                        <p:cTn id="57" dur="500"/>
                                        <p:tgtEl>
                                          <p:spTgt spid="13">
                                            <p:txEl>
                                              <p:pRg st="6" end="6"/>
                                            </p:txEl>
                                          </p:spTgt>
                                        </p:tgtEl>
                                      </p:cBhvr>
                                    </p:animEffect>
                                  </p:childTnLst>
                                </p:cTn>
                              </p:par>
                              <p:par>
                                <p:cTn id="58" presetID="58" presetClass="entr" presetSubtype="0" accel="100000" fill="hold" nodeType="withEffect">
                                  <p:stCondLst>
                                    <p:cond delay="0"/>
                                  </p:stCondLst>
                                  <p:childTnLst>
                                    <p:set>
                                      <p:cBhvr>
                                        <p:cTn id="59" dur="1" fill="hold">
                                          <p:stCondLst>
                                            <p:cond delay="0"/>
                                          </p:stCondLst>
                                        </p:cTn>
                                        <p:tgtEl>
                                          <p:spTgt spid="59397"/>
                                        </p:tgtEl>
                                        <p:attrNameLst>
                                          <p:attrName>style.visibility</p:attrName>
                                        </p:attrNameLst>
                                      </p:cBhvr>
                                      <p:to>
                                        <p:strVal val="visible"/>
                                      </p:to>
                                    </p:set>
                                    <p:anim calcmode="lin" valueType="num">
                                      <p:cBhvr>
                                        <p:cTn id="60" dur="500" fill="hold"/>
                                        <p:tgtEl>
                                          <p:spTgt spid="59397"/>
                                        </p:tgtEl>
                                        <p:attrNameLst>
                                          <p:attrName>ppt_w</p:attrName>
                                        </p:attrNameLst>
                                      </p:cBhvr>
                                      <p:tavLst>
                                        <p:tav tm="0">
                                          <p:val>
                                            <p:strVal val="#ppt_w*2.5"/>
                                          </p:val>
                                        </p:tav>
                                        <p:tav tm="100000">
                                          <p:val>
                                            <p:strVal val="#ppt_w"/>
                                          </p:val>
                                        </p:tav>
                                      </p:tavLst>
                                    </p:anim>
                                    <p:anim calcmode="lin" valueType="num">
                                      <p:cBhvr>
                                        <p:cTn id="61" dur="500" fill="hold"/>
                                        <p:tgtEl>
                                          <p:spTgt spid="59397"/>
                                        </p:tgtEl>
                                        <p:attrNameLst>
                                          <p:attrName>ppt_h</p:attrName>
                                        </p:attrNameLst>
                                      </p:cBhvr>
                                      <p:tavLst>
                                        <p:tav tm="0">
                                          <p:val>
                                            <p:strVal val="#ppt_h*0.01"/>
                                          </p:val>
                                        </p:tav>
                                        <p:tav tm="100000">
                                          <p:val>
                                            <p:strVal val="#ppt_h"/>
                                          </p:val>
                                        </p:tav>
                                      </p:tavLst>
                                    </p:anim>
                                    <p:anim calcmode="lin" valueType="num">
                                      <p:cBhvr>
                                        <p:cTn id="62" dur="500" fill="hold"/>
                                        <p:tgtEl>
                                          <p:spTgt spid="59397"/>
                                        </p:tgtEl>
                                        <p:attrNameLst>
                                          <p:attrName>ppt_x</p:attrName>
                                        </p:attrNameLst>
                                      </p:cBhvr>
                                      <p:tavLst>
                                        <p:tav tm="0">
                                          <p:val>
                                            <p:strVal val="#ppt_x"/>
                                          </p:val>
                                        </p:tav>
                                        <p:tav tm="100000">
                                          <p:val>
                                            <p:strVal val="#ppt_x"/>
                                          </p:val>
                                        </p:tav>
                                      </p:tavLst>
                                    </p:anim>
                                    <p:anim calcmode="lin" valueType="num">
                                      <p:cBhvr>
                                        <p:cTn id="63" dur="500" fill="hold"/>
                                        <p:tgtEl>
                                          <p:spTgt spid="59397"/>
                                        </p:tgtEl>
                                        <p:attrNameLst>
                                          <p:attrName>ppt_y</p:attrName>
                                        </p:attrNameLst>
                                      </p:cBhvr>
                                      <p:tavLst>
                                        <p:tav tm="0">
                                          <p:val>
                                            <p:strVal val="#ppt_h+1"/>
                                          </p:val>
                                        </p:tav>
                                        <p:tav tm="100000">
                                          <p:val>
                                            <p:strVal val="#ppt_y"/>
                                          </p:val>
                                        </p:tav>
                                      </p:tavLst>
                                    </p:anim>
                                    <p:animEffect transition="in" filter="fade">
                                      <p:cBhvr>
                                        <p:cTn id="64" dur="500"/>
                                        <p:tgtEl>
                                          <p:spTgt spid="59397"/>
                                        </p:tgtEl>
                                      </p:cBhvr>
                                    </p:animEffect>
                                  </p:childTnLst>
                                </p:cTn>
                              </p:par>
                            </p:childTnLst>
                          </p:cTn>
                        </p:par>
                      </p:childTnLst>
                    </p:cTn>
                  </p:par>
                  <p:par>
                    <p:cTn id="65" fill="hold">
                      <p:stCondLst>
                        <p:cond delay="indefinite"/>
                      </p:stCondLst>
                      <p:childTnLst>
                        <p:par>
                          <p:cTn id="66" fill="hold">
                            <p:stCondLst>
                              <p:cond delay="0"/>
                            </p:stCondLst>
                            <p:childTnLst>
                              <p:par>
                                <p:cTn id="67" presetID="58" presetClass="entr" presetSubtype="0" accel="100000" fill="hold" grpId="0" nodeType="clickEffect">
                                  <p:stCondLst>
                                    <p:cond delay="0"/>
                                  </p:stCondLst>
                                  <p:childTnLst>
                                    <p:set>
                                      <p:cBhvr>
                                        <p:cTn id="68" dur="1" fill="hold">
                                          <p:stCondLst>
                                            <p:cond delay="0"/>
                                          </p:stCondLst>
                                        </p:cTn>
                                        <p:tgtEl>
                                          <p:spTgt spid="13">
                                            <p:txEl>
                                              <p:pRg st="7" end="7"/>
                                            </p:txEl>
                                          </p:spTgt>
                                        </p:tgtEl>
                                        <p:attrNameLst>
                                          <p:attrName>style.visibility</p:attrName>
                                        </p:attrNameLst>
                                      </p:cBhvr>
                                      <p:to>
                                        <p:strVal val="visible"/>
                                      </p:to>
                                    </p:set>
                                    <p:anim calcmode="lin" valueType="num">
                                      <p:cBhvr>
                                        <p:cTn id="69" dur="500" fill="hold"/>
                                        <p:tgtEl>
                                          <p:spTgt spid="13">
                                            <p:txEl>
                                              <p:pRg st="7" end="7"/>
                                            </p:txEl>
                                          </p:spTgt>
                                        </p:tgtEl>
                                        <p:attrNameLst>
                                          <p:attrName>ppt_w</p:attrName>
                                        </p:attrNameLst>
                                      </p:cBhvr>
                                      <p:tavLst>
                                        <p:tav tm="0">
                                          <p:val>
                                            <p:strVal val="#ppt_w*2.5"/>
                                          </p:val>
                                        </p:tav>
                                        <p:tav tm="100000">
                                          <p:val>
                                            <p:strVal val="#ppt_w"/>
                                          </p:val>
                                        </p:tav>
                                      </p:tavLst>
                                    </p:anim>
                                    <p:anim calcmode="lin" valueType="num">
                                      <p:cBhvr>
                                        <p:cTn id="70" dur="500" fill="hold"/>
                                        <p:tgtEl>
                                          <p:spTgt spid="13">
                                            <p:txEl>
                                              <p:pRg st="7" end="7"/>
                                            </p:txEl>
                                          </p:spTgt>
                                        </p:tgtEl>
                                        <p:attrNameLst>
                                          <p:attrName>ppt_h</p:attrName>
                                        </p:attrNameLst>
                                      </p:cBhvr>
                                      <p:tavLst>
                                        <p:tav tm="0">
                                          <p:val>
                                            <p:strVal val="#ppt_h*0.01"/>
                                          </p:val>
                                        </p:tav>
                                        <p:tav tm="100000">
                                          <p:val>
                                            <p:strVal val="#ppt_h"/>
                                          </p:val>
                                        </p:tav>
                                      </p:tavLst>
                                    </p:anim>
                                    <p:anim calcmode="lin" valueType="num">
                                      <p:cBhvr>
                                        <p:cTn id="71"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72" dur="500" fill="hold"/>
                                        <p:tgtEl>
                                          <p:spTgt spid="13">
                                            <p:txEl>
                                              <p:pRg st="7" end="7"/>
                                            </p:txEl>
                                          </p:spTgt>
                                        </p:tgtEl>
                                        <p:attrNameLst>
                                          <p:attrName>ppt_y</p:attrName>
                                        </p:attrNameLst>
                                      </p:cBhvr>
                                      <p:tavLst>
                                        <p:tav tm="0">
                                          <p:val>
                                            <p:strVal val="#ppt_h+1"/>
                                          </p:val>
                                        </p:tav>
                                        <p:tav tm="100000">
                                          <p:val>
                                            <p:strVal val="#ppt_y"/>
                                          </p:val>
                                        </p:tav>
                                      </p:tavLst>
                                    </p:anim>
                                    <p:animEffect transition="in" filter="fade">
                                      <p:cBhvr>
                                        <p:cTn id="73" dur="500"/>
                                        <p:tgtEl>
                                          <p:spTgt spid="13">
                                            <p:txEl>
                                              <p:pRg st="7" end="7"/>
                                            </p:txEl>
                                          </p:spTgt>
                                        </p:tgtEl>
                                      </p:cBhvr>
                                    </p:animEffect>
                                  </p:childTnLst>
                                </p:cTn>
                              </p:par>
                              <p:par>
                                <p:cTn id="74" presetID="58" presetClass="entr" presetSubtype="0" accel="100000" fill="hold" nodeType="withEffect">
                                  <p:stCondLst>
                                    <p:cond delay="0"/>
                                  </p:stCondLst>
                                  <p:childTnLst>
                                    <p:set>
                                      <p:cBhvr>
                                        <p:cTn id="75" dur="1" fill="hold">
                                          <p:stCondLst>
                                            <p:cond delay="0"/>
                                          </p:stCondLst>
                                        </p:cTn>
                                        <p:tgtEl>
                                          <p:spTgt spid="59398"/>
                                        </p:tgtEl>
                                        <p:attrNameLst>
                                          <p:attrName>style.visibility</p:attrName>
                                        </p:attrNameLst>
                                      </p:cBhvr>
                                      <p:to>
                                        <p:strVal val="visible"/>
                                      </p:to>
                                    </p:set>
                                    <p:anim calcmode="lin" valueType="num">
                                      <p:cBhvr>
                                        <p:cTn id="76" dur="500" fill="hold"/>
                                        <p:tgtEl>
                                          <p:spTgt spid="59398"/>
                                        </p:tgtEl>
                                        <p:attrNameLst>
                                          <p:attrName>ppt_w</p:attrName>
                                        </p:attrNameLst>
                                      </p:cBhvr>
                                      <p:tavLst>
                                        <p:tav tm="0">
                                          <p:val>
                                            <p:strVal val="#ppt_w*2.5"/>
                                          </p:val>
                                        </p:tav>
                                        <p:tav tm="100000">
                                          <p:val>
                                            <p:strVal val="#ppt_w"/>
                                          </p:val>
                                        </p:tav>
                                      </p:tavLst>
                                    </p:anim>
                                    <p:anim calcmode="lin" valueType="num">
                                      <p:cBhvr>
                                        <p:cTn id="77" dur="500" fill="hold"/>
                                        <p:tgtEl>
                                          <p:spTgt spid="59398"/>
                                        </p:tgtEl>
                                        <p:attrNameLst>
                                          <p:attrName>ppt_h</p:attrName>
                                        </p:attrNameLst>
                                      </p:cBhvr>
                                      <p:tavLst>
                                        <p:tav tm="0">
                                          <p:val>
                                            <p:strVal val="#ppt_h*0.01"/>
                                          </p:val>
                                        </p:tav>
                                        <p:tav tm="100000">
                                          <p:val>
                                            <p:strVal val="#ppt_h"/>
                                          </p:val>
                                        </p:tav>
                                      </p:tavLst>
                                    </p:anim>
                                    <p:anim calcmode="lin" valueType="num">
                                      <p:cBhvr>
                                        <p:cTn id="78" dur="500" fill="hold"/>
                                        <p:tgtEl>
                                          <p:spTgt spid="59398"/>
                                        </p:tgtEl>
                                        <p:attrNameLst>
                                          <p:attrName>ppt_x</p:attrName>
                                        </p:attrNameLst>
                                      </p:cBhvr>
                                      <p:tavLst>
                                        <p:tav tm="0">
                                          <p:val>
                                            <p:strVal val="#ppt_x"/>
                                          </p:val>
                                        </p:tav>
                                        <p:tav tm="100000">
                                          <p:val>
                                            <p:strVal val="#ppt_x"/>
                                          </p:val>
                                        </p:tav>
                                      </p:tavLst>
                                    </p:anim>
                                    <p:anim calcmode="lin" valueType="num">
                                      <p:cBhvr>
                                        <p:cTn id="79" dur="500" fill="hold"/>
                                        <p:tgtEl>
                                          <p:spTgt spid="59398"/>
                                        </p:tgtEl>
                                        <p:attrNameLst>
                                          <p:attrName>ppt_y</p:attrName>
                                        </p:attrNameLst>
                                      </p:cBhvr>
                                      <p:tavLst>
                                        <p:tav tm="0">
                                          <p:val>
                                            <p:strVal val="#ppt_h+1"/>
                                          </p:val>
                                        </p:tav>
                                        <p:tav tm="100000">
                                          <p:val>
                                            <p:strVal val="#ppt_y"/>
                                          </p:val>
                                        </p:tav>
                                      </p:tavLst>
                                    </p:anim>
                                    <p:animEffect transition="in" filter="fade">
                                      <p:cBhvr>
                                        <p:cTn id="80" dur="500"/>
                                        <p:tgtEl>
                                          <p:spTgt spid="59398"/>
                                        </p:tgtEl>
                                      </p:cBhvr>
                                    </p:animEffect>
                                  </p:childTnLst>
                                </p:cTn>
                              </p:par>
                            </p:childTnLst>
                          </p:cTn>
                        </p:par>
                      </p:childTnLst>
                    </p:cTn>
                  </p:par>
                  <p:par>
                    <p:cTn id="81" fill="hold">
                      <p:stCondLst>
                        <p:cond delay="indefinite"/>
                      </p:stCondLst>
                      <p:childTnLst>
                        <p:par>
                          <p:cTn id="82" fill="hold">
                            <p:stCondLst>
                              <p:cond delay="0"/>
                            </p:stCondLst>
                            <p:childTnLst>
                              <p:par>
                                <p:cTn id="83" presetID="58" presetClass="entr" presetSubtype="0" accel="100000" fill="hold" grpId="0" nodeType="clickEffect">
                                  <p:stCondLst>
                                    <p:cond delay="0"/>
                                  </p:stCondLst>
                                  <p:childTnLst>
                                    <p:set>
                                      <p:cBhvr>
                                        <p:cTn id="84" dur="1" fill="hold">
                                          <p:stCondLst>
                                            <p:cond delay="0"/>
                                          </p:stCondLst>
                                        </p:cTn>
                                        <p:tgtEl>
                                          <p:spTgt spid="13">
                                            <p:txEl>
                                              <p:pRg st="9" end="9"/>
                                            </p:txEl>
                                          </p:spTgt>
                                        </p:tgtEl>
                                        <p:attrNameLst>
                                          <p:attrName>style.visibility</p:attrName>
                                        </p:attrNameLst>
                                      </p:cBhvr>
                                      <p:to>
                                        <p:strVal val="visible"/>
                                      </p:to>
                                    </p:set>
                                    <p:anim calcmode="lin" valueType="num">
                                      <p:cBhvr>
                                        <p:cTn id="85" dur="500" fill="hold"/>
                                        <p:tgtEl>
                                          <p:spTgt spid="13">
                                            <p:txEl>
                                              <p:pRg st="9" end="9"/>
                                            </p:txEl>
                                          </p:spTgt>
                                        </p:tgtEl>
                                        <p:attrNameLst>
                                          <p:attrName>ppt_w</p:attrName>
                                        </p:attrNameLst>
                                      </p:cBhvr>
                                      <p:tavLst>
                                        <p:tav tm="0">
                                          <p:val>
                                            <p:strVal val="#ppt_w*2.5"/>
                                          </p:val>
                                        </p:tav>
                                        <p:tav tm="100000">
                                          <p:val>
                                            <p:strVal val="#ppt_w"/>
                                          </p:val>
                                        </p:tav>
                                      </p:tavLst>
                                    </p:anim>
                                    <p:anim calcmode="lin" valueType="num">
                                      <p:cBhvr>
                                        <p:cTn id="86" dur="500" fill="hold"/>
                                        <p:tgtEl>
                                          <p:spTgt spid="13">
                                            <p:txEl>
                                              <p:pRg st="9" end="9"/>
                                            </p:txEl>
                                          </p:spTgt>
                                        </p:tgtEl>
                                        <p:attrNameLst>
                                          <p:attrName>ppt_h</p:attrName>
                                        </p:attrNameLst>
                                      </p:cBhvr>
                                      <p:tavLst>
                                        <p:tav tm="0">
                                          <p:val>
                                            <p:strVal val="#ppt_h*0.01"/>
                                          </p:val>
                                        </p:tav>
                                        <p:tav tm="100000">
                                          <p:val>
                                            <p:strVal val="#ppt_h"/>
                                          </p:val>
                                        </p:tav>
                                      </p:tavLst>
                                    </p:anim>
                                    <p:anim calcmode="lin" valueType="num">
                                      <p:cBhvr>
                                        <p:cTn id="87"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88" dur="500" fill="hold"/>
                                        <p:tgtEl>
                                          <p:spTgt spid="13">
                                            <p:txEl>
                                              <p:pRg st="9" end="9"/>
                                            </p:txEl>
                                          </p:spTgt>
                                        </p:tgtEl>
                                        <p:attrNameLst>
                                          <p:attrName>ppt_y</p:attrName>
                                        </p:attrNameLst>
                                      </p:cBhvr>
                                      <p:tavLst>
                                        <p:tav tm="0">
                                          <p:val>
                                            <p:strVal val="#ppt_h+1"/>
                                          </p:val>
                                        </p:tav>
                                        <p:tav tm="100000">
                                          <p:val>
                                            <p:strVal val="#ppt_y"/>
                                          </p:val>
                                        </p:tav>
                                      </p:tavLst>
                                    </p:anim>
                                    <p:animEffect transition="in" filter="fade">
                                      <p:cBhvr>
                                        <p:cTn id="89" dur="500"/>
                                        <p:tgtEl>
                                          <p:spTgt spid="13">
                                            <p:txEl>
                                              <p:pRg st="9" end="9"/>
                                            </p:txEl>
                                          </p:spTgt>
                                        </p:tgtEl>
                                      </p:cBhvr>
                                    </p:animEffect>
                                  </p:childTnLst>
                                </p:cTn>
                              </p:par>
                              <p:par>
                                <p:cTn id="90" presetID="58" presetClass="entr" presetSubtype="0" accel="100000" fill="hold" nodeType="withEffect">
                                  <p:stCondLst>
                                    <p:cond delay="0"/>
                                  </p:stCondLst>
                                  <p:childTnLst>
                                    <p:set>
                                      <p:cBhvr>
                                        <p:cTn id="91" dur="1" fill="hold">
                                          <p:stCondLst>
                                            <p:cond delay="0"/>
                                          </p:stCondLst>
                                        </p:cTn>
                                        <p:tgtEl>
                                          <p:spTgt spid="59399"/>
                                        </p:tgtEl>
                                        <p:attrNameLst>
                                          <p:attrName>style.visibility</p:attrName>
                                        </p:attrNameLst>
                                      </p:cBhvr>
                                      <p:to>
                                        <p:strVal val="visible"/>
                                      </p:to>
                                    </p:set>
                                    <p:anim calcmode="lin" valueType="num">
                                      <p:cBhvr>
                                        <p:cTn id="92" dur="500" fill="hold"/>
                                        <p:tgtEl>
                                          <p:spTgt spid="59399"/>
                                        </p:tgtEl>
                                        <p:attrNameLst>
                                          <p:attrName>ppt_w</p:attrName>
                                        </p:attrNameLst>
                                      </p:cBhvr>
                                      <p:tavLst>
                                        <p:tav tm="0">
                                          <p:val>
                                            <p:strVal val="#ppt_w*2.5"/>
                                          </p:val>
                                        </p:tav>
                                        <p:tav tm="100000">
                                          <p:val>
                                            <p:strVal val="#ppt_w"/>
                                          </p:val>
                                        </p:tav>
                                      </p:tavLst>
                                    </p:anim>
                                    <p:anim calcmode="lin" valueType="num">
                                      <p:cBhvr>
                                        <p:cTn id="93" dur="500" fill="hold"/>
                                        <p:tgtEl>
                                          <p:spTgt spid="59399"/>
                                        </p:tgtEl>
                                        <p:attrNameLst>
                                          <p:attrName>ppt_h</p:attrName>
                                        </p:attrNameLst>
                                      </p:cBhvr>
                                      <p:tavLst>
                                        <p:tav tm="0">
                                          <p:val>
                                            <p:strVal val="#ppt_h*0.01"/>
                                          </p:val>
                                        </p:tav>
                                        <p:tav tm="100000">
                                          <p:val>
                                            <p:strVal val="#ppt_h"/>
                                          </p:val>
                                        </p:tav>
                                      </p:tavLst>
                                    </p:anim>
                                    <p:anim calcmode="lin" valueType="num">
                                      <p:cBhvr>
                                        <p:cTn id="94" dur="500" fill="hold"/>
                                        <p:tgtEl>
                                          <p:spTgt spid="59399"/>
                                        </p:tgtEl>
                                        <p:attrNameLst>
                                          <p:attrName>ppt_x</p:attrName>
                                        </p:attrNameLst>
                                      </p:cBhvr>
                                      <p:tavLst>
                                        <p:tav tm="0">
                                          <p:val>
                                            <p:strVal val="#ppt_x"/>
                                          </p:val>
                                        </p:tav>
                                        <p:tav tm="100000">
                                          <p:val>
                                            <p:strVal val="#ppt_x"/>
                                          </p:val>
                                        </p:tav>
                                      </p:tavLst>
                                    </p:anim>
                                    <p:anim calcmode="lin" valueType="num">
                                      <p:cBhvr>
                                        <p:cTn id="95" dur="500" fill="hold"/>
                                        <p:tgtEl>
                                          <p:spTgt spid="59399"/>
                                        </p:tgtEl>
                                        <p:attrNameLst>
                                          <p:attrName>ppt_y</p:attrName>
                                        </p:attrNameLst>
                                      </p:cBhvr>
                                      <p:tavLst>
                                        <p:tav tm="0">
                                          <p:val>
                                            <p:strVal val="#ppt_h+1"/>
                                          </p:val>
                                        </p:tav>
                                        <p:tav tm="100000">
                                          <p:val>
                                            <p:strVal val="#ppt_y"/>
                                          </p:val>
                                        </p:tav>
                                      </p:tavLst>
                                    </p:anim>
                                    <p:animEffect transition="in" filter="fade">
                                      <p:cBhvr>
                                        <p:cTn id="96" dur="500"/>
                                        <p:tgtEl>
                                          <p:spTgt spid="59399"/>
                                        </p:tgtEl>
                                      </p:cBhvr>
                                    </p:animEffect>
                                  </p:childTnLst>
                                </p:cTn>
                              </p:par>
                            </p:childTnLst>
                          </p:cTn>
                        </p:par>
                      </p:childTnLst>
                    </p:cTn>
                  </p:par>
                  <p:par>
                    <p:cTn id="97" fill="hold">
                      <p:stCondLst>
                        <p:cond delay="indefinite"/>
                      </p:stCondLst>
                      <p:childTnLst>
                        <p:par>
                          <p:cTn id="98" fill="hold">
                            <p:stCondLst>
                              <p:cond delay="0"/>
                            </p:stCondLst>
                            <p:childTnLst>
                              <p:par>
                                <p:cTn id="99" presetID="58" presetClass="entr" presetSubtype="0" accel="100000" fill="hold" grpId="0" nodeType="clickEffect">
                                  <p:stCondLst>
                                    <p:cond delay="0"/>
                                  </p:stCondLst>
                                  <p:childTnLst>
                                    <p:set>
                                      <p:cBhvr>
                                        <p:cTn id="100" dur="1" fill="hold">
                                          <p:stCondLst>
                                            <p:cond delay="0"/>
                                          </p:stCondLst>
                                        </p:cTn>
                                        <p:tgtEl>
                                          <p:spTgt spid="13">
                                            <p:txEl>
                                              <p:pRg st="10" end="10"/>
                                            </p:txEl>
                                          </p:spTgt>
                                        </p:tgtEl>
                                        <p:attrNameLst>
                                          <p:attrName>style.visibility</p:attrName>
                                        </p:attrNameLst>
                                      </p:cBhvr>
                                      <p:to>
                                        <p:strVal val="visible"/>
                                      </p:to>
                                    </p:set>
                                    <p:anim calcmode="lin" valueType="num">
                                      <p:cBhvr>
                                        <p:cTn id="101" dur="500" fill="hold"/>
                                        <p:tgtEl>
                                          <p:spTgt spid="13">
                                            <p:txEl>
                                              <p:pRg st="10" end="10"/>
                                            </p:txEl>
                                          </p:spTgt>
                                        </p:tgtEl>
                                        <p:attrNameLst>
                                          <p:attrName>ppt_w</p:attrName>
                                        </p:attrNameLst>
                                      </p:cBhvr>
                                      <p:tavLst>
                                        <p:tav tm="0">
                                          <p:val>
                                            <p:strVal val="#ppt_w*2.5"/>
                                          </p:val>
                                        </p:tav>
                                        <p:tav tm="100000">
                                          <p:val>
                                            <p:strVal val="#ppt_w"/>
                                          </p:val>
                                        </p:tav>
                                      </p:tavLst>
                                    </p:anim>
                                    <p:anim calcmode="lin" valueType="num">
                                      <p:cBhvr>
                                        <p:cTn id="102" dur="500" fill="hold"/>
                                        <p:tgtEl>
                                          <p:spTgt spid="13">
                                            <p:txEl>
                                              <p:pRg st="10" end="10"/>
                                            </p:txEl>
                                          </p:spTgt>
                                        </p:tgtEl>
                                        <p:attrNameLst>
                                          <p:attrName>ppt_h</p:attrName>
                                        </p:attrNameLst>
                                      </p:cBhvr>
                                      <p:tavLst>
                                        <p:tav tm="0">
                                          <p:val>
                                            <p:strVal val="#ppt_h*0.01"/>
                                          </p:val>
                                        </p:tav>
                                        <p:tav tm="100000">
                                          <p:val>
                                            <p:strVal val="#ppt_h"/>
                                          </p:val>
                                        </p:tav>
                                      </p:tavLst>
                                    </p:anim>
                                    <p:anim calcmode="lin" valueType="num">
                                      <p:cBhvr>
                                        <p:cTn id="103" dur="5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104" dur="500" fill="hold"/>
                                        <p:tgtEl>
                                          <p:spTgt spid="13">
                                            <p:txEl>
                                              <p:pRg st="10" end="10"/>
                                            </p:txEl>
                                          </p:spTgt>
                                        </p:tgtEl>
                                        <p:attrNameLst>
                                          <p:attrName>ppt_y</p:attrName>
                                        </p:attrNameLst>
                                      </p:cBhvr>
                                      <p:tavLst>
                                        <p:tav tm="0">
                                          <p:val>
                                            <p:strVal val="#ppt_h+1"/>
                                          </p:val>
                                        </p:tav>
                                        <p:tav tm="100000">
                                          <p:val>
                                            <p:strVal val="#ppt_y"/>
                                          </p:val>
                                        </p:tav>
                                      </p:tavLst>
                                    </p:anim>
                                    <p:animEffect transition="in" filter="fade">
                                      <p:cBhvr>
                                        <p:cTn id="105" dur="500"/>
                                        <p:tgtEl>
                                          <p:spTgt spid="13">
                                            <p:txEl>
                                              <p:pRg st="10" end="10"/>
                                            </p:txEl>
                                          </p:spTgt>
                                        </p:tgtEl>
                                      </p:cBhvr>
                                    </p:animEffect>
                                  </p:childTnLst>
                                </p:cTn>
                              </p:par>
                              <p:par>
                                <p:cTn id="106" presetID="58" presetClass="entr" presetSubtype="0" accel="100000" fill="hold" nodeType="withEffect">
                                  <p:stCondLst>
                                    <p:cond delay="0"/>
                                  </p:stCondLst>
                                  <p:childTnLst>
                                    <p:set>
                                      <p:cBhvr>
                                        <p:cTn id="107" dur="1" fill="hold">
                                          <p:stCondLst>
                                            <p:cond delay="0"/>
                                          </p:stCondLst>
                                        </p:cTn>
                                        <p:tgtEl>
                                          <p:spTgt spid="59400"/>
                                        </p:tgtEl>
                                        <p:attrNameLst>
                                          <p:attrName>style.visibility</p:attrName>
                                        </p:attrNameLst>
                                      </p:cBhvr>
                                      <p:to>
                                        <p:strVal val="visible"/>
                                      </p:to>
                                    </p:set>
                                    <p:anim calcmode="lin" valueType="num">
                                      <p:cBhvr>
                                        <p:cTn id="108" dur="500" fill="hold"/>
                                        <p:tgtEl>
                                          <p:spTgt spid="59400"/>
                                        </p:tgtEl>
                                        <p:attrNameLst>
                                          <p:attrName>ppt_w</p:attrName>
                                        </p:attrNameLst>
                                      </p:cBhvr>
                                      <p:tavLst>
                                        <p:tav tm="0">
                                          <p:val>
                                            <p:strVal val="#ppt_w*2.5"/>
                                          </p:val>
                                        </p:tav>
                                        <p:tav tm="100000">
                                          <p:val>
                                            <p:strVal val="#ppt_w"/>
                                          </p:val>
                                        </p:tav>
                                      </p:tavLst>
                                    </p:anim>
                                    <p:anim calcmode="lin" valueType="num">
                                      <p:cBhvr>
                                        <p:cTn id="109" dur="500" fill="hold"/>
                                        <p:tgtEl>
                                          <p:spTgt spid="59400"/>
                                        </p:tgtEl>
                                        <p:attrNameLst>
                                          <p:attrName>ppt_h</p:attrName>
                                        </p:attrNameLst>
                                      </p:cBhvr>
                                      <p:tavLst>
                                        <p:tav tm="0">
                                          <p:val>
                                            <p:strVal val="#ppt_h*0.01"/>
                                          </p:val>
                                        </p:tav>
                                        <p:tav tm="100000">
                                          <p:val>
                                            <p:strVal val="#ppt_h"/>
                                          </p:val>
                                        </p:tav>
                                      </p:tavLst>
                                    </p:anim>
                                    <p:anim calcmode="lin" valueType="num">
                                      <p:cBhvr>
                                        <p:cTn id="110" dur="500" fill="hold"/>
                                        <p:tgtEl>
                                          <p:spTgt spid="59400"/>
                                        </p:tgtEl>
                                        <p:attrNameLst>
                                          <p:attrName>ppt_x</p:attrName>
                                        </p:attrNameLst>
                                      </p:cBhvr>
                                      <p:tavLst>
                                        <p:tav tm="0">
                                          <p:val>
                                            <p:strVal val="#ppt_x"/>
                                          </p:val>
                                        </p:tav>
                                        <p:tav tm="100000">
                                          <p:val>
                                            <p:strVal val="#ppt_x"/>
                                          </p:val>
                                        </p:tav>
                                      </p:tavLst>
                                    </p:anim>
                                    <p:anim calcmode="lin" valueType="num">
                                      <p:cBhvr>
                                        <p:cTn id="111" dur="500" fill="hold"/>
                                        <p:tgtEl>
                                          <p:spTgt spid="59400"/>
                                        </p:tgtEl>
                                        <p:attrNameLst>
                                          <p:attrName>ppt_y</p:attrName>
                                        </p:attrNameLst>
                                      </p:cBhvr>
                                      <p:tavLst>
                                        <p:tav tm="0">
                                          <p:val>
                                            <p:strVal val="#ppt_h+1"/>
                                          </p:val>
                                        </p:tav>
                                        <p:tav tm="100000">
                                          <p:val>
                                            <p:strVal val="#ppt_y"/>
                                          </p:val>
                                        </p:tav>
                                      </p:tavLst>
                                    </p:anim>
                                    <p:animEffect transition="in" filter="fade">
                                      <p:cBhvr>
                                        <p:cTn id="112" dur="500"/>
                                        <p:tgtEl>
                                          <p:spTgt spid="59400"/>
                                        </p:tgtEl>
                                      </p:cBhvr>
                                    </p:animEffect>
                                  </p:childTnLst>
                                </p:cTn>
                              </p:par>
                            </p:childTnLst>
                          </p:cTn>
                        </p:par>
                      </p:childTnLst>
                    </p:cTn>
                  </p:par>
                  <p:par>
                    <p:cTn id="113" fill="hold">
                      <p:stCondLst>
                        <p:cond delay="indefinite"/>
                      </p:stCondLst>
                      <p:childTnLst>
                        <p:par>
                          <p:cTn id="114" fill="hold">
                            <p:stCondLst>
                              <p:cond delay="0"/>
                            </p:stCondLst>
                            <p:childTnLst>
                              <p:par>
                                <p:cTn id="115" presetID="58" presetClass="entr" presetSubtype="0" accel="100000" fill="hold" grpId="0" nodeType="clickEffect">
                                  <p:stCondLst>
                                    <p:cond delay="0"/>
                                  </p:stCondLst>
                                  <p:childTnLst>
                                    <p:set>
                                      <p:cBhvr>
                                        <p:cTn id="116" dur="1" fill="hold">
                                          <p:stCondLst>
                                            <p:cond delay="0"/>
                                          </p:stCondLst>
                                        </p:cTn>
                                        <p:tgtEl>
                                          <p:spTgt spid="13">
                                            <p:txEl>
                                              <p:pRg st="11" end="11"/>
                                            </p:txEl>
                                          </p:spTgt>
                                        </p:tgtEl>
                                        <p:attrNameLst>
                                          <p:attrName>style.visibility</p:attrName>
                                        </p:attrNameLst>
                                      </p:cBhvr>
                                      <p:to>
                                        <p:strVal val="visible"/>
                                      </p:to>
                                    </p:set>
                                    <p:anim calcmode="lin" valueType="num">
                                      <p:cBhvr>
                                        <p:cTn id="117" dur="500" fill="hold"/>
                                        <p:tgtEl>
                                          <p:spTgt spid="13">
                                            <p:txEl>
                                              <p:pRg st="11" end="11"/>
                                            </p:txEl>
                                          </p:spTgt>
                                        </p:tgtEl>
                                        <p:attrNameLst>
                                          <p:attrName>ppt_w</p:attrName>
                                        </p:attrNameLst>
                                      </p:cBhvr>
                                      <p:tavLst>
                                        <p:tav tm="0">
                                          <p:val>
                                            <p:strVal val="#ppt_w*2.5"/>
                                          </p:val>
                                        </p:tav>
                                        <p:tav tm="100000">
                                          <p:val>
                                            <p:strVal val="#ppt_w"/>
                                          </p:val>
                                        </p:tav>
                                      </p:tavLst>
                                    </p:anim>
                                    <p:anim calcmode="lin" valueType="num">
                                      <p:cBhvr>
                                        <p:cTn id="118" dur="500" fill="hold"/>
                                        <p:tgtEl>
                                          <p:spTgt spid="13">
                                            <p:txEl>
                                              <p:pRg st="11" end="11"/>
                                            </p:txEl>
                                          </p:spTgt>
                                        </p:tgtEl>
                                        <p:attrNameLst>
                                          <p:attrName>ppt_h</p:attrName>
                                        </p:attrNameLst>
                                      </p:cBhvr>
                                      <p:tavLst>
                                        <p:tav tm="0">
                                          <p:val>
                                            <p:strVal val="#ppt_h*0.01"/>
                                          </p:val>
                                        </p:tav>
                                        <p:tav tm="100000">
                                          <p:val>
                                            <p:strVal val="#ppt_h"/>
                                          </p:val>
                                        </p:tav>
                                      </p:tavLst>
                                    </p:anim>
                                    <p:anim calcmode="lin" valueType="num">
                                      <p:cBhvr>
                                        <p:cTn id="119" dur="500" fill="hold"/>
                                        <p:tgtEl>
                                          <p:spTgt spid="13">
                                            <p:txEl>
                                              <p:pRg st="11" end="11"/>
                                            </p:txEl>
                                          </p:spTgt>
                                        </p:tgtEl>
                                        <p:attrNameLst>
                                          <p:attrName>ppt_x</p:attrName>
                                        </p:attrNameLst>
                                      </p:cBhvr>
                                      <p:tavLst>
                                        <p:tav tm="0">
                                          <p:val>
                                            <p:strVal val="#ppt_x"/>
                                          </p:val>
                                        </p:tav>
                                        <p:tav tm="100000">
                                          <p:val>
                                            <p:strVal val="#ppt_x"/>
                                          </p:val>
                                        </p:tav>
                                      </p:tavLst>
                                    </p:anim>
                                    <p:anim calcmode="lin" valueType="num">
                                      <p:cBhvr>
                                        <p:cTn id="120" dur="500" fill="hold"/>
                                        <p:tgtEl>
                                          <p:spTgt spid="13">
                                            <p:txEl>
                                              <p:pRg st="11" end="11"/>
                                            </p:txEl>
                                          </p:spTgt>
                                        </p:tgtEl>
                                        <p:attrNameLst>
                                          <p:attrName>ppt_y</p:attrName>
                                        </p:attrNameLst>
                                      </p:cBhvr>
                                      <p:tavLst>
                                        <p:tav tm="0">
                                          <p:val>
                                            <p:strVal val="#ppt_h+1"/>
                                          </p:val>
                                        </p:tav>
                                        <p:tav tm="100000">
                                          <p:val>
                                            <p:strVal val="#ppt_y"/>
                                          </p:val>
                                        </p:tav>
                                      </p:tavLst>
                                    </p:anim>
                                    <p:animEffect transition="in" filter="fade">
                                      <p:cBhvr>
                                        <p:cTn id="121" dur="500"/>
                                        <p:tgtEl>
                                          <p:spTgt spid="1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7"/>
            <a:ext cx="8229600" cy="4140217"/>
          </a:xfrm>
        </p:spPr>
        <p:txBody>
          <a:bodyPr>
            <a:normAutofit fontScale="70000" lnSpcReduction="20000"/>
          </a:bodyPr>
          <a:lstStyle/>
          <a:p>
            <a:r>
              <a:rPr lang="ru-RU" dirty="0" smtClean="0"/>
              <a:t>В случае одного уравнения вопрос об устойчивости состояния равновесия нетрудно решить, рассматривая график функции </a:t>
            </a:r>
            <a:r>
              <a:rPr lang="ru-RU" i="1" dirty="0" err="1" smtClean="0"/>
              <a:t>f</a:t>
            </a:r>
            <a:r>
              <a:rPr lang="ru-RU" i="1" dirty="0" smtClean="0"/>
              <a:t>(</a:t>
            </a:r>
            <a:r>
              <a:rPr lang="ru-RU" i="1" dirty="0" err="1" smtClean="0"/>
              <a:t>x</a:t>
            </a:r>
            <a:r>
              <a:rPr lang="ru-RU" i="1" dirty="0" smtClean="0"/>
              <a:t>)</a:t>
            </a:r>
            <a:r>
              <a:rPr lang="ru-RU" dirty="0" smtClean="0"/>
              <a:t>.</a:t>
            </a:r>
          </a:p>
          <a:p>
            <a:r>
              <a:rPr lang="ru-RU" dirty="0" smtClean="0"/>
              <a:t>По определению в стационарной точке правая часть уравнения (2.1) ‑ функция </a:t>
            </a:r>
            <a:r>
              <a:rPr lang="ru-RU" i="1" dirty="0" err="1" smtClean="0"/>
              <a:t>f</a:t>
            </a:r>
            <a:r>
              <a:rPr lang="ru-RU" i="1" dirty="0" smtClean="0"/>
              <a:t>(</a:t>
            </a:r>
            <a:r>
              <a:rPr lang="ru-RU" i="1" dirty="0" err="1" smtClean="0"/>
              <a:t>x</a:t>
            </a:r>
            <a:r>
              <a:rPr lang="ru-RU" i="1" dirty="0" smtClean="0"/>
              <a:t>)</a:t>
            </a:r>
            <a:r>
              <a:rPr lang="ru-RU" dirty="0" smtClean="0"/>
              <a:t> обращается в нуль.</a:t>
            </a:r>
          </a:p>
          <a:p>
            <a:r>
              <a:rPr lang="ru-RU" dirty="0" smtClean="0"/>
              <a:t>Здесь возможны три случая (рис. 2.4 </a:t>
            </a:r>
            <a:r>
              <a:rPr lang="ru-RU" i="1" dirty="0" smtClean="0"/>
              <a:t>а, б, в</a:t>
            </a:r>
            <a:r>
              <a:rPr lang="ru-RU" dirty="0" smtClean="0"/>
              <a:t>). </a:t>
            </a:r>
          </a:p>
          <a:p>
            <a:endParaRPr lang="ru-RU" dirty="0" smtClean="0"/>
          </a:p>
          <a:p>
            <a:endParaRPr lang="ru-RU" dirty="0" smtClean="0"/>
          </a:p>
          <a:p>
            <a:endParaRPr lang="ru-RU" dirty="0" smtClean="0"/>
          </a:p>
          <a:p>
            <a:endParaRPr lang="ru-RU" dirty="0" smtClean="0"/>
          </a:p>
          <a:p>
            <a:r>
              <a:rPr lang="ru-RU" b="1" dirty="0" smtClean="0"/>
              <a:t>Рис. 2.4. </a:t>
            </a:r>
            <a:r>
              <a:rPr lang="ru-RU" dirty="0" smtClean="0"/>
              <a:t>Определение устойчивости стационарного состояния по графику функции </a:t>
            </a:r>
            <a:r>
              <a:rPr lang="ru-RU" i="1" dirty="0" err="1" smtClean="0"/>
              <a:t>f</a:t>
            </a:r>
            <a:r>
              <a:rPr lang="ru-RU" dirty="0" smtClean="0"/>
              <a:t>(</a:t>
            </a:r>
            <a:r>
              <a:rPr lang="ru-RU" i="1" dirty="0" err="1" smtClean="0"/>
              <a:t>x</a:t>
            </a:r>
            <a:r>
              <a:rPr lang="ru-RU" dirty="0" smtClean="0"/>
              <a:t>)</a:t>
            </a:r>
          </a:p>
          <a:p>
            <a:r>
              <a:rPr lang="ru-RU" i="1" dirty="0" err="1" smtClean="0"/>
              <a:t>a</a:t>
            </a:r>
            <a:r>
              <a:rPr lang="ru-RU" i="1" dirty="0" smtClean="0"/>
              <a:t> </a:t>
            </a:r>
            <a:r>
              <a:rPr lang="ru-RU" dirty="0" smtClean="0"/>
              <a:t>– стационарное состояние    </a:t>
            </a:r>
            <a:r>
              <a:rPr lang="en-US" dirty="0" smtClean="0"/>
              <a:t>  </a:t>
            </a:r>
            <a:r>
              <a:rPr lang="ru-RU" dirty="0" smtClean="0"/>
              <a:t>устойчиво;</a:t>
            </a:r>
          </a:p>
          <a:p>
            <a:r>
              <a:rPr lang="ru-RU" i="1" dirty="0" smtClean="0"/>
              <a:t>б, в ‑</a:t>
            </a:r>
            <a:r>
              <a:rPr lang="ru-RU" dirty="0" smtClean="0"/>
              <a:t> стационарное состояние  </a:t>
            </a:r>
            <a:r>
              <a:rPr lang="en-US" dirty="0" smtClean="0"/>
              <a:t>  </a:t>
            </a:r>
            <a:r>
              <a:rPr lang="ru-RU" dirty="0" smtClean="0"/>
              <a:t> </a:t>
            </a:r>
            <a:r>
              <a:rPr lang="ru-RU" i="1" dirty="0" smtClean="0"/>
              <a:t> </a:t>
            </a:r>
            <a:r>
              <a:rPr lang="ru-RU" dirty="0" smtClean="0"/>
              <a:t>неустойчиво</a:t>
            </a:r>
          </a:p>
          <a:p>
            <a:endParaRPr lang="ru-RU" dirty="0" smtClean="0"/>
          </a:p>
          <a:p>
            <a:pPr>
              <a:buNone/>
            </a:pPr>
            <a:endParaRPr lang="ru-RU" dirty="0" smtClean="0"/>
          </a:p>
          <a:p>
            <a:endParaRPr lang="ru-RU" dirty="0"/>
          </a:p>
        </p:txBody>
      </p:sp>
      <p:pic>
        <p:nvPicPr>
          <p:cNvPr id="60418" name="Picture 2" descr="C:\Users\73B5~1\AppData\Local\Temp\Rar$EX30.860\LectMB\Lect02.files\image091.jpg"/>
          <p:cNvPicPr>
            <a:picLocks noChangeAspect="1" noChangeArrowheads="1"/>
          </p:cNvPicPr>
          <p:nvPr/>
        </p:nvPicPr>
        <p:blipFill>
          <a:blip r:embed="rId2" cstate="print"/>
          <a:srcRect/>
          <a:stretch>
            <a:fillRect/>
          </a:stretch>
        </p:blipFill>
        <p:spPr bwMode="auto">
          <a:xfrm>
            <a:off x="2357422" y="3286124"/>
            <a:ext cx="3895725" cy="1028701"/>
          </a:xfrm>
          <a:prstGeom prst="rect">
            <a:avLst/>
          </a:prstGeom>
          <a:noFill/>
        </p:spPr>
      </p:pic>
      <p:pic>
        <p:nvPicPr>
          <p:cNvPr id="60420" name="Picture 4" descr="C:\Users\73B5~1\AppData\Local\Temp\Rar$EX30.860\LectMB\Lect02.files\image093.gif"/>
          <p:cNvPicPr>
            <a:picLocks noChangeAspect="1" noChangeArrowheads="1"/>
          </p:cNvPicPr>
          <p:nvPr/>
        </p:nvPicPr>
        <p:blipFill>
          <a:blip r:embed="rId3" cstate="print"/>
          <a:srcRect/>
          <a:stretch>
            <a:fillRect/>
          </a:stretch>
        </p:blipFill>
        <p:spPr bwMode="auto">
          <a:xfrm>
            <a:off x="4286248" y="4786322"/>
            <a:ext cx="285752" cy="373676"/>
          </a:xfrm>
          <a:prstGeom prst="rect">
            <a:avLst/>
          </a:prstGeom>
          <a:noFill/>
        </p:spPr>
      </p:pic>
      <p:pic>
        <p:nvPicPr>
          <p:cNvPr id="60421" name="Picture 5" descr="C:\Users\73B5~1\AppData\Local\Temp\Rar$EX30.860\LectMB\Lect02.files\image094.gif"/>
          <p:cNvPicPr>
            <a:picLocks noChangeAspect="1" noChangeArrowheads="1"/>
          </p:cNvPicPr>
          <p:nvPr/>
        </p:nvPicPr>
        <p:blipFill>
          <a:blip r:embed="rId3" cstate="print"/>
          <a:srcRect/>
          <a:stretch>
            <a:fillRect/>
          </a:stretch>
        </p:blipFill>
        <p:spPr bwMode="auto">
          <a:xfrm>
            <a:off x="4500562" y="5072074"/>
            <a:ext cx="285752" cy="37367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60418"/>
                                        </p:tgtEl>
                                        <p:attrNameLst>
                                          <p:attrName>style.visibility</p:attrName>
                                        </p:attrNameLst>
                                      </p:cBhvr>
                                      <p:to>
                                        <p:strVal val="visible"/>
                                      </p:to>
                                    </p:set>
                                    <p:anim calcmode="lin" valueType="num">
                                      <p:cBhvr>
                                        <p:cTn id="32" dur="500" fill="hold"/>
                                        <p:tgtEl>
                                          <p:spTgt spid="60418"/>
                                        </p:tgtEl>
                                        <p:attrNameLst>
                                          <p:attrName>ppt_w</p:attrName>
                                        </p:attrNameLst>
                                      </p:cBhvr>
                                      <p:tavLst>
                                        <p:tav tm="0">
                                          <p:val>
                                            <p:strVal val="#ppt_w*2.5"/>
                                          </p:val>
                                        </p:tav>
                                        <p:tav tm="100000">
                                          <p:val>
                                            <p:strVal val="#ppt_w"/>
                                          </p:val>
                                        </p:tav>
                                      </p:tavLst>
                                    </p:anim>
                                    <p:anim calcmode="lin" valueType="num">
                                      <p:cBhvr>
                                        <p:cTn id="33" dur="500" fill="hold"/>
                                        <p:tgtEl>
                                          <p:spTgt spid="60418"/>
                                        </p:tgtEl>
                                        <p:attrNameLst>
                                          <p:attrName>ppt_h</p:attrName>
                                        </p:attrNameLst>
                                      </p:cBhvr>
                                      <p:tavLst>
                                        <p:tav tm="0">
                                          <p:val>
                                            <p:strVal val="#ppt_h*0.01"/>
                                          </p:val>
                                        </p:tav>
                                        <p:tav tm="100000">
                                          <p:val>
                                            <p:strVal val="#ppt_h"/>
                                          </p:val>
                                        </p:tav>
                                      </p:tavLst>
                                    </p:anim>
                                    <p:anim calcmode="lin" valueType="num">
                                      <p:cBhvr>
                                        <p:cTn id="34" dur="500" fill="hold"/>
                                        <p:tgtEl>
                                          <p:spTgt spid="60418"/>
                                        </p:tgtEl>
                                        <p:attrNameLst>
                                          <p:attrName>ppt_x</p:attrName>
                                        </p:attrNameLst>
                                      </p:cBhvr>
                                      <p:tavLst>
                                        <p:tav tm="0">
                                          <p:val>
                                            <p:strVal val="#ppt_x"/>
                                          </p:val>
                                        </p:tav>
                                        <p:tav tm="100000">
                                          <p:val>
                                            <p:strVal val="#ppt_x"/>
                                          </p:val>
                                        </p:tav>
                                      </p:tavLst>
                                    </p:anim>
                                    <p:anim calcmode="lin" valueType="num">
                                      <p:cBhvr>
                                        <p:cTn id="35" dur="500" fill="hold"/>
                                        <p:tgtEl>
                                          <p:spTgt spid="60418"/>
                                        </p:tgtEl>
                                        <p:attrNameLst>
                                          <p:attrName>ppt_y</p:attrName>
                                        </p:attrNameLst>
                                      </p:cBhvr>
                                      <p:tavLst>
                                        <p:tav tm="0">
                                          <p:val>
                                            <p:strVal val="#ppt_h+1"/>
                                          </p:val>
                                        </p:tav>
                                        <p:tav tm="100000">
                                          <p:val>
                                            <p:strVal val="#ppt_y"/>
                                          </p:val>
                                        </p:tav>
                                      </p:tavLst>
                                    </p:anim>
                                    <p:animEffect transition="in" filter="fade">
                                      <p:cBhvr>
                                        <p:cTn id="36" dur="500"/>
                                        <p:tgtEl>
                                          <p:spTgt spid="60418"/>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p:cTn id="41"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p:cTn id="50"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8" end="8"/>
                                            </p:txEl>
                                          </p:spTgt>
                                        </p:tgtEl>
                                      </p:cBhvr>
                                    </p:animEffect>
                                  </p:childTnLst>
                                </p:cTn>
                              </p:par>
                              <p:par>
                                <p:cTn id="55" presetID="58" presetClass="entr" presetSubtype="0" accel="100000" fill="hold" nodeType="withEffect">
                                  <p:stCondLst>
                                    <p:cond delay="0"/>
                                  </p:stCondLst>
                                  <p:childTnLst>
                                    <p:set>
                                      <p:cBhvr>
                                        <p:cTn id="56" dur="1" fill="hold">
                                          <p:stCondLst>
                                            <p:cond delay="0"/>
                                          </p:stCondLst>
                                        </p:cTn>
                                        <p:tgtEl>
                                          <p:spTgt spid="60420"/>
                                        </p:tgtEl>
                                        <p:attrNameLst>
                                          <p:attrName>style.visibility</p:attrName>
                                        </p:attrNameLst>
                                      </p:cBhvr>
                                      <p:to>
                                        <p:strVal val="visible"/>
                                      </p:to>
                                    </p:set>
                                    <p:anim calcmode="lin" valueType="num">
                                      <p:cBhvr>
                                        <p:cTn id="57" dur="500" fill="hold"/>
                                        <p:tgtEl>
                                          <p:spTgt spid="60420"/>
                                        </p:tgtEl>
                                        <p:attrNameLst>
                                          <p:attrName>ppt_w</p:attrName>
                                        </p:attrNameLst>
                                      </p:cBhvr>
                                      <p:tavLst>
                                        <p:tav tm="0">
                                          <p:val>
                                            <p:strVal val="#ppt_w*2.5"/>
                                          </p:val>
                                        </p:tav>
                                        <p:tav tm="100000">
                                          <p:val>
                                            <p:strVal val="#ppt_w"/>
                                          </p:val>
                                        </p:tav>
                                      </p:tavLst>
                                    </p:anim>
                                    <p:anim calcmode="lin" valueType="num">
                                      <p:cBhvr>
                                        <p:cTn id="58" dur="500" fill="hold"/>
                                        <p:tgtEl>
                                          <p:spTgt spid="60420"/>
                                        </p:tgtEl>
                                        <p:attrNameLst>
                                          <p:attrName>ppt_h</p:attrName>
                                        </p:attrNameLst>
                                      </p:cBhvr>
                                      <p:tavLst>
                                        <p:tav tm="0">
                                          <p:val>
                                            <p:strVal val="#ppt_h*0.01"/>
                                          </p:val>
                                        </p:tav>
                                        <p:tav tm="100000">
                                          <p:val>
                                            <p:strVal val="#ppt_h"/>
                                          </p:val>
                                        </p:tav>
                                      </p:tavLst>
                                    </p:anim>
                                    <p:anim calcmode="lin" valueType="num">
                                      <p:cBhvr>
                                        <p:cTn id="59" dur="500" fill="hold"/>
                                        <p:tgtEl>
                                          <p:spTgt spid="60420"/>
                                        </p:tgtEl>
                                        <p:attrNameLst>
                                          <p:attrName>ppt_x</p:attrName>
                                        </p:attrNameLst>
                                      </p:cBhvr>
                                      <p:tavLst>
                                        <p:tav tm="0">
                                          <p:val>
                                            <p:strVal val="#ppt_x"/>
                                          </p:val>
                                        </p:tav>
                                        <p:tav tm="100000">
                                          <p:val>
                                            <p:strVal val="#ppt_x"/>
                                          </p:val>
                                        </p:tav>
                                      </p:tavLst>
                                    </p:anim>
                                    <p:anim calcmode="lin" valueType="num">
                                      <p:cBhvr>
                                        <p:cTn id="60" dur="500" fill="hold"/>
                                        <p:tgtEl>
                                          <p:spTgt spid="60420"/>
                                        </p:tgtEl>
                                        <p:attrNameLst>
                                          <p:attrName>ppt_y</p:attrName>
                                        </p:attrNameLst>
                                      </p:cBhvr>
                                      <p:tavLst>
                                        <p:tav tm="0">
                                          <p:val>
                                            <p:strVal val="#ppt_h+1"/>
                                          </p:val>
                                        </p:tav>
                                        <p:tav tm="100000">
                                          <p:val>
                                            <p:strVal val="#ppt_y"/>
                                          </p:val>
                                        </p:tav>
                                      </p:tavLst>
                                    </p:anim>
                                    <p:animEffect transition="in" filter="fade">
                                      <p:cBhvr>
                                        <p:cTn id="61" dur="500"/>
                                        <p:tgtEl>
                                          <p:spTgt spid="60420"/>
                                        </p:tgtEl>
                                      </p:cBhvr>
                                    </p:animEffec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p:cTn id="66"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67"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6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70" dur="500"/>
                                        <p:tgtEl>
                                          <p:spTgt spid="3">
                                            <p:txEl>
                                              <p:pRg st="9" end="9"/>
                                            </p:txEl>
                                          </p:spTgt>
                                        </p:tgtEl>
                                      </p:cBhvr>
                                    </p:animEffect>
                                  </p:childTnLst>
                                </p:cTn>
                              </p:par>
                              <p:par>
                                <p:cTn id="71" presetID="58" presetClass="entr" presetSubtype="0" accel="100000" fill="hold" nodeType="withEffect">
                                  <p:stCondLst>
                                    <p:cond delay="0"/>
                                  </p:stCondLst>
                                  <p:childTnLst>
                                    <p:set>
                                      <p:cBhvr>
                                        <p:cTn id="72" dur="1" fill="hold">
                                          <p:stCondLst>
                                            <p:cond delay="0"/>
                                          </p:stCondLst>
                                        </p:cTn>
                                        <p:tgtEl>
                                          <p:spTgt spid="60421"/>
                                        </p:tgtEl>
                                        <p:attrNameLst>
                                          <p:attrName>style.visibility</p:attrName>
                                        </p:attrNameLst>
                                      </p:cBhvr>
                                      <p:to>
                                        <p:strVal val="visible"/>
                                      </p:to>
                                    </p:set>
                                    <p:anim calcmode="lin" valueType="num">
                                      <p:cBhvr>
                                        <p:cTn id="73" dur="500" fill="hold"/>
                                        <p:tgtEl>
                                          <p:spTgt spid="60421"/>
                                        </p:tgtEl>
                                        <p:attrNameLst>
                                          <p:attrName>ppt_w</p:attrName>
                                        </p:attrNameLst>
                                      </p:cBhvr>
                                      <p:tavLst>
                                        <p:tav tm="0">
                                          <p:val>
                                            <p:strVal val="#ppt_w*2.5"/>
                                          </p:val>
                                        </p:tav>
                                        <p:tav tm="100000">
                                          <p:val>
                                            <p:strVal val="#ppt_w"/>
                                          </p:val>
                                        </p:tav>
                                      </p:tavLst>
                                    </p:anim>
                                    <p:anim calcmode="lin" valueType="num">
                                      <p:cBhvr>
                                        <p:cTn id="74" dur="500" fill="hold"/>
                                        <p:tgtEl>
                                          <p:spTgt spid="60421"/>
                                        </p:tgtEl>
                                        <p:attrNameLst>
                                          <p:attrName>ppt_h</p:attrName>
                                        </p:attrNameLst>
                                      </p:cBhvr>
                                      <p:tavLst>
                                        <p:tav tm="0">
                                          <p:val>
                                            <p:strVal val="#ppt_h*0.01"/>
                                          </p:val>
                                        </p:tav>
                                        <p:tav tm="100000">
                                          <p:val>
                                            <p:strVal val="#ppt_h"/>
                                          </p:val>
                                        </p:tav>
                                      </p:tavLst>
                                    </p:anim>
                                    <p:anim calcmode="lin" valueType="num">
                                      <p:cBhvr>
                                        <p:cTn id="75" dur="500" fill="hold"/>
                                        <p:tgtEl>
                                          <p:spTgt spid="60421"/>
                                        </p:tgtEl>
                                        <p:attrNameLst>
                                          <p:attrName>ppt_x</p:attrName>
                                        </p:attrNameLst>
                                      </p:cBhvr>
                                      <p:tavLst>
                                        <p:tav tm="0">
                                          <p:val>
                                            <p:strVal val="#ppt_x"/>
                                          </p:val>
                                        </p:tav>
                                        <p:tav tm="100000">
                                          <p:val>
                                            <p:strVal val="#ppt_x"/>
                                          </p:val>
                                        </p:tav>
                                      </p:tavLst>
                                    </p:anim>
                                    <p:anim calcmode="lin" valueType="num">
                                      <p:cBhvr>
                                        <p:cTn id="76" dur="500" fill="hold"/>
                                        <p:tgtEl>
                                          <p:spTgt spid="60421"/>
                                        </p:tgtEl>
                                        <p:attrNameLst>
                                          <p:attrName>ppt_y</p:attrName>
                                        </p:attrNameLst>
                                      </p:cBhvr>
                                      <p:tavLst>
                                        <p:tav tm="0">
                                          <p:val>
                                            <p:strVal val="#ppt_h+1"/>
                                          </p:val>
                                        </p:tav>
                                        <p:tav tm="100000">
                                          <p:val>
                                            <p:strVal val="#ppt_y"/>
                                          </p:val>
                                        </p:tav>
                                      </p:tavLst>
                                    </p:anim>
                                    <p:animEffect transition="in" filter="fade">
                                      <p:cBhvr>
                                        <p:cTn id="77" dur="500"/>
                                        <p:tgtEl>
                                          <p:spTgt spid="60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142984"/>
            <a:ext cx="8229600" cy="5431552"/>
          </a:xfrm>
        </p:spPr>
        <p:txBody>
          <a:bodyPr>
            <a:normAutofit fontScale="77500" lnSpcReduction="20000"/>
          </a:bodyPr>
          <a:lstStyle/>
          <a:p>
            <a:r>
              <a:rPr lang="ru-RU" i="1" dirty="0" smtClean="0"/>
              <a:t>2. Вблизи состояния равновесия функция </a:t>
            </a:r>
            <a:r>
              <a:rPr lang="ru-RU" i="1" dirty="0" err="1" smtClean="0"/>
              <a:t>f</a:t>
            </a:r>
            <a:r>
              <a:rPr lang="ru-RU" dirty="0" smtClean="0"/>
              <a:t>(</a:t>
            </a:r>
            <a:r>
              <a:rPr lang="ru-RU" i="1" dirty="0" err="1" smtClean="0"/>
              <a:t>x</a:t>
            </a:r>
            <a:r>
              <a:rPr lang="ru-RU" dirty="0" smtClean="0"/>
              <a:t>)</a:t>
            </a:r>
            <a:r>
              <a:rPr lang="ru-RU" i="1" dirty="0" smtClean="0"/>
              <a:t> меняет знак с минуса на плюс при возрастании </a:t>
            </a:r>
            <a:r>
              <a:rPr lang="ru-RU" i="1" dirty="0" err="1" smtClean="0"/>
              <a:t>x</a:t>
            </a:r>
            <a:r>
              <a:rPr lang="ru-RU" i="1" dirty="0" smtClean="0"/>
              <a:t> </a:t>
            </a:r>
            <a:r>
              <a:rPr lang="ru-RU" dirty="0" smtClean="0"/>
              <a:t>(</a:t>
            </a:r>
            <a:r>
              <a:rPr lang="ru-RU" i="1" dirty="0" smtClean="0"/>
              <a:t>рис. </a:t>
            </a:r>
            <a:r>
              <a:rPr lang="ru-RU" dirty="0" smtClean="0"/>
              <a:t>2.4 </a:t>
            </a:r>
            <a:r>
              <a:rPr lang="ru-RU" i="1" dirty="0" smtClean="0"/>
              <a:t>б</a:t>
            </a:r>
            <a:r>
              <a:rPr lang="ru-RU" dirty="0" smtClean="0"/>
              <a:t>)</a:t>
            </a:r>
            <a:r>
              <a:rPr lang="ru-RU" i="1" dirty="0" smtClean="0"/>
              <a:t>.</a:t>
            </a:r>
            <a:endParaRPr lang="ru-RU" dirty="0" smtClean="0"/>
          </a:p>
          <a:p>
            <a:r>
              <a:rPr lang="ru-RU" dirty="0" smtClean="0"/>
              <a:t>Проведите рассуждения, аналогичные случаю 1. Поместите изображающую точку в область      </a:t>
            </a:r>
            <a:r>
              <a:rPr lang="en-US" dirty="0" smtClean="0"/>
              <a:t> </a:t>
            </a:r>
            <a:r>
              <a:rPr lang="ru-RU" dirty="0" smtClean="0"/>
              <a:t>   . Теперь в область           .</a:t>
            </a:r>
          </a:p>
          <a:p>
            <a:r>
              <a:rPr lang="ru-RU" dirty="0" smtClean="0"/>
              <a:t>В обоих случаях изображающая точка удаляется от состояния равновесия. Стационарное состояние неустойчиво.</a:t>
            </a:r>
          </a:p>
          <a:p>
            <a:pPr lvl="0"/>
            <a:r>
              <a:rPr lang="ru-RU" i="1" dirty="0" smtClean="0"/>
              <a:t>3.   Вблизи состояния равновесия функции </a:t>
            </a:r>
            <a:r>
              <a:rPr lang="ru-RU" i="1" dirty="0" err="1" smtClean="0"/>
              <a:t>f</a:t>
            </a:r>
            <a:r>
              <a:rPr lang="ru-RU" i="1" dirty="0" smtClean="0"/>
              <a:t>(</a:t>
            </a:r>
            <a:r>
              <a:rPr lang="ru-RU" i="1" dirty="0" err="1" smtClean="0"/>
              <a:t>x</a:t>
            </a:r>
            <a:r>
              <a:rPr lang="ru-RU" i="1" dirty="0" smtClean="0"/>
              <a:t>) не меняет знак </a:t>
            </a:r>
            <a:r>
              <a:rPr lang="ru-RU" dirty="0" smtClean="0"/>
              <a:t>(</a:t>
            </a:r>
            <a:r>
              <a:rPr lang="ru-RU" i="1" dirty="0" smtClean="0"/>
              <a:t>рис </a:t>
            </a:r>
            <a:r>
              <a:rPr lang="ru-RU" dirty="0" smtClean="0"/>
              <a:t>2.4 </a:t>
            </a:r>
            <a:r>
              <a:rPr lang="ru-RU" i="1" dirty="0" smtClean="0"/>
              <a:t>в</a:t>
            </a:r>
            <a:r>
              <a:rPr lang="ru-RU" dirty="0" smtClean="0"/>
              <a:t>)</a:t>
            </a:r>
            <a:r>
              <a:rPr lang="ru-RU" i="1" dirty="0" smtClean="0"/>
              <a:t>. </a:t>
            </a:r>
            <a:endParaRPr lang="ru-RU" dirty="0" smtClean="0"/>
          </a:p>
          <a:p>
            <a:r>
              <a:rPr lang="ru-RU" dirty="0" smtClean="0"/>
              <a:t>Поскольку            </a:t>
            </a:r>
            <a:r>
              <a:rPr lang="en-US" dirty="0" smtClean="0"/>
              <a:t>   </a:t>
            </a:r>
            <a:r>
              <a:rPr lang="ru-RU" dirty="0" smtClean="0"/>
              <a:t>, это означает, что изображающая точка, помещенная достаточно близко к состоянию равновесия с одной стороны, будет приближаться к нему, помещенная с другой стороны – удаляться.</a:t>
            </a:r>
          </a:p>
          <a:p>
            <a:r>
              <a:rPr lang="ru-RU" dirty="0" smtClean="0"/>
              <a:t>Вопрос.</a:t>
            </a:r>
            <a:r>
              <a:rPr lang="ru-RU" i="1" dirty="0" smtClean="0"/>
              <a:t> Является ли состояние равновесия в случае 3 устойчивым?</a:t>
            </a:r>
            <a:endParaRPr lang="ru-RU" dirty="0" smtClean="0"/>
          </a:p>
          <a:p>
            <a:r>
              <a:rPr lang="ru-RU" dirty="0" smtClean="0"/>
              <a:t>Ответ.</a:t>
            </a:r>
            <a:r>
              <a:rPr lang="ru-RU" i="1" dirty="0" smtClean="0"/>
              <a:t> Нет. По определению устойчивости.</a:t>
            </a:r>
            <a:endParaRPr lang="ru-RU" dirty="0" smtClean="0"/>
          </a:p>
          <a:p>
            <a:endParaRPr lang="ru-RU" dirty="0"/>
          </a:p>
        </p:txBody>
      </p:sp>
      <p:pic>
        <p:nvPicPr>
          <p:cNvPr id="61442" name="Picture 2" descr="C:\Users\73B5~1\AppData\Local\Temp\Rar$EX30.860\LectMB\Lect02.files\image095.gif"/>
          <p:cNvPicPr>
            <a:picLocks noChangeAspect="1" noChangeArrowheads="1"/>
          </p:cNvPicPr>
          <p:nvPr/>
        </p:nvPicPr>
        <p:blipFill>
          <a:blip r:embed="rId2" cstate="print"/>
          <a:srcRect/>
          <a:stretch>
            <a:fillRect/>
          </a:stretch>
        </p:blipFill>
        <p:spPr bwMode="auto">
          <a:xfrm>
            <a:off x="6572264" y="2000240"/>
            <a:ext cx="714380" cy="293079"/>
          </a:xfrm>
          <a:prstGeom prst="rect">
            <a:avLst/>
          </a:prstGeom>
          <a:noFill/>
        </p:spPr>
      </p:pic>
      <p:pic>
        <p:nvPicPr>
          <p:cNvPr id="61443" name="Picture 3" descr="C:\Users\73B5~1\AppData\Local\Temp\Rar$EX30.860\LectMB\Lect02.files\image097.gif"/>
          <p:cNvPicPr>
            <a:picLocks noChangeAspect="1" noChangeArrowheads="1"/>
          </p:cNvPicPr>
          <p:nvPr/>
        </p:nvPicPr>
        <p:blipFill>
          <a:blip r:embed="rId3" cstate="print"/>
          <a:srcRect/>
          <a:stretch>
            <a:fillRect/>
          </a:stretch>
        </p:blipFill>
        <p:spPr bwMode="auto">
          <a:xfrm>
            <a:off x="2000232" y="2285992"/>
            <a:ext cx="642942" cy="263771"/>
          </a:xfrm>
          <a:prstGeom prst="rect">
            <a:avLst/>
          </a:prstGeom>
          <a:noFill/>
        </p:spPr>
      </p:pic>
      <p:pic>
        <p:nvPicPr>
          <p:cNvPr id="61444" name="Picture 4" descr="C:\Users\73B5~1\AppData\Local\Temp\Rar$EX30.860\LectMB\Lect02.files\image099.gif"/>
          <p:cNvPicPr>
            <a:picLocks noChangeAspect="1" noChangeArrowheads="1"/>
          </p:cNvPicPr>
          <p:nvPr/>
        </p:nvPicPr>
        <p:blipFill>
          <a:blip r:embed="rId4" cstate="print"/>
          <a:srcRect/>
          <a:stretch>
            <a:fillRect/>
          </a:stretch>
        </p:blipFill>
        <p:spPr bwMode="auto">
          <a:xfrm>
            <a:off x="2285984" y="4000504"/>
            <a:ext cx="1057962" cy="364217"/>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61442"/>
                                        </p:tgtEl>
                                        <p:attrNameLst>
                                          <p:attrName>style.visibility</p:attrName>
                                        </p:attrNameLst>
                                      </p:cBhvr>
                                      <p:to>
                                        <p:strVal val="visible"/>
                                      </p:to>
                                    </p:set>
                                    <p:anim calcmode="lin" valueType="num">
                                      <p:cBhvr>
                                        <p:cTn id="23" dur="500" fill="hold"/>
                                        <p:tgtEl>
                                          <p:spTgt spid="61442"/>
                                        </p:tgtEl>
                                        <p:attrNameLst>
                                          <p:attrName>ppt_w</p:attrName>
                                        </p:attrNameLst>
                                      </p:cBhvr>
                                      <p:tavLst>
                                        <p:tav tm="0">
                                          <p:val>
                                            <p:strVal val="#ppt_w*2.5"/>
                                          </p:val>
                                        </p:tav>
                                        <p:tav tm="100000">
                                          <p:val>
                                            <p:strVal val="#ppt_w"/>
                                          </p:val>
                                        </p:tav>
                                      </p:tavLst>
                                    </p:anim>
                                    <p:anim calcmode="lin" valueType="num">
                                      <p:cBhvr>
                                        <p:cTn id="24" dur="500" fill="hold"/>
                                        <p:tgtEl>
                                          <p:spTgt spid="61442"/>
                                        </p:tgtEl>
                                        <p:attrNameLst>
                                          <p:attrName>ppt_h</p:attrName>
                                        </p:attrNameLst>
                                      </p:cBhvr>
                                      <p:tavLst>
                                        <p:tav tm="0">
                                          <p:val>
                                            <p:strVal val="#ppt_h*0.01"/>
                                          </p:val>
                                        </p:tav>
                                        <p:tav tm="100000">
                                          <p:val>
                                            <p:strVal val="#ppt_h"/>
                                          </p:val>
                                        </p:tav>
                                      </p:tavLst>
                                    </p:anim>
                                    <p:anim calcmode="lin" valueType="num">
                                      <p:cBhvr>
                                        <p:cTn id="25" dur="500" fill="hold"/>
                                        <p:tgtEl>
                                          <p:spTgt spid="61442"/>
                                        </p:tgtEl>
                                        <p:attrNameLst>
                                          <p:attrName>ppt_x</p:attrName>
                                        </p:attrNameLst>
                                      </p:cBhvr>
                                      <p:tavLst>
                                        <p:tav tm="0">
                                          <p:val>
                                            <p:strVal val="#ppt_x"/>
                                          </p:val>
                                        </p:tav>
                                        <p:tav tm="100000">
                                          <p:val>
                                            <p:strVal val="#ppt_x"/>
                                          </p:val>
                                        </p:tav>
                                      </p:tavLst>
                                    </p:anim>
                                    <p:anim calcmode="lin" valueType="num">
                                      <p:cBhvr>
                                        <p:cTn id="26" dur="500" fill="hold"/>
                                        <p:tgtEl>
                                          <p:spTgt spid="61442"/>
                                        </p:tgtEl>
                                        <p:attrNameLst>
                                          <p:attrName>ppt_y</p:attrName>
                                        </p:attrNameLst>
                                      </p:cBhvr>
                                      <p:tavLst>
                                        <p:tav tm="0">
                                          <p:val>
                                            <p:strVal val="#ppt_h+1"/>
                                          </p:val>
                                        </p:tav>
                                        <p:tav tm="100000">
                                          <p:val>
                                            <p:strVal val="#ppt_y"/>
                                          </p:val>
                                        </p:tav>
                                      </p:tavLst>
                                    </p:anim>
                                    <p:animEffect transition="in" filter="fade">
                                      <p:cBhvr>
                                        <p:cTn id="27" dur="500"/>
                                        <p:tgtEl>
                                          <p:spTgt spid="61442"/>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61443"/>
                                        </p:tgtEl>
                                        <p:attrNameLst>
                                          <p:attrName>style.visibility</p:attrName>
                                        </p:attrNameLst>
                                      </p:cBhvr>
                                      <p:to>
                                        <p:strVal val="visible"/>
                                      </p:to>
                                    </p:set>
                                    <p:anim calcmode="lin" valueType="num">
                                      <p:cBhvr>
                                        <p:cTn id="30" dur="500" fill="hold"/>
                                        <p:tgtEl>
                                          <p:spTgt spid="61443"/>
                                        </p:tgtEl>
                                        <p:attrNameLst>
                                          <p:attrName>ppt_w</p:attrName>
                                        </p:attrNameLst>
                                      </p:cBhvr>
                                      <p:tavLst>
                                        <p:tav tm="0">
                                          <p:val>
                                            <p:strVal val="#ppt_w*2.5"/>
                                          </p:val>
                                        </p:tav>
                                        <p:tav tm="100000">
                                          <p:val>
                                            <p:strVal val="#ppt_w"/>
                                          </p:val>
                                        </p:tav>
                                      </p:tavLst>
                                    </p:anim>
                                    <p:anim calcmode="lin" valueType="num">
                                      <p:cBhvr>
                                        <p:cTn id="31" dur="500" fill="hold"/>
                                        <p:tgtEl>
                                          <p:spTgt spid="61443"/>
                                        </p:tgtEl>
                                        <p:attrNameLst>
                                          <p:attrName>ppt_h</p:attrName>
                                        </p:attrNameLst>
                                      </p:cBhvr>
                                      <p:tavLst>
                                        <p:tav tm="0">
                                          <p:val>
                                            <p:strVal val="#ppt_h*0.01"/>
                                          </p:val>
                                        </p:tav>
                                        <p:tav tm="100000">
                                          <p:val>
                                            <p:strVal val="#ppt_h"/>
                                          </p:val>
                                        </p:tav>
                                      </p:tavLst>
                                    </p:anim>
                                    <p:anim calcmode="lin" valueType="num">
                                      <p:cBhvr>
                                        <p:cTn id="32" dur="500" fill="hold"/>
                                        <p:tgtEl>
                                          <p:spTgt spid="61443"/>
                                        </p:tgtEl>
                                        <p:attrNameLst>
                                          <p:attrName>ppt_x</p:attrName>
                                        </p:attrNameLst>
                                      </p:cBhvr>
                                      <p:tavLst>
                                        <p:tav tm="0">
                                          <p:val>
                                            <p:strVal val="#ppt_x"/>
                                          </p:val>
                                        </p:tav>
                                        <p:tav tm="100000">
                                          <p:val>
                                            <p:strVal val="#ppt_x"/>
                                          </p:val>
                                        </p:tav>
                                      </p:tavLst>
                                    </p:anim>
                                    <p:anim calcmode="lin" valueType="num">
                                      <p:cBhvr>
                                        <p:cTn id="33" dur="500" fill="hold"/>
                                        <p:tgtEl>
                                          <p:spTgt spid="61443"/>
                                        </p:tgtEl>
                                        <p:attrNameLst>
                                          <p:attrName>ppt_y</p:attrName>
                                        </p:attrNameLst>
                                      </p:cBhvr>
                                      <p:tavLst>
                                        <p:tav tm="0">
                                          <p:val>
                                            <p:strVal val="#ppt_h+1"/>
                                          </p:val>
                                        </p:tav>
                                        <p:tav tm="100000">
                                          <p:val>
                                            <p:strVal val="#ppt_y"/>
                                          </p:val>
                                        </p:tav>
                                      </p:tavLst>
                                    </p:anim>
                                    <p:animEffect transition="in" filter="fade">
                                      <p:cBhvr>
                                        <p:cTn id="34" dur="500"/>
                                        <p:tgtEl>
                                          <p:spTgt spid="61443"/>
                                        </p:tgtEl>
                                      </p:cBhvr>
                                    </p:animEffect>
                                  </p:childTnLst>
                                </p:cTn>
                              </p:par>
                            </p:childTnLst>
                          </p:cTn>
                        </p:par>
                      </p:childTnLst>
                    </p:cTn>
                  </p:par>
                  <p:par>
                    <p:cTn id="35" fill="hold">
                      <p:stCondLst>
                        <p:cond delay="indefinite"/>
                      </p:stCondLst>
                      <p:childTnLst>
                        <p:par>
                          <p:cTn id="36" fill="hold">
                            <p:stCondLst>
                              <p:cond delay="0"/>
                            </p:stCondLst>
                            <p:childTnLst>
                              <p:par>
                                <p:cTn id="37" presetID="58" presetClass="entr" presetSubtype="0" accel="10000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40"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4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43" dur="500"/>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p:cTn id="48"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49"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5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52" dur="500"/>
                                        <p:tgtEl>
                                          <p:spTgt spid="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4" end="4"/>
                                            </p:txEl>
                                          </p:spTgt>
                                        </p:tgtEl>
                                      </p:cBhvr>
                                    </p:animEffect>
                                  </p:childTnLst>
                                </p:cTn>
                              </p:par>
                              <p:par>
                                <p:cTn id="62" presetID="58" presetClass="entr" presetSubtype="0" accel="100000" fill="hold" nodeType="withEffect">
                                  <p:stCondLst>
                                    <p:cond delay="0"/>
                                  </p:stCondLst>
                                  <p:childTnLst>
                                    <p:set>
                                      <p:cBhvr>
                                        <p:cTn id="63" dur="1" fill="hold">
                                          <p:stCondLst>
                                            <p:cond delay="0"/>
                                          </p:stCondLst>
                                        </p:cTn>
                                        <p:tgtEl>
                                          <p:spTgt spid="61444"/>
                                        </p:tgtEl>
                                        <p:attrNameLst>
                                          <p:attrName>style.visibility</p:attrName>
                                        </p:attrNameLst>
                                      </p:cBhvr>
                                      <p:to>
                                        <p:strVal val="visible"/>
                                      </p:to>
                                    </p:set>
                                    <p:anim calcmode="lin" valueType="num">
                                      <p:cBhvr>
                                        <p:cTn id="64" dur="500" fill="hold"/>
                                        <p:tgtEl>
                                          <p:spTgt spid="61444"/>
                                        </p:tgtEl>
                                        <p:attrNameLst>
                                          <p:attrName>ppt_w</p:attrName>
                                        </p:attrNameLst>
                                      </p:cBhvr>
                                      <p:tavLst>
                                        <p:tav tm="0">
                                          <p:val>
                                            <p:strVal val="#ppt_w*2.5"/>
                                          </p:val>
                                        </p:tav>
                                        <p:tav tm="100000">
                                          <p:val>
                                            <p:strVal val="#ppt_w"/>
                                          </p:val>
                                        </p:tav>
                                      </p:tavLst>
                                    </p:anim>
                                    <p:anim calcmode="lin" valueType="num">
                                      <p:cBhvr>
                                        <p:cTn id="65" dur="500" fill="hold"/>
                                        <p:tgtEl>
                                          <p:spTgt spid="61444"/>
                                        </p:tgtEl>
                                        <p:attrNameLst>
                                          <p:attrName>ppt_h</p:attrName>
                                        </p:attrNameLst>
                                      </p:cBhvr>
                                      <p:tavLst>
                                        <p:tav tm="0">
                                          <p:val>
                                            <p:strVal val="#ppt_h*0.01"/>
                                          </p:val>
                                        </p:tav>
                                        <p:tav tm="100000">
                                          <p:val>
                                            <p:strVal val="#ppt_h"/>
                                          </p:val>
                                        </p:tav>
                                      </p:tavLst>
                                    </p:anim>
                                    <p:anim calcmode="lin" valueType="num">
                                      <p:cBhvr>
                                        <p:cTn id="66" dur="500" fill="hold"/>
                                        <p:tgtEl>
                                          <p:spTgt spid="61444"/>
                                        </p:tgtEl>
                                        <p:attrNameLst>
                                          <p:attrName>ppt_x</p:attrName>
                                        </p:attrNameLst>
                                      </p:cBhvr>
                                      <p:tavLst>
                                        <p:tav tm="0">
                                          <p:val>
                                            <p:strVal val="#ppt_x"/>
                                          </p:val>
                                        </p:tav>
                                        <p:tav tm="100000">
                                          <p:val>
                                            <p:strVal val="#ppt_x"/>
                                          </p:val>
                                        </p:tav>
                                      </p:tavLst>
                                    </p:anim>
                                    <p:anim calcmode="lin" valueType="num">
                                      <p:cBhvr>
                                        <p:cTn id="67" dur="500" fill="hold"/>
                                        <p:tgtEl>
                                          <p:spTgt spid="61444"/>
                                        </p:tgtEl>
                                        <p:attrNameLst>
                                          <p:attrName>ppt_y</p:attrName>
                                        </p:attrNameLst>
                                      </p:cBhvr>
                                      <p:tavLst>
                                        <p:tav tm="0">
                                          <p:val>
                                            <p:strVal val="#ppt_h+1"/>
                                          </p:val>
                                        </p:tav>
                                        <p:tav tm="100000">
                                          <p:val>
                                            <p:strVal val="#ppt_y"/>
                                          </p:val>
                                        </p:tav>
                                      </p:tavLst>
                                    </p:anim>
                                    <p:animEffect transition="in" filter="fade">
                                      <p:cBhvr>
                                        <p:cTn id="68" dur="500"/>
                                        <p:tgtEl>
                                          <p:spTgt spid="61444"/>
                                        </p:tgtEl>
                                      </p:cBhvr>
                                    </p:animEffect>
                                  </p:childTnLst>
                                </p:cTn>
                              </p:par>
                            </p:childTnLst>
                          </p:cTn>
                        </p:par>
                      </p:childTnLst>
                    </p:cTn>
                  </p:par>
                  <p:par>
                    <p:cTn id="69" fill="hold">
                      <p:stCondLst>
                        <p:cond delay="indefinite"/>
                      </p:stCondLst>
                      <p:childTnLst>
                        <p:par>
                          <p:cTn id="70" fill="hold">
                            <p:stCondLst>
                              <p:cond delay="0"/>
                            </p:stCondLst>
                            <p:childTnLst>
                              <p:par>
                                <p:cTn id="71" presetID="58" presetClass="entr" presetSubtype="0" accel="100000" fill="hold" grpId="0" nodeType="click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anim calcmode="lin" valueType="num">
                                      <p:cBhvr>
                                        <p:cTn id="73"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74"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7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76"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77" dur="500"/>
                                        <p:tgtEl>
                                          <p:spTgt spid="3">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8" presetClass="entr" presetSubtype="0" accel="100000" fill="hold" grpId="0" nodeType="clickEffect">
                                  <p:stCondLst>
                                    <p:cond delay="0"/>
                                  </p:stCondLst>
                                  <p:childTnLst>
                                    <p:set>
                                      <p:cBhvr>
                                        <p:cTn id="81" dur="1" fill="hold">
                                          <p:stCondLst>
                                            <p:cond delay="0"/>
                                          </p:stCondLst>
                                        </p:cTn>
                                        <p:tgtEl>
                                          <p:spTgt spid="3">
                                            <p:txEl>
                                              <p:pRg st="6" end="6"/>
                                            </p:txEl>
                                          </p:spTgt>
                                        </p:tgtEl>
                                        <p:attrNameLst>
                                          <p:attrName>style.visibility</p:attrName>
                                        </p:attrNameLst>
                                      </p:cBhvr>
                                      <p:to>
                                        <p:strVal val="visible"/>
                                      </p:to>
                                    </p:set>
                                    <p:anim calcmode="lin" valueType="num">
                                      <p:cBhvr>
                                        <p:cTn id="82"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83"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8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85"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8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Уравнение </a:t>
            </a:r>
            <a:r>
              <a:rPr lang="ru-RU" b="1" dirty="0" err="1" smtClean="0"/>
              <a:t>Ферхюльста</a:t>
            </a:r>
            <a:endParaRPr lang="ru-RU" dirty="0"/>
          </a:p>
        </p:txBody>
      </p:sp>
      <p:sp>
        <p:nvSpPr>
          <p:cNvPr id="3" name="Содержимое 2"/>
          <p:cNvSpPr>
            <a:spLocks noGrp="1"/>
          </p:cNvSpPr>
          <p:nvPr>
            <p:ph idx="1"/>
          </p:nvPr>
        </p:nvSpPr>
        <p:spPr>
          <a:xfrm>
            <a:off x="457200" y="785794"/>
            <a:ext cx="8229600" cy="5786477"/>
          </a:xfrm>
        </p:spPr>
        <p:txBody>
          <a:bodyPr>
            <a:normAutofit fontScale="55000" lnSpcReduction="20000"/>
          </a:bodyPr>
          <a:lstStyle/>
          <a:p>
            <a:r>
              <a:rPr lang="ru-RU" dirty="0" smtClean="0"/>
              <a:t>Рассмотрим еще один пример, который относится к классическим моделям математической экологии. </a:t>
            </a:r>
            <a:r>
              <a:rPr lang="ru-RU" i="1" dirty="0" err="1" smtClean="0"/>
              <a:t>Логистическое</a:t>
            </a:r>
            <a:r>
              <a:rPr lang="ru-RU" i="1" dirty="0" smtClean="0"/>
              <a:t> уравнение  </a:t>
            </a:r>
            <a:r>
              <a:rPr lang="ru-RU" dirty="0" smtClean="0"/>
              <a:t>было предложено </a:t>
            </a:r>
            <a:r>
              <a:rPr lang="ru-RU" dirty="0" err="1" smtClean="0"/>
              <a:t>Ферхюльстом</a:t>
            </a:r>
            <a:r>
              <a:rPr lang="ru-RU" dirty="0" smtClean="0"/>
              <a:t> в 1838 г. Оно имеет вид:</a:t>
            </a:r>
          </a:p>
          <a:p>
            <a:endParaRPr lang="ru-RU" dirty="0" smtClean="0"/>
          </a:p>
          <a:p>
            <a:r>
              <a:rPr lang="ru-RU" dirty="0" smtClean="0"/>
              <a:t> 	                              </a:t>
            </a:r>
            <a:r>
              <a:rPr lang="en-US" dirty="0" smtClean="0"/>
              <a:t>		</a:t>
            </a:r>
            <a:r>
              <a:rPr lang="ru-RU" dirty="0" smtClean="0"/>
              <a:t>                           (2.15)</a:t>
            </a:r>
          </a:p>
          <a:p>
            <a:r>
              <a:rPr lang="ru-RU" dirty="0" smtClean="0"/>
              <a:t>Это уравнение обладает двумя важными свойствами. При малых </a:t>
            </a:r>
            <a:r>
              <a:rPr lang="ru-RU" i="1" dirty="0" err="1" smtClean="0"/>
              <a:t>х</a:t>
            </a:r>
            <a:r>
              <a:rPr lang="ru-RU" b="1" dirty="0" smtClean="0"/>
              <a:t> </a:t>
            </a:r>
            <a:r>
              <a:rPr lang="ru-RU" dirty="0" smtClean="0"/>
              <a:t>численность </a:t>
            </a:r>
            <a:r>
              <a:rPr lang="ru-RU" i="1" dirty="0" err="1" smtClean="0"/>
              <a:t>х</a:t>
            </a:r>
            <a:r>
              <a:rPr lang="ru-RU" dirty="0" smtClean="0"/>
              <a:t> возрастает, при больших – приближается к определенному пределу </a:t>
            </a:r>
            <a:r>
              <a:rPr lang="ru-RU" i="1" dirty="0" smtClean="0"/>
              <a:t>К</a:t>
            </a:r>
            <a:r>
              <a:rPr lang="ru-RU" b="1" dirty="0" smtClean="0"/>
              <a:t>.</a:t>
            </a:r>
            <a:r>
              <a:rPr lang="ru-RU" dirty="0" smtClean="0"/>
              <a:t> </a:t>
            </a:r>
          </a:p>
          <a:p>
            <a:r>
              <a:rPr lang="ru-RU" dirty="0" smtClean="0"/>
              <a:t>Уравнение (2.15) можно решить аналитически. Ход решения следующий. Произведем разделение переменных:</a:t>
            </a:r>
          </a:p>
          <a:p>
            <a:endParaRPr lang="ru-RU" dirty="0" smtClean="0"/>
          </a:p>
          <a:p>
            <a:pPr>
              <a:buNone/>
            </a:pPr>
            <a:r>
              <a:rPr lang="en-US" dirty="0" smtClean="0"/>
              <a:t>		</a:t>
            </a:r>
            <a:r>
              <a:rPr lang="ru-RU" dirty="0" smtClean="0"/>
              <a:t>	                                                                (2.16)</a:t>
            </a:r>
          </a:p>
          <a:p>
            <a:r>
              <a:rPr lang="ru-RU" dirty="0" smtClean="0"/>
              <a:t>Представим левую часть в виде суммы и проинтегрируем</a:t>
            </a:r>
          </a:p>
          <a:p>
            <a:r>
              <a:rPr lang="ru-RU" dirty="0" smtClean="0"/>
              <a:t>Переходя от логарифмов к переменным, получим:</a:t>
            </a:r>
          </a:p>
          <a:p>
            <a:endParaRPr lang="ru-RU" dirty="0" smtClean="0"/>
          </a:p>
          <a:p>
            <a:r>
              <a:rPr lang="ru-RU" dirty="0" smtClean="0"/>
              <a:t>	            </a:t>
            </a:r>
            <a:r>
              <a:rPr lang="en-US" dirty="0" smtClean="0"/>
              <a:t>				</a:t>
            </a:r>
            <a:r>
              <a:rPr lang="ru-RU" dirty="0" smtClean="0"/>
              <a:t>           (2.17)</a:t>
            </a:r>
            <a:endParaRPr lang="en-US" dirty="0" smtClean="0"/>
          </a:p>
          <a:p>
            <a:pPr>
              <a:buNone/>
            </a:pPr>
            <a:endParaRPr lang="ru-RU" dirty="0" smtClean="0"/>
          </a:p>
          <a:p>
            <a:r>
              <a:rPr lang="ru-RU" dirty="0" smtClean="0"/>
              <a:t>Здесь </a:t>
            </a:r>
            <a:r>
              <a:rPr lang="ru-RU" i="1" dirty="0" smtClean="0"/>
              <a:t>С</a:t>
            </a:r>
            <a:r>
              <a:rPr lang="ru-RU" dirty="0" smtClean="0"/>
              <a:t> – произвольная постоянная, которая определяется начальным значением численности </a:t>
            </a:r>
            <a:r>
              <a:rPr lang="ru-RU" i="1" dirty="0" smtClean="0"/>
              <a:t>x</a:t>
            </a:r>
            <a:r>
              <a:rPr lang="ru-RU" baseline="-25000" dirty="0" smtClean="0"/>
              <a:t>0 </a:t>
            </a:r>
            <a:r>
              <a:rPr lang="ru-RU" dirty="0" smtClean="0"/>
              <a:t>:</a:t>
            </a:r>
          </a:p>
          <a:p>
            <a:r>
              <a:rPr lang="ru-RU" dirty="0" smtClean="0"/>
              <a:t>          </a:t>
            </a:r>
          </a:p>
          <a:p>
            <a:r>
              <a:rPr lang="ru-RU" dirty="0" smtClean="0"/>
              <a:t>Подставим это значение</a:t>
            </a:r>
            <a:r>
              <a:rPr lang="ru-RU" i="1" dirty="0" smtClean="0"/>
              <a:t> С</a:t>
            </a:r>
            <a:r>
              <a:rPr lang="ru-RU" dirty="0" smtClean="0"/>
              <a:t> в формулу (2.17):</a:t>
            </a:r>
          </a:p>
          <a:p>
            <a:endParaRPr lang="ru-RU" dirty="0" smtClean="0"/>
          </a:p>
          <a:p>
            <a:r>
              <a:rPr lang="ru-RU" dirty="0" smtClean="0"/>
              <a:t>Отсюда получим решение – зависимость численности от времени:</a:t>
            </a:r>
          </a:p>
          <a:p>
            <a:endParaRPr lang="ru-RU" dirty="0" smtClean="0"/>
          </a:p>
          <a:p>
            <a:r>
              <a:rPr lang="ru-RU" dirty="0" smtClean="0"/>
              <a:t>	                        </a:t>
            </a:r>
            <a:r>
              <a:rPr lang="en-US" dirty="0" smtClean="0"/>
              <a:t>				</a:t>
            </a:r>
            <a:r>
              <a:rPr lang="ru-RU" dirty="0" smtClean="0"/>
              <a:t>(2.18)</a:t>
            </a:r>
          </a:p>
          <a:p>
            <a:r>
              <a:rPr lang="ru-RU" dirty="0" smtClean="0"/>
              <a:t>График функции (2.18) при разных начальных значениях численности популяции представлен на рис. 2.7. </a:t>
            </a:r>
          </a:p>
          <a:p>
            <a:endParaRPr lang="ru-RU" dirty="0"/>
          </a:p>
        </p:txBody>
      </p:sp>
      <p:pic>
        <p:nvPicPr>
          <p:cNvPr id="62466" name="Picture 2" descr="C:\Users\73B5~1\AppData\Local\Temp\Rar$EX30.860\LectMB\Lect02.files\image143.gif"/>
          <p:cNvPicPr>
            <a:picLocks noChangeAspect="1" noChangeArrowheads="1"/>
          </p:cNvPicPr>
          <p:nvPr/>
        </p:nvPicPr>
        <p:blipFill>
          <a:blip r:embed="rId2" cstate="print"/>
          <a:srcRect/>
          <a:stretch>
            <a:fillRect/>
          </a:stretch>
        </p:blipFill>
        <p:spPr bwMode="auto">
          <a:xfrm>
            <a:off x="4071934" y="1285860"/>
            <a:ext cx="1214446" cy="497923"/>
          </a:xfrm>
          <a:prstGeom prst="rect">
            <a:avLst/>
          </a:prstGeom>
          <a:noFill/>
        </p:spPr>
      </p:pic>
      <p:pic>
        <p:nvPicPr>
          <p:cNvPr id="62467" name="Picture 3" descr="C:\Users\73B5~1\AppData\Local\Temp\Rar$EX30.860\LectMB\Lect02.files\image145.gif"/>
          <p:cNvPicPr>
            <a:picLocks noChangeAspect="1" noChangeArrowheads="1"/>
          </p:cNvPicPr>
          <p:nvPr/>
        </p:nvPicPr>
        <p:blipFill>
          <a:blip r:embed="rId3" cstate="print"/>
          <a:srcRect/>
          <a:stretch>
            <a:fillRect/>
          </a:stretch>
        </p:blipFill>
        <p:spPr bwMode="auto">
          <a:xfrm>
            <a:off x="4071934" y="2571744"/>
            <a:ext cx="1143008" cy="530261"/>
          </a:xfrm>
          <a:prstGeom prst="rect">
            <a:avLst/>
          </a:prstGeom>
          <a:noFill/>
        </p:spPr>
      </p:pic>
      <p:pic>
        <p:nvPicPr>
          <p:cNvPr id="62468" name="Picture 4" descr="C:\Users\73B5~1\AppData\Local\Temp\Rar$EX30.860\LectMB\Lect02.files\image147.gif"/>
          <p:cNvPicPr>
            <a:picLocks noChangeAspect="1" noChangeArrowheads="1"/>
          </p:cNvPicPr>
          <p:nvPr/>
        </p:nvPicPr>
        <p:blipFill>
          <a:blip r:embed="rId4" cstate="print"/>
          <a:srcRect/>
          <a:stretch>
            <a:fillRect/>
          </a:stretch>
        </p:blipFill>
        <p:spPr bwMode="auto">
          <a:xfrm>
            <a:off x="6215074" y="2643182"/>
            <a:ext cx="2612285" cy="1000132"/>
          </a:xfrm>
          <a:prstGeom prst="rect">
            <a:avLst/>
          </a:prstGeom>
          <a:noFill/>
        </p:spPr>
      </p:pic>
      <p:pic>
        <p:nvPicPr>
          <p:cNvPr id="62469" name="Picture 5" descr="C:\Users\73B5~1\AppData\Local\Temp\Rar$EX30.860\LectMB\Lect02.files\image149.gif"/>
          <p:cNvPicPr>
            <a:picLocks noChangeAspect="1" noChangeArrowheads="1"/>
          </p:cNvPicPr>
          <p:nvPr/>
        </p:nvPicPr>
        <p:blipFill>
          <a:blip r:embed="rId5" cstate="print"/>
          <a:srcRect/>
          <a:stretch>
            <a:fillRect/>
          </a:stretch>
        </p:blipFill>
        <p:spPr bwMode="auto">
          <a:xfrm>
            <a:off x="4143372" y="3571876"/>
            <a:ext cx="1282396" cy="571504"/>
          </a:xfrm>
          <a:prstGeom prst="rect">
            <a:avLst/>
          </a:prstGeom>
          <a:noFill/>
        </p:spPr>
      </p:pic>
      <p:pic>
        <p:nvPicPr>
          <p:cNvPr id="62470" name="Picture 6" descr="C:\Users\73B5~1\AppData\Local\Temp\Rar$EX30.860\LectMB\Lect02.files\image151.gif"/>
          <p:cNvPicPr>
            <a:picLocks noChangeAspect="1" noChangeArrowheads="1"/>
          </p:cNvPicPr>
          <p:nvPr/>
        </p:nvPicPr>
        <p:blipFill>
          <a:blip r:embed="rId6" cstate="print"/>
          <a:srcRect/>
          <a:stretch>
            <a:fillRect/>
          </a:stretch>
        </p:blipFill>
        <p:spPr bwMode="auto">
          <a:xfrm>
            <a:off x="5286380" y="4429132"/>
            <a:ext cx="1235282" cy="357190"/>
          </a:xfrm>
          <a:prstGeom prst="rect">
            <a:avLst/>
          </a:prstGeom>
          <a:noFill/>
        </p:spPr>
      </p:pic>
      <p:pic>
        <p:nvPicPr>
          <p:cNvPr id="62471" name="Picture 7" descr="C:\Users\73B5~1\AppData\Local\Temp\Rar$EX30.860\LectMB\Lect02.files\image153.gif"/>
          <p:cNvPicPr>
            <a:picLocks noChangeAspect="1" noChangeArrowheads="1"/>
          </p:cNvPicPr>
          <p:nvPr/>
        </p:nvPicPr>
        <p:blipFill>
          <a:blip r:embed="rId7" cstate="print"/>
          <a:srcRect/>
          <a:stretch>
            <a:fillRect/>
          </a:stretch>
        </p:blipFill>
        <p:spPr bwMode="auto">
          <a:xfrm>
            <a:off x="5286380" y="4714884"/>
            <a:ext cx="1000132" cy="580324"/>
          </a:xfrm>
          <a:prstGeom prst="rect">
            <a:avLst/>
          </a:prstGeom>
          <a:noFill/>
        </p:spPr>
      </p:pic>
      <p:pic>
        <p:nvPicPr>
          <p:cNvPr id="62472" name="Picture 8" descr="C:\Users\73B5~1\AppData\Local\Temp\Rar$EX30.860\LectMB\Lect02.files\image155.gif"/>
          <p:cNvPicPr>
            <a:picLocks noChangeAspect="1" noChangeArrowheads="1"/>
          </p:cNvPicPr>
          <p:nvPr/>
        </p:nvPicPr>
        <p:blipFill>
          <a:blip r:embed="rId8" cstate="print"/>
          <a:srcRect/>
          <a:stretch>
            <a:fillRect/>
          </a:stretch>
        </p:blipFill>
        <p:spPr bwMode="auto">
          <a:xfrm>
            <a:off x="6786577" y="4500570"/>
            <a:ext cx="1750991" cy="642942"/>
          </a:xfrm>
          <a:prstGeom prst="rect">
            <a:avLst/>
          </a:prstGeom>
          <a:noFill/>
        </p:spPr>
      </p:pic>
      <p:pic>
        <p:nvPicPr>
          <p:cNvPr id="62473" name="Picture 9" descr="C:\Users\73B5~1\AppData\Local\Temp\Rar$EX30.860\LectMB\Lect02.files\image157.gif"/>
          <p:cNvPicPr>
            <a:picLocks noChangeAspect="1" noChangeArrowheads="1"/>
          </p:cNvPicPr>
          <p:nvPr/>
        </p:nvPicPr>
        <p:blipFill>
          <a:blip r:embed="rId9" cstate="print"/>
          <a:srcRect/>
          <a:stretch>
            <a:fillRect/>
          </a:stretch>
        </p:blipFill>
        <p:spPr bwMode="auto">
          <a:xfrm>
            <a:off x="3857620" y="5429264"/>
            <a:ext cx="1571636" cy="538847"/>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62466"/>
                                        </p:tgtEl>
                                        <p:attrNameLst>
                                          <p:attrName>style.visibility</p:attrName>
                                        </p:attrNameLst>
                                      </p:cBhvr>
                                      <p:to>
                                        <p:strVal val="visible"/>
                                      </p:to>
                                    </p:set>
                                    <p:anim calcmode="lin" valueType="num">
                                      <p:cBhvr>
                                        <p:cTn id="23" dur="500" fill="hold"/>
                                        <p:tgtEl>
                                          <p:spTgt spid="62466"/>
                                        </p:tgtEl>
                                        <p:attrNameLst>
                                          <p:attrName>ppt_w</p:attrName>
                                        </p:attrNameLst>
                                      </p:cBhvr>
                                      <p:tavLst>
                                        <p:tav tm="0">
                                          <p:val>
                                            <p:strVal val="#ppt_w*2.5"/>
                                          </p:val>
                                        </p:tav>
                                        <p:tav tm="100000">
                                          <p:val>
                                            <p:strVal val="#ppt_w"/>
                                          </p:val>
                                        </p:tav>
                                      </p:tavLst>
                                    </p:anim>
                                    <p:anim calcmode="lin" valueType="num">
                                      <p:cBhvr>
                                        <p:cTn id="24" dur="500" fill="hold"/>
                                        <p:tgtEl>
                                          <p:spTgt spid="62466"/>
                                        </p:tgtEl>
                                        <p:attrNameLst>
                                          <p:attrName>ppt_h</p:attrName>
                                        </p:attrNameLst>
                                      </p:cBhvr>
                                      <p:tavLst>
                                        <p:tav tm="0">
                                          <p:val>
                                            <p:strVal val="#ppt_h*0.01"/>
                                          </p:val>
                                        </p:tav>
                                        <p:tav tm="100000">
                                          <p:val>
                                            <p:strVal val="#ppt_h"/>
                                          </p:val>
                                        </p:tav>
                                      </p:tavLst>
                                    </p:anim>
                                    <p:anim calcmode="lin" valueType="num">
                                      <p:cBhvr>
                                        <p:cTn id="25" dur="500" fill="hold"/>
                                        <p:tgtEl>
                                          <p:spTgt spid="62466"/>
                                        </p:tgtEl>
                                        <p:attrNameLst>
                                          <p:attrName>ppt_x</p:attrName>
                                        </p:attrNameLst>
                                      </p:cBhvr>
                                      <p:tavLst>
                                        <p:tav tm="0">
                                          <p:val>
                                            <p:strVal val="#ppt_x"/>
                                          </p:val>
                                        </p:tav>
                                        <p:tav tm="100000">
                                          <p:val>
                                            <p:strVal val="#ppt_x"/>
                                          </p:val>
                                        </p:tav>
                                      </p:tavLst>
                                    </p:anim>
                                    <p:anim calcmode="lin" valueType="num">
                                      <p:cBhvr>
                                        <p:cTn id="26" dur="500" fill="hold"/>
                                        <p:tgtEl>
                                          <p:spTgt spid="62466"/>
                                        </p:tgtEl>
                                        <p:attrNameLst>
                                          <p:attrName>ppt_y</p:attrName>
                                        </p:attrNameLst>
                                      </p:cBhvr>
                                      <p:tavLst>
                                        <p:tav tm="0">
                                          <p:val>
                                            <p:strVal val="#ppt_h+1"/>
                                          </p:val>
                                        </p:tav>
                                        <p:tav tm="100000">
                                          <p:val>
                                            <p:strVal val="#ppt_y"/>
                                          </p:val>
                                        </p:tav>
                                      </p:tavLst>
                                    </p:anim>
                                    <p:animEffect transition="in" filter="fade">
                                      <p:cBhvr>
                                        <p:cTn id="27" dur="500"/>
                                        <p:tgtEl>
                                          <p:spTgt spid="62466"/>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6" end="6"/>
                                            </p:txEl>
                                          </p:spTgt>
                                        </p:tgtEl>
                                      </p:cBhvr>
                                    </p:animEffect>
                                  </p:childTnLst>
                                </p:cTn>
                              </p:par>
                              <p:par>
                                <p:cTn id="55" presetID="58" presetClass="entr" presetSubtype="0" accel="100000" fill="hold" nodeType="withEffect">
                                  <p:stCondLst>
                                    <p:cond delay="0"/>
                                  </p:stCondLst>
                                  <p:childTnLst>
                                    <p:set>
                                      <p:cBhvr>
                                        <p:cTn id="56" dur="1" fill="hold">
                                          <p:stCondLst>
                                            <p:cond delay="0"/>
                                          </p:stCondLst>
                                        </p:cTn>
                                        <p:tgtEl>
                                          <p:spTgt spid="62467"/>
                                        </p:tgtEl>
                                        <p:attrNameLst>
                                          <p:attrName>style.visibility</p:attrName>
                                        </p:attrNameLst>
                                      </p:cBhvr>
                                      <p:to>
                                        <p:strVal val="visible"/>
                                      </p:to>
                                    </p:set>
                                    <p:anim calcmode="lin" valueType="num">
                                      <p:cBhvr>
                                        <p:cTn id="57" dur="500" fill="hold"/>
                                        <p:tgtEl>
                                          <p:spTgt spid="62467"/>
                                        </p:tgtEl>
                                        <p:attrNameLst>
                                          <p:attrName>ppt_w</p:attrName>
                                        </p:attrNameLst>
                                      </p:cBhvr>
                                      <p:tavLst>
                                        <p:tav tm="0">
                                          <p:val>
                                            <p:strVal val="#ppt_w*2.5"/>
                                          </p:val>
                                        </p:tav>
                                        <p:tav tm="100000">
                                          <p:val>
                                            <p:strVal val="#ppt_w"/>
                                          </p:val>
                                        </p:tav>
                                      </p:tavLst>
                                    </p:anim>
                                    <p:anim calcmode="lin" valueType="num">
                                      <p:cBhvr>
                                        <p:cTn id="58" dur="500" fill="hold"/>
                                        <p:tgtEl>
                                          <p:spTgt spid="62467"/>
                                        </p:tgtEl>
                                        <p:attrNameLst>
                                          <p:attrName>ppt_h</p:attrName>
                                        </p:attrNameLst>
                                      </p:cBhvr>
                                      <p:tavLst>
                                        <p:tav tm="0">
                                          <p:val>
                                            <p:strVal val="#ppt_h*0.01"/>
                                          </p:val>
                                        </p:tav>
                                        <p:tav tm="100000">
                                          <p:val>
                                            <p:strVal val="#ppt_h"/>
                                          </p:val>
                                        </p:tav>
                                      </p:tavLst>
                                    </p:anim>
                                    <p:anim calcmode="lin" valueType="num">
                                      <p:cBhvr>
                                        <p:cTn id="59" dur="500" fill="hold"/>
                                        <p:tgtEl>
                                          <p:spTgt spid="62467"/>
                                        </p:tgtEl>
                                        <p:attrNameLst>
                                          <p:attrName>ppt_x</p:attrName>
                                        </p:attrNameLst>
                                      </p:cBhvr>
                                      <p:tavLst>
                                        <p:tav tm="0">
                                          <p:val>
                                            <p:strVal val="#ppt_x"/>
                                          </p:val>
                                        </p:tav>
                                        <p:tav tm="100000">
                                          <p:val>
                                            <p:strVal val="#ppt_x"/>
                                          </p:val>
                                        </p:tav>
                                      </p:tavLst>
                                    </p:anim>
                                    <p:anim calcmode="lin" valueType="num">
                                      <p:cBhvr>
                                        <p:cTn id="60" dur="500" fill="hold"/>
                                        <p:tgtEl>
                                          <p:spTgt spid="62467"/>
                                        </p:tgtEl>
                                        <p:attrNameLst>
                                          <p:attrName>ppt_y</p:attrName>
                                        </p:attrNameLst>
                                      </p:cBhvr>
                                      <p:tavLst>
                                        <p:tav tm="0">
                                          <p:val>
                                            <p:strVal val="#ppt_h+1"/>
                                          </p:val>
                                        </p:tav>
                                        <p:tav tm="100000">
                                          <p:val>
                                            <p:strVal val="#ppt_y"/>
                                          </p:val>
                                        </p:tav>
                                      </p:tavLst>
                                    </p:anim>
                                    <p:animEffect transition="in" filter="fade">
                                      <p:cBhvr>
                                        <p:cTn id="61" dur="500"/>
                                        <p:tgtEl>
                                          <p:spTgt spid="62467"/>
                                        </p:tgtEl>
                                      </p:cBhvr>
                                    </p:animEffec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 calcmode="lin" valueType="num">
                                      <p:cBhvr>
                                        <p:cTn id="66"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67"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6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70" dur="500"/>
                                        <p:tgtEl>
                                          <p:spTgt spid="3">
                                            <p:txEl>
                                              <p:pRg st="7" end="7"/>
                                            </p:txEl>
                                          </p:spTgt>
                                        </p:tgtEl>
                                      </p:cBhvr>
                                    </p:animEffect>
                                  </p:childTnLst>
                                </p:cTn>
                              </p:par>
                              <p:par>
                                <p:cTn id="71" presetID="58" presetClass="entr" presetSubtype="0" accel="100000" fill="hold" nodeType="withEffect">
                                  <p:stCondLst>
                                    <p:cond delay="0"/>
                                  </p:stCondLst>
                                  <p:childTnLst>
                                    <p:set>
                                      <p:cBhvr>
                                        <p:cTn id="72" dur="1" fill="hold">
                                          <p:stCondLst>
                                            <p:cond delay="0"/>
                                          </p:stCondLst>
                                        </p:cTn>
                                        <p:tgtEl>
                                          <p:spTgt spid="62468"/>
                                        </p:tgtEl>
                                        <p:attrNameLst>
                                          <p:attrName>style.visibility</p:attrName>
                                        </p:attrNameLst>
                                      </p:cBhvr>
                                      <p:to>
                                        <p:strVal val="visible"/>
                                      </p:to>
                                    </p:set>
                                    <p:anim calcmode="lin" valueType="num">
                                      <p:cBhvr>
                                        <p:cTn id="73" dur="500" fill="hold"/>
                                        <p:tgtEl>
                                          <p:spTgt spid="62468"/>
                                        </p:tgtEl>
                                        <p:attrNameLst>
                                          <p:attrName>ppt_w</p:attrName>
                                        </p:attrNameLst>
                                      </p:cBhvr>
                                      <p:tavLst>
                                        <p:tav tm="0">
                                          <p:val>
                                            <p:strVal val="#ppt_w*2.5"/>
                                          </p:val>
                                        </p:tav>
                                        <p:tav tm="100000">
                                          <p:val>
                                            <p:strVal val="#ppt_w"/>
                                          </p:val>
                                        </p:tav>
                                      </p:tavLst>
                                    </p:anim>
                                    <p:anim calcmode="lin" valueType="num">
                                      <p:cBhvr>
                                        <p:cTn id="74" dur="500" fill="hold"/>
                                        <p:tgtEl>
                                          <p:spTgt spid="62468"/>
                                        </p:tgtEl>
                                        <p:attrNameLst>
                                          <p:attrName>ppt_h</p:attrName>
                                        </p:attrNameLst>
                                      </p:cBhvr>
                                      <p:tavLst>
                                        <p:tav tm="0">
                                          <p:val>
                                            <p:strVal val="#ppt_h*0.01"/>
                                          </p:val>
                                        </p:tav>
                                        <p:tav tm="100000">
                                          <p:val>
                                            <p:strVal val="#ppt_h"/>
                                          </p:val>
                                        </p:tav>
                                      </p:tavLst>
                                    </p:anim>
                                    <p:anim calcmode="lin" valueType="num">
                                      <p:cBhvr>
                                        <p:cTn id="75" dur="500" fill="hold"/>
                                        <p:tgtEl>
                                          <p:spTgt spid="62468"/>
                                        </p:tgtEl>
                                        <p:attrNameLst>
                                          <p:attrName>ppt_x</p:attrName>
                                        </p:attrNameLst>
                                      </p:cBhvr>
                                      <p:tavLst>
                                        <p:tav tm="0">
                                          <p:val>
                                            <p:strVal val="#ppt_x"/>
                                          </p:val>
                                        </p:tav>
                                        <p:tav tm="100000">
                                          <p:val>
                                            <p:strVal val="#ppt_x"/>
                                          </p:val>
                                        </p:tav>
                                      </p:tavLst>
                                    </p:anim>
                                    <p:anim calcmode="lin" valueType="num">
                                      <p:cBhvr>
                                        <p:cTn id="76" dur="500" fill="hold"/>
                                        <p:tgtEl>
                                          <p:spTgt spid="62468"/>
                                        </p:tgtEl>
                                        <p:attrNameLst>
                                          <p:attrName>ppt_y</p:attrName>
                                        </p:attrNameLst>
                                      </p:cBhvr>
                                      <p:tavLst>
                                        <p:tav tm="0">
                                          <p:val>
                                            <p:strVal val="#ppt_h+1"/>
                                          </p:val>
                                        </p:tav>
                                        <p:tav tm="100000">
                                          <p:val>
                                            <p:strVal val="#ppt_y"/>
                                          </p:val>
                                        </p:tav>
                                      </p:tavLst>
                                    </p:anim>
                                    <p:animEffect transition="in" filter="fade">
                                      <p:cBhvr>
                                        <p:cTn id="77" dur="500"/>
                                        <p:tgtEl>
                                          <p:spTgt spid="62468"/>
                                        </p:tgtEl>
                                      </p:cBhvr>
                                    </p:animEffect>
                                  </p:childTnLst>
                                </p:cTn>
                              </p:par>
                            </p:childTnLst>
                          </p:cTn>
                        </p:par>
                      </p:childTnLst>
                    </p:cTn>
                  </p:par>
                  <p:par>
                    <p:cTn id="78" fill="hold">
                      <p:stCondLst>
                        <p:cond delay="indefinite"/>
                      </p:stCondLst>
                      <p:childTnLst>
                        <p:par>
                          <p:cTn id="79" fill="hold">
                            <p:stCondLst>
                              <p:cond delay="0"/>
                            </p:stCondLst>
                            <p:childTnLst>
                              <p:par>
                                <p:cTn id="80" presetID="58" presetClass="entr" presetSubtype="0" accel="100000" fill="hold" grpId="0" nodeType="clickEffect">
                                  <p:stCondLst>
                                    <p:cond delay="0"/>
                                  </p:stCondLst>
                                  <p:childTnLst>
                                    <p:set>
                                      <p:cBhvr>
                                        <p:cTn id="81" dur="1" fill="hold">
                                          <p:stCondLst>
                                            <p:cond delay="0"/>
                                          </p:stCondLst>
                                        </p:cTn>
                                        <p:tgtEl>
                                          <p:spTgt spid="3">
                                            <p:txEl>
                                              <p:pRg st="8" end="8"/>
                                            </p:txEl>
                                          </p:spTgt>
                                        </p:tgtEl>
                                        <p:attrNameLst>
                                          <p:attrName>style.visibility</p:attrName>
                                        </p:attrNameLst>
                                      </p:cBhvr>
                                      <p:to>
                                        <p:strVal val="visible"/>
                                      </p:to>
                                    </p:set>
                                    <p:anim calcmode="lin" valueType="num">
                                      <p:cBhvr>
                                        <p:cTn id="82"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83"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8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5"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86" dur="500"/>
                                        <p:tgtEl>
                                          <p:spTgt spid="3">
                                            <p:txEl>
                                              <p:pRg st="8" end="8"/>
                                            </p:txEl>
                                          </p:spTgt>
                                        </p:tgtEl>
                                      </p:cBhvr>
                                    </p:animEffect>
                                  </p:childTnLst>
                                </p:cTn>
                              </p:par>
                              <p:par>
                                <p:cTn id="87" presetID="58" presetClass="entr" presetSubtype="0" accel="100000" fill="hold" nodeType="withEffect">
                                  <p:stCondLst>
                                    <p:cond delay="0"/>
                                  </p:stCondLst>
                                  <p:childTnLst>
                                    <p:set>
                                      <p:cBhvr>
                                        <p:cTn id="88" dur="1" fill="hold">
                                          <p:stCondLst>
                                            <p:cond delay="0"/>
                                          </p:stCondLst>
                                        </p:cTn>
                                        <p:tgtEl>
                                          <p:spTgt spid="62469"/>
                                        </p:tgtEl>
                                        <p:attrNameLst>
                                          <p:attrName>style.visibility</p:attrName>
                                        </p:attrNameLst>
                                      </p:cBhvr>
                                      <p:to>
                                        <p:strVal val="visible"/>
                                      </p:to>
                                    </p:set>
                                    <p:anim calcmode="lin" valueType="num">
                                      <p:cBhvr>
                                        <p:cTn id="89" dur="500" fill="hold"/>
                                        <p:tgtEl>
                                          <p:spTgt spid="62469"/>
                                        </p:tgtEl>
                                        <p:attrNameLst>
                                          <p:attrName>ppt_w</p:attrName>
                                        </p:attrNameLst>
                                      </p:cBhvr>
                                      <p:tavLst>
                                        <p:tav tm="0">
                                          <p:val>
                                            <p:strVal val="#ppt_w*2.5"/>
                                          </p:val>
                                        </p:tav>
                                        <p:tav tm="100000">
                                          <p:val>
                                            <p:strVal val="#ppt_w"/>
                                          </p:val>
                                        </p:tav>
                                      </p:tavLst>
                                    </p:anim>
                                    <p:anim calcmode="lin" valueType="num">
                                      <p:cBhvr>
                                        <p:cTn id="90" dur="500" fill="hold"/>
                                        <p:tgtEl>
                                          <p:spTgt spid="62469"/>
                                        </p:tgtEl>
                                        <p:attrNameLst>
                                          <p:attrName>ppt_h</p:attrName>
                                        </p:attrNameLst>
                                      </p:cBhvr>
                                      <p:tavLst>
                                        <p:tav tm="0">
                                          <p:val>
                                            <p:strVal val="#ppt_h*0.01"/>
                                          </p:val>
                                        </p:tav>
                                        <p:tav tm="100000">
                                          <p:val>
                                            <p:strVal val="#ppt_h"/>
                                          </p:val>
                                        </p:tav>
                                      </p:tavLst>
                                    </p:anim>
                                    <p:anim calcmode="lin" valueType="num">
                                      <p:cBhvr>
                                        <p:cTn id="91" dur="500" fill="hold"/>
                                        <p:tgtEl>
                                          <p:spTgt spid="62469"/>
                                        </p:tgtEl>
                                        <p:attrNameLst>
                                          <p:attrName>ppt_x</p:attrName>
                                        </p:attrNameLst>
                                      </p:cBhvr>
                                      <p:tavLst>
                                        <p:tav tm="0">
                                          <p:val>
                                            <p:strVal val="#ppt_x"/>
                                          </p:val>
                                        </p:tav>
                                        <p:tav tm="100000">
                                          <p:val>
                                            <p:strVal val="#ppt_x"/>
                                          </p:val>
                                        </p:tav>
                                      </p:tavLst>
                                    </p:anim>
                                    <p:anim calcmode="lin" valueType="num">
                                      <p:cBhvr>
                                        <p:cTn id="92" dur="500" fill="hold"/>
                                        <p:tgtEl>
                                          <p:spTgt spid="62469"/>
                                        </p:tgtEl>
                                        <p:attrNameLst>
                                          <p:attrName>ppt_y</p:attrName>
                                        </p:attrNameLst>
                                      </p:cBhvr>
                                      <p:tavLst>
                                        <p:tav tm="0">
                                          <p:val>
                                            <p:strVal val="#ppt_h+1"/>
                                          </p:val>
                                        </p:tav>
                                        <p:tav tm="100000">
                                          <p:val>
                                            <p:strVal val="#ppt_y"/>
                                          </p:val>
                                        </p:tav>
                                      </p:tavLst>
                                    </p:anim>
                                    <p:animEffect transition="in" filter="fade">
                                      <p:cBhvr>
                                        <p:cTn id="93" dur="500"/>
                                        <p:tgtEl>
                                          <p:spTgt spid="62469"/>
                                        </p:tgtEl>
                                      </p:cBhvr>
                                    </p:animEffect>
                                  </p:childTnLst>
                                </p:cTn>
                              </p:par>
                            </p:childTnLst>
                          </p:cTn>
                        </p:par>
                      </p:childTnLst>
                    </p:cTn>
                  </p:par>
                  <p:par>
                    <p:cTn id="94" fill="hold">
                      <p:stCondLst>
                        <p:cond delay="indefinite"/>
                      </p:stCondLst>
                      <p:childTnLst>
                        <p:par>
                          <p:cTn id="95" fill="hold">
                            <p:stCondLst>
                              <p:cond delay="0"/>
                            </p:stCondLst>
                            <p:childTnLst>
                              <p:par>
                                <p:cTn id="96" presetID="58" presetClass="entr" presetSubtype="0" accel="100000" fill="hold" grpId="0" nodeType="clickEffect">
                                  <p:stCondLst>
                                    <p:cond delay="0"/>
                                  </p:stCondLst>
                                  <p:childTnLst>
                                    <p:set>
                                      <p:cBhvr>
                                        <p:cTn id="97" dur="1" fill="hold">
                                          <p:stCondLst>
                                            <p:cond delay="0"/>
                                          </p:stCondLst>
                                        </p:cTn>
                                        <p:tgtEl>
                                          <p:spTgt spid="3">
                                            <p:txEl>
                                              <p:pRg st="10" end="10"/>
                                            </p:txEl>
                                          </p:spTgt>
                                        </p:tgtEl>
                                        <p:attrNameLst>
                                          <p:attrName>style.visibility</p:attrName>
                                        </p:attrNameLst>
                                      </p:cBhvr>
                                      <p:to>
                                        <p:strVal val="visible"/>
                                      </p:to>
                                    </p:set>
                                    <p:anim calcmode="lin" valueType="num">
                                      <p:cBhvr>
                                        <p:cTn id="98"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99"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10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01"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102" dur="500"/>
                                        <p:tgtEl>
                                          <p:spTgt spid="3">
                                            <p:txEl>
                                              <p:pRg st="10" end="1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8" presetClass="entr" presetSubtype="0" accel="100000" fill="hold" grpId="0" nodeType="clickEffect">
                                  <p:stCondLst>
                                    <p:cond delay="0"/>
                                  </p:stCondLst>
                                  <p:childTnLst>
                                    <p:set>
                                      <p:cBhvr>
                                        <p:cTn id="106" dur="1" fill="hold">
                                          <p:stCondLst>
                                            <p:cond delay="0"/>
                                          </p:stCondLst>
                                        </p:cTn>
                                        <p:tgtEl>
                                          <p:spTgt spid="3">
                                            <p:txEl>
                                              <p:pRg st="12" end="12"/>
                                            </p:txEl>
                                          </p:spTgt>
                                        </p:tgtEl>
                                        <p:attrNameLst>
                                          <p:attrName>style.visibility</p:attrName>
                                        </p:attrNameLst>
                                      </p:cBhvr>
                                      <p:to>
                                        <p:strVal val="visible"/>
                                      </p:to>
                                    </p:set>
                                    <p:anim calcmode="lin" valueType="num">
                                      <p:cBhvr>
                                        <p:cTn id="107" dur="500" fill="hold"/>
                                        <p:tgtEl>
                                          <p:spTgt spid="3">
                                            <p:txEl>
                                              <p:pRg st="12" end="12"/>
                                            </p:txEl>
                                          </p:spTgt>
                                        </p:tgtEl>
                                        <p:attrNameLst>
                                          <p:attrName>ppt_w</p:attrName>
                                        </p:attrNameLst>
                                      </p:cBhvr>
                                      <p:tavLst>
                                        <p:tav tm="0">
                                          <p:val>
                                            <p:strVal val="#ppt_w*2.5"/>
                                          </p:val>
                                        </p:tav>
                                        <p:tav tm="100000">
                                          <p:val>
                                            <p:strVal val="#ppt_w"/>
                                          </p:val>
                                        </p:tav>
                                      </p:tavLst>
                                    </p:anim>
                                    <p:anim calcmode="lin" valueType="num">
                                      <p:cBhvr>
                                        <p:cTn id="108" dur="500" fill="hold"/>
                                        <p:tgtEl>
                                          <p:spTgt spid="3">
                                            <p:txEl>
                                              <p:pRg st="12" end="12"/>
                                            </p:txEl>
                                          </p:spTgt>
                                        </p:tgtEl>
                                        <p:attrNameLst>
                                          <p:attrName>ppt_h</p:attrName>
                                        </p:attrNameLst>
                                      </p:cBhvr>
                                      <p:tavLst>
                                        <p:tav tm="0">
                                          <p:val>
                                            <p:strVal val="#ppt_h*0.01"/>
                                          </p:val>
                                        </p:tav>
                                        <p:tav tm="100000">
                                          <p:val>
                                            <p:strVal val="#ppt_h"/>
                                          </p:val>
                                        </p:tav>
                                      </p:tavLst>
                                    </p:anim>
                                    <p:anim calcmode="lin" valueType="num">
                                      <p:cBhvr>
                                        <p:cTn id="10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10" dur="500" fill="hold"/>
                                        <p:tgtEl>
                                          <p:spTgt spid="3">
                                            <p:txEl>
                                              <p:pRg st="12" end="12"/>
                                            </p:txEl>
                                          </p:spTgt>
                                        </p:tgtEl>
                                        <p:attrNameLst>
                                          <p:attrName>ppt_y</p:attrName>
                                        </p:attrNameLst>
                                      </p:cBhvr>
                                      <p:tavLst>
                                        <p:tav tm="0">
                                          <p:val>
                                            <p:strVal val="#ppt_h+1"/>
                                          </p:val>
                                        </p:tav>
                                        <p:tav tm="100000">
                                          <p:val>
                                            <p:strVal val="#ppt_y"/>
                                          </p:val>
                                        </p:tav>
                                      </p:tavLst>
                                    </p:anim>
                                    <p:animEffect transition="in" filter="fade">
                                      <p:cBhvr>
                                        <p:cTn id="111" dur="500"/>
                                        <p:tgtEl>
                                          <p:spTgt spid="3">
                                            <p:txEl>
                                              <p:pRg st="12" end="12"/>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8" presetClass="entr" presetSubtype="0" accel="100000" fill="hold" grpId="0" nodeType="clickEffect">
                                  <p:stCondLst>
                                    <p:cond delay="0"/>
                                  </p:stCondLst>
                                  <p:childTnLst>
                                    <p:set>
                                      <p:cBhvr>
                                        <p:cTn id="115" dur="1" fill="hold">
                                          <p:stCondLst>
                                            <p:cond delay="0"/>
                                          </p:stCondLst>
                                        </p:cTn>
                                        <p:tgtEl>
                                          <p:spTgt spid="3">
                                            <p:txEl>
                                              <p:pRg st="13" end="13"/>
                                            </p:txEl>
                                          </p:spTgt>
                                        </p:tgtEl>
                                        <p:attrNameLst>
                                          <p:attrName>style.visibility</p:attrName>
                                        </p:attrNameLst>
                                      </p:cBhvr>
                                      <p:to>
                                        <p:strVal val="visible"/>
                                      </p:to>
                                    </p:set>
                                    <p:anim calcmode="lin" valueType="num">
                                      <p:cBhvr>
                                        <p:cTn id="116" dur="500" fill="hold"/>
                                        <p:tgtEl>
                                          <p:spTgt spid="3">
                                            <p:txEl>
                                              <p:pRg st="13" end="13"/>
                                            </p:txEl>
                                          </p:spTgt>
                                        </p:tgtEl>
                                        <p:attrNameLst>
                                          <p:attrName>ppt_w</p:attrName>
                                        </p:attrNameLst>
                                      </p:cBhvr>
                                      <p:tavLst>
                                        <p:tav tm="0">
                                          <p:val>
                                            <p:strVal val="#ppt_w*2.5"/>
                                          </p:val>
                                        </p:tav>
                                        <p:tav tm="100000">
                                          <p:val>
                                            <p:strVal val="#ppt_w"/>
                                          </p:val>
                                        </p:tav>
                                      </p:tavLst>
                                    </p:anim>
                                    <p:anim calcmode="lin" valueType="num">
                                      <p:cBhvr>
                                        <p:cTn id="117" dur="500" fill="hold"/>
                                        <p:tgtEl>
                                          <p:spTgt spid="3">
                                            <p:txEl>
                                              <p:pRg st="13" end="13"/>
                                            </p:txEl>
                                          </p:spTgt>
                                        </p:tgtEl>
                                        <p:attrNameLst>
                                          <p:attrName>ppt_h</p:attrName>
                                        </p:attrNameLst>
                                      </p:cBhvr>
                                      <p:tavLst>
                                        <p:tav tm="0">
                                          <p:val>
                                            <p:strVal val="#ppt_h*0.01"/>
                                          </p:val>
                                        </p:tav>
                                        <p:tav tm="100000">
                                          <p:val>
                                            <p:strVal val="#ppt_h"/>
                                          </p:val>
                                        </p:tav>
                                      </p:tavLst>
                                    </p:anim>
                                    <p:anim calcmode="lin" valueType="num">
                                      <p:cBhvr>
                                        <p:cTn id="118"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19" dur="500" fill="hold"/>
                                        <p:tgtEl>
                                          <p:spTgt spid="3">
                                            <p:txEl>
                                              <p:pRg st="13" end="13"/>
                                            </p:txEl>
                                          </p:spTgt>
                                        </p:tgtEl>
                                        <p:attrNameLst>
                                          <p:attrName>ppt_y</p:attrName>
                                        </p:attrNameLst>
                                      </p:cBhvr>
                                      <p:tavLst>
                                        <p:tav tm="0">
                                          <p:val>
                                            <p:strVal val="#ppt_h+1"/>
                                          </p:val>
                                        </p:tav>
                                        <p:tav tm="100000">
                                          <p:val>
                                            <p:strVal val="#ppt_y"/>
                                          </p:val>
                                        </p:tav>
                                      </p:tavLst>
                                    </p:anim>
                                    <p:animEffect transition="in" filter="fade">
                                      <p:cBhvr>
                                        <p:cTn id="120" dur="500"/>
                                        <p:tgtEl>
                                          <p:spTgt spid="3">
                                            <p:txEl>
                                              <p:pRg st="13" end="13"/>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58" presetClass="entr" presetSubtype="0" accel="100000" fill="hold" grpId="0" nodeType="clickEffect">
                                  <p:stCondLst>
                                    <p:cond delay="0"/>
                                  </p:stCondLst>
                                  <p:childTnLst>
                                    <p:set>
                                      <p:cBhvr>
                                        <p:cTn id="124" dur="1" fill="hold">
                                          <p:stCondLst>
                                            <p:cond delay="0"/>
                                          </p:stCondLst>
                                        </p:cTn>
                                        <p:tgtEl>
                                          <p:spTgt spid="3">
                                            <p:txEl>
                                              <p:pRg st="14" end="14"/>
                                            </p:txEl>
                                          </p:spTgt>
                                        </p:tgtEl>
                                        <p:attrNameLst>
                                          <p:attrName>style.visibility</p:attrName>
                                        </p:attrNameLst>
                                      </p:cBhvr>
                                      <p:to>
                                        <p:strVal val="visible"/>
                                      </p:to>
                                    </p:set>
                                    <p:anim calcmode="lin" valueType="num">
                                      <p:cBhvr>
                                        <p:cTn id="125" dur="500" fill="hold"/>
                                        <p:tgtEl>
                                          <p:spTgt spid="3">
                                            <p:txEl>
                                              <p:pRg st="14" end="14"/>
                                            </p:txEl>
                                          </p:spTgt>
                                        </p:tgtEl>
                                        <p:attrNameLst>
                                          <p:attrName>ppt_w</p:attrName>
                                        </p:attrNameLst>
                                      </p:cBhvr>
                                      <p:tavLst>
                                        <p:tav tm="0">
                                          <p:val>
                                            <p:strVal val="#ppt_w*2.5"/>
                                          </p:val>
                                        </p:tav>
                                        <p:tav tm="100000">
                                          <p:val>
                                            <p:strVal val="#ppt_w"/>
                                          </p:val>
                                        </p:tav>
                                      </p:tavLst>
                                    </p:anim>
                                    <p:anim calcmode="lin" valueType="num">
                                      <p:cBhvr>
                                        <p:cTn id="126" dur="500" fill="hold"/>
                                        <p:tgtEl>
                                          <p:spTgt spid="3">
                                            <p:txEl>
                                              <p:pRg st="14" end="14"/>
                                            </p:txEl>
                                          </p:spTgt>
                                        </p:tgtEl>
                                        <p:attrNameLst>
                                          <p:attrName>ppt_h</p:attrName>
                                        </p:attrNameLst>
                                      </p:cBhvr>
                                      <p:tavLst>
                                        <p:tav tm="0">
                                          <p:val>
                                            <p:strVal val="#ppt_h*0.01"/>
                                          </p:val>
                                        </p:tav>
                                        <p:tav tm="100000">
                                          <p:val>
                                            <p:strVal val="#ppt_h"/>
                                          </p:val>
                                        </p:tav>
                                      </p:tavLst>
                                    </p:anim>
                                    <p:anim calcmode="lin" valueType="num">
                                      <p:cBhvr>
                                        <p:cTn id="12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28" dur="500" fill="hold"/>
                                        <p:tgtEl>
                                          <p:spTgt spid="3">
                                            <p:txEl>
                                              <p:pRg st="14" end="14"/>
                                            </p:txEl>
                                          </p:spTgt>
                                        </p:tgtEl>
                                        <p:attrNameLst>
                                          <p:attrName>ppt_y</p:attrName>
                                        </p:attrNameLst>
                                      </p:cBhvr>
                                      <p:tavLst>
                                        <p:tav tm="0">
                                          <p:val>
                                            <p:strVal val="#ppt_h+1"/>
                                          </p:val>
                                        </p:tav>
                                        <p:tav tm="100000">
                                          <p:val>
                                            <p:strVal val="#ppt_y"/>
                                          </p:val>
                                        </p:tav>
                                      </p:tavLst>
                                    </p:anim>
                                    <p:animEffect transition="in" filter="fade">
                                      <p:cBhvr>
                                        <p:cTn id="129" dur="500"/>
                                        <p:tgtEl>
                                          <p:spTgt spid="3">
                                            <p:txEl>
                                              <p:pRg st="14" end="14"/>
                                            </p:txEl>
                                          </p:spTgt>
                                        </p:tgtEl>
                                      </p:cBhvr>
                                    </p:animEffect>
                                  </p:childTnLst>
                                </p:cTn>
                              </p:par>
                              <p:par>
                                <p:cTn id="130" presetID="58" presetClass="entr" presetSubtype="0" accel="100000" fill="hold" nodeType="withEffect">
                                  <p:stCondLst>
                                    <p:cond delay="0"/>
                                  </p:stCondLst>
                                  <p:childTnLst>
                                    <p:set>
                                      <p:cBhvr>
                                        <p:cTn id="131" dur="1" fill="hold">
                                          <p:stCondLst>
                                            <p:cond delay="0"/>
                                          </p:stCondLst>
                                        </p:cTn>
                                        <p:tgtEl>
                                          <p:spTgt spid="62470"/>
                                        </p:tgtEl>
                                        <p:attrNameLst>
                                          <p:attrName>style.visibility</p:attrName>
                                        </p:attrNameLst>
                                      </p:cBhvr>
                                      <p:to>
                                        <p:strVal val="visible"/>
                                      </p:to>
                                    </p:set>
                                    <p:anim calcmode="lin" valueType="num">
                                      <p:cBhvr>
                                        <p:cTn id="132" dur="500" fill="hold"/>
                                        <p:tgtEl>
                                          <p:spTgt spid="62470"/>
                                        </p:tgtEl>
                                        <p:attrNameLst>
                                          <p:attrName>ppt_w</p:attrName>
                                        </p:attrNameLst>
                                      </p:cBhvr>
                                      <p:tavLst>
                                        <p:tav tm="0">
                                          <p:val>
                                            <p:strVal val="#ppt_w*2.5"/>
                                          </p:val>
                                        </p:tav>
                                        <p:tav tm="100000">
                                          <p:val>
                                            <p:strVal val="#ppt_w"/>
                                          </p:val>
                                        </p:tav>
                                      </p:tavLst>
                                    </p:anim>
                                    <p:anim calcmode="lin" valueType="num">
                                      <p:cBhvr>
                                        <p:cTn id="133" dur="500" fill="hold"/>
                                        <p:tgtEl>
                                          <p:spTgt spid="62470"/>
                                        </p:tgtEl>
                                        <p:attrNameLst>
                                          <p:attrName>ppt_h</p:attrName>
                                        </p:attrNameLst>
                                      </p:cBhvr>
                                      <p:tavLst>
                                        <p:tav tm="0">
                                          <p:val>
                                            <p:strVal val="#ppt_h*0.01"/>
                                          </p:val>
                                        </p:tav>
                                        <p:tav tm="100000">
                                          <p:val>
                                            <p:strVal val="#ppt_h"/>
                                          </p:val>
                                        </p:tav>
                                      </p:tavLst>
                                    </p:anim>
                                    <p:anim calcmode="lin" valueType="num">
                                      <p:cBhvr>
                                        <p:cTn id="134" dur="500" fill="hold"/>
                                        <p:tgtEl>
                                          <p:spTgt spid="62470"/>
                                        </p:tgtEl>
                                        <p:attrNameLst>
                                          <p:attrName>ppt_x</p:attrName>
                                        </p:attrNameLst>
                                      </p:cBhvr>
                                      <p:tavLst>
                                        <p:tav tm="0">
                                          <p:val>
                                            <p:strVal val="#ppt_x"/>
                                          </p:val>
                                        </p:tav>
                                        <p:tav tm="100000">
                                          <p:val>
                                            <p:strVal val="#ppt_x"/>
                                          </p:val>
                                        </p:tav>
                                      </p:tavLst>
                                    </p:anim>
                                    <p:anim calcmode="lin" valueType="num">
                                      <p:cBhvr>
                                        <p:cTn id="135" dur="500" fill="hold"/>
                                        <p:tgtEl>
                                          <p:spTgt spid="62470"/>
                                        </p:tgtEl>
                                        <p:attrNameLst>
                                          <p:attrName>ppt_y</p:attrName>
                                        </p:attrNameLst>
                                      </p:cBhvr>
                                      <p:tavLst>
                                        <p:tav tm="0">
                                          <p:val>
                                            <p:strVal val="#ppt_h+1"/>
                                          </p:val>
                                        </p:tav>
                                        <p:tav tm="100000">
                                          <p:val>
                                            <p:strVal val="#ppt_y"/>
                                          </p:val>
                                        </p:tav>
                                      </p:tavLst>
                                    </p:anim>
                                    <p:animEffect transition="in" filter="fade">
                                      <p:cBhvr>
                                        <p:cTn id="136" dur="500"/>
                                        <p:tgtEl>
                                          <p:spTgt spid="62470"/>
                                        </p:tgtEl>
                                      </p:cBhvr>
                                    </p:animEffect>
                                  </p:childTnLst>
                                </p:cTn>
                              </p:par>
                              <p:par>
                                <p:cTn id="137" presetID="58" presetClass="entr" presetSubtype="0" accel="100000" fill="hold" nodeType="withEffect">
                                  <p:stCondLst>
                                    <p:cond delay="0"/>
                                  </p:stCondLst>
                                  <p:childTnLst>
                                    <p:set>
                                      <p:cBhvr>
                                        <p:cTn id="138" dur="1" fill="hold">
                                          <p:stCondLst>
                                            <p:cond delay="0"/>
                                          </p:stCondLst>
                                        </p:cTn>
                                        <p:tgtEl>
                                          <p:spTgt spid="62471"/>
                                        </p:tgtEl>
                                        <p:attrNameLst>
                                          <p:attrName>style.visibility</p:attrName>
                                        </p:attrNameLst>
                                      </p:cBhvr>
                                      <p:to>
                                        <p:strVal val="visible"/>
                                      </p:to>
                                    </p:set>
                                    <p:anim calcmode="lin" valueType="num">
                                      <p:cBhvr>
                                        <p:cTn id="139" dur="500" fill="hold"/>
                                        <p:tgtEl>
                                          <p:spTgt spid="62471"/>
                                        </p:tgtEl>
                                        <p:attrNameLst>
                                          <p:attrName>ppt_w</p:attrName>
                                        </p:attrNameLst>
                                      </p:cBhvr>
                                      <p:tavLst>
                                        <p:tav tm="0">
                                          <p:val>
                                            <p:strVal val="#ppt_w*2.5"/>
                                          </p:val>
                                        </p:tav>
                                        <p:tav tm="100000">
                                          <p:val>
                                            <p:strVal val="#ppt_w"/>
                                          </p:val>
                                        </p:tav>
                                      </p:tavLst>
                                    </p:anim>
                                    <p:anim calcmode="lin" valueType="num">
                                      <p:cBhvr>
                                        <p:cTn id="140" dur="500" fill="hold"/>
                                        <p:tgtEl>
                                          <p:spTgt spid="62471"/>
                                        </p:tgtEl>
                                        <p:attrNameLst>
                                          <p:attrName>ppt_h</p:attrName>
                                        </p:attrNameLst>
                                      </p:cBhvr>
                                      <p:tavLst>
                                        <p:tav tm="0">
                                          <p:val>
                                            <p:strVal val="#ppt_h*0.01"/>
                                          </p:val>
                                        </p:tav>
                                        <p:tav tm="100000">
                                          <p:val>
                                            <p:strVal val="#ppt_h"/>
                                          </p:val>
                                        </p:tav>
                                      </p:tavLst>
                                    </p:anim>
                                    <p:anim calcmode="lin" valueType="num">
                                      <p:cBhvr>
                                        <p:cTn id="141" dur="500" fill="hold"/>
                                        <p:tgtEl>
                                          <p:spTgt spid="62471"/>
                                        </p:tgtEl>
                                        <p:attrNameLst>
                                          <p:attrName>ppt_x</p:attrName>
                                        </p:attrNameLst>
                                      </p:cBhvr>
                                      <p:tavLst>
                                        <p:tav tm="0">
                                          <p:val>
                                            <p:strVal val="#ppt_x"/>
                                          </p:val>
                                        </p:tav>
                                        <p:tav tm="100000">
                                          <p:val>
                                            <p:strVal val="#ppt_x"/>
                                          </p:val>
                                        </p:tav>
                                      </p:tavLst>
                                    </p:anim>
                                    <p:anim calcmode="lin" valueType="num">
                                      <p:cBhvr>
                                        <p:cTn id="142" dur="500" fill="hold"/>
                                        <p:tgtEl>
                                          <p:spTgt spid="62471"/>
                                        </p:tgtEl>
                                        <p:attrNameLst>
                                          <p:attrName>ppt_y</p:attrName>
                                        </p:attrNameLst>
                                      </p:cBhvr>
                                      <p:tavLst>
                                        <p:tav tm="0">
                                          <p:val>
                                            <p:strVal val="#ppt_h+1"/>
                                          </p:val>
                                        </p:tav>
                                        <p:tav tm="100000">
                                          <p:val>
                                            <p:strVal val="#ppt_y"/>
                                          </p:val>
                                        </p:tav>
                                      </p:tavLst>
                                    </p:anim>
                                    <p:animEffect transition="in" filter="fade">
                                      <p:cBhvr>
                                        <p:cTn id="143" dur="500"/>
                                        <p:tgtEl>
                                          <p:spTgt spid="62471"/>
                                        </p:tgtEl>
                                      </p:cBhvr>
                                    </p:animEffect>
                                  </p:childTnLst>
                                </p:cTn>
                              </p:par>
                              <p:par>
                                <p:cTn id="144" presetID="58" presetClass="entr" presetSubtype="0" accel="100000" fill="hold" nodeType="withEffect">
                                  <p:stCondLst>
                                    <p:cond delay="0"/>
                                  </p:stCondLst>
                                  <p:childTnLst>
                                    <p:set>
                                      <p:cBhvr>
                                        <p:cTn id="145" dur="1" fill="hold">
                                          <p:stCondLst>
                                            <p:cond delay="0"/>
                                          </p:stCondLst>
                                        </p:cTn>
                                        <p:tgtEl>
                                          <p:spTgt spid="62472"/>
                                        </p:tgtEl>
                                        <p:attrNameLst>
                                          <p:attrName>style.visibility</p:attrName>
                                        </p:attrNameLst>
                                      </p:cBhvr>
                                      <p:to>
                                        <p:strVal val="visible"/>
                                      </p:to>
                                    </p:set>
                                    <p:anim calcmode="lin" valueType="num">
                                      <p:cBhvr>
                                        <p:cTn id="146" dur="500" fill="hold"/>
                                        <p:tgtEl>
                                          <p:spTgt spid="62472"/>
                                        </p:tgtEl>
                                        <p:attrNameLst>
                                          <p:attrName>ppt_w</p:attrName>
                                        </p:attrNameLst>
                                      </p:cBhvr>
                                      <p:tavLst>
                                        <p:tav tm="0">
                                          <p:val>
                                            <p:strVal val="#ppt_w*2.5"/>
                                          </p:val>
                                        </p:tav>
                                        <p:tav tm="100000">
                                          <p:val>
                                            <p:strVal val="#ppt_w"/>
                                          </p:val>
                                        </p:tav>
                                      </p:tavLst>
                                    </p:anim>
                                    <p:anim calcmode="lin" valueType="num">
                                      <p:cBhvr>
                                        <p:cTn id="147" dur="500" fill="hold"/>
                                        <p:tgtEl>
                                          <p:spTgt spid="62472"/>
                                        </p:tgtEl>
                                        <p:attrNameLst>
                                          <p:attrName>ppt_h</p:attrName>
                                        </p:attrNameLst>
                                      </p:cBhvr>
                                      <p:tavLst>
                                        <p:tav tm="0">
                                          <p:val>
                                            <p:strVal val="#ppt_h*0.01"/>
                                          </p:val>
                                        </p:tav>
                                        <p:tav tm="100000">
                                          <p:val>
                                            <p:strVal val="#ppt_h"/>
                                          </p:val>
                                        </p:tav>
                                      </p:tavLst>
                                    </p:anim>
                                    <p:anim calcmode="lin" valueType="num">
                                      <p:cBhvr>
                                        <p:cTn id="148" dur="500" fill="hold"/>
                                        <p:tgtEl>
                                          <p:spTgt spid="62472"/>
                                        </p:tgtEl>
                                        <p:attrNameLst>
                                          <p:attrName>ppt_x</p:attrName>
                                        </p:attrNameLst>
                                      </p:cBhvr>
                                      <p:tavLst>
                                        <p:tav tm="0">
                                          <p:val>
                                            <p:strVal val="#ppt_x"/>
                                          </p:val>
                                        </p:tav>
                                        <p:tav tm="100000">
                                          <p:val>
                                            <p:strVal val="#ppt_x"/>
                                          </p:val>
                                        </p:tav>
                                      </p:tavLst>
                                    </p:anim>
                                    <p:anim calcmode="lin" valueType="num">
                                      <p:cBhvr>
                                        <p:cTn id="149" dur="500" fill="hold"/>
                                        <p:tgtEl>
                                          <p:spTgt spid="62472"/>
                                        </p:tgtEl>
                                        <p:attrNameLst>
                                          <p:attrName>ppt_y</p:attrName>
                                        </p:attrNameLst>
                                      </p:cBhvr>
                                      <p:tavLst>
                                        <p:tav tm="0">
                                          <p:val>
                                            <p:strVal val="#ppt_h+1"/>
                                          </p:val>
                                        </p:tav>
                                        <p:tav tm="100000">
                                          <p:val>
                                            <p:strVal val="#ppt_y"/>
                                          </p:val>
                                        </p:tav>
                                      </p:tavLst>
                                    </p:anim>
                                    <p:animEffect transition="in" filter="fade">
                                      <p:cBhvr>
                                        <p:cTn id="150" dur="500"/>
                                        <p:tgtEl>
                                          <p:spTgt spid="62472"/>
                                        </p:tgtEl>
                                      </p:cBhvr>
                                    </p:animEffect>
                                  </p:childTnLst>
                                </p:cTn>
                              </p:par>
                            </p:childTnLst>
                          </p:cTn>
                        </p:par>
                      </p:childTnLst>
                    </p:cTn>
                  </p:par>
                  <p:par>
                    <p:cTn id="151" fill="hold">
                      <p:stCondLst>
                        <p:cond delay="indefinite"/>
                      </p:stCondLst>
                      <p:childTnLst>
                        <p:par>
                          <p:cTn id="152" fill="hold">
                            <p:stCondLst>
                              <p:cond delay="0"/>
                            </p:stCondLst>
                            <p:childTnLst>
                              <p:par>
                                <p:cTn id="153" presetID="58" presetClass="entr" presetSubtype="0" accel="100000" fill="hold" grpId="0" nodeType="clickEffect">
                                  <p:stCondLst>
                                    <p:cond delay="0"/>
                                  </p:stCondLst>
                                  <p:childTnLst>
                                    <p:set>
                                      <p:cBhvr>
                                        <p:cTn id="154" dur="1" fill="hold">
                                          <p:stCondLst>
                                            <p:cond delay="0"/>
                                          </p:stCondLst>
                                        </p:cTn>
                                        <p:tgtEl>
                                          <p:spTgt spid="3">
                                            <p:txEl>
                                              <p:pRg st="16" end="16"/>
                                            </p:txEl>
                                          </p:spTgt>
                                        </p:tgtEl>
                                        <p:attrNameLst>
                                          <p:attrName>style.visibility</p:attrName>
                                        </p:attrNameLst>
                                      </p:cBhvr>
                                      <p:to>
                                        <p:strVal val="visible"/>
                                      </p:to>
                                    </p:set>
                                    <p:anim calcmode="lin" valueType="num">
                                      <p:cBhvr>
                                        <p:cTn id="155" dur="500" fill="hold"/>
                                        <p:tgtEl>
                                          <p:spTgt spid="3">
                                            <p:txEl>
                                              <p:pRg st="16" end="16"/>
                                            </p:txEl>
                                          </p:spTgt>
                                        </p:tgtEl>
                                        <p:attrNameLst>
                                          <p:attrName>ppt_w</p:attrName>
                                        </p:attrNameLst>
                                      </p:cBhvr>
                                      <p:tavLst>
                                        <p:tav tm="0">
                                          <p:val>
                                            <p:strVal val="#ppt_w*2.5"/>
                                          </p:val>
                                        </p:tav>
                                        <p:tav tm="100000">
                                          <p:val>
                                            <p:strVal val="#ppt_w"/>
                                          </p:val>
                                        </p:tav>
                                      </p:tavLst>
                                    </p:anim>
                                    <p:anim calcmode="lin" valueType="num">
                                      <p:cBhvr>
                                        <p:cTn id="156" dur="500" fill="hold"/>
                                        <p:tgtEl>
                                          <p:spTgt spid="3">
                                            <p:txEl>
                                              <p:pRg st="16" end="16"/>
                                            </p:txEl>
                                          </p:spTgt>
                                        </p:tgtEl>
                                        <p:attrNameLst>
                                          <p:attrName>ppt_h</p:attrName>
                                        </p:attrNameLst>
                                      </p:cBhvr>
                                      <p:tavLst>
                                        <p:tav tm="0">
                                          <p:val>
                                            <p:strVal val="#ppt_h*0.01"/>
                                          </p:val>
                                        </p:tav>
                                        <p:tav tm="100000">
                                          <p:val>
                                            <p:strVal val="#ppt_h"/>
                                          </p:val>
                                        </p:tav>
                                      </p:tavLst>
                                    </p:anim>
                                    <p:anim calcmode="lin" valueType="num">
                                      <p:cBhvr>
                                        <p:cTn id="15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58" dur="500" fill="hold"/>
                                        <p:tgtEl>
                                          <p:spTgt spid="3">
                                            <p:txEl>
                                              <p:pRg st="16" end="16"/>
                                            </p:txEl>
                                          </p:spTgt>
                                        </p:tgtEl>
                                        <p:attrNameLst>
                                          <p:attrName>ppt_y</p:attrName>
                                        </p:attrNameLst>
                                      </p:cBhvr>
                                      <p:tavLst>
                                        <p:tav tm="0">
                                          <p:val>
                                            <p:strVal val="#ppt_h+1"/>
                                          </p:val>
                                        </p:tav>
                                        <p:tav tm="100000">
                                          <p:val>
                                            <p:strVal val="#ppt_y"/>
                                          </p:val>
                                        </p:tav>
                                      </p:tavLst>
                                    </p:anim>
                                    <p:animEffect transition="in" filter="fade">
                                      <p:cBhvr>
                                        <p:cTn id="159" dur="500"/>
                                        <p:tgtEl>
                                          <p:spTgt spid="3">
                                            <p:txEl>
                                              <p:pRg st="16" end="16"/>
                                            </p:txEl>
                                          </p:spTgt>
                                        </p:tgtEl>
                                      </p:cBhvr>
                                    </p:animEffect>
                                  </p:childTnLst>
                                </p:cTn>
                              </p:par>
                            </p:childTnLst>
                          </p:cTn>
                        </p:par>
                      </p:childTnLst>
                    </p:cTn>
                  </p:par>
                  <p:par>
                    <p:cTn id="160" fill="hold">
                      <p:stCondLst>
                        <p:cond delay="indefinite"/>
                      </p:stCondLst>
                      <p:childTnLst>
                        <p:par>
                          <p:cTn id="161" fill="hold">
                            <p:stCondLst>
                              <p:cond delay="0"/>
                            </p:stCondLst>
                            <p:childTnLst>
                              <p:par>
                                <p:cTn id="162" presetID="58" presetClass="entr" presetSubtype="0" accel="100000" fill="hold" grpId="0" nodeType="clickEffect">
                                  <p:stCondLst>
                                    <p:cond delay="0"/>
                                  </p:stCondLst>
                                  <p:childTnLst>
                                    <p:set>
                                      <p:cBhvr>
                                        <p:cTn id="163" dur="1" fill="hold">
                                          <p:stCondLst>
                                            <p:cond delay="0"/>
                                          </p:stCondLst>
                                        </p:cTn>
                                        <p:tgtEl>
                                          <p:spTgt spid="3">
                                            <p:txEl>
                                              <p:pRg st="18" end="18"/>
                                            </p:txEl>
                                          </p:spTgt>
                                        </p:tgtEl>
                                        <p:attrNameLst>
                                          <p:attrName>style.visibility</p:attrName>
                                        </p:attrNameLst>
                                      </p:cBhvr>
                                      <p:to>
                                        <p:strVal val="visible"/>
                                      </p:to>
                                    </p:set>
                                    <p:anim calcmode="lin" valueType="num">
                                      <p:cBhvr>
                                        <p:cTn id="164" dur="500" fill="hold"/>
                                        <p:tgtEl>
                                          <p:spTgt spid="3">
                                            <p:txEl>
                                              <p:pRg st="18" end="18"/>
                                            </p:txEl>
                                          </p:spTgt>
                                        </p:tgtEl>
                                        <p:attrNameLst>
                                          <p:attrName>ppt_w</p:attrName>
                                        </p:attrNameLst>
                                      </p:cBhvr>
                                      <p:tavLst>
                                        <p:tav tm="0">
                                          <p:val>
                                            <p:strVal val="#ppt_w*2.5"/>
                                          </p:val>
                                        </p:tav>
                                        <p:tav tm="100000">
                                          <p:val>
                                            <p:strVal val="#ppt_w"/>
                                          </p:val>
                                        </p:tav>
                                      </p:tavLst>
                                    </p:anim>
                                    <p:anim calcmode="lin" valueType="num">
                                      <p:cBhvr>
                                        <p:cTn id="165" dur="500" fill="hold"/>
                                        <p:tgtEl>
                                          <p:spTgt spid="3">
                                            <p:txEl>
                                              <p:pRg st="18" end="18"/>
                                            </p:txEl>
                                          </p:spTgt>
                                        </p:tgtEl>
                                        <p:attrNameLst>
                                          <p:attrName>ppt_h</p:attrName>
                                        </p:attrNameLst>
                                      </p:cBhvr>
                                      <p:tavLst>
                                        <p:tav tm="0">
                                          <p:val>
                                            <p:strVal val="#ppt_h*0.01"/>
                                          </p:val>
                                        </p:tav>
                                        <p:tav tm="100000">
                                          <p:val>
                                            <p:strVal val="#ppt_h"/>
                                          </p:val>
                                        </p:tav>
                                      </p:tavLst>
                                    </p:anim>
                                    <p:anim calcmode="lin" valueType="num">
                                      <p:cBhvr>
                                        <p:cTn id="166"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167" dur="500" fill="hold"/>
                                        <p:tgtEl>
                                          <p:spTgt spid="3">
                                            <p:txEl>
                                              <p:pRg st="18" end="18"/>
                                            </p:txEl>
                                          </p:spTgt>
                                        </p:tgtEl>
                                        <p:attrNameLst>
                                          <p:attrName>ppt_y</p:attrName>
                                        </p:attrNameLst>
                                      </p:cBhvr>
                                      <p:tavLst>
                                        <p:tav tm="0">
                                          <p:val>
                                            <p:strVal val="#ppt_h+1"/>
                                          </p:val>
                                        </p:tav>
                                        <p:tav tm="100000">
                                          <p:val>
                                            <p:strVal val="#ppt_y"/>
                                          </p:val>
                                        </p:tav>
                                      </p:tavLst>
                                    </p:anim>
                                    <p:animEffect transition="in" filter="fade">
                                      <p:cBhvr>
                                        <p:cTn id="168" dur="500"/>
                                        <p:tgtEl>
                                          <p:spTgt spid="3">
                                            <p:txEl>
                                              <p:pRg st="18" end="18"/>
                                            </p:txEl>
                                          </p:spTgt>
                                        </p:tgtEl>
                                      </p:cBhvr>
                                    </p:animEffect>
                                  </p:childTnLst>
                                </p:cTn>
                              </p:par>
                              <p:par>
                                <p:cTn id="169" presetID="58" presetClass="entr" presetSubtype="0" accel="100000" fill="hold" nodeType="withEffect">
                                  <p:stCondLst>
                                    <p:cond delay="0"/>
                                  </p:stCondLst>
                                  <p:childTnLst>
                                    <p:set>
                                      <p:cBhvr>
                                        <p:cTn id="170" dur="1" fill="hold">
                                          <p:stCondLst>
                                            <p:cond delay="0"/>
                                          </p:stCondLst>
                                        </p:cTn>
                                        <p:tgtEl>
                                          <p:spTgt spid="62473"/>
                                        </p:tgtEl>
                                        <p:attrNameLst>
                                          <p:attrName>style.visibility</p:attrName>
                                        </p:attrNameLst>
                                      </p:cBhvr>
                                      <p:to>
                                        <p:strVal val="visible"/>
                                      </p:to>
                                    </p:set>
                                    <p:anim calcmode="lin" valueType="num">
                                      <p:cBhvr>
                                        <p:cTn id="171" dur="500" fill="hold"/>
                                        <p:tgtEl>
                                          <p:spTgt spid="62473"/>
                                        </p:tgtEl>
                                        <p:attrNameLst>
                                          <p:attrName>ppt_w</p:attrName>
                                        </p:attrNameLst>
                                      </p:cBhvr>
                                      <p:tavLst>
                                        <p:tav tm="0">
                                          <p:val>
                                            <p:strVal val="#ppt_w*2.5"/>
                                          </p:val>
                                        </p:tav>
                                        <p:tav tm="100000">
                                          <p:val>
                                            <p:strVal val="#ppt_w"/>
                                          </p:val>
                                        </p:tav>
                                      </p:tavLst>
                                    </p:anim>
                                    <p:anim calcmode="lin" valueType="num">
                                      <p:cBhvr>
                                        <p:cTn id="172" dur="500" fill="hold"/>
                                        <p:tgtEl>
                                          <p:spTgt spid="62473"/>
                                        </p:tgtEl>
                                        <p:attrNameLst>
                                          <p:attrName>ppt_h</p:attrName>
                                        </p:attrNameLst>
                                      </p:cBhvr>
                                      <p:tavLst>
                                        <p:tav tm="0">
                                          <p:val>
                                            <p:strVal val="#ppt_h*0.01"/>
                                          </p:val>
                                        </p:tav>
                                        <p:tav tm="100000">
                                          <p:val>
                                            <p:strVal val="#ppt_h"/>
                                          </p:val>
                                        </p:tav>
                                      </p:tavLst>
                                    </p:anim>
                                    <p:anim calcmode="lin" valueType="num">
                                      <p:cBhvr>
                                        <p:cTn id="173" dur="500" fill="hold"/>
                                        <p:tgtEl>
                                          <p:spTgt spid="62473"/>
                                        </p:tgtEl>
                                        <p:attrNameLst>
                                          <p:attrName>ppt_x</p:attrName>
                                        </p:attrNameLst>
                                      </p:cBhvr>
                                      <p:tavLst>
                                        <p:tav tm="0">
                                          <p:val>
                                            <p:strVal val="#ppt_x"/>
                                          </p:val>
                                        </p:tav>
                                        <p:tav tm="100000">
                                          <p:val>
                                            <p:strVal val="#ppt_x"/>
                                          </p:val>
                                        </p:tav>
                                      </p:tavLst>
                                    </p:anim>
                                    <p:anim calcmode="lin" valueType="num">
                                      <p:cBhvr>
                                        <p:cTn id="174" dur="500" fill="hold"/>
                                        <p:tgtEl>
                                          <p:spTgt spid="62473"/>
                                        </p:tgtEl>
                                        <p:attrNameLst>
                                          <p:attrName>ppt_y</p:attrName>
                                        </p:attrNameLst>
                                      </p:cBhvr>
                                      <p:tavLst>
                                        <p:tav tm="0">
                                          <p:val>
                                            <p:strVal val="#ppt_h+1"/>
                                          </p:val>
                                        </p:tav>
                                        <p:tav tm="100000">
                                          <p:val>
                                            <p:strVal val="#ppt_y"/>
                                          </p:val>
                                        </p:tav>
                                      </p:tavLst>
                                    </p:anim>
                                    <p:animEffect transition="in" filter="fade">
                                      <p:cBhvr>
                                        <p:cTn id="175" dur="500"/>
                                        <p:tgtEl>
                                          <p:spTgt spid="62473"/>
                                        </p:tgtEl>
                                      </p:cBhvr>
                                    </p:animEffect>
                                  </p:childTnLst>
                                </p:cTn>
                              </p:par>
                            </p:childTnLst>
                          </p:cTn>
                        </p:par>
                      </p:childTnLst>
                    </p:cTn>
                  </p:par>
                  <p:par>
                    <p:cTn id="176" fill="hold">
                      <p:stCondLst>
                        <p:cond delay="indefinite"/>
                      </p:stCondLst>
                      <p:childTnLst>
                        <p:par>
                          <p:cTn id="177" fill="hold">
                            <p:stCondLst>
                              <p:cond delay="0"/>
                            </p:stCondLst>
                            <p:childTnLst>
                              <p:par>
                                <p:cTn id="178" presetID="58" presetClass="entr" presetSubtype="0" accel="100000" fill="hold" grpId="0" nodeType="clickEffect">
                                  <p:stCondLst>
                                    <p:cond delay="0"/>
                                  </p:stCondLst>
                                  <p:childTnLst>
                                    <p:set>
                                      <p:cBhvr>
                                        <p:cTn id="179" dur="1" fill="hold">
                                          <p:stCondLst>
                                            <p:cond delay="0"/>
                                          </p:stCondLst>
                                        </p:cTn>
                                        <p:tgtEl>
                                          <p:spTgt spid="3">
                                            <p:txEl>
                                              <p:pRg st="19" end="19"/>
                                            </p:txEl>
                                          </p:spTgt>
                                        </p:tgtEl>
                                        <p:attrNameLst>
                                          <p:attrName>style.visibility</p:attrName>
                                        </p:attrNameLst>
                                      </p:cBhvr>
                                      <p:to>
                                        <p:strVal val="visible"/>
                                      </p:to>
                                    </p:set>
                                    <p:anim calcmode="lin" valueType="num">
                                      <p:cBhvr>
                                        <p:cTn id="180" dur="500" fill="hold"/>
                                        <p:tgtEl>
                                          <p:spTgt spid="3">
                                            <p:txEl>
                                              <p:pRg st="19" end="19"/>
                                            </p:txEl>
                                          </p:spTgt>
                                        </p:tgtEl>
                                        <p:attrNameLst>
                                          <p:attrName>ppt_w</p:attrName>
                                        </p:attrNameLst>
                                      </p:cBhvr>
                                      <p:tavLst>
                                        <p:tav tm="0">
                                          <p:val>
                                            <p:strVal val="#ppt_w*2.5"/>
                                          </p:val>
                                        </p:tav>
                                        <p:tav tm="100000">
                                          <p:val>
                                            <p:strVal val="#ppt_w"/>
                                          </p:val>
                                        </p:tav>
                                      </p:tavLst>
                                    </p:anim>
                                    <p:anim calcmode="lin" valueType="num">
                                      <p:cBhvr>
                                        <p:cTn id="181" dur="500" fill="hold"/>
                                        <p:tgtEl>
                                          <p:spTgt spid="3">
                                            <p:txEl>
                                              <p:pRg st="19" end="19"/>
                                            </p:txEl>
                                          </p:spTgt>
                                        </p:tgtEl>
                                        <p:attrNameLst>
                                          <p:attrName>ppt_h</p:attrName>
                                        </p:attrNameLst>
                                      </p:cBhvr>
                                      <p:tavLst>
                                        <p:tav tm="0">
                                          <p:val>
                                            <p:strVal val="#ppt_h*0.01"/>
                                          </p:val>
                                        </p:tav>
                                        <p:tav tm="100000">
                                          <p:val>
                                            <p:strVal val="#ppt_h"/>
                                          </p:val>
                                        </p:tav>
                                      </p:tavLst>
                                    </p:anim>
                                    <p:anim calcmode="lin" valueType="num">
                                      <p:cBhvr>
                                        <p:cTn id="182"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183" dur="500" fill="hold"/>
                                        <p:tgtEl>
                                          <p:spTgt spid="3">
                                            <p:txEl>
                                              <p:pRg st="19" end="19"/>
                                            </p:txEl>
                                          </p:spTgt>
                                        </p:tgtEl>
                                        <p:attrNameLst>
                                          <p:attrName>ppt_y</p:attrName>
                                        </p:attrNameLst>
                                      </p:cBhvr>
                                      <p:tavLst>
                                        <p:tav tm="0">
                                          <p:val>
                                            <p:strVal val="#ppt_h+1"/>
                                          </p:val>
                                        </p:tav>
                                        <p:tav tm="100000">
                                          <p:val>
                                            <p:strVal val="#ppt_y"/>
                                          </p:val>
                                        </p:tav>
                                      </p:tavLst>
                                    </p:anim>
                                    <p:animEffect transition="in" filter="fade">
                                      <p:cBhvr>
                                        <p:cTn id="184"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500034" y="785794"/>
            <a:ext cx="8229600" cy="5214974"/>
          </a:xfrm>
        </p:spPr>
        <p:txBody>
          <a:bodyPr>
            <a:normAutofit fontScale="62500" lnSpcReduction="20000"/>
          </a:bodyPr>
          <a:lstStyle/>
          <a:p>
            <a:r>
              <a:rPr lang="ru-RU" dirty="0" smtClean="0"/>
              <a:t>Если начальное значение </a:t>
            </a:r>
            <a:r>
              <a:rPr lang="ru-RU" i="1" dirty="0" smtClean="0"/>
              <a:t>х</a:t>
            </a:r>
            <a:r>
              <a:rPr lang="ru-RU" baseline="-25000" dirty="0" smtClean="0"/>
              <a:t>0 </a:t>
            </a:r>
            <a:r>
              <a:rPr lang="ru-RU" dirty="0" smtClean="0"/>
              <a:t>&lt; </a:t>
            </a:r>
            <a:r>
              <a:rPr lang="ru-RU" i="1" dirty="0" smtClean="0"/>
              <a:t>К/</a:t>
            </a:r>
            <a:r>
              <a:rPr lang="ru-RU" dirty="0" smtClean="0"/>
              <a:t>2, кривая роста имеет точку перегиба. Если </a:t>
            </a:r>
            <a:r>
              <a:rPr lang="ru-RU" i="1" dirty="0" smtClean="0"/>
              <a:t>х</a:t>
            </a:r>
            <a:r>
              <a:rPr lang="ru-RU" baseline="-25000" dirty="0" smtClean="0"/>
              <a:t>0 </a:t>
            </a:r>
            <a:r>
              <a:rPr lang="ru-RU" dirty="0" smtClean="0"/>
              <a:t>&gt; </a:t>
            </a:r>
            <a:r>
              <a:rPr lang="ru-RU" i="1" dirty="0" smtClean="0"/>
              <a:t>К, </a:t>
            </a:r>
            <a:r>
              <a:rPr lang="ru-RU" dirty="0" smtClean="0"/>
              <a:t>численность со временем убывает.</a:t>
            </a:r>
          </a:p>
          <a:p>
            <a:r>
              <a:rPr lang="ru-RU" dirty="0" smtClean="0"/>
              <a:t>В приведенных примерах в правой части уравнений стоят полиномы первой и второй степени. Если в правой части ‑ более сложная нелинейная функция, алгебраическое уравнение для стационарных значений может иметь несколько корней. Какое из этих решений реализуется в этом случае, будет зависеть от начальных условий. </a:t>
            </a:r>
          </a:p>
          <a:p>
            <a:r>
              <a:rPr lang="ru-RU" dirty="0" smtClean="0"/>
              <a:t>В дальнейшем мы, как правило, не будем искать аналитическое решение для наших моделей. Для более сложных нелинейных уравнений это и невозможно. Однако важные заключения относительно свойств моделей можно сделать и на основании качественного их исследования, в первую очередь путем исследования устойчивости стационарных состояний и типов поведения системы вблизи этих состояний. При этом следует иметь в виду, что с помощью одного автономного дифференциального уравнения могут быть описаны только монотонные изменения переменной, и, следовательно, ни периодические, ни хаотические процессы не могут быть описаны. Для описания более сложного поведения необходимо либо переходить к системам большей размерности (2, 3 порядка и выше), либо вводить время в явном виде в правую часть уравнения. В Лекции 3 мы увидим, что дискретные уравнения и уравнения с запаздыванием могут описать и колебания, и динамический хаос.</a:t>
            </a:r>
          </a:p>
          <a:p>
            <a:endParaRPr lang="ru-RU" dirty="0"/>
          </a:p>
        </p:txBody>
      </p:sp>
      <p:grpSp>
        <p:nvGrpSpPr>
          <p:cNvPr id="9" name="Группа 8"/>
          <p:cNvGrpSpPr/>
          <p:nvPr/>
        </p:nvGrpSpPr>
        <p:grpSpPr>
          <a:xfrm>
            <a:off x="3786182" y="5786454"/>
            <a:ext cx="1857388" cy="857256"/>
            <a:chOff x="1214414" y="1643050"/>
            <a:chExt cx="1857388" cy="857256"/>
          </a:xfrm>
        </p:grpSpPr>
        <p:sp>
          <p:nvSpPr>
            <p:cNvPr id="10" name="Багетная рамка 9">
              <a:hlinkClick r:id="rId2" action="ppaction://program"/>
            </p:cNvPr>
            <p:cNvSpPr/>
            <p:nvPr/>
          </p:nvSpPr>
          <p:spPr>
            <a:xfrm>
              <a:off x="1214414" y="1643050"/>
              <a:ext cx="1857388" cy="8572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500166" y="1857364"/>
              <a:ext cx="1285884" cy="369332"/>
            </a:xfrm>
            <a:prstGeom prst="rect">
              <a:avLst/>
            </a:prstGeom>
            <a:noFill/>
          </p:spPr>
          <p:txBody>
            <a:bodyPr wrap="square" rtlCol="0">
              <a:spAutoFit/>
            </a:bodyPr>
            <a:lstStyle/>
            <a:p>
              <a:r>
                <a:rPr lang="ru-RU" dirty="0" smtClean="0"/>
                <a:t>ПРИМЕР</a:t>
              </a:r>
              <a:endParaRPr lang="ru-RU" dirty="0"/>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strVal val="#ppt_w*2.5"/>
                                          </p:val>
                                        </p:tav>
                                        <p:tav tm="100000">
                                          <p:val>
                                            <p:strVal val="#ppt_w"/>
                                          </p:val>
                                        </p:tav>
                                      </p:tavLst>
                                    </p:anim>
                                    <p:anim calcmode="lin" valueType="num">
                                      <p:cBhvr>
                                        <p:cTn id="33" dur="500" fill="hold"/>
                                        <p:tgtEl>
                                          <p:spTgt spid="9"/>
                                        </p:tgtEl>
                                        <p:attrNameLst>
                                          <p:attrName>ppt_h</p:attrName>
                                        </p:attrNameLst>
                                      </p:cBhvr>
                                      <p:tavLst>
                                        <p:tav tm="0">
                                          <p:val>
                                            <p:strVal val="#ppt_h*0.01"/>
                                          </p:val>
                                        </p:tav>
                                        <p:tav tm="100000">
                                          <p:val>
                                            <p:strVal val="#ppt_h"/>
                                          </p:val>
                                        </p:tav>
                                      </p:tavLst>
                                    </p:anim>
                                    <p:anim calcmode="lin" valueType="num">
                                      <p:cBhvr>
                                        <p:cTn id="34" dur="500" fill="hold"/>
                                        <p:tgtEl>
                                          <p:spTgt spid="9"/>
                                        </p:tgtEl>
                                        <p:attrNameLst>
                                          <p:attrName>ppt_x</p:attrName>
                                        </p:attrNameLst>
                                      </p:cBhvr>
                                      <p:tavLst>
                                        <p:tav tm="0">
                                          <p:val>
                                            <p:strVal val="#ppt_x"/>
                                          </p:val>
                                        </p:tav>
                                        <p:tav tm="100000">
                                          <p:val>
                                            <p:strVal val="#ppt_x"/>
                                          </p:val>
                                        </p:tav>
                                      </p:tavLst>
                                    </p:anim>
                                    <p:anim calcmode="lin" valueType="num">
                                      <p:cBhvr>
                                        <p:cTn id="35" dur="500" fill="hold"/>
                                        <p:tgtEl>
                                          <p:spTgt spid="9"/>
                                        </p:tgtEl>
                                        <p:attrNameLst>
                                          <p:attrName>ppt_y</p:attrName>
                                        </p:attrNameLst>
                                      </p:cBhvr>
                                      <p:tavLst>
                                        <p:tav tm="0">
                                          <p:val>
                                            <p:strVal val="#ppt_h+1"/>
                                          </p:val>
                                        </p:tav>
                                        <p:tav tm="100000">
                                          <p:val>
                                            <p:strVal val="#ppt_y"/>
                                          </p:val>
                                        </p:tav>
                                      </p:tavLst>
                                    </p:anim>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2249424"/>
            <a:ext cx="8229600" cy="3894220"/>
          </a:xfrm>
        </p:spPr>
        <p:txBody>
          <a:bodyPr/>
          <a:lstStyle/>
          <a:p>
            <a:r>
              <a:rPr lang="ru-RU" b="1" dirty="0" smtClean="0"/>
              <a:t>ЛЕКЦИЯ 3</a:t>
            </a:r>
            <a:endParaRPr lang="ru-RU" dirty="0" smtClean="0"/>
          </a:p>
          <a:p>
            <a:r>
              <a:rPr lang="ru-RU" dirty="0" smtClean="0"/>
              <a:t>МОДЕЛИ РОСТА ПОПУЛЯЦИЙ</a:t>
            </a:r>
          </a:p>
          <a:p>
            <a:endParaRPr lang="ru-RU"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Примеры моделей</a:t>
            </a:r>
            <a:r>
              <a:rPr lang="ru-RU" dirty="0" smtClean="0"/>
              <a:t>.</a:t>
            </a:r>
            <a:endParaRPr lang="ru-RU" dirty="0"/>
          </a:p>
        </p:txBody>
      </p:sp>
      <p:sp>
        <p:nvSpPr>
          <p:cNvPr id="3" name="Содержимое 2"/>
          <p:cNvSpPr>
            <a:spLocks noGrp="1"/>
          </p:cNvSpPr>
          <p:nvPr>
            <p:ph idx="1"/>
          </p:nvPr>
        </p:nvSpPr>
        <p:spPr/>
        <p:txBody>
          <a:bodyPr>
            <a:normAutofit fontScale="55000" lnSpcReduction="20000"/>
          </a:bodyPr>
          <a:lstStyle/>
          <a:p>
            <a:r>
              <a:rPr lang="ru-RU" b="1" dirty="0" smtClean="0"/>
              <a:t>1. Портрет дамы</a:t>
            </a:r>
            <a:r>
              <a:rPr lang="ru-RU" dirty="0" smtClean="0"/>
              <a:t>. Пусть некто заказывает художнику написать портрет любимой женщины. Рассмотрим объект, метод (средства) и цель моделирования.</a:t>
            </a:r>
          </a:p>
          <a:p>
            <a:r>
              <a:rPr lang="ru-RU" dirty="0" smtClean="0"/>
              <a:t>Объектом моделирования является женщина. </a:t>
            </a:r>
          </a:p>
          <a:p>
            <a:r>
              <a:rPr lang="ru-RU" dirty="0" smtClean="0"/>
              <a:t>Метод (средства) – краски, кисти, холст. Эмаль, если портрет будет сделан на медальоне, как это было принято в прошлые века. Фотоаппарат и пленка. Рекламный щит, если некто хочет, чтобы его даму видели все, кто проезжает по оживленной магистрали. Обложка журнала, или экран телевизора. Наконец, сам художник, фотограф или рекламное агентство в лице своих дизайнеров.</a:t>
            </a:r>
          </a:p>
          <a:p>
            <a:r>
              <a:rPr lang="ru-RU" dirty="0" smtClean="0"/>
              <a:t>Цель. При моделировании целью, как правило, является манипуляция с пространством и временем. Сохранить облик дамы во времени. Повесить портрет в гостиной, или  медальон с изображением любимой - на шею, как это делали в старину. Чтобы потомки восхищались красотой дамы и своим пращуром, которому удалось запечатлеть такую красоту. </a:t>
            </a:r>
          </a:p>
          <a:p>
            <a:r>
              <a:rPr lang="ru-RU" dirty="0" smtClean="0"/>
              <a:t>Другая цель – воспроизведение изображения (модели) объекта с целью сделать модель доступной некоторому кругу людей. Или многократно тиражировать, если некто хочет, чтобы образ дамы увидели миллионы.</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r>
              <a:rPr lang="ru-RU" b="1" dirty="0" smtClean="0"/>
              <a:t>Уравнение экспоненциального роста.</a:t>
            </a:r>
            <a:endParaRPr lang="ru-RU" dirty="0"/>
          </a:p>
        </p:txBody>
      </p:sp>
      <p:sp>
        <p:nvSpPr>
          <p:cNvPr id="3" name="Содержимое 2"/>
          <p:cNvSpPr>
            <a:spLocks noGrp="1"/>
          </p:cNvSpPr>
          <p:nvPr>
            <p:ph idx="1"/>
          </p:nvPr>
        </p:nvSpPr>
        <p:spPr>
          <a:xfrm>
            <a:off x="457200" y="714356"/>
            <a:ext cx="8229600" cy="4714908"/>
          </a:xfrm>
        </p:spPr>
        <p:txBody>
          <a:bodyPr>
            <a:normAutofit fontScale="70000" lnSpcReduction="20000"/>
          </a:bodyPr>
          <a:lstStyle/>
          <a:p>
            <a:r>
              <a:rPr lang="ru-RU" dirty="0" smtClean="0"/>
              <a:t>Численность популяции может меняться во времени различным образом: расти, совершать колебания, падать (рис. 3.1), и причины этого могут быть различны. Здесь мы рассмотрим модели роста популяций и математический аппарат, позволяющий описывать динамику численности разных популяций. </a:t>
            </a:r>
          </a:p>
          <a:p>
            <a:r>
              <a:rPr lang="ru-RU" dirty="0" smtClean="0"/>
              <a:t>Всемирно известной математической моделью, в основу которой положена задача о динамике численности популяции, является классическая модель неограниченного роста – геометрическая прогрессия в дискретном представлении, </a:t>
            </a:r>
          </a:p>
          <a:p>
            <a:endParaRPr lang="ru-RU" dirty="0" smtClean="0"/>
          </a:p>
          <a:p>
            <a:pPr>
              <a:buNone/>
            </a:pPr>
            <a:r>
              <a:rPr lang="en-US" dirty="0" smtClean="0"/>
              <a:t>				</a:t>
            </a:r>
            <a:r>
              <a:rPr lang="ru-RU" dirty="0" smtClean="0"/>
              <a:t>			(3.1)</a:t>
            </a:r>
          </a:p>
          <a:p>
            <a:r>
              <a:rPr lang="ru-RU" dirty="0" smtClean="0"/>
              <a:t>или экспонента, – в непрерывном</a:t>
            </a:r>
          </a:p>
          <a:p>
            <a:endParaRPr lang="ru-RU" dirty="0" smtClean="0"/>
          </a:p>
          <a:p>
            <a:endParaRPr lang="ru-RU" dirty="0" smtClean="0"/>
          </a:p>
          <a:p>
            <a:pPr>
              <a:buNone/>
            </a:pPr>
            <a:r>
              <a:rPr lang="ru-RU" dirty="0" smtClean="0"/>
              <a:t>	            	</a:t>
            </a:r>
            <a:r>
              <a:rPr lang="en-US" dirty="0" smtClean="0"/>
              <a:t>			</a:t>
            </a:r>
            <a:r>
              <a:rPr lang="ru-RU" dirty="0" smtClean="0"/>
              <a:t>(3.2)  </a:t>
            </a:r>
          </a:p>
          <a:p>
            <a:endParaRPr lang="ru-RU" dirty="0"/>
          </a:p>
        </p:txBody>
      </p:sp>
      <p:pic>
        <p:nvPicPr>
          <p:cNvPr id="64514" name="Picture 2" descr="C:\Users\73B5~1\AppData\Local\Temp\Rar$EX60.950\LectMB\Lect03.files\image002.gif"/>
          <p:cNvPicPr>
            <a:picLocks noChangeAspect="1" noChangeArrowheads="1"/>
          </p:cNvPicPr>
          <p:nvPr/>
        </p:nvPicPr>
        <p:blipFill>
          <a:blip r:embed="rId3" cstate="print"/>
          <a:srcRect/>
          <a:stretch>
            <a:fillRect/>
          </a:stretch>
        </p:blipFill>
        <p:spPr bwMode="auto">
          <a:xfrm>
            <a:off x="3571868" y="3286124"/>
            <a:ext cx="1714511" cy="500066"/>
          </a:xfrm>
          <a:prstGeom prst="rect">
            <a:avLst/>
          </a:prstGeom>
          <a:noFill/>
        </p:spPr>
      </p:pic>
      <p:pic>
        <p:nvPicPr>
          <p:cNvPr id="64515" name="Picture 3" descr="C:\Users\73B5~1\AppData\Local\Temp\Rar$EX60.950\LectMB\Lect03.files\image004.gif"/>
          <p:cNvPicPr>
            <a:picLocks noChangeAspect="1" noChangeArrowheads="1"/>
          </p:cNvPicPr>
          <p:nvPr/>
        </p:nvPicPr>
        <p:blipFill>
          <a:blip r:embed="rId4" cstate="print"/>
          <a:srcRect/>
          <a:stretch>
            <a:fillRect/>
          </a:stretch>
        </p:blipFill>
        <p:spPr bwMode="auto">
          <a:xfrm>
            <a:off x="3929058" y="4214818"/>
            <a:ext cx="928694" cy="718424"/>
          </a:xfrm>
          <a:prstGeom prst="rect">
            <a:avLst/>
          </a:prstGeom>
          <a:noFill/>
        </p:spPr>
      </p:pic>
      <p:pic>
        <p:nvPicPr>
          <p:cNvPr id="10" name="Picture 4" descr="C:\Users\73B5~1\AppData\Local\Temp\Rar$EX60.950\LectMB\Lect03.files\image006.jpg"/>
          <p:cNvPicPr>
            <a:picLocks noChangeAspect="1" noChangeArrowheads="1"/>
          </p:cNvPicPr>
          <p:nvPr/>
        </p:nvPicPr>
        <p:blipFill>
          <a:blip r:embed="rId5" cstate="print"/>
          <a:srcRect/>
          <a:stretch>
            <a:fillRect/>
          </a:stretch>
        </p:blipFill>
        <p:spPr bwMode="auto">
          <a:xfrm>
            <a:off x="214282" y="4214818"/>
            <a:ext cx="3536181" cy="1928826"/>
          </a:xfrm>
          <a:prstGeom prst="rect">
            <a:avLst/>
          </a:prstGeom>
          <a:noFill/>
        </p:spPr>
      </p:pic>
      <p:pic>
        <p:nvPicPr>
          <p:cNvPr id="12" name="Picture 6" descr="C:\Users\73B5~1\AppData\Local\Temp\Rar$EX60.950\LectMB\Lect03.files\image010.jpg"/>
          <p:cNvPicPr>
            <a:picLocks noChangeAspect="1" noChangeArrowheads="1"/>
          </p:cNvPicPr>
          <p:nvPr/>
        </p:nvPicPr>
        <p:blipFill>
          <a:blip r:embed="rId6" cstate="print"/>
          <a:srcRect/>
          <a:stretch>
            <a:fillRect/>
          </a:stretch>
        </p:blipFill>
        <p:spPr bwMode="auto">
          <a:xfrm>
            <a:off x="5643570" y="4214818"/>
            <a:ext cx="3389663" cy="178595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3" end="3"/>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64514"/>
                                        </p:tgtEl>
                                        <p:attrNameLst>
                                          <p:attrName>style.visibility</p:attrName>
                                        </p:attrNameLst>
                                      </p:cBhvr>
                                      <p:to>
                                        <p:strVal val="visible"/>
                                      </p:to>
                                    </p:set>
                                    <p:anim calcmode="lin" valueType="num">
                                      <p:cBhvr>
                                        <p:cTn id="32" dur="500" fill="hold"/>
                                        <p:tgtEl>
                                          <p:spTgt spid="64514"/>
                                        </p:tgtEl>
                                        <p:attrNameLst>
                                          <p:attrName>ppt_w</p:attrName>
                                        </p:attrNameLst>
                                      </p:cBhvr>
                                      <p:tavLst>
                                        <p:tav tm="0">
                                          <p:val>
                                            <p:strVal val="#ppt_w*2.5"/>
                                          </p:val>
                                        </p:tav>
                                        <p:tav tm="100000">
                                          <p:val>
                                            <p:strVal val="#ppt_w"/>
                                          </p:val>
                                        </p:tav>
                                      </p:tavLst>
                                    </p:anim>
                                    <p:anim calcmode="lin" valueType="num">
                                      <p:cBhvr>
                                        <p:cTn id="33" dur="500" fill="hold"/>
                                        <p:tgtEl>
                                          <p:spTgt spid="64514"/>
                                        </p:tgtEl>
                                        <p:attrNameLst>
                                          <p:attrName>ppt_h</p:attrName>
                                        </p:attrNameLst>
                                      </p:cBhvr>
                                      <p:tavLst>
                                        <p:tav tm="0">
                                          <p:val>
                                            <p:strVal val="#ppt_h*0.01"/>
                                          </p:val>
                                        </p:tav>
                                        <p:tav tm="100000">
                                          <p:val>
                                            <p:strVal val="#ppt_h"/>
                                          </p:val>
                                        </p:tav>
                                      </p:tavLst>
                                    </p:anim>
                                    <p:anim calcmode="lin" valueType="num">
                                      <p:cBhvr>
                                        <p:cTn id="34" dur="500" fill="hold"/>
                                        <p:tgtEl>
                                          <p:spTgt spid="64514"/>
                                        </p:tgtEl>
                                        <p:attrNameLst>
                                          <p:attrName>ppt_x</p:attrName>
                                        </p:attrNameLst>
                                      </p:cBhvr>
                                      <p:tavLst>
                                        <p:tav tm="0">
                                          <p:val>
                                            <p:strVal val="#ppt_x"/>
                                          </p:val>
                                        </p:tav>
                                        <p:tav tm="100000">
                                          <p:val>
                                            <p:strVal val="#ppt_x"/>
                                          </p:val>
                                        </p:tav>
                                      </p:tavLst>
                                    </p:anim>
                                    <p:anim calcmode="lin" valueType="num">
                                      <p:cBhvr>
                                        <p:cTn id="35" dur="500" fill="hold"/>
                                        <p:tgtEl>
                                          <p:spTgt spid="64514"/>
                                        </p:tgtEl>
                                        <p:attrNameLst>
                                          <p:attrName>ppt_y</p:attrName>
                                        </p:attrNameLst>
                                      </p:cBhvr>
                                      <p:tavLst>
                                        <p:tav tm="0">
                                          <p:val>
                                            <p:strVal val="#ppt_h+1"/>
                                          </p:val>
                                        </p:tav>
                                        <p:tav tm="100000">
                                          <p:val>
                                            <p:strVal val="#ppt_y"/>
                                          </p:val>
                                        </p:tav>
                                      </p:tavLst>
                                    </p:anim>
                                    <p:animEffect transition="in" filter="fade">
                                      <p:cBhvr>
                                        <p:cTn id="36" dur="500"/>
                                        <p:tgtEl>
                                          <p:spTgt spid="64514"/>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7" end="7"/>
                                            </p:txEl>
                                          </p:spTgt>
                                        </p:tgtEl>
                                      </p:cBhvr>
                                    </p:animEffect>
                                  </p:childTnLst>
                                </p:cTn>
                              </p:par>
                              <p:par>
                                <p:cTn id="55" presetID="58" presetClass="entr" presetSubtype="0" accel="100000" fill="hold" nodeType="withEffect">
                                  <p:stCondLst>
                                    <p:cond delay="0"/>
                                  </p:stCondLst>
                                  <p:childTnLst>
                                    <p:set>
                                      <p:cBhvr>
                                        <p:cTn id="56" dur="1" fill="hold">
                                          <p:stCondLst>
                                            <p:cond delay="0"/>
                                          </p:stCondLst>
                                        </p:cTn>
                                        <p:tgtEl>
                                          <p:spTgt spid="64515"/>
                                        </p:tgtEl>
                                        <p:attrNameLst>
                                          <p:attrName>style.visibility</p:attrName>
                                        </p:attrNameLst>
                                      </p:cBhvr>
                                      <p:to>
                                        <p:strVal val="visible"/>
                                      </p:to>
                                    </p:set>
                                    <p:anim calcmode="lin" valueType="num">
                                      <p:cBhvr>
                                        <p:cTn id="57" dur="500" fill="hold"/>
                                        <p:tgtEl>
                                          <p:spTgt spid="64515"/>
                                        </p:tgtEl>
                                        <p:attrNameLst>
                                          <p:attrName>ppt_w</p:attrName>
                                        </p:attrNameLst>
                                      </p:cBhvr>
                                      <p:tavLst>
                                        <p:tav tm="0">
                                          <p:val>
                                            <p:strVal val="#ppt_w*2.5"/>
                                          </p:val>
                                        </p:tav>
                                        <p:tav tm="100000">
                                          <p:val>
                                            <p:strVal val="#ppt_w"/>
                                          </p:val>
                                        </p:tav>
                                      </p:tavLst>
                                    </p:anim>
                                    <p:anim calcmode="lin" valueType="num">
                                      <p:cBhvr>
                                        <p:cTn id="58" dur="500" fill="hold"/>
                                        <p:tgtEl>
                                          <p:spTgt spid="64515"/>
                                        </p:tgtEl>
                                        <p:attrNameLst>
                                          <p:attrName>ppt_h</p:attrName>
                                        </p:attrNameLst>
                                      </p:cBhvr>
                                      <p:tavLst>
                                        <p:tav tm="0">
                                          <p:val>
                                            <p:strVal val="#ppt_h*0.01"/>
                                          </p:val>
                                        </p:tav>
                                        <p:tav tm="100000">
                                          <p:val>
                                            <p:strVal val="#ppt_h"/>
                                          </p:val>
                                        </p:tav>
                                      </p:tavLst>
                                    </p:anim>
                                    <p:anim calcmode="lin" valueType="num">
                                      <p:cBhvr>
                                        <p:cTn id="59" dur="500" fill="hold"/>
                                        <p:tgtEl>
                                          <p:spTgt spid="64515"/>
                                        </p:tgtEl>
                                        <p:attrNameLst>
                                          <p:attrName>ppt_x</p:attrName>
                                        </p:attrNameLst>
                                      </p:cBhvr>
                                      <p:tavLst>
                                        <p:tav tm="0">
                                          <p:val>
                                            <p:strVal val="#ppt_x"/>
                                          </p:val>
                                        </p:tav>
                                        <p:tav tm="100000">
                                          <p:val>
                                            <p:strVal val="#ppt_x"/>
                                          </p:val>
                                        </p:tav>
                                      </p:tavLst>
                                    </p:anim>
                                    <p:anim calcmode="lin" valueType="num">
                                      <p:cBhvr>
                                        <p:cTn id="60" dur="500" fill="hold"/>
                                        <p:tgtEl>
                                          <p:spTgt spid="64515"/>
                                        </p:tgtEl>
                                        <p:attrNameLst>
                                          <p:attrName>ppt_y</p:attrName>
                                        </p:attrNameLst>
                                      </p:cBhvr>
                                      <p:tavLst>
                                        <p:tav tm="0">
                                          <p:val>
                                            <p:strVal val="#ppt_h+1"/>
                                          </p:val>
                                        </p:tav>
                                        <p:tav tm="100000">
                                          <p:val>
                                            <p:strVal val="#ppt_y"/>
                                          </p:val>
                                        </p:tav>
                                      </p:tavLst>
                                    </p:anim>
                                    <p:animEffect transition="in" filter="fade">
                                      <p:cBhvr>
                                        <p:cTn id="61" dur="500"/>
                                        <p:tgtEl>
                                          <p:spTgt spid="64515"/>
                                        </p:tgtEl>
                                      </p:cBhvr>
                                    </p:animEffect>
                                  </p:childTnLst>
                                </p:cTn>
                              </p:par>
                              <p:par>
                                <p:cTn id="62" presetID="58" presetClass="entr" presetSubtype="0" accel="100000" fill="hold" nodeType="with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500" fill="hold"/>
                                        <p:tgtEl>
                                          <p:spTgt spid="10"/>
                                        </p:tgtEl>
                                        <p:attrNameLst>
                                          <p:attrName>ppt_w</p:attrName>
                                        </p:attrNameLst>
                                      </p:cBhvr>
                                      <p:tavLst>
                                        <p:tav tm="0">
                                          <p:val>
                                            <p:strVal val="#ppt_w*2.5"/>
                                          </p:val>
                                        </p:tav>
                                        <p:tav tm="100000">
                                          <p:val>
                                            <p:strVal val="#ppt_w"/>
                                          </p:val>
                                        </p:tav>
                                      </p:tavLst>
                                    </p:anim>
                                    <p:anim calcmode="lin" valueType="num">
                                      <p:cBhvr>
                                        <p:cTn id="65" dur="500" fill="hold"/>
                                        <p:tgtEl>
                                          <p:spTgt spid="10"/>
                                        </p:tgtEl>
                                        <p:attrNameLst>
                                          <p:attrName>ppt_h</p:attrName>
                                        </p:attrNameLst>
                                      </p:cBhvr>
                                      <p:tavLst>
                                        <p:tav tm="0">
                                          <p:val>
                                            <p:strVal val="#ppt_h*0.01"/>
                                          </p:val>
                                        </p:tav>
                                        <p:tav tm="100000">
                                          <p:val>
                                            <p:strVal val="#ppt_h"/>
                                          </p:val>
                                        </p:tav>
                                      </p:tavLst>
                                    </p:anim>
                                    <p:anim calcmode="lin" valueType="num">
                                      <p:cBhvr>
                                        <p:cTn id="66" dur="500" fill="hold"/>
                                        <p:tgtEl>
                                          <p:spTgt spid="10"/>
                                        </p:tgtEl>
                                        <p:attrNameLst>
                                          <p:attrName>ppt_x</p:attrName>
                                        </p:attrNameLst>
                                      </p:cBhvr>
                                      <p:tavLst>
                                        <p:tav tm="0">
                                          <p:val>
                                            <p:strVal val="#ppt_x"/>
                                          </p:val>
                                        </p:tav>
                                        <p:tav tm="100000">
                                          <p:val>
                                            <p:strVal val="#ppt_x"/>
                                          </p:val>
                                        </p:tav>
                                      </p:tavLst>
                                    </p:anim>
                                    <p:anim calcmode="lin" valueType="num">
                                      <p:cBhvr>
                                        <p:cTn id="67" dur="500" fill="hold"/>
                                        <p:tgtEl>
                                          <p:spTgt spid="10"/>
                                        </p:tgtEl>
                                        <p:attrNameLst>
                                          <p:attrName>ppt_y</p:attrName>
                                        </p:attrNameLst>
                                      </p:cBhvr>
                                      <p:tavLst>
                                        <p:tav tm="0">
                                          <p:val>
                                            <p:strVal val="#ppt_h+1"/>
                                          </p:val>
                                        </p:tav>
                                        <p:tav tm="100000">
                                          <p:val>
                                            <p:strVal val="#ppt_y"/>
                                          </p:val>
                                        </p:tav>
                                      </p:tavLst>
                                    </p:anim>
                                    <p:animEffect transition="in" filter="fade">
                                      <p:cBhvr>
                                        <p:cTn id="68" dur="500"/>
                                        <p:tgtEl>
                                          <p:spTgt spid="10"/>
                                        </p:tgtEl>
                                      </p:cBhvr>
                                    </p:animEffect>
                                  </p:childTnLst>
                                </p:cTn>
                              </p:par>
                              <p:par>
                                <p:cTn id="69" presetID="58" presetClass="entr" presetSubtype="0" accel="100000" fill="hold" nodeType="with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strVal val="#ppt_w*2.5"/>
                                          </p:val>
                                        </p:tav>
                                        <p:tav tm="100000">
                                          <p:val>
                                            <p:strVal val="#ppt_w"/>
                                          </p:val>
                                        </p:tav>
                                      </p:tavLst>
                                    </p:anim>
                                    <p:anim calcmode="lin" valueType="num">
                                      <p:cBhvr>
                                        <p:cTn id="72" dur="500" fill="hold"/>
                                        <p:tgtEl>
                                          <p:spTgt spid="12"/>
                                        </p:tgtEl>
                                        <p:attrNameLst>
                                          <p:attrName>ppt_h</p:attrName>
                                        </p:attrNameLst>
                                      </p:cBhvr>
                                      <p:tavLst>
                                        <p:tav tm="0">
                                          <p:val>
                                            <p:strVal val="#ppt_h*0.01"/>
                                          </p:val>
                                        </p:tav>
                                        <p:tav tm="100000">
                                          <p:val>
                                            <p:strVal val="#ppt_h"/>
                                          </p:val>
                                        </p:tav>
                                      </p:tavLst>
                                    </p:anim>
                                    <p:anim calcmode="lin" valueType="num">
                                      <p:cBhvr>
                                        <p:cTn id="73" dur="500" fill="hold"/>
                                        <p:tgtEl>
                                          <p:spTgt spid="12"/>
                                        </p:tgtEl>
                                        <p:attrNameLst>
                                          <p:attrName>ppt_x</p:attrName>
                                        </p:attrNameLst>
                                      </p:cBhvr>
                                      <p:tavLst>
                                        <p:tav tm="0">
                                          <p:val>
                                            <p:strVal val="#ppt_x"/>
                                          </p:val>
                                        </p:tav>
                                        <p:tav tm="100000">
                                          <p:val>
                                            <p:strVal val="#ppt_x"/>
                                          </p:val>
                                        </p:tav>
                                      </p:tavLst>
                                    </p:anim>
                                    <p:anim calcmode="lin" valueType="num">
                                      <p:cBhvr>
                                        <p:cTn id="74" dur="500" fill="hold"/>
                                        <p:tgtEl>
                                          <p:spTgt spid="12"/>
                                        </p:tgtEl>
                                        <p:attrNameLst>
                                          <p:attrName>ppt_y</p:attrName>
                                        </p:attrNameLst>
                                      </p:cBhvr>
                                      <p:tavLst>
                                        <p:tav tm="0">
                                          <p:val>
                                            <p:strVal val="#ppt_h+1"/>
                                          </p:val>
                                        </p:tav>
                                        <p:tav tm="100000">
                                          <p:val>
                                            <p:strVal val="#ppt_y"/>
                                          </p:val>
                                        </p:tav>
                                      </p:tavLst>
                                    </p:anim>
                                    <p:animEffect transition="in" filter="fade">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71546"/>
            <a:ext cx="8229600" cy="5643602"/>
          </a:xfrm>
        </p:spPr>
        <p:txBody>
          <a:bodyPr>
            <a:normAutofit fontScale="47500" lnSpcReduction="20000"/>
          </a:bodyPr>
          <a:lstStyle/>
          <a:p>
            <a:r>
              <a:rPr lang="ru-RU" sz="3500" dirty="0" smtClean="0"/>
              <a:t>Модель предложена Мальтусом в 1798 г. в его классическом труде «О законе роста народонаселения». Томас Роберт Мальтус (1766-1834) – известный английский демограф и экономист, обратил внимание на тот факт, что численность популяции растет по экспоненте (в геометрической прогрессии), в то время как </a:t>
            </a:r>
            <a:r>
              <a:rPr lang="ru-RU" sz="3500" dirty="0" err="1" smtClean="0"/>
              <a:t>производствопитания</a:t>
            </a:r>
            <a:r>
              <a:rPr lang="ru-RU" sz="3500" dirty="0" smtClean="0"/>
              <a:t> растет со временем линейно (в арифметической прогрессии), из чего сделал справедливый вывод, что рано или поздно экспонента обязательно «обгонит» линейную функцию, и наступит голод.</a:t>
            </a:r>
          </a:p>
          <a:p>
            <a:r>
              <a:rPr lang="ru-RU" sz="3500" dirty="0" smtClean="0"/>
              <a:t>На основании этих выводов Мальтус говорит о необходимости ввести ограничения на рождаемость, в особенности для беднейших слоев общества. «Экономический пессимизм», следующий из прогнозов предложенной им модели, в основу которой положен анализ эмпирических данных, Мальтус противопоставлял модным в начале IXX века оптимистическим идеям гуманистов: Жана - Жака Руссо, Уильяма </a:t>
            </a:r>
            <a:r>
              <a:rPr lang="ru-RU" sz="3500" dirty="0" err="1" smtClean="0"/>
              <a:t>Годвина</a:t>
            </a:r>
            <a:r>
              <a:rPr lang="ru-RU" sz="3500" dirty="0" smtClean="0"/>
              <a:t> и других, предсказывающих человечеству грядущее счастье и процветание.</a:t>
            </a:r>
          </a:p>
          <a:p>
            <a:r>
              <a:rPr lang="ru-RU" sz="3500" dirty="0" smtClean="0"/>
              <a:t>Можно говорить о том, что Мальтус был первым ученым </a:t>
            </a:r>
            <a:r>
              <a:rPr lang="ru-RU" sz="3500" dirty="0" smtClean="0">
                <a:sym typeface="Symbol"/>
              </a:rPr>
              <a:t></a:t>
            </a:r>
            <a:r>
              <a:rPr lang="ru-RU" sz="3500" dirty="0" smtClean="0"/>
              <a:t> «алармистом», который на основании результатов моделирования «бил тревогу» и предупреждал человечество об опасности следования развитию по используемым ранее сценариям прогресса.</a:t>
            </a:r>
          </a:p>
          <a:p>
            <a:r>
              <a:rPr lang="ru-RU" sz="3500" dirty="0" smtClean="0"/>
              <a:t>Во второй половине XX века такую «алармистскую» роль сыграли работы Римского клуба, и в первую очередь «модель глобального роста» Дж. </a:t>
            </a:r>
            <a:r>
              <a:rPr lang="ru-RU" sz="3500" dirty="0" err="1" smtClean="0"/>
              <a:t>Форрестера</a:t>
            </a:r>
            <a:r>
              <a:rPr lang="ru-RU" sz="3500" dirty="0" smtClean="0"/>
              <a:t> (см. Лекция 1).</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71546"/>
            <a:ext cx="8229600" cy="5502990"/>
          </a:xfrm>
        </p:spPr>
        <p:txBody>
          <a:bodyPr>
            <a:normAutofit fontScale="77500" lnSpcReduction="20000"/>
          </a:bodyPr>
          <a:lstStyle/>
          <a:p>
            <a:r>
              <a:rPr lang="ru-RU" dirty="0" smtClean="0"/>
              <a:t>Обсуждению важности вывода Мальтуса для популяционной динамики великий Дарвин посвятил несколько страниц своего дневника, указывая, что поскольку ни одна популяция не размножается до бесконечности, должны существовать факторы, препятствующие такому неограниченному размножению. Среди этих факторов может быть нехватка ресурса (продовольствия), вызывающая конкуренцию внутри популяции за ресурс, хищничество, конкуренция </a:t>
            </a:r>
            <a:r>
              <a:rPr lang="ru-RU" dirty="0" err="1" smtClean="0"/>
              <a:t>c</a:t>
            </a:r>
            <a:r>
              <a:rPr lang="ru-RU" dirty="0" smtClean="0"/>
              <a:t> другими видами.</a:t>
            </a:r>
          </a:p>
          <a:p>
            <a:r>
              <a:rPr lang="ru-RU" dirty="0" smtClean="0"/>
              <a:t>Результатом является замедление скорости роста популяции и выход ее численности на стационарный уровень. Модели ограниченного роста мы рассмотрим ниже. </a:t>
            </a:r>
          </a:p>
          <a:p>
            <a:r>
              <a:rPr lang="ru-RU" dirty="0" smtClean="0"/>
              <a:t>Что касается отбора, то в нем большое значение наряду с конкуренцией близких по своим потребностям особей играет территориальная изоляция, которая ведет к вымиранию близких форм и обеспечивает процесс дивергенции. Модели отбора мы рассмотрим в Лекции 7.</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142984"/>
            <a:ext cx="8229600" cy="5431552"/>
          </a:xfrm>
        </p:spPr>
        <p:txBody>
          <a:bodyPr>
            <a:normAutofit fontScale="92500" lnSpcReduction="20000"/>
          </a:bodyPr>
          <a:lstStyle/>
          <a:p>
            <a:r>
              <a:rPr lang="ru-RU" sz="2400" dirty="0" smtClean="0"/>
              <a:t>График зависимости численности от времени в соответствии с законом экспоненциального роста изображен на рис. 3.2 </a:t>
            </a:r>
            <a:r>
              <a:rPr lang="ru-RU" sz="2400" i="1" dirty="0" smtClean="0"/>
              <a:t>а</a:t>
            </a:r>
            <a:r>
              <a:rPr lang="ru-RU" sz="2400" dirty="0" smtClean="0"/>
              <a:t>. На рис. 3.2 </a:t>
            </a:r>
            <a:r>
              <a:rPr lang="ru-RU" sz="2400" i="1" dirty="0" smtClean="0"/>
              <a:t>б</a:t>
            </a:r>
            <a:r>
              <a:rPr lang="ru-RU" sz="2400" dirty="0" smtClean="0"/>
              <a:t>. представлена зависимость скорости роста популяции (правая часть уравнения 3.2) от ее численности.</a:t>
            </a:r>
            <a:r>
              <a:rPr lang="ru-RU" sz="2400" b="1" dirty="0" smtClean="0"/>
              <a:t> </a:t>
            </a:r>
          </a:p>
          <a:p>
            <a:endParaRPr lang="ru-RU" sz="2400" b="1" dirty="0" smtClean="0"/>
          </a:p>
          <a:p>
            <a:endParaRPr lang="ru-RU" sz="2400" b="1" dirty="0" smtClean="0"/>
          </a:p>
          <a:p>
            <a:endParaRPr lang="ru-RU" sz="2400" b="1" dirty="0" smtClean="0"/>
          </a:p>
          <a:p>
            <a:endParaRPr lang="ru-RU" sz="2400" b="1" dirty="0" smtClean="0"/>
          </a:p>
          <a:p>
            <a:endParaRPr lang="en-US" sz="2400" b="1" dirty="0" smtClean="0"/>
          </a:p>
          <a:p>
            <a:endParaRPr lang="ru-RU" sz="2400" b="1" dirty="0" smtClean="0"/>
          </a:p>
          <a:p>
            <a:r>
              <a:rPr lang="ru-RU" sz="2400" dirty="0" smtClean="0"/>
              <a:t>В соответствии с экспоненциальным законом изолированная  популяция развивалась бы в условиях неограниченных ресурсов. В природе такие условия встречаются крайне редко. Примером может служить размножение видов, завезенных в места, где имеется много пищи и отсутствуют конкурирующие виды и хищники</a:t>
            </a:r>
          </a:p>
          <a:p>
            <a:endParaRPr lang="ru-RU" dirty="0"/>
          </a:p>
        </p:txBody>
      </p:sp>
      <p:pic>
        <p:nvPicPr>
          <p:cNvPr id="66562" name="Picture 2" descr="C:\Users\73B5~1\AppData\Local\Temp\Rar$EX60.950\LectMB\Lect03.files\image012.jpg"/>
          <p:cNvPicPr>
            <a:picLocks noChangeAspect="1" noChangeArrowheads="1"/>
          </p:cNvPicPr>
          <p:nvPr/>
        </p:nvPicPr>
        <p:blipFill>
          <a:blip r:embed="rId2" cstate="print"/>
          <a:srcRect/>
          <a:stretch>
            <a:fillRect/>
          </a:stretch>
        </p:blipFill>
        <p:spPr bwMode="auto">
          <a:xfrm>
            <a:off x="1857356" y="2571744"/>
            <a:ext cx="5214974" cy="178595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66562"/>
                                        </p:tgtEl>
                                        <p:attrNameLst>
                                          <p:attrName>style.visibility</p:attrName>
                                        </p:attrNameLst>
                                      </p:cBhvr>
                                      <p:to>
                                        <p:strVal val="visible"/>
                                      </p:to>
                                    </p:set>
                                    <p:anim calcmode="lin" valueType="num">
                                      <p:cBhvr>
                                        <p:cTn id="14" dur="500" fill="hold"/>
                                        <p:tgtEl>
                                          <p:spTgt spid="66562"/>
                                        </p:tgtEl>
                                        <p:attrNameLst>
                                          <p:attrName>ppt_w</p:attrName>
                                        </p:attrNameLst>
                                      </p:cBhvr>
                                      <p:tavLst>
                                        <p:tav tm="0">
                                          <p:val>
                                            <p:strVal val="#ppt_w*2.5"/>
                                          </p:val>
                                        </p:tav>
                                        <p:tav tm="100000">
                                          <p:val>
                                            <p:strVal val="#ppt_w"/>
                                          </p:val>
                                        </p:tav>
                                      </p:tavLst>
                                    </p:anim>
                                    <p:anim calcmode="lin" valueType="num">
                                      <p:cBhvr>
                                        <p:cTn id="15" dur="500" fill="hold"/>
                                        <p:tgtEl>
                                          <p:spTgt spid="66562"/>
                                        </p:tgtEl>
                                        <p:attrNameLst>
                                          <p:attrName>ppt_h</p:attrName>
                                        </p:attrNameLst>
                                      </p:cBhvr>
                                      <p:tavLst>
                                        <p:tav tm="0">
                                          <p:val>
                                            <p:strVal val="#ppt_h*0.01"/>
                                          </p:val>
                                        </p:tav>
                                        <p:tav tm="100000">
                                          <p:val>
                                            <p:strVal val="#ppt_h"/>
                                          </p:val>
                                        </p:tav>
                                      </p:tavLst>
                                    </p:anim>
                                    <p:anim calcmode="lin" valueType="num">
                                      <p:cBhvr>
                                        <p:cTn id="16" dur="500" fill="hold"/>
                                        <p:tgtEl>
                                          <p:spTgt spid="66562"/>
                                        </p:tgtEl>
                                        <p:attrNameLst>
                                          <p:attrName>ppt_x</p:attrName>
                                        </p:attrNameLst>
                                      </p:cBhvr>
                                      <p:tavLst>
                                        <p:tav tm="0">
                                          <p:val>
                                            <p:strVal val="#ppt_x"/>
                                          </p:val>
                                        </p:tav>
                                        <p:tav tm="100000">
                                          <p:val>
                                            <p:strVal val="#ppt_x"/>
                                          </p:val>
                                        </p:tav>
                                      </p:tavLst>
                                    </p:anim>
                                    <p:anim calcmode="lin" valueType="num">
                                      <p:cBhvr>
                                        <p:cTn id="17" dur="500" fill="hold"/>
                                        <p:tgtEl>
                                          <p:spTgt spid="66562"/>
                                        </p:tgtEl>
                                        <p:attrNameLst>
                                          <p:attrName>ppt_y</p:attrName>
                                        </p:attrNameLst>
                                      </p:cBhvr>
                                      <p:tavLst>
                                        <p:tav tm="0">
                                          <p:val>
                                            <p:strVal val="#ppt_h+1"/>
                                          </p:val>
                                        </p:tav>
                                        <p:tav tm="100000">
                                          <p:val>
                                            <p:strVal val="#ppt_y"/>
                                          </p:val>
                                        </p:tav>
                                      </p:tavLst>
                                    </p:anim>
                                    <p:animEffect transition="in" filter="fade">
                                      <p:cBhvr>
                                        <p:cTn id="18" dur="500"/>
                                        <p:tgtEl>
                                          <p:spTgt spid="66562"/>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p:cTn id="23"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4854597"/>
          </a:xfrm>
        </p:spPr>
        <p:txBody>
          <a:bodyPr>
            <a:normAutofit fontScale="62500" lnSpcReduction="20000"/>
          </a:bodyPr>
          <a:lstStyle/>
          <a:p>
            <a:r>
              <a:rPr lang="ru-RU" dirty="0" err="1" smtClean="0"/>
              <a:t>Логистическое</a:t>
            </a:r>
            <a:r>
              <a:rPr lang="ru-RU" dirty="0" smtClean="0"/>
              <a:t> уравнение обладает двумя важными свойствами. При малых </a:t>
            </a:r>
            <a:r>
              <a:rPr lang="ru-RU" dirty="0" err="1" smtClean="0"/>
              <a:t>зачениях</a:t>
            </a:r>
            <a:r>
              <a:rPr lang="ru-RU" dirty="0" smtClean="0"/>
              <a:t> </a:t>
            </a:r>
            <a:r>
              <a:rPr lang="ru-RU" i="1" dirty="0" err="1" smtClean="0"/>
              <a:t>х</a:t>
            </a:r>
            <a:r>
              <a:rPr lang="ru-RU" b="1" i="1" dirty="0" smtClean="0"/>
              <a:t> </a:t>
            </a:r>
            <a:r>
              <a:rPr lang="ru-RU" dirty="0" smtClean="0"/>
              <a:t>численность возрастает экспоненциально (как в уравнении 3.2) при больших – приближается к определенному пределу </a:t>
            </a:r>
            <a:r>
              <a:rPr lang="ru-RU" i="1" dirty="0" smtClean="0"/>
              <a:t>К</a:t>
            </a:r>
            <a:r>
              <a:rPr lang="ru-RU" dirty="0" smtClean="0"/>
              <a:t>.</a:t>
            </a:r>
            <a:r>
              <a:rPr lang="ru-RU" b="1" dirty="0" smtClean="0"/>
              <a:t> </a:t>
            </a:r>
            <a:endParaRPr lang="ru-RU" dirty="0" smtClean="0"/>
          </a:p>
          <a:p>
            <a:r>
              <a:rPr lang="ru-RU" dirty="0" smtClean="0"/>
              <a:t>Эта величина, называемая </a:t>
            </a:r>
            <a:r>
              <a:rPr lang="ru-RU" i="1" dirty="0" smtClean="0"/>
              <a:t>емкостью экологической ниши популяции</a:t>
            </a:r>
            <a:r>
              <a:rPr lang="ru-RU" dirty="0" smtClean="0"/>
              <a:t>, определяется ограниченностью пищевых ресурсов, мест для гнездования, многими другими факторами, которые могут быть различными для разных видов. Таким образом, емкость экологической ниши представляет собой системный фактор,</a:t>
            </a:r>
            <a:r>
              <a:rPr lang="ru-RU" b="1" dirty="0" smtClean="0"/>
              <a:t> </a:t>
            </a:r>
            <a:r>
              <a:rPr lang="ru-RU" dirty="0" smtClean="0"/>
              <a:t>который определяет ограниченность роста популяции в данном ареале обитания.</a:t>
            </a:r>
          </a:p>
          <a:p>
            <a:r>
              <a:rPr lang="ru-RU" dirty="0" smtClean="0"/>
              <a:t>Уравнение (3.3) можно также переписать в виде:</a:t>
            </a:r>
          </a:p>
          <a:p>
            <a:endParaRPr lang="en-US" dirty="0" smtClean="0"/>
          </a:p>
          <a:p>
            <a:endParaRPr lang="ru-RU" dirty="0" smtClean="0"/>
          </a:p>
          <a:p>
            <a:pPr>
              <a:buNone/>
            </a:pPr>
            <a:r>
              <a:rPr lang="ru-RU" dirty="0" smtClean="0"/>
              <a:t>	            	</a:t>
            </a:r>
            <a:r>
              <a:rPr lang="en-US" dirty="0" smtClean="0"/>
              <a:t>				</a:t>
            </a:r>
            <a:r>
              <a:rPr lang="ru-RU" dirty="0" smtClean="0"/>
              <a:t>(3.4)</a:t>
            </a:r>
          </a:p>
          <a:p>
            <a:r>
              <a:rPr lang="ru-RU" dirty="0" smtClean="0"/>
              <a:t>Здесь </a:t>
            </a:r>
            <a:r>
              <a:rPr lang="ru-RU" dirty="0" smtClean="0">
                <a:sym typeface="Symbol"/>
              </a:rPr>
              <a:t></a:t>
            </a:r>
            <a:r>
              <a:rPr lang="ru-RU" b="1" i="1" dirty="0" smtClean="0"/>
              <a:t> -</a:t>
            </a:r>
            <a:r>
              <a:rPr lang="ru-RU" dirty="0" smtClean="0"/>
              <a:t> коэффициент внутривидовой конкуренции (за пищевой ресурс, убежища и т. п.) Аналитическое решение уравнения (3.3) мы получили в лекции 2: </a:t>
            </a:r>
          </a:p>
          <a:p>
            <a:endParaRPr lang="ru-RU" dirty="0" smtClean="0"/>
          </a:p>
          <a:p>
            <a:pPr>
              <a:buNone/>
            </a:pPr>
            <a:r>
              <a:rPr lang="ru-RU" dirty="0" smtClean="0"/>
              <a:t>		  	              </a:t>
            </a:r>
            <a:r>
              <a:rPr lang="en-US" dirty="0" smtClean="0"/>
              <a:t>				</a:t>
            </a:r>
            <a:r>
              <a:rPr lang="ru-RU" dirty="0" smtClean="0"/>
              <a:t>  (3.5)</a:t>
            </a:r>
          </a:p>
          <a:p>
            <a:endParaRPr lang="ru-RU" dirty="0"/>
          </a:p>
        </p:txBody>
      </p:sp>
      <p:pic>
        <p:nvPicPr>
          <p:cNvPr id="70658" name="Picture 2" descr="C:\Users\73B5~1\AppData\Local\Temp\Rar$EX60.950\LectMB\Lect03.files\image018.gif"/>
          <p:cNvPicPr>
            <a:picLocks noChangeAspect="1" noChangeArrowheads="1"/>
          </p:cNvPicPr>
          <p:nvPr/>
        </p:nvPicPr>
        <p:blipFill>
          <a:blip r:embed="rId2" cstate="print"/>
          <a:srcRect/>
          <a:stretch>
            <a:fillRect/>
          </a:stretch>
        </p:blipFill>
        <p:spPr bwMode="auto">
          <a:xfrm>
            <a:off x="3643306" y="4357694"/>
            <a:ext cx="1916629" cy="785818"/>
          </a:xfrm>
          <a:prstGeom prst="rect">
            <a:avLst/>
          </a:prstGeom>
          <a:noFill/>
        </p:spPr>
      </p:pic>
      <p:pic>
        <p:nvPicPr>
          <p:cNvPr id="70659" name="Picture 3" descr="C:\Users\73B5~1\AppData\Local\Temp\Rar$EX60.950\LectMB\Lect03.files\image020.gif"/>
          <p:cNvPicPr>
            <a:picLocks noChangeAspect="1" noChangeArrowheads="1"/>
          </p:cNvPicPr>
          <p:nvPr/>
        </p:nvPicPr>
        <p:blipFill>
          <a:blip r:embed="rId3" cstate="print"/>
          <a:srcRect/>
          <a:stretch>
            <a:fillRect/>
          </a:stretch>
        </p:blipFill>
        <p:spPr bwMode="auto">
          <a:xfrm>
            <a:off x="2928926" y="5643578"/>
            <a:ext cx="2786082" cy="92869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70658"/>
                                        </p:tgtEl>
                                        <p:attrNameLst>
                                          <p:attrName>style.visibility</p:attrName>
                                        </p:attrNameLst>
                                      </p:cBhvr>
                                      <p:to>
                                        <p:strVal val="visible"/>
                                      </p:to>
                                    </p:set>
                                    <p:anim calcmode="lin" valueType="num">
                                      <p:cBhvr>
                                        <p:cTn id="32" dur="500" fill="hold"/>
                                        <p:tgtEl>
                                          <p:spTgt spid="70658"/>
                                        </p:tgtEl>
                                        <p:attrNameLst>
                                          <p:attrName>ppt_w</p:attrName>
                                        </p:attrNameLst>
                                      </p:cBhvr>
                                      <p:tavLst>
                                        <p:tav tm="0">
                                          <p:val>
                                            <p:strVal val="#ppt_w*2.5"/>
                                          </p:val>
                                        </p:tav>
                                        <p:tav tm="100000">
                                          <p:val>
                                            <p:strVal val="#ppt_w"/>
                                          </p:val>
                                        </p:tav>
                                      </p:tavLst>
                                    </p:anim>
                                    <p:anim calcmode="lin" valueType="num">
                                      <p:cBhvr>
                                        <p:cTn id="33" dur="500" fill="hold"/>
                                        <p:tgtEl>
                                          <p:spTgt spid="70658"/>
                                        </p:tgtEl>
                                        <p:attrNameLst>
                                          <p:attrName>ppt_h</p:attrName>
                                        </p:attrNameLst>
                                      </p:cBhvr>
                                      <p:tavLst>
                                        <p:tav tm="0">
                                          <p:val>
                                            <p:strVal val="#ppt_h*0.01"/>
                                          </p:val>
                                        </p:tav>
                                        <p:tav tm="100000">
                                          <p:val>
                                            <p:strVal val="#ppt_h"/>
                                          </p:val>
                                        </p:tav>
                                      </p:tavLst>
                                    </p:anim>
                                    <p:anim calcmode="lin" valueType="num">
                                      <p:cBhvr>
                                        <p:cTn id="34" dur="500" fill="hold"/>
                                        <p:tgtEl>
                                          <p:spTgt spid="70658"/>
                                        </p:tgtEl>
                                        <p:attrNameLst>
                                          <p:attrName>ppt_x</p:attrName>
                                        </p:attrNameLst>
                                      </p:cBhvr>
                                      <p:tavLst>
                                        <p:tav tm="0">
                                          <p:val>
                                            <p:strVal val="#ppt_x"/>
                                          </p:val>
                                        </p:tav>
                                        <p:tav tm="100000">
                                          <p:val>
                                            <p:strVal val="#ppt_x"/>
                                          </p:val>
                                        </p:tav>
                                      </p:tavLst>
                                    </p:anim>
                                    <p:anim calcmode="lin" valueType="num">
                                      <p:cBhvr>
                                        <p:cTn id="35" dur="500" fill="hold"/>
                                        <p:tgtEl>
                                          <p:spTgt spid="70658"/>
                                        </p:tgtEl>
                                        <p:attrNameLst>
                                          <p:attrName>ppt_y</p:attrName>
                                        </p:attrNameLst>
                                      </p:cBhvr>
                                      <p:tavLst>
                                        <p:tav tm="0">
                                          <p:val>
                                            <p:strVal val="#ppt_h+1"/>
                                          </p:val>
                                        </p:tav>
                                        <p:tav tm="100000">
                                          <p:val>
                                            <p:strVal val="#ppt_y"/>
                                          </p:val>
                                        </p:tav>
                                      </p:tavLst>
                                    </p:anim>
                                    <p:animEffect transition="in" filter="fade">
                                      <p:cBhvr>
                                        <p:cTn id="36" dur="500"/>
                                        <p:tgtEl>
                                          <p:spTgt spid="70658"/>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8" presetClass="entr" presetSubtype="0" accel="100000"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p:cTn id="59"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60"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63" dur="500"/>
                                        <p:tgtEl>
                                          <p:spTgt spid="3">
                                            <p:txEl>
                                              <p:pRg st="8" end="8"/>
                                            </p:txEl>
                                          </p:spTgt>
                                        </p:tgtEl>
                                      </p:cBhvr>
                                    </p:animEffect>
                                  </p:childTnLst>
                                </p:cTn>
                              </p:par>
                              <p:par>
                                <p:cTn id="64" presetID="58" presetClass="entr" presetSubtype="0" accel="100000" fill="hold" nodeType="withEffect">
                                  <p:stCondLst>
                                    <p:cond delay="0"/>
                                  </p:stCondLst>
                                  <p:childTnLst>
                                    <p:set>
                                      <p:cBhvr>
                                        <p:cTn id="65" dur="1" fill="hold">
                                          <p:stCondLst>
                                            <p:cond delay="0"/>
                                          </p:stCondLst>
                                        </p:cTn>
                                        <p:tgtEl>
                                          <p:spTgt spid="70659"/>
                                        </p:tgtEl>
                                        <p:attrNameLst>
                                          <p:attrName>style.visibility</p:attrName>
                                        </p:attrNameLst>
                                      </p:cBhvr>
                                      <p:to>
                                        <p:strVal val="visible"/>
                                      </p:to>
                                    </p:set>
                                    <p:anim calcmode="lin" valueType="num">
                                      <p:cBhvr>
                                        <p:cTn id="66" dur="500" fill="hold"/>
                                        <p:tgtEl>
                                          <p:spTgt spid="70659"/>
                                        </p:tgtEl>
                                        <p:attrNameLst>
                                          <p:attrName>ppt_w</p:attrName>
                                        </p:attrNameLst>
                                      </p:cBhvr>
                                      <p:tavLst>
                                        <p:tav tm="0">
                                          <p:val>
                                            <p:strVal val="#ppt_w*2.5"/>
                                          </p:val>
                                        </p:tav>
                                        <p:tav tm="100000">
                                          <p:val>
                                            <p:strVal val="#ppt_w"/>
                                          </p:val>
                                        </p:tav>
                                      </p:tavLst>
                                    </p:anim>
                                    <p:anim calcmode="lin" valueType="num">
                                      <p:cBhvr>
                                        <p:cTn id="67" dur="500" fill="hold"/>
                                        <p:tgtEl>
                                          <p:spTgt spid="70659"/>
                                        </p:tgtEl>
                                        <p:attrNameLst>
                                          <p:attrName>ppt_h</p:attrName>
                                        </p:attrNameLst>
                                      </p:cBhvr>
                                      <p:tavLst>
                                        <p:tav tm="0">
                                          <p:val>
                                            <p:strVal val="#ppt_h*0.01"/>
                                          </p:val>
                                        </p:tav>
                                        <p:tav tm="100000">
                                          <p:val>
                                            <p:strVal val="#ppt_h"/>
                                          </p:val>
                                        </p:tav>
                                      </p:tavLst>
                                    </p:anim>
                                    <p:anim calcmode="lin" valueType="num">
                                      <p:cBhvr>
                                        <p:cTn id="68" dur="500" fill="hold"/>
                                        <p:tgtEl>
                                          <p:spTgt spid="70659"/>
                                        </p:tgtEl>
                                        <p:attrNameLst>
                                          <p:attrName>ppt_x</p:attrName>
                                        </p:attrNameLst>
                                      </p:cBhvr>
                                      <p:tavLst>
                                        <p:tav tm="0">
                                          <p:val>
                                            <p:strVal val="#ppt_x"/>
                                          </p:val>
                                        </p:tav>
                                        <p:tav tm="100000">
                                          <p:val>
                                            <p:strVal val="#ppt_x"/>
                                          </p:val>
                                        </p:tav>
                                      </p:tavLst>
                                    </p:anim>
                                    <p:anim calcmode="lin" valueType="num">
                                      <p:cBhvr>
                                        <p:cTn id="69" dur="500" fill="hold"/>
                                        <p:tgtEl>
                                          <p:spTgt spid="70659"/>
                                        </p:tgtEl>
                                        <p:attrNameLst>
                                          <p:attrName>ppt_y</p:attrName>
                                        </p:attrNameLst>
                                      </p:cBhvr>
                                      <p:tavLst>
                                        <p:tav tm="0">
                                          <p:val>
                                            <p:strVal val="#ppt_h+1"/>
                                          </p:val>
                                        </p:tav>
                                        <p:tav tm="100000">
                                          <p:val>
                                            <p:strVal val="#ppt_y"/>
                                          </p:val>
                                        </p:tav>
                                      </p:tavLst>
                                    </p:anim>
                                    <p:animEffect transition="in" filter="fade">
                                      <p:cBhvr>
                                        <p:cTn id="70" dur="5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7"/>
            <a:ext cx="8229600" cy="4497407"/>
          </a:xfrm>
        </p:spPr>
        <p:txBody>
          <a:bodyPr>
            <a:normAutofit fontScale="55000" lnSpcReduction="20000"/>
          </a:bodyPr>
          <a:lstStyle/>
          <a:p>
            <a:r>
              <a:rPr lang="ru-RU" dirty="0" smtClean="0"/>
              <a:t>Формула (3.5) описывает кинетическую кривую, то есть зависимость численности популяции от времени. Ход кинетических кривых для разных начальных условий представлен на рис. 3.5. </a:t>
            </a:r>
          </a:p>
          <a:p>
            <a:r>
              <a:rPr lang="ru-RU" dirty="0" smtClean="0"/>
              <a:t>В случае, если начальная численность меньше половины максимальной, кривая </a:t>
            </a:r>
            <a:r>
              <a:rPr lang="ru-RU" i="1" dirty="0" err="1" smtClean="0"/>
              <a:t>x</a:t>
            </a:r>
            <a:r>
              <a:rPr lang="ru-RU" dirty="0" smtClean="0"/>
              <a:t>(</a:t>
            </a:r>
            <a:r>
              <a:rPr lang="ru-RU" i="1" dirty="0" err="1" smtClean="0"/>
              <a:t>t</a:t>
            </a:r>
            <a:r>
              <a:rPr lang="ru-RU" dirty="0" smtClean="0"/>
              <a:t>) имеет точку перегиба с координатами </a:t>
            </a:r>
          </a:p>
          <a:p>
            <a:endParaRPr lang="ru-RU" dirty="0" smtClean="0"/>
          </a:p>
          <a:p>
            <a:endParaRPr lang="ru-RU" dirty="0" smtClean="0"/>
          </a:p>
          <a:p>
            <a:endParaRPr lang="ru-RU" dirty="0" smtClean="0"/>
          </a:p>
          <a:p>
            <a:endParaRPr lang="ru-RU" dirty="0" smtClean="0"/>
          </a:p>
          <a:p>
            <a:r>
              <a:rPr lang="ru-RU" dirty="0" smtClean="0"/>
              <a:t>Ордината точки перегиба представляет собой половину максимальной численности, а абсцисса зависит как от емкости популяции </a:t>
            </a:r>
            <a:r>
              <a:rPr lang="ru-RU" i="1" dirty="0" smtClean="0"/>
              <a:t>K,</a:t>
            </a:r>
            <a:r>
              <a:rPr lang="ru-RU" dirty="0" smtClean="0"/>
              <a:t> так и от константы собственной скорости роста </a:t>
            </a:r>
            <a:r>
              <a:rPr lang="ru-RU" i="1" dirty="0" err="1" smtClean="0"/>
              <a:t>r</a:t>
            </a:r>
            <a:r>
              <a:rPr lang="ru-RU" dirty="0" smtClean="0"/>
              <a:t> ‑ чем выше генетические возможности популяции, тем скорее наступает перегиб на кривой численности.</a:t>
            </a:r>
          </a:p>
          <a:p>
            <a:r>
              <a:rPr lang="ru-RU" dirty="0" smtClean="0"/>
              <a:t>Примеры экспериментально наблюдаемой динамики популяций, развивающихся по </a:t>
            </a:r>
            <a:r>
              <a:rPr lang="ru-RU" dirty="0" err="1" smtClean="0"/>
              <a:t>логистическому</a:t>
            </a:r>
            <a:r>
              <a:rPr lang="ru-RU" dirty="0" smtClean="0"/>
              <a:t> закону, приведены на рис. 3.4 </a:t>
            </a:r>
            <a:r>
              <a:rPr lang="ru-RU" i="1" dirty="0" smtClean="0"/>
              <a:t>а, б</a:t>
            </a:r>
            <a:r>
              <a:rPr lang="ru-RU" dirty="0" smtClean="0"/>
              <a:t>. На рис. 3.4 </a:t>
            </a:r>
            <a:r>
              <a:rPr lang="ru-RU" i="1" dirty="0" smtClean="0"/>
              <a:t>а</a:t>
            </a:r>
            <a:r>
              <a:rPr lang="ru-RU" dirty="0" smtClean="0"/>
              <a:t> сплошной линией представлен график функции (3.5), при малых начальных численностях он имеет </a:t>
            </a:r>
            <a:r>
              <a:rPr lang="ru-RU" i="1" dirty="0" smtClean="0"/>
              <a:t>S-</a:t>
            </a:r>
            <a:r>
              <a:rPr lang="ru-RU" dirty="0" smtClean="0"/>
              <a:t>образный характер.</a:t>
            </a:r>
          </a:p>
          <a:p>
            <a:r>
              <a:rPr lang="ru-RU" dirty="0" smtClean="0"/>
              <a:t>При изучении более сложных систем мы не будем искать решение для </a:t>
            </a:r>
            <a:r>
              <a:rPr lang="ru-RU" i="1" dirty="0" err="1" smtClean="0"/>
              <a:t>x</a:t>
            </a:r>
            <a:r>
              <a:rPr lang="ru-RU" i="1" dirty="0" smtClean="0"/>
              <a:t> </a:t>
            </a:r>
            <a:r>
              <a:rPr lang="ru-RU" dirty="0" smtClean="0"/>
              <a:t>(</a:t>
            </a:r>
            <a:r>
              <a:rPr lang="ru-RU" i="1" dirty="0" err="1" smtClean="0"/>
              <a:t>t</a:t>
            </a:r>
            <a:r>
              <a:rPr lang="ru-RU" dirty="0" smtClean="0"/>
              <a:t>) в явном виде, а ограничимся исследованием устойчивости их стационарных состояний. Проведем такое исследование и для </a:t>
            </a:r>
            <a:r>
              <a:rPr lang="ru-RU" dirty="0" err="1" smtClean="0"/>
              <a:t>логистического</a:t>
            </a:r>
            <a:r>
              <a:rPr lang="ru-RU" dirty="0" smtClean="0"/>
              <a:t> уравнения.</a:t>
            </a:r>
          </a:p>
          <a:p>
            <a:r>
              <a:rPr lang="ru-RU" dirty="0" smtClean="0"/>
              <a:t>Легко видеть, что уравнение стационарных состояний </a:t>
            </a:r>
            <a:r>
              <a:rPr lang="ru-RU" i="1" dirty="0" err="1" smtClean="0"/>
              <a:t>f</a:t>
            </a:r>
            <a:r>
              <a:rPr lang="ru-RU" i="1" dirty="0" smtClean="0"/>
              <a:t> </a:t>
            </a:r>
            <a:r>
              <a:rPr lang="ru-RU" dirty="0" smtClean="0"/>
              <a:t>(  ) = 0 в данном случае имеет два корня:</a:t>
            </a:r>
          </a:p>
          <a:p>
            <a:endParaRPr lang="ru-RU" dirty="0"/>
          </a:p>
        </p:txBody>
      </p:sp>
      <p:pic>
        <p:nvPicPr>
          <p:cNvPr id="71682" name="Picture 2" descr="C:\Users\73B5~1\AppData\Local\Temp\Rar$EX60.950\LectMB\Lect03.files\image022.gif"/>
          <p:cNvPicPr>
            <a:picLocks noChangeAspect="1" noChangeArrowheads="1"/>
          </p:cNvPicPr>
          <p:nvPr/>
        </p:nvPicPr>
        <p:blipFill>
          <a:blip r:embed="rId2" cstate="print"/>
          <a:srcRect/>
          <a:stretch>
            <a:fillRect/>
          </a:stretch>
        </p:blipFill>
        <p:spPr bwMode="auto">
          <a:xfrm>
            <a:off x="3500430" y="2571743"/>
            <a:ext cx="1643074" cy="681275"/>
          </a:xfrm>
          <a:prstGeom prst="rect">
            <a:avLst/>
          </a:prstGeom>
          <a:noFill/>
        </p:spPr>
      </p:pic>
      <p:pic>
        <p:nvPicPr>
          <p:cNvPr id="71683" name="Picture 3" descr="C:\Users\73B5~1\AppData\Local\Temp\Rar$EX60.950\LectMB\Lect03.files\image024.gif"/>
          <p:cNvPicPr>
            <a:picLocks noChangeAspect="1" noChangeArrowheads="1"/>
          </p:cNvPicPr>
          <p:nvPr/>
        </p:nvPicPr>
        <p:blipFill>
          <a:blip r:embed="rId3" cstate="print"/>
          <a:srcRect/>
          <a:stretch>
            <a:fillRect/>
          </a:stretch>
        </p:blipFill>
        <p:spPr bwMode="auto">
          <a:xfrm>
            <a:off x="5786446" y="5357826"/>
            <a:ext cx="142875" cy="152400"/>
          </a:xfrm>
          <a:prstGeom prst="rect">
            <a:avLst/>
          </a:prstGeom>
          <a:noFill/>
        </p:spPr>
      </p:pic>
      <p:pic>
        <p:nvPicPr>
          <p:cNvPr id="71686" name="Picture 6" descr="C:\Users\73B5~1\AppData\Local\Temp\Rar$EX60.950\LectMB\Lect03.files\image026.gif"/>
          <p:cNvPicPr>
            <a:picLocks noChangeAspect="1" noChangeArrowheads="1"/>
          </p:cNvPicPr>
          <p:nvPr/>
        </p:nvPicPr>
        <p:blipFill>
          <a:blip r:embed="rId4" cstate="print"/>
          <a:srcRect/>
          <a:stretch>
            <a:fillRect/>
          </a:stretch>
        </p:blipFill>
        <p:spPr bwMode="auto">
          <a:xfrm>
            <a:off x="3214678" y="5786455"/>
            <a:ext cx="2428892" cy="490452"/>
          </a:xfrm>
          <a:prstGeom prst="rect">
            <a:avLst/>
          </a:prstGeom>
          <a:noFill/>
        </p:spPr>
      </p:pic>
      <p:pic>
        <p:nvPicPr>
          <p:cNvPr id="71688" name="Picture 8" descr="C:\Users\73B5~1\AppData\Local\Temp\Rar$EX60.950\LectMB\Lect03.files\image050.jpg"/>
          <p:cNvPicPr>
            <a:picLocks noChangeAspect="1" noChangeArrowheads="1"/>
          </p:cNvPicPr>
          <p:nvPr/>
        </p:nvPicPr>
        <p:blipFill>
          <a:blip r:embed="rId5" cstate="print"/>
          <a:srcRect/>
          <a:stretch>
            <a:fillRect/>
          </a:stretch>
        </p:blipFill>
        <p:spPr bwMode="auto">
          <a:xfrm>
            <a:off x="857224" y="714356"/>
            <a:ext cx="3429024" cy="1508772"/>
          </a:xfrm>
          <a:prstGeom prst="rect">
            <a:avLst/>
          </a:prstGeom>
          <a:noFill/>
        </p:spPr>
      </p:pic>
      <p:grpSp>
        <p:nvGrpSpPr>
          <p:cNvPr id="8" name="Группа 7"/>
          <p:cNvGrpSpPr/>
          <p:nvPr/>
        </p:nvGrpSpPr>
        <p:grpSpPr>
          <a:xfrm>
            <a:off x="6357950" y="5857892"/>
            <a:ext cx="1857388" cy="857256"/>
            <a:chOff x="3643306" y="2000240"/>
            <a:chExt cx="1857388" cy="857256"/>
          </a:xfrm>
        </p:grpSpPr>
        <p:sp>
          <p:nvSpPr>
            <p:cNvPr id="9" name="Багетная рамка 8">
              <a:hlinkClick r:id="rId6" action="ppaction://program"/>
            </p:cNvPr>
            <p:cNvSpPr/>
            <p:nvPr/>
          </p:nvSpPr>
          <p:spPr>
            <a:xfrm>
              <a:off x="3643306" y="2000240"/>
              <a:ext cx="1857388" cy="8572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3929058" y="2214554"/>
              <a:ext cx="1285884" cy="369332"/>
            </a:xfrm>
            <a:prstGeom prst="rect">
              <a:avLst/>
            </a:prstGeom>
            <a:noFill/>
          </p:spPr>
          <p:txBody>
            <a:bodyPr wrap="square" rtlCol="0">
              <a:spAutoFit/>
            </a:bodyPr>
            <a:lstStyle/>
            <a:p>
              <a:r>
                <a:rPr lang="ru-RU" dirty="0" smtClean="0"/>
                <a:t>ПРИМЕР</a:t>
              </a:r>
              <a:endParaRPr lang="ru-RU" dirty="0"/>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nodeType="clickEffect">
                                  <p:stCondLst>
                                    <p:cond delay="0"/>
                                  </p:stCondLst>
                                  <p:childTnLst>
                                    <p:animEffect transition="out" filter="blinds(horizontal)">
                                      <p:cBhvr>
                                        <p:cTn id="15" dur="500"/>
                                        <p:tgtEl>
                                          <p:spTgt spid="3">
                                            <p:txEl>
                                              <p:pRg st="0" end="0"/>
                                            </p:txEl>
                                          </p:spTgt>
                                        </p:tgtEl>
                                      </p:cBhvr>
                                    </p:animEffect>
                                    <p:set>
                                      <p:cBhvr>
                                        <p:cTn id="16" dur="1" fill="hold">
                                          <p:stCondLst>
                                            <p:cond delay="499"/>
                                          </p:stCondLst>
                                        </p:cTn>
                                        <p:tgtEl>
                                          <p:spTgt spid="3">
                                            <p:txEl>
                                              <p:pRg st="0" end="0"/>
                                            </p:txEl>
                                          </p:spTgt>
                                        </p:tgtEl>
                                        <p:attrNameLst>
                                          <p:attrName>style.visibility</p:attrName>
                                        </p:attrNameLst>
                                      </p:cBhvr>
                                      <p:to>
                                        <p:strVal val="hidden"/>
                                      </p:to>
                                    </p:set>
                                  </p:childTnLst>
                                </p:cTn>
                              </p:par>
                            </p:childTnLst>
                          </p:cTn>
                        </p:par>
                        <p:par>
                          <p:cTn id="17" fill="hold">
                            <p:stCondLst>
                              <p:cond delay="500"/>
                            </p:stCondLst>
                            <p:childTnLst>
                              <p:par>
                                <p:cTn id="18" presetID="58" presetClass="entr" presetSubtype="0" accel="10000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1"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4" dur="500"/>
                                        <p:tgtEl>
                                          <p:spTgt spid="3">
                                            <p:txEl>
                                              <p:pRg st="1" end="1"/>
                                            </p:txEl>
                                          </p:spTgt>
                                        </p:tgtEl>
                                      </p:cBhvr>
                                    </p:animEffect>
                                  </p:childTnLst>
                                </p:cTn>
                              </p:par>
                              <p:par>
                                <p:cTn id="25" presetID="58" presetClass="entr" presetSubtype="0" accel="100000" fill="hold" nodeType="withEffect">
                                  <p:stCondLst>
                                    <p:cond delay="0"/>
                                  </p:stCondLst>
                                  <p:childTnLst>
                                    <p:set>
                                      <p:cBhvr>
                                        <p:cTn id="26" dur="1" fill="hold">
                                          <p:stCondLst>
                                            <p:cond delay="0"/>
                                          </p:stCondLst>
                                        </p:cTn>
                                        <p:tgtEl>
                                          <p:spTgt spid="71688"/>
                                        </p:tgtEl>
                                        <p:attrNameLst>
                                          <p:attrName>style.visibility</p:attrName>
                                        </p:attrNameLst>
                                      </p:cBhvr>
                                      <p:to>
                                        <p:strVal val="visible"/>
                                      </p:to>
                                    </p:set>
                                    <p:anim calcmode="lin" valueType="num">
                                      <p:cBhvr>
                                        <p:cTn id="27" dur="500" fill="hold"/>
                                        <p:tgtEl>
                                          <p:spTgt spid="71688"/>
                                        </p:tgtEl>
                                        <p:attrNameLst>
                                          <p:attrName>ppt_w</p:attrName>
                                        </p:attrNameLst>
                                      </p:cBhvr>
                                      <p:tavLst>
                                        <p:tav tm="0">
                                          <p:val>
                                            <p:strVal val="#ppt_w*2.5"/>
                                          </p:val>
                                        </p:tav>
                                        <p:tav tm="100000">
                                          <p:val>
                                            <p:strVal val="#ppt_w"/>
                                          </p:val>
                                        </p:tav>
                                      </p:tavLst>
                                    </p:anim>
                                    <p:anim calcmode="lin" valueType="num">
                                      <p:cBhvr>
                                        <p:cTn id="28" dur="500" fill="hold"/>
                                        <p:tgtEl>
                                          <p:spTgt spid="71688"/>
                                        </p:tgtEl>
                                        <p:attrNameLst>
                                          <p:attrName>ppt_h</p:attrName>
                                        </p:attrNameLst>
                                      </p:cBhvr>
                                      <p:tavLst>
                                        <p:tav tm="0">
                                          <p:val>
                                            <p:strVal val="#ppt_h*0.01"/>
                                          </p:val>
                                        </p:tav>
                                        <p:tav tm="100000">
                                          <p:val>
                                            <p:strVal val="#ppt_h"/>
                                          </p:val>
                                        </p:tav>
                                      </p:tavLst>
                                    </p:anim>
                                    <p:anim calcmode="lin" valueType="num">
                                      <p:cBhvr>
                                        <p:cTn id="29" dur="500" fill="hold"/>
                                        <p:tgtEl>
                                          <p:spTgt spid="71688"/>
                                        </p:tgtEl>
                                        <p:attrNameLst>
                                          <p:attrName>ppt_x</p:attrName>
                                        </p:attrNameLst>
                                      </p:cBhvr>
                                      <p:tavLst>
                                        <p:tav tm="0">
                                          <p:val>
                                            <p:strVal val="#ppt_x"/>
                                          </p:val>
                                        </p:tav>
                                        <p:tav tm="100000">
                                          <p:val>
                                            <p:strVal val="#ppt_x"/>
                                          </p:val>
                                        </p:tav>
                                      </p:tavLst>
                                    </p:anim>
                                    <p:anim calcmode="lin" valueType="num">
                                      <p:cBhvr>
                                        <p:cTn id="30" dur="500" fill="hold"/>
                                        <p:tgtEl>
                                          <p:spTgt spid="71688"/>
                                        </p:tgtEl>
                                        <p:attrNameLst>
                                          <p:attrName>ppt_y</p:attrName>
                                        </p:attrNameLst>
                                      </p:cBhvr>
                                      <p:tavLst>
                                        <p:tav tm="0">
                                          <p:val>
                                            <p:strVal val="#ppt_h+1"/>
                                          </p:val>
                                        </p:tav>
                                        <p:tav tm="100000">
                                          <p:val>
                                            <p:strVal val="#ppt_y"/>
                                          </p:val>
                                        </p:tav>
                                      </p:tavLst>
                                    </p:anim>
                                    <p:animEffect transition="in" filter="fade">
                                      <p:cBhvr>
                                        <p:cTn id="31" dur="500"/>
                                        <p:tgtEl>
                                          <p:spTgt spid="71688"/>
                                        </p:tgtEl>
                                      </p:cBhvr>
                                    </p:animEffect>
                                  </p:childTnLst>
                                </p:cTn>
                              </p:par>
                              <p:par>
                                <p:cTn id="32" presetID="58" presetClass="entr" presetSubtype="0" accel="100000" fill="hold" nodeType="withEffect">
                                  <p:stCondLst>
                                    <p:cond delay="0"/>
                                  </p:stCondLst>
                                  <p:childTnLst>
                                    <p:set>
                                      <p:cBhvr>
                                        <p:cTn id="33" dur="1" fill="hold">
                                          <p:stCondLst>
                                            <p:cond delay="0"/>
                                          </p:stCondLst>
                                        </p:cTn>
                                        <p:tgtEl>
                                          <p:spTgt spid="71682"/>
                                        </p:tgtEl>
                                        <p:attrNameLst>
                                          <p:attrName>style.visibility</p:attrName>
                                        </p:attrNameLst>
                                      </p:cBhvr>
                                      <p:to>
                                        <p:strVal val="visible"/>
                                      </p:to>
                                    </p:set>
                                    <p:anim calcmode="lin" valueType="num">
                                      <p:cBhvr>
                                        <p:cTn id="34" dur="500" fill="hold"/>
                                        <p:tgtEl>
                                          <p:spTgt spid="71682"/>
                                        </p:tgtEl>
                                        <p:attrNameLst>
                                          <p:attrName>ppt_w</p:attrName>
                                        </p:attrNameLst>
                                      </p:cBhvr>
                                      <p:tavLst>
                                        <p:tav tm="0">
                                          <p:val>
                                            <p:strVal val="#ppt_w*2.5"/>
                                          </p:val>
                                        </p:tav>
                                        <p:tav tm="100000">
                                          <p:val>
                                            <p:strVal val="#ppt_w"/>
                                          </p:val>
                                        </p:tav>
                                      </p:tavLst>
                                    </p:anim>
                                    <p:anim calcmode="lin" valueType="num">
                                      <p:cBhvr>
                                        <p:cTn id="35" dur="500" fill="hold"/>
                                        <p:tgtEl>
                                          <p:spTgt spid="71682"/>
                                        </p:tgtEl>
                                        <p:attrNameLst>
                                          <p:attrName>ppt_h</p:attrName>
                                        </p:attrNameLst>
                                      </p:cBhvr>
                                      <p:tavLst>
                                        <p:tav tm="0">
                                          <p:val>
                                            <p:strVal val="#ppt_h*0.01"/>
                                          </p:val>
                                        </p:tav>
                                        <p:tav tm="100000">
                                          <p:val>
                                            <p:strVal val="#ppt_h"/>
                                          </p:val>
                                        </p:tav>
                                      </p:tavLst>
                                    </p:anim>
                                    <p:anim calcmode="lin" valueType="num">
                                      <p:cBhvr>
                                        <p:cTn id="36" dur="500" fill="hold"/>
                                        <p:tgtEl>
                                          <p:spTgt spid="71682"/>
                                        </p:tgtEl>
                                        <p:attrNameLst>
                                          <p:attrName>ppt_x</p:attrName>
                                        </p:attrNameLst>
                                      </p:cBhvr>
                                      <p:tavLst>
                                        <p:tav tm="0">
                                          <p:val>
                                            <p:strVal val="#ppt_x"/>
                                          </p:val>
                                        </p:tav>
                                        <p:tav tm="100000">
                                          <p:val>
                                            <p:strVal val="#ppt_x"/>
                                          </p:val>
                                        </p:tav>
                                      </p:tavLst>
                                    </p:anim>
                                    <p:anim calcmode="lin" valueType="num">
                                      <p:cBhvr>
                                        <p:cTn id="37" dur="500" fill="hold"/>
                                        <p:tgtEl>
                                          <p:spTgt spid="71682"/>
                                        </p:tgtEl>
                                        <p:attrNameLst>
                                          <p:attrName>ppt_y</p:attrName>
                                        </p:attrNameLst>
                                      </p:cBhvr>
                                      <p:tavLst>
                                        <p:tav tm="0">
                                          <p:val>
                                            <p:strVal val="#ppt_h+1"/>
                                          </p:val>
                                        </p:tav>
                                        <p:tav tm="100000">
                                          <p:val>
                                            <p:strVal val="#ppt_y"/>
                                          </p:val>
                                        </p:tav>
                                      </p:tavLst>
                                    </p:anim>
                                    <p:animEffect transition="in" filter="fade">
                                      <p:cBhvr>
                                        <p:cTn id="38" dur="500"/>
                                        <p:tgtEl>
                                          <p:spTgt spid="71682"/>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p:cTn id="52"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62"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6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8" presetClass="entr" presetSubtype="0" accel="10000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71"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7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3"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74" dur="500"/>
                                        <p:tgtEl>
                                          <p:spTgt spid="3">
                                            <p:txEl>
                                              <p:pRg st="9" end="9"/>
                                            </p:txEl>
                                          </p:spTgt>
                                        </p:tgtEl>
                                      </p:cBhvr>
                                    </p:animEffect>
                                  </p:childTnLst>
                                </p:cTn>
                              </p:par>
                              <p:par>
                                <p:cTn id="75" presetID="58" presetClass="entr" presetSubtype="0" accel="100000" fill="hold" nodeType="withEffect">
                                  <p:stCondLst>
                                    <p:cond delay="0"/>
                                  </p:stCondLst>
                                  <p:childTnLst>
                                    <p:set>
                                      <p:cBhvr>
                                        <p:cTn id="76" dur="1" fill="hold">
                                          <p:stCondLst>
                                            <p:cond delay="0"/>
                                          </p:stCondLst>
                                        </p:cTn>
                                        <p:tgtEl>
                                          <p:spTgt spid="71686"/>
                                        </p:tgtEl>
                                        <p:attrNameLst>
                                          <p:attrName>style.visibility</p:attrName>
                                        </p:attrNameLst>
                                      </p:cBhvr>
                                      <p:to>
                                        <p:strVal val="visible"/>
                                      </p:to>
                                    </p:set>
                                    <p:anim calcmode="lin" valueType="num">
                                      <p:cBhvr>
                                        <p:cTn id="77" dur="500" fill="hold"/>
                                        <p:tgtEl>
                                          <p:spTgt spid="71686"/>
                                        </p:tgtEl>
                                        <p:attrNameLst>
                                          <p:attrName>ppt_w</p:attrName>
                                        </p:attrNameLst>
                                      </p:cBhvr>
                                      <p:tavLst>
                                        <p:tav tm="0">
                                          <p:val>
                                            <p:strVal val="#ppt_w*2.5"/>
                                          </p:val>
                                        </p:tav>
                                        <p:tav tm="100000">
                                          <p:val>
                                            <p:strVal val="#ppt_w"/>
                                          </p:val>
                                        </p:tav>
                                      </p:tavLst>
                                    </p:anim>
                                    <p:anim calcmode="lin" valueType="num">
                                      <p:cBhvr>
                                        <p:cTn id="78" dur="500" fill="hold"/>
                                        <p:tgtEl>
                                          <p:spTgt spid="71686"/>
                                        </p:tgtEl>
                                        <p:attrNameLst>
                                          <p:attrName>ppt_h</p:attrName>
                                        </p:attrNameLst>
                                      </p:cBhvr>
                                      <p:tavLst>
                                        <p:tav tm="0">
                                          <p:val>
                                            <p:strVal val="#ppt_h*0.01"/>
                                          </p:val>
                                        </p:tav>
                                        <p:tav tm="100000">
                                          <p:val>
                                            <p:strVal val="#ppt_h"/>
                                          </p:val>
                                        </p:tav>
                                      </p:tavLst>
                                    </p:anim>
                                    <p:anim calcmode="lin" valueType="num">
                                      <p:cBhvr>
                                        <p:cTn id="79" dur="500" fill="hold"/>
                                        <p:tgtEl>
                                          <p:spTgt spid="71686"/>
                                        </p:tgtEl>
                                        <p:attrNameLst>
                                          <p:attrName>ppt_x</p:attrName>
                                        </p:attrNameLst>
                                      </p:cBhvr>
                                      <p:tavLst>
                                        <p:tav tm="0">
                                          <p:val>
                                            <p:strVal val="#ppt_x"/>
                                          </p:val>
                                        </p:tav>
                                        <p:tav tm="100000">
                                          <p:val>
                                            <p:strVal val="#ppt_x"/>
                                          </p:val>
                                        </p:tav>
                                      </p:tavLst>
                                    </p:anim>
                                    <p:anim calcmode="lin" valueType="num">
                                      <p:cBhvr>
                                        <p:cTn id="80" dur="500" fill="hold"/>
                                        <p:tgtEl>
                                          <p:spTgt spid="71686"/>
                                        </p:tgtEl>
                                        <p:attrNameLst>
                                          <p:attrName>ppt_y</p:attrName>
                                        </p:attrNameLst>
                                      </p:cBhvr>
                                      <p:tavLst>
                                        <p:tav tm="0">
                                          <p:val>
                                            <p:strVal val="#ppt_h+1"/>
                                          </p:val>
                                        </p:tav>
                                        <p:tav tm="100000">
                                          <p:val>
                                            <p:strVal val="#ppt_y"/>
                                          </p:val>
                                        </p:tav>
                                      </p:tavLst>
                                    </p:anim>
                                    <p:animEffect transition="in" filter="fade">
                                      <p:cBhvr>
                                        <p:cTn id="81" dur="500"/>
                                        <p:tgtEl>
                                          <p:spTgt spid="71686"/>
                                        </p:tgtEl>
                                      </p:cBhvr>
                                    </p:animEffect>
                                  </p:childTnLst>
                                </p:cTn>
                              </p:par>
                              <p:par>
                                <p:cTn id="82" presetID="58" presetClass="entr" presetSubtype="0" accel="100000" fill="hold" nodeType="withEffect">
                                  <p:stCondLst>
                                    <p:cond delay="0"/>
                                  </p:stCondLst>
                                  <p:childTnLst>
                                    <p:set>
                                      <p:cBhvr>
                                        <p:cTn id="83" dur="1" fill="hold">
                                          <p:stCondLst>
                                            <p:cond delay="0"/>
                                          </p:stCondLst>
                                        </p:cTn>
                                        <p:tgtEl>
                                          <p:spTgt spid="8"/>
                                        </p:tgtEl>
                                        <p:attrNameLst>
                                          <p:attrName>style.visibility</p:attrName>
                                        </p:attrNameLst>
                                      </p:cBhvr>
                                      <p:to>
                                        <p:strVal val="visible"/>
                                      </p:to>
                                    </p:set>
                                    <p:anim calcmode="lin" valueType="num">
                                      <p:cBhvr>
                                        <p:cTn id="84" dur="500" fill="hold"/>
                                        <p:tgtEl>
                                          <p:spTgt spid="8"/>
                                        </p:tgtEl>
                                        <p:attrNameLst>
                                          <p:attrName>ppt_w</p:attrName>
                                        </p:attrNameLst>
                                      </p:cBhvr>
                                      <p:tavLst>
                                        <p:tav tm="0">
                                          <p:val>
                                            <p:strVal val="#ppt_w*2.5"/>
                                          </p:val>
                                        </p:tav>
                                        <p:tav tm="100000">
                                          <p:val>
                                            <p:strVal val="#ppt_w"/>
                                          </p:val>
                                        </p:tav>
                                      </p:tavLst>
                                    </p:anim>
                                    <p:anim calcmode="lin" valueType="num">
                                      <p:cBhvr>
                                        <p:cTn id="85" dur="500" fill="hold"/>
                                        <p:tgtEl>
                                          <p:spTgt spid="8"/>
                                        </p:tgtEl>
                                        <p:attrNameLst>
                                          <p:attrName>ppt_h</p:attrName>
                                        </p:attrNameLst>
                                      </p:cBhvr>
                                      <p:tavLst>
                                        <p:tav tm="0">
                                          <p:val>
                                            <p:strVal val="#ppt_h*0.01"/>
                                          </p:val>
                                        </p:tav>
                                        <p:tav tm="100000">
                                          <p:val>
                                            <p:strVal val="#ppt_h"/>
                                          </p:val>
                                        </p:tav>
                                      </p:tavLst>
                                    </p:anim>
                                    <p:anim calcmode="lin" valueType="num">
                                      <p:cBhvr>
                                        <p:cTn id="86" dur="500" fill="hold"/>
                                        <p:tgtEl>
                                          <p:spTgt spid="8"/>
                                        </p:tgtEl>
                                        <p:attrNameLst>
                                          <p:attrName>ppt_x</p:attrName>
                                        </p:attrNameLst>
                                      </p:cBhvr>
                                      <p:tavLst>
                                        <p:tav tm="0">
                                          <p:val>
                                            <p:strVal val="#ppt_x"/>
                                          </p:val>
                                        </p:tav>
                                        <p:tav tm="100000">
                                          <p:val>
                                            <p:strVal val="#ppt_x"/>
                                          </p:val>
                                        </p:tav>
                                      </p:tavLst>
                                    </p:anim>
                                    <p:anim calcmode="lin" valueType="num">
                                      <p:cBhvr>
                                        <p:cTn id="87" dur="500" fill="hold"/>
                                        <p:tgtEl>
                                          <p:spTgt spid="8"/>
                                        </p:tgtEl>
                                        <p:attrNameLst>
                                          <p:attrName>ppt_y</p:attrName>
                                        </p:attrNameLst>
                                      </p:cBhvr>
                                      <p:tavLst>
                                        <p:tav tm="0">
                                          <p:val>
                                            <p:strVal val="#ppt_h+1"/>
                                          </p:val>
                                        </p:tav>
                                        <p:tav tm="100000">
                                          <p:val>
                                            <p:strVal val="#ppt_y"/>
                                          </p:val>
                                        </p:tav>
                                      </p:tavLst>
                                    </p:anim>
                                    <p:animEffect transition="in" filter="fade">
                                      <p:cBhvr>
                                        <p:cTn id="88" dur="5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58" presetClass="entr" presetSubtype="0" accel="100000" fill="hold" nodeType="click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p:cTn id="93" dur="500" fill="hold"/>
                                        <p:tgtEl>
                                          <p:spTgt spid="8"/>
                                        </p:tgtEl>
                                        <p:attrNameLst>
                                          <p:attrName>ppt_w</p:attrName>
                                        </p:attrNameLst>
                                      </p:cBhvr>
                                      <p:tavLst>
                                        <p:tav tm="0">
                                          <p:val>
                                            <p:strVal val="#ppt_w*2.5"/>
                                          </p:val>
                                        </p:tav>
                                        <p:tav tm="100000">
                                          <p:val>
                                            <p:strVal val="#ppt_w"/>
                                          </p:val>
                                        </p:tav>
                                      </p:tavLst>
                                    </p:anim>
                                    <p:anim calcmode="lin" valueType="num">
                                      <p:cBhvr>
                                        <p:cTn id="94" dur="500" fill="hold"/>
                                        <p:tgtEl>
                                          <p:spTgt spid="8"/>
                                        </p:tgtEl>
                                        <p:attrNameLst>
                                          <p:attrName>ppt_h</p:attrName>
                                        </p:attrNameLst>
                                      </p:cBhvr>
                                      <p:tavLst>
                                        <p:tav tm="0">
                                          <p:val>
                                            <p:strVal val="#ppt_h*0.01"/>
                                          </p:val>
                                        </p:tav>
                                        <p:tav tm="100000">
                                          <p:val>
                                            <p:strVal val="#ppt_h"/>
                                          </p:val>
                                        </p:tav>
                                      </p:tavLst>
                                    </p:anim>
                                    <p:anim calcmode="lin" valueType="num">
                                      <p:cBhvr>
                                        <p:cTn id="95" dur="500" fill="hold"/>
                                        <p:tgtEl>
                                          <p:spTgt spid="8"/>
                                        </p:tgtEl>
                                        <p:attrNameLst>
                                          <p:attrName>ppt_x</p:attrName>
                                        </p:attrNameLst>
                                      </p:cBhvr>
                                      <p:tavLst>
                                        <p:tav tm="0">
                                          <p:val>
                                            <p:strVal val="#ppt_x"/>
                                          </p:val>
                                        </p:tav>
                                        <p:tav tm="100000">
                                          <p:val>
                                            <p:strVal val="#ppt_x"/>
                                          </p:val>
                                        </p:tav>
                                      </p:tavLst>
                                    </p:anim>
                                    <p:anim calcmode="lin" valueType="num">
                                      <p:cBhvr>
                                        <p:cTn id="96" dur="500" fill="hold"/>
                                        <p:tgtEl>
                                          <p:spTgt spid="8"/>
                                        </p:tgtEl>
                                        <p:attrNameLst>
                                          <p:attrName>ppt_y</p:attrName>
                                        </p:attrNameLst>
                                      </p:cBhvr>
                                      <p:tavLst>
                                        <p:tav tm="0">
                                          <p:val>
                                            <p:strVal val="#ppt_h+1"/>
                                          </p:val>
                                        </p:tav>
                                        <p:tav tm="100000">
                                          <p:val>
                                            <p:strVal val="#ppt_y"/>
                                          </p:val>
                                        </p:tav>
                                      </p:tavLst>
                                    </p:anim>
                                    <p:animEffect transition="in" filter="fade">
                                      <p:cBhvr>
                                        <p:cTn id="9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85794"/>
            <a:ext cx="8229600" cy="6072206"/>
          </a:xfrm>
        </p:spPr>
        <p:txBody>
          <a:bodyPr>
            <a:normAutofit fontScale="77500" lnSpcReduction="20000"/>
          </a:bodyPr>
          <a:lstStyle/>
          <a:p>
            <a:r>
              <a:rPr lang="ru-RU" dirty="0" smtClean="0"/>
              <a:t>Посмотрим, будут ли эти корни устойчивыми. Для этого вначале воспользуемся аналитическим методом Ляпунова. Введем новую переменную </a:t>
            </a:r>
            <a:r>
              <a:rPr lang="en-US" i="1" dirty="0" smtClean="0">
                <a:sym typeface="Symbol"/>
              </a:rPr>
              <a:t>x</a:t>
            </a:r>
            <a:r>
              <a:rPr lang="ru-RU" dirty="0" smtClean="0"/>
              <a:t>, обозначающую отклонение переменной </a:t>
            </a:r>
            <a:r>
              <a:rPr lang="ru-RU" i="1" dirty="0" err="1" smtClean="0"/>
              <a:t>х</a:t>
            </a:r>
            <a:r>
              <a:rPr lang="ru-RU" dirty="0" smtClean="0"/>
              <a:t> от ее стационарного значения:</a:t>
            </a:r>
          </a:p>
          <a:p>
            <a:r>
              <a:rPr lang="en-US" dirty="0" smtClean="0">
                <a:sym typeface="Symbol"/>
              </a:rPr>
              <a:t>x</a:t>
            </a:r>
            <a:r>
              <a:rPr lang="ru-RU" dirty="0" smtClean="0"/>
              <a:t> = </a:t>
            </a:r>
            <a:r>
              <a:rPr lang="en-US" dirty="0" smtClean="0"/>
              <a:t>          </a:t>
            </a:r>
            <a:r>
              <a:rPr lang="ru-RU" dirty="0" smtClean="0"/>
              <a:t>.</a:t>
            </a:r>
          </a:p>
          <a:p>
            <a:r>
              <a:rPr lang="ru-RU" dirty="0" smtClean="0"/>
              <a:t>Запишем линеаризованное уравнение для (3.4): </a:t>
            </a:r>
          </a:p>
          <a:p>
            <a:r>
              <a:rPr lang="ru-RU" dirty="0" err="1" smtClean="0"/>
              <a:t>d</a:t>
            </a:r>
            <a:r>
              <a:rPr lang="en-US" dirty="0" smtClean="0">
                <a:sym typeface="Symbol"/>
              </a:rPr>
              <a:t>x</a:t>
            </a:r>
            <a:r>
              <a:rPr lang="ru-RU" dirty="0" smtClean="0"/>
              <a:t> /</a:t>
            </a:r>
            <a:r>
              <a:rPr lang="ru-RU" dirty="0" err="1" smtClean="0"/>
              <a:t>dt</a:t>
            </a:r>
            <a:r>
              <a:rPr lang="ru-RU" dirty="0" smtClean="0"/>
              <a:t> = </a:t>
            </a:r>
            <a:r>
              <a:rPr lang="ru-RU" dirty="0" err="1" smtClean="0"/>
              <a:t>a</a:t>
            </a:r>
            <a:r>
              <a:rPr lang="en-US" dirty="0" smtClean="0">
                <a:sym typeface="Symbol"/>
              </a:rPr>
              <a:t>x</a:t>
            </a:r>
            <a:r>
              <a:rPr lang="ru-RU" dirty="0" smtClean="0"/>
              <a:t>, где а =  </a:t>
            </a:r>
            <a:r>
              <a:rPr lang="en-US" dirty="0" smtClean="0"/>
              <a:t>             </a:t>
            </a:r>
            <a:r>
              <a:rPr lang="ru-RU" dirty="0" smtClean="0"/>
              <a:t>.</a:t>
            </a:r>
          </a:p>
          <a:p>
            <a:r>
              <a:rPr lang="ru-RU" dirty="0" smtClean="0"/>
              <a:t>Напомним, что знак величины</a:t>
            </a:r>
            <a:r>
              <a:rPr lang="en-US" dirty="0" smtClean="0"/>
              <a:t>            </a:t>
            </a:r>
            <a:r>
              <a:rPr lang="ru-RU" dirty="0" smtClean="0"/>
              <a:t> определяет устойчивость соответствующей особой точки</a:t>
            </a:r>
            <a:r>
              <a:rPr lang="en-US" dirty="0" smtClean="0"/>
              <a:t>           </a:t>
            </a:r>
            <a:r>
              <a:rPr lang="ru-RU" dirty="0" smtClean="0"/>
              <a:t>:</a:t>
            </a:r>
            <a:endParaRPr lang="en-US" dirty="0" smtClean="0"/>
          </a:p>
          <a:p>
            <a:endParaRPr lang="ru-RU" dirty="0" smtClean="0"/>
          </a:p>
          <a:p>
            <a:pPr>
              <a:buNone/>
            </a:pPr>
            <a:r>
              <a:rPr lang="en-US" dirty="0" smtClean="0"/>
              <a:t>	</a:t>
            </a:r>
            <a:r>
              <a:rPr lang="ru-RU" dirty="0" smtClean="0"/>
              <a:t>	</a:t>
            </a:r>
            <a:r>
              <a:rPr lang="en-US" dirty="0" smtClean="0"/>
              <a:t>        				    </a:t>
            </a:r>
            <a:r>
              <a:rPr lang="ru-RU" dirty="0" smtClean="0"/>
              <a:t>  (3.5)</a:t>
            </a:r>
          </a:p>
          <a:p>
            <a:r>
              <a:rPr lang="ru-RU" dirty="0" smtClean="0"/>
              <a:t>Подставив в выражение (3.5) значение первого корня</a:t>
            </a:r>
            <a:r>
              <a:rPr lang="en-US" dirty="0" smtClean="0"/>
              <a:t>       </a:t>
            </a:r>
            <a:r>
              <a:rPr lang="ru-RU" dirty="0" smtClean="0"/>
              <a:t>  мы получим </a:t>
            </a:r>
            <a:r>
              <a:rPr lang="en-US" dirty="0" smtClean="0"/>
              <a:t>               </a:t>
            </a:r>
            <a:r>
              <a:rPr lang="ru-RU" dirty="0" smtClean="0"/>
              <a:t>. Будем считать, что величина </a:t>
            </a:r>
            <a:r>
              <a:rPr lang="ru-RU" i="1" dirty="0" err="1" smtClean="0"/>
              <a:t>r</a:t>
            </a:r>
            <a:r>
              <a:rPr lang="ru-RU" dirty="0" smtClean="0"/>
              <a:t> – коэффициент естественной скорости роста популяции положительная;</a:t>
            </a:r>
            <a:r>
              <a:rPr lang="en-US" dirty="0" smtClean="0"/>
              <a:t>        </a:t>
            </a:r>
            <a:r>
              <a:rPr lang="ru-RU" dirty="0" smtClean="0"/>
              <a:t>  </a:t>
            </a:r>
            <a:r>
              <a:rPr lang="en-US" dirty="0" smtClean="0"/>
              <a:t>  </a:t>
            </a:r>
            <a:r>
              <a:rPr lang="ru-RU" dirty="0" smtClean="0"/>
              <a:t>– неустойчивая особая точка. Если же мы подставим в выражение (3.5)</a:t>
            </a:r>
            <a:r>
              <a:rPr lang="en-US" dirty="0" smtClean="0"/>
              <a:t>           </a:t>
            </a:r>
            <a:r>
              <a:rPr lang="ru-RU" dirty="0" smtClean="0"/>
              <a:t>  то получим </a:t>
            </a:r>
            <a:r>
              <a:rPr lang="en-US" dirty="0" smtClean="0"/>
              <a:t>         </a:t>
            </a:r>
            <a:r>
              <a:rPr lang="ru-RU" dirty="0" smtClean="0"/>
              <a:t> </a:t>
            </a:r>
            <a:r>
              <a:rPr lang="en-US" dirty="0" smtClean="0"/>
              <a:t> </a:t>
            </a:r>
            <a:r>
              <a:rPr lang="ru-RU" dirty="0" smtClean="0"/>
              <a:t>– отрицательную величину. Это дает нам право утверждать, что стационарное решение уравнения </a:t>
            </a:r>
            <a:r>
              <a:rPr lang="en-US" dirty="0" smtClean="0"/>
              <a:t>         </a:t>
            </a:r>
            <a:r>
              <a:rPr lang="ru-RU" dirty="0" smtClean="0"/>
              <a:t>соответствует устойчивому стационарному режиму существования популяции в ограниченной среде.</a:t>
            </a:r>
          </a:p>
          <a:p>
            <a:endParaRPr lang="ru-RU" dirty="0"/>
          </a:p>
        </p:txBody>
      </p:sp>
      <p:pic>
        <p:nvPicPr>
          <p:cNvPr id="72706" name="Picture 2" descr="C:\Users\73B5~1\AppData\Local\Temp\Rar$EX60.950\LectMB\Lect03.files\image028.gif"/>
          <p:cNvPicPr>
            <a:picLocks noChangeAspect="1" noChangeArrowheads="1"/>
          </p:cNvPicPr>
          <p:nvPr/>
        </p:nvPicPr>
        <p:blipFill>
          <a:blip r:embed="rId2" cstate="print"/>
          <a:srcRect/>
          <a:stretch>
            <a:fillRect/>
          </a:stretch>
        </p:blipFill>
        <p:spPr bwMode="auto">
          <a:xfrm>
            <a:off x="1285853" y="1897910"/>
            <a:ext cx="732240" cy="316644"/>
          </a:xfrm>
          <a:prstGeom prst="rect">
            <a:avLst/>
          </a:prstGeom>
          <a:noFill/>
        </p:spPr>
      </p:pic>
      <p:pic>
        <p:nvPicPr>
          <p:cNvPr id="72707" name="Picture 3" descr="C:\Users\73B5~1\AppData\Local\Temp\Rar$EX60.950\LectMB\Lect03.files\image030.gif"/>
          <p:cNvPicPr>
            <a:picLocks noChangeAspect="1" noChangeArrowheads="1"/>
          </p:cNvPicPr>
          <p:nvPr/>
        </p:nvPicPr>
        <p:blipFill>
          <a:blip r:embed="rId3" cstate="print"/>
          <a:srcRect/>
          <a:stretch>
            <a:fillRect/>
          </a:stretch>
        </p:blipFill>
        <p:spPr bwMode="auto">
          <a:xfrm>
            <a:off x="3357554" y="2428868"/>
            <a:ext cx="990281" cy="428628"/>
          </a:xfrm>
          <a:prstGeom prst="rect">
            <a:avLst/>
          </a:prstGeom>
          <a:noFill/>
        </p:spPr>
      </p:pic>
      <p:pic>
        <p:nvPicPr>
          <p:cNvPr id="72708" name="Picture 4" descr="C:\Users\73B5~1\AppData\Local\Temp\Rar$EX60.950\LectMB\Lect03.files\image032.gif"/>
          <p:cNvPicPr>
            <a:picLocks noChangeAspect="1" noChangeArrowheads="1"/>
          </p:cNvPicPr>
          <p:nvPr/>
        </p:nvPicPr>
        <p:blipFill>
          <a:blip r:embed="rId4" cstate="print"/>
          <a:srcRect/>
          <a:stretch>
            <a:fillRect/>
          </a:stretch>
        </p:blipFill>
        <p:spPr bwMode="auto">
          <a:xfrm>
            <a:off x="5072065" y="2786058"/>
            <a:ext cx="663353" cy="357190"/>
          </a:xfrm>
          <a:prstGeom prst="rect">
            <a:avLst/>
          </a:prstGeom>
          <a:noFill/>
        </p:spPr>
      </p:pic>
      <p:pic>
        <p:nvPicPr>
          <p:cNvPr id="72709" name="Picture 5" descr="C:\Users\73B5~1\AppData\Local\Temp\Rar$EX60.950\LectMB\Lect03.files\image034.gif"/>
          <p:cNvPicPr>
            <a:picLocks noChangeAspect="1" noChangeArrowheads="1"/>
          </p:cNvPicPr>
          <p:nvPr/>
        </p:nvPicPr>
        <p:blipFill>
          <a:blip r:embed="rId5" cstate="print"/>
          <a:srcRect/>
          <a:stretch>
            <a:fillRect/>
          </a:stretch>
        </p:blipFill>
        <p:spPr bwMode="auto">
          <a:xfrm>
            <a:off x="6858016" y="3020080"/>
            <a:ext cx="571504" cy="413848"/>
          </a:xfrm>
          <a:prstGeom prst="rect">
            <a:avLst/>
          </a:prstGeom>
          <a:noFill/>
        </p:spPr>
      </p:pic>
      <p:pic>
        <p:nvPicPr>
          <p:cNvPr id="72710" name="Picture 6" descr="C:\Users\73B5~1\AppData\Local\Temp\Rar$EX60.950\LectMB\Lect03.files\image036.gif"/>
          <p:cNvPicPr>
            <a:picLocks noChangeAspect="1" noChangeArrowheads="1"/>
          </p:cNvPicPr>
          <p:nvPr/>
        </p:nvPicPr>
        <p:blipFill>
          <a:blip r:embed="rId6" cstate="print"/>
          <a:srcRect/>
          <a:stretch>
            <a:fillRect/>
          </a:stretch>
        </p:blipFill>
        <p:spPr bwMode="auto">
          <a:xfrm>
            <a:off x="3714744" y="3357562"/>
            <a:ext cx="1785950" cy="717570"/>
          </a:xfrm>
          <a:prstGeom prst="rect">
            <a:avLst/>
          </a:prstGeom>
          <a:noFill/>
        </p:spPr>
      </p:pic>
      <p:pic>
        <p:nvPicPr>
          <p:cNvPr id="72711" name="Picture 7" descr="C:\Users\73B5~1\AppData\Local\Temp\Rar$EX60.950\LectMB\Lect03.files\image038.gif"/>
          <p:cNvPicPr>
            <a:picLocks noChangeAspect="1" noChangeArrowheads="1"/>
          </p:cNvPicPr>
          <p:nvPr/>
        </p:nvPicPr>
        <p:blipFill>
          <a:blip r:embed="rId7" cstate="print"/>
          <a:srcRect/>
          <a:stretch>
            <a:fillRect/>
          </a:stretch>
        </p:blipFill>
        <p:spPr bwMode="auto">
          <a:xfrm>
            <a:off x="8001024" y="4000504"/>
            <a:ext cx="642942" cy="287272"/>
          </a:xfrm>
          <a:prstGeom prst="rect">
            <a:avLst/>
          </a:prstGeom>
          <a:noFill/>
        </p:spPr>
      </p:pic>
      <p:pic>
        <p:nvPicPr>
          <p:cNvPr id="72712" name="Picture 8" descr="C:\Users\73B5~1\AppData\Local\Temp\Rar$EX60.950\LectMB\Lect03.files\image040.gif"/>
          <p:cNvPicPr>
            <a:picLocks noChangeAspect="1" noChangeArrowheads="1"/>
          </p:cNvPicPr>
          <p:nvPr/>
        </p:nvPicPr>
        <p:blipFill>
          <a:blip r:embed="rId8" cstate="print"/>
          <a:srcRect/>
          <a:stretch>
            <a:fillRect/>
          </a:stretch>
        </p:blipFill>
        <p:spPr bwMode="auto">
          <a:xfrm>
            <a:off x="2571736" y="4286256"/>
            <a:ext cx="1071570" cy="357190"/>
          </a:xfrm>
          <a:prstGeom prst="rect">
            <a:avLst/>
          </a:prstGeom>
          <a:noFill/>
        </p:spPr>
      </p:pic>
      <p:pic>
        <p:nvPicPr>
          <p:cNvPr id="72714" name="Picture 10" descr="C:\Users\73B5~1\AppData\Local\Temp\Rar$EX60.950\LectMB\Lect03.files\image044.gif"/>
          <p:cNvPicPr>
            <a:picLocks noChangeAspect="1" noChangeArrowheads="1"/>
          </p:cNvPicPr>
          <p:nvPr/>
        </p:nvPicPr>
        <p:blipFill>
          <a:blip r:embed="rId9" cstate="print"/>
          <a:srcRect/>
          <a:stretch>
            <a:fillRect/>
          </a:stretch>
        </p:blipFill>
        <p:spPr bwMode="auto">
          <a:xfrm>
            <a:off x="11206163" y="968375"/>
            <a:ext cx="504825" cy="200025"/>
          </a:xfrm>
          <a:prstGeom prst="rect">
            <a:avLst/>
          </a:prstGeom>
          <a:noFill/>
        </p:spPr>
      </p:pic>
      <p:pic>
        <p:nvPicPr>
          <p:cNvPr id="72715" name="Picture 11" descr="C:\Users\73B5~1\AppData\Local\Temp\Rar$EX60.950\LectMB\Lect03.files\image046.gif"/>
          <p:cNvPicPr>
            <a:picLocks noChangeAspect="1" noChangeArrowheads="1"/>
          </p:cNvPicPr>
          <p:nvPr/>
        </p:nvPicPr>
        <p:blipFill>
          <a:blip r:embed="rId10" cstate="print"/>
          <a:srcRect/>
          <a:stretch>
            <a:fillRect/>
          </a:stretch>
        </p:blipFill>
        <p:spPr bwMode="auto">
          <a:xfrm>
            <a:off x="11806238" y="968375"/>
            <a:ext cx="695325" cy="200025"/>
          </a:xfrm>
          <a:prstGeom prst="rect">
            <a:avLst/>
          </a:prstGeom>
          <a:noFill/>
        </p:spPr>
      </p:pic>
      <p:pic>
        <p:nvPicPr>
          <p:cNvPr id="72716" name="Picture 12" descr="C:\Users\73B5~1\AppData\Local\Temp\Rar$EX60.950\LectMB\Lect03.files\image048.gif"/>
          <p:cNvPicPr>
            <a:picLocks noChangeAspect="1" noChangeArrowheads="1"/>
          </p:cNvPicPr>
          <p:nvPr/>
        </p:nvPicPr>
        <p:blipFill>
          <a:blip r:embed="rId11" cstate="print"/>
          <a:srcRect/>
          <a:stretch>
            <a:fillRect/>
          </a:stretch>
        </p:blipFill>
        <p:spPr bwMode="auto">
          <a:xfrm>
            <a:off x="16270288" y="968375"/>
            <a:ext cx="466725" cy="200025"/>
          </a:xfrm>
          <a:prstGeom prst="rect">
            <a:avLst/>
          </a:prstGeom>
          <a:noFill/>
        </p:spPr>
      </p:pic>
      <p:pic>
        <p:nvPicPr>
          <p:cNvPr id="72719" name="Picture 15" descr="C:\Users\73B5~1\AppData\Local\Temp\Rar$EX60.950\LectMB\Lect03.files\image044.gif"/>
          <p:cNvPicPr>
            <a:picLocks noChangeAspect="1" noChangeArrowheads="1"/>
          </p:cNvPicPr>
          <p:nvPr/>
        </p:nvPicPr>
        <p:blipFill>
          <a:blip r:embed="rId9" cstate="print"/>
          <a:srcRect/>
          <a:stretch>
            <a:fillRect/>
          </a:stretch>
        </p:blipFill>
        <p:spPr bwMode="auto">
          <a:xfrm>
            <a:off x="8001024" y="5072074"/>
            <a:ext cx="901480" cy="357190"/>
          </a:xfrm>
          <a:prstGeom prst="rect">
            <a:avLst/>
          </a:prstGeom>
          <a:noFill/>
        </p:spPr>
      </p:pic>
      <p:pic>
        <p:nvPicPr>
          <p:cNvPr id="72720" name="Picture 16" descr="C:\Users\73B5~1\AppData\Local\Temp\Rar$EX60.950\LectMB\Lect03.files\image046.gif"/>
          <p:cNvPicPr>
            <a:picLocks noChangeAspect="1" noChangeArrowheads="1"/>
          </p:cNvPicPr>
          <p:nvPr/>
        </p:nvPicPr>
        <p:blipFill>
          <a:blip r:embed="rId10" cstate="print"/>
          <a:srcRect/>
          <a:stretch>
            <a:fillRect/>
          </a:stretch>
        </p:blipFill>
        <p:spPr bwMode="auto">
          <a:xfrm>
            <a:off x="7572396" y="3571876"/>
            <a:ext cx="695325" cy="200025"/>
          </a:xfrm>
          <a:prstGeom prst="rect">
            <a:avLst/>
          </a:prstGeom>
          <a:noFill/>
        </p:spPr>
      </p:pic>
      <p:pic>
        <p:nvPicPr>
          <p:cNvPr id="72721" name="Picture 17" descr="C:\Users\73B5~1\AppData\Local\Temp\Rar$EX60.950\LectMB\Lect03.files\image048.gif"/>
          <p:cNvPicPr>
            <a:picLocks noChangeAspect="1" noChangeArrowheads="1"/>
          </p:cNvPicPr>
          <p:nvPr/>
        </p:nvPicPr>
        <p:blipFill>
          <a:blip r:embed="rId11" cstate="print"/>
          <a:srcRect/>
          <a:stretch>
            <a:fillRect/>
          </a:stretch>
        </p:blipFill>
        <p:spPr bwMode="auto">
          <a:xfrm>
            <a:off x="5643570" y="5072074"/>
            <a:ext cx="833442" cy="357190"/>
          </a:xfrm>
          <a:prstGeom prst="rect">
            <a:avLst/>
          </a:prstGeom>
          <a:noFill/>
        </p:spPr>
      </p:pic>
      <p:pic>
        <p:nvPicPr>
          <p:cNvPr id="72718" name="Picture 14" descr="C:\Users\73B5~1\AppData\Local\Temp\Rar$EX60.950\LectMB\Lect03.files\image042.gif"/>
          <p:cNvPicPr>
            <a:picLocks noChangeAspect="1" noChangeArrowheads="1"/>
          </p:cNvPicPr>
          <p:nvPr/>
        </p:nvPicPr>
        <p:blipFill>
          <a:blip r:embed="rId12" cstate="print"/>
          <a:srcRect/>
          <a:stretch>
            <a:fillRect/>
          </a:stretch>
        </p:blipFill>
        <p:spPr bwMode="auto">
          <a:xfrm>
            <a:off x="3143240" y="4829517"/>
            <a:ext cx="642942" cy="31399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72706"/>
                                        </p:tgtEl>
                                        <p:attrNameLst>
                                          <p:attrName>style.visibility</p:attrName>
                                        </p:attrNameLst>
                                      </p:cBhvr>
                                      <p:to>
                                        <p:strVal val="visible"/>
                                      </p:to>
                                    </p:set>
                                    <p:anim calcmode="lin" valueType="num">
                                      <p:cBhvr>
                                        <p:cTn id="23" dur="500" fill="hold"/>
                                        <p:tgtEl>
                                          <p:spTgt spid="72706"/>
                                        </p:tgtEl>
                                        <p:attrNameLst>
                                          <p:attrName>ppt_w</p:attrName>
                                        </p:attrNameLst>
                                      </p:cBhvr>
                                      <p:tavLst>
                                        <p:tav tm="0">
                                          <p:val>
                                            <p:strVal val="#ppt_w*2.5"/>
                                          </p:val>
                                        </p:tav>
                                        <p:tav tm="100000">
                                          <p:val>
                                            <p:strVal val="#ppt_w"/>
                                          </p:val>
                                        </p:tav>
                                      </p:tavLst>
                                    </p:anim>
                                    <p:anim calcmode="lin" valueType="num">
                                      <p:cBhvr>
                                        <p:cTn id="24" dur="500" fill="hold"/>
                                        <p:tgtEl>
                                          <p:spTgt spid="72706"/>
                                        </p:tgtEl>
                                        <p:attrNameLst>
                                          <p:attrName>ppt_h</p:attrName>
                                        </p:attrNameLst>
                                      </p:cBhvr>
                                      <p:tavLst>
                                        <p:tav tm="0">
                                          <p:val>
                                            <p:strVal val="#ppt_h*0.01"/>
                                          </p:val>
                                        </p:tav>
                                        <p:tav tm="100000">
                                          <p:val>
                                            <p:strVal val="#ppt_h"/>
                                          </p:val>
                                        </p:tav>
                                      </p:tavLst>
                                    </p:anim>
                                    <p:anim calcmode="lin" valueType="num">
                                      <p:cBhvr>
                                        <p:cTn id="25" dur="500" fill="hold"/>
                                        <p:tgtEl>
                                          <p:spTgt spid="72706"/>
                                        </p:tgtEl>
                                        <p:attrNameLst>
                                          <p:attrName>ppt_x</p:attrName>
                                        </p:attrNameLst>
                                      </p:cBhvr>
                                      <p:tavLst>
                                        <p:tav tm="0">
                                          <p:val>
                                            <p:strVal val="#ppt_x"/>
                                          </p:val>
                                        </p:tav>
                                        <p:tav tm="100000">
                                          <p:val>
                                            <p:strVal val="#ppt_x"/>
                                          </p:val>
                                        </p:tav>
                                      </p:tavLst>
                                    </p:anim>
                                    <p:anim calcmode="lin" valueType="num">
                                      <p:cBhvr>
                                        <p:cTn id="26" dur="500" fill="hold"/>
                                        <p:tgtEl>
                                          <p:spTgt spid="72706"/>
                                        </p:tgtEl>
                                        <p:attrNameLst>
                                          <p:attrName>ppt_y</p:attrName>
                                        </p:attrNameLst>
                                      </p:cBhvr>
                                      <p:tavLst>
                                        <p:tav tm="0">
                                          <p:val>
                                            <p:strVal val="#ppt_h+1"/>
                                          </p:val>
                                        </p:tav>
                                        <p:tav tm="100000">
                                          <p:val>
                                            <p:strVal val="#ppt_y"/>
                                          </p:val>
                                        </p:tav>
                                      </p:tavLst>
                                    </p:anim>
                                    <p:animEffect transition="in" filter="fade">
                                      <p:cBhvr>
                                        <p:cTn id="27" dur="500"/>
                                        <p:tgtEl>
                                          <p:spTgt spid="72706"/>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3" end="3"/>
                                            </p:txEl>
                                          </p:spTgt>
                                        </p:tgtEl>
                                      </p:cBhvr>
                                    </p:animEffect>
                                  </p:childTnLst>
                                </p:cTn>
                              </p:par>
                              <p:par>
                                <p:cTn id="46" presetID="58" presetClass="entr" presetSubtype="0" accel="100000" fill="hold" nodeType="withEffect">
                                  <p:stCondLst>
                                    <p:cond delay="0"/>
                                  </p:stCondLst>
                                  <p:childTnLst>
                                    <p:set>
                                      <p:cBhvr>
                                        <p:cTn id="47" dur="1" fill="hold">
                                          <p:stCondLst>
                                            <p:cond delay="0"/>
                                          </p:stCondLst>
                                        </p:cTn>
                                        <p:tgtEl>
                                          <p:spTgt spid="72707"/>
                                        </p:tgtEl>
                                        <p:attrNameLst>
                                          <p:attrName>style.visibility</p:attrName>
                                        </p:attrNameLst>
                                      </p:cBhvr>
                                      <p:to>
                                        <p:strVal val="visible"/>
                                      </p:to>
                                    </p:set>
                                    <p:anim calcmode="lin" valueType="num">
                                      <p:cBhvr>
                                        <p:cTn id="48" dur="500" fill="hold"/>
                                        <p:tgtEl>
                                          <p:spTgt spid="72707"/>
                                        </p:tgtEl>
                                        <p:attrNameLst>
                                          <p:attrName>ppt_w</p:attrName>
                                        </p:attrNameLst>
                                      </p:cBhvr>
                                      <p:tavLst>
                                        <p:tav tm="0">
                                          <p:val>
                                            <p:strVal val="#ppt_w*2.5"/>
                                          </p:val>
                                        </p:tav>
                                        <p:tav tm="100000">
                                          <p:val>
                                            <p:strVal val="#ppt_w"/>
                                          </p:val>
                                        </p:tav>
                                      </p:tavLst>
                                    </p:anim>
                                    <p:anim calcmode="lin" valueType="num">
                                      <p:cBhvr>
                                        <p:cTn id="49" dur="500" fill="hold"/>
                                        <p:tgtEl>
                                          <p:spTgt spid="72707"/>
                                        </p:tgtEl>
                                        <p:attrNameLst>
                                          <p:attrName>ppt_h</p:attrName>
                                        </p:attrNameLst>
                                      </p:cBhvr>
                                      <p:tavLst>
                                        <p:tav tm="0">
                                          <p:val>
                                            <p:strVal val="#ppt_h*0.01"/>
                                          </p:val>
                                        </p:tav>
                                        <p:tav tm="100000">
                                          <p:val>
                                            <p:strVal val="#ppt_h"/>
                                          </p:val>
                                        </p:tav>
                                      </p:tavLst>
                                    </p:anim>
                                    <p:anim calcmode="lin" valueType="num">
                                      <p:cBhvr>
                                        <p:cTn id="50" dur="500" fill="hold"/>
                                        <p:tgtEl>
                                          <p:spTgt spid="72707"/>
                                        </p:tgtEl>
                                        <p:attrNameLst>
                                          <p:attrName>ppt_x</p:attrName>
                                        </p:attrNameLst>
                                      </p:cBhvr>
                                      <p:tavLst>
                                        <p:tav tm="0">
                                          <p:val>
                                            <p:strVal val="#ppt_x"/>
                                          </p:val>
                                        </p:tav>
                                        <p:tav tm="100000">
                                          <p:val>
                                            <p:strVal val="#ppt_x"/>
                                          </p:val>
                                        </p:tav>
                                      </p:tavLst>
                                    </p:anim>
                                    <p:anim calcmode="lin" valueType="num">
                                      <p:cBhvr>
                                        <p:cTn id="51" dur="500" fill="hold"/>
                                        <p:tgtEl>
                                          <p:spTgt spid="72707"/>
                                        </p:tgtEl>
                                        <p:attrNameLst>
                                          <p:attrName>ppt_y</p:attrName>
                                        </p:attrNameLst>
                                      </p:cBhvr>
                                      <p:tavLst>
                                        <p:tav tm="0">
                                          <p:val>
                                            <p:strVal val="#ppt_h+1"/>
                                          </p:val>
                                        </p:tav>
                                        <p:tav tm="100000">
                                          <p:val>
                                            <p:strVal val="#ppt_y"/>
                                          </p:val>
                                        </p:tav>
                                      </p:tavLst>
                                    </p:anim>
                                    <p:animEffect transition="in" filter="fade">
                                      <p:cBhvr>
                                        <p:cTn id="52" dur="500"/>
                                        <p:tgtEl>
                                          <p:spTgt spid="72707"/>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4" end="4"/>
                                            </p:txEl>
                                          </p:spTgt>
                                        </p:tgtEl>
                                      </p:cBhvr>
                                    </p:animEffect>
                                  </p:childTnLst>
                                </p:cTn>
                              </p:par>
                              <p:par>
                                <p:cTn id="62" presetID="58" presetClass="entr" presetSubtype="0" accel="100000" fill="hold" nodeType="withEffect">
                                  <p:stCondLst>
                                    <p:cond delay="0"/>
                                  </p:stCondLst>
                                  <p:childTnLst>
                                    <p:set>
                                      <p:cBhvr>
                                        <p:cTn id="63" dur="1" fill="hold">
                                          <p:stCondLst>
                                            <p:cond delay="0"/>
                                          </p:stCondLst>
                                        </p:cTn>
                                        <p:tgtEl>
                                          <p:spTgt spid="72708"/>
                                        </p:tgtEl>
                                        <p:attrNameLst>
                                          <p:attrName>style.visibility</p:attrName>
                                        </p:attrNameLst>
                                      </p:cBhvr>
                                      <p:to>
                                        <p:strVal val="visible"/>
                                      </p:to>
                                    </p:set>
                                    <p:anim calcmode="lin" valueType="num">
                                      <p:cBhvr>
                                        <p:cTn id="64" dur="500" fill="hold"/>
                                        <p:tgtEl>
                                          <p:spTgt spid="72708"/>
                                        </p:tgtEl>
                                        <p:attrNameLst>
                                          <p:attrName>ppt_w</p:attrName>
                                        </p:attrNameLst>
                                      </p:cBhvr>
                                      <p:tavLst>
                                        <p:tav tm="0">
                                          <p:val>
                                            <p:strVal val="#ppt_w*2.5"/>
                                          </p:val>
                                        </p:tav>
                                        <p:tav tm="100000">
                                          <p:val>
                                            <p:strVal val="#ppt_w"/>
                                          </p:val>
                                        </p:tav>
                                      </p:tavLst>
                                    </p:anim>
                                    <p:anim calcmode="lin" valueType="num">
                                      <p:cBhvr>
                                        <p:cTn id="65" dur="500" fill="hold"/>
                                        <p:tgtEl>
                                          <p:spTgt spid="72708"/>
                                        </p:tgtEl>
                                        <p:attrNameLst>
                                          <p:attrName>ppt_h</p:attrName>
                                        </p:attrNameLst>
                                      </p:cBhvr>
                                      <p:tavLst>
                                        <p:tav tm="0">
                                          <p:val>
                                            <p:strVal val="#ppt_h*0.01"/>
                                          </p:val>
                                        </p:tav>
                                        <p:tav tm="100000">
                                          <p:val>
                                            <p:strVal val="#ppt_h"/>
                                          </p:val>
                                        </p:tav>
                                      </p:tavLst>
                                    </p:anim>
                                    <p:anim calcmode="lin" valueType="num">
                                      <p:cBhvr>
                                        <p:cTn id="66" dur="500" fill="hold"/>
                                        <p:tgtEl>
                                          <p:spTgt spid="72708"/>
                                        </p:tgtEl>
                                        <p:attrNameLst>
                                          <p:attrName>ppt_x</p:attrName>
                                        </p:attrNameLst>
                                      </p:cBhvr>
                                      <p:tavLst>
                                        <p:tav tm="0">
                                          <p:val>
                                            <p:strVal val="#ppt_x"/>
                                          </p:val>
                                        </p:tav>
                                        <p:tav tm="100000">
                                          <p:val>
                                            <p:strVal val="#ppt_x"/>
                                          </p:val>
                                        </p:tav>
                                      </p:tavLst>
                                    </p:anim>
                                    <p:anim calcmode="lin" valueType="num">
                                      <p:cBhvr>
                                        <p:cTn id="67" dur="500" fill="hold"/>
                                        <p:tgtEl>
                                          <p:spTgt spid="72708"/>
                                        </p:tgtEl>
                                        <p:attrNameLst>
                                          <p:attrName>ppt_y</p:attrName>
                                        </p:attrNameLst>
                                      </p:cBhvr>
                                      <p:tavLst>
                                        <p:tav tm="0">
                                          <p:val>
                                            <p:strVal val="#ppt_h+1"/>
                                          </p:val>
                                        </p:tav>
                                        <p:tav tm="100000">
                                          <p:val>
                                            <p:strVal val="#ppt_y"/>
                                          </p:val>
                                        </p:tav>
                                      </p:tavLst>
                                    </p:anim>
                                    <p:animEffect transition="in" filter="fade">
                                      <p:cBhvr>
                                        <p:cTn id="68" dur="500"/>
                                        <p:tgtEl>
                                          <p:spTgt spid="72708"/>
                                        </p:tgtEl>
                                      </p:cBhvr>
                                    </p:animEffect>
                                  </p:childTnLst>
                                </p:cTn>
                              </p:par>
                              <p:par>
                                <p:cTn id="69" presetID="58" presetClass="entr" presetSubtype="0" accel="100000" fill="hold" nodeType="withEffect">
                                  <p:stCondLst>
                                    <p:cond delay="0"/>
                                  </p:stCondLst>
                                  <p:childTnLst>
                                    <p:set>
                                      <p:cBhvr>
                                        <p:cTn id="70" dur="1" fill="hold">
                                          <p:stCondLst>
                                            <p:cond delay="0"/>
                                          </p:stCondLst>
                                        </p:cTn>
                                        <p:tgtEl>
                                          <p:spTgt spid="72709"/>
                                        </p:tgtEl>
                                        <p:attrNameLst>
                                          <p:attrName>style.visibility</p:attrName>
                                        </p:attrNameLst>
                                      </p:cBhvr>
                                      <p:to>
                                        <p:strVal val="visible"/>
                                      </p:to>
                                    </p:set>
                                    <p:anim calcmode="lin" valueType="num">
                                      <p:cBhvr>
                                        <p:cTn id="71" dur="500" fill="hold"/>
                                        <p:tgtEl>
                                          <p:spTgt spid="72709"/>
                                        </p:tgtEl>
                                        <p:attrNameLst>
                                          <p:attrName>ppt_w</p:attrName>
                                        </p:attrNameLst>
                                      </p:cBhvr>
                                      <p:tavLst>
                                        <p:tav tm="0">
                                          <p:val>
                                            <p:strVal val="#ppt_w*2.5"/>
                                          </p:val>
                                        </p:tav>
                                        <p:tav tm="100000">
                                          <p:val>
                                            <p:strVal val="#ppt_w"/>
                                          </p:val>
                                        </p:tav>
                                      </p:tavLst>
                                    </p:anim>
                                    <p:anim calcmode="lin" valueType="num">
                                      <p:cBhvr>
                                        <p:cTn id="72" dur="500" fill="hold"/>
                                        <p:tgtEl>
                                          <p:spTgt spid="72709"/>
                                        </p:tgtEl>
                                        <p:attrNameLst>
                                          <p:attrName>ppt_h</p:attrName>
                                        </p:attrNameLst>
                                      </p:cBhvr>
                                      <p:tavLst>
                                        <p:tav tm="0">
                                          <p:val>
                                            <p:strVal val="#ppt_h*0.01"/>
                                          </p:val>
                                        </p:tav>
                                        <p:tav tm="100000">
                                          <p:val>
                                            <p:strVal val="#ppt_h"/>
                                          </p:val>
                                        </p:tav>
                                      </p:tavLst>
                                    </p:anim>
                                    <p:anim calcmode="lin" valueType="num">
                                      <p:cBhvr>
                                        <p:cTn id="73" dur="500" fill="hold"/>
                                        <p:tgtEl>
                                          <p:spTgt spid="72709"/>
                                        </p:tgtEl>
                                        <p:attrNameLst>
                                          <p:attrName>ppt_x</p:attrName>
                                        </p:attrNameLst>
                                      </p:cBhvr>
                                      <p:tavLst>
                                        <p:tav tm="0">
                                          <p:val>
                                            <p:strVal val="#ppt_x"/>
                                          </p:val>
                                        </p:tav>
                                        <p:tav tm="100000">
                                          <p:val>
                                            <p:strVal val="#ppt_x"/>
                                          </p:val>
                                        </p:tav>
                                      </p:tavLst>
                                    </p:anim>
                                    <p:anim calcmode="lin" valueType="num">
                                      <p:cBhvr>
                                        <p:cTn id="74" dur="500" fill="hold"/>
                                        <p:tgtEl>
                                          <p:spTgt spid="72709"/>
                                        </p:tgtEl>
                                        <p:attrNameLst>
                                          <p:attrName>ppt_y</p:attrName>
                                        </p:attrNameLst>
                                      </p:cBhvr>
                                      <p:tavLst>
                                        <p:tav tm="0">
                                          <p:val>
                                            <p:strVal val="#ppt_h+1"/>
                                          </p:val>
                                        </p:tav>
                                        <p:tav tm="100000">
                                          <p:val>
                                            <p:strVal val="#ppt_y"/>
                                          </p:val>
                                        </p:tav>
                                      </p:tavLst>
                                    </p:anim>
                                    <p:animEffect transition="in" filter="fade">
                                      <p:cBhvr>
                                        <p:cTn id="75" dur="500"/>
                                        <p:tgtEl>
                                          <p:spTgt spid="72709"/>
                                        </p:tgtEl>
                                      </p:cBhvr>
                                    </p:animEffect>
                                  </p:childTnLst>
                                </p:cTn>
                              </p:par>
                            </p:childTnLst>
                          </p:cTn>
                        </p:par>
                      </p:childTnLst>
                    </p:cTn>
                  </p:par>
                  <p:par>
                    <p:cTn id="76" fill="hold">
                      <p:stCondLst>
                        <p:cond delay="indefinite"/>
                      </p:stCondLst>
                      <p:childTnLst>
                        <p:par>
                          <p:cTn id="77" fill="hold">
                            <p:stCondLst>
                              <p:cond delay="0"/>
                            </p:stCondLst>
                            <p:childTnLst>
                              <p:par>
                                <p:cTn id="78" presetID="58" presetClass="entr" presetSubtype="0" accel="100000" fill="hold" grpId="0" nodeType="clickEffect">
                                  <p:stCondLst>
                                    <p:cond delay="0"/>
                                  </p:stCondLst>
                                  <p:childTnLst>
                                    <p:set>
                                      <p:cBhvr>
                                        <p:cTn id="79" dur="1" fill="hold">
                                          <p:stCondLst>
                                            <p:cond delay="0"/>
                                          </p:stCondLst>
                                        </p:cTn>
                                        <p:tgtEl>
                                          <p:spTgt spid="3">
                                            <p:txEl>
                                              <p:pRg st="6" end="6"/>
                                            </p:txEl>
                                          </p:spTgt>
                                        </p:tgtEl>
                                        <p:attrNameLst>
                                          <p:attrName>style.visibility</p:attrName>
                                        </p:attrNameLst>
                                      </p:cBhvr>
                                      <p:to>
                                        <p:strVal val="visible"/>
                                      </p:to>
                                    </p:set>
                                    <p:anim calcmode="lin" valueType="num">
                                      <p:cBhvr>
                                        <p:cTn id="80"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81"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8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84" dur="500"/>
                                        <p:tgtEl>
                                          <p:spTgt spid="3">
                                            <p:txEl>
                                              <p:pRg st="6" end="6"/>
                                            </p:txEl>
                                          </p:spTgt>
                                        </p:tgtEl>
                                      </p:cBhvr>
                                    </p:animEffect>
                                  </p:childTnLst>
                                </p:cTn>
                              </p:par>
                              <p:par>
                                <p:cTn id="85" presetID="58" presetClass="entr" presetSubtype="0" accel="100000" fill="hold" nodeType="withEffect">
                                  <p:stCondLst>
                                    <p:cond delay="0"/>
                                  </p:stCondLst>
                                  <p:childTnLst>
                                    <p:set>
                                      <p:cBhvr>
                                        <p:cTn id="86" dur="1" fill="hold">
                                          <p:stCondLst>
                                            <p:cond delay="0"/>
                                          </p:stCondLst>
                                        </p:cTn>
                                        <p:tgtEl>
                                          <p:spTgt spid="72710"/>
                                        </p:tgtEl>
                                        <p:attrNameLst>
                                          <p:attrName>style.visibility</p:attrName>
                                        </p:attrNameLst>
                                      </p:cBhvr>
                                      <p:to>
                                        <p:strVal val="visible"/>
                                      </p:to>
                                    </p:set>
                                    <p:anim calcmode="lin" valueType="num">
                                      <p:cBhvr>
                                        <p:cTn id="87" dur="500" fill="hold"/>
                                        <p:tgtEl>
                                          <p:spTgt spid="72710"/>
                                        </p:tgtEl>
                                        <p:attrNameLst>
                                          <p:attrName>ppt_w</p:attrName>
                                        </p:attrNameLst>
                                      </p:cBhvr>
                                      <p:tavLst>
                                        <p:tav tm="0">
                                          <p:val>
                                            <p:strVal val="#ppt_w*2.5"/>
                                          </p:val>
                                        </p:tav>
                                        <p:tav tm="100000">
                                          <p:val>
                                            <p:strVal val="#ppt_w"/>
                                          </p:val>
                                        </p:tav>
                                      </p:tavLst>
                                    </p:anim>
                                    <p:anim calcmode="lin" valueType="num">
                                      <p:cBhvr>
                                        <p:cTn id="88" dur="500" fill="hold"/>
                                        <p:tgtEl>
                                          <p:spTgt spid="72710"/>
                                        </p:tgtEl>
                                        <p:attrNameLst>
                                          <p:attrName>ppt_h</p:attrName>
                                        </p:attrNameLst>
                                      </p:cBhvr>
                                      <p:tavLst>
                                        <p:tav tm="0">
                                          <p:val>
                                            <p:strVal val="#ppt_h*0.01"/>
                                          </p:val>
                                        </p:tav>
                                        <p:tav tm="100000">
                                          <p:val>
                                            <p:strVal val="#ppt_h"/>
                                          </p:val>
                                        </p:tav>
                                      </p:tavLst>
                                    </p:anim>
                                    <p:anim calcmode="lin" valueType="num">
                                      <p:cBhvr>
                                        <p:cTn id="89" dur="500" fill="hold"/>
                                        <p:tgtEl>
                                          <p:spTgt spid="72710"/>
                                        </p:tgtEl>
                                        <p:attrNameLst>
                                          <p:attrName>ppt_x</p:attrName>
                                        </p:attrNameLst>
                                      </p:cBhvr>
                                      <p:tavLst>
                                        <p:tav tm="0">
                                          <p:val>
                                            <p:strVal val="#ppt_x"/>
                                          </p:val>
                                        </p:tav>
                                        <p:tav tm="100000">
                                          <p:val>
                                            <p:strVal val="#ppt_x"/>
                                          </p:val>
                                        </p:tav>
                                      </p:tavLst>
                                    </p:anim>
                                    <p:anim calcmode="lin" valueType="num">
                                      <p:cBhvr>
                                        <p:cTn id="90" dur="500" fill="hold"/>
                                        <p:tgtEl>
                                          <p:spTgt spid="72710"/>
                                        </p:tgtEl>
                                        <p:attrNameLst>
                                          <p:attrName>ppt_y</p:attrName>
                                        </p:attrNameLst>
                                      </p:cBhvr>
                                      <p:tavLst>
                                        <p:tav tm="0">
                                          <p:val>
                                            <p:strVal val="#ppt_h+1"/>
                                          </p:val>
                                        </p:tav>
                                        <p:tav tm="100000">
                                          <p:val>
                                            <p:strVal val="#ppt_y"/>
                                          </p:val>
                                        </p:tav>
                                      </p:tavLst>
                                    </p:anim>
                                    <p:animEffect transition="in" filter="fade">
                                      <p:cBhvr>
                                        <p:cTn id="91" dur="500"/>
                                        <p:tgtEl>
                                          <p:spTgt spid="72710"/>
                                        </p:tgtEl>
                                      </p:cBhvr>
                                    </p:animEffect>
                                  </p:childTnLst>
                                </p:cTn>
                              </p:par>
                            </p:childTnLst>
                          </p:cTn>
                        </p:par>
                      </p:childTnLst>
                    </p:cTn>
                  </p:par>
                  <p:par>
                    <p:cTn id="92" fill="hold">
                      <p:stCondLst>
                        <p:cond delay="indefinite"/>
                      </p:stCondLst>
                      <p:childTnLst>
                        <p:par>
                          <p:cTn id="93" fill="hold">
                            <p:stCondLst>
                              <p:cond delay="0"/>
                            </p:stCondLst>
                            <p:childTnLst>
                              <p:par>
                                <p:cTn id="94" presetID="58" presetClass="entr" presetSubtype="0" accel="100000" fill="hold" grpId="0" nodeType="clickEffect">
                                  <p:stCondLst>
                                    <p:cond delay="0"/>
                                  </p:stCondLst>
                                  <p:childTnLst>
                                    <p:set>
                                      <p:cBhvr>
                                        <p:cTn id="95" dur="1" fill="hold">
                                          <p:stCondLst>
                                            <p:cond delay="0"/>
                                          </p:stCondLst>
                                        </p:cTn>
                                        <p:tgtEl>
                                          <p:spTgt spid="3">
                                            <p:txEl>
                                              <p:pRg st="7" end="7"/>
                                            </p:txEl>
                                          </p:spTgt>
                                        </p:tgtEl>
                                        <p:attrNameLst>
                                          <p:attrName>style.visibility</p:attrName>
                                        </p:attrNameLst>
                                      </p:cBhvr>
                                      <p:to>
                                        <p:strVal val="visible"/>
                                      </p:to>
                                    </p:set>
                                    <p:anim calcmode="lin" valueType="num">
                                      <p:cBhvr>
                                        <p:cTn id="96"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97"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9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9"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100" dur="500"/>
                                        <p:tgtEl>
                                          <p:spTgt spid="3">
                                            <p:txEl>
                                              <p:pRg st="7" end="7"/>
                                            </p:txEl>
                                          </p:spTgt>
                                        </p:tgtEl>
                                      </p:cBhvr>
                                    </p:animEffect>
                                  </p:childTnLst>
                                </p:cTn>
                              </p:par>
                              <p:par>
                                <p:cTn id="101" presetID="58" presetClass="entr" presetSubtype="0" accel="100000" fill="hold" nodeType="withEffect">
                                  <p:stCondLst>
                                    <p:cond delay="0"/>
                                  </p:stCondLst>
                                  <p:childTnLst>
                                    <p:set>
                                      <p:cBhvr>
                                        <p:cTn id="102" dur="1" fill="hold">
                                          <p:stCondLst>
                                            <p:cond delay="0"/>
                                          </p:stCondLst>
                                        </p:cTn>
                                        <p:tgtEl>
                                          <p:spTgt spid="72712"/>
                                        </p:tgtEl>
                                        <p:attrNameLst>
                                          <p:attrName>style.visibility</p:attrName>
                                        </p:attrNameLst>
                                      </p:cBhvr>
                                      <p:to>
                                        <p:strVal val="visible"/>
                                      </p:to>
                                    </p:set>
                                    <p:anim calcmode="lin" valueType="num">
                                      <p:cBhvr>
                                        <p:cTn id="103" dur="500" fill="hold"/>
                                        <p:tgtEl>
                                          <p:spTgt spid="72712"/>
                                        </p:tgtEl>
                                        <p:attrNameLst>
                                          <p:attrName>ppt_w</p:attrName>
                                        </p:attrNameLst>
                                      </p:cBhvr>
                                      <p:tavLst>
                                        <p:tav tm="0">
                                          <p:val>
                                            <p:strVal val="#ppt_w*2.5"/>
                                          </p:val>
                                        </p:tav>
                                        <p:tav tm="100000">
                                          <p:val>
                                            <p:strVal val="#ppt_w"/>
                                          </p:val>
                                        </p:tav>
                                      </p:tavLst>
                                    </p:anim>
                                    <p:anim calcmode="lin" valueType="num">
                                      <p:cBhvr>
                                        <p:cTn id="104" dur="500" fill="hold"/>
                                        <p:tgtEl>
                                          <p:spTgt spid="72712"/>
                                        </p:tgtEl>
                                        <p:attrNameLst>
                                          <p:attrName>ppt_h</p:attrName>
                                        </p:attrNameLst>
                                      </p:cBhvr>
                                      <p:tavLst>
                                        <p:tav tm="0">
                                          <p:val>
                                            <p:strVal val="#ppt_h*0.01"/>
                                          </p:val>
                                        </p:tav>
                                        <p:tav tm="100000">
                                          <p:val>
                                            <p:strVal val="#ppt_h"/>
                                          </p:val>
                                        </p:tav>
                                      </p:tavLst>
                                    </p:anim>
                                    <p:anim calcmode="lin" valueType="num">
                                      <p:cBhvr>
                                        <p:cTn id="105" dur="500" fill="hold"/>
                                        <p:tgtEl>
                                          <p:spTgt spid="72712"/>
                                        </p:tgtEl>
                                        <p:attrNameLst>
                                          <p:attrName>ppt_x</p:attrName>
                                        </p:attrNameLst>
                                      </p:cBhvr>
                                      <p:tavLst>
                                        <p:tav tm="0">
                                          <p:val>
                                            <p:strVal val="#ppt_x"/>
                                          </p:val>
                                        </p:tav>
                                        <p:tav tm="100000">
                                          <p:val>
                                            <p:strVal val="#ppt_x"/>
                                          </p:val>
                                        </p:tav>
                                      </p:tavLst>
                                    </p:anim>
                                    <p:anim calcmode="lin" valueType="num">
                                      <p:cBhvr>
                                        <p:cTn id="106" dur="500" fill="hold"/>
                                        <p:tgtEl>
                                          <p:spTgt spid="72712"/>
                                        </p:tgtEl>
                                        <p:attrNameLst>
                                          <p:attrName>ppt_y</p:attrName>
                                        </p:attrNameLst>
                                      </p:cBhvr>
                                      <p:tavLst>
                                        <p:tav tm="0">
                                          <p:val>
                                            <p:strVal val="#ppt_h+1"/>
                                          </p:val>
                                        </p:tav>
                                        <p:tav tm="100000">
                                          <p:val>
                                            <p:strVal val="#ppt_y"/>
                                          </p:val>
                                        </p:tav>
                                      </p:tavLst>
                                    </p:anim>
                                    <p:animEffect transition="in" filter="fade">
                                      <p:cBhvr>
                                        <p:cTn id="107" dur="500"/>
                                        <p:tgtEl>
                                          <p:spTgt spid="72712"/>
                                        </p:tgtEl>
                                      </p:cBhvr>
                                    </p:animEffect>
                                  </p:childTnLst>
                                </p:cTn>
                              </p:par>
                              <p:par>
                                <p:cTn id="108" presetID="58" presetClass="entr" presetSubtype="0" accel="100000" fill="hold" nodeType="withEffect">
                                  <p:stCondLst>
                                    <p:cond delay="0"/>
                                  </p:stCondLst>
                                  <p:childTnLst>
                                    <p:set>
                                      <p:cBhvr>
                                        <p:cTn id="109" dur="1" fill="hold">
                                          <p:stCondLst>
                                            <p:cond delay="0"/>
                                          </p:stCondLst>
                                        </p:cTn>
                                        <p:tgtEl>
                                          <p:spTgt spid="72711"/>
                                        </p:tgtEl>
                                        <p:attrNameLst>
                                          <p:attrName>style.visibility</p:attrName>
                                        </p:attrNameLst>
                                      </p:cBhvr>
                                      <p:to>
                                        <p:strVal val="visible"/>
                                      </p:to>
                                    </p:set>
                                    <p:anim calcmode="lin" valueType="num">
                                      <p:cBhvr>
                                        <p:cTn id="110" dur="500" fill="hold"/>
                                        <p:tgtEl>
                                          <p:spTgt spid="72711"/>
                                        </p:tgtEl>
                                        <p:attrNameLst>
                                          <p:attrName>ppt_w</p:attrName>
                                        </p:attrNameLst>
                                      </p:cBhvr>
                                      <p:tavLst>
                                        <p:tav tm="0">
                                          <p:val>
                                            <p:strVal val="#ppt_w*2.5"/>
                                          </p:val>
                                        </p:tav>
                                        <p:tav tm="100000">
                                          <p:val>
                                            <p:strVal val="#ppt_w"/>
                                          </p:val>
                                        </p:tav>
                                      </p:tavLst>
                                    </p:anim>
                                    <p:anim calcmode="lin" valueType="num">
                                      <p:cBhvr>
                                        <p:cTn id="111" dur="500" fill="hold"/>
                                        <p:tgtEl>
                                          <p:spTgt spid="72711"/>
                                        </p:tgtEl>
                                        <p:attrNameLst>
                                          <p:attrName>ppt_h</p:attrName>
                                        </p:attrNameLst>
                                      </p:cBhvr>
                                      <p:tavLst>
                                        <p:tav tm="0">
                                          <p:val>
                                            <p:strVal val="#ppt_h*0.01"/>
                                          </p:val>
                                        </p:tav>
                                        <p:tav tm="100000">
                                          <p:val>
                                            <p:strVal val="#ppt_h"/>
                                          </p:val>
                                        </p:tav>
                                      </p:tavLst>
                                    </p:anim>
                                    <p:anim calcmode="lin" valueType="num">
                                      <p:cBhvr>
                                        <p:cTn id="112" dur="500" fill="hold"/>
                                        <p:tgtEl>
                                          <p:spTgt spid="72711"/>
                                        </p:tgtEl>
                                        <p:attrNameLst>
                                          <p:attrName>ppt_x</p:attrName>
                                        </p:attrNameLst>
                                      </p:cBhvr>
                                      <p:tavLst>
                                        <p:tav tm="0">
                                          <p:val>
                                            <p:strVal val="#ppt_x"/>
                                          </p:val>
                                        </p:tav>
                                        <p:tav tm="100000">
                                          <p:val>
                                            <p:strVal val="#ppt_x"/>
                                          </p:val>
                                        </p:tav>
                                      </p:tavLst>
                                    </p:anim>
                                    <p:anim calcmode="lin" valueType="num">
                                      <p:cBhvr>
                                        <p:cTn id="113" dur="500" fill="hold"/>
                                        <p:tgtEl>
                                          <p:spTgt spid="72711"/>
                                        </p:tgtEl>
                                        <p:attrNameLst>
                                          <p:attrName>ppt_y</p:attrName>
                                        </p:attrNameLst>
                                      </p:cBhvr>
                                      <p:tavLst>
                                        <p:tav tm="0">
                                          <p:val>
                                            <p:strVal val="#ppt_h+1"/>
                                          </p:val>
                                        </p:tav>
                                        <p:tav tm="100000">
                                          <p:val>
                                            <p:strVal val="#ppt_y"/>
                                          </p:val>
                                        </p:tav>
                                      </p:tavLst>
                                    </p:anim>
                                    <p:animEffect transition="in" filter="fade">
                                      <p:cBhvr>
                                        <p:cTn id="114" dur="500"/>
                                        <p:tgtEl>
                                          <p:spTgt spid="72711"/>
                                        </p:tgtEl>
                                      </p:cBhvr>
                                    </p:animEffect>
                                  </p:childTnLst>
                                </p:cTn>
                              </p:par>
                              <p:par>
                                <p:cTn id="115" presetID="58" presetClass="entr" presetSubtype="0" accel="100000" fill="hold" nodeType="withEffect">
                                  <p:stCondLst>
                                    <p:cond delay="0"/>
                                  </p:stCondLst>
                                  <p:childTnLst>
                                    <p:set>
                                      <p:cBhvr>
                                        <p:cTn id="116" dur="1" fill="hold">
                                          <p:stCondLst>
                                            <p:cond delay="0"/>
                                          </p:stCondLst>
                                        </p:cTn>
                                        <p:tgtEl>
                                          <p:spTgt spid="72718"/>
                                        </p:tgtEl>
                                        <p:attrNameLst>
                                          <p:attrName>style.visibility</p:attrName>
                                        </p:attrNameLst>
                                      </p:cBhvr>
                                      <p:to>
                                        <p:strVal val="visible"/>
                                      </p:to>
                                    </p:set>
                                    <p:anim calcmode="lin" valueType="num">
                                      <p:cBhvr>
                                        <p:cTn id="117" dur="500" fill="hold"/>
                                        <p:tgtEl>
                                          <p:spTgt spid="72718"/>
                                        </p:tgtEl>
                                        <p:attrNameLst>
                                          <p:attrName>ppt_w</p:attrName>
                                        </p:attrNameLst>
                                      </p:cBhvr>
                                      <p:tavLst>
                                        <p:tav tm="0">
                                          <p:val>
                                            <p:strVal val="#ppt_w*2.5"/>
                                          </p:val>
                                        </p:tav>
                                        <p:tav tm="100000">
                                          <p:val>
                                            <p:strVal val="#ppt_w"/>
                                          </p:val>
                                        </p:tav>
                                      </p:tavLst>
                                    </p:anim>
                                    <p:anim calcmode="lin" valueType="num">
                                      <p:cBhvr>
                                        <p:cTn id="118" dur="500" fill="hold"/>
                                        <p:tgtEl>
                                          <p:spTgt spid="72718"/>
                                        </p:tgtEl>
                                        <p:attrNameLst>
                                          <p:attrName>ppt_h</p:attrName>
                                        </p:attrNameLst>
                                      </p:cBhvr>
                                      <p:tavLst>
                                        <p:tav tm="0">
                                          <p:val>
                                            <p:strVal val="#ppt_h*0.01"/>
                                          </p:val>
                                        </p:tav>
                                        <p:tav tm="100000">
                                          <p:val>
                                            <p:strVal val="#ppt_h"/>
                                          </p:val>
                                        </p:tav>
                                      </p:tavLst>
                                    </p:anim>
                                    <p:anim calcmode="lin" valueType="num">
                                      <p:cBhvr>
                                        <p:cTn id="119" dur="500" fill="hold"/>
                                        <p:tgtEl>
                                          <p:spTgt spid="72718"/>
                                        </p:tgtEl>
                                        <p:attrNameLst>
                                          <p:attrName>ppt_x</p:attrName>
                                        </p:attrNameLst>
                                      </p:cBhvr>
                                      <p:tavLst>
                                        <p:tav tm="0">
                                          <p:val>
                                            <p:strVal val="#ppt_x"/>
                                          </p:val>
                                        </p:tav>
                                        <p:tav tm="100000">
                                          <p:val>
                                            <p:strVal val="#ppt_x"/>
                                          </p:val>
                                        </p:tav>
                                      </p:tavLst>
                                    </p:anim>
                                    <p:anim calcmode="lin" valueType="num">
                                      <p:cBhvr>
                                        <p:cTn id="120" dur="500" fill="hold"/>
                                        <p:tgtEl>
                                          <p:spTgt spid="72718"/>
                                        </p:tgtEl>
                                        <p:attrNameLst>
                                          <p:attrName>ppt_y</p:attrName>
                                        </p:attrNameLst>
                                      </p:cBhvr>
                                      <p:tavLst>
                                        <p:tav tm="0">
                                          <p:val>
                                            <p:strVal val="#ppt_h+1"/>
                                          </p:val>
                                        </p:tav>
                                        <p:tav tm="100000">
                                          <p:val>
                                            <p:strVal val="#ppt_y"/>
                                          </p:val>
                                        </p:tav>
                                      </p:tavLst>
                                    </p:anim>
                                    <p:animEffect transition="in" filter="fade">
                                      <p:cBhvr>
                                        <p:cTn id="121" dur="500"/>
                                        <p:tgtEl>
                                          <p:spTgt spid="72718"/>
                                        </p:tgtEl>
                                      </p:cBhvr>
                                    </p:animEffect>
                                  </p:childTnLst>
                                </p:cTn>
                              </p:par>
                              <p:par>
                                <p:cTn id="122" presetID="58" presetClass="entr" presetSubtype="0" accel="100000" fill="hold" nodeType="withEffect">
                                  <p:stCondLst>
                                    <p:cond delay="0"/>
                                  </p:stCondLst>
                                  <p:childTnLst>
                                    <p:set>
                                      <p:cBhvr>
                                        <p:cTn id="123" dur="1" fill="hold">
                                          <p:stCondLst>
                                            <p:cond delay="0"/>
                                          </p:stCondLst>
                                        </p:cTn>
                                        <p:tgtEl>
                                          <p:spTgt spid="72720"/>
                                        </p:tgtEl>
                                        <p:attrNameLst>
                                          <p:attrName>style.visibility</p:attrName>
                                        </p:attrNameLst>
                                      </p:cBhvr>
                                      <p:to>
                                        <p:strVal val="visible"/>
                                      </p:to>
                                    </p:set>
                                    <p:anim calcmode="lin" valueType="num">
                                      <p:cBhvr>
                                        <p:cTn id="124" dur="500" fill="hold"/>
                                        <p:tgtEl>
                                          <p:spTgt spid="72720"/>
                                        </p:tgtEl>
                                        <p:attrNameLst>
                                          <p:attrName>ppt_w</p:attrName>
                                        </p:attrNameLst>
                                      </p:cBhvr>
                                      <p:tavLst>
                                        <p:tav tm="0">
                                          <p:val>
                                            <p:strVal val="#ppt_w*2.5"/>
                                          </p:val>
                                        </p:tav>
                                        <p:tav tm="100000">
                                          <p:val>
                                            <p:strVal val="#ppt_w"/>
                                          </p:val>
                                        </p:tav>
                                      </p:tavLst>
                                    </p:anim>
                                    <p:anim calcmode="lin" valueType="num">
                                      <p:cBhvr>
                                        <p:cTn id="125" dur="500" fill="hold"/>
                                        <p:tgtEl>
                                          <p:spTgt spid="72720"/>
                                        </p:tgtEl>
                                        <p:attrNameLst>
                                          <p:attrName>ppt_h</p:attrName>
                                        </p:attrNameLst>
                                      </p:cBhvr>
                                      <p:tavLst>
                                        <p:tav tm="0">
                                          <p:val>
                                            <p:strVal val="#ppt_h*0.01"/>
                                          </p:val>
                                        </p:tav>
                                        <p:tav tm="100000">
                                          <p:val>
                                            <p:strVal val="#ppt_h"/>
                                          </p:val>
                                        </p:tav>
                                      </p:tavLst>
                                    </p:anim>
                                    <p:anim calcmode="lin" valueType="num">
                                      <p:cBhvr>
                                        <p:cTn id="126" dur="500" fill="hold"/>
                                        <p:tgtEl>
                                          <p:spTgt spid="72720"/>
                                        </p:tgtEl>
                                        <p:attrNameLst>
                                          <p:attrName>ppt_x</p:attrName>
                                        </p:attrNameLst>
                                      </p:cBhvr>
                                      <p:tavLst>
                                        <p:tav tm="0">
                                          <p:val>
                                            <p:strVal val="#ppt_x"/>
                                          </p:val>
                                        </p:tav>
                                        <p:tav tm="100000">
                                          <p:val>
                                            <p:strVal val="#ppt_x"/>
                                          </p:val>
                                        </p:tav>
                                      </p:tavLst>
                                    </p:anim>
                                    <p:anim calcmode="lin" valueType="num">
                                      <p:cBhvr>
                                        <p:cTn id="127" dur="500" fill="hold"/>
                                        <p:tgtEl>
                                          <p:spTgt spid="72720"/>
                                        </p:tgtEl>
                                        <p:attrNameLst>
                                          <p:attrName>ppt_y</p:attrName>
                                        </p:attrNameLst>
                                      </p:cBhvr>
                                      <p:tavLst>
                                        <p:tav tm="0">
                                          <p:val>
                                            <p:strVal val="#ppt_h+1"/>
                                          </p:val>
                                        </p:tav>
                                        <p:tav tm="100000">
                                          <p:val>
                                            <p:strVal val="#ppt_y"/>
                                          </p:val>
                                        </p:tav>
                                      </p:tavLst>
                                    </p:anim>
                                    <p:animEffect transition="in" filter="fade">
                                      <p:cBhvr>
                                        <p:cTn id="128" dur="500"/>
                                        <p:tgtEl>
                                          <p:spTgt spid="72720"/>
                                        </p:tgtEl>
                                      </p:cBhvr>
                                    </p:animEffect>
                                  </p:childTnLst>
                                </p:cTn>
                              </p:par>
                              <p:par>
                                <p:cTn id="129" presetID="58" presetClass="entr" presetSubtype="0" accel="100000" fill="hold" nodeType="withEffect">
                                  <p:stCondLst>
                                    <p:cond delay="0"/>
                                  </p:stCondLst>
                                  <p:childTnLst>
                                    <p:set>
                                      <p:cBhvr>
                                        <p:cTn id="130" dur="1" fill="hold">
                                          <p:stCondLst>
                                            <p:cond delay="0"/>
                                          </p:stCondLst>
                                        </p:cTn>
                                        <p:tgtEl>
                                          <p:spTgt spid="72721"/>
                                        </p:tgtEl>
                                        <p:attrNameLst>
                                          <p:attrName>style.visibility</p:attrName>
                                        </p:attrNameLst>
                                      </p:cBhvr>
                                      <p:to>
                                        <p:strVal val="visible"/>
                                      </p:to>
                                    </p:set>
                                    <p:anim calcmode="lin" valueType="num">
                                      <p:cBhvr>
                                        <p:cTn id="131" dur="500" fill="hold"/>
                                        <p:tgtEl>
                                          <p:spTgt spid="72721"/>
                                        </p:tgtEl>
                                        <p:attrNameLst>
                                          <p:attrName>ppt_w</p:attrName>
                                        </p:attrNameLst>
                                      </p:cBhvr>
                                      <p:tavLst>
                                        <p:tav tm="0">
                                          <p:val>
                                            <p:strVal val="#ppt_w*2.5"/>
                                          </p:val>
                                        </p:tav>
                                        <p:tav tm="100000">
                                          <p:val>
                                            <p:strVal val="#ppt_w"/>
                                          </p:val>
                                        </p:tav>
                                      </p:tavLst>
                                    </p:anim>
                                    <p:anim calcmode="lin" valueType="num">
                                      <p:cBhvr>
                                        <p:cTn id="132" dur="500" fill="hold"/>
                                        <p:tgtEl>
                                          <p:spTgt spid="72721"/>
                                        </p:tgtEl>
                                        <p:attrNameLst>
                                          <p:attrName>ppt_h</p:attrName>
                                        </p:attrNameLst>
                                      </p:cBhvr>
                                      <p:tavLst>
                                        <p:tav tm="0">
                                          <p:val>
                                            <p:strVal val="#ppt_h*0.01"/>
                                          </p:val>
                                        </p:tav>
                                        <p:tav tm="100000">
                                          <p:val>
                                            <p:strVal val="#ppt_h"/>
                                          </p:val>
                                        </p:tav>
                                      </p:tavLst>
                                    </p:anim>
                                    <p:anim calcmode="lin" valueType="num">
                                      <p:cBhvr>
                                        <p:cTn id="133" dur="500" fill="hold"/>
                                        <p:tgtEl>
                                          <p:spTgt spid="72721"/>
                                        </p:tgtEl>
                                        <p:attrNameLst>
                                          <p:attrName>ppt_x</p:attrName>
                                        </p:attrNameLst>
                                      </p:cBhvr>
                                      <p:tavLst>
                                        <p:tav tm="0">
                                          <p:val>
                                            <p:strVal val="#ppt_x"/>
                                          </p:val>
                                        </p:tav>
                                        <p:tav tm="100000">
                                          <p:val>
                                            <p:strVal val="#ppt_x"/>
                                          </p:val>
                                        </p:tav>
                                      </p:tavLst>
                                    </p:anim>
                                    <p:anim calcmode="lin" valueType="num">
                                      <p:cBhvr>
                                        <p:cTn id="134" dur="500" fill="hold"/>
                                        <p:tgtEl>
                                          <p:spTgt spid="72721"/>
                                        </p:tgtEl>
                                        <p:attrNameLst>
                                          <p:attrName>ppt_y</p:attrName>
                                        </p:attrNameLst>
                                      </p:cBhvr>
                                      <p:tavLst>
                                        <p:tav tm="0">
                                          <p:val>
                                            <p:strVal val="#ppt_h+1"/>
                                          </p:val>
                                        </p:tav>
                                        <p:tav tm="100000">
                                          <p:val>
                                            <p:strVal val="#ppt_y"/>
                                          </p:val>
                                        </p:tav>
                                      </p:tavLst>
                                    </p:anim>
                                    <p:animEffect transition="in" filter="fade">
                                      <p:cBhvr>
                                        <p:cTn id="135" dur="500"/>
                                        <p:tgtEl>
                                          <p:spTgt spid="72721"/>
                                        </p:tgtEl>
                                      </p:cBhvr>
                                    </p:animEffect>
                                  </p:childTnLst>
                                </p:cTn>
                              </p:par>
                              <p:par>
                                <p:cTn id="136" presetID="58" presetClass="entr" presetSubtype="0" accel="100000" fill="hold" nodeType="withEffect">
                                  <p:stCondLst>
                                    <p:cond delay="0"/>
                                  </p:stCondLst>
                                  <p:childTnLst>
                                    <p:set>
                                      <p:cBhvr>
                                        <p:cTn id="137" dur="1" fill="hold">
                                          <p:stCondLst>
                                            <p:cond delay="0"/>
                                          </p:stCondLst>
                                        </p:cTn>
                                        <p:tgtEl>
                                          <p:spTgt spid="72719"/>
                                        </p:tgtEl>
                                        <p:attrNameLst>
                                          <p:attrName>style.visibility</p:attrName>
                                        </p:attrNameLst>
                                      </p:cBhvr>
                                      <p:to>
                                        <p:strVal val="visible"/>
                                      </p:to>
                                    </p:set>
                                    <p:anim calcmode="lin" valueType="num">
                                      <p:cBhvr>
                                        <p:cTn id="138" dur="500" fill="hold"/>
                                        <p:tgtEl>
                                          <p:spTgt spid="72719"/>
                                        </p:tgtEl>
                                        <p:attrNameLst>
                                          <p:attrName>ppt_w</p:attrName>
                                        </p:attrNameLst>
                                      </p:cBhvr>
                                      <p:tavLst>
                                        <p:tav tm="0">
                                          <p:val>
                                            <p:strVal val="#ppt_w*2.5"/>
                                          </p:val>
                                        </p:tav>
                                        <p:tav tm="100000">
                                          <p:val>
                                            <p:strVal val="#ppt_w"/>
                                          </p:val>
                                        </p:tav>
                                      </p:tavLst>
                                    </p:anim>
                                    <p:anim calcmode="lin" valueType="num">
                                      <p:cBhvr>
                                        <p:cTn id="139" dur="500" fill="hold"/>
                                        <p:tgtEl>
                                          <p:spTgt spid="72719"/>
                                        </p:tgtEl>
                                        <p:attrNameLst>
                                          <p:attrName>ppt_h</p:attrName>
                                        </p:attrNameLst>
                                      </p:cBhvr>
                                      <p:tavLst>
                                        <p:tav tm="0">
                                          <p:val>
                                            <p:strVal val="#ppt_h*0.01"/>
                                          </p:val>
                                        </p:tav>
                                        <p:tav tm="100000">
                                          <p:val>
                                            <p:strVal val="#ppt_h"/>
                                          </p:val>
                                        </p:tav>
                                      </p:tavLst>
                                    </p:anim>
                                    <p:anim calcmode="lin" valueType="num">
                                      <p:cBhvr>
                                        <p:cTn id="140" dur="500" fill="hold"/>
                                        <p:tgtEl>
                                          <p:spTgt spid="72719"/>
                                        </p:tgtEl>
                                        <p:attrNameLst>
                                          <p:attrName>ppt_x</p:attrName>
                                        </p:attrNameLst>
                                      </p:cBhvr>
                                      <p:tavLst>
                                        <p:tav tm="0">
                                          <p:val>
                                            <p:strVal val="#ppt_x"/>
                                          </p:val>
                                        </p:tav>
                                        <p:tav tm="100000">
                                          <p:val>
                                            <p:strVal val="#ppt_x"/>
                                          </p:val>
                                        </p:tav>
                                      </p:tavLst>
                                    </p:anim>
                                    <p:anim calcmode="lin" valueType="num">
                                      <p:cBhvr>
                                        <p:cTn id="141" dur="500" fill="hold"/>
                                        <p:tgtEl>
                                          <p:spTgt spid="72719"/>
                                        </p:tgtEl>
                                        <p:attrNameLst>
                                          <p:attrName>ppt_y</p:attrName>
                                        </p:attrNameLst>
                                      </p:cBhvr>
                                      <p:tavLst>
                                        <p:tav tm="0">
                                          <p:val>
                                            <p:strVal val="#ppt_h+1"/>
                                          </p:val>
                                        </p:tav>
                                        <p:tav tm="100000">
                                          <p:val>
                                            <p:strVal val="#ppt_y"/>
                                          </p:val>
                                        </p:tav>
                                      </p:tavLst>
                                    </p:anim>
                                    <p:animEffect transition="in" filter="fade">
                                      <p:cBhvr>
                                        <p:cTn id="142" dur="500"/>
                                        <p:tgtEl>
                                          <p:spTgt spid="72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142984"/>
            <a:ext cx="8229600" cy="5431552"/>
          </a:xfrm>
        </p:spPr>
        <p:txBody>
          <a:bodyPr>
            <a:normAutofit fontScale="62500" lnSpcReduction="20000"/>
          </a:bodyPr>
          <a:lstStyle/>
          <a:p>
            <a:r>
              <a:rPr lang="ru-RU" dirty="0" smtClean="0"/>
              <a:t>Проведем теперь исследование устойчивости стационарных решений этого уравнения, исходя из графика функции правой части.</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ru-RU" dirty="0" smtClean="0"/>
              <a:t>На рисунке 3.5 видно, что при переходе от отрицательных к положительным значениям </a:t>
            </a:r>
            <a:r>
              <a:rPr lang="ru-RU" i="1" dirty="0" err="1" smtClean="0"/>
              <a:t>х</a:t>
            </a:r>
            <a:r>
              <a:rPr lang="ru-RU" dirty="0" smtClean="0"/>
              <a:t> в точке</a:t>
            </a:r>
            <a:r>
              <a:rPr lang="en-US" dirty="0" smtClean="0"/>
              <a:t>   	   </a:t>
            </a:r>
            <a:r>
              <a:rPr lang="ru-RU" dirty="0" smtClean="0"/>
              <a:t>= 0 функция </a:t>
            </a:r>
            <a:r>
              <a:rPr lang="ru-RU" i="1" dirty="0" err="1" smtClean="0"/>
              <a:t>f</a:t>
            </a:r>
            <a:r>
              <a:rPr lang="ru-RU" i="1" dirty="0" smtClean="0"/>
              <a:t> </a:t>
            </a:r>
            <a:r>
              <a:rPr lang="ru-RU" dirty="0" smtClean="0"/>
              <a:t>(</a:t>
            </a:r>
            <a:r>
              <a:rPr lang="ru-RU" i="1" dirty="0" err="1" smtClean="0"/>
              <a:t>x</a:t>
            </a:r>
            <a:r>
              <a:rPr lang="ru-RU" dirty="0" smtClean="0"/>
              <a:t>) меняет знак с минуса на плюс, т.е. особая точка неустойчива. Наоборот, в точке </a:t>
            </a:r>
            <a:r>
              <a:rPr lang="en-US" dirty="0" smtClean="0"/>
              <a:t>     </a:t>
            </a:r>
            <a:r>
              <a:rPr lang="ru-RU" dirty="0" smtClean="0"/>
              <a:t> </a:t>
            </a:r>
            <a:r>
              <a:rPr lang="en-US" dirty="0" smtClean="0"/>
              <a:t> </a:t>
            </a:r>
            <a:r>
              <a:rPr lang="ru-RU" dirty="0" smtClean="0"/>
              <a:t>= </a:t>
            </a:r>
            <a:r>
              <a:rPr lang="ru-RU" i="1" dirty="0" smtClean="0"/>
              <a:t>К</a:t>
            </a:r>
            <a:r>
              <a:rPr lang="ru-RU" dirty="0" smtClean="0"/>
              <a:t> имеет место изменение знака </a:t>
            </a:r>
            <a:r>
              <a:rPr lang="ru-RU" i="1" dirty="0" err="1" smtClean="0"/>
              <a:t>f</a:t>
            </a:r>
            <a:r>
              <a:rPr lang="ru-RU" dirty="0" smtClean="0"/>
              <a:t>(</a:t>
            </a:r>
            <a:r>
              <a:rPr lang="ru-RU" i="1" dirty="0" err="1" smtClean="0"/>
              <a:t>x</a:t>
            </a:r>
            <a:r>
              <a:rPr lang="ru-RU" dirty="0" smtClean="0"/>
              <a:t>) с ростом </a:t>
            </a:r>
            <a:r>
              <a:rPr lang="ru-RU" i="1" dirty="0" err="1" smtClean="0"/>
              <a:t>x</a:t>
            </a:r>
            <a:r>
              <a:rPr lang="ru-RU" dirty="0" smtClean="0"/>
              <a:t> с плюса на минус, следовательно, эта особая точка устойчивая.</a:t>
            </a:r>
          </a:p>
          <a:p>
            <a:r>
              <a:rPr lang="ru-RU" dirty="0" smtClean="0"/>
              <a:t>Несмотря на схематичность положенных в ее основу представлений, </a:t>
            </a:r>
            <a:r>
              <a:rPr lang="ru-RU" dirty="0" err="1" smtClean="0"/>
              <a:t>логистическая</a:t>
            </a:r>
            <a:r>
              <a:rPr lang="ru-RU" dirty="0" smtClean="0"/>
              <a:t> кривая оказалась очень хорошим приближением для описания кривых роста численности многих популяций. В природе внутривидовая конкуренция не удерживает естественные популяции на строго неизменном уровне, но действует в широком диапазоне начальных значений плотности и приводит их к гораздо более узкому диапазону конечных значений, определяя, таким образом, тенденцию к поддержанию плотности в определенных пределах. </a:t>
            </a:r>
          </a:p>
          <a:p>
            <a:endParaRPr lang="ru-RU" dirty="0"/>
          </a:p>
        </p:txBody>
      </p:sp>
      <p:pic>
        <p:nvPicPr>
          <p:cNvPr id="73730" name="Picture 2" descr="C:\Users\73B5~1\AppData\Local\Temp\Rar$EX60.950\LectMB\Lect03.files\image052.jpg"/>
          <p:cNvPicPr>
            <a:picLocks noChangeAspect="1" noChangeArrowheads="1"/>
          </p:cNvPicPr>
          <p:nvPr/>
        </p:nvPicPr>
        <p:blipFill>
          <a:blip r:embed="rId2" cstate="print"/>
          <a:srcRect/>
          <a:stretch>
            <a:fillRect/>
          </a:stretch>
        </p:blipFill>
        <p:spPr bwMode="auto">
          <a:xfrm>
            <a:off x="3500430" y="1714488"/>
            <a:ext cx="1857388" cy="1238259"/>
          </a:xfrm>
          <a:prstGeom prst="rect">
            <a:avLst/>
          </a:prstGeom>
          <a:noFill/>
        </p:spPr>
      </p:pic>
      <p:pic>
        <p:nvPicPr>
          <p:cNvPr id="73732" name="Picture 4" descr="C:\Users\73B5~1\AppData\Local\Temp\Rar$EX60.950\LectMB\Lect03.files\image056.gif"/>
          <p:cNvPicPr>
            <a:picLocks noChangeAspect="1" noChangeArrowheads="1"/>
          </p:cNvPicPr>
          <p:nvPr/>
        </p:nvPicPr>
        <p:blipFill>
          <a:blip r:embed="rId3" cstate="print"/>
          <a:srcRect/>
          <a:stretch>
            <a:fillRect/>
          </a:stretch>
        </p:blipFill>
        <p:spPr bwMode="auto">
          <a:xfrm>
            <a:off x="1643042" y="4071942"/>
            <a:ext cx="285752" cy="315832"/>
          </a:xfrm>
          <a:prstGeom prst="rect">
            <a:avLst/>
          </a:prstGeom>
          <a:noFill/>
        </p:spPr>
      </p:pic>
      <p:pic>
        <p:nvPicPr>
          <p:cNvPr id="285698" name="Picture 2" descr="C:\Users\73B5~1\AppData\Local\Temp\Rar$EX00.367\LectMB\Lect03.files\image054.gif"/>
          <p:cNvPicPr>
            <a:picLocks noChangeAspect="1" noChangeArrowheads="1"/>
          </p:cNvPicPr>
          <p:nvPr/>
        </p:nvPicPr>
        <p:blipFill>
          <a:blip r:embed="rId4" cstate="print"/>
          <a:srcRect/>
          <a:stretch>
            <a:fillRect/>
          </a:stretch>
        </p:blipFill>
        <p:spPr bwMode="auto">
          <a:xfrm>
            <a:off x="5000628" y="3571876"/>
            <a:ext cx="285752" cy="38100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73730"/>
                                        </p:tgtEl>
                                        <p:attrNameLst>
                                          <p:attrName>style.visibility</p:attrName>
                                        </p:attrNameLst>
                                      </p:cBhvr>
                                      <p:to>
                                        <p:strVal val="visible"/>
                                      </p:to>
                                    </p:set>
                                    <p:anim calcmode="lin" valueType="num">
                                      <p:cBhvr>
                                        <p:cTn id="14" dur="500" fill="hold"/>
                                        <p:tgtEl>
                                          <p:spTgt spid="73730"/>
                                        </p:tgtEl>
                                        <p:attrNameLst>
                                          <p:attrName>ppt_w</p:attrName>
                                        </p:attrNameLst>
                                      </p:cBhvr>
                                      <p:tavLst>
                                        <p:tav tm="0">
                                          <p:val>
                                            <p:strVal val="#ppt_w*2.5"/>
                                          </p:val>
                                        </p:tav>
                                        <p:tav tm="100000">
                                          <p:val>
                                            <p:strVal val="#ppt_w"/>
                                          </p:val>
                                        </p:tav>
                                      </p:tavLst>
                                    </p:anim>
                                    <p:anim calcmode="lin" valueType="num">
                                      <p:cBhvr>
                                        <p:cTn id="15" dur="500" fill="hold"/>
                                        <p:tgtEl>
                                          <p:spTgt spid="73730"/>
                                        </p:tgtEl>
                                        <p:attrNameLst>
                                          <p:attrName>ppt_h</p:attrName>
                                        </p:attrNameLst>
                                      </p:cBhvr>
                                      <p:tavLst>
                                        <p:tav tm="0">
                                          <p:val>
                                            <p:strVal val="#ppt_h*0.01"/>
                                          </p:val>
                                        </p:tav>
                                        <p:tav tm="100000">
                                          <p:val>
                                            <p:strVal val="#ppt_h"/>
                                          </p:val>
                                        </p:tav>
                                      </p:tavLst>
                                    </p:anim>
                                    <p:anim calcmode="lin" valueType="num">
                                      <p:cBhvr>
                                        <p:cTn id="16" dur="500" fill="hold"/>
                                        <p:tgtEl>
                                          <p:spTgt spid="73730"/>
                                        </p:tgtEl>
                                        <p:attrNameLst>
                                          <p:attrName>ppt_x</p:attrName>
                                        </p:attrNameLst>
                                      </p:cBhvr>
                                      <p:tavLst>
                                        <p:tav tm="0">
                                          <p:val>
                                            <p:strVal val="#ppt_x"/>
                                          </p:val>
                                        </p:tav>
                                        <p:tav tm="100000">
                                          <p:val>
                                            <p:strVal val="#ppt_x"/>
                                          </p:val>
                                        </p:tav>
                                      </p:tavLst>
                                    </p:anim>
                                    <p:anim calcmode="lin" valueType="num">
                                      <p:cBhvr>
                                        <p:cTn id="17" dur="500" fill="hold"/>
                                        <p:tgtEl>
                                          <p:spTgt spid="73730"/>
                                        </p:tgtEl>
                                        <p:attrNameLst>
                                          <p:attrName>ppt_y</p:attrName>
                                        </p:attrNameLst>
                                      </p:cBhvr>
                                      <p:tavLst>
                                        <p:tav tm="0">
                                          <p:val>
                                            <p:strVal val="#ppt_h+1"/>
                                          </p:val>
                                        </p:tav>
                                        <p:tav tm="100000">
                                          <p:val>
                                            <p:strVal val="#ppt_y"/>
                                          </p:val>
                                        </p:tav>
                                      </p:tavLst>
                                    </p:anim>
                                    <p:animEffect transition="in" filter="fade">
                                      <p:cBhvr>
                                        <p:cTn id="18" dur="500"/>
                                        <p:tgtEl>
                                          <p:spTgt spid="73730"/>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p:cTn id="23"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8" end="8"/>
                                            </p:txEl>
                                          </p:spTgt>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73732"/>
                                        </p:tgtEl>
                                        <p:attrNameLst>
                                          <p:attrName>style.visibility</p:attrName>
                                        </p:attrNameLst>
                                      </p:cBhvr>
                                      <p:to>
                                        <p:strVal val="visible"/>
                                      </p:to>
                                    </p:set>
                                    <p:anim calcmode="lin" valueType="num">
                                      <p:cBhvr>
                                        <p:cTn id="30" dur="500" fill="hold"/>
                                        <p:tgtEl>
                                          <p:spTgt spid="73732"/>
                                        </p:tgtEl>
                                        <p:attrNameLst>
                                          <p:attrName>ppt_w</p:attrName>
                                        </p:attrNameLst>
                                      </p:cBhvr>
                                      <p:tavLst>
                                        <p:tav tm="0">
                                          <p:val>
                                            <p:strVal val="#ppt_w*2.5"/>
                                          </p:val>
                                        </p:tav>
                                        <p:tav tm="100000">
                                          <p:val>
                                            <p:strVal val="#ppt_w"/>
                                          </p:val>
                                        </p:tav>
                                      </p:tavLst>
                                    </p:anim>
                                    <p:anim calcmode="lin" valueType="num">
                                      <p:cBhvr>
                                        <p:cTn id="31" dur="500" fill="hold"/>
                                        <p:tgtEl>
                                          <p:spTgt spid="73732"/>
                                        </p:tgtEl>
                                        <p:attrNameLst>
                                          <p:attrName>ppt_h</p:attrName>
                                        </p:attrNameLst>
                                      </p:cBhvr>
                                      <p:tavLst>
                                        <p:tav tm="0">
                                          <p:val>
                                            <p:strVal val="#ppt_h*0.01"/>
                                          </p:val>
                                        </p:tav>
                                        <p:tav tm="100000">
                                          <p:val>
                                            <p:strVal val="#ppt_h"/>
                                          </p:val>
                                        </p:tav>
                                      </p:tavLst>
                                    </p:anim>
                                    <p:anim calcmode="lin" valueType="num">
                                      <p:cBhvr>
                                        <p:cTn id="32" dur="500" fill="hold"/>
                                        <p:tgtEl>
                                          <p:spTgt spid="73732"/>
                                        </p:tgtEl>
                                        <p:attrNameLst>
                                          <p:attrName>ppt_x</p:attrName>
                                        </p:attrNameLst>
                                      </p:cBhvr>
                                      <p:tavLst>
                                        <p:tav tm="0">
                                          <p:val>
                                            <p:strVal val="#ppt_x"/>
                                          </p:val>
                                        </p:tav>
                                        <p:tav tm="100000">
                                          <p:val>
                                            <p:strVal val="#ppt_x"/>
                                          </p:val>
                                        </p:tav>
                                      </p:tavLst>
                                    </p:anim>
                                    <p:anim calcmode="lin" valueType="num">
                                      <p:cBhvr>
                                        <p:cTn id="33" dur="500" fill="hold"/>
                                        <p:tgtEl>
                                          <p:spTgt spid="73732"/>
                                        </p:tgtEl>
                                        <p:attrNameLst>
                                          <p:attrName>ppt_y</p:attrName>
                                        </p:attrNameLst>
                                      </p:cBhvr>
                                      <p:tavLst>
                                        <p:tav tm="0">
                                          <p:val>
                                            <p:strVal val="#ppt_h+1"/>
                                          </p:val>
                                        </p:tav>
                                        <p:tav tm="100000">
                                          <p:val>
                                            <p:strVal val="#ppt_y"/>
                                          </p:val>
                                        </p:tav>
                                      </p:tavLst>
                                    </p:anim>
                                    <p:animEffect transition="in" filter="fade">
                                      <p:cBhvr>
                                        <p:cTn id="34" dur="500"/>
                                        <p:tgtEl>
                                          <p:spTgt spid="73732"/>
                                        </p:tgtEl>
                                      </p:cBhvr>
                                    </p:animEffect>
                                  </p:childTnLst>
                                </p:cTn>
                              </p:par>
                            </p:childTnLst>
                          </p:cTn>
                        </p:par>
                      </p:childTnLst>
                    </p:cTn>
                  </p:par>
                  <p:par>
                    <p:cTn id="35" fill="hold">
                      <p:stCondLst>
                        <p:cond delay="indefinite"/>
                      </p:stCondLst>
                      <p:childTnLst>
                        <p:par>
                          <p:cTn id="36" fill="hold">
                            <p:stCondLst>
                              <p:cond delay="0"/>
                            </p:stCondLst>
                            <p:childTnLst>
                              <p:par>
                                <p:cTn id="37" presetID="58" presetClass="entr" presetSubtype="0" accel="10000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p:cTn id="39"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40"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642918"/>
            <a:ext cx="8229600" cy="6072230"/>
          </a:xfrm>
        </p:spPr>
        <p:txBody>
          <a:bodyPr>
            <a:normAutofit fontScale="70000" lnSpcReduction="20000"/>
          </a:bodyPr>
          <a:lstStyle/>
          <a:p>
            <a:r>
              <a:rPr lang="ru-RU" dirty="0" smtClean="0"/>
              <a:t>На рис. 3.6 показана схема расчета экспериментальных </a:t>
            </a:r>
            <a:r>
              <a:rPr lang="ru-RU" i="1" dirty="0" smtClean="0"/>
              <a:t>кривых пополнения</a:t>
            </a:r>
            <a:r>
              <a:rPr lang="ru-RU" b="1" dirty="0" smtClean="0"/>
              <a:t>. </a:t>
            </a:r>
            <a:r>
              <a:rPr lang="ru-RU" dirty="0" smtClean="0"/>
              <a:t>Разность между двумя кривыми (число рожденных минус число погибших) представляет собой число особей, на которое изменяется численность популяции в течение какой-либо стадии развития или за какой-нибудь промежуток времени. </a:t>
            </a:r>
          </a:p>
          <a:p>
            <a:r>
              <a:rPr lang="ru-RU" dirty="0" smtClean="0"/>
              <a:t>Пополнение популяции невелико при самых низких значениях плотности, возрастает по мере ее увеличения, снова снижается при достижении предельной плотности насыщения и становится отрицательным (смертность превышает рождаемость), когда начальная плотность превышает </a:t>
            </a:r>
            <a:r>
              <a:rPr lang="ru-RU" i="1" dirty="0" smtClean="0"/>
              <a:t>К</a:t>
            </a:r>
            <a:r>
              <a:rPr lang="ru-RU" dirty="0" smtClean="0"/>
              <a:t>.</a:t>
            </a:r>
          </a:p>
          <a:p>
            <a:r>
              <a:rPr lang="ru-RU" dirty="0" smtClean="0"/>
              <a:t>Конкретный вид связи между скоростью пополнения популяции и ее плотностью меняется в зависимости от биологии вида (например, фазаны, мухи и киты на рис. 3.6 </a:t>
            </a:r>
            <a:r>
              <a:rPr lang="ru-RU" i="1" dirty="0" smtClean="0"/>
              <a:t>в, г, </a:t>
            </a:r>
            <a:r>
              <a:rPr lang="ru-RU" i="1" dirty="0" err="1" smtClean="0"/>
              <a:t>д</a:t>
            </a:r>
            <a:r>
              <a:rPr lang="ru-RU" dirty="0" smtClean="0"/>
              <a:t>). Поскольку скорость пополнения зависит от множества факторов, эмпирические точки никогда не ложатся точно на определенную кривую.</a:t>
            </a:r>
          </a:p>
          <a:p>
            <a:r>
              <a:rPr lang="ru-RU" dirty="0" smtClean="0"/>
              <a:t>Однако во всех случаях наблюдается </a:t>
            </a:r>
            <a:r>
              <a:rPr lang="ru-RU" dirty="0" err="1" smtClean="0"/>
              <a:t>колоколообразная</a:t>
            </a:r>
            <a:r>
              <a:rPr lang="ru-RU" dirty="0" smtClean="0"/>
              <a:t> кривая, форма которой отражает общую природу зависимых от плотности изменений рождаемости и смертности всякий раз, когда возникает внутривидовая конкуренция.</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0034" y="785794"/>
            <a:ext cx="8229600" cy="2282829"/>
          </a:xfrm>
        </p:spPr>
        <p:txBody>
          <a:bodyPr>
            <a:normAutofit fontScale="62500" lnSpcReduction="20000"/>
          </a:bodyPr>
          <a:lstStyle/>
          <a:p>
            <a:r>
              <a:rPr lang="ru-RU" b="1" dirty="0" smtClean="0"/>
              <a:t>Рис. 3.6. </a:t>
            </a:r>
            <a:r>
              <a:rPr lang="ru-RU" dirty="0" smtClean="0"/>
              <a:t>Кривые пополнения, соответствующие в модели кривым зависимости скорости роста от численности популяции. а, б. - схема расчета кривых пополнения, </a:t>
            </a:r>
            <a:r>
              <a:rPr lang="ru-RU" i="1" dirty="0" smtClean="0"/>
              <a:t>в, г, </a:t>
            </a:r>
            <a:r>
              <a:rPr lang="ru-RU" i="1" dirty="0" err="1" smtClean="0"/>
              <a:t>д</a:t>
            </a:r>
            <a:r>
              <a:rPr lang="ru-RU" dirty="0" smtClean="0"/>
              <a:t> - кривые пополнения для разных видов:</a:t>
            </a:r>
          </a:p>
          <a:p>
            <a:r>
              <a:rPr lang="ru-RU" i="1" dirty="0" smtClean="0"/>
              <a:t>в - </a:t>
            </a:r>
            <a:r>
              <a:rPr lang="ru-RU" dirty="0" smtClean="0"/>
              <a:t>численность обыкновенного фазана на о. Протекши - </a:t>
            </a:r>
            <a:r>
              <a:rPr lang="ru-RU" dirty="0" err="1" smtClean="0"/>
              <a:t>Айленд</a:t>
            </a:r>
            <a:r>
              <a:rPr lang="ru-RU" dirty="0" smtClean="0"/>
              <a:t> после его интродукции в 1937 г. (</a:t>
            </a:r>
            <a:r>
              <a:rPr lang="ru-RU" dirty="0" err="1" smtClean="0"/>
              <a:t>Einarsen</a:t>
            </a:r>
            <a:r>
              <a:rPr lang="ru-RU" dirty="0" smtClean="0"/>
              <a:t>, 1945);</a:t>
            </a:r>
          </a:p>
          <a:p>
            <a:r>
              <a:rPr lang="ru-RU" dirty="0" smtClean="0"/>
              <a:t> </a:t>
            </a:r>
            <a:r>
              <a:rPr lang="ru-RU" i="1" dirty="0" smtClean="0"/>
              <a:t>г - </a:t>
            </a:r>
            <a:r>
              <a:rPr lang="ru-RU" dirty="0" smtClean="0"/>
              <a:t>экспериментальная популяция плодовой</a:t>
            </a:r>
            <a:r>
              <a:rPr lang="ru-RU" i="1" dirty="0" smtClean="0"/>
              <a:t> </a:t>
            </a:r>
            <a:r>
              <a:rPr lang="ru-RU" dirty="0" smtClean="0"/>
              <a:t>мушки </a:t>
            </a:r>
            <a:r>
              <a:rPr lang="ru-RU" i="1" dirty="0" err="1" smtClean="0"/>
              <a:t>Drosophyla</a:t>
            </a:r>
            <a:r>
              <a:rPr lang="ru-RU" i="1" dirty="0" smtClean="0"/>
              <a:t> </a:t>
            </a:r>
            <a:r>
              <a:rPr lang="ru-RU" i="1" dirty="0" err="1" smtClean="0"/>
              <a:t>melanogaster</a:t>
            </a:r>
            <a:r>
              <a:rPr lang="ru-RU" i="1" dirty="0" smtClean="0"/>
              <a:t> </a:t>
            </a:r>
            <a:r>
              <a:rPr lang="ru-RU" dirty="0" smtClean="0"/>
              <a:t>(</a:t>
            </a:r>
            <a:r>
              <a:rPr lang="ru-RU" i="1" dirty="0" err="1" smtClean="0"/>
              <a:t>Pearl</a:t>
            </a:r>
            <a:r>
              <a:rPr lang="ru-RU" i="1" dirty="0" smtClean="0"/>
              <a:t>, 1927</a:t>
            </a:r>
            <a:r>
              <a:rPr lang="ru-RU" dirty="0" smtClean="0"/>
              <a:t>)</a:t>
            </a:r>
            <a:r>
              <a:rPr lang="ru-RU" i="1" dirty="0" smtClean="0"/>
              <a:t>;</a:t>
            </a:r>
            <a:endParaRPr lang="ru-RU" dirty="0" smtClean="0"/>
          </a:p>
          <a:p>
            <a:r>
              <a:rPr lang="ru-RU" i="1" dirty="0" smtClean="0"/>
              <a:t> </a:t>
            </a:r>
            <a:r>
              <a:rPr lang="ru-RU" i="1" dirty="0" err="1" smtClean="0"/>
              <a:t>д</a:t>
            </a:r>
            <a:r>
              <a:rPr lang="ru-RU" i="1" dirty="0" smtClean="0"/>
              <a:t> - </a:t>
            </a:r>
            <a:r>
              <a:rPr lang="ru-RU" dirty="0" smtClean="0"/>
              <a:t>оценка численности</a:t>
            </a:r>
            <a:r>
              <a:rPr lang="ru-RU" i="1" dirty="0" smtClean="0"/>
              <a:t> арктического финвала </a:t>
            </a:r>
            <a:r>
              <a:rPr lang="ru-RU" dirty="0" smtClean="0"/>
              <a:t>(</a:t>
            </a:r>
            <a:r>
              <a:rPr lang="ru-RU" i="1" dirty="0" err="1" smtClean="0"/>
              <a:t>Allen</a:t>
            </a:r>
            <a:r>
              <a:rPr lang="ru-RU" i="1" dirty="0" smtClean="0"/>
              <a:t>, 1972</a:t>
            </a:r>
            <a:r>
              <a:rPr lang="ru-RU" dirty="0" smtClean="0"/>
              <a:t>)</a:t>
            </a:r>
          </a:p>
          <a:p>
            <a:endParaRPr lang="ru-RU" dirty="0"/>
          </a:p>
        </p:txBody>
      </p:sp>
      <p:pic>
        <p:nvPicPr>
          <p:cNvPr id="4" name="Picture 3" descr="C:\Users\73B5~1\AppData\Local\Temp\Rar$EX60.950\LectMB\Lect03.files\image060.jpg"/>
          <p:cNvPicPr>
            <a:picLocks noChangeAspect="1" noChangeArrowheads="1"/>
          </p:cNvPicPr>
          <p:nvPr/>
        </p:nvPicPr>
        <p:blipFill>
          <a:blip r:embed="rId2" cstate="print"/>
          <a:srcRect/>
          <a:stretch>
            <a:fillRect/>
          </a:stretch>
        </p:blipFill>
        <p:spPr bwMode="auto">
          <a:xfrm>
            <a:off x="3214678" y="3000372"/>
            <a:ext cx="2428892" cy="2080351"/>
          </a:xfrm>
          <a:prstGeom prst="rect">
            <a:avLst/>
          </a:prstGeom>
          <a:noFill/>
        </p:spPr>
      </p:pic>
      <p:pic>
        <p:nvPicPr>
          <p:cNvPr id="5" name="Picture 4" descr="C:\Users\73B5~1\AppData\Local\Temp\Rar$EX60.950\LectMB\Lect03.files\image062.jpg"/>
          <p:cNvPicPr>
            <a:picLocks noChangeAspect="1" noChangeArrowheads="1"/>
          </p:cNvPicPr>
          <p:nvPr/>
        </p:nvPicPr>
        <p:blipFill>
          <a:blip r:embed="rId3" cstate="print"/>
          <a:srcRect/>
          <a:stretch>
            <a:fillRect/>
          </a:stretch>
        </p:blipFill>
        <p:spPr bwMode="auto">
          <a:xfrm>
            <a:off x="6000760" y="3000372"/>
            <a:ext cx="2606892" cy="2071702"/>
          </a:xfrm>
          <a:prstGeom prst="rect">
            <a:avLst/>
          </a:prstGeom>
          <a:noFill/>
        </p:spPr>
      </p:pic>
      <p:pic>
        <p:nvPicPr>
          <p:cNvPr id="6" name="Picture 5" descr="C:\Users\73B5~1\AppData\Local\Temp\Rar$EX60.950\LectMB\Lect03.files\image064.jpg"/>
          <p:cNvPicPr>
            <a:picLocks noChangeAspect="1" noChangeArrowheads="1"/>
          </p:cNvPicPr>
          <p:nvPr/>
        </p:nvPicPr>
        <p:blipFill>
          <a:blip r:embed="rId4" cstate="print"/>
          <a:srcRect/>
          <a:stretch>
            <a:fillRect/>
          </a:stretch>
        </p:blipFill>
        <p:spPr bwMode="auto">
          <a:xfrm>
            <a:off x="2071670" y="5143512"/>
            <a:ext cx="2224584" cy="1714488"/>
          </a:xfrm>
          <a:prstGeom prst="rect">
            <a:avLst/>
          </a:prstGeom>
          <a:noFill/>
        </p:spPr>
      </p:pic>
      <p:pic>
        <p:nvPicPr>
          <p:cNvPr id="7" name="Picture 6" descr="C:\Users\73B5~1\AppData\Local\Temp\Rar$EX60.950\LectMB\Lect03.files\image066.jpg"/>
          <p:cNvPicPr>
            <a:picLocks noChangeAspect="1" noChangeArrowheads="1"/>
          </p:cNvPicPr>
          <p:nvPr/>
        </p:nvPicPr>
        <p:blipFill>
          <a:blip r:embed="rId5" cstate="print"/>
          <a:srcRect/>
          <a:stretch>
            <a:fillRect/>
          </a:stretch>
        </p:blipFill>
        <p:spPr bwMode="auto">
          <a:xfrm>
            <a:off x="4786314" y="5129208"/>
            <a:ext cx="2143130" cy="1728792"/>
          </a:xfrm>
          <a:prstGeom prst="rect">
            <a:avLst/>
          </a:prstGeom>
          <a:noFill/>
        </p:spPr>
      </p:pic>
      <p:pic>
        <p:nvPicPr>
          <p:cNvPr id="8" name="Picture 2" descr="C:\Users\73B5~1\AppData\Local\Temp\Rar$EX60.950\LectMB\Lect03.files\image058.jpg"/>
          <p:cNvPicPr>
            <a:picLocks noChangeAspect="1" noChangeArrowheads="1"/>
          </p:cNvPicPr>
          <p:nvPr/>
        </p:nvPicPr>
        <p:blipFill>
          <a:blip r:embed="rId6" cstate="print"/>
          <a:srcRect/>
          <a:stretch>
            <a:fillRect/>
          </a:stretch>
        </p:blipFill>
        <p:spPr bwMode="auto">
          <a:xfrm>
            <a:off x="214282" y="2928934"/>
            <a:ext cx="2561781" cy="207170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8" dur="500"/>
                                        <p:tgtEl>
                                          <p:spTgt spid="3">
                                            <p:txEl>
                                              <p:pRg st="1" end="1"/>
                                            </p:txEl>
                                          </p:spTgt>
                                        </p:tgtEl>
                                      </p:cBhvr>
                                    </p:animEffect>
                                  </p:childTnLst>
                                </p:cTn>
                              </p:par>
                              <p:par>
                                <p:cTn id="19" presetID="58" presetClass="entr" presetSubtype="0" accel="10000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5" dur="500"/>
                                        <p:tgtEl>
                                          <p:spTgt spid="3">
                                            <p:txEl>
                                              <p:pRg st="2" end="2"/>
                                            </p:txEl>
                                          </p:spTgt>
                                        </p:tgtEl>
                                      </p:cBhvr>
                                    </p:animEffect>
                                  </p:childTnLst>
                                </p:cTn>
                              </p:par>
                              <p:par>
                                <p:cTn id="26" presetID="58" presetClass="entr" presetSubtype="0" accel="10000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9"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2" dur="500"/>
                                        <p:tgtEl>
                                          <p:spTgt spid="3">
                                            <p:txEl>
                                              <p:pRg st="3" end="3"/>
                                            </p:txEl>
                                          </p:spTgt>
                                        </p:tgtEl>
                                      </p:cBhvr>
                                    </p:animEffect>
                                  </p:childTnLst>
                                </p:cTn>
                              </p:par>
                              <p:par>
                                <p:cTn id="33" presetID="58" presetClass="entr" presetSubtype="0" accel="10000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strVal val="#ppt_w*2.5"/>
                                          </p:val>
                                        </p:tav>
                                        <p:tav tm="100000">
                                          <p:val>
                                            <p:strVal val="#ppt_w"/>
                                          </p:val>
                                        </p:tav>
                                      </p:tavLst>
                                    </p:anim>
                                    <p:anim calcmode="lin" valueType="num">
                                      <p:cBhvr>
                                        <p:cTn id="36" dur="500" fill="hold"/>
                                        <p:tgtEl>
                                          <p:spTgt spid="8"/>
                                        </p:tgtEl>
                                        <p:attrNameLst>
                                          <p:attrName>ppt_h</p:attrName>
                                        </p:attrNameLst>
                                      </p:cBhvr>
                                      <p:tavLst>
                                        <p:tav tm="0">
                                          <p:val>
                                            <p:strVal val="#ppt_h*0.01"/>
                                          </p:val>
                                        </p:tav>
                                        <p:tav tm="100000">
                                          <p:val>
                                            <p:strVal val="#ppt_h"/>
                                          </p:val>
                                        </p:tav>
                                      </p:tavLst>
                                    </p:anim>
                                    <p:anim calcmode="lin" valueType="num">
                                      <p:cBhvr>
                                        <p:cTn id="37" dur="500" fill="hold"/>
                                        <p:tgtEl>
                                          <p:spTgt spid="8"/>
                                        </p:tgtEl>
                                        <p:attrNameLst>
                                          <p:attrName>ppt_x</p:attrName>
                                        </p:attrNameLst>
                                      </p:cBhvr>
                                      <p:tavLst>
                                        <p:tav tm="0">
                                          <p:val>
                                            <p:strVal val="#ppt_x"/>
                                          </p:val>
                                        </p:tav>
                                        <p:tav tm="100000">
                                          <p:val>
                                            <p:strVal val="#ppt_x"/>
                                          </p:val>
                                        </p:tav>
                                      </p:tavLst>
                                    </p:anim>
                                    <p:anim calcmode="lin" valueType="num">
                                      <p:cBhvr>
                                        <p:cTn id="38" dur="500" fill="hold"/>
                                        <p:tgtEl>
                                          <p:spTgt spid="8"/>
                                        </p:tgtEl>
                                        <p:attrNameLst>
                                          <p:attrName>ppt_y</p:attrName>
                                        </p:attrNameLst>
                                      </p:cBhvr>
                                      <p:tavLst>
                                        <p:tav tm="0">
                                          <p:val>
                                            <p:strVal val="#ppt_h+1"/>
                                          </p:val>
                                        </p:tav>
                                        <p:tav tm="100000">
                                          <p:val>
                                            <p:strVal val="#ppt_y"/>
                                          </p:val>
                                        </p:tav>
                                      </p:tavLst>
                                    </p:anim>
                                    <p:animEffect transition="in" filter="fade">
                                      <p:cBhvr>
                                        <p:cTn id="39" dur="500"/>
                                        <p:tgtEl>
                                          <p:spTgt spid="8"/>
                                        </p:tgtEl>
                                      </p:cBhvr>
                                    </p:animEffect>
                                  </p:childTnLst>
                                </p:cTn>
                              </p:par>
                              <p:par>
                                <p:cTn id="40" presetID="58" presetClass="entr" presetSubtype="0" accel="10000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strVal val="#ppt_w*2.5"/>
                                          </p:val>
                                        </p:tav>
                                        <p:tav tm="100000">
                                          <p:val>
                                            <p:strVal val="#ppt_w"/>
                                          </p:val>
                                        </p:tav>
                                      </p:tavLst>
                                    </p:anim>
                                    <p:anim calcmode="lin" valueType="num">
                                      <p:cBhvr>
                                        <p:cTn id="43" dur="500" fill="hold"/>
                                        <p:tgtEl>
                                          <p:spTgt spid="4"/>
                                        </p:tgtEl>
                                        <p:attrNameLst>
                                          <p:attrName>ppt_h</p:attrName>
                                        </p:attrNameLst>
                                      </p:cBhvr>
                                      <p:tavLst>
                                        <p:tav tm="0">
                                          <p:val>
                                            <p:strVal val="#ppt_h*0.01"/>
                                          </p:val>
                                        </p:tav>
                                        <p:tav tm="100000">
                                          <p:val>
                                            <p:strVal val="#ppt_h"/>
                                          </p:val>
                                        </p:tav>
                                      </p:tavLst>
                                    </p:anim>
                                    <p:anim calcmode="lin" valueType="num">
                                      <p:cBhvr>
                                        <p:cTn id="44" dur="500" fill="hold"/>
                                        <p:tgtEl>
                                          <p:spTgt spid="4"/>
                                        </p:tgtEl>
                                        <p:attrNameLst>
                                          <p:attrName>ppt_x</p:attrName>
                                        </p:attrNameLst>
                                      </p:cBhvr>
                                      <p:tavLst>
                                        <p:tav tm="0">
                                          <p:val>
                                            <p:strVal val="#ppt_x"/>
                                          </p:val>
                                        </p:tav>
                                        <p:tav tm="100000">
                                          <p:val>
                                            <p:strVal val="#ppt_x"/>
                                          </p:val>
                                        </p:tav>
                                      </p:tavLst>
                                    </p:anim>
                                    <p:anim calcmode="lin" valueType="num">
                                      <p:cBhvr>
                                        <p:cTn id="45" dur="500" fill="hold"/>
                                        <p:tgtEl>
                                          <p:spTgt spid="4"/>
                                        </p:tgtEl>
                                        <p:attrNameLst>
                                          <p:attrName>ppt_y</p:attrName>
                                        </p:attrNameLst>
                                      </p:cBhvr>
                                      <p:tavLst>
                                        <p:tav tm="0">
                                          <p:val>
                                            <p:strVal val="#ppt_h+1"/>
                                          </p:val>
                                        </p:tav>
                                        <p:tav tm="100000">
                                          <p:val>
                                            <p:strVal val="#ppt_y"/>
                                          </p:val>
                                        </p:tav>
                                      </p:tavLst>
                                    </p:anim>
                                    <p:animEffect transition="in" filter="fade">
                                      <p:cBhvr>
                                        <p:cTn id="46" dur="500"/>
                                        <p:tgtEl>
                                          <p:spTgt spid="4"/>
                                        </p:tgtEl>
                                      </p:cBhvr>
                                    </p:animEffect>
                                  </p:childTnLst>
                                </p:cTn>
                              </p:par>
                              <p:par>
                                <p:cTn id="47" presetID="58" presetClass="entr" presetSubtype="0" accel="10000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strVal val="#ppt_w*2.5"/>
                                          </p:val>
                                        </p:tav>
                                        <p:tav tm="100000">
                                          <p:val>
                                            <p:strVal val="#ppt_w"/>
                                          </p:val>
                                        </p:tav>
                                      </p:tavLst>
                                    </p:anim>
                                    <p:anim calcmode="lin" valueType="num">
                                      <p:cBhvr>
                                        <p:cTn id="50" dur="500" fill="hold"/>
                                        <p:tgtEl>
                                          <p:spTgt spid="5"/>
                                        </p:tgtEl>
                                        <p:attrNameLst>
                                          <p:attrName>ppt_h</p:attrName>
                                        </p:attrNameLst>
                                      </p:cBhvr>
                                      <p:tavLst>
                                        <p:tav tm="0">
                                          <p:val>
                                            <p:strVal val="#ppt_h*0.01"/>
                                          </p:val>
                                        </p:tav>
                                        <p:tav tm="100000">
                                          <p:val>
                                            <p:strVal val="#ppt_h"/>
                                          </p:val>
                                        </p:tav>
                                      </p:tavLst>
                                    </p:anim>
                                    <p:anim calcmode="lin" valueType="num">
                                      <p:cBhvr>
                                        <p:cTn id="51" dur="500" fill="hold"/>
                                        <p:tgtEl>
                                          <p:spTgt spid="5"/>
                                        </p:tgtEl>
                                        <p:attrNameLst>
                                          <p:attrName>ppt_x</p:attrName>
                                        </p:attrNameLst>
                                      </p:cBhvr>
                                      <p:tavLst>
                                        <p:tav tm="0">
                                          <p:val>
                                            <p:strVal val="#ppt_x"/>
                                          </p:val>
                                        </p:tav>
                                        <p:tav tm="100000">
                                          <p:val>
                                            <p:strVal val="#ppt_x"/>
                                          </p:val>
                                        </p:tav>
                                      </p:tavLst>
                                    </p:anim>
                                    <p:anim calcmode="lin" valueType="num">
                                      <p:cBhvr>
                                        <p:cTn id="52" dur="500" fill="hold"/>
                                        <p:tgtEl>
                                          <p:spTgt spid="5"/>
                                        </p:tgtEl>
                                        <p:attrNameLst>
                                          <p:attrName>ppt_y</p:attrName>
                                        </p:attrNameLst>
                                      </p:cBhvr>
                                      <p:tavLst>
                                        <p:tav tm="0">
                                          <p:val>
                                            <p:strVal val="#ppt_h+1"/>
                                          </p:val>
                                        </p:tav>
                                        <p:tav tm="100000">
                                          <p:val>
                                            <p:strVal val="#ppt_y"/>
                                          </p:val>
                                        </p:tav>
                                      </p:tavLst>
                                    </p:anim>
                                    <p:animEffect transition="in" filter="fade">
                                      <p:cBhvr>
                                        <p:cTn id="53" dur="500"/>
                                        <p:tgtEl>
                                          <p:spTgt spid="5"/>
                                        </p:tgtEl>
                                      </p:cBhvr>
                                    </p:animEffect>
                                  </p:childTnLst>
                                </p:cTn>
                              </p:par>
                              <p:par>
                                <p:cTn id="54" presetID="58" presetClass="entr" presetSubtype="0" accel="10000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strVal val="#ppt_w*2.5"/>
                                          </p:val>
                                        </p:tav>
                                        <p:tav tm="100000">
                                          <p:val>
                                            <p:strVal val="#ppt_w"/>
                                          </p:val>
                                        </p:tav>
                                      </p:tavLst>
                                    </p:anim>
                                    <p:anim calcmode="lin" valueType="num">
                                      <p:cBhvr>
                                        <p:cTn id="57" dur="500" fill="hold"/>
                                        <p:tgtEl>
                                          <p:spTgt spid="6"/>
                                        </p:tgtEl>
                                        <p:attrNameLst>
                                          <p:attrName>ppt_h</p:attrName>
                                        </p:attrNameLst>
                                      </p:cBhvr>
                                      <p:tavLst>
                                        <p:tav tm="0">
                                          <p:val>
                                            <p:strVal val="#ppt_h*0.01"/>
                                          </p:val>
                                        </p:tav>
                                        <p:tav tm="100000">
                                          <p:val>
                                            <p:strVal val="#ppt_h"/>
                                          </p:val>
                                        </p:tav>
                                      </p:tavLst>
                                    </p:anim>
                                    <p:anim calcmode="lin" valueType="num">
                                      <p:cBhvr>
                                        <p:cTn id="58" dur="500" fill="hold"/>
                                        <p:tgtEl>
                                          <p:spTgt spid="6"/>
                                        </p:tgtEl>
                                        <p:attrNameLst>
                                          <p:attrName>ppt_x</p:attrName>
                                        </p:attrNameLst>
                                      </p:cBhvr>
                                      <p:tavLst>
                                        <p:tav tm="0">
                                          <p:val>
                                            <p:strVal val="#ppt_x"/>
                                          </p:val>
                                        </p:tav>
                                        <p:tav tm="100000">
                                          <p:val>
                                            <p:strVal val="#ppt_x"/>
                                          </p:val>
                                        </p:tav>
                                      </p:tavLst>
                                    </p:anim>
                                    <p:anim calcmode="lin" valueType="num">
                                      <p:cBhvr>
                                        <p:cTn id="59" dur="500" fill="hold"/>
                                        <p:tgtEl>
                                          <p:spTgt spid="6"/>
                                        </p:tgtEl>
                                        <p:attrNameLst>
                                          <p:attrName>ppt_y</p:attrName>
                                        </p:attrNameLst>
                                      </p:cBhvr>
                                      <p:tavLst>
                                        <p:tav tm="0">
                                          <p:val>
                                            <p:strVal val="#ppt_h+1"/>
                                          </p:val>
                                        </p:tav>
                                        <p:tav tm="100000">
                                          <p:val>
                                            <p:strVal val="#ppt_y"/>
                                          </p:val>
                                        </p:tav>
                                      </p:tavLst>
                                    </p:anim>
                                    <p:animEffect transition="in" filter="fade">
                                      <p:cBhvr>
                                        <p:cTn id="60" dur="500"/>
                                        <p:tgtEl>
                                          <p:spTgt spid="6"/>
                                        </p:tgtEl>
                                      </p:cBhvr>
                                    </p:animEffect>
                                  </p:childTnLst>
                                </p:cTn>
                              </p:par>
                              <p:par>
                                <p:cTn id="61" presetID="58" presetClass="entr" presetSubtype="0" accel="100000"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ppt_w</p:attrName>
                                        </p:attrNameLst>
                                      </p:cBhvr>
                                      <p:tavLst>
                                        <p:tav tm="0">
                                          <p:val>
                                            <p:strVal val="#ppt_w*2.5"/>
                                          </p:val>
                                        </p:tav>
                                        <p:tav tm="100000">
                                          <p:val>
                                            <p:strVal val="#ppt_w"/>
                                          </p:val>
                                        </p:tav>
                                      </p:tavLst>
                                    </p:anim>
                                    <p:anim calcmode="lin" valueType="num">
                                      <p:cBhvr>
                                        <p:cTn id="64" dur="500" fill="hold"/>
                                        <p:tgtEl>
                                          <p:spTgt spid="7"/>
                                        </p:tgtEl>
                                        <p:attrNameLst>
                                          <p:attrName>ppt_h</p:attrName>
                                        </p:attrNameLst>
                                      </p:cBhvr>
                                      <p:tavLst>
                                        <p:tav tm="0">
                                          <p:val>
                                            <p:strVal val="#ppt_h*0.01"/>
                                          </p:val>
                                        </p:tav>
                                        <p:tav tm="100000">
                                          <p:val>
                                            <p:strVal val="#ppt_h"/>
                                          </p:val>
                                        </p:tav>
                                      </p:tavLst>
                                    </p:anim>
                                    <p:anim calcmode="lin" valueType="num">
                                      <p:cBhvr>
                                        <p:cTn id="65" dur="500" fill="hold"/>
                                        <p:tgtEl>
                                          <p:spTgt spid="7"/>
                                        </p:tgtEl>
                                        <p:attrNameLst>
                                          <p:attrName>ppt_x</p:attrName>
                                        </p:attrNameLst>
                                      </p:cBhvr>
                                      <p:tavLst>
                                        <p:tav tm="0">
                                          <p:val>
                                            <p:strVal val="#ppt_x"/>
                                          </p:val>
                                        </p:tav>
                                        <p:tav tm="100000">
                                          <p:val>
                                            <p:strVal val="#ppt_x"/>
                                          </p:val>
                                        </p:tav>
                                      </p:tavLst>
                                    </p:anim>
                                    <p:anim calcmode="lin" valueType="num">
                                      <p:cBhvr>
                                        <p:cTn id="66" dur="500" fill="hold"/>
                                        <p:tgtEl>
                                          <p:spTgt spid="7"/>
                                        </p:tgtEl>
                                        <p:attrNameLst>
                                          <p:attrName>ppt_y</p:attrName>
                                        </p:attrNameLst>
                                      </p:cBhvr>
                                      <p:tavLst>
                                        <p:tav tm="0">
                                          <p:val>
                                            <p:strVal val="#ppt_h+1"/>
                                          </p:val>
                                        </p:tav>
                                        <p:tav tm="100000">
                                          <p:val>
                                            <p:strVal val="#ppt_y"/>
                                          </p:val>
                                        </p:tav>
                                      </p:tavLst>
                                    </p:anim>
                                    <p:animEffect transition="in" filter="fade">
                                      <p:cBhvr>
                                        <p:cTn id="6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Примеры моделей</a:t>
            </a:r>
            <a:r>
              <a:rPr lang="ru-RU" dirty="0" smtClean="0"/>
              <a:t>.</a:t>
            </a:r>
            <a:endParaRPr lang="ru-RU" dirty="0"/>
          </a:p>
        </p:txBody>
      </p:sp>
      <p:sp>
        <p:nvSpPr>
          <p:cNvPr id="3" name="Содержимое 2"/>
          <p:cNvSpPr>
            <a:spLocks noGrp="1"/>
          </p:cNvSpPr>
          <p:nvPr>
            <p:ph idx="1"/>
          </p:nvPr>
        </p:nvSpPr>
        <p:spPr>
          <a:xfrm>
            <a:off x="457200" y="1646236"/>
            <a:ext cx="8229600" cy="4783159"/>
          </a:xfrm>
        </p:spPr>
        <p:txBody>
          <a:bodyPr>
            <a:normAutofit fontScale="92500" lnSpcReduction="20000"/>
          </a:bodyPr>
          <a:lstStyle/>
          <a:p>
            <a:r>
              <a:rPr lang="ru-RU" b="1" dirty="0" smtClean="0"/>
              <a:t>2. Самолет в аэродинамической трубе</a:t>
            </a:r>
            <a:r>
              <a:rPr lang="ru-RU" dirty="0" smtClean="0"/>
              <a:t>. Помещая самолет в аэродинамическую трубу и испытывая его в различных воздушных потоках, мы решаем задачу взаимодействия системы с внешней средой.</a:t>
            </a:r>
          </a:p>
          <a:p>
            <a:r>
              <a:rPr lang="ru-RU" dirty="0" smtClean="0"/>
              <a:t>Это еще одна очень важная цель моделирования. При этом в корпусе самолета не обязательно должны находиться кресла, и тем более, стюардессы. </a:t>
            </a:r>
          </a:p>
          <a:p>
            <a:r>
              <a:rPr lang="ru-RU" dirty="0" smtClean="0"/>
              <a:t>Какие из свойств объекта необходимо учесть, а какие можно опустить, степень подробности воспроизведения моделью объекта, определяется теми вопросами, на которые хотят ответить с помощью модели.</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28670"/>
            <a:ext cx="8229600" cy="5929330"/>
          </a:xfrm>
        </p:spPr>
        <p:txBody>
          <a:bodyPr>
            <a:normAutofit fontScale="55000" lnSpcReduction="20000"/>
          </a:bodyPr>
          <a:lstStyle/>
          <a:p>
            <a:r>
              <a:rPr lang="ru-RU" b="1" dirty="0" smtClean="0"/>
              <a:t>Модель популяции с наименьшей критической численностью</a:t>
            </a:r>
            <a:endParaRPr lang="ru-RU" dirty="0" smtClean="0"/>
          </a:p>
          <a:p>
            <a:r>
              <a:rPr lang="ru-RU" dirty="0" smtClean="0"/>
              <a:t>В рассмотренных моделях прирост численности (биомассы) популяции представлен линейным членом</a:t>
            </a:r>
            <a:r>
              <a:rPr lang="en-US" dirty="0" smtClean="0"/>
              <a:t>        </a:t>
            </a:r>
            <a:r>
              <a:rPr lang="ru-RU" dirty="0" smtClean="0"/>
              <a:t> </a:t>
            </a:r>
            <a:r>
              <a:rPr lang="en-US" dirty="0" smtClean="0"/>
              <a:t>  </a:t>
            </a:r>
            <a:r>
              <a:rPr lang="ru-RU" i="1" dirty="0" smtClean="0"/>
              <a:t>,</a:t>
            </a:r>
            <a:r>
              <a:rPr lang="ru-RU" dirty="0" smtClean="0"/>
              <a:t> пропорциональным численности. Строго говоря, это соответствует лишь тем популяциям, размножение которых происходит путем самооплодотворения (микроорганизмы). Если же в основе размножения лежит скрещивание, предполагающее встречи между особями разных полов одного и того же вида, то прирост будет тем выше, чем больше количество встреч между особями, а последнее пропорционально второй степени</a:t>
            </a:r>
            <a:r>
              <a:rPr lang="ru-RU" b="1" dirty="0" smtClean="0"/>
              <a:t> </a:t>
            </a:r>
            <a:r>
              <a:rPr lang="ru-RU" i="1" dirty="0" smtClean="0"/>
              <a:t>х.</a:t>
            </a:r>
            <a:r>
              <a:rPr lang="ru-RU" dirty="0" smtClean="0"/>
              <a:t> Таким образом, для разнополой популяции в условиях неограниченных ресурсов можно записать </a:t>
            </a:r>
            <a:endParaRPr lang="en-US" dirty="0" smtClean="0"/>
          </a:p>
          <a:p>
            <a:endParaRPr lang="ru-RU" dirty="0" smtClean="0"/>
          </a:p>
          <a:p>
            <a:pPr>
              <a:buNone/>
            </a:pPr>
            <a:r>
              <a:rPr lang="en-US" dirty="0" smtClean="0"/>
              <a:t>					</a:t>
            </a:r>
            <a:r>
              <a:rPr lang="ru-RU" dirty="0" smtClean="0"/>
              <a:t>	(3.6)</a:t>
            </a:r>
          </a:p>
          <a:p>
            <a:r>
              <a:rPr lang="ru-RU" dirty="0" smtClean="0"/>
              <a:t>Уравнение (3.6) хорошо описывает тот факт, что при низких плотностях популяций скорость размножения резко падает, так как вероятность встречи двух особей разных полов уменьшается при понижении плотности популяции пропорционально квадрату плотности. Однако при больших плотностях популяций скорость размножения лимитирует уже не число встреч особей противоположного пола, а число самок в популяции, формула, учитывающая эти оба эффекта, имеет вид</a:t>
            </a:r>
            <a:endParaRPr lang="en-US" dirty="0" smtClean="0"/>
          </a:p>
          <a:p>
            <a:endParaRPr lang="en-US" dirty="0" smtClean="0"/>
          </a:p>
          <a:p>
            <a:endParaRPr lang="ru-RU" dirty="0" smtClean="0"/>
          </a:p>
          <a:p>
            <a:pPr>
              <a:buNone/>
            </a:pPr>
            <a:r>
              <a:rPr lang="en-US" dirty="0" smtClean="0"/>
              <a:t>		</a:t>
            </a:r>
            <a:r>
              <a:rPr lang="ru-RU" dirty="0" smtClean="0"/>
              <a:t>	</a:t>
            </a:r>
            <a:r>
              <a:rPr lang="en-US" dirty="0" smtClean="0"/>
              <a:t>				</a:t>
            </a:r>
            <a:r>
              <a:rPr lang="ru-RU" dirty="0" smtClean="0"/>
              <a:t>(3.7)</a:t>
            </a:r>
          </a:p>
          <a:p>
            <a:r>
              <a:rPr lang="ru-RU" dirty="0" smtClean="0"/>
              <a:t>Графики численности в зависимости от времени (рис. 3.7 а) и скорости размножения как функции численности (рис. 3.7 6) для уравнения (3.7.) представлены на рис. 3.7.</a:t>
            </a:r>
          </a:p>
          <a:p>
            <a:r>
              <a:rPr lang="ru-RU" dirty="0" smtClean="0"/>
              <a:t>В действительности плотность популяции не должна опускаться ниже некоторой критической величины. При падении плотности популяции ниже критической среднее время, в течение которого может состояться оплодотворение, становится больше времени жизни отдельной особи, точнее времени, в течение которого особь способна к размножению. В этом случае популяция вымирает.</a:t>
            </a:r>
          </a:p>
          <a:p>
            <a:endParaRPr lang="ru-RU" dirty="0"/>
          </a:p>
        </p:txBody>
      </p:sp>
      <p:pic>
        <p:nvPicPr>
          <p:cNvPr id="75778" name="Picture 2" descr="C:\Users\73B5~1\AppData\Local\Temp\Rar$EX60.950\LectMB\Lect03.files\image068.gif"/>
          <p:cNvPicPr>
            <a:picLocks noChangeAspect="1" noChangeArrowheads="1"/>
          </p:cNvPicPr>
          <p:nvPr/>
        </p:nvPicPr>
        <p:blipFill>
          <a:blip r:embed="rId2" cstate="print"/>
          <a:srcRect/>
          <a:stretch>
            <a:fillRect/>
          </a:stretch>
        </p:blipFill>
        <p:spPr bwMode="auto">
          <a:xfrm>
            <a:off x="2643174" y="1329644"/>
            <a:ext cx="500066" cy="241967"/>
          </a:xfrm>
          <a:prstGeom prst="rect">
            <a:avLst/>
          </a:prstGeom>
          <a:noFill/>
        </p:spPr>
      </p:pic>
      <p:pic>
        <p:nvPicPr>
          <p:cNvPr id="75779" name="Picture 3" descr="C:\Users\73B5~1\AppData\Local\Temp\Rar$EX60.950\LectMB\Lect03.files\image070.gif"/>
          <p:cNvPicPr>
            <a:picLocks noChangeAspect="1" noChangeArrowheads="1"/>
          </p:cNvPicPr>
          <p:nvPr/>
        </p:nvPicPr>
        <p:blipFill>
          <a:blip r:embed="rId3" cstate="print"/>
          <a:srcRect/>
          <a:stretch>
            <a:fillRect/>
          </a:stretch>
        </p:blipFill>
        <p:spPr bwMode="auto">
          <a:xfrm>
            <a:off x="4214810" y="2643182"/>
            <a:ext cx="785818" cy="536976"/>
          </a:xfrm>
          <a:prstGeom prst="rect">
            <a:avLst/>
          </a:prstGeom>
          <a:noFill/>
        </p:spPr>
      </p:pic>
      <p:pic>
        <p:nvPicPr>
          <p:cNvPr id="75780" name="Picture 4" descr="C:\Users\73B5~1\AppData\Local\Temp\Rar$EX60.950\LectMB\Lect03.files\image072.gif"/>
          <p:cNvPicPr>
            <a:picLocks noChangeAspect="1" noChangeArrowheads="1"/>
          </p:cNvPicPr>
          <p:nvPr/>
        </p:nvPicPr>
        <p:blipFill>
          <a:blip r:embed="rId4" cstate="print"/>
          <a:srcRect/>
          <a:stretch>
            <a:fillRect/>
          </a:stretch>
        </p:blipFill>
        <p:spPr bwMode="auto">
          <a:xfrm>
            <a:off x="3786182" y="4214818"/>
            <a:ext cx="1500198" cy="75799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75778"/>
                                        </p:tgtEl>
                                        <p:attrNameLst>
                                          <p:attrName>style.visibility</p:attrName>
                                        </p:attrNameLst>
                                      </p:cBhvr>
                                      <p:to>
                                        <p:strVal val="visible"/>
                                      </p:to>
                                    </p:set>
                                    <p:anim calcmode="lin" valueType="num">
                                      <p:cBhvr>
                                        <p:cTn id="23" dur="500" fill="hold"/>
                                        <p:tgtEl>
                                          <p:spTgt spid="75778"/>
                                        </p:tgtEl>
                                        <p:attrNameLst>
                                          <p:attrName>ppt_w</p:attrName>
                                        </p:attrNameLst>
                                      </p:cBhvr>
                                      <p:tavLst>
                                        <p:tav tm="0">
                                          <p:val>
                                            <p:strVal val="#ppt_w*2.5"/>
                                          </p:val>
                                        </p:tav>
                                        <p:tav tm="100000">
                                          <p:val>
                                            <p:strVal val="#ppt_w"/>
                                          </p:val>
                                        </p:tav>
                                      </p:tavLst>
                                    </p:anim>
                                    <p:anim calcmode="lin" valueType="num">
                                      <p:cBhvr>
                                        <p:cTn id="24" dur="500" fill="hold"/>
                                        <p:tgtEl>
                                          <p:spTgt spid="75778"/>
                                        </p:tgtEl>
                                        <p:attrNameLst>
                                          <p:attrName>ppt_h</p:attrName>
                                        </p:attrNameLst>
                                      </p:cBhvr>
                                      <p:tavLst>
                                        <p:tav tm="0">
                                          <p:val>
                                            <p:strVal val="#ppt_h*0.01"/>
                                          </p:val>
                                        </p:tav>
                                        <p:tav tm="100000">
                                          <p:val>
                                            <p:strVal val="#ppt_h"/>
                                          </p:val>
                                        </p:tav>
                                      </p:tavLst>
                                    </p:anim>
                                    <p:anim calcmode="lin" valueType="num">
                                      <p:cBhvr>
                                        <p:cTn id="25" dur="500" fill="hold"/>
                                        <p:tgtEl>
                                          <p:spTgt spid="75778"/>
                                        </p:tgtEl>
                                        <p:attrNameLst>
                                          <p:attrName>ppt_x</p:attrName>
                                        </p:attrNameLst>
                                      </p:cBhvr>
                                      <p:tavLst>
                                        <p:tav tm="0">
                                          <p:val>
                                            <p:strVal val="#ppt_x"/>
                                          </p:val>
                                        </p:tav>
                                        <p:tav tm="100000">
                                          <p:val>
                                            <p:strVal val="#ppt_x"/>
                                          </p:val>
                                        </p:tav>
                                      </p:tavLst>
                                    </p:anim>
                                    <p:anim calcmode="lin" valueType="num">
                                      <p:cBhvr>
                                        <p:cTn id="26" dur="500" fill="hold"/>
                                        <p:tgtEl>
                                          <p:spTgt spid="75778"/>
                                        </p:tgtEl>
                                        <p:attrNameLst>
                                          <p:attrName>ppt_y</p:attrName>
                                        </p:attrNameLst>
                                      </p:cBhvr>
                                      <p:tavLst>
                                        <p:tav tm="0">
                                          <p:val>
                                            <p:strVal val="#ppt_h+1"/>
                                          </p:val>
                                        </p:tav>
                                        <p:tav tm="100000">
                                          <p:val>
                                            <p:strVal val="#ppt_y"/>
                                          </p:val>
                                        </p:tav>
                                      </p:tavLst>
                                    </p:anim>
                                    <p:animEffect transition="in" filter="fade">
                                      <p:cBhvr>
                                        <p:cTn id="27" dur="500"/>
                                        <p:tgtEl>
                                          <p:spTgt spid="75778"/>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3" end="3"/>
                                            </p:txEl>
                                          </p:spTgt>
                                        </p:tgtEl>
                                      </p:cBhvr>
                                    </p:animEffect>
                                  </p:childTnLst>
                                </p:cTn>
                              </p:par>
                              <p:par>
                                <p:cTn id="37" presetID="58" presetClass="entr" presetSubtype="0" accel="100000" fill="hold" nodeType="withEffect">
                                  <p:stCondLst>
                                    <p:cond delay="0"/>
                                  </p:stCondLst>
                                  <p:childTnLst>
                                    <p:set>
                                      <p:cBhvr>
                                        <p:cTn id="38" dur="1" fill="hold">
                                          <p:stCondLst>
                                            <p:cond delay="0"/>
                                          </p:stCondLst>
                                        </p:cTn>
                                        <p:tgtEl>
                                          <p:spTgt spid="75779"/>
                                        </p:tgtEl>
                                        <p:attrNameLst>
                                          <p:attrName>style.visibility</p:attrName>
                                        </p:attrNameLst>
                                      </p:cBhvr>
                                      <p:to>
                                        <p:strVal val="visible"/>
                                      </p:to>
                                    </p:set>
                                    <p:anim calcmode="lin" valueType="num">
                                      <p:cBhvr>
                                        <p:cTn id="39" dur="500" fill="hold"/>
                                        <p:tgtEl>
                                          <p:spTgt spid="75779"/>
                                        </p:tgtEl>
                                        <p:attrNameLst>
                                          <p:attrName>ppt_w</p:attrName>
                                        </p:attrNameLst>
                                      </p:cBhvr>
                                      <p:tavLst>
                                        <p:tav tm="0">
                                          <p:val>
                                            <p:strVal val="#ppt_w*2.5"/>
                                          </p:val>
                                        </p:tav>
                                        <p:tav tm="100000">
                                          <p:val>
                                            <p:strVal val="#ppt_w"/>
                                          </p:val>
                                        </p:tav>
                                      </p:tavLst>
                                    </p:anim>
                                    <p:anim calcmode="lin" valueType="num">
                                      <p:cBhvr>
                                        <p:cTn id="40" dur="500" fill="hold"/>
                                        <p:tgtEl>
                                          <p:spTgt spid="75779"/>
                                        </p:tgtEl>
                                        <p:attrNameLst>
                                          <p:attrName>ppt_h</p:attrName>
                                        </p:attrNameLst>
                                      </p:cBhvr>
                                      <p:tavLst>
                                        <p:tav tm="0">
                                          <p:val>
                                            <p:strVal val="#ppt_h*0.01"/>
                                          </p:val>
                                        </p:tav>
                                        <p:tav tm="100000">
                                          <p:val>
                                            <p:strVal val="#ppt_h"/>
                                          </p:val>
                                        </p:tav>
                                      </p:tavLst>
                                    </p:anim>
                                    <p:anim calcmode="lin" valueType="num">
                                      <p:cBhvr>
                                        <p:cTn id="41" dur="500" fill="hold"/>
                                        <p:tgtEl>
                                          <p:spTgt spid="75779"/>
                                        </p:tgtEl>
                                        <p:attrNameLst>
                                          <p:attrName>ppt_x</p:attrName>
                                        </p:attrNameLst>
                                      </p:cBhvr>
                                      <p:tavLst>
                                        <p:tav tm="0">
                                          <p:val>
                                            <p:strVal val="#ppt_x"/>
                                          </p:val>
                                        </p:tav>
                                        <p:tav tm="100000">
                                          <p:val>
                                            <p:strVal val="#ppt_x"/>
                                          </p:val>
                                        </p:tav>
                                      </p:tavLst>
                                    </p:anim>
                                    <p:anim calcmode="lin" valueType="num">
                                      <p:cBhvr>
                                        <p:cTn id="42" dur="500" fill="hold"/>
                                        <p:tgtEl>
                                          <p:spTgt spid="75779"/>
                                        </p:tgtEl>
                                        <p:attrNameLst>
                                          <p:attrName>ppt_y</p:attrName>
                                        </p:attrNameLst>
                                      </p:cBhvr>
                                      <p:tavLst>
                                        <p:tav tm="0">
                                          <p:val>
                                            <p:strVal val="#ppt_h+1"/>
                                          </p:val>
                                        </p:tav>
                                        <p:tav tm="100000">
                                          <p:val>
                                            <p:strVal val="#ppt_y"/>
                                          </p:val>
                                        </p:tav>
                                      </p:tavLst>
                                    </p:anim>
                                    <p:animEffect transition="in" filter="fade">
                                      <p:cBhvr>
                                        <p:cTn id="43" dur="500"/>
                                        <p:tgtEl>
                                          <p:spTgt spid="75779"/>
                                        </p:tgtEl>
                                      </p:cBhvr>
                                    </p:animEffect>
                                  </p:childTnLst>
                                </p:cTn>
                              </p:par>
                            </p:childTnLst>
                          </p:cTn>
                        </p:par>
                      </p:childTnLst>
                    </p:cTn>
                  </p:par>
                  <p:par>
                    <p:cTn id="44" fill="hold">
                      <p:stCondLst>
                        <p:cond delay="indefinite"/>
                      </p:stCondLst>
                      <p:childTnLst>
                        <p:par>
                          <p:cTn id="45" fill="hold">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9"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5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52" dur="500"/>
                                        <p:tgtEl>
                                          <p:spTgt spid="3">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7" end="7"/>
                                            </p:txEl>
                                          </p:spTgt>
                                        </p:tgtEl>
                                      </p:cBhvr>
                                    </p:animEffect>
                                  </p:childTnLst>
                                </p:cTn>
                              </p:par>
                              <p:par>
                                <p:cTn id="62" presetID="58" presetClass="entr" presetSubtype="0" accel="100000" fill="hold" nodeType="withEffect">
                                  <p:stCondLst>
                                    <p:cond delay="0"/>
                                  </p:stCondLst>
                                  <p:childTnLst>
                                    <p:set>
                                      <p:cBhvr>
                                        <p:cTn id="63" dur="1" fill="hold">
                                          <p:stCondLst>
                                            <p:cond delay="0"/>
                                          </p:stCondLst>
                                        </p:cTn>
                                        <p:tgtEl>
                                          <p:spTgt spid="75780"/>
                                        </p:tgtEl>
                                        <p:attrNameLst>
                                          <p:attrName>style.visibility</p:attrName>
                                        </p:attrNameLst>
                                      </p:cBhvr>
                                      <p:to>
                                        <p:strVal val="visible"/>
                                      </p:to>
                                    </p:set>
                                    <p:anim calcmode="lin" valueType="num">
                                      <p:cBhvr>
                                        <p:cTn id="64" dur="500" fill="hold"/>
                                        <p:tgtEl>
                                          <p:spTgt spid="75780"/>
                                        </p:tgtEl>
                                        <p:attrNameLst>
                                          <p:attrName>ppt_w</p:attrName>
                                        </p:attrNameLst>
                                      </p:cBhvr>
                                      <p:tavLst>
                                        <p:tav tm="0">
                                          <p:val>
                                            <p:strVal val="#ppt_w*2.5"/>
                                          </p:val>
                                        </p:tav>
                                        <p:tav tm="100000">
                                          <p:val>
                                            <p:strVal val="#ppt_w"/>
                                          </p:val>
                                        </p:tav>
                                      </p:tavLst>
                                    </p:anim>
                                    <p:anim calcmode="lin" valueType="num">
                                      <p:cBhvr>
                                        <p:cTn id="65" dur="500" fill="hold"/>
                                        <p:tgtEl>
                                          <p:spTgt spid="75780"/>
                                        </p:tgtEl>
                                        <p:attrNameLst>
                                          <p:attrName>ppt_h</p:attrName>
                                        </p:attrNameLst>
                                      </p:cBhvr>
                                      <p:tavLst>
                                        <p:tav tm="0">
                                          <p:val>
                                            <p:strVal val="#ppt_h*0.01"/>
                                          </p:val>
                                        </p:tav>
                                        <p:tav tm="100000">
                                          <p:val>
                                            <p:strVal val="#ppt_h"/>
                                          </p:val>
                                        </p:tav>
                                      </p:tavLst>
                                    </p:anim>
                                    <p:anim calcmode="lin" valueType="num">
                                      <p:cBhvr>
                                        <p:cTn id="66" dur="500" fill="hold"/>
                                        <p:tgtEl>
                                          <p:spTgt spid="75780"/>
                                        </p:tgtEl>
                                        <p:attrNameLst>
                                          <p:attrName>ppt_x</p:attrName>
                                        </p:attrNameLst>
                                      </p:cBhvr>
                                      <p:tavLst>
                                        <p:tav tm="0">
                                          <p:val>
                                            <p:strVal val="#ppt_x"/>
                                          </p:val>
                                        </p:tav>
                                        <p:tav tm="100000">
                                          <p:val>
                                            <p:strVal val="#ppt_x"/>
                                          </p:val>
                                        </p:tav>
                                      </p:tavLst>
                                    </p:anim>
                                    <p:anim calcmode="lin" valueType="num">
                                      <p:cBhvr>
                                        <p:cTn id="67" dur="500" fill="hold"/>
                                        <p:tgtEl>
                                          <p:spTgt spid="75780"/>
                                        </p:tgtEl>
                                        <p:attrNameLst>
                                          <p:attrName>ppt_y</p:attrName>
                                        </p:attrNameLst>
                                      </p:cBhvr>
                                      <p:tavLst>
                                        <p:tav tm="0">
                                          <p:val>
                                            <p:strVal val="#ppt_h+1"/>
                                          </p:val>
                                        </p:tav>
                                        <p:tav tm="100000">
                                          <p:val>
                                            <p:strVal val="#ppt_y"/>
                                          </p:val>
                                        </p:tav>
                                      </p:tavLst>
                                    </p:anim>
                                    <p:animEffect transition="in" filter="fade">
                                      <p:cBhvr>
                                        <p:cTn id="68" dur="500"/>
                                        <p:tgtEl>
                                          <p:spTgt spid="75780"/>
                                        </p:tgtEl>
                                      </p:cBhvr>
                                    </p:animEffect>
                                  </p:childTnLst>
                                </p:cTn>
                              </p:par>
                            </p:childTnLst>
                          </p:cTn>
                        </p:par>
                      </p:childTnLst>
                    </p:cTn>
                  </p:par>
                  <p:par>
                    <p:cTn id="69" fill="hold">
                      <p:stCondLst>
                        <p:cond delay="indefinite"/>
                      </p:stCondLst>
                      <p:childTnLst>
                        <p:par>
                          <p:cTn id="70" fill="hold">
                            <p:stCondLst>
                              <p:cond delay="0"/>
                            </p:stCondLst>
                            <p:childTnLst>
                              <p:par>
                                <p:cTn id="71" presetID="58" presetClass="entr" presetSubtype="0" accel="100000" fill="hold" grpId="0" nodeType="click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anim calcmode="lin" valueType="num">
                                      <p:cBhvr>
                                        <p:cTn id="73"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74"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7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6"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77" dur="500"/>
                                        <p:tgtEl>
                                          <p:spTgt spid="3">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8" presetClass="entr" presetSubtype="0" accel="100000" fill="hold" grpId="0" nodeType="clickEffect">
                                  <p:stCondLst>
                                    <p:cond delay="0"/>
                                  </p:stCondLst>
                                  <p:childTnLst>
                                    <p:set>
                                      <p:cBhvr>
                                        <p:cTn id="81" dur="1" fill="hold">
                                          <p:stCondLst>
                                            <p:cond delay="0"/>
                                          </p:stCondLst>
                                        </p:cTn>
                                        <p:tgtEl>
                                          <p:spTgt spid="3">
                                            <p:txEl>
                                              <p:pRg st="9" end="9"/>
                                            </p:txEl>
                                          </p:spTgt>
                                        </p:tgtEl>
                                        <p:attrNameLst>
                                          <p:attrName>style.visibility</p:attrName>
                                        </p:attrNameLst>
                                      </p:cBhvr>
                                      <p:to>
                                        <p:strVal val="visible"/>
                                      </p:to>
                                    </p:set>
                                    <p:anim calcmode="lin" valueType="num">
                                      <p:cBhvr>
                                        <p:cTn id="82"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83"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8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85"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8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7"/>
            <a:ext cx="4257676" cy="2640019"/>
          </a:xfrm>
        </p:spPr>
        <p:txBody>
          <a:bodyPr>
            <a:normAutofit fontScale="92500" lnSpcReduction="10000"/>
          </a:bodyPr>
          <a:lstStyle/>
          <a:p>
            <a:r>
              <a:rPr lang="ru-RU" b="1" dirty="0" smtClean="0"/>
              <a:t>Рис. 3.7</a:t>
            </a:r>
            <a:r>
              <a:rPr lang="ru-RU" b="1" i="1" dirty="0" smtClean="0"/>
              <a:t>.  </a:t>
            </a:r>
            <a:r>
              <a:rPr lang="ru-RU" i="1" dirty="0" smtClean="0"/>
              <a:t>а</a:t>
            </a:r>
            <a:r>
              <a:rPr lang="ru-RU" b="1" i="1" dirty="0" smtClean="0"/>
              <a:t> </a:t>
            </a:r>
            <a:r>
              <a:rPr lang="ru-RU" i="1" dirty="0" smtClean="0"/>
              <a:t>–</a:t>
            </a:r>
            <a:r>
              <a:rPr lang="ru-RU" dirty="0" smtClean="0"/>
              <a:t> график зависимости численности от времени и </a:t>
            </a:r>
            <a:r>
              <a:rPr lang="ru-RU" i="1" dirty="0" smtClean="0"/>
              <a:t>б</a:t>
            </a:r>
            <a:r>
              <a:rPr lang="ru-RU" dirty="0" smtClean="0"/>
              <a:t> – скорости размножения как функции численности для уравнения 3.7</a:t>
            </a:r>
            <a:endParaRPr lang="ru-RU" dirty="0"/>
          </a:p>
        </p:txBody>
      </p:sp>
      <p:pic>
        <p:nvPicPr>
          <p:cNvPr id="77826" name="Picture 2" descr="C:\Users\73B5~1\AppData\Local\Temp\Rar$EX60.950\LectMB\Lect03.files\image074.jpg"/>
          <p:cNvPicPr>
            <a:picLocks noChangeAspect="1" noChangeArrowheads="1"/>
          </p:cNvPicPr>
          <p:nvPr/>
        </p:nvPicPr>
        <p:blipFill>
          <a:blip r:embed="rId2" cstate="print"/>
          <a:srcRect/>
          <a:stretch>
            <a:fillRect/>
          </a:stretch>
        </p:blipFill>
        <p:spPr bwMode="auto">
          <a:xfrm>
            <a:off x="4786314" y="1714488"/>
            <a:ext cx="3619500" cy="2190750"/>
          </a:xfrm>
          <a:prstGeom prst="rect">
            <a:avLst/>
          </a:prstGeom>
          <a:noFill/>
        </p:spPr>
      </p:pic>
    </p:spTree>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071546"/>
            <a:ext cx="8229600" cy="5502990"/>
          </a:xfrm>
        </p:spPr>
        <p:txBody>
          <a:bodyPr>
            <a:normAutofit fontScale="85000" lnSpcReduction="10000"/>
          </a:bodyPr>
          <a:lstStyle/>
          <a:p>
            <a:r>
              <a:rPr lang="ru-RU" dirty="0" smtClean="0"/>
              <a:t>Этот эффект может быть учтен, если в формулу (3.7) ввести член, пропорциональный численности и описывающий смертность. Зависимость скорости роста популяции от ее численности при этом примет вид </a:t>
            </a:r>
            <a:endParaRPr lang="en-US" dirty="0" smtClean="0"/>
          </a:p>
          <a:p>
            <a:pPr>
              <a:buNone/>
            </a:pPr>
            <a:r>
              <a:rPr lang="en-US" dirty="0" smtClean="0"/>
              <a:t>			</a:t>
            </a:r>
            <a:r>
              <a:rPr lang="ru-RU" dirty="0" smtClean="0"/>
              <a:t>	     	</a:t>
            </a:r>
            <a:r>
              <a:rPr lang="en-US" dirty="0" smtClean="0"/>
              <a:t>		</a:t>
            </a:r>
            <a:r>
              <a:rPr lang="ru-RU" dirty="0" smtClean="0"/>
              <a:t>(3.8)</a:t>
            </a:r>
          </a:p>
          <a:p>
            <a:r>
              <a:rPr lang="ru-RU" dirty="0" smtClean="0"/>
              <a:t>Уравнение (3.8) имеет два стационарных решения:</a:t>
            </a:r>
            <a:r>
              <a:rPr lang="en-US" dirty="0" smtClean="0"/>
              <a:t> </a:t>
            </a:r>
            <a:r>
              <a:rPr lang="ru-RU" dirty="0" smtClean="0"/>
              <a:t> </a:t>
            </a:r>
            <a:r>
              <a:rPr lang="en-US" dirty="0" smtClean="0"/>
              <a:t>    </a:t>
            </a:r>
            <a:r>
              <a:rPr lang="ru-RU" i="1" dirty="0" smtClean="0"/>
              <a:t>=0</a:t>
            </a:r>
            <a:r>
              <a:rPr lang="ru-RU" dirty="0" smtClean="0"/>
              <a:t> и  </a:t>
            </a:r>
            <a:r>
              <a:rPr lang="en-US" dirty="0" smtClean="0"/>
              <a:t>    </a:t>
            </a:r>
            <a:r>
              <a:rPr lang="ru-RU" dirty="0" smtClean="0"/>
              <a:t>= </a:t>
            </a:r>
            <a:r>
              <a:rPr lang="ru-RU" i="1" dirty="0" err="1" smtClean="0"/>
              <a:t>d</a:t>
            </a:r>
            <a:r>
              <a:rPr lang="ru-RU" i="1" dirty="0" smtClean="0">
                <a:sym typeface="Symbol"/>
              </a:rPr>
              <a:t></a:t>
            </a:r>
            <a:r>
              <a:rPr lang="ru-RU" i="1" dirty="0" smtClean="0"/>
              <a:t> </a:t>
            </a:r>
            <a:r>
              <a:rPr lang="ru-RU" dirty="0" smtClean="0"/>
              <a:t>(</a:t>
            </a:r>
            <a:r>
              <a:rPr lang="ru-RU" dirty="0" smtClean="0">
                <a:sym typeface="Symbol"/>
              </a:rPr>
              <a:t></a:t>
            </a:r>
            <a:r>
              <a:rPr lang="ru-RU" i="1" dirty="0" smtClean="0"/>
              <a:t> – </a:t>
            </a:r>
            <a:r>
              <a:rPr lang="ru-RU" i="1" dirty="0" err="1" smtClean="0"/>
              <a:t>d</a:t>
            </a:r>
            <a:r>
              <a:rPr lang="ru-RU" i="1" dirty="0" smtClean="0">
                <a:sym typeface="Symbol"/>
              </a:rPr>
              <a:t></a:t>
            </a:r>
            <a:r>
              <a:rPr lang="ru-RU" dirty="0" smtClean="0"/>
              <a:t>)</a:t>
            </a:r>
            <a:r>
              <a:rPr lang="ru-RU" i="1" dirty="0" smtClean="0"/>
              <a:t> =L.</a:t>
            </a:r>
            <a:r>
              <a:rPr lang="ru-RU" dirty="0" smtClean="0"/>
              <a:t> Соответствующие графики </a:t>
            </a:r>
            <a:r>
              <a:rPr lang="ru-RU" i="1" dirty="0" err="1" smtClean="0"/>
              <a:t>x</a:t>
            </a:r>
            <a:r>
              <a:rPr lang="ru-RU" i="1" dirty="0" smtClean="0"/>
              <a:t>(</a:t>
            </a:r>
            <a:r>
              <a:rPr lang="ru-RU" i="1" dirty="0" err="1" smtClean="0"/>
              <a:t>t</a:t>
            </a:r>
            <a:r>
              <a:rPr lang="ru-RU" i="1" dirty="0" smtClean="0"/>
              <a:t>)</a:t>
            </a:r>
            <a:r>
              <a:rPr lang="ru-RU" dirty="0" smtClean="0"/>
              <a:t> и </a:t>
            </a:r>
            <a:r>
              <a:rPr lang="ru-RU" i="1" dirty="0" err="1" smtClean="0"/>
              <a:t>f</a:t>
            </a:r>
            <a:r>
              <a:rPr lang="ru-RU" i="1" dirty="0" smtClean="0"/>
              <a:t> </a:t>
            </a:r>
            <a:r>
              <a:rPr lang="ru-RU" dirty="0" smtClean="0"/>
              <a:t>(</a:t>
            </a:r>
            <a:r>
              <a:rPr lang="ru-RU" i="1" dirty="0" err="1" smtClean="0"/>
              <a:t>x</a:t>
            </a:r>
            <a:r>
              <a:rPr lang="ru-RU" dirty="0" smtClean="0"/>
              <a:t>) даны на рис. 3.8, а, б. Из графика 3.8 ,б видно, что решение</a:t>
            </a:r>
            <a:r>
              <a:rPr lang="en-US" dirty="0" smtClean="0"/>
              <a:t>    </a:t>
            </a:r>
            <a:r>
              <a:rPr lang="ru-RU" i="1" dirty="0" smtClean="0"/>
              <a:t>=</a:t>
            </a:r>
            <a:r>
              <a:rPr lang="en-US" i="1" dirty="0" smtClean="0"/>
              <a:t> </a:t>
            </a:r>
            <a:r>
              <a:rPr lang="ru-RU" dirty="0" smtClean="0"/>
              <a:t>0 устойчивое, а </a:t>
            </a:r>
            <a:r>
              <a:rPr lang="ru-RU" i="1" dirty="0" smtClean="0"/>
              <a:t> </a:t>
            </a:r>
            <a:r>
              <a:rPr lang="en-US" i="1" dirty="0" smtClean="0"/>
              <a:t>   </a:t>
            </a:r>
            <a:r>
              <a:rPr lang="ru-RU" i="1" dirty="0" smtClean="0"/>
              <a:t>=L–</a:t>
            </a:r>
            <a:r>
              <a:rPr lang="ru-RU" dirty="0" smtClean="0"/>
              <a:t> неустойчивое. При начальных численностях </a:t>
            </a:r>
            <a:r>
              <a:rPr lang="ru-RU" i="1" dirty="0" err="1" smtClean="0"/>
              <a:t>x</a:t>
            </a:r>
            <a:r>
              <a:rPr lang="ru-RU" i="1" baseline="-25000" dirty="0" err="1" smtClean="0"/>
              <a:t>нач</a:t>
            </a:r>
            <a:r>
              <a:rPr lang="ru-RU" i="1" dirty="0" smtClean="0"/>
              <a:t> &lt;L</a:t>
            </a:r>
            <a:r>
              <a:rPr lang="ru-RU" dirty="0" smtClean="0"/>
              <a:t> популяция вырождается,</a:t>
            </a:r>
            <a:r>
              <a:rPr lang="ru-RU" i="1" dirty="0" smtClean="0"/>
              <a:t> </a:t>
            </a:r>
            <a:r>
              <a:rPr lang="ru-RU" i="1" dirty="0" err="1" smtClean="0"/>
              <a:t>х</a:t>
            </a:r>
            <a:r>
              <a:rPr lang="ru-RU" i="1" dirty="0" smtClean="0"/>
              <a:t> </a:t>
            </a:r>
            <a:r>
              <a:rPr lang="ru-RU" i="1" dirty="0" smtClean="0">
                <a:sym typeface="Symbol"/>
              </a:rPr>
              <a:t></a:t>
            </a:r>
            <a:r>
              <a:rPr lang="ru-RU" i="1" dirty="0" smtClean="0"/>
              <a:t>  </a:t>
            </a:r>
            <a:r>
              <a:rPr lang="ru-RU" dirty="0" smtClean="0"/>
              <a:t>0</a:t>
            </a:r>
            <a:r>
              <a:rPr lang="ru-RU" i="1" dirty="0" smtClean="0"/>
              <a:t>,</a:t>
            </a:r>
            <a:r>
              <a:rPr lang="ru-RU" dirty="0" smtClean="0"/>
              <a:t> причем тем быстрее, чем меньше </a:t>
            </a:r>
            <a:r>
              <a:rPr lang="ru-RU" i="1" dirty="0" err="1" smtClean="0"/>
              <a:t>x</a:t>
            </a:r>
            <a:r>
              <a:rPr lang="ru-RU" baseline="-25000" dirty="0" err="1" smtClean="0"/>
              <a:t>нач</a:t>
            </a:r>
            <a:r>
              <a:rPr lang="ru-RU" dirty="0" smtClean="0"/>
              <a:t>. Кривые </a:t>
            </a:r>
            <a:r>
              <a:rPr lang="ru-RU" i="1" dirty="0" err="1" smtClean="0"/>
              <a:t>x</a:t>
            </a:r>
            <a:r>
              <a:rPr lang="ru-RU" dirty="0" smtClean="0"/>
              <a:t>(</a:t>
            </a:r>
            <a:r>
              <a:rPr lang="ru-RU" i="1" dirty="0" err="1" smtClean="0"/>
              <a:t>t</a:t>
            </a:r>
            <a:r>
              <a:rPr lang="ru-RU" dirty="0" smtClean="0"/>
              <a:t>) при разных </a:t>
            </a:r>
            <a:r>
              <a:rPr lang="ru-RU" i="1" dirty="0" err="1" smtClean="0"/>
              <a:t>x</a:t>
            </a:r>
            <a:r>
              <a:rPr lang="ru-RU" baseline="-25000" dirty="0" err="1" smtClean="0"/>
              <a:t>нач</a:t>
            </a:r>
            <a:r>
              <a:rPr lang="ru-RU" dirty="0" smtClean="0"/>
              <a:t> даны на рис. 3.8 а. При </a:t>
            </a:r>
            <a:r>
              <a:rPr lang="ru-RU" i="1" dirty="0" err="1" smtClean="0"/>
              <a:t>x</a:t>
            </a:r>
            <a:r>
              <a:rPr lang="ru-RU" i="1" baseline="-25000" dirty="0" err="1" smtClean="0"/>
              <a:t>нач</a:t>
            </a:r>
            <a:r>
              <a:rPr lang="ru-RU" i="1" dirty="0" smtClean="0"/>
              <a:t> &gt;L</a:t>
            </a:r>
            <a:r>
              <a:rPr lang="ru-RU" dirty="0" smtClean="0"/>
              <a:t> в соответствии с уравнением (3.8) популяция неограниченно размножается.</a:t>
            </a:r>
          </a:p>
          <a:p>
            <a:endParaRPr lang="ru-RU" dirty="0"/>
          </a:p>
        </p:txBody>
      </p:sp>
      <p:pic>
        <p:nvPicPr>
          <p:cNvPr id="78850" name="Picture 2" descr="C:\Users\73B5~1\AppData\Local\Temp\Rar$EX60.950\LectMB\Lect03.files\image076.gif"/>
          <p:cNvPicPr>
            <a:picLocks noChangeAspect="1" noChangeArrowheads="1"/>
          </p:cNvPicPr>
          <p:nvPr/>
        </p:nvPicPr>
        <p:blipFill>
          <a:blip r:embed="rId2" cstate="print"/>
          <a:srcRect/>
          <a:stretch>
            <a:fillRect/>
          </a:stretch>
        </p:blipFill>
        <p:spPr bwMode="auto">
          <a:xfrm>
            <a:off x="3500430" y="2428868"/>
            <a:ext cx="2000264" cy="732923"/>
          </a:xfrm>
          <a:prstGeom prst="rect">
            <a:avLst/>
          </a:prstGeom>
          <a:noFill/>
        </p:spPr>
      </p:pic>
      <p:pic>
        <p:nvPicPr>
          <p:cNvPr id="78851" name="Picture 3" descr="C:\Users\73B5~1\AppData\Local\Temp\Rar$EX60.950\LectMB\Lect03.files\image078.gif"/>
          <p:cNvPicPr>
            <a:picLocks noChangeAspect="1" noChangeArrowheads="1"/>
          </p:cNvPicPr>
          <p:nvPr/>
        </p:nvPicPr>
        <p:blipFill>
          <a:blip r:embed="rId3" cstate="print"/>
          <a:srcRect/>
          <a:stretch>
            <a:fillRect/>
          </a:stretch>
        </p:blipFill>
        <p:spPr bwMode="auto">
          <a:xfrm>
            <a:off x="6572264" y="4143380"/>
            <a:ext cx="263771" cy="285752"/>
          </a:xfrm>
          <a:prstGeom prst="rect">
            <a:avLst/>
          </a:prstGeom>
          <a:noFill/>
        </p:spPr>
      </p:pic>
      <p:pic>
        <p:nvPicPr>
          <p:cNvPr id="78852" name="Picture 4" descr="C:\Users\73B5~1\AppData\Local\Temp\Rar$EX60.950\LectMB\Lect03.files\image080.gif"/>
          <p:cNvPicPr>
            <a:picLocks noChangeAspect="1" noChangeArrowheads="1"/>
          </p:cNvPicPr>
          <p:nvPr/>
        </p:nvPicPr>
        <p:blipFill>
          <a:blip r:embed="rId3" cstate="print"/>
          <a:srcRect/>
          <a:stretch>
            <a:fillRect/>
          </a:stretch>
        </p:blipFill>
        <p:spPr bwMode="auto">
          <a:xfrm>
            <a:off x="3786182" y="4143380"/>
            <a:ext cx="285752" cy="309564"/>
          </a:xfrm>
          <a:prstGeom prst="rect">
            <a:avLst/>
          </a:prstGeom>
          <a:noFill/>
        </p:spPr>
      </p:pic>
      <p:pic>
        <p:nvPicPr>
          <p:cNvPr id="78853" name="Picture 5" descr="C:\Users\73B5~1\AppData\Local\Temp\Rar$EX60.950\LectMB\Lect03.files\image081.gif"/>
          <p:cNvPicPr>
            <a:picLocks noChangeAspect="1" noChangeArrowheads="1"/>
          </p:cNvPicPr>
          <p:nvPr/>
        </p:nvPicPr>
        <p:blipFill>
          <a:blip r:embed="rId3" cstate="print"/>
          <a:srcRect/>
          <a:stretch>
            <a:fillRect/>
          </a:stretch>
        </p:blipFill>
        <p:spPr bwMode="auto">
          <a:xfrm>
            <a:off x="642910" y="3500438"/>
            <a:ext cx="280256" cy="285752"/>
          </a:xfrm>
          <a:prstGeom prst="rect">
            <a:avLst/>
          </a:prstGeom>
          <a:noFill/>
        </p:spPr>
      </p:pic>
      <p:pic>
        <p:nvPicPr>
          <p:cNvPr id="78854" name="Picture 6" descr="C:\Users\73B5~1\AppData\Local\Temp\Rar$EX60.950\LectMB\Lect03.files\image082.gif"/>
          <p:cNvPicPr>
            <a:picLocks noChangeAspect="1" noChangeArrowheads="1"/>
          </p:cNvPicPr>
          <p:nvPr/>
        </p:nvPicPr>
        <p:blipFill>
          <a:blip r:embed="rId3" cstate="print"/>
          <a:srcRect/>
          <a:stretch>
            <a:fillRect/>
          </a:stretch>
        </p:blipFill>
        <p:spPr bwMode="auto">
          <a:xfrm>
            <a:off x="1714480" y="3500438"/>
            <a:ext cx="263771" cy="28575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78850"/>
                                        </p:tgtEl>
                                        <p:attrNameLst>
                                          <p:attrName>style.visibility</p:attrName>
                                        </p:attrNameLst>
                                      </p:cBhvr>
                                      <p:to>
                                        <p:strVal val="visible"/>
                                      </p:to>
                                    </p:set>
                                    <p:anim calcmode="lin" valueType="num">
                                      <p:cBhvr>
                                        <p:cTn id="23" dur="500" fill="hold"/>
                                        <p:tgtEl>
                                          <p:spTgt spid="78850"/>
                                        </p:tgtEl>
                                        <p:attrNameLst>
                                          <p:attrName>ppt_w</p:attrName>
                                        </p:attrNameLst>
                                      </p:cBhvr>
                                      <p:tavLst>
                                        <p:tav tm="0">
                                          <p:val>
                                            <p:strVal val="#ppt_w*2.5"/>
                                          </p:val>
                                        </p:tav>
                                        <p:tav tm="100000">
                                          <p:val>
                                            <p:strVal val="#ppt_w"/>
                                          </p:val>
                                        </p:tav>
                                      </p:tavLst>
                                    </p:anim>
                                    <p:anim calcmode="lin" valueType="num">
                                      <p:cBhvr>
                                        <p:cTn id="24" dur="500" fill="hold"/>
                                        <p:tgtEl>
                                          <p:spTgt spid="78850"/>
                                        </p:tgtEl>
                                        <p:attrNameLst>
                                          <p:attrName>ppt_h</p:attrName>
                                        </p:attrNameLst>
                                      </p:cBhvr>
                                      <p:tavLst>
                                        <p:tav tm="0">
                                          <p:val>
                                            <p:strVal val="#ppt_h*0.01"/>
                                          </p:val>
                                        </p:tav>
                                        <p:tav tm="100000">
                                          <p:val>
                                            <p:strVal val="#ppt_h"/>
                                          </p:val>
                                        </p:tav>
                                      </p:tavLst>
                                    </p:anim>
                                    <p:anim calcmode="lin" valueType="num">
                                      <p:cBhvr>
                                        <p:cTn id="25" dur="500" fill="hold"/>
                                        <p:tgtEl>
                                          <p:spTgt spid="78850"/>
                                        </p:tgtEl>
                                        <p:attrNameLst>
                                          <p:attrName>ppt_x</p:attrName>
                                        </p:attrNameLst>
                                      </p:cBhvr>
                                      <p:tavLst>
                                        <p:tav tm="0">
                                          <p:val>
                                            <p:strVal val="#ppt_x"/>
                                          </p:val>
                                        </p:tav>
                                        <p:tav tm="100000">
                                          <p:val>
                                            <p:strVal val="#ppt_x"/>
                                          </p:val>
                                        </p:tav>
                                      </p:tavLst>
                                    </p:anim>
                                    <p:anim calcmode="lin" valueType="num">
                                      <p:cBhvr>
                                        <p:cTn id="26" dur="500" fill="hold"/>
                                        <p:tgtEl>
                                          <p:spTgt spid="78850"/>
                                        </p:tgtEl>
                                        <p:attrNameLst>
                                          <p:attrName>ppt_y</p:attrName>
                                        </p:attrNameLst>
                                      </p:cBhvr>
                                      <p:tavLst>
                                        <p:tav tm="0">
                                          <p:val>
                                            <p:strVal val="#ppt_h+1"/>
                                          </p:val>
                                        </p:tav>
                                        <p:tav tm="100000">
                                          <p:val>
                                            <p:strVal val="#ppt_y"/>
                                          </p:val>
                                        </p:tav>
                                      </p:tavLst>
                                    </p:anim>
                                    <p:animEffect transition="in" filter="fade">
                                      <p:cBhvr>
                                        <p:cTn id="27" dur="500"/>
                                        <p:tgtEl>
                                          <p:spTgt spid="78850"/>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2" end="2"/>
                                            </p:txEl>
                                          </p:spTgt>
                                        </p:tgtEl>
                                      </p:cBhvr>
                                    </p:animEffect>
                                  </p:childTnLst>
                                </p:cTn>
                              </p:par>
                              <p:par>
                                <p:cTn id="37" presetID="58" presetClass="entr" presetSubtype="0" accel="100000" fill="hold" nodeType="withEffect">
                                  <p:stCondLst>
                                    <p:cond delay="0"/>
                                  </p:stCondLst>
                                  <p:childTnLst>
                                    <p:set>
                                      <p:cBhvr>
                                        <p:cTn id="38" dur="1" fill="hold">
                                          <p:stCondLst>
                                            <p:cond delay="0"/>
                                          </p:stCondLst>
                                        </p:cTn>
                                        <p:tgtEl>
                                          <p:spTgt spid="78854"/>
                                        </p:tgtEl>
                                        <p:attrNameLst>
                                          <p:attrName>style.visibility</p:attrName>
                                        </p:attrNameLst>
                                      </p:cBhvr>
                                      <p:to>
                                        <p:strVal val="visible"/>
                                      </p:to>
                                    </p:set>
                                    <p:anim calcmode="lin" valueType="num">
                                      <p:cBhvr>
                                        <p:cTn id="39" dur="500" fill="hold"/>
                                        <p:tgtEl>
                                          <p:spTgt spid="78854"/>
                                        </p:tgtEl>
                                        <p:attrNameLst>
                                          <p:attrName>ppt_w</p:attrName>
                                        </p:attrNameLst>
                                      </p:cBhvr>
                                      <p:tavLst>
                                        <p:tav tm="0">
                                          <p:val>
                                            <p:strVal val="#ppt_w*2.5"/>
                                          </p:val>
                                        </p:tav>
                                        <p:tav tm="100000">
                                          <p:val>
                                            <p:strVal val="#ppt_w"/>
                                          </p:val>
                                        </p:tav>
                                      </p:tavLst>
                                    </p:anim>
                                    <p:anim calcmode="lin" valueType="num">
                                      <p:cBhvr>
                                        <p:cTn id="40" dur="500" fill="hold"/>
                                        <p:tgtEl>
                                          <p:spTgt spid="78854"/>
                                        </p:tgtEl>
                                        <p:attrNameLst>
                                          <p:attrName>ppt_h</p:attrName>
                                        </p:attrNameLst>
                                      </p:cBhvr>
                                      <p:tavLst>
                                        <p:tav tm="0">
                                          <p:val>
                                            <p:strVal val="#ppt_h*0.01"/>
                                          </p:val>
                                        </p:tav>
                                        <p:tav tm="100000">
                                          <p:val>
                                            <p:strVal val="#ppt_h"/>
                                          </p:val>
                                        </p:tav>
                                      </p:tavLst>
                                    </p:anim>
                                    <p:anim calcmode="lin" valueType="num">
                                      <p:cBhvr>
                                        <p:cTn id="41" dur="500" fill="hold"/>
                                        <p:tgtEl>
                                          <p:spTgt spid="78854"/>
                                        </p:tgtEl>
                                        <p:attrNameLst>
                                          <p:attrName>ppt_x</p:attrName>
                                        </p:attrNameLst>
                                      </p:cBhvr>
                                      <p:tavLst>
                                        <p:tav tm="0">
                                          <p:val>
                                            <p:strVal val="#ppt_x"/>
                                          </p:val>
                                        </p:tav>
                                        <p:tav tm="100000">
                                          <p:val>
                                            <p:strVal val="#ppt_x"/>
                                          </p:val>
                                        </p:tav>
                                      </p:tavLst>
                                    </p:anim>
                                    <p:anim calcmode="lin" valueType="num">
                                      <p:cBhvr>
                                        <p:cTn id="42" dur="500" fill="hold"/>
                                        <p:tgtEl>
                                          <p:spTgt spid="78854"/>
                                        </p:tgtEl>
                                        <p:attrNameLst>
                                          <p:attrName>ppt_y</p:attrName>
                                        </p:attrNameLst>
                                      </p:cBhvr>
                                      <p:tavLst>
                                        <p:tav tm="0">
                                          <p:val>
                                            <p:strVal val="#ppt_h+1"/>
                                          </p:val>
                                        </p:tav>
                                        <p:tav tm="100000">
                                          <p:val>
                                            <p:strVal val="#ppt_y"/>
                                          </p:val>
                                        </p:tav>
                                      </p:tavLst>
                                    </p:anim>
                                    <p:animEffect transition="in" filter="fade">
                                      <p:cBhvr>
                                        <p:cTn id="43" dur="500"/>
                                        <p:tgtEl>
                                          <p:spTgt spid="78854"/>
                                        </p:tgtEl>
                                      </p:cBhvr>
                                    </p:animEffect>
                                  </p:childTnLst>
                                </p:cTn>
                              </p:par>
                              <p:par>
                                <p:cTn id="44" presetID="58" presetClass="entr" presetSubtype="0" accel="100000" fill="hold" nodeType="withEffect">
                                  <p:stCondLst>
                                    <p:cond delay="0"/>
                                  </p:stCondLst>
                                  <p:childTnLst>
                                    <p:set>
                                      <p:cBhvr>
                                        <p:cTn id="45" dur="1" fill="hold">
                                          <p:stCondLst>
                                            <p:cond delay="0"/>
                                          </p:stCondLst>
                                        </p:cTn>
                                        <p:tgtEl>
                                          <p:spTgt spid="78851"/>
                                        </p:tgtEl>
                                        <p:attrNameLst>
                                          <p:attrName>style.visibility</p:attrName>
                                        </p:attrNameLst>
                                      </p:cBhvr>
                                      <p:to>
                                        <p:strVal val="visible"/>
                                      </p:to>
                                    </p:set>
                                    <p:anim calcmode="lin" valueType="num">
                                      <p:cBhvr>
                                        <p:cTn id="46" dur="500" fill="hold"/>
                                        <p:tgtEl>
                                          <p:spTgt spid="78851"/>
                                        </p:tgtEl>
                                        <p:attrNameLst>
                                          <p:attrName>ppt_w</p:attrName>
                                        </p:attrNameLst>
                                      </p:cBhvr>
                                      <p:tavLst>
                                        <p:tav tm="0">
                                          <p:val>
                                            <p:strVal val="#ppt_w*2.5"/>
                                          </p:val>
                                        </p:tav>
                                        <p:tav tm="100000">
                                          <p:val>
                                            <p:strVal val="#ppt_w"/>
                                          </p:val>
                                        </p:tav>
                                      </p:tavLst>
                                    </p:anim>
                                    <p:anim calcmode="lin" valueType="num">
                                      <p:cBhvr>
                                        <p:cTn id="47" dur="500" fill="hold"/>
                                        <p:tgtEl>
                                          <p:spTgt spid="78851"/>
                                        </p:tgtEl>
                                        <p:attrNameLst>
                                          <p:attrName>ppt_h</p:attrName>
                                        </p:attrNameLst>
                                      </p:cBhvr>
                                      <p:tavLst>
                                        <p:tav tm="0">
                                          <p:val>
                                            <p:strVal val="#ppt_h*0.01"/>
                                          </p:val>
                                        </p:tav>
                                        <p:tav tm="100000">
                                          <p:val>
                                            <p:strVal val="#ppt_h"/>
                                          </p:val>
                                        </p:tav>
                                      </p:tavLst>
                                    </p:anim>
                                    <p:anim calcmode="lin" valueType="num">
                                      <p:cBhvr>
                                        <p:cTn id="48" dur="500" fill="hold"/>
                                        <p:tgtEl>
                                          <p:spTgt spid="78851"/>
                                        </p:tgtEl>
                                        <p:attrNameLst>
                                          <p:attrName>ppt_x</p:attrName>
                                        </p:attrNameLst>
                                      </p:cBhvr>
                                      <p:tavLst>
                                        <p:tav tm="0">
                                          <p:val>
                                            <p:strVal val="#ppt_x"/>
                                          </p:val>
                                        </p:tav>
                                        <p:tav tm="100000">
                                          <p:val>
                                            <p:strVal val="#ppt_x"/>
                                          </p:val>
                                        </p:tav>
                                      </p:tavLst>
                                    </p:anim>
                                    <p:anim calcmode="lin" valueType="num">
                                      <p:cBhvr>
                                        <p:cTn id="49" dur="500" fill="hold"/>
                                        <p:tgtEl>
                                          <p:spTgt spid="78851"/>
                                        </p:tgtEl>
                                        <p:attrNameLst>
                                          <p:attrName>ppt_y</p:attrName>
                                        </p:attrNameLst>
                                      </p:cBhvr>
                                      <p:tavLst>
                                        <p:tav tm="0">
                                          <p:val>
                                            <p:strVal val="#ppt_h+1"/>
                                          </p:val>
                                        </p:tav>
                                        <p:tav tm="100000">
                                          <p:val>
                                            <p:strVal val="#ppt_y"/>
                                          </p:val>
                                        </p:tav>
                                      </p:tavLst>
                                    </p:anim>
                                    <p:animEffect transition="in" filter="fade">
                                      <p:cBhvr>
                                        <p:cTn id="50" dur="500"/>
                                        <p:tgtEl>
                                          <p:spTgt spid="78851"/>
                                        </p:tgtEl>
                                      </p:cBhvr>
                                    </p:animEffect>
                                  </p:childTnLst>
                                </p:cTn>
                              </p:par>
                              <p:par>
                                <p:cTn id="51" presetID="58" presetClass="entr" presetSubtype="0" accel="100000" fill="hold" nodeType="withEffect">
                                  <p:stCondLst>
                                    <p:cond delay="0"/>
                                  </p:stCondLst>
                                  <p:childTnLst>
                                    <p:set>
                                      <p:cBhvr>
                                        <p:cTn id="52" dur="1" fill="hold">
                                          <p:stCondLst>
                                            <p:cond delay="0"/>
                                          </p:stCondLst>
                                        </p:cTn>
                                        <p:tgtEl>
                                          <p:spTgt spid="78853"/>
                                        </p:tgtEl>
                                        <p:attrNameLst>
                                          <p:attrName>style.visibility</p:attrName>
                                        </p:attrNameLst>
                                      </p:cBhvr>
                                      <p:to>
                                        <p:strVal val="visible"/>
                                      </p:to>
                                    </p:set>
                                    <p:anim calcmode="lin" valueType="num">
                                      <p:cBhvr>
                                        <p:cTn id="53" dur="500" fill="hold"/>
                                        <p:tgtEl>
                                          <p:spTgt spid="78853"/>
                                        </p:tgtEl>
                                        <p:attrNameLst>
                                          <p:attrName>ppt_w</p:attrName>
                                        </p:attrNameLst>
                                      </p:cBhvr>
                                      <p:tavLst>
                                        <p:tav tm="0">
                                          <p:val>
                                            <p:strVal val="#ppt_w*2.5"/>
                                          </p:val>
                                        </p:tav>
                                        <p:tav tm="100000">
                                          <p:val>
                                            <p:strVal val="#ppt_w"/>
                                          </p:val>
                                        </p:tav>
                                      </p:tavLst>
                                    </p:anim>
                                    <p:anim calcmode="lin" valueType="num">
                                      <p:cBhvr>
                                        <p:cTn id="54" dur="500" fill="hold"/>
                                        <p:tgtEl>
                                          <p:spTgt spid="78853"/>
                                        </p:tgtEl>
                                        <p:attrNameLst>
                                          <p:attrName>ppt_h</p:attrName>
                                        </p:attrNameLst>
                                      </p:cBhvr>
                                      <p:tavLst>
                                        <p:tav tm="0">
                                          <p:val>
                                            <p:strVal val="#ppt_h*0.01"/>
                                          </p:val>
                                        </p:tav>
                                        <p:tav tm="100000">
                                          <p:val>
                                            <p:strVal val="#ppt_h"/>
                                          </p:val>
                                        </p:tav>
                                      </p:tavLst>
                                    </p:anim>
                                    <p:anim calcmode="lin" valueType="num">
                                      <p:cBhvr>
                                        <p:cTn id="55" dur="500" fill="hold"/>
                                        <p:tgtEl>
                                          <p:spTgt spid="78853"/>
                                        </p:tgtEl>
                                        <p:attrNameLst>
                                          <p:attrName>ppt_x</p:attrName>
                                        </p:attrNameLst>
                                      </p:cBhvr>
                                      <p:tavLst>
                                        <p:tav tm="0">
                                          <p:val>
                                            <p:strVal val="#ppt_x"/>
                                          </p:val>
                                        </p:tav>
                                        <p:tav tm="100000">
                                          <p:val>
                                            <p:strVal val="#ppt_x"/>
                                          </p:val>
                                        </p:tav>
                                      </p:tavLst>
                                    </p:anim>
                                    <p:anim calcmode="lin" valueType="num">
                                      <p:cBhvr>
                                        <p:cTn id="56" dur="500" fill="hold"/>
                                        <p:tgtEl>
                                          <p:spTgt spid="78853"/>
                                        </p:tgtEl>
                                        <p:attrNameLst>
                                          <p:attrName>ppt_y</p:attrName>
                                        </p:attrNameLst>
                                      </p:cBhvr>
                                      <p:tavLst>
                                        <p:tav tm="0">
                                          <p:val>
                                            <p:strVal val="#ppt_h+1"/>
                                          </p:val>
                                        </p:tav>
                                        <p:tav tm="100000">
                                          <p:val>
                                            <p:strVal val="#ppt_y"/>
                                          </p:val>
                                        </p:tav>
                                      </p:tavLst>
                                    </p:anim>
                                    <p:animEffect transition="in" filter="fade">
                                      <p:cBhvr>
                                        <p:cTn id="57" dur="500"/>
                                        <p:tgtEl>
                                          <p:spTgt spid="78853"/>
                                        </p:tgtEl>
                                      </p:cBhvr>
                                    </p:animEffect>
                                  </p:childTnLst>
                                </p:cTn>
                              </p:par>
                              <p:par>
                                <p:cTn id="58" presetID="58" presetClass="entr" presetSubtype="0" accel="100000" fill="hold" nodeType="withEffect">
                                  <p:stCondLst>
                                    <p:cond delay="0"/>
                                  </p:stCondLst>
                                  <p:childTnLst>
                                    <p:set>
                                      <p:cBhvr>
                                        <p:cTn id="59" dur="1" fill="hold">
                                          <p:stCondLst>
                                            <p:cond delay="0"/>
                                          </p:stCondLst>
                                        </p:cTn>
                                        <p:tgtEl>
                                          <p:spTgt spid="78852"/>
                                        </p:tgtEl>
                                        <p:attrNameLst>
                                          <p:attrName>style.visibility</p:attrName>
                                        </p:attrNameLst>
                                      </p:cBhvr>
                                      <p:to>
                                        <p:strVal val="visible"/>
                                      </p:to>
                                    </p:set>
                                    <p:anim calcmode="lin" valueType="num">
                                      <p:cBhvr>
                                        <p:cTn id="60" dur="500" fill="hold"/>
                                        <p:tgtEl>
                                          <p:spTgt spid="78852"/>
                                        </p:tgtEl>
                                        <p:attrNameLst>
                                          <p:attrName>ppt_w</p:attrName>
                                        </p:attrNameLst>
                                      </p:cBhvr>
                                      <p:tavLst>
                                        <p:tav tm="0">
                                          <p:val>
                                            <p:strVal val="#ppt_w*2.5"/>
                                          </p:val>
                                        </p:tav>
                                        <p:tav tm="100000">
                                          <p:val>
                                            <p:strVal val="#ppt_w"/>
                                          </p:val>
                                        </p:tav>
                                      </p:tavLst>
                                    </p:anim>
                                    <p:anim calcmode="lin" valueType="num">
                                      <p:cBhvr>
                                        <p:cTn id="61" dur="500" fill="hold"/>
                                        <p:tgtEl>
                                          <p:spTgt spid="78852"/>
                                        </p:tgtEl>
                                        <p:attrNameLst>
                                          <p:attrName>ppt_h</p:attrName>
                                        </p:attrNameLst>
                                      </p:cBhvr>
                                      <p:tavLst>
                                        <p:tav tm="0">
                                          <p:val>
                                            <p:strVal val="#ppt_h*0.01"/>
                                          </p:val>
                                        </p:tav>
                                        <p:tav tm="100000">
                                          <p:val>
                                            <p:strVal val="#ppt_h"/>
                                          </p:val>
                                        </p:tav>
                                      </p:tavLst>
                                    </p:anim>
                                    <p:anim calcmode="lin" valueType="num">
                                      <p:cBhvr>
                                        <p:cTn id="62" dur="500" fill="hold"/>
                                        <p:tgtEl>
                                          <p:spTgt spid="78852"/>
                                        </p:tgtEl>
                                        <p:attrNameLst>
                                          <p:attrName>ppt_x</p:attrName>
                                        </p:attrNameLst>
                                      </p:cBhvr>
                                      <p:tavLst>
                                        <p:tav tm="0">
                                          <p:val>
                                            <p:strVal val="#ppt_x"/>
                                          </p:val>
                                        </p:tav>
                                        <p:tav tm="100000">
                                          <p:val>
                                            <p:strVal val="#ppt_x"/>
                                          </p:val>
                                        </p:tav>
                                      </p:tavLst>
                                    </p:anim>
                                    <p:anim calcmode="lin" valueType="num">
                                      <p:cBhvr>
                                        <p:cTn id="63" dur="500" fill="hold"/>
                                        <p:tgtEl>
                                          <p:spTgt spid="78852"/>
                                        </p:tgtEl>
                                        <p:attrNameLst>
                                          <p:attrName>ppt_y</p:attrName>
                                        </p:attrNameLst>
                                      </p:cBhvr>
                                      <p:tavLst>
                                        <p:tav tm="0">
                                          <p:val>
                                            <p:strVal val="#ppt_h+1"/>
                                          </p:val>
                                        </p:tav>
                                        <p:tav tm="100000">
                                          <p:val>
                                            <p:strVal val="#ppt_y"/>
                                          </p:val>
                                        </p:tav>
                                      </p:tavLst>
                                    </p:anim>
                                    <p:animEffect transition="in" filter="fade">
                                      <p:cBhvr>
                                        <p:cTn id="64" dur="500"/>
                                        <p:tgtEl>
                                          <p:spTgt spid="78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642910" y="4143381"/>
            <a:ext cx="7858180" cy="2071702"/>
          </a:xfrm>
        </p:spPr>
        <p:txBody>
          <a:bodyPr>
            <a:normAutofit fontScale="92500" lnSpcReduction="10000"/>
          </a:bodyPr>
          <a:lstStyle/>
          <a:p>
            <a:r>
              <a:rPr lang="ru-RU" dirty="0" smtClean="0"/>
              <a:t>Рис.3.8. Зависимость численности популяции от времени (а) и скорости роста от численности (б) для уравнения (3.8). Штриховкой обозначена область вырождения популяции.</a:t>
            </a:r>
            <a:endParaRPr lang="ru-RU" dirty="0"/>
          </a:p>
        </p:txBody>
      </p:sp>
      <p:pic>
        <p:nvPicPr>
          <p:cNvPr id="79874" name="Picture 2" descr="C:\Users\73B5~1\AppData\Local\Temp\Rar$EX60.950\LectMB\Lect03.files\image084.jpg"/>
          <p:cNvPicPr>
            <a:picLocks noChangeAspect="1" noChangeArrowheads="1"/>
          </p:cNvPicPr>
          <p:nvPr/>
        </p:nvPicPr>
        <p:blipFill>
          <a:blip r:embed="rId2" cstate="print"/>
          <a:srcRect/>
          <a:stretch>
            <a:fillRect/>
          </a:stretch>
        </p:blipFill>
        <p:spPr bwMode="auto">
          <a:xfrm>
            <a:off x="2714612" y="1643050"/>
            <a:ext cx="4352925" cy="2286001"/>
          </a:xfrm>
          <a:prstGeom prst="rect">
            <a:avLst/>
          </a:prstGeom>
          <a:noFill/>
        </p:spPr>
      </p:pic>
    </p:spTree>
  </p:cSld>
  <p:clrMapOvr>
    <a:masterClrMapping/>
  </p:clrMapOvr>
  <p:transition>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142984"/>
            <a:ext cx="8229600" cy="5715016"/>
          </a:xfrm>
        </p:spPr>
        <p:txBody>
          <a:bodyPr>
            <a:normAutofit fontScale="55000" lnSpcReduction="20000"/>
          </a:bodyPr>
          <a:lstStyle/>
          <a:p>
            <a:r>
              <a:rPr lang="ru-RU" sz="3100" dirty="0" smtClean="0"/>
              <a:t>Величина нижней критической плотности </a:t>
            </a:r>
            <a:r>
              <a:rPr lang="ru-RU" sz="3100" i="1" dirty="0" smtClean="0"/>
              <a:t>L</a:t>
            </a:r>
            <a:r>
              <a:rPr lang="ru-RU" sz="3100" dirty="0" smtClean="0"/>
              <a:t> различна для разных видов. Наблюдения биологов показали, что это всего лишь одна пара особей на тысячу квадратных километров в случае ондатр и сотни тысяч особей для американского странствующего голубя. Заранее трудно было предугадать, что столь многочисленный вид перешел через критическую границу своей численности и обречен на вырождение. Однако это произошло, несмотря на все усилия по охране этих птиц.</a:t>
            </a:r>
          </a:p>
          <a:p>
            <a:r>
              <a:rPr lang="ru-RU" sz="3100" dirty="0" smtClean="0"/>
              <a:t>Для голубых китов критическая граница общей численности оказалась равной десяткам – сотням. Хищническое истребление этих гигантских животных привело к тому, что их осталось слишком мало в Мировом океане. И хотя охота на них запрещена, надежд на восстановление популяции голубых китов практически нет.</a:t>
            </a:r>
          </a:p>
          <a:p>
            <a:r>
              <a:rPr lang="ru-RU" sz="3100" dirty="0" smtClean="0"/>
              <a:t>Наиболее общая формула, учитывающая как нижнюю границу численности, так и внутривидовую конкуренцию, имеет вид</a:t>
            </a:r>
            <a:endParaRPr lang="en-US" sz="3100" dirty="0" smtClean="0"/>
          </a:p>
          <a:p>
            <a:endParaRPr lang="ru-RU" sz="3100" dirty="0" smtClean="0"/>
          </a:p>
          <a:p>
            <a:pPr>
              <a:buNone/>
            </a:pPr>
            <a:r>
              <a:rPr lang="en-US" sz="3100" dirty="0" smtClean="0"/>
              <a:t>			 		</a:t>
            </a:r>
            <a:r>
              <a:rPr lang="ru-RU" sz="3100" dirty="0" smtClean="0"/>
              <a:t>	</a:t>
            </a:r>
            <a:r>
              <a:rPr lang="en-US" sz="3100" dirty="0" smtClean="0"/>
              <a:t>      </a:t>
            </a:r>
            <a:r>
              <a:rPr lang="ru-RU" sz="3100" dirty="0" smtClean="0"/>
              <a:t>(3.9)</a:t>
            </a:r>
          </a:p>
          <a:p>
            <a:r>
              <a:rPr lang="ru-RU" sz="3100" dirty="0" smtClean="0"/>
              <a:t>Зависимости численности от времени и скорости прироста от численности представлены на рис.3.9 а, б. </a:t>
            </a:r>
            <a:r>
              <a:rPr lang="en-US" sz="3100" dirty="0" smtClean="0"/>
              <a:t>   </a:t>
            </a:r>
            <a:r>
              <a:rPr lang="ru-RU" sz="3100" i="1" dirty="0" smtClean="0"/>
              <a:t>=</a:t>
            </a:r>
            <a:r>
              <a:rPr lang="ru-RU" sz="3100" dirty="0" smtClean="0"/>
              <a:t>0 и</a:t>
            </a:r>
            <a:r>
              <a:rPr lang="en-US" sz="3100" dirty="0" smtClean="0"/>
              <a:t>    </a:t>
            </a:r>
            <a:r>
              <a:rPr lang="ru-RU" sz="3100" dirty="0" smtClean="0"/>
              <a:t> </a:t>
            </a:r>
            <a:r>
              <a:rPr lang="ru-RU" sz="3100" i="1" dirty="0" smtClean="0"/>
              <a:t>=К </a:t>
            </a:r>
            <a:r>
              <a:rPr lang="ru-RU" sz="3100" b="1" i="1" dirty="0" smtClean="0"/>
              <a:t>–</a:t>
            </a:r>
            <a:r>
              <a:rPr lang="ru-RU" sz="3100" dirty="0" smtClean="0"/>
              <a:t>устойчивые стационарные состояния, </a:t>
            </a:r>
            <a:r>
              <a:rPr lang="en-US" sz="3100" dirty="0" smtClean="0"/>
              <a:t>  </a:t>
            </a:r>
            <a:r>
              <a:rPr lang="ru-RU" sz="3100" i="1" dirty="0" smtClean="0"/>
              <a:t>=L</a:t>
            </a:r>
            <a:r>
              <a:rPr lang="ru-RU" sz="3100" dirty="0" smtClean="0"/>
              <a:t> – неустойчивое, разделяющее области притяжения устойчивых состояний равновесия. Величины </a:t>
            </a:r>
            <a:r>
              <a:rPr lang="ru-RU" sz="3100" i="1" dirty="0" smtClean="0"/>
              <a:t>L </a:t>
            </a:r>
            <a:r>
              <a:rPr lang="ru-RU" sz="3100" dirty="0" smtClean="0"/>
              <a:t>и </a:t>
            </a:r>
            <a:r>
              <a:rPr lang="ru-RU" sz="3100" i="1" dirty="0" smtClean="0"/>
              <a:t>К</a:t>
            </a:r>
            <a:r>
              <a:rPr lang="ru-RU" sz="3100" dirty="0" smtClean="0"/>
              <a:t> различны для разных популяций и могут быть определены только из наблюдений и экспериментов. Ясно, что их определение представляет значительные трудности. Кривые 1, 2, 3, 4 на рис. 3.9 а соответствуют различным начальным значениям численности популяции.</a:t>
            </a:r>
          </a:p>
          <a:p>
            <a:endParaRPr lang="ru-RU" dirty="0"/>
          </a:p>
        </p:txBody>
      </p:sp>
      <p:pic>
        <p:nvPicPr>
          <p:cNvPr id="80898" name="Picture 2" descr="C:\Users\73B5~1\AppData\Local\Temp\Rar$EX60.950\LectMB\Lect03.files\image086.gif"/>
          <p:cNvPicPr>
            <a:picLocks noChangeAspect="1" noChangeArrowheads="1"/>
          </p:cNvPicPr>
          <p:nvPr/>
        </p:nvPicPr>
        <p:blipFill>
          <a:blip r:embed="rId2" cstate="print"/>
          <a:srcRect/>
          <a:stretch>
            <a:fillRect/>
          </a:stretch>
        </p:blipFill>
        <p:spPr bwMode="auto">
          <a:xfrm>
            <a:off x="3357554" y="4143380"/>
            <a:ext cx="2047889" cy="571504"/>
          </a:xfrm>
          <a:prstGeom prst="rect">
            <a:avLst/>
          </a:prstGeom>
          <a:noFill/>
        </p:spPr>
      </p:pic>
      <p:pic>
        <p:nvPicPr>
          <p:cNvPr id="80899" name="Picture 3" descr="C:\Users\73B5~1\AppData\Local\Temp\Rar$EX60.950\LectMB\Lect03.files\image087.gif"/>
          <p:cNvPicPr>
            <a:picLocks noChangeAspect="1" noChangeArrowheads="1"/>
          </p:cNvPicPr>
          <p:nvPr/>
        </p:nvPicPr>
        <p:blipFill>
          <a:blip r:embed="rId3" cstate="print"/>
          <a:srcRect/>
          <a:stretch>
            <a:fillRect/>
          </a:stretch>
        </p:blipFill>
        <p:spPr bwMode="auto">
          <a:xfrm>
            <a:off x="3874106" y="4857760"/>
            <a:ext cx="197828" cy="214314"/>
          </a:xfrm>
          <a:prstGeom prst="rect">
            <a:avLst/>
          </a:prstGeom>
          <a:noFill/>
        </p:spPr>
      </p:pic>
      <p:pic>
        <p:nvPicPr>
          <p:cNvPr id="80900" name="Picture 4" descr="C:\Users\73B5~1\AppData\Local\Temp\Rar$EX60.950\LectMB\Lect03.files\image089.gif"/>
          <p:cNvPicPr>
            <a:picLocks noChangeAspect="1" noChangeArrowheads="1"/>
          </p:cNvPicPr>
          <p:nvPr/>
        </p:nvPicPr>
        <p:blipFill>
          <a:blip r:embed="rId3" cstate="print"/>
          <a:srcRect/>
          <a:stretch>
            <a:fillRect/>
          </a:stretch>
        </p:blipFill>
        <p:spPr bwMode="auto">
          <a:xfrm>
            <a:off x="3957634" y="4448183"/>
            <a:ext cx="114300" cy="123825"/>
          </a:xfrm>
          <a:prstGeom prst="rect">
            <a:avLst/>
          </a:prstGeom>
          <a:noFill/>
        </p:spPr>
      </p:pic>
      <p:pic>
        <p:nvPicPr>
          <p:cNvPr id="80901" name="Picture 5" descr="C:\Users\73B5~1\AppData\Local\Temp\Rar$EX60.950\LectMB\Lect03.files\image090.gif"/>
          <p:cNvPicPr>
            <a:picLocks noChangeAspect="1" noChangeArrowheads="1"/>
          </p:cNvPicPr>
          <p:nvPr/>
        </p:nvPicPr>
        <p:blipFill>
          <a:blip r:embed="rId3" cstate="print"/>
          <a:srcRect/>
          <a:stretch>
            <a:fillRect/>
          </a:stretch>
        </p:blipFill>
        <p:spPr bwMode="auto">
          <a:xfrm>
            <a:off x="4572000" y="4857760"/>
            <a:ext cx="214314" cy="232174"/>
          </a:xfrm>
          <a:prstGeom prst="rect">
            <a:avLst/>
          </a:prstGeom>
          <a:noFill/>
        </p:spPr>
      </p:pic>
      <p:pic>
        <p:nvPicPr>
          <p:cNvPr id="8" name="Picture 5" descr="C:\Users\73B5~1\AppData\Local\Temp\Rar$EX60.950\LectMB\Lect03.files\image090.gif"/>
          <p:cNvPicPr>
            <a:picLocks noChangeAspect="1" noChangeArrowheads="1"/>
          </p:cNvPicPr>
          <p:nvPr/>
        </p:nvPicPr>
        <p:blipFill>
          <a:blip r:embed="rId3" cstate="print"/>
          <a:srcRect/>
          <a:stretch>
            <a:fillRect/>
          </a:stretch>
        </p:blipFill>
        <p:spPr bwMode="auto">
          <a:xfrm>
            <a:off x="2000232" y="5072074"/>
            <a:ext cx="214314" cy="23217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4" end="4"/>
                                            </p:txEl>
                                          </p:spTgt>
                                        </p:tgtEl>
                                      </p:cBhvr>
                                    </p:animEffect>
                                  </p:childTnLst>
                                </p:cTn>
                              </p:par>
                              <p:par>
                                <p:cTn id="39" presetID="58" presetClass="entr" presetSubtype="0" accel="100000" fill="hold" nodeType="withEffect">
                                  <p:stCondLst>
                                    <p:cond delay="0"/>
                                  </p:stCondLst>
                                  <p:childTnLst>
                                    <p:set>
                                      <p:cBhvr>
                                        <p:cTn id="40" dur="1" fill="hold">
                                          <p:stCondLst>
                                            <p:cond delay="0"/>
                                          </p:stCondLst>
                                        </p:cTn>
                                        <p:tgtEl>
                                          <p:spTgt spid="80898"/>
                                        </p:tgtEl>
                                        <p:attrNameLst>
                                          <p:attrName>style.visibility</p:attrName>
                                        </p:attrNameLst>
                                      </p:cBhvr>
                                      <p:to>
                                        <p:strVal val="visible"/>
                                      </p:to>
                                    </p:set>
                                    <p:anim calcmode="lin" valueType="num">
                                      <p:cBhvr>
                                        <p:cTn id="41" dur="500" fill="hold"/>
                                        <p:tgtEl>
                                          <p:spTgt spid="80898"/>
                                        </p:tgtEl>
                                        <p:attrNameLst>
                                          <p:attrName>ppt_w</p:attrName>
                                        </p:attrNameLst>
                                      </p:cBhvr>
                                      <p:tavLst>
                                        <p:tav tm="0">
                                          <p:val>
                                            <p:strVal val="#ppt_w*2.5"/>
                                          </p:val>
                                        </p:tav>
                                        <p:tav tm="100000">
                                          <p:val>
                                            <p:strVal val="#ppt_w"/>
                                          </p:val>
                                        </p:tav>
                                      </p:tavLst>
                                    </p:anim>
                                    <p:anim calcmode="lin" valueType="num">
                                      <p:cBhvr>
                                        <p:cTn id="42" dur="500" fill="hold"/>
                                        <p:tgtEl>
                                          <p:spTgt spid="80898"/>
                                        </p:tgtEl>
                                        <p:attrNameLst>
                                          <p:attrName>ppt_h</p:attrName>
                                        </p:attrNameLst>
                                      </p:cBhvr>
                                      <p:tavLst>
                                        <p:tav tm="0">
                                          <p:val>
                                            <p:strVal val="#ppt_h*0.01"/>
                                          </p:val>
                                        </p:tav>
                                        <p:tav tm="100000">
                                          <p:val>
                                            <p:strVal val="#ppt_h"/>
                                          </p:val>
                                        </p:tav>
                                      </p:tavLst>
                                    </p:anim>
                                    <p:anim calcmode="lin" valueType="num">
                                      <p:cBhvr>
                                        <p:cTn id="43" dur="500" fill="hold"/>
                                        <p:tgtEl>
                                          <p:spTgt spid="80898"/>
                                        </p:tgtEl>
                                        <p:attrNameLst>
                                          <p:attrName>ppt_x</p:attrName>
                                        </p:attrNameLst>
                                      </p:cBhvr>
                                      <p:tavLst>
                                        <p:tav tm="0">
                                          <p:val>
                                            <p:strVal val="#ppt_x"/>
                                          </p:val>
                                        </p:tav>
                                        <p:tav tm="100000">
                                          <p:val>
                                            <p:strVal val="#ppt_x"/>
                                          </p:val>
                                        </p:tav>
                                      </p:tavLst>
                                    </p:anim>
                                    <p:anim calcmode="lin" valueType="num">
                                      <p:cBhvr>
                                        <p:cTn id="44" dur="500" fill="hold"/>
                                        <p:tgtEl>
                                          <p:spTgt spid="80898"/>
                                        </p:tgtEl>
                                        <p:attrNameLst>
                                          <p:attrName>ppt_y</p:attrName>
                                        </p:attrNameLst>
                                      </p:cBhvr>
                                      <p:tavLst>
                                        <p:tav tm="0">
                                          <p:val>
                                            <p:strVal val="#ppt_h+1"/>
                                          </p:val>
                                        </p:tav>
                                        <p:tav tm="100000">
                                          <p:val>
                                            <p:strVal val="#ppt_y"/>
                                          </p:val>
                                        </p:tav>
                                      </p:tavLst>
                                    </p:anim>
                                    <p:animEffect transition="in" filter="fade">
                                      <p:cBhvr>
                                        <p:cTn id="45" dur="500"/>
                                        <p:tgtEl>
                                          <p:spTgt spid="80898"/>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5" end="5"/>
                                            </p:txEl>
                                          </p:spTgt>
                                        </p:tgtEl>
                                      </p:cBhvr>
                                    </p:animEffect>
                                  </p:childTnLst>
                                </p:cTn>
                              </p:par>
                              <p:par>
                                <p:cTn id="55" presetID="58" presetClass="entr" presetSubtype="0" accel="100000" fill="hold" nodeType="withEffect">
                                  <p:stCondLst>
                                    <p:cond delay="0"/>
                                  </p:stCondLst>
                                  <p:childTnLst>
                                    <p:set>
                                      <p:cBhvr>
                                        <p:cTn id="56" dur="1" fill="hold">
                                          <p:stCondLst>
                                            <p:cond delay="0"/>
                                          </p:stCondLst>
                                        </p:cTn>
                                        <p:tgtEl>
                                          <p:spTgt spid="80899"/>
                                        </p:tgtEl>
                                        <p:attrNameLst>
                                          <p:attrName>style.visibility</p:attrName>
                                        </p:attrNameLst>
                                      </p:cBhvr>
                                      <p:to>
                                        <p:strVal val="visible"/>
                                      </p:to>
                                    </p:set>
                                    <p:anim calcmode="lin" valueType="num">
                                      <p:cBhvr>
                                        <p:cTn id="57" dur="500" fill="hold"/>
                                        <p:tgtEl>
                                          <p:spTgt spid="80899"/>
                                        </p:tgtEl>
                                        <p:attrNameLst>
                                          <p:attrName>ppt_w</p:attrName>
                                        </p:attrNameLst>
                                      </p:cBhvr>
                                      <p:tavLst>
                                        <p:tav tm="0">
                                          <p:val>
                                            <p:strVal val="#ppt_w*2.5"/>
                                          </p:val>
                                        </p:tav>
                                        <p:tav tm="100000">
                                          <p:val>
                                            <p:strVal val="#ppt_w"/>
                                          </p:val>
                                        </p:tav>
                                      </p:tavLst>
                                    </p:anim>
                                    <p:anim calcmode="lin" valueType="num">
                                      <p:cBhvr>
                                        <p:cTn id="58" dur="500" fill="hold"/>
                                        <p:tgtEl>
                                          <p:spTgt spid="80899"/>
                                        </p:tgtEl>
                                        <p:attrNameLst>
                                          <p:attrName>ppt_h</p:attrName>
                                        </p:attrNameLst>
                                      </p:cBhvr>
                                      <p:tavLst>
                                        <p:tav tm="0">
                                          <p:val>
                                            <p:strVal val="#ppt_h*0.01"/>
                                          </p:val>
                                        </p:tav>
                                        <p:tav tm="100000">
                                          <p:val>
                                            <p:strVal val="#ppt_h"/>
                                          </p:val>
                                        </p:tav>
                                      </p:tavLst>
                                    </p:anim>
                                    <p:anim calcmode="lin" valueType="num">
                                      <p:cBhvr>
                                        <p:cTn id="59" dur="500" fill="hold"/>
                                        <p:tgtEl>
                                          <p:spTgt spid="80899"/>
                                        </p:tgtEl>
                                        <p:attrNameLst>
                                          <p:attrName>ppt_x</p:attrName>
                                        </p:attrNameLst>
                                      </p:cBhvr>
                                      <p:tavLst>
                                        <p:tav tm="0">
                                          <p:val>
                                            <p:strVal val="#ppt_x"/>
                                          </p:val>
                                        </p:tav>
                                        <p:tav tm="100000">
                                          <p:val>
                                            <p:strVal val="#ppt_x"/>
                                          </p:val>
                                        </p:tav>
                                      </p:tavLst>
                                    </p:anim>
                                    <p:anim calcmode="lin" valueType="num">
                                      <p:cBhvr>
                                        <p:cTn id="60" dur="500" fill="hold"/>
                                        <p:tgtEl>
                                          <p:spTgt spid="80899"/>
                                        </p:tgtEl>
                                        <p:attrNameLst>
                                          <p:attrName>ppt_y</p:attrName>
                                        </p:attrNameLst>
                                      </p:cBhvr>
                                      <p:tavLst>
                                        <p:tav tm="0">
                                          <p:val>
                                            <p:strVal val="#ppt_h+1"/>
                                          </p:val>
                                        </p:tav>
                                        <p:tav tm="100000">
                                          <p:val>
                                            <p:strVal val="#ppt_y"/>
                                          </p:val>
                                        </p:tav>
                                      </p:tavLst>
                                    </p:anim>
                                    <p:animEffect transition="in" filter="fade">
                                      <p:cBhvr>
                                        <p:cTn id="61" dur="500"/>
                                        <p:tgtEl>
                                          <p:spTgt spid="80899"/>
                                        </p:tgtEl>
                                      </p:cBhvr>
                                    </p:animEffect>
                                  </p:childTnLst>
                                </p:cTn>
                              </p:par>
                              <p:par>
                                <p:cTn id="62" presetID="58" presetClass="entr" presetSubtype="0" accel="100000" fill="hold" nodeType="withEffect">
                                  <p:stCondLst>
                                    <p:cond delay="0"/>
                                  </p:stCondLst>
                                  <p:childTnLst>
                                    <p:set>
                                      <p:cBhvr>
                                        <p:cTn id="63" dur="1" fill="hold">
                                          <p:stCondLst>
                                            <p:cond delay="0"/>
                                          </p:stCondLst>
                                        </p:cTn>
                                        <p:tgtEl>
                                          <p:spTgt spid="80900"/>
                                        </p:tgtEl>
                                        <p:attrNameLst>
                                          <p:attrName>style.visibility</p:attrName>
                                        </p:attrNameLst>
                                      </p:cBhvr>
                                      <p:to>
                                        <p:strVal val="visible"/>
                                      </p:to>
                                    </p:set>
                                    <p:anim calcmode="lin" valueType="num">
                                      <p:cBhvr>
                                        <p:cTn id="64" dur="500" fill="hold"/>
                                        <p:tgtEl>
                                          <p:spTgt spid="80900"/>
                                        </p:tgtEl>
                                        <p:attrNameLst>
                                          <p:attrName>ppt_w</p:attrName>
                                        </p:attrNameLst>
                                      </p:cBhvr>
                                      <p:tavLst>
                                        <p:tav tm="0">
                                          <p:val>
                                            <p:strVal val="#ppt_w*2.5"/>
                                          </p:val>
                                        </p:tav>
                                        <p:tav tm="100000">
                                          <p:val>
                                            <p:strVal val="#ppt_w"/>
                                          </p:val>
                                        </p:tav>
                                      </p:tavLst>
                                    </p:anim>
                                    <p:anim calcmode="lin" valueType="num">
                                      <p:cBhvr>
                                        <p:cTn id="65" dur="500" fill="hold"/>
                                        <p:tgtEl>
                                          <p:spTgt spid="80900"/>
                                        </p:tgtEl>
                                        <p:attrNameLst>
                                          <p:attrName>ppt_h</p:attrName>
                                        </p:attrNameLst>
                                      </p:cBhvr>
                                      <p:tavLst>
                                        <p:tav tm="0">
                                          <p:val>
                                            <p:strVal val="#ppt_h*0.01"/>
                                          </p:val>
                                        </p:tav>
                                        <p:tav tm="100000">
                                          <p:val>
                                            <p:strVal val="#ppt_h"/>
                                          </p:val>
                                        </p:tav>
                                      </p:tavLst>
                                    </p:anim>
                                    <p:anim calcmode="lin" valueType="num">
                                      <p:cBhvr>
                                        <p:cTn id="66" dur="500" fill="hold"/>
                                        <p:tgtEl>
                                          <p:spTgt spid="80900"/>
                                        </p:tgtEl>
                                        <p:attrNameLst>
                                          <p:attrName>ppt_x</p:attrName>
                                        </p:attrNameLst>
                                      </p:cBhvr>
                                      <p:tavLst>
                                        <p:tav tm="0">
                                          <p:val>
                                            <p:strVal val="#ppt_x"/>
                                          </p:val>
                                        </p:tav>
                                        <p:tav tm="100000">
                                          <p:val>
                                            <p:strVal val="#ppt_x"/>
                                          </p:val>
                                        </p:tav>
                                      </p:tavLst>
                                    </p:anim>
                                    <p:anim calcmode="lin" valueType="num">
                                      <p:cBhvr>
                                        <p:cTn id="67" dur="500" fill="hold"/>
                                        <p:tgtEl>
                                          <p:spTgt spid="80900"/>
                                        </p:tgtEl>
                                        <p:attrNameLst>
                                          <p:attrName>ppt_y</p:attrName>
                                        </p:attrNameLst>
                                      </p:cBhvr>
                                      <p:tavLst>
                                        <p:tav tm="0">
                                          <p:val>
                                            <p:strVal val="#ppt_h+1"/>
                                          </p:val>
                                        </p:tav>
                                        <p:tav tm="100000">
                                          <p:val>
                                            <p:strVal val="#ppt_y"/>
                                          </p:val>
                                        </p:tav>
                                      </p:tavLst>
                                    </p:anim>
                                    <p:animEffect transition="in" filter="fade">
                                      <p:cBhvr>
                                        <p:cTn id="68" dur="500"/>
                                        <p:tgtEl>
                                          <p:spTgt spid="80900"/>
                                        </p:tgtEl>
                                      </p:cBhvr>
                                    </p:animEffect>
                                  </p:childTnLst>
                                </p:cTn>
                              </p:par>
                              <p:par>
                                <p:cTn id="69" presetID="58" presetClass="entr" presetSubtype="0" accel="100000" fill="hold" nodeType="withEffect">
                                  <p:stCondLst>
                                    <p:cond delay="0"/>
                                  </p:stCondLst>
                                  <p:childTnLst>
                                    <p:set>
                                      <p:cBhvr>
                                        <p:cTn id="70" dur="1" fill="hold">
                                          <p:stCondLst>
                                            <p:cond delay="0"/>
                                          </p:stCondLst>
                                        </p:cTn>
                                        <p:tgtEl>
                                          <p:spTgt spid="80901"/>
                                        </p:tgtEl>
                                        <p:attrNameLst>
                                          <p:attrName>style.visibility</p:attrName>
                                        </p:attrNameLst>
                                      </p:cBhvr>
                                      <p:to>
                                        <p:strVal val="visible"/>
                                      </p:to>
                                    </p:set>
                                    <p:anim calcmode="lin" valueType="num">
                                      <p:cBhvr>
                                        <p:cTn id="71" dur="500" fill="hold"/>
                                        <p:tgtEl>
                                          <p:spTgt spid="80901"/>
                                        </p:tgtEl>
                                        <p:attrNameLst>
                                          <p:attrName>ppt_w</p:attrName>
                                        </p:attrNameLst>
                                      </p:cBhvr>
                                      <p:tavLst>
                                        <p:tav tm="0">
                                          <p:val>
                                            <p:strVal val="#ppt_w*2.5"/>
                                          </p:val>
                                        </p:tav>
                                        <p:tav tm="100000">
                                          <p:val>
                                            <p:strVal val="#ppt_w"/>
                                          </p:val>
                                        </p:tav>
                                      </p:tavLst>
                                    </p:anim>
                                    <p:anim calcmode="lin" valueType="num">
                                      <p:cBhvr>
                                        <p:cTn id="72" dur="500" fill="hold"/>
                                        <p:tgtEl>
                                          <p:spTgt spid="80901"/>
                                        </p:tgtEl>
                                        <p:attrNameLst>
                                          <p:attrName>ppt_h</p:attrName>
                                        </p:attrNameLst>
                                      </p:cBhvr>
                                      <p:tavLst>
                                        <p:tav tm="0">
                                          <p:val>
                                            <p:strVal val="#ppt_h*0.01"/>
                                          </p:val>
                                        </p:tav>
                                        <p:tav tm="100000">
                                          <p:val>
                                            <p:strVal val="#ppt_h"/>
                                          </p:val>
                                        </p:tav>
                                      </p:tavLst>
                                    </p:anim>
                                    <p:anim calcmode="lin" valueType="num">
                                      <p:cBhvr>
                                        <p:cTn id="73" dur="500" fill="hold"/>
                                        <p:tgtEl>
                                          <p:spTgt spid="80901"/>
                                        </p:tgtEl>
                                        <p:attrNameLst>
                                          <p:attrName>ppt_x</p:attrName>
                                        </p:attrNameLst>
                                      </p:cBhvr>
                                      <p:tavLst>
                                        <p:tav tm="0">
                                          <p:val>
                                            <p:strVal val="#ppt_x"/>
                                          </p:val>
                                        </p:tav>
                                        <p:tav tm="100000">
                                          <p:val>
                                            <p:strVal val="#ppt_x"/>
                                          </p:val>
                                        </p:tav>
                                      </p:tavLst>
                                    </p:anim>
                                    <p:anim calcmode="lin" valueType="num">
                                      <p:cBhvr>
                                        <p:cTn id="74" dur="500" fill="hold"/>
                                        <p:tgtEl>
                                          <p:spTgt spid="80901"/>
                                        </p:tgtEl>
                                        <p:attrNameLst>
                                          <p:attrName>ppt_y</p:attrName>
                                        </p:attrNameLst>
                                      </p:cBhvr>
                                      <p:tavLst>
                                        <p:tav tm="0">
                                          <p:val>
                                            <p:strVal val="#ppt_h+1"/>
                                          </p:val>
                                        </p:tav>
                                        <p:tav tm="100000">
                                          <p:val>
                                            <p:strVal val="#ppt_y"/>
                                          </p:val>
                                        </p:tav>
                                      </p:tavLst>
                                    </p:anim>
                                    <p:animEffect transition="in" filter="fade">
                                      <p:cBhvr>
                                        <p:cTn id="75" dur="500"/>
                                        <p:tgtEl>
                                          <p:spTgt spid="80901"/>
                                        </p:tgtEl>
                                      </p:cBhvr>
                                    </p:animEffect>
                                  </p:childTnLst>
                                </p:cTn>
                              </p:par>
                              <p:par>
                                <p:cTn id="76" presetID="58" presetClass="entr" presetSubtype="0" accel="100000" fill="hold" nodeType="with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p:cTn id="78" dur="500" fill="hold"/>
                                        <p:tgtEl>
                                          <p:spTgt spid="8"/>
                                        </p:tgtEl>
                                        <p:attrNameLst>
                                          <p:attrName>ppt_w</p:attrName>
                                        </p:attrNameLst>
                                      </p:cBhvr>
                                      <p:tavLst>
                                        <p:tav tm="0">
                                          <p:val>
                                            <p:strVal val="#ppt_w*2.5"/>
                                          </p:val>
                                        </p:tav>
                                        <p:tav tm="100000">
                                          <p:val>
                                            <p:strVal val="#ppt_w"/>
                                          </p:val>
                                        </p:tav>
                                      </p:tavLst>
                                    </p:anim>
                                    <p:anim calcmode="lin" valueType="num">
                                      <p:cBhvr>
                                        <p:cTn id="79" dur="500" fill="hold"/>
                                        <p:tgtEl>
                                          <p:spTgt spid="8"/>
                                        </p:tgtEl>
                                        <p:attrNameLst>
                                          <p:attrName>ppt_h</p:attrName>
                                        </p:attrNameLst>
                                      </p:cBhvr>
                                      <p:tavLst>
                                        <p:tav tm="0">
                                          <p:val>
                                            <p:strVal val="#ppt_h*0.01"/>
                                          </p:val>
                                        </p:tav>
                                        <p:tav tm="100000">
                                          <p:val>
                                            <p:strVal val="#ppt_h"/>
                                          </p:val>
                                        </p:tav>
                                      </p:tavLst>
                                    </p:anim>
                                    <p:anim calcmode="lin" valueType="num">
                                      <p:cBhvr>
                                        <p:cTn id="80" dur="500" fill="hold"/>
                                        <p:tgtEl>
                                          <p:spTgt spid="8"/>
                                        </p:tgtEl>
                                        <p:attrNameLst>
                                          <p:attrName>ppt_x</p:attrName>
                                        </p:attrNameLst>
                                      </p:cBhvr>
                                      <p:tavLst>
                                        <p:tav tm="0">
                                          <p:val>
                                            <p:strVal val="#ppt_x"/>
                                          </p:val>
                                        </p:tav>
                                        <p:tav tm="100000">
                                          <p:val>
                                            <p:strVal val="#ppt_x"/>
                                          </p:val>
                                        </p:tav>
                                      </p:tavLst>
                                    </p:anim>
                                    <p:anim calcmode="lin" valueType="num">
                                      <p:cBhvr>
                                        <p:cTn id="81" dur="500" fill="hold"/>
                                        <p:tgtEl>
                                          <p:spTgt spid="8"/>
                                        </p:tgtEl>
                                        <p:attrNameLst>
                                          <p:attrName>ppt_y</p:attrName>
                                        </p:attrNameLst>
                                      </p:cBhvr>
                                      <p:tavLst>
                                        <p:tav tm="0">
                                          <p:val>
                                            <p:strVal val="#ppt_h+1"/>
                                          </p:val>
                                        </p:tav>
                                        <p:tav tm="100000">
                                          <p:val>
                                            <p:strVal val="#ppt_y"/>
                                          </p:val>
                                        </p:tav>
                                      </p:tavLst>
                                    </p:anim>
                                    <p:animEffect transition="in" filter="fade">
                                      <p:cBhvr>
                                        <p:cTn id="8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142984"/>
            <a:ext cx="8229600" cy="4000528"/>
          </a:xfrm>
        </p:spPr>
        <p:txBody>
          <a:bodyPr>
            <a:normAutofit fontScale="55000" lnSpcReduction="20000"/>
          </a:bodyPr>
          <a:lstStyle/>
          <a:p>
            <a:r>
              <a:rPr lang="ru-RU" sz="3100" dirty="0" smtClean="0"/>
              <a:t>При любых промыслах особый интерес представляет величина нижней критической границы, при переходе через которую популяция уже не сможет восстановиться. Модель позволяет дать некий методический рецепт определения не самой критической границы, но степени близости к ней численности вида.</a:t>
            </a:r>
          </a:p>
          <a:p>
            <a:r>
              <a:rPr lang="ru-RU" sz="3100" dirty="0" smtClean="0"/>
              <a:t>Обратимся к рис. 3.9 а. Пусть численность вида в начальный момент времени была близка к максимально возможной. При </a:t>
            </a:r>
            <a:r>
              <a:rPr lang="ru-RU" sz="3100" i="1" dirty="0" err="1" smtClean="0"/>
              <a:t>t</a:t>
            </a:r>
            <a:r>
              <a:rPr lang="en-US" sz="3100" dirty="0" smtClean="0"/>
              <a:t>=</a:t>
            </a:r>
            <a:r>
              <a:rPr lang="ru-RU" sz="3100" dirty="0" smtClean="0"/>
              <a:t>0 происходит одноразовое выбивание популяции. Если численность осталась значительно больше критической, восстановление происходит сначала быстро, а затем с монотонным замедлением (кривая 1). </a:t>
            </a:r>
          </a:p>
          <a:p>
            <a:r>
              <a:rPr lang="ru-RU" sz="3100" dirty="0" smtClean="0"/>
              <a:t>Если же оставшаяся популяция близка к критической точке, восстановление происходит сначала очень медленно, численность популяции надолго «застревает» вблизи критической точки, а затем уже, «набрав силы», более быстро приближается к стационарному уровню (кривая 3). </a:t>
            </a:r>
          </a:p>
          <a:p>
            <a:r>
              <a:rPr lang="ru-RU" sz="3100" dirty="0" smtClean="0"/>
              <a:t>Кривая 2 представляет промежуточный случай. Таким образом, наблюдая реакцию системы на возмущение, можно предсказать приближение ее к опасным границам.</a:t>
            </a:r>
          </a:p>
          <a:p>
            <a:endParaRPr lang="ru-RU" dirty="0"/>
          </a:p>
        </p:txBody>
      </p:sp>
      <p:pic>
        <p:nvPicPr>
          <p:cNvPr id="4" name="Picture 2" descr="C:\Users\73B5~1\AppData\Local\Temp\Rar$EX60.950\LectMB\Lect03.files\image092.jpg"/>
          <p:cNvPicPr>
            <a:picLocks noChangeAspect="1" noChangeArrowheads="1"/>
          </p:cNvPicPr>
          <p:nvPr/>
        </p:nvPicPr>
        <p:blipFill>
          <a:blip r:embed="rId2" cstate="print"/>
          <a:srcRect/>
          <a:stretch>
            <a:fillRect/>
          </a:stretch>
        </p:blipFill>
        <p:spPr bwMode="auto">
          <a:xfrm>
            <a:off x="2428860" y="5067299"/>
            <a:ext cx="4086225" cy="1790701"/>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strVal val="#ppt_w*2.5"/>
                                          </p:val>
                                        </p:tav>
                                        <p:tav tm="100000">
                                          <p:val>
                                            <p:strVal val="#ppt_w"/>
                                          </p:val>
                                        </p:tav>
                                      </p:tavLst>
                                    </p:anim>
                                    <p:anim calcmode="lin" valueType="num">
                                      <p:cBhvr>
                                        <p:cTn id="24" dur="500" fill="hold"/>
                                        <p:tgtEl>
                                          <p:spTgt spid="4"/>
                                        </p:tgtEl>
                                        <p:attrNameLst>
                                          <p:attrName>ppt_h</p:attrName>
                                        </p:attrNameLst>
                                      </p:cBhvr>
                                      <p:tavLst>
                                        <p:tav tm="0">
                                          <p:val>
                                            <p:strVal val="#ppt_h*0.01"/>
                                          </p:val>
                                        </p:tav>
                                        <p:tav tm="100000">
                                          <p:val>
                                            <p:strVal val="#ppt_h"/>
                                          </p:val>
                                        </p:tav>
                                      </p:tavLst>
                                    </p:anim>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h+1"/>
                                          </p:val>
                                        </p:tav>
                                        <p:tav tm="100000">
                                          <p:val>
                                            <p:strVal val="#ppt_y"/>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cap="all" dirty="0" smtClean="0"/>
              <a:t>Дискретные модели популяций</a:t>
            </a:r>
            <a:r>
              <a:rPr lang="ru-RU" dirty="0" smtClean="0"/>
              <a:t>.</a:t>
            </a:r>
            <a:endParaRPr lang="ru-RU" dirty="0"/>
          </a:p>
        </p:txBody>
      </p:sp>
      <p:sp>
        <p:nvSpPr>
          <p:cNvPr id="3" name="Содержимое 2"/>
          <p:cNvSpPr>
            <a:spLocks noGrp="1"/>
          </p:cNvSpPr>
          <p:nvPr>
            <p:ph idx="1"/>
          </p:nvPr>
        </p:nvSpPr>
        <p:spPr>
          <a:xfrm>
            <a:off x="457200" y="1646236"/>
            <a:ext cx="8229600" cy="4997474"/>
          </a:xfrm>
        </p:spPr>
        <p:txBody>
          <a:bodyPr>
            <a:normAutofit fontScale="70000" lnSpcReduction="20000"/>
          </a:bodyPr>
          <a:lstStyle/>
          <a:p>
            <a:r>
              <a:rPr lang="ru-RU" dirty="0" smtClean="0"/>
              <a:t>Численность популяции не изменяется непрерывно, а представляет собой дискретную величину, что соответствует экспериментальным данным по переписи реальных популяций. </a:t>
            </a:r>
          </a:p>
          <a:p>
            <a:r>
              <a:rPr lang="ru-RU" dirty="0" smtClean="0"/>
              <a:t>Если предположить, что численность </a:t>
            </a:r>
            <a:r>
              <a:rPr lang="ru-RU" b="1" i="1" dirty="0" smtClean="0"/>
              <a:t>N</a:t>
            </a:r>
            <a:r>
              <a:rPr lang="ru-RU" dirty="0" smtClean="0"/>
              <a:t> зависит от численностей в некоторые предшествующие моменты времени, то для описания динамики численности популяций можно применить аппарат разностных уравнений (отображений).</a:t>
            </a:r>
          </a:p>
          <a:p>
            <a:r>
              <a:rPr lang="ru-RU" dirty="0" smtClean="0"/>
              <a:t>Если при этом внешние и внутренние факторы, определяющие развитие популяции, остаются во времени неизменными, то численность популяции в момент времени </a:t>
            </a:r>
            <a:r>
              <a:rPr lang="ru-RU" i="1" dirty="0" err="1" smtClean="0"/>
              <a:t>t</a:t>
            </a:r>
            <a:r>
              <a:rPr lang="ru-RU" dirty="0" smtClean="0"/>
              <a:t> может быть описана при помощи разностного уравнения в виде:</a:t>
            </a:r>
            <a:endParaRPr lang="en-US" dirty="0" smtClean="0"/>
          </a:p>
          <a:p>
            <a:endParaRPr lang="ru-RU" dirty="0" smtClean="0"/>
          </a:p>
          <a:p>
            <a:pPr>
              <a:buNone/>
            </a:pPr>
            <a:r>
              <a:rPr lang="en-US" dirty="0" smtClean="0"/>
              <a:t>				</a:t>
            </a:r>
            <a:r>
              <a:rPr lang="ru-RU" dirty="0" smtClean="0"/>
              <a:t>	</a:t>
            </a:r>
            <a:r>
              <a:rPr lang="en-US" dirty="0" smtClean="0"/>
              <a:t>			</a:t>
            </a:r>
            <a:r>
              <a:rPr lang="ru-RU" dirty="0" smtClean="0"/>
              <a:t>(3.10)</a:t>
            </a:r>
          </a:p>
          <a:p>
            <a:r>
              <a:rPr lang="ru-RU" dirty="0" smtClean="0"/>
              <a:t>Здесь функция </a:t>
            </a:r>
            <a:r>
              <a:rPr lang="ru-RU" i="1" dirty="0" smtClean="0"/>
              <a:t>F</a:t>
            </a:r>
            <a:r>
              <a:rPr lang="ru-RU" dirty="0" smtClean="0"/>
              <a:t> зависит от численности популяции в </a:t>
            </a:r>
            <a:r>
              <a:rPr lang="ru-RU" i="1" dirty="0" err="1" smtClean="0"/>
              <a:t>k</a:t>
            </a:r>
            <a:r>
              <a:rPr lang="ru-RU" b="1" i="1" dirty="0" smtClean="0"/>
              <a:t> </a:t>
            </a:r>
            <a:r>
              <a:rPr lang="ru-RU" dirty="0" smtClean="0"/>
              <a:t>предшествующие моменты времени.</a:t>
            </a:r>
          </a:p>
          <a:p>
            <a:endParaRPr lang="ru-RU" dirty="0"/>
          </a:p>
        </p:txBody>
      </p:sp>
      <p:pic>
        <p:nvPicPr>
          <p:cNvPr id="82946" name="Picture 2" descr="C:\Users\73B5~1\AppData\Local\Temp\Rar$EX60.950\LectMB\Lect03.files\image094.gif"/>
          <p:cNvPicPr>
            <a:picLocks noChangeAspect="1" noChangeArrowheads="1"/>
          </p:cNvPicPr>
          <p:nvPr/>
        </p:nvPicPr>
        <p:blipFill>
          <a:blip r:embed="rId2" cstate="print"/>
          <a:srcRect/>
          <a:stretch>
            <a:fillRect/>
          </a:stretch>
        </p:blipFill>
        <p:spPr bwMode="auto">
          <a:xfrm>
            <a:off x="2214546" y="4500570"/>
            <a:ext cx="4400581" cy="50006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4" end="4"/>
                                            </p:txEl>
                                          </p:spTgt>
                                        </p:tgtEl>
                                      </p:cBhvr>
                                    </p:animEffect>
                                  </p:childTnLst>
                                </p:cTn>
                              </p:par>
                              <p:par>
                                <p:cTn id="39" presetID="58" presetClass="entr" presetSubtype="0" accel="100000" fill="hold" nodeType="withEffect">
                                  <p:stCondLst>
                                    <p:cond delay="0"/>
                                  </p:stCondLst>
                                  <p:childTnLst>
                                    <p:set>
                                      <p:cBhvr>
                                        <p:cTn id="40" dur="1" fill="hold">
                                          <p:stCondLst>
                                            <p:cond delay="0"/>
                                          </p:stCondLst>
                                        </p:cTn>
                                        <p:tgtEl>
                                          <p:spTgt spid="82946"/>
                                        </p:tgtEl>
                                        <p:attrNameLst>
                                          <p:attrName>style.visibility</p:attrName>
                                        </p:attrNameLst>
                                      </p:cBhvr>
                                      <p:to>
                                        <p:strVal val="visible"/>
                                      </p:to>
                                    </p:set>
                                    <p:anim calcmode="lin" valueType="num">
                                      <p:cBhvr>
                                        <p:cTn id="41" dur="500" fill="hold"/>
                                        <p:tgtEl>
                                          <p:spTgt spid="82946"/>
                                        </p:tgtEl>
                                        <p:attrNameLst>
                                          <p:attrName>ppt_w</p:attrName>
                                        </p:attrNameLst>
                                      </p:cBhvr>
                                      <p:tavLst>
                                        <p:tav tm="0">
                                          <p:val>
                                            <p:strVal val="#ppt_w*2.5"/>
                                          </p:val>
                                        </p:tav>
                                        <p:tav tm="100000">
                                          <p:val>
                                            <p:strVal val="#ppt_w"/>
                                          </p:val>
                                        </p:tav>
                                      </p:tavLst>
                                    </p:anim>
                                    <p:anim calcmode="lin" valueType="num">
                                      <p:cBhvr>
                                        <p:cTn id="42" dur="500" fill="hold"/>
                                        <p:tgtEl>
                                          <p:spTgt spid="82946"/>
                                        </p:tgtEl>
                                        <p:attrNameLst>
                                          <p:attrName>ppt_h</p:attrName>
                                        </p:attrNameLst>
                                      </p:cBhvr>
                                      <p:tavLst>
                                        <p:tav tm="0">
                                          <p:val>
                                            <p:strVal val="#ppt_h*0.01"/>
                                          </p:val>
                                        </p:tav>
                                        <p:tav tm="100000">
                                          <p:val>
                                            <p:strVal val="#ppt_h"/>
                                          </p:val>
                                        </p:tav>
                                      </p:tavLst>
                                    </p:anim>
                                    <p:anim calcmode="lin" valueType="num">
                                      <p:cBhvr>
                                        <p:cTn id="43" dur="500" fill="hold"/>
                                        <p:tgtEl>
                                          <p:spTgt spid="82946"/>
                                        </p:tgtEl>
                                        <p:attrNameLst>
                                          <p:attrName>ppt_x</p:attrName>
                                        </p:attrNameLst>
                                      </p:cBhvr>
                                      <p:tavLst>
                                        <p:tav tm="0">
                                          <p:val>
                                            <p:strVal val="#ppt_x"/>
                                          </p:val>
                                        </p:tav>
                                        <p:tav tm="100000">
                                          <p:val>
                                            <p:strVal val="#ppt_x"/>
                                          </p:val>
                                        </p:tav>
                                      </p:tavLst>
                                    </p:anim>
                                    <p:anim calcmode="lin" valueType="num">
                                      <p:cBhvr>
                                        <p:cTn id="44" dur="500" fill="hold"/>
                                        <p:tgtEl>
                                          <p:spTgt spid="82946"/>
                                        </p:tgtEl>
                                        <p:attrNameLst>
                                          <p:attrName>ppt_y</p:attrName>
                                        </p:attrNameLst>
                                      </p:cBhvr>
                                      <p:tavLst>
                                        <p:tav tm="0">
                                          <p:val>
                                            <p:strVal val="#ppt_h+1"/>
                                          </p:val>
                                        </p:tav>
                                        <p:tav tm="100000">
                                          <p:val>
                                            <p:strVal val="#ppt_y"/>
                                          </p:val>
                                        </p:tav>
                                      </p:tavLst>
                                    </p:anim>
                                    <p:animEffect transition="in" filter="fade">
                                      <p:cBhvr>
                                        <p:cTn id="45" dur="500"/>
                                        <p:tgtEl>
                                          <p:spTgt spid="82946"/>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62500" lnSpcReduction="20000"/>
          </a:bodyPr>
          <a:lstStyle/>
          <a:p>
            <a:r>
              <a:rPr lang="ru-RU" dirty="0" smtClean="0"/>
              <a:t>Особенно просто выглядит разностное уравнение в случае, когда численность каждого следующего поколения в популяции </a:t>
            </a:r>
            <a:r>
              <a:rPr lang="ru-RU" i="1" dirty="0" smtClean="0"/>
              <a:t>N</a:t>
            </a:r>
            <a:r>
              <a:rPr lang="ru-RU" i="1" baseline="-25000" dirty="0" smtClean="0"/>
              <a:t>t+</a:t>
            </a:r>
            <a:r>
              <a:rPr lang="ru-RU" baseline="-25000" dirty="0" smtClean="0"/>
              <a:t>1</a:t>
            </a:r>
            <a:r>
              <a:rPr lang="ru-RU" dirty="0" smtClean="0"/>
              <a:t> зависит лишь от предыдущего поколения </a:t>
            </a:r>
            <a:r>
              <a:rPr lang="ru-RU" i="1" dirty="0" err="1" smtClean="0"/>
              <a:t>N</a:t>
            </a:r>
            <a:r>
              <a:rPr lang="ru-RU" i="1" baseline="-25000" dirty="0" err="1" smtClean="0"/>
              <a:t>t</a:t>
            </a:r>
            <a:r>
              <a:rPr lang="ru-RU" dirty="0" smtClean="0"/>
              <a:t> . Это справедливо для многих видов насекомых. Их взрослые особи живут непродолжительное время, достаточное для откладывания яиц, и к моменту появления на свет нового поколения (на стадии взрослой особи) предшествующее поколение прекращает свое существование. То же имеет место для некоторых видов зоопланктона, рыб, птиц. Про эти виды можно сказать, что поколения в них не перекрываются во времени, и уравнение (3.10) может быть записано в виде:</a:t>
            </a:r>
            <a:endParaRPr lang="en-US" dirty="0" smtClean="0"/>
          </a:p>
          <a:p>
            <a:endParaRPr lang="ru-RU" dirty="0" smtClean="0"/>
          </a:p>
          <a:p>
            <a:pPr>
              <a:buNone/>
            </a:pPr>
            <a:r>
              <a:rPr lang="en-US" dirty="0" smtClean="0"/>
              <a:t>		        				        </a:t>
            </a:r>
            <a:r>
              <a:rPr lang="ru-RU" dirty="0" smtClean="0"/>
              <a:t>(3.11)</a:t>
            </a:r>
          </a:p>
          <a:p>
            <a:r>
              <a:rPr lang="ru-RU" dirty="0" smtClean="0"/>
              <a:t>Опыт показывает, что в таких системах при малых численностях </a:t>
            </a:r>
            <a:r>
              <a:rPr lang="ru-RU" i="1" dirty="0" smtClean="0"/>
              <a:t>N</a:t>
            </a:r>
            <a:r>
              <a:rPr lang="ru-RU" b="1" i="1" dirty="0" smtClean="0"/>
              <a:t> </a:t>
            </a:r>
            <a:r>
              <a:rPr lang="ru-RU" dirty="0" smtClean="0"/>
              <a:t>растет  от одной генерации к другой, а при высоких – падает. Это свойство в экономике проявляется как закон «бумов» и «спадов».</a:t>
            </a:r>
          </a:p>
          <a:p>
            <a:endParaRPr lang="ru-RU" dirty="0"/>
          </a:p>
        </p:txBody>
      </p:sp>
      <p:pic>
        <p:nvPicPr>
          <p:cNvPr id="84994" name="Picture 2" descr="C:\Users\73B5~1\AppData\Local\Temp\Rar$EX60.950\LectMB\Lect03.files\image096.gif"/>
          <p:cNvPicPr>
            <a:picLocks noChangeAspect="1" noChangeArrowheads="1"/>
          </p:cNvPicPr>
          <p:nvPr/>
        </p:nvPicPr>
        <p:blipFill>
          <a:blip r:embed="rId2" cstate="print"/>
          <a:srcRect/>
          <a:stretch>
            <a:fillRect/>
          </a:stretch>
        </p:blipFill>
        <p:spPr bwMode="auto">
          <a:xfrm>
            <a:off x="3714744" y="4500570"/>
            <a:ext cx="1857388" cy="50656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84994"/>
                                        </p:tgtEl>
                                        <p:attrNameLst>
                                          <p:attrName>style.visibility</p:attrName>
                                        </p:attrNameLst>
                                      </p:cBhvr>
                                      <p:to>
                                        <p:strVal val="visible"/>
                                      </p:to>
                                    </p:set>
                                    <p:anim calcmode="lin" valueType="num">
                                      <p:cBhvr>
                                        <p:cTn id="23" dur="500" fill="hold"/>
                                        <p:tgtEl>
                                          <p:spTgt spid="84994"/>
                                        </p:tgtEl>
                                        <p:attrNameLst>
                                          <p:attrName>ppt_w</p:attrName>
                                        </p:attrNameLst>
                                      </p:cBhvr>
                                      <p:tavLst>
                                        <p:tav tm="0">
                                          <p:val>
                                            <p:strVal val="#ppt_w*2.5"/>
                                          </p:val>
                                        </p:tav>
                                        <p:tav tm="100000">
                                          <p:val>
                                            <p:strVal val="#ppt_w"/>
                                          </p:val>
                                        </p:tav>
                                      </p:tavLst>
                                    </p:anim>
                                    <p:anim calcmode="lin" valueType="num">
                                      <p:cBhvr>
                                        <p:cTn id="24" dur="500" fill="hold"/>
                                        <p:tgtEl>
                                          <p:spTgt spid="84994"/>
                                        </p:tgtEl>
                                        <p:attrNameLst>
                                          <p:attrName>ppt_h</p:attrName>
                                        </p:attrNameLst>
                                      </p:cBhvr>
                                      <p:tavLst>
                                        <p:tav tm="0">
                                          <p:val>
                                            <p:strVal val="#ppt_h*0.01"/>
                                          </p:val>
                                        </p:tav>
                                        <p:tav tm="100000">
                                          <p:val>
                                            <p:strVal val="#ppt_h"/>
                                          </p:val>
                                        </p:tav>
                                      </p:tavLst>
                                    </p:anim>
                                    <p:anim calcmode="lin" valueType="num">
                                      <p:cBhvr>
                                        <p:cTn id="25" dur="500" fill="hold"/>
                                        <p:tgtEl>
                                          <p:spTgt spid="84994"/>
                                        </p:tgtEl>
                                        <p:attrNameLst>
                                          <p:attrName>ppt_x</p:attrName>
                                        </p:attrNameLst>
                                      </p:cBhvr>
                                      <p:tavLst>
                                        <p:tav tm="0">
                                          <p:val>
                                            <p:strVal val="#ppt_x"/>
                                          </p:val>
                                        </p:tav>
                                        <p:tav tm="100000">
                                          <p:val>
                                            <p:strVal val="#ppt_x"/>
                                          </p:val>
                                        </p:tav>
                                      </p:tavLst>
                                    </p:anim>
                                    <p:anim calcmode="lin" valueType="num">
                                      <p:cBhvr>
                                        <p:cTn id="26" dur="500" fill="hold"/>
                                        <p:tgtEl>
                                          <p:spTgt spid="84994"/>
                                        </p:tgtEl>
                                        <p:attrNameLst>
                                          <p:attrName>ppt_y</p:attrName>
                                        </p:attrNameLst>
                                      </p:cBhvr>
                                      <p:tavLst>
                                        <p:tav tm="0">
                                          <p:val>
                                            <p:strVal val="#ppt_h+1"/>
                                          </p:val>
                                        </p:tav>
                                        <p:tav tm="100000">
                                          <p:val>
                                            <p:strVal val="#ppt_y"/>
                                          </p:val>
                                        </p:tav>
                                      </p:tavLst>
                                    </p:anim>
                                    <p:animEffect transition="in" filter="fade">
                                      <p:cBhvr>
                                        <p:cTn id="27" dur="500"/>
                                        <p:tgtEl>
                                          <p:spTgt spid="84994"/>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857232"/>
            <a:ext cx="8229600" cy="3143273"/>
          </a:xfrm>
        </p:spPr>
        <p:txBody>
          <a:bodyPr>
            <a:normAutofit fontScale="62500" lnSpcReduction="20000"/>
          </a:bodyPr>
          <a:lstStyle/>
          <a:p>
            <a:r>
              <a:rPr lang="ru-RU" dirty="0" smtClean="0"/>
              <a:t>В таких случаях функция </a:t>
            </a:r>
            <a:r>
              <a:rPr lang="ru-RU" i="1" dirty="0" smtClean="0"/>
              <a:t>N</a:t>
            </a:r>
            <a:r>
              <a:rPr lang="ru-RU" dirty="0" smtClean="0"/>
              <a:t> – </a:t>
            </a:r>
            <a:r>
              <a:rPr lang="ru-RU" dirty="0" err="1" smtClean="0"/>
              <a:t>одноэкстремальная</a:t>
            </a:r>
            <a:r>
              <a:rPr lang="ru-RU" dirty="0" smtClean="0"/>
              <a:t> функция (рис. 3.10)</a:t>
            </a:r>
          </a:p>
          <a:p>
            <a:r>
              <a:rPr lang="ru-RU" dirty="0" smtClean="0"/>
              <a:t>В зависимости от крутизны графика </a:t>
            </a:r>
            <a:r>
              <a:rPr lang="ru-RU" i="1" dirty="0" smtClean="0"/>
              <a:t>F (</a:t>
            </a:r>
            <a:r>
              <a:rPr lang="ru-RU" i="1" dirty="0" err="1" smtClean="0"/>
              <a:t>N</a:t>
            </a:r>
            <a:r>
              <a:rPr lang="ru-RU" i="1" baseline="-25000" dirty="0" err="1" smtClean="0"/>
              <a:t>t</a:t>
            </a:r>
            <a:r>
              <a:rPr lang="ru-RU" i="1" dirty="0" smtClean="0"/>
              <a:t>)</a:t>
            </a:r>
            <a:r>
              <a:rPr lang="ru-RU" b="1" i="1" dirty="0" smtClean="0"/>
              <a:t> </a:t>
            </a:r>
            <a:r>
              <a:rPr lang="ru-RU" dirty="0" smtClean="0"/>
              <a:t>в системе могут возникать различные режимы: монотонное и колебательное приближение к равновесию, колебательные изменения – циклы разной длины и </a:t>
            </a:r>
            <a:r>
              <a:rPr lang="ru-RU" dirty="0" err="1" smtClean="0"/>
              <a:t>квазистохастическое</a:t>
            </a:r>
            <a:r>
              <a:rPr lang="ru-RU" dirty="0" smtClean="0"/>
              <a:t> поведение </a:t>
            </a:r>
            <a:r>
              <a:rPr lang="ru-RU" i="1" dirty="0" smtClean="0"/>
              <a:t>хаос</a:t>
            </a:r>
            <a:r>
              <a:rPr lang="ru-RU" b="1" i="1" dirty="0" smtClean="0"/>
              <a:t>.</a:t>
            </a:r>
            <a:endParaRPr lang="ru-RU" dirty="0" smtClean="0"/>
          </a:p>
          <a:p>
            <a:r>
              <a:rPr lang="ru-RU" dirty="0" smtClean="0"/>
              <a:t>Модели вида (3.11) являются простейшими детерминированными объектами, демонстрирующими хаотическое поведение.</a:t>
            </a:r>
          </a:p>
          <a:p>
            <a:r>
              <a:rPr lang="ru-RU" dirty="0" smtClean="0"/>
              <a:t>Если поколения перекрываются – появляются дискретные возрастные группы (стадии развития). Для их описания обычно используются тоже дискретные, но более сложные матричные модели.</a:t>
            </a:r>
          </a:p>
          <a:p>
            <a:endParaRPr lang="ru-RU" dirty="0"/>
          </a:p>
        </p:txBody>
      </p:sp>
      <p:pic>
        <p:nvPicPr>
          <p:cNvPr id="86022" name="Picture 6" descr="C:\Users\73B5~1\AppData\Local\Temp\Rar$EX60.950\LectMB\Lect03.files\image099.jpg"/>
          <p:cNvPicPr>
            <a:picLocks noChangeAspect="1" noChangeArrowheads="1"/>
          </p:cNvPicPr>
          <p:nvPr/>
        </p:nvPicPr>
        <p:blipFill>
          <a:blip r:embed="rId2" cstate="print"/>
          <a:srcRect/>
          <a:stretch>
            <a:fillRect/>
          </a:stretch>
        </p:blipFill>
        <p:spPr bwMode="auto">
          <a:xfrm>
            <a:off x="4071934" y="3214686"/>
            <a:ext cx="3857652" cy="2928097"/>
          </a:xfrm>
          <a:prstGeom prst="rect">
            <a:avLst/>
          </a:prstGeom>
          <a:noFill/>
        </p:spPr>
      </p:pic>
      <p:pic>
        <p:nvPicPr>
          <p:cNvPr id="86021" name="Picture 5" descr="Подпись: Рис. 3.10. Вид одно-экстремальной функции Nt+1=f(Nt).&#10;&#10;&#10;&#10;"/>
          <p:cNvPicPr>
            <a:picLocks noChangeAspect="1" noChangeArrowheads="1"/>
          </p:cNvPicPr>
          <p:nvPr/>
        </p:nvPicPr>
        <p:blipFill>
          <a:blip r:embed="rId3" cstate="print"/>
          <a:srcRect/>
          <a:stretch>
            <a:fillRect/>
          </a:stretch>
        </p:blipFill>
        <p:spPr bwMode="auto">
          <a:xfrm>
            <a:off x="1643042" y="4286256"/>
            <a:ext cx="2379717" cy="107157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nodeType="clickEffect">
                                  <p:stCondLst>
                                    <p:cond delay="0"/>
                                  </p:stCondLst>
                                  <p:childTnLst>
                                    <p:set>
                                      <p:cBhvr>
                                        <p:cTn id="42" dur="1" fill="hold">
                                          <p:stCondLst>
                                            <p:cond delay="0"/>
                                          </p:stCondLst>
                                        </p:cTn>
                                        <p:tgtEl>
                                          <p:spTgt spid="86022"/>
                                        </p:tgtEl>
                                        <p:attrNameLst>
                                          <p:attrName>style.visibility</p:attrName>
                                        </p:attrNameLst>
                                      </p:cBhvr>
                                      <p:to>
                                        <p:strVal val="visible"/>
                                      </p:to>
                                    </p:set>
                                    <p:anim calcmode="lin" valueType="num">
                                      <p:cBhvr>
                                        <p:cTn id="43" dur="500" fill="hold"/>
                                        <p:tgtEl>
                                          <p:spTgt spid="86022"/>
                                        </p:tgtEl>
                                        <p:attrNameLst>
                                          <p:attrName>ppt_w</p:attrName>
                                        </p:attrNameLst>
                                      </p:cBhvr>
                                      <p:tavLst>
                                        <p:tav tm="0">
                                          <p:val>
                                            <p:strVal val="#ppt_w*2.5"/>
                                          </p:val>
                                        </p:tav>
                                        <p:tav tm="100000">
                                          <p:val>
                                            <p:strVal val="#ppt_w"/>
                                          </p:val>
                                        </p:tav>
                                      </p:tavLst>
                                    </p:anim>
                                    <p:anim calcmode="lin" valueType="num">
                                      <p:cBhvr>
                                        <p:cTn id="44" dur="500" fill="hold"/>
                                        <p:tgtEl>
                                          <p:spTgt spid="86022"/>
                                        </p:tgtEl>
                                        <p:attrNameLst>
                                          <p:attrName>ppt_h</p:attrName>
                                        </p:attrNameLst>
                                      </p:cBhvr>
                                      <p:tavLst>
                                        <p:tav tm="0">
                                          <p:val>
                                            <p:strVal val="#ppt_h*0.01"/>
                                          </p:val>
                                        </p:tav>
                                        <p:tav tm="100000">
                                          <p:val>
                                            <p:strVal val="#ppt_h"/>
                                          </p:val>
                                        </p:tav>
                                      </p:tavLst>
                                    </p:anim>
                                    <p:anim calcmode="lin" valueType="num">
                                      <p:cBhvr>
                                        <p:cTn id="45" dur="500" fill="hold"/>
                                        <p:tgtEl>
                                          <p:spTgt spid="86022"/>
                                        </p:tgtEl>
                                        <p:attrNameLst>
                                          <p:attrName>ppt_x</p:attrName>
                                        </p:attrNameLst>
                                      </p:cBhvr>
                                      <p:tavLst>
                                        <p:tav tm="0">
                                          <p:val>
                                            <p:strVal val="#ppt_x"/>
                                          </p:val>
                                        </p:tav>
                                        <p:tav tm="100000">
                                          <p:val>
                                            <p:strVal val="#ppt_x"/>
                                          </p:val>
                                        </p:tav>
                                      </p:tavLst>
                                    </p:anim>
                                    <p:anim calcmode="lin" valueType="num">
                                      <p:cBhvr>
                                        <p:cTn id="46" dur="500" fill="hold"/>
                                        <p:tgtEl>
                                          <p:spTgt spid="86022"/>
                                        </p:tgtEl>
                                        <p:attrNameLst>
                                          <p:attrName>ppt_y</p:attrName>
                                        </p:attrNameLst>
                                      </p:cBhvr>
                                      <p:tavLst>
                                        <p:tav tm="0">
                                          <p:val>
                                            <p:strVal val="#ppt_h+1"/>
                                          </p:val>
                                        </p:tav>
                                        <p:tav tm="100000">
                                          <p:val>
                                            <p:strVal val="#ppt_y"/>
                                          </p:val>
                                        </p:tav>
                                      </p:tavLst>
                                    </p:anim>
                                    <p:animEffect transition="in" filter="fade">
                                      <p:cBhvr>
                                        <p:cTn id="47" dur="500"/>
                                        <p:tgtEl>
                                          <p:spTgt spid="86022"/>
                                        </p:tgtEl>
                                      </p:cBhvr>
                                    </p:animEffect>
                                  </p:childTnLst>
                                </p:cTn>
                              </p:par>
                              <p:par>
                                <p:cTn id="48" presetID="58" presetClass="entr" presetSubtype="0" accel="100000" fill="hold" nodeType="withEffect">
                                  <p:stCondLst>
                                    <p:cond delay="0"/>
                                  </p:stCondLst>
                                  <p:childTnLst>
                                    <p:set>
                                      <p:cBhvr>
                                        <p:cTn id="49" dur="1" fill="hold">
                                          <p:stCondLst>
                                            <p:cond delay="0"/>
                                          </p:stCondLst>
                                        </p:cTn>
                                        <p:tgtEl>
                                          <p:spTgt spid="86021"/>
                                        </p:tgtEl>
                                        <p:attrNameLst>
                                          <p:attrName>style.visibility</p:attrName>
                                        </p:attrNameLst>
                                      </p:cBhvr>
                                      <p:to>
                                        <p:strVal val="visible"/>
                                      </p:to>
                                    </p:set>
                                    <p:anim calcmode="lin" valueType="num">
                                      <p:cBhvr>
                                        <p:cTn id="50" dur="500" fill="hold"/>
                                        <p:tgtEl>
                                          <p:spTgt spid="86021"/>
                                        </p:tgtEl>
                                        <p:attrNameLst>
                                          <p:attrName>ppt_w</p:attrName>
                                        </p:attrNameLst>
                                      </p:cBhvr>
                                      <p:tavLst>
                                        <p:tav tm="0">
                                          <p:val>
                                            <p:strVal val="#ppt_w*2.5"/>
                                          </p:val>
                                        </p:tav>
                                        <p:tav tm="100000">
                                          <p:val>
                                            <p:strVal val="#ppt_w"/>
                                          </p:val>
                                        </p:tav>
                                      </p:tavLst>
                                    </p:anim>
                                    <p:anim calcmode="lin" valueType="num">
                                      <p:cBhvr>
                                        <p:cTn id="51" dur="500" fill="hold"/>
                                        <p:tgtEl>
                                          <p:spTgt spid="86021"/>
                                        </p:tgtEl>
                                        <p:attrNameLst>
                                          <p:attrName>ppt_h</p:attrName>
                                        </p:attrNameLst>
                                      </p:cBhvr>
                                      <p:tavLst>
                                        <p:tav tm="0">
                                          <p:val>
                                            <p:strVal val="#ppt_h*0.01"/>
                                          </p:val>
                                        </p:tav>
                                        <p:tav tm="100000">
                                          <p:val>
                                            <p:strVal val="#ppt_h"/>
                                          </p:val>
                                        </p:tav>
                                      </p:tavLst>
                                    </p:anim>
                                    <p:anim calcmode="lin" valueType="num">
                                      <p:cBhvr>
                                        <p:cTn id="52" dur="500" fill="hold"/>
                                        <p:tgtEl>
                                          <p:spTgt spid="86021"/>
                                        </p:tgtEl>
                                        <p:attrNameLst>
                                          <p:attrName>ppt_x</p:attrName>
                                        </p:attrNameLst>
                                      </p:cBhvr>
                                      <p:tavLst>
                                        <p:tav tm="0">
                                          <p:val>
                                            <p:strVal val="#ppt_x"/>
                                          </p:val>
                                        </p:tav>
                                        <p:tav tm="100000">
                                          <p:val>
                                            <p:strVal val="#ppt_x"/>
                                          </p:val>
                                        </p:tav>
                                      </p:tavLst>
                                    </p:anim>
                                    <p:anim calcmode="lin" valueType="num">
                                      <p:cBhvr>
                                        <p:cTn id="53" dur="500" fill="hold"/>
                                        <p:tgtEl>
                                          <p:spTgt spid="86021"/>
                                        </p:tgtEl>
                                        <p:attrNameLst>
                                          <p:attrName>ppt_y</p:attrName>
                                        </p:attrNameLst>
                                      </p:cBhvr>
                                      <p:tavLst>
                                        <p:tav tm="0">
                                          <p:val>
                                            <p:strVal val="#ppt_h+1"/>
                                          </p:val>
                                        </p:tav>
                                        <p:tav tm="100000">
                                          <p:val>
                                            <p:strVal val="#ppt_y"/>
                                          </p:val>
                                        </p:tav>
                                      </p:tavLst>
                                    </p:anim>
                                    <p:animEffect transition="in" filter="fade">
                                      <p:cBhvr>
                                        <p:cTn id="54"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28670"/>
            <a:ext cx="8229600" cy="3857652"/>
          </a:xfrm>
        </p:spPr>
        <p:txBody>
          <a:bodyPr>
            <a:normAutofit fontScale="55000" lnSpcReduction="20000"/>
          </a:bodyPr>
          <a:lstStyle/>
          <a:p>
            <a:r>
              <a:rPr lang="ru-RU" dirty="0" smtClean="0"/>
              <a:t>Вспомним </a:t>
            </a:r>
            <a:r>
              <a:rPr lang="ru-RU" dirty="0" err="1" smtClean="0"/>
              <a:t>логистическое</a:t>
            </a:r>
            <a:r>
              <a:rPr lang="ru-RU" dirty="0" smtClean="0"/>
              <a:t> уравнение, которое описывает развитие популяции в непрерывном времени.</a:t>
            </a:r>
          </a:p>
          <a:p>
            <a:r>
              <a:rPr lang="ru-RU" dirty="0" smtClean="0"/>
              <a:t>Заменим </a:t>
            </a:r>
            <a:r>
              <a:rPr lang="ru-RU" i="1" dirty="0" err="1" smtClean="0"/>
              <a:t>dN</a:t>
            </a:r>
            <a:r>
              <a:rPr lang="ru-RU" i="1" dirty="0" smtClean="0"/>
              <a:t>/</a:t>
            </a:r>
            <a:r>
              <a:rPr lang="ru-RU" i="1" dirty="0" err="1" smtClean="0"/>
              <a:t>dt</a:t>
            </a:r>
            <a:r>
              <a:rPr lang="ru-RU" dirty="0" smtClean="0"/>
              <a:t> на </a:t>
            </a:r>
            <a:r>
              <a:rPr lang="ru-RU" i="1" dirty="0" smtClean="0"/>
              <a:t>DN/</a:t>
            </a:r>
            <a:r>
              <a:rPr lang="ru-RU" i="1" dirty="0" smtClean="0">
                <a:sym typeface="Symbol"/>
              </a:rPr>
              <a:t></a:t>
            </a:r>
            <a:r>
              <a:rPr lang="ru-RU" i="1" dirty="0" err="1" smtClean="0"/>
              <a:t>t</a:t>
            </a:r>
            <a:r>
              <a:rPr lang="ru-RU" i="1" dirty="0" smtClean="0"/>
              <a:t>.</a:t>
            </a:r>
            <a:endParaRPr lang="ru-RU" dirty="0" smtClean="0"/>
          </a:p>
          <a:p>
            <a:r>
              <a:rPr lang="ru-RU" dirty="0" smtClean="0"/>
              <a:t>Здесь </a:t>
            </a:r>
          </a:p>
          <a:p>
            <a:r>
              <a:rPr lang="ru-RU" dirty="0" smtClean="0"/>
              <a:t>Получим:</a:t>
            </a:r>
            <a:endParaRPr lang="en-US" dirty="0" smtClean="0"/>
          </a:p>
          <a:p>
            <a:endParaRPr lang="ru-RU" dirty="0" smtClean="0"/>
          </a:p>
          <a:p>
            <a:pPr>
              <a:buNone/>
            </a:pPr>
            <a:r>
              <a:rPr lang="en-US" dirty="0" smtClean="0"/>
              <a:t>	                      		     			   </a:t>
            </a:r>
            <a:r>
              <a:rPr lang="ru-RU" dirty="0" smtClean="0"/>
              <a:t>(3.12)</a:t>
            </a:r>
          </a:p>
          <a:p>
            <a:r>
              <a:rPr lang="ru-RU" dirty="0" smtClean="0"/>
              <a:t>или	 </a:t>
            </a:r>
            <a:r>
              <a:rPr lang="ru-RU" i="1" dirty="0" smtClean="0"/>
              <a:t>N</a:t>
            </a:r>
            <a:r>
              <a:rPr lang="ru-RU" i="1" baseline="-25000" dirty="0" smtClean="0"/>
              <a:t>t+</a:t>
            </a:r>
            <a:r>
              <a:rPr lang="ru-RU" baseline="-25000" dirty="0" smtClean="0"/>
              <a:t>1</a:t>
            </a:r>
            <a:r>
              <a:rPr lang="ru-RU" i="1" dirty="0" smtClean="0"/>
              <a:t>=N</a:t>
            </a:r>
            <a:r>
              <a:rPr lang="ru-RU" i="1" baseline="-25000" dirty="0" smtClean="0"/>
              <a:t>t</a:t>
            </a:r>
            <a:r>
              <a:rPr lang="ru-RU" i="1" dirty="0" smtClean="0"/>
              <a:t> · </a:t>
            </a:r>
            <a:r>
              <a:rPr lang="ru-RU" i="1" dirty="0" err="1" smtClean="0"/>
              <a:t>f</a:t>
            </a:r>
            <a:r>
              <a:rPr lang="ru-RU" i="1" dirty="0" smtClean="0"/>
              <a:t>(</a:t>
            </a:r>
            <a:r>
              <a:rPr lang="ru-RU" i="1" dirty="0" err="1" smtClean="0"/>
              <a:t>N</a:t>
            </a:r>
            <a:r>
              <a:rPr lang="ru-RU" i="1" baseline="-25000" dirty="0" err="1" smtClean="0"/>
              <a:t>t</a:t>
            </a:r>
            <a:r>
              <a:rPr lang="ru-RU" i="1" dirty="0" smtClean="0"/>
              <a:t>).</a:t>
            </a:r>
            <a:endParaRPr lang="ru-RU" dirty="0" smtClean="0"/>
          </a:p>
          <a:p>
            <a:r>
              <a:rPr lang="ru-RU" dirty="0" smtClean="0"/>
              <a:t>Однако, уравнение (3.12) биологически некорректно. Если в какой-то момент времени значение численности становится больше определенной величины:</a:t>
            </a:r>
          </a:p>
          <a:p>
            <a:r>
              <a:rPr lang="ru-RU" i="1" dirty="0" err="1" smtClean="0"/>
              <a:t>N</a:t>
            </a:r>
            <a:r>
              <a:rPr lang="ru-RU" i="1" baseline="-25000" dirty="0" err="1" smtClean="0"/>
              <a:t>t</a:t>
            </a:r>
            <a:r>
              <a:rPr lang="ru-RU" i="1" dirty="0" smtClean="0"/>
              <a:t>&gt;K</a:t>
            </a:r>
            <a:r>
              <a:rPr lang="ru-RU" dirty="0" smtClean="0"/>
              <a:t>(1</a:t>
            </a:r>
            <a:r>
              <a:rPr lang="ru-RU" i="1" dirty="0" smtClean="0"/>
              <a:t>+r</a:t>
            </a:r>
            <a:r>
              <a:rPr lang="ru-RU" dirty="0" smtClean="0"/>
              <a:t>)</a:t>
            </a:r>
            <a:r>
              <a:rPr lang="ru-RU" i="1" dirty="0" smtClean="0"/>
              <a:t>/</a:t>
            </a:r>
            <a:r>
              <a:rPr lang="ru-RU" i="1" dirty="0" err="1" smtClean="0"/>
              <a:t>r</a:t>
            </a:r>
            <a:r>
              <a:rPr lang="ru-RU" i="1" dirty="0" smtClean="0"/>
              <a:t>,</a:t>
            </a:r>
            <a:endParaRPr lang="ru-RU" dirty="0" smtClean="0"/>
          </a:p>
          <a:p>
            <a:r>
              <a:rPr lang="ru-RU" dirty="0" smtClean="0"/>
              <a:t>то уравнение (3.12) дает отрицательное значение </a:t>
            </a:r>
            <a:r>
              <a:rPr lang="ru-RU" i="1" dirty="0" smtClean="0"/>
              <a:t>N</a:t>
            </a:r>
            <a:r>
              <a:rPr lang="ru-RU" i="1" baseline="-25000" dirty="0" smtClean="0"/>
              <a:t>t+</a:t>
            </a:r>
            <a:r>
              <a:rPr lang="ru-RU" baseline="-25000" dirty="0" smtClean="0"/>
              <a:t>1</a:t>
            </a:r>
            <a:r>
              <a:rPr lang="ru-RU" dirty="0" smtClean="0"/>
              <a:t>. Это связано с видом функции </a:t>
            </a:r>
            <a:r>
              <a:rPr lang="ru-RU" i="1" dirty="0" err="1" smtClean="0"/>
              <a:t>f</a:t>
            </a:r>
            <a:r>
              <a:rPr lang="ru-RU" i="1" dirty="0" smtClean="0"/>
              <a:t> (</a:t>
            </a:r>
            <a:r>
              <a:rPr lang="ru-RU" i="1" dirty="0" err="1" smtClean="0"/>
              <a:t>N</a:t>
            </a:r>
            <a:r>
              <a:rPr lang="ru-RU" i="1" baseline="-25000" dirty="0" err="1" smtClean="0"/>
              <a:t>t</a:t>
            </a:r>
            <a:r>
              <a:rPr lang="ru-RU" i="1" dirty="0" smtClean="0"/>
              <a:t>)</a:t>
            </a:r>
            <a:r>
              <a:rPr lang="ru-RU" dirty="0" smtClean="0"/>
              <a:t> (рис. 3.11 а).</a:t>
            </a:r>
          </a:p>
          <a:p>
            <a:r>
              <a:rPr lang="ru-RU" dirty="0" smtClean="0"/>
              <a:t>Этот недостаток отсутствует у непрерывного </a:t>
            </a:r>
            <a:r>
              <a:rPr lang="ru-RU" dirty="0" err="1" smtClean="0"/>
              <a:t>логистического</a:t>
            </a:r>
            <a:r>
              <a:rPr lang="ru-RU" dirty="0" smtClean="0"/>
              <a:t> уравнения.</a:t>
            </a:r>
          </a:p>
          <a:p>
            <a:r>
              <a:rPr lang="ru-RU" dirty="0" smtClean="0"/>
              <a:t>Чтобы исправить положение в дискретном уравнении, в качестве </a:t>
            </a:r>
            <a:r>
              <a:rPr lang="ru-RU" i="1" dirty="0" err="1" smtClean="0"/>
              <a:t>f</a:t>
            </a:r>
            <a:r>
              <a:rPr lang="ru-RU" i="1" dirty="0" smtClean="0"/>
              <a:t> (</a:t>
            </a:r>
            <a:r>
              <a:rPr lang="ru-RU" i="1" dirty="0" err="1" smtClean="0"/>
              <a:t>N</a:t>
            </a:r>
            <a:r>
              <a:rPr lang="ru-RU" i="1" baseline="-25000" dirty="0" err="1" smtClean="0"/>
              <a:t>t</a:t>
            </a:r>
            <a:r>
              <a:rPr lang="ru-RU" i="1" dirty="0" smtClean="0"/>
              <a:t>)</a:t>
            </a:r>
            <a:r>
              <a:rPr lang="ru-RU" dirty="0" smtClean="0"/>
              <a:t> следует взять функцию, асимптотически стремящуюся к нулю при </a:t>
            </a:r>
            <a:r>
              <a:rPr lang="ru-RU" i="1" dirty="0" err="1" smtClean="0"/>
              <a:t>N</a:t>
            </a:r>
            <a:r>
              <a:rPr lang="ru-RU" i="1" baseline="-25000" dirty="0" err="1" smtClean="0"/>
              <a:t>t</a:t>
            </a:r>
            <a:r>
              <a:rPr lang="ru-RU" i="1" baseline="-25000" dirty="0" smtClean="0"/>
              <a:t> </a:t>
            </a:r>
            <a:r>
              <a:rPr lang="ru-RU" i="1" dirty="0" smtClean="0">
                <a:sym typeface="Symbol"/>
              </a:rPr>
              <a:t></a:t>
            </a:r>
            <a:r>
              <a:rPr lang="ru-RU" i="1" dirty="0" smtClean="0"/>
              <a:t> </a:t>
            </a:r>
            <a:r>
              <a:rPr lang="ru-RU" i="1" dirty="0" smtClean="0">
                <a:sym typeface="Symbol"/>
              </a:rPr>
              <a:t></a:t>
            </a:r>
            <a:r>
              <a:rPr lang="ru-RU" dirty="0" smtClean="0"/>
              <a:t>. Вид такой функции изображен на рис. 3.11 </a:t>
            </a:r>
            <a:r>
              <a:rPr lang="ru-RU" i="1" dirty="0" smtClean="0"/>
              <a:t>б</a:t>
            </a:r>
            <a:r>
              <a:rPr lang="ru-RU" dirty="0" smtClean="0"/>
              <a:t>.</a:t>
            </a:r>
          </a:p>
          <a:p>
            <a:endParaRPr lang="ru-RU" dirty="0"/>
          </a:p>
        </p:txBody>
      </p:sp>
      <p:pic>
        <p:nvPicPr>
          <p:cNvPr id="87042" name="Picture 2" descr="C:\Users\73B5~1\AppData\Local\Temp\Rar$EX60.950\LectMB\Lect03.files\image101.gif"/>
          <p:cNvPicPr>
            <a:picLocks noChangeAspect="1" noChangeArrowheads="1"/>
          </p:cNvPicPr>
          <p:nvPr/>
        </p:nvPicPr>
        <p:blipFill>
          <a:blip r:embed="rId2" cstate="print"/>
          <a:srcRect/>
          <a:stretch>
            <a:fillRect/>
          </a:stretch>
        </p:blipFill>
        <p:spPr bwMode="auto">
          <a:xfrm>
            <a:off x="6357950" y="1285860"/>
            <a:ext cx="2204124" cy="785818"/>
          </a:xfrm>
          <a:prstGeom prst="rect">
            <a:avLst/>
          </a:prstGeom>
          <a:noFill/>
        </p:spPr>
      </p:pic>
      <p:pic>
        <p:nvPicPr>
          <p:cNvPr id="87043" name="Picture 3" descr="C:\Users\73B5~1\AppData\Local\Temp\Rar$EX60.950\LectMB\Lect03.files\image103.gif"/>
          <p:cNvPicPr>
            <a:picLocks noChangeAspect="1" noChangeArrowheads="1"/>
          </p:cNvPicPr>
          <p:nvPr/>
        </p:nvPicPr>
        <p:blipFill>
          <a:blip r:embed="rId3" cstate="print"/>
          <a:srcRect/>
          <a:stretch>
            <a:fillRect/>
          </a:stretch>
        </p:blipFill>
        <p:spPr bwMode="auto">
          <a:xfrm>
            <a:off x="1714480" y="1643050"/>
            <a:ext cx="2560944" cy="500066"/>
          </a:xfrm>
          <a:prstGeom prst="rect">
            <a:avLst/>
          </a:prstGeom>
          <a:noFill/>
        </p:spPr>
      </p:pic>
      <p:pic>
        <p:nvPicPr>
          <p:cNvPr id="87044" name="Picture 4" descr="C:\Users\73B5~1\AppData\Local\Temp\Rar$EX60.950\LectMB\Lect03.files\image105.gif"/>
          <p:cNvPicPr>
            <a:picLocks noChangeAspect="1" noChangeArrowheads="1"/>
          </p:cNvPicPr>
          <p:nvPr/>
        </p:nvPicPr>
        <p:blipFill>
          <a:blip r:embed="rId4" cstate="print"/>
          <a:srcRect/>
          <a:stretch>
            <a:fillRect/>
          </a:stretch>
        </p:blipFill>
        <p:spPr bwMode="auto">
          <a:xfrm>
            <a:off x="3214678" y="2143116"/>
            <a:ext cx="2707999" cy="714380"/>
          </a:xfrm>
          <a:prstGeom prst="rect">
            <a:avLst/>
          </a:prstGeom>
          <a:noFill/>
        </p:spPr>
      </p:pic>
      <p:pic>
        <p:nvPicPr>
          <p:cNvPr id="7" name="Picture 2" descr="C:\Users\73B5~1\AppData\Local\Temp\Rar$EX60.950\LectMB\Lect03.files\image107.jpg"/>
          <p:cNvPicPr>
            <a:picLocks noChangeAspect="1" noChangeArrowheads="1"/>
          </p:cNvPicPr>
          <p:nvPr/>
        </p:nvPicPr>
        <p:blipFill>
          <a:blip r:embed="rId5" cstate="print"/>
          <a:srcRect/>
          <a:stretch>
            <a:fillRect/>
          </a:stretch>
        </p:blipFill>
        <p:spPr bwMode="auto">
          <a:xfrm>
            <a:off x="1928794" y="4572008"/>
            <a:ext cx="5072098" cy="192785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87042"/>
                                        </p:tgtEl>
                                        <p:attrNameLst>
                                          <p:attrName>style.visibility</p:attrName>
                                        </p:attrNameLst>
                                      </p:cBhvr>
                                      <p:to>
                                        <p:strVal val="visible"/>
                                      </p:to>
                                    </p:set>
                                    <p:anim calcmode="lin" valueType="num">
                                      <p:cBhvr>
                                        <p:cTn id="14" dur="500" fill="hold"/>
                                        <p:tgtEl>
                                          <p:spTgt spid="87042"/>
                                        </p:tgtEl>
                                        <p:attrNameLst>
                                          <p:attrName>ppt_w</p:attrName>
                                        </p:attrNameLst>
                                      </p:cBhvr>
                                      <p:tavLst>
                                        <p:tav tm="0">
                                          <p:val>
                                            <p:strVal val="#ppt_w*2.5"/>
                                          </p:val>
                                        </p:tav>
                                        <p:tav tm="100000">
                                          <p:val>
                                            <p:strVal val="#ppt_w"/>
                                          </p:val>
                                        </p:tav>
                                      </p:tavLst>
                                    </p:anim>
                                    <p:anim calcmode="lin" valueType="num">
                                      <p:cBhvr>
                                        <p:cTn id="15" dur="500" fill="hold"/>
                                        <p:tgtEl>
                                          <p:spTgt spid="87042"/>
                                        </p:tgtEl>
                                        <p:attrNameLst>
                                          <p:attrName>ppt_h</p:attrName>
                                        </p:attrNameLst>
                                      </p:cBhvr>
                                      <p:tavLst>
                                        <p:tav tm="0">
                                          <p:val>
                                            <p:strVal val="#ppt_h*0.01"/>
                                          </p:val>
                                        </p:tav>
                                        <p:tav tm="100000">
                                          <p:val>
                                            <p:strVal val="#ppt_h"/>
                                          </p:val>
                                        </p:tav>
                                      </p:tavLst>
                                    </p:anim>
                                    <p:anim calcmode="lin" valueType="num">
                                      <p:cBhvr>
                                        <p:cTn id="16" dur="500" fill="hold"/>
                                        <p:tgtEl>
                                          <p:spTgt spid="87042"/>
                                        </p:tgtEl>
                                        <p:attrNameLst>
                                          <p:attrName>ppt_x</p:attrName>
                                        </p:attrNameLst>
                                      </p:cBhvr>
                                      <p:tavLst>
                                        <p:tav tm="0">
                                          <p:val>
                                            <p:strVal val="#ppt_x"/>
                                          </p:val>
                                        </p:tav>
                                        <p:tav tm="100000">
                                          <p:val>
                                            <p:strVal val="#ppt_x"/>
                                          </p:val>
                                        </p:tav>
                                      </p:tavLst>
                                    </p:anim>
                                    <p:anim calcmode="lin" valueType="num">
                                      <p:cBhvr>
                                        <p:cTn id="17" dur="500" fill="hold"/>
                                        <p:tgtEl>
                                          <p:spTgt spid="87042"/>
                                        </p:tgtEl>
                                        <p:attrNameLst>
                                          <p:attrName>ppt_y</p:attrName>
                                        </p:attrNameLst>
                                      </p:cBhvr>
                                      <p:tavLst>
                                        <p:tav tm="0">
                                          <p:val>
                                            <p:strVal val="#ppt_h+1"/>
                                          </p:val>
                                        </p:tav>
                                        <p:tav tm="100000">
                                          <p:val>
                                            <p:strVal val="#ppt_y"/>
                                          </p:val>
                                        </p:tav>
                                      </p:tavLst>
                                    </p:anim>
                                    <p:animEffect transition="in" filter="fade">
                                      <p:cBhvr>
                                        <p:cTn id="18" dur="500"/>
                                        <p:tgtEl>
                                          <p:spTgt spid="87042"/>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2" end="2"/>
                                            </p:txEl>
                                          </p:spTgt>
                                        </p:tgtEl>
                                      </p:cBhvr>
                                    </p:animEffect>
                                  </p:childTnLst>
                                </p:cTn>
                              </p:par>
                              <p:par>
                                <p:cTn id="37" presetID="58" presetClass="entr" presetSubtype="0" accel="100000" fill="hold" nodeType="withEffect">
                                  <p:stCondLst>
                                    <p:cond delay="0"/>
                                  </p:stCondLst>
                                  <p:childTnLst>
                                    <p:set>
                                      <p:cBhvr>
                                        <p:cTn id="38" dur="1" fill="hold">
                                          <p:stCondLst>
                                            <p:cond delay="0"/>
                                          </p:stCondLst>
                                        </p:cTn>
                                        <p:tgtEl>
                                          <p:spTgt spid="87043"/>
                                        </p:tgtEl>
                                        <p:attrNameLst>
                                          <p:attrName>style.visibility</p:attrName>
                                        </p:attrNameLst>
                                      </p:cBhvr>
                                      <p:to>
                                        <p:strVal val="visible"/>
                                      </p:to>
                                    </p:set>
                                    <p:anim calcmode="lin" valueType="num">
                                      <p:cBhvr>
                                        <p:cTn id="39" dur="500" fill="hold"/>
                                        <p:tgtEl>
                                          <p:spTgt spid="87043"/>
                                        </p:tgtEl>
                                        <p:attrNameLst>
                                          <p:attrName>ppt_w</p:attrName>
                                        </p:attrNameLst>
                                      </p:cBhvr>
                                      <p:tavLst>
                                        <p:tav tm="0">
                                          <p:val>
                                            <p:strVal val="#ppt_w*2.5"/>
                                          </p:val>
                                        </p:tav>
                                        <p:tav tm="100000">
                                          <p:val>
                                            <p:strVal val="#ppt_w"/>
                                          </p:val>
                                        </p:tav>
                                      </p:tavLst>
                                    </p:anim>
                                    <p:anim calcmode="lin" valueType="num">
                                      <p:cBhvr>
                                        <p:cTn id="40" dur="500" fill="hold"/>
                                        <p:tgtEl>
                                          <p:spTgt spid="87043"/>
                                        </p:tgtEl>
                                        <p:attrNameLst>
                                          <p:attrName>ppt_h</p:attrName>
                                        </p:attrNameLst>
                                      </p:cBhvr>
                                      <p:tavLst>
                                        <p:tav tm="0">
                                          <p:val>
                                            <p:strVal val="#ppt_h*0.01"/>
                                          </p:val>
                                        </p:tav>
                                        <p:tav tm="100000">
                                          <p:val>
                                            <p:strVal val="#ppt_h"/>
                                          </p:val>
                                        </p:tav>
                                      </p:tavLst>
                                    </p:anim>
                                    <p:anim calcmode="lin" valueType="num">
                                      <p:cBhvr>
                                        <p:cTn id="41" dur="500" fill="hold"/>
                                        <p:tgtEl>
                                          <p:spTgt spid="87043"/>
                                        </p:tgtEl>
                                        <p:attrNameLst>
                                          <p:attrName>ppt_x</p:attrName>
                                        </p:attrNameLst>
                                      </p:cBhvr>
                                      <p:tavLst>
                                        <p:tav tm="0">
                                          <p:val>
                                            <p:strVal val="#ppt_x"/>
                                          </p:val>
                                        </p:tav>
                                        <p:tav tm="100000">
                                          <p:val>
                                            <p:strVal val="#ppt_x"/>
                                          </p:val>
                                        </p:tav>
                                      </p:tavLst>
                                    </p:anim>
                                    <p:anim calcmode="lin" valueType="num">
                                      <p:cBhvr>
                                        <p:cTn id="42" dur="500" fill="hold"/>
                                        <p:tgtEl>
                                          <p:spTgt spid="87043"/>
                                        </p:tgtEl>
                                        <p:attrNameLst>
                                          <p:attrName>ppt_y</p:attrName>
                                        </p:attrNameLst>
                                      </p:cBhvr>
                                      <p:tavLst>
                                        <p:tav tm="0">
                                          <p:val>
                                            <p:strVal val="#ppt_h+1"/>
                                          </p:val>
                                        </p:tav>
                                        <p:tav tm="100000">
                                          <p:val>
                                            <p:strVal val="#ppt_y"/>
                                          </p:val>
                                        </p:tav>
                                      </p:tavLst>
                                    </p:anim>
                                    <p:animEffect transition="in" filter="fade">
                                      <p:cBhvr>
                                        <p:cTn id="43" dur="500"/>
                                        <p:tgtEl>
                                          <p:spTgt spid="87043"/>
                                        </p:tgtEl>
                                      </p:cBhvr>
                                    </p:animEffect>
                                  </p:childTnLst>
                                </p:cTn>
                              </p:par>
                            </p:childTnLst>
                          </p:cTn>
                        </p:par>
                      </p:childTnLst>
                    </p:cTn>
                  </p:par>
                  <p:par>
                    <p:cTn id="44" fill="hold">
                      <p:stCondLst>
                        <p:cond delay="indefinite"/>
                      </p:stCondLst>
                      <p:childTnLst>
                        <p:par>
                          <p:cTn id="45" fill="hold">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p:cTn id="48"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49"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5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52" dur="500"/>
                                        <p:tgtEl>
                                          <p:spTgt spid="3">
                                            <p:txEl>
                                              <p:pRg st="3" end="3"/>
                                            </p:txEl>
                                          </p:spTgt>
                                        </p:tgtEl>
                                      </p:cBhvr>
                                    </p:animEffect>
                                  </p:childTnLst>
                                </p:cTn>
                              </p:par>
                              <p:par>
                                <p:cTn id="53" presetID="58" presetClass="entr" presetSubtype="0" accel="100000" fill="hold" grpId="0" nodeType="with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6"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8"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9" dur="500"/>
                                        <p:tgtEl>
                                          <p:spTgt spid="3">
                                            <p:txEl>
                                              <p:pRg st="5" end="5"/>
                                            </p:txEl>
                                          </p:spTgt>
                                        </p:tgtEl>
                                      </p:cBhvr>
                                    </p:animEffect>
                                  </p:childTnLst>
                                </p:cTn>
                              </p:par>
                              <p:par>
                                <p:cTn id="60" presetID="58" presetClass="entr" presetSubtype="0" accel="100000" fill="hold" nodeType="withEffect">
                                  <p:stCondLst>
                                    <p:cond delay="0"/>
                                  </p:stCondLst>
                                  <p:childTnLst>
                                    <p:set>
                                      <p:cBhvr>
                                        <p:cTn id="61" dur="1" fill="hold">
                                          <p:stCondLst>
                                            <p:cond delay="0"/>
                                          </p:stCondLst>
                                        </p:cTn>
                                        <p:tgtEl>
                                          <p:spTgt spid="87044"/>
                                        </p:tgtEl>
                                        <p:attrNameLst>
                                          <p:attrName>style.visibility</p:attrName>
                                        </p:attrNameLst>
                                      </p:cBhvr>
                                      <p:to>
                                        <p:strVal val="visible"/>
                                      </p:to>
                                    </p:set>
                                    <p:anim calcmode="lin" valueType="num">
                                      <p:cBhvr>
                                        <p:cTn id="62" dur="500" fill="hold"/>
                                        <p:tgtEl>
                                          <p:spTgt spid="87044"/>
                                        </p:tgtEl>
                                        <p:attrNameLst>
                                          <p:attrName>ppt_w</p:attrName>
                                        </p:attrNameLst>
                                      </p:cBhvr>
                                      <p:tavLst>
                                        <p:tav tm="0">
                                          <p:val>
                                            <p:strVal val="#ppt_w*2.5"/>
                                          </p:val>
                                        </p:tav>
                                        <p:tav tm="100000">
                                          <p:val>
                                            <p:strVal val="#ppt_w"/>
                                          </p:val>
                                        </p:tav>
                                      </p:tavLst>
                                    </p:anim>
                                    <p:anim calcmode="lin" valueType="num">
                                      <p:cBhvr>
                                        <p:cTn id="63" dur="500" fill="hold"/>
                                        <p:tgtEl>
                                          <p:spTgt spid="87044"/>
                                        </p:tgtEl>
                                        <p:attrNameLst>
                                          <p:attrName>ppt_h</p:attrName>
                                        </p:attrNameLst>
                                      </p:cBhvr>
                                      <p:tavLst>
                                        <p:tav tm="0">
                                          <p:val>
                                            <p:strVal val="#ppt_h*0.01"/>
                                          </p:val>
                                        </p:tav>
                                        <p:tav tm="100000">
                                          <p:val>
                                            <p:strVal val="#ppt_h"/>
                                          </p:val>
                                        </p:tav>
                                      </p:tavLst>
                                    </p:anim>
                                    <p:anim calcmode="lin" valueType="num">
                                      <p:cBhvr>
                                        <p:cTn id="64" dur="500" fill="hold"/>
                                        <p:tgtEl>
                                          <p:spTgt spid="87044"/>
                                        </p:tgtEl>
                                        <p:attrNameLst>
                                          <p:attrName>ppt_x</p:attrName>
                                        </p:attrNameLst>
                                      </p:cBhvr>
                                      <p:tavLst>
                                        <p:tav tm="0">
                                          <p:val>
                                            <p:strVal val="#ppt_x"/>
                                          </p:val>
                                        </p:tav>
                                        <p:tav tm="100000">
                                          <p:val>
                                            <p:strVal val="#ppt_x"/>
                                          </p:val>
                                        </p:tav>
                                      </p:tavLst>
                                    </p:anim>
                                    <p:anim calcmode="lin" valueType="num">
                                      <p:cBhvr>
                                        <p:cTn id="65" dur="500" fill="hold"/>
                                        <p:tgtEl>
                                          <p:spTgt spid="87044"/>
                                        </p:tgtEl>
                                        <p:attrNameLst>
                                          <p:attrName>ppt_y</p:attrName>
                                        </p:attrNameLst>
                                      </p:cBhvr>
                                      <p:tavLst>
                                        <p:tav tm="0">
                                          <p:val>
                                            <p:strVal val="#ppt_h+1"/>
                                          </p:val>
                                        </p:tav>
                                        <p:tav tm="100000">
                                          <p:val>
                                            <p:strVal val="#ppt_y"/>
                                          </p:val>
                                        </p:tav>
                                      </p:tavLst>
                                    </p:anim>
                                    <p:animEffect transition="in" filter="fade">
                                      <p:cBhvr>
                                        <p:cTn id="66" dur="500"/>
                                        <p:tgtEl>
                                          <p:spTgt spid="87044"/>
                                        </p:tgtEl>
                                      </p:cBhvr>
                                    </p:animEffect>
                                  </p:childTnLst>
                                </p:cTn>
                              </p:par>
                            </p:childTnLst>
                          </p:cTn>
                        </p:par>
                      </p:childTnLst>
                    </p:cTn>
                  </p:par>
                  <p:par>
                    <p:cTn id="67" fill="hold">
                      <p:stCondLst>
                        <p:cond delay="indefinite"/>
                      </p:stCondLst>
                      <p:childTnLst>
                        <p:par>
                          <p:cTn id="68" fill="hold">
                            <p:stCondLst>
                              <p:cond delay="0"/>
                            </p:stCondLst>
                            <p:childTnLst>
                              <p:par>
                                <p:cTn id="69" presetID="58" presetClass="entr" presetSubtype="0" accel="100000" fill="hold" grpId="0"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 calcmode="lin" valueType="num">
                                      <p:cBhvr>
                                        <p:cTn id="7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7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7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75" dur="500"/>
                                        <p:tgtEl>
                                          <p:spTgt spid="3">
                                            <p:txEl>
                                              <p:pRg st="6" end="6"/>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8" presetClass="entr" presetSubtype="0" accel="100000" fill="hold" grpId="0" nodeType="clickEffect">
                                  <p:stCondLst>
                                    <p:cond delay="0"/>
                                  </p:stCondLst>
                                  <p:childTnLst>
                                    <p:set>
                                      <p:cBhvr>
                                        <p:cTn id="79" dur="1" fill="hold">
                                          <p:stCondLst>
                                            <p:cond delay="0"/>
                                          </p:stCondLst>
                                        </p:cTn>
                                        <p:tgtEl>
                                          <p:spTgt spid="3">
                                            <p:txEl>
                                              <p:pRg st="7" end="7"/>
                                            </p:txEl>
                                          </p:spTgt>
                                        </p:tgtEl>
                                        <p:attrNameLst>
                                          <p:attrName>style.visibility</p:attrName>
                                        </p:attrNameLst>
                                      </p:cBhvr>
                                      <p:to>
                                        <p:strVal val="visible"/>
                                      </p:to>
                                    </p:set>
                                    <p:anim calcmode="lin" valueType="num">
                                      <p:cBhvr>
                                        <p:cTn id="80"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81"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8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83"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84" dur="500"/>
                                        <p:tgtEl>
                                          <p:spTgt spid="3">
                                            <p:txEl>
                                              <p:pRg st="7" end="7"/>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58" presetClass="entr" presetSubtype="0" accel="100000" fill="hold" grpId="0" nodeType="clickEffect">
                                  <p:stCondLst>
                                    <p:cond delay="0"/>
                                  </p:stCondLst>
                                  <p:childTnLst>
                                    <p:set>
                                      <p:cBhvr>
                                        <p:cTn id="88" dur="1" fill="hold">
                                          <p:stCondLst>
                                            <p:cond delay="0"/>
                                          </p:stCondLst>
                                        </p:cTn>
                                        <p:tgtEl>
                                          <p:spTgt spid="3">
                                            <p:txEl>
                                              <p:pRg st="8" end="8"/>
                                            </p:txEl>
                                          </p:spTgt>
                                        </p:tgtEl>
                                        <p:attrNameLst>
                                          <p:attrName>style.visibility</p:attrName>
                                        </p:attrNameLst>
                                      </p:cBhvr>
                                      <p:to>
                                        <p:strVal val="visible"/>
                                      </p:to>
                                    </p:set>
                                    <p:anim calcmode="lin" valueType="num">
                                      <p:cBhvr>
                                        <p:cTn id="89"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90"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9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2"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93" dur="500"/>
                                        <p:tgtEl>
                                          <p:spTgt spid="3">
                                            <p:txEl>
                                              <p:pRg st="8" end="8"/>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8" presetClass="entr" presetSubtype="0" accel="100000" fill="hold" grpId="0" nodeType="clickEffect">
                                  <p:stCondLst>
                                    <p:cond delay="0"/>
                                  </p:stCondLst>
                                  <p:childTnLst>
                                    <p:set>
                                      <p:cBhvr>
                                        <p:cTn id="97" dur="1" fill="hold">
                                          <p:stCondLst>
                                            <p:cond delay="0"/>
                                          </p:stCondLst>
                                        </p:cTn>
                                        <p:tgtEl>
                                          <p:spTgt spid="3">
                                            <p:txEl>
                                              <p:pRg st="9" end="9"/>
                                            </p:txEl>
                                          </p:spTgt>
                                        </p:tgtEl>
                                        <p:attrNameLst>
                                          <p:attrName>style.visibility</p:attrName>
                                        </p:attrNameLst>
                                      </p:cBhvr>
                                      <p:to>
                                        <p:strVal val="visible"/>
                                      </p:to>
                                    </p:set>
                                    <p:anim calcmode="lin" valueType="num">
                                      <p:cBhvr>
                                        <p:cTn id="98"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99"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10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01"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102" dur="500"/>
                                        <p:tgtEl>
                                          <p:spTgt spid="3">
                                            <p:txEl>
                                              <p:pRg st="9" end="9"/>
                                            </p:txEl>
                                          </p:spTgt>
                                        </p:tgtEl>
                                      </p:cBhvr>
                                    </p:animEffect>
                                  </p:childTnLst>
                                </p:cTn>
                              </p:par>
                              <p:par>
                                <p:cTn id="103" presetID="58" presetClass="entr" presetSubtype="0" accel="100000" fill="hold" nodeType="withEffect">
                                  <p:stCondLst>
                                    <p:cond delay="0"/>
                                  </p:stCondLst>
                                  <p:childTnLst>
                                    <p:set>
                                      <p:cBhvr>
                                        <p:cTn id="104" dur="1" fill="hold">
                                          <p:stCondLst>
                                            <p:cond delay="0"/>
                                          </p:stCondLst>
                                        </p:cTn>
                                        <p:tgtEl>
                                          <p:spTgt spid="7"/>
                                        </p:tgtEl>
                                        <p:attrNameLst>
                                          <p:attrName>style.visibility</p:attrName>
                                        </p:attrNameLst>
                                      </p:cBhvr>
                                      <p:to>
                                        <p:strVal val="visible"/>
                                      </p:to>
                                    </p:set>
                                    <p:anim calcmode="lin" valueType="num">
                                      <p:cBhvr>
                                        <p:cTn id="105" dur="500" fill="hold"/>
                                        <p:tgtEl>
                                          <p:spTgt spid="7"/>
                                        </p:tgtEl>
                                        <p:attrNameLst>
                                          <p:attrName>ppt_w</p:attrName>
                                        </p:attrNameLst>
                                      </p:cBhvr>
                                      <p:tavLst>
                                        <p:tav tm="0">
                                          <p:val>
                                            <p:strVal val="#ppt_w*2.5"/>
                                          </p:val>
                                        </p:tav>
                                        <p:tav tm="100000">
                                          <p:val>
                                            <p:strVal val="#ppt_w"/>
                                          </p:val>
                                        </p:tav>
                                      </p:tavLst>
                                    </p:anim>
                                    <p:anim calcmode="lin" valueType="num">
                                      <p:cBhvr>
                                        <p:cTn id="106" dur="500" fill="hold"/>
                                        <p:tgtEl>
                                          <p:spTgt spid="7"/>
                                        </p:tgtEl>
                                        <p:attrNameLst>
                                          <p:attrName>ppt_h</p:attrName>
                                        </p:attrNameLst>
                                      </p:cBhvr>
                                      <p:tavLst>
                                        <p:tav tm="0">
                                          <p:val>
                                            <p:strVal val="#ppt_h*0.01"/>
                                          </p:val>
                                        </p:tav>
                                        <p:tav tm="100000">
                                          <p:val>
                                            <p:strVal val="#ppt_h"/>
                                          </p:val>
                                        </p:tav>
                                      </p:tavLst>
                                    </p:anim>
                                    <p:anim calcmode="lin" valueType="num">
                                      <p:cBhvr>
                                        <p:cTn id="107" dur="500" fill="hold"/>
                                        <p:tgtEl>
                                          <p:spTgt spid="7"/>
                                        </p:tgtEl>
                                        <p:attrNameLst>
                                          <p:attrName>ppt_x</p:attrName>
                                        </p:attrNameLst>
                                      </p:cBhvr>
                                      <p:tavLst>
                                        <p:tav tm="0">
                                          <p:val>
                                            <p:strVal val="#ppt_x"/>
                                          </p:val>
                                        </p:tav>
                                        <p:tav tm="100000">
                                          <p:val>
                                            <p:strVal val="#ppt_x"/>
                                          </p:val>
                                        </p:tav>
                                      </p:tavLst>
                                    </p:anim>
                                    <p:anim calcmode="lin" valueType="num">
                                      <p:cBhvr>
                                        <p:cTn id="108" dur="500" fill="hold"/>
                                        <p:tgtEl>
                                          <p:spTgt spid="7"/>
                                        </p:tgtEl>
                                        <p:attrNameLst>
                                          <p:attrName>ppt_y</p:attrName>
                                        </p:attrNameLst>
                                      </p:cBhvr>
                                      <p:tavLst>
                                        <p:tav tm="0">
                                          <p:val>
                                            <p:strVal val="#ppt_h+1"/>
                                          </p:val>
                                        </p:tav>
                                        <p:tav tm="100000">
                                          <p:val>
                                            <p:strVal val="#ppt_y"/>
                                          </p:val>
                                        </p:tav>
                                      </p:tavLst>
                                    </p:anim>
                                    <p:animEffect transition="in" filter="fade">
                                      <p:cBhvr>
                                        <p:cTn id="109" dur="500"/>
                                        <p:tgtEl>
                                          <p:spTgt spid="7"/>
                                        </p:tgtEl>
                                      </p:cBhvr>
                                    </p:animEffect>
                                  </p:childTnLst>
                                </p:cTn>
                              </p:par>
                            </p:childTnLst>
                          </p:cTn>
                        </p:par>
                      </p:childTnLst>
                    </p:cTn>
                  </p:par>
                  <p:par>
                    <p:cTn id="110" fill="hold">
                      <p:stCondLst>
                        <p:cond delay="indefinite"/>
                      </p:stCondLst>
                      <p:childTnLst>
                        <p:par>
                          <p:cTn id="111" fill="hold">
                            <p:stCondLst>
                              <p:cond delay="0"/>
                            </p:stCondLst>
                            <p:childTnLst>
                              <p:par>
                                <p:cTn id="112" presetID="58" presetClass="entr" presetSubtype="0" accel="100000" fill="hold" grpId="0" nodeType="clickEffect">
                                  <p:stCondLst>
                                    <p:cond delay="0"/>
                                  </p:stCondLst>
                                  <p:childTnLst>
                                    <p:set>
                                      <p:cBhvr>
                                        <p:cTn id="113" dur="1" fill="hold">
                                          <p:stCondLst>
                                            <p:cond delay="0"/>
                                          </p:stCondLst>
                                        </p:cTn>
                                        <p:tgtEl>
                                          <p:spTgt spid="3">
                                            <p:txEl>
                                              <p:pRg st="10" end="10"/>
                                            </p:txEl>
                                          </p:spTgt>
                                        </p:tgtEl>
                                        <p:attrNameLst>
                                          <p:attrName>style.visibility</p:attrName>
                                        </p:attrNameLst>
                                      </p:cBhvr>
                                      <p:to>
                                        <p:strVal val="visible"/>
                                      </p:to>
                                    </p:set>
                                    <p:anim calcmode="lin" valueType="num">
                                      <p:cBhvr>
                                        <p:cTn id="114"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115"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11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17"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118" dur="500"/>
                                        <p:tgtEl>
                                          <p:spTgt spid="3">
                                            <p:txEl>
                                              <p:pRg st="10" end="10"/>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58" presetClass="entr" presetSubtype="0" accel="100000" fill="hold" grpId="0" nodeType="clickEffect">
                                  <p:stCondLst>
                                    <p:cond delay="0"/>
                                  </p:stCondLst>
                                  <p:childTnLst>
                                    <p:set>
                                      <p:cBhvr>
                                        <p:cTn id="122" dur="1" fill="hold">
                                          <p:stCondLst>
                                            <p:cond delay="0"/>
                                          </p:stCondLst>
                                        </p:cTn>
                                        <p:tgtEl>
                                          <p:spTgt spid="3">
                                            <p:txEl>
                                              <p:pRg st="11" end="11"/>
                                            </p:txEl>
                                          </p:spTgt>
                                        </p:tgtEl>
                                        <p:attrNameLst>
                                          <p:attrName>style.visibility</p:attrName>
                                        </p:attrNameLst>
                                      </p:cBhvr>
                                      <p:to>
                                        <p:strVal val="visible"/>
                                      </p:to>
                                    </p:set>
                                    <p:anim calcmode="lin" valueType="num">
                                      <p:cBhvr>
                                        <p:cTn id="123" dur="500" fill="hold"/>
                                        <p:tgtEl>
                                          <p:spTgt spid="3">
                                            <p:txEl>
                                              <p:pRg st="11" end="11"/>
                                            </p:txEl>
                                          </p:spTgt>
                                        </p:tgtEl>
                                        <p:attrNameLst>
                                          <p:attrName>ppt_w</p:attrName>
                                        </p:attrNameLst>
                                      </p:cBhvr>
                                      <p:tavLst>
                                        <p:tav tm="0">
                                          <p:val>
                                            <p:strVal val="#ppt_w*2.5"/>
                                          </p:val>
                                        </p:tav>
                                        <p:tav tm="100000">
                                          <p:val>
                                            <p:strVal val="#ppt_w"/>
                                          </p:val>
                                        </p:tav>
                                      </p:tavLst>
                                    </p:anim>
                                    <p:anim calcmode="lin" valueType="num">
                                      <p:cBhvr>
                                        <p:cTn id="124" dur="500" fill="hold"/>
                                        <p:tgtEl>
                                          <p:spTgt spid="3">
                                            <p:txEl>
                                              <p:pRg st="11" end="11"/>
                                            </p:txEl>
                                          </p:spTgt>
                                        </p:tgtEl>
                                        <p:attrNameLst>
                                          <p:attrName>ppt_h</p:attrName>
                                        </p:attrNameLst>
                                      </p:cBhvr>
                                      <p:tavLst>
                                        <p:tav tm="0">
                                          <p:val>
                                            <p:strVal val="#ppt_h*0.01"/>
                                          </p:val>
                                        </p:tav>
                                        <p:tav tm="100000">
                                          <p:val>
                                            <p:strVal val="#ppt_h"/>
                                          </p:val>
                                        </p:tav>
                                      </p:tavLst>
                                    </p:anim>
                                    <p:anim calcmode="lin" valueType="num">
                                      <p:cBhvr>
                                        <p:cTn id="12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26" dur="500" fill="hold"/>
                                        <p:tgtEl>
                                          <p:spTgt spid="3">
                                            <p:txEl>
                                              <p:pRg st="11" end="11"/>
                                            </p:txEl>
                                          </p:spTgt>
                                        </p:tgtEl>
                                        <p:attrNameLst>
                                          <p:attrName>ppt_y</p:attrName>
                                        </p:attrNameLst>
                                      </p:cBhvr>
                                      <p:tavLst>
                                        <p:tav tm="0">
                                          <p:val>
                                            <p:strVal val="#ppt_h+1"/>
                                          </p:val>
                                        </p:tav>
                                        <p:tav tm="100000">
                                          <p:val>
                                            <p:strVal val="#ppt_y"/>
                                          </p:val>
                                        </p:tav>
                                      </p:tavLst>
                                    </p:anim>
                                    <p:animEffect transition="in" filter="fade">
                                      <p:cBhvr>
                                        <p:cTn id="12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Примеры моделей</a:t>
            </a:r>
            <a:r>
              <a:rPr lang="ru-RU" dirty="0" smtClean="0"/>
              <a:t>.</a:t>
            </a:r>
            <a:endParaRPr lang="ru-RU" dirty="0"/>
          </a:p>
        </p:txBody>
      </p:sp>
      <p:sp>
        <p:nvSpPr>
          <p:cNvPr id="3" name="Содержимое 2"/>
          <p:cNvSpPr>
            <a:spLocks noGrp="1"/>
          </p:cNvSpPr>
          <p:nvPr>
            <p:ph idx="1"/>
          </p:nvPr>
        </p:nvSpPr>
        <p:spPr/>
        <p:txBody>
          <a:bodyPr>
            <a:normAutofit fontScale="92500" lnSpcReduction="10000"/>
          </a:bodyPr>
          <a:lstStyle/>
          <a:p>
            <a:r>
              <a:rPr lang="ru-RU" b="1" dirty="0" smtClean="0"/>
              <a:t>3. Аквариум</a:t>
            </a:r>
            <a:r>
              <a:rPr lang="ru-RU" dirty="0" smtClean="0"/>
              <a:t> является примером физического моделирования. В аквариуме можно моделировать водную экосистему – речную, озерную, морскую, заселить ее некоторыми видами фито- и зоопланктона, рыбами, поддерживать определенный состав воды, температуру, даже течения. И строго контролировать условия эксперимента.</a:t>
            </a:r>
          </a:p>
          <a:p>
            <a:r>
              <a:rPr lang="ru-RU" dirty="0" smtClean="0"/>
              <a:t>Какие компоненты естественной системы будут воспроизведены, и с какой точностью, зависит от цели моделирования.</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28596" y="642918"/>
            <a:ext cx="8229600" cy="4325112"/>
          </a:xfrm>
        </p:spPr>
        <p:txBody>
          <a:bodyPr>
            <a:normAutofit fontScale="62500" lnSpcReduction="20000"/>
          </a:bodyPr>
          <a:lstStyle/>
          <a:p>
            <a:r>
              <a:rPr lang="ru-RU" dirty="0" smtClean="0"/>
              <a:t>Экспоненциальная форма такой зависимости была предложена </a:t>
            </a:r>
            <a:r>
              <a:rPr lang="ru-RU" dirty="0" err="1" smtClean="0"/>
              <a:t>Мораном</a:t>
            </a:r>
            <a:r>
              <a:rPr lang="ru-RU" dirty="0" smtClean="0"/>
              <a:t> (1950) для численности насекомых и </a:t>
            </a:r>
            <a:r>
              <a:rPr lang="ru-RU" dirty="0" err="1" smtClean="0"/>
              <a:t>Рикером</a:t>
            </a:r>
            <a:r>
              <a:rPr lang="ru-RU" dirty="0" smtClean="0"/>
              <a:t> (1952) для рыбных популяций:</a:t>
            </a:r>
          </a:p>
          <a:p>
            <a:pPr>
              <a:buNone/>
            </a:pPr>
            <a:r>
              <a:rPr lang="ru-RU" dirty="0" smtClean="0"/>
              <a:t> </a:t>
            </a:r>
          </a:p>
          <a:p>
            <a:pPr>
              <a:buNone/>
            </a:pPr>
            <a:r>
              <a:rPr lang="en-US" dirty="0" smtClean="0"/>
              <a:t>						</a:t>
            </a:r>
            <a:r>
              <a:rPr lang="ru-RU" dirty="0" smtClean="0"/>
              <a:t>	(3.13)</a:t>
            </a:r>
          </a:p>
          <a:p>
            <a:r>
              <a:rPr lang="ru-RU" dirty="0" smtClean="0"/>
              <a:t>Ход решения можно наглядно продемонстрировать графически с помощью диаграммы и лестницы </a:t>
            </a:r>
            <a:r>
              <a:rPr lang="ru-RU" dirty="0" err="1" smtClean="0"/>
              <a:t>Ламерея</a:t>
            </a:r>
            <a:r>
              <a:rPr lang="ru-RU" dirty="0" smtClean="0"/>
              <a:t>. Точка пересечения биссектрисы первого координатного угла </a:t>
            </a:r>
            <a:r>
              <a:rPr lang="ru-RU" i="1" dirty="0" smtClean="0"/>
              <a:t>N</a:t>
            </a:r>
            <a:r>
              <a:rPr lang="ru-RU" i="1" baseline="-25000" dirty="0" smtClean="0"/>
              <a:t>t+</a:t>
            </a:r>
            <a:r>
              <a:rPr lang="ru-RU" baseline="-25000" dirty="0" smtClean="0"/>
              <a:t>1</a:t>
            </a:r>
            <a:r>
              <a:rPr lang="ru-RU" i="1" dirty="0" smtClean="0"/>
              <a:t>=N</a:t>
            </a:r>
            <a:r>
              <a:rPr lang="ru-RU" i="1" baseline="-25000" dirty="0" smtClean="0"/>
              <a:t>t</a:t>
            </a:r>
            <a:r>
              <a:rPr lang="ru-RU" dirty="0" smtClean="0"/>
              <a:t> и функции </a:t>
            </a:r>
            <a:r>
              <a:rPr lang="ru-RU" i="1" dirty="0" smtClean="0"/>
              <a:t>F(</a:t>
            </a:r>
            <a:r>
              <a:rPr lang="ru-RU" i="1" dirty="0" err="1" smtClean="0"/>
              <a:t>N</a:t>
            </a:r>
            <a:r>
              <a:rPr lang="ru-RU" i="1" baseline="-25000" dirty="0" err="1" smtClean="0"/>
              <a:t>t</a:t>
            </a:r>
            <a:r>
              <a:rPr lang="ru-RU" i="1" dirty="0" smtClean="0"/>
              <a:t>)</a:t>
            </a:r>
            <a:r>
              <a:rPr lang="ru-RU" dirty="0" smtClean="0"/>
              <a:t> определяет равновесное состояние системы, аналогичное стационарному состоянию дифференциального уравнения.</a:t>
            </a:r>
          </a:p>
          <a:p>
            <a:r>
              <a:rPr lang="ru-RU" dirty="0" smtClean="0"/>
              <a:t>На рис. 3.12 б показан способ нахождения значений </a:t>
            </a:r>
            <a:r>
              <a:rPr lang="ru-RU" i="1" dirty="0" err="1" smtClean="0"/>
              <a:t>N</a:t>
            </a:r>
            <a:r>
              <a:rPr lang="ru-RU" i="1" baseline="-25000" dirty="0" err="1" smtClean="0"/>
              <a:t>t</a:t>
            </a:r>
            <a:r>
              <a:rPr lang="ru-RU" baseline="-25000" dirty="0" smtClean="0"/>
              <a:t> </a:t>
            </a:r>
            <a:r>
              <a:rPr lang="ru-RU" dirty="0" smtClean="0"/>
              <a:t>в последовательные моменты времени. Пусть в начальный момент времени </a:t>
            </a:r>
            <a:r>
              <a:rPr lang="ru-RU" i="1" dirty="0" smtClean="0"/>
              <a:t>N=N</a:t>
            </a:r>
            <a:r>
              <a:rPr lang="ru-RU" baseline="-25000" dirty="0" smtClean="0"/>
              <a:t>0</a:t>
            </a:r>
            <a:r>
              <a:rPr lang="ru-RU" i="1" dirty="0" smtClean="0"/>
              <a:t>.. F(N</a:t>
            </a:r>
            <a:r>
              <a:rPr lang="ru-RU" baseline="-25000" dirty="0" smtClean="0"/>
              <a:t>0</a:t>
            </a:r>
            <a:r>
              <a:rPr lang="ru-RU" i="1" dirty="0" smtClean="0"/>
              <a:t>)=N</a:t>
            </a:r>
            <a:r>
              <a:rPr lang="ru-RU" baseline="-25000" dirty="0" smtClean="0"/>
              <a:t>1</a:t>
            </a:r>
            <a:r>
              <a:rPr lang="ru-RU" dirty="0" smtClean="0"/>
              <a:t> задает значение численности в последующий момент времени </a:t>
            </a:r>
            <a:r>
              <a:rPr lang="ru-RU" i="1" dirty="0" smtClean="0"/>
              <a:t>t=</a:t>
            </a:r>
            <a:r>
              <a:rPr lang="ru-RU" dirty="0" smtClean="0"/>
              <a:t>1</a:t>
            </a:r>
            <a:r>
              <a:rPr lang="ru-RU" i="1" dirty="0" smtClean="0"/>
              <a:t>.</a:t>
            </a:r>
            <a:r>
              <a:rPr lang="ru-RU" dirty="0" smtClean="0"/>
              <a:t> Величина </a:t>
            </a:r>
            <a:r>
              <a:rPr lang="ru-RU" i="1" dirty="0" smtClean="0"/>
              <a:t>N</a:t>
            </a:r>
            <a:r>
              <a:rPr lang="ru-RU" baseline="-25000" dirty="0" smtClean="0"/>
              <a:t>1 </a:t>
            </a:r>
            <a:r>
              <a:rPr lang="ru-RU" dirty="0" smtClean="0"/>
              <a:t>в свою очередь определяет значение </a:t>
            </a:r>
            <a:r>
              <a:rPr lang="ru-RU" i="1" dirty="0" smtClean="0"/>
              <a:t>F(N</a:t>
            </a:r>
            <a:r>
              <a:rPr lang="ru-RU" baseline="-25000" dirty="0" smtClean="0"/>
              <a:t>1</a:t>
            </a:r>
            <a:r>
              <a:rPr lang="ru-RU" i="1" dirty="0" smtClean="0"/>
              <a:t>)=N</a:t>
            </a:r>
            <a:r>
              <a:rPr lang="ru-RU" baseline="-25000" dirty="0" smtClean="0"/>
              <a:t>2</a:t>
            </a:r>
            <a:r>
              <a:rPr lang="ru-RU" dirty="0" smtClean="0"/>
              <a:t>. И так далее. На рис. 3.12 б изображен случай, когда траектория сходится к равновесному состоянию, совершая затухающие колебания.</a:t>
            </a:r>
          </a:p>
          <a:p>
            <a:endParaRPr lang="ru-RU" dirty="0"/>
          </a:p>
        </p:txBody>
      </p:sp>
      <p:pic>
        <p:nvPicPr>
          <p:cNvPr id="89090" name="Picture 2" descr="C:\Users\73B5~1\AppData\Local\Temp\Rar$EX60.950\LectMB\Lect03.files\image109.gif"/>
          <p:cNvPicPr>
            <a:picLocks noChangeAspect="1" noChangeArrowheads="1"/>
          </p:cNvPicPr>
          <p:nvPr/>
        </p:nvPicPr>
        <p:blipFill>
          <a:blip r:embed="rId2" cstate="print"/>
          <a:srcRect/>
          <a:stretch>
            <a:fillRect/>
          </a:stretch>
        </p:blipFill>
        <p:spPr bwMode="auto">
          <a:xfrm>
            <a:off x="3257512" y="1179552"/>
            <a:ext cx="2515213" cy="714380"/>
          </a:xfrm>
          <a:prstGeom prst="rect">
            <a:avLst/>
          </a:prstGeom>
          <a:noFill/>
        </p:spPr>
      </p:pic>
      <p:pic>
        <p:nvPicPr>
          <p:cNvPr id="5" name="Picture 2" descr="C:\Users\73B5~1\AppData\Local\Temp\Rar$EX60.950\LectMB\Lect03.files\image111.jpg"/>
          <p:cNvPicPr>
            <a:picLocks noChangeAspect="1" noChangeArrowheads="1"/>
          </p:cNvPicPr>
          <p:nvPr/>
        </p:nvPicPr>
        <p:blipFill>
          <a:blip r:embed="rId3" cstate="print"/>
          <a:srcRect/>
          <a:stretch>
            <a:fillRect/>
          </a:stretch>
        </p:blipFill>
        <p:spPr bwMode="auto">
          <a:xfrm>
            <a:off x="1857356" y="4643446"/>
            <a:ext cx="5283303" cy="192882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2" end="2"/>
                                            </p:txEl>
                                          </p:spTgt>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89090"/>
                                        </p:tgtEl>
                                        <p:attrNameLst>
                                          <p:attrName>style.visibility</p:attrName>
                                        </p:attrNameLst>
                                      </p:cBhvr>
                                      <p:to>
                                        <p:strVal val="visible"/>
                                      </p:to>
                                    </p:set>
                                    <p:anim calcmode="lin" valueType="num">
                                      <p:cBhvr>
                                        <p:cTn id="30" dur="500" fill="hold"/>
                                        <p:tgtEl>
                                          <p:spTgt spid="89090"/>
                                        </p:tgtEl>
                                        <p:attrNameLst>
                                          <p:attrName>ppt_w</p:attrName>
                                        </p:attrNameLst>
                                      </p:cBhvr>
                                      <p:tavLst>
                                        <p:tav tm="0">
                                          <p:val>
                                            <p:strVal val="#ppt_w*2.5"/>
                                          </p:val>
                                        </p:tav>
                                        <p:tav tm="100000">
                                          <p:val>
                                            <p:strVal val="#ppt_w"/>
                                          </p:val>
                                        </p:tav>
                                      </p:tavLst>
                                    </p:anim>
                                    <p:anim calcmode="lin" valueType="num">
                                      <p:cBhvr>
                                        <p:cTn id="31" dur="500" fill="hold"/>
                                        <p:tgtEl>
                                          <p:spTgt spid="89090"/>
                                        </p:tgtEl>
                                        <p:attrNameLst>
                                          <p:attrName>ppt_h</p:attrName>
                                        </p:attrNameLst>
                                      </p:cBhvr>
                                      <p:tavLst>
                                        <p:tav tm="0">
                                          <p:val>
                                            <p:strVal val="#ppt_h*0.01"/>
                                          </p:val>
                                        </p:tav>
                                        <p:tav tm="100000">
                                          <p:val>
                                            <p:strVal val="#ppt_h"/>
                                          </p:val>
                                        </p:tav>
                                      </p:tavLst>
                                    </p:anim>
                                    <p:anim calcmode="lin" valueType="num">
                                      <p:cBhvr>
                                        <p:cTn id="32" dur="500" fill="hold"/>
                                        <p:tgtEl>
                                          <p:spTgt spid="89090"/>
                                        </p:tgtEl>
                                        <p:attrNameLst>
                                          <p:attrName>ppt_x</p:attrName>
                                        </p:attrNameLst>
                                      </p:cBhvr>
                                      <p:tavLst>
                                        <p:tav tm="0">
                                          <p:val>
                                            <p:strVal val="#ppt_x"/>
                                          </p:val>
                                        </p:tav>
                                        <p:tav tm="100000">
                                          <p:val>
                                            <p:strVal val="#ppt_x"/>
                                          </p:val>
                                        </p:tav>
                                      </p:tavLst>
                                    </p:anim>
                                    <p:anim calcmode="lin" valueType="num">
                                      <p:cBhvr>
                                        <p:cTn id="33" dur="500" fill="hold"/>
                                        <p:tgtEl>
                                          <p:spTgt spid="89090"/>
                                        </p:tgtEl>
                                        <p:attrNameLst>
                                          <p:attrName>ppt_y</p:attrName>
                                        </p:attrNameLst>
                                      </p:cBhvr>
                                      <p:tavLst>
                                        <p:tav tm="0">
                                          <p:val>
                                            <p:strVal val="#ppt_h+1"/>
                                          </p:val>
                                        </p:tav>
                                        <p:tav tm="100000">
                                          <p:val>
                                            <p:strVal val="#ppt_y"/>
                                          </p:val>
                                        </p:tav>
                                      </p:tavLst>
                                    </p:anim>
                                    <p:animEffect transition="in" filter="fade">
                                      <p:cBhvr>
                                        <p:cTn id="34" dur="500"/>
                                        <p:tgtEl>
                                          <p:spTgt spid="89090"/>
                                        </p:tgtEl>
                                      </p:cBhvr>
                                    </p:animEffect>
                                  </p:childTnLst>
                                </p:cTn>
                              </p:par>
                            </p:childTnLst>
                          </p:cTn>
                        </p:par>
                      </p:childTnLst>
                    </p:cTn>
                  </p:par>
                  <p:par>
                    <p:cTn id="35" fill="hold">
                      <p:stCondLst>
                        <p:cond delay="indefinite"/>
                      </p:stCondLst>
                      <p:childTnLst>
                        <p:par>
                          <p:cTn id="36" fill="hold">
                            <p:stCondLst>
                              <p:cond delay="0"/>
                            </p:stCondLst>
                            <p:childTnLst>
                              <p:par>
                                <p:cTn id="37" presetID="58" presetClass="entr" presetSubtype="0" accel="10000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40"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3" dur="5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9"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5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52" dur="500"/>
                                        <p:tgtEl>
                                          <p:spTgt spid="3">
                                            <p:txEl>
                                              <p:pRg st="4" end="4"/>
                                            </p:txEl>
                                          </p:spTgt>
                                        </p:tgtEl>
                                      </p:cBhvr>
                                    </p:animEffect>
                                  </p:childTnLst>
                                </p:cTn>
                              </p:par>
                              <p:par>
                                <p:cTn id="53" presetID="58" presetClass="entr" presetSubtype="0" accel="10000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strVal val="#ppt_w*2.5"/>
                                          </p:val>
                                        </p:tav>
                                        <p:tav tm="100000">
                                          <p:val>
                                            <p:strVal val="#ppt_w"/>
                                          </p:val>
                                        </p:tav>
                                      </p:tavLst>
                                    </p:anim>
                                    <p:anim calcmode="lin" valueType="num">
                                      <p:cBhvr>
                                        <p:cTn id="56" dur="500" fill="hold"/>
                                        <p:tgtEl>
                                          <p:spTgt spid="5"/>
                                        </p:tgtEl>
                                        <p:attrNameLst>
                                          <p:attrName>ppt_h</p:attrName>
                                        </p:attrNameLst>
                                      </p:cBhvr>
                                      <p:tavLst>
                                        <p:tav tm="0">
                                          <p:val>
                                            <p:strVal val="#ppt_h*0.01"/>
                                          </p:val>
                                        </p:tav>
                                        <p:tav tm="100000">
                                          <p:val>
                                            <p:strVal val="#ppt_h"/>
                                          </p:val>
                                        </p:tav>
                                      </p:tavLst>
                                    </p:anim>
                                    <p:anim calcmode="lin" valueType="num">
                                      <p:cBhvr>
                                        <p:cTn id="57" dur="500" fill="hold"/>
                                        <p:tgtEl>
                                          <p:spTgt spid="5"/>
                                        </p:tgtEl>
                                        <p:attrNameLst>
                                          <p:attrName>ppt_x</p:attrName>
                                        </p:attrNameLst>
                                      </p:cBhvr>
                                      <p:tavLst>
                                        <p:tav tm="0">
                                          <p:val>
                                            <p:strVal val="#ppt_x"/>
                                          </p:val>
                                        </p:tav>
                                        <p:tav tm="100000">
                                          <p:val>
                                            <p:strVal val="#ppt_x"/>
                                          </p:val>
                                        </p:tav>
                                      </p:tavLst>
                                    </p:anim>
                                    <p:anim calcmode="lin" valueType="num">
                                      <p:cBhvr>
                                        <p:cTn id="58" dur="500" fill="hold"/>
                                        <p:tgtEl>
                                          <p:spTgt spid="5"/>
                                        </p:tgtEl>
                                        <p:attrNameLst>
                                          <p:attrName>ppt_y</p:attrName>
                                        </p:attrNameLst>
                                      </p:cBhvr>
                                      <p:tavLst>
                                        <p:tav tm="0">
                                          <p:val>
                                            <p:strVal val="#ppt_h+1"/>
                                          </p:val>
                                        </p:tav>
                                        <p:tav tm="100000">
                                          <p:val>
                                            <p:strVal val="#ppt_y"/>
                                          </p:val>
                                        </p:tav>
                                      </p:tavLst>
                                    </p:anim>
                                    <p:animEffect transition="in" filter="fade">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85794"/>
            <a:ext cx="8229600" cy="6072206"/>
          </a:xfrm>
        </p:spPr>
        <p:txBody>
          <a:bodyPr>
            <a:normAutofit fontScale="62500" lnSpcReduction="20000"/>
          </a:bodyPr>
          <a:lstStyle/>
          <a:p>
            <a:r>
              <a:rPr lang="ru-RU" dirty="0" smtClean="0"/>
              <a:t>Введем для разностных уравнений (отображений) некоторые понятия, соответствующие основным понятиям теории дифференциальных уравнений. </a:t>
            </a:r>
          </a:p>
          <a:p>
            <a:r>
              <a:rPr lang="ru-RU" i="1" dirty="0" smtClean="0"/>
              <a:t>Решение</a:t>
            </a:r>
            <a:r>
              <a:rPr lang="ru-RU" b="1" i="1" dirty="0" smtClean="0"/>
              <a:t> – </a:t>
            </a:r>
            <a:r>
              <a:rPr lang="ru-RU" i="1" dirty="0" smtClean="0"/>
              <a:t>(траектория) –</a:t>
            </a:r>
            <a:r>
              <a:rPr lang="ru-RU" dirty="0" smtClean="0"/>
              <a:t> любая последовательность значений </a:t>
            </a:r>
            <a:r>
              <a:rPr lang="ru-RU" i="1" dirty="0" smtClean="0"/>
              <a:t>{</a:t>
            </a:r>
            <a:r>
              <a:rPr lang="ru-RU" i="1" dirty="0" err="1" smtClean="0"/>
              <a:t>N</a:t>
            </a:r>
            <a:r>
              <a:rPr lang="ru-RU" i="1" baseline="-25000" dirty="0" err="1" smtClean="0"/>
              <a:t>t</a:t>
            </a:r>
            <a:r>
              <a:rPr lang="ru-RU" i="1" dirty="0" smtClean="0"/>
              <a:t>}, </a:t>
            </a:r>
            <a:r>
              <a:rPr lang="ru-RU" dirty="0" smtClean="0"/>
              <a:t>(</a:t>
            </a:r>
            <a:r>
              <a:rPr lang="ru-RU" i="1" dirty="0" smtClean="0"/>
              <a:t>t=</a:t>
            </a:r>
            <a:r>
              <a:rPr lang="ru-RU" dirty="0" smtClean="0"/>
              <a:t>0,1...), удовлетворяющая данному разностному уравнению при любом </a:t>
            </a:r>
            <a:r>
              <a:rPr lang="ru-RU" i="1" dirty="0" err="1" smtClean="0"/>
              <a:t>t</a:t>
            </a:r>
            <a:r>
              <a:rPr lang="ru-RU" dirty="0" smtClean="0"/>
              <a:t>. Разным начальным значениям соответствуют разные решения.</a:t>
            </a:r>
          </a:p>
          <a:p>
            <a:r>
              <a:rPr lang="ru-RU" i="1" dirty="0" smtClean="0"/>
              <a:t>Равновесием</a:t>
            </a:r>
            <a:r>
              <a:rPr lang="ru-RU" b="1" i="1" dirty="0" smtClean="0"/>
              <a:t> </a:t>
            </a:r>
            <a:r>
              <a:rPr lang="ru-RU" dirty="0" smtClean="0"/>
              <a:t>называется решение вида: </a:t>
            </a:r>
            <a:r>
              <a:rPr lang="ru-RU" i="1" dirty="0" err="1" smtClean="0"/>
              <a:t>N</a:t>
            </a:r>
            <a:r>
              <a:rPr lang="ru-RU" i="1" baseline="-25000" dirty="0" err="1" smtClean="0"/>
              <a:t>t</a:t>
            </a:r>
            <a:r>
              <a:rPr lang="ru-RU" i="1" dirty="0" err="1" smtClean="0"/>
              <a:t>=const=N</a:t>
            </a:r>
            <a:r>
              <a:rPr lang="ru-RU" i="1" baseline="30000" dirty="0" smtClean="0"/>
              <a:t>*</a:t>
            </a:r>
            <a:r>
              <a:rPr lang="ru-RU" i="1" dirty="0" smtClean="0"/>
              <a:t>,</a:t>
            </a:r>
            <a:r>
              <a:rPr lang="ru-RU" b="1" i="1" dirty="0" smtClean="0"/>
              <a:t> </a:t>
            </a:r>
            <a:r>
              <a:rPr lang="ru-RU" dirty="0" smtClean="0"/>
              <a:t>удовлетворяющее соотношению </a:t>
            </a:r>
            <a:r>
              <a:rPr lang="ru-RU" i="1" dirty="0" smtClean="0"/>
              <a:t>N</a:t>
            </a:r>
            <a:r>
              <a:rPr lang="ru-RU" i="1" baseline="30000" dirty="0" smtClean="0"/>
              <a:t>*</a:t>
            </a:r>
            <a:r>
              <a:rPr lang="ru-RU" i="1" dirty="0" smtClean="0"/>
              <a:t>=F(N</a:t>
            </a:r>
            <a:r>
              <a:rPr lang="ru-RU" i="1" baseline="30000" dirty="0" smtClean="0"/>
              <a:t>*</a:t>
            </a:r>
            <a:r>
              <a:rPr lang="ru-RU" i="1" dirty="0" smtClean="0"/>
              <a:t>) </a:t>
            </a:r>
            <a:endParaRPr lang="ru-RU" dirty="0" smtClean="0"/>
          </a:p>
          <a:p>
            <a:r>
              <a:rPr lang="ru-RU" dirty="0" smtClean="0"/>
              <a:t>Как и в случае дифференциальных уравнений для исследования устойчивости применим линейный анализ. Положим:</a:t>
            </a:r>
            <a:endParaRPr lang="en-US" dirty="0" smtClean="0"/>
          </a:p>
          <a:p>
            <a:endParaRPr lang="en-US" dirty="0" smtClean="0"/>
          </a:p>
          <a:p>
            <a:endParaRPr lang="ru-RU" dirty="0" smtClean="0"/>
          </a:p>
          <a:p>
            <a:r>
              <a:rPr lang="ru-RU" dirty="0" smtClean="0"/>
              <a:t>Линеаризуем уравнение (3.11) , разлагая </a:t>
            </a:r>
            <a:r>
              <a:rPr lang="ru-RU" i="1" dirty="0" smtClean="0"/>
              <a:t>F</a:t>
            </a:r>
            <a:r>
              <a:rPr lang="ru-RU" dirty="0" smtClean="0"/>
              <a:t> в ряд по степеням </a:t>
            </a:r>
            <a:r>
              <a:rPr lang="ru-RU" i="1" dirty="0" err="1" smtClean="0"/>
              <a:t>x</a:t>
            </a:r>
            <a:r>
              <a:rPr lang="ru-RU" i="1" baseline="-25000" dirty="0" err="1" smtClean="0"/>
              <a:t>t</a:t>
            </a:r>
            <a:r>
              <a:rPr lang="ru-RU" dirty="0" smtClean="0"/>
              <a:t>  и отбрасывая члены порядка</a:t>
            </a:r>
            <a:r>
              <a:rPr lang="en-US" dirty="0" smtClean="0"/>
              <a:t>    </a:t>
            </a:r>
            <a:r>
              <a:rPr lang="ru-RU" dirty="0" smtClean="0"/>
              <a:t> и выше.</a:t>
            </a:r>
          </a:p>
          <a:p>
            <a:r>
              <a:rPr lang="ru-RU" dirty="0" smtClean="0"/>
              <a:t>Получим: </a:t>
            </a:r>
            <a:endParaRPr lang="en-US" dirty="0" smtClean="0"/>
          </a:p>
          <a:p>
            <a:endParaRPr lang="ru-RU" dirty="0" smtClean="0"/>
          </a:p>
          <a:p>
            <a:r>
              <a:rPr lang="ru-RU" dirty="0" smtClean="0"/>
              <a:t>Из условий сходимости геометрической прогрессии следует, что </a:t>
            </a:r>
          </a:p>
          <a:p>
            <a:r>
              <a:rPr lang="ru-RU" i="1" dirty="0" err="1" smtClean="0"/>
              <a:t>x</a:t>
            </a:r>
            <a:r>
              <a:rPr lang="ru-RU" i="1" baseline="-25000" dirty="0" err="1" smtClean="0"/>
              <a:t>t</a:t>
            </a:r>
            <a:r>
              <a:rPr lang="ru-RU" i="1" baseline="-25000" dirty="0" smtClean="0"/>
              <a:t> </a:t>
            </a:r>
            <a:r>
              <a:rPr lang="ru-RU" i="1" dirty="0" smtClean="0">
                <a:sym typeface="Symbol"/>
              </a:rPr>
              <a:t></a:t>
            </a:r>
            <a:r>
              <a:rPr lang="ru-RU" i="1" dirty="0" smtClean="0"/>
              <a:t> </a:t>
            </a:r>
            <a:r>
              <a:rPr lang="ru-RU" dirty="0" smtClean="0"/>
              <a:t>0 при </a:t>
            </a:r>
            <a:r>
              <a:rPr lang="ru-RU" i="1" dirty="0" err="1" smtClean="0"/>
              <a:t>t</a:t>
            </a:r>
            <a:r>
              <a:rPr lang="ru-RU" i="1" dirty="0" smtClean="0"/>
              <a:t> </a:t>
            </a:r>
            <a:r>
              <a:rPr lang="ru-RU" i="1" dirty="0" smtClean="0">
                <a:sym typeface="Symbol"/>
              </a:rPr>
              <a:t></a:t>
            </a:r>
            <a:r>
              <a:rPr lang="ru-RU" i="1" dirty="0" smtClean="0"/>
              <a:t> </a:t>
            </a:r>
            <a:r>
              <a:rPr lang="ru-RU" i="1" dirty="0" smtClean="0">
                <a:sym typeface="Symbol"/>
              </a:rPr>
              <a:t></a:t>
            </a:r>
            <a:r>
              <a:rPr lang="ru-RU" dirty="0" smtClean="0"/>
              <a:t>, если </a:t>
            </a:r>
            <a:r>
              <a:rPr lang="en-US" dirty="0" smtClean="0"/>
              <a:t>               		</a:t>
            </a:r>
            <a:r>
              <a:rPr lang="ru-RU" dirty="0" smtClean="0"/>
              <a:t>(3.14)</a:t>
            </a:r>
            <a:endParaRPr lang="en-US" dirty="0" smtClean="0"/>
          </a:p>
          <a:p>
            <a:endParaRPr lang="ru-RU" dirty="0" smtClean="0"/>
          </a:p>
          <a:p>
            <a:r>
              <a:rPr lang="ru-RU" dirty="0" smtClean="0"/>
              <a:t>и </a:t>
            </a:r>
            <a:r>
              <a:rPr lang="ru-RU" i="1" dirty="0" err="1" smtClean="0"/>
              <a:t>x</a:t>
            </a:r>
            <a:r>
              <a:rPr lang="ru-RU" i="1" baseline="-25000" dirty="0" err="1" smtClean="0"/>
              <a:t>t</a:t>
            </a:r>
            <a:r>
              <a:rPr lang="ru-RU" i="1" baseline="-25000" dirty="0" smtClean="0"/>
              <a:t> </a:t>
            </a:r>
            <a:r>
              <a:rPr lang="ru-RU" i="1" dirty="0" smtClean="0">
                <a:sym typeface="Symbol"/>
              </a:rPr>
              <a:t></a:t>
            </a:r>
            <a:r>
              <a:rPr lang="ru-RU" i="1" dirty="0" smtClean="0"/>
              <a:t> </a:t>
            </a:r>
            <a:r>
              <a:rPr lang="ru-RU" i="1" dirty="0" smtClean="0">
                <a:sym typeface="Symbol"/>
              </a:rPr>
              <a:t></a:t>
            </a:r>
            <a:r>
              <a:rPr lang="ru-RU" dirty="0" smtClean="0"/>
              <a:t> при </a:t>
            </a:r>
            <a:r>
              <a:rPr lang="ru-RU" i="1" dirty="0" err="1" smtClean="0"/>
              <a:t>t</a:t>
            </a:r>
            <a:r>
              <a:rPr lang="ru-RU" i="1" dirty="0" smtClean="0"/>
              <a:t> </a:t>
            </a:r>
            <a:r>
              <a:rPr lang="ru-RU" i="1" dirty="0" smtClean="0">
                <a:sym typeface="Symbol"/>
              </a:rPr>
              <a:t></a:t>
            </a:r>
            <a:r>
              <a:rPr lang="ru-RU" i="1" dirty="0" smtClean="0"/>
              <a:t> </a:t>
            </a:r>
            <a:r>
              <a:rPr lang="ru-RU" i="1" dirty="0" smtClean="0">
                <a:sym typeface="Symbol"/>
              </a:rPr>
              <a:t></a:t>
            </a:r>
            <a:r>
              <a:rPr lang="ru-RU" dirty="0" smtClean="0"/>
              <a:t>, если 	</a:t>
            </a:r>
            <a:r>
              <a:rPr lang="en-US" dirty="0" smtClean="0"/>
              <a:t>	</a:t>
            </a:r>
            <a:r>
              <a:rPr lang="ru-RU" dirty="0" smtClean="0"/>
              <a:t>(3.15)</a:t>
            </a:r>
            <a:endParaRPr lang="en-US" dirty="0" smtClean="0"/>
          </a:p>
          <a:p>
            <a:endParaRPr lang="ru-RU" dirty="0" smtClean="0"/>
          </a:p>
          <a:p>
            <a:r>
              <a:rPr lang="ru-RU" dirty="0" smtClean="0"/>
              <a:t>Случаи </a:t>
            </a:r>
            <a:r>
              <a:rPr lang="ru-RU" dirty="0" smtClean="0">
                <a:sym typeface="Symbol"/>
              </a:rPr>
              <a:t></a:t>
            </a:r>
            <a:r>
              <a:rPr lang="ru-RU" i="1" dirty="0" err="1" smtClean="0"/>
              <a:t>dF</a:t>
            </a:r>
            <a:r>
              <a:rPr lang="ru-RU" i="1" dirty="0" smtClean="0"/>
              <a:t>/dN</a:t>
            </a:r>
            <a:r>
              <a:rPr lang="ru-RU" dirty="0" smtClean="0">
                <a:sym typeface="Symbol"/>
              </a:rPr>
              <a:t></a:t>
            </a:r>
            <a:r>
              <a:rPr lang="ru-RU" i="1" dirty="0" smtClean="0"/>
              <a:t>=</a:t>
            </a:r>
            <a:r>
              <a:rPr lang="ru-RU" dirty="0" smtClean="0"/>
              <a:t>1 и </a:t>
            </a:r>
            <a:r>
              <a:rPr lang="ru-RU" dirty="0" smtClean="0">
                <a:sym typeface="Symbol"/>
              </a:rPr>
              <a:t></a:t>
            </a:r>
            <a:r>
              <a:rPr lang="ru-RU" i="1" dirty="0" err="1" smtClean="0"/>
              <a:t>dF</a:t>
            </a:r>
            <a:r>
              <a:rPr lang="ru-RU" i="1" dirty="0" smtClean="0"/>
              <a:t>/dN</a:t>
            </a:r>
            <a:r>
              <a:rPr lang="ru-RU" dirty="0" smtClean="0">
                <a:sym typeface="Symbol"/>
              </a:rPr>
              <a:t></a:t>
            </a:r>
            <a:r>
              <a:rPr lang="ru-RU" i="1" dirty="0" smtClean="0"/>
              <a:t>=</a:t>
            </a:r>
            <a:r>
              <a:rPr lang="ru-RU" dirty="0" smtClean="0"/>
              <a:t>0 требуют дополнительного исследования членов более высокого порядка в разложении.</a:t>
            </a:r>
          </a:p>
          <a:p>
            <a:endParaRPr lang="ru-RU" dirty="0"/>
          </a:p>
        </p:txBody>
      </p:sp>
      <p:pic>
        <p:nvPicPr>
          <p:cNvPr id="91138" name="Picture 2" descr="C:\Users\73B5~1\AppData\Local\Temp\Rar$EX60.950\LectMB\Lect03.files\image113.gif"/>
          <p:cNvPicPr>
            <a:picLocks noChangeAspect="1" noChangeArrowheads="1"/>
          </p:cNvPicPr>
          <p:nvPr/>
        </p:nvPicPr>
        <p:blipFill>
          <a:blip r:embed="rId2" cstate="print"/>
          <a:srcRect/>
          <a:stretch>
            <a:fillRect/>
          </a:stretch>
        </p:blipFill>
        <p:spPr bwMode="auto">
          <a:xfrm>
            <a:off x="3500430" y="3286124"/>
            <a:ext cx="1854412" cy="500066"/>
          </a:xfrm>
          <a:prstGeom prst="rect">
            <a:avLst/>
          </a:prstGeom>
          <a:noFill/>
        </p:spPr>
      </p:pic>
      <p:pic>
        <p:nvPicPr>
          <p:cNvPr id="91139" name="Picture 3" descr="C:\Users\73B5~1\AppData\Local\Temp\Rar$EX60.950\LectMB\Lect03.files\image115.gif"/>
          <p:cNvPicPr>
            <a:picLocks noChangeAspect="1" noChangeArrowheads="1"/>
          </p:cNvPicPr>
          <p:nvPr/>
        </p:nvPicPr>
        <p:blipFill>
          <a:blip r:embed="rId3" cstate="print"/>
          <a:srcRect/>
          <a:stretch>
            <a:fillRect/>
          </a:stretch>
        </p:blipFill>
        <p:spPr bwMode="auto">
          <a:xfrm>
            <a:off x="3714744" y="4500570"/>
            <a:ext cx="180975" cy="238126"/>
          </a:xfrm>
          <a:prstGeom prst="rect">
            <a:avLst/>
          </a:prstGeom>
          <a:noFill/>
        </p:spPr>
      </p:pic>
      <p:pic>
        <p:nvPicPr>
          <p:cNvPr id="91140" name="Picture 4" descr="C:\Users\73B5~1\AppData\Local\Temp\Rar$EX60.950\LectMB\Lect03.files\image117.gif"/>
          <p:cNvPicPr>
            <a:picLocks noChangeAspect="1" noChangeArrowheads="1"/>
          </p:cNvPicPr>
          <p:nvPr/>
        </p:nvPicPr>
        <p:blipFill>
          <a:blip r:embed="rId4" cstate="print"/>
          <a:srcRect/>
          <a:stretch>
            <a:fillRect/>
          </a:stretch>
        </p:blipFill>
        <p:spPr bwMode="auto">
          <a:xfrm>
            <a:off x="3214678" y="4286256"/>
            <a:ext cx="2714644" cy="720838"/>
          </a:xfrm>
          <a:prstGeom prst="rect">
            <a:avLst/>
          </a:prstGeom>
          <a:noFill/>
        </p:spPr>
      </p:pic>
      <p:pic>
        <p:nvPicPr>
          <p:cNvPr id="91141" name="Picture 5" descr="C:\Users\73B5~1\AppData\Local\Temp\Rar$EX60.950\LectMB\Lect03.files\image119.gif"/>
          <p:cNvPicPr>
            <a:picLocks noChangeAspect="1" noChangeArrowheads="1"/>
          </p:cNvPicPr>
          <p:nvPr/>
        </p:nvPicPr>
        <p:blipFill>
          <a:blip r:embed="rId5" cstate="print"/>
          <a:srcRect/>
          <a:stretch>
            <a:fillRect/>
          </a:stretch>
        </p:blipFill>
        <p:spPr bwMode="auto">
          <a:xfrm>
            <a:off x="3643306" y="5072074"/>
            <a:ext cx="1000132" cy="633891"/>
          </a:xfrm>
          <a:prstGeom prst="rect">
            <a:avLst/>
          </a:prstGeom>
          <a:noFill/>
        </p:spPr>
      </p:pic>
      <p:pic>
        <p:nvPicPr>
          <p:cNvPr id="91142" name="Picture 6" descr="C:\Users\73B5~1\AppData\Local\Temp\Rar$EX60.950\LectMB\Lect03.files\image121.gif"/>
          <p:cNvPicPr>
            <a:picLocks noChangeAspect="1" noChangeArrowheads="1"/>
          </p:cNvPicPr>
          <p:nvPr/>
        </p:nvPicPr>
        <p:blipFill>
          <a:blip r:embed="rId6" cstate="print"/>
          <a:srcRect/>
          <a:stretch>
            <a:fillRect/>
          </a:stretch>
        </p:blipFill>
        <p:spPr bwMode="auto">
          <a:xfrm>
            <a:off x="3643306" y="5643578"/>
            <a:ext cx="928694" cy="588613"/>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par>
                                <p:cTn id="39" presetID="58" presetClass="entr" presetSubtype="0" accel="100000" fill="hold" nodeType="withEffect">
                                  <p:stCondLst>
                                    <p:cond delay="0"/>
                                  </p:stCondLst>
                                  <p:childTnLst>
                                    <p:set>
                                      <p:cBhvr>
                                        <p:cTn id="40" dur="1" fill="hold">
                                          <p:stCondLst>
                                            <p:cond delay="0"/>
                                          </p:stCondLst>
                                        </p:cTn>
                                        <p:tgtEl>
                                          <p:spTgt spid="91138"/>
                                        </p:tgtEl>
                                        <p:attrNameLst>
                                          <p:attrName>style.visibility</p:attrName>
                                        </p:attrNameLst>
                                      </p:cBhvr>
                                      <p:to>
                                        <p:strVal val="visible"/>
                                      </p:to>
                                    </p:set>
                                    <p:anim calcmode="lin" valueType="num">
                                      <p:cBhvr>
                                        <p:cTn id="41" dur="500" fill="hold"/>
                                        <p:tgtEl>
                                          <p:spTgt spid="91138"/>
                                        </p:tgtEl>
                                        <p:attrNameLst>
                                          <p:attrName>ppt_w</p:attrName>
                                        </p:attrNameLst>
                                      </p:cBhvr>
                                      <p:tavLst>
                                        <p:tav tm="0">
                                          <p:val>
                                            <p:strVal val="#ppt_w*2.5"/>
                                          </p:val>
                                        </p:tav>
                                        <p:tav tm="100000">
                                          <p:val>
                                            <p:strVal val="#ppt_w"/>
                                          </p:val>
                                        </p:tav>
                                      </p:tavLst>
                                    </p:anim>
                                    <p:anim calcmode="lin" valueType="num">
                                      <p:cBhvr>
                                        <p:cTn id="42" dur="500" fill="hold"/>
                                        <p:tgtEl>
                                          <p:spTgt spid="91138"/>
                                        </p:tgtEl>
                                        <p:attrNameLst>
                                          <p:attrName>ppt_h</p:attrName>
                                        </p:attrNameLst>
                                      </p:cBhvr>
                                      <p:tavLst>
                                        <p:tav tm="0">
                                          <p:val>
                                            <p:strVal val="#ppt_h*0.01"/>
                                          </p:val>
                                        </p:tav>
                                        <p:tav tm="100000">
                                          <p:val>
                                            <p:strVal val="#ppt_h"/>
                                          </p:val>
                                        </p:tav>
                                      </p:tavLst>
                                    </p:anim>
                                    <p:anim calcmode="lin" valueType="num">
                                      <p:cBhvr>
                                        <p:cTn id="43" dur="500" fill="hold"/>
                                        <p:tgtEl>
                                          <p:spTgt spid="91138"/>
                                        </p:tgtEl>
                                        <p:attrNameLst>
                                          <p:attrName>ppt_x</p:attrName>
                                        </p:attrNameLst>
                                      </p:cBhvr>
                                      <p:tavLst>
                                        <p:tav tm="0">
                                          <p:val>
                                            <p:strVal val="#ppt_x"/>
                                          </p:val>
                                        </p:tav>
                                        <p:tav tm="100000">
                                          <p:val>
                                            <p:strVal val="#ppt_x"/>
                                          </p:val>
                                        </p:tav>
                                      </p:tavLst>
                                    </p:anim>
                                    <p:anim calcmode="lin" valueType="num">
                                      <p:cBhvr>
                                        <p:cTn id="44" dur="500" fill="hold"/>
                                        <p:tgtEl>
                                          <p:spTgt spid="91138"/>
                                        </p:tgtEl>
                                        <p:attrNameLst>
                                          <p:attrName>ppt_y</p:attrName>
                                        </p:attrNameLst>
                                      </p:cBhvr>
                                      <p:tavLst>
                                        <p:tav tm="0">
                                          <p:val>
                                            <p:strVal val="#ppt_h+1"/>
                                          </p:val>
                                        </p:tav>
                                        <p:tav tm="100000">
                                          <p:val>
                                            <p:strVal val="#ppt_y"/>
                                          </p:val>
                                        </p:tav>
                                      </p:tavLst>
                                    </p:anim>
                                    <p:animEffect transition="in" filter="fade">
                                      <p:cBhvr>
                                        <p:cTn id="45" dur="500"/>
                                        <p:tgtEl>
                                          <p:spTgt spid="91138"/>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8" presetClass="entr" presetSubtype="0" accel="100000" fill="hold" grpId="0"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p:cTn id="59"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60"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2"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63" dur="500"/>
                                        <p:tgtEl>
                                          <p:spTgt spid="3">
                                            <p:txEl>
                                              <p:pRg st="7" end="7"/>
                                            </p:txEl>
                                          </p:spTgt>
                                        </p:tgtEl>
                                      </p:cBhvr>
                                    </p:animEffect>
                                  </p:childTnLst>
                                </p:cTn>
                              </p:par>
                              <p:par>
                                <p:cTn id="64" presetID="58" presetClass="entr" presetSubtype="0" accel="100000" fill="hold" nodeType="withEffect">
                                  <p:stCondLst>
                                    <p:cond delay="0"/>
                                  </p:stCondLst>
                                  <p:childTnLst>
                                    <p:set>
                                      <p:cBhvr>
                                        <p:cTn id="65" dur="1" fill="hold">
                                          <p:stCondLst>
                                            <p:cond delay="0"/>
                                          </p:stCondLst>
                                        </p:cTn>
                                        <p:tgtEl>
                                          <p:spTgt spid="91140"/>
                                        </p:tgtEl>
                                        <p:attrNameLst>
                                          <p:attrName>style.visibility</p:attrName>
                                        </p:attrNameLst>
                                      </p:cBhvr>
                                      <p:to>
                                        <p:strVal val="visible"/>
                                      </p:to>
                                    </p:set>
                                    <p:anim calcmode="lin" valueType="num">
                                      <p:cBhvr>
                                        <p:cTn id="66" dur="500" fill="hold"/>
                                        <p:tgtEl>
                                          <p:spTgt spid="91140"/>
                                        </p:tgtEl>
                                        <p:attrNameLst>
                                          <p:attrName>ppt_w</p:attrName>
                                        </p:attrNameLst>
                                      </p:cBhvr>
                                      <p:tavLst>
                                        <p:tav tm="0">
                                          <p:val>
                                            <p:strVal val="#ppt_w*2.5"/>
                                          </p:val>
                                        </p:tav>
                                        <p:tav tm="100000">
                                          <p:val>
                                            <p:strVal val="#ppt_w"/>
                                          </p:val>
                                        </p:tav>
                                      </p:tavLst>
                                    </p:anim>
                                    <p:anim calcmode="lin" valueType="num">
                                      <p:cBhvr>
                                        <p:cTn id="67" dur="500" fill="hold"/>
                                        <p:tgtEl>
                                          <p:spTgt spid="91140"/>
                                        </p:tgtEl>
                                        <p:attrNameLst>
                                          <p:attrName>ppt_h</p:attrName>
                                        </p:attrNameLst>
                                      </p:cBhvr>
                                      <p:tavLst>
                                        <p:tav tm="0">
                                          <p:val>
                                            <p:strVal val="#ppt_h*0.01"/>
                                          </p:val>
                                        </p:tav>
                                        <p:tav tm="100000">
                                          <p:val>
                                            <p:strVal val="#ppt_h"/>
                                          </p:val>
                                        </p:tav>
                                      </p:tavLst>
                                    </p:anim>
                                    <p:anim calcmode="lin" valueType="num">
                                      <p:cBhvr>
                                        <p:cTn id="68" dur="500" fill="hold"/>
                                        <p:tgtEl>
                                          <p:spTgt spid="91140"/>
                                        </p:tgtEl>
                                        <p:attrNameLst>
                                          <p:attrName>ppt_x</p:attrName>
                                        </p:attrNameLst>
                                      </p:cBhvr>
                                      <p:tavLst>
                                        <p:tav tm="0">
                                          <p:val>
                                            <p:strVal val="#ppt_x"/>
                                          </p:val>
                                        </p:tav>
                                        <p:tav tm="100000">
                                          <p:val>
                                            <p:strVal val="#ppt_x"/>
                                          </p:val>
                                        </p:tav>
                                      </p:tavLst>
                                    </p:anim>
                                    <p:anim calcmode="lin" valueType="num">
                                      <p:cBhvr>
                                        <p:cTn id="69" dur="500" fill="hold"/>
                                        <p:tgtEl>
                                          <p:spTgt spid="91140"/>
                                        </p:tgtEl>
                                        <p:attrNameLst>
                                          <p:attrName>ppt_y</p:attrName>
                                        </p:attrNameLst>
                                      </p:cBhvr>
                                      <p:tavLst>
                                        <p:tav tm="0">
                                          <p:val>
                                            <p:strVal val="#ppt_h+1"/>
                                          </p:val>
                                        </p:tav>
                                        <p:tav tm="100000">
                                          <p:val>
                                            <p:strVal val="#ppt_y"/>
                                          </p:val>
                                        </p:tav>
                                      </p:tavLst>
                                    </p:anim>
                                    <p:animEffect transition="in" filter="fade">
                                      <p:cBhvr>
                                        <p:cTn id="70" dur="500"/>
                                        <p:tgtEl>
                                          <p:spTgt spid="91140"/>
                                        </p:tgtEl>
                                      </p:cBhvr>
                                    </p:animEffect>
                                  </p:childTnLst>
                                </p:cTn>
                              </p:par>
                            </p:childTnLst>
                          </p:cTn>
                        </p:par>
                      </p:childTnLst>
                    </p:cTn>
                  </p:par>
                  <p:par>
                    <p:cTn id="71" fill="hold">
                      <p:stCondLst>
                        <p:cond delay="indefinite"/>
                      </p:stCondLst>
                      <p:childTnLst>
                        <p:par>
                          <p:cTn id="72" fill="hold">
                            <p:stCondLst>
                              <p:cond delay="0"/>
                            </p:stCondLst>
                            <p:childTnLst>
                              <p:par>
                                <p:cTn id="73" presetID="58" presetClass="entr" presetSubtype="0" accel="100000" fill="hold" grpId="0" nodeType="click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 calcmode="lin" valueType="num">
                                      <p:cBhvr>
                                        <p:cTn id="75"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76"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7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8"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79" dur="500"/>
                                        <p:tgtEl>
                                          <p:spTgt spid="3">
                                            <p:txEl>
                                              <p:pRg st="9" end="9"/>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8" presetClass="entr" presetSubtype="0" accel="10000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 calcmode="lin" valueType="num">
                                      <p:cBhvr>
                                        <p:cTn id="84"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85"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8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7"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88" dur="500"/>
                                        <p:tgtEl>
                                          <p:spTgt spid="3">
                                            <p:txEl>
                                              <p:pRg st="10" end="10"/>
                                            </p:txEl>
                                          </p:spTgt>
                                        </p:tgtEl>
                                      </p:cBhvr>
                                    </p:animEffect>
                                  </p:childTnLst>
                                </p:cTn>
                              </p:par>
                              <p:par>
                                <p:cTn id="89" presetID="58" presetClass="entr" presetSubtype="0" accel="100000" fill="hold" nodeType="withEffect">
                                  <p:stCondLst>
                                    <p:cond delay="0"/>
                                  </p:stCondLst>
                                  <p:childTnLst>
                                    <p:set>
                                      <p:cBhvr>
                                        <p:cTn id="90" dur="1" fill="hold">
                                          <p:stCondLst>
                                            <p:cond delay="0"/>
                                          </p:stCondLst>
                                        </p:cTn>
                                        <p:tgtEl>
                                          <p:spTgt spid="91141"/>
                                        </p:tgtEl>
                                        <p:attrNameLst>
                                          <p:attrName>style.visibility</p:attrName>
                                        </p:attrNameLst>
                                      </p:cBhvr>
                                      <p:to>
                                        <p:strVal val="visible"/>
                                      </p:to>
                                    </p:set>
                                    <p:anim calcmode="lin" valueType="num">
                                      <p:cBhvr>
                                        <p:cTn id="91" dur="500" fill="hold"/>
                                        <p:tgtEl>
                                          <p:spTgt spid="91141"/>
                                        </p:tgtEl>
                                        <p:attrNameLst>
                                          <p:attrName>ppt_w</p:attrName>
                                        </p:attrNameLst>
                                      </p:cBhvr>
                                      <p:tavLst>
                                        <p:tav tm="0">
                                          <p:val>
                                            <p:strVal val="#ppt_w*2.5"/>
                                          </p:val>
                                        </p:tav>
                                        <p:tav tm="100000">
                                          <p:val>
                                            <p:strVal val="#ppt_w"/>
                                          </p:val>
                                        </p:tav>
                                      </p:tavLst>
                                    </p:anim>
                                    <p:anim calcmode="lin" valueType="num">
                                      <p:cBhvr>
                                        <p:cTn id="92" dur="500" fill="hold"/>
                                        <p:tgtEl>
                                          <p:spTgt spid="91141"/>
                                        </p:tgtEl>
                                        <p:attrNameLst>
                                          <p:attrName>ppt_h</p:attrName>
                                        </p:attrNameLst>
                                      </p:cBhvr>
                                      <p:tavLst>
                                        <p:tav tm="0">
                                          <p:val>
                                            <p:strVal val="#ppt_h*0.01"/>
                                          </p:val>
                                        </p:tav>
                                        <p:tav tm="100000">
                                          <p:val>
                                            <p:strVal val="#ppt_h"/>
                                          </p:val>
                                        </p:tav>
                                      </p:tavLst>
                                    </p:anim>
                                    <p:anim calcmode="lin" valueType="num">
                                      <p:cBhvr>
                                        <p:cTn id="93" dur="500" fill="hold"/>
                                        <p:tgtEl>
                                          <p:spTgt spid="91141"/>
                                        </p:tgtEl>
                                        <p:attrNameLst>
                                          <p:attrName>ppt_x</p:attrName>
                                        </p:attrNameLst>
                                      </p:cBhvr>
                                      <p:tavLst>
                                        <p:tav tm="0">
                                          <p:val>
                                            <p:strVal val="#ppt_x"/>
                                          </p:val>
                                        </p:tav>
                                        <p:tav tm="100000">
                                          <p:val>
                                            <p:strVal val="#ppt_x"/>
                                          </p:val>
                                        </p:tav>
                                      </p:tavLst>
                                    </p:anim>
                                    <p:anim calcmode="lin" valueType="num">
                                      <p:cBhvr>
                                        <p:cTn id="94" dur="500" fill="hold"/>
                                        <p:tgtEl>
                                          <p:spTgt spid="91141"/>
                                        </p:tgtEl>
                                        <p:attrNameLst>
                                          <p:attrName>ppt_y</p:attrName>
                                        </p:attrNameLst>
                                      </p:cBhvr>
                                      <p:tavLst>
                                        <p:tav tm="0">
                                          <p:val>
                                            <p:strVal val="#ppt_h+1"/>
                                          </p:val>
                                        </p:tav>
                                        <p:tav tm="100000">
                                          <p:val>
                                            <p:strVal val="#ppt_y"/>
                                          </p:val>
                                        </p:tav>
                                      </p:tavLst>
                                    </p:anim>
                                    <p:animEffect transition="in" filter="fade">
                                      <p:cBhvr>
                                        <p:cTn id="95" dur="500"/>
                                        <p:tgtEl>
                                          <p:spTgt spid="91141"/>
                                        </p:tgtEl>
                                      </p:cBhvr>
                                    </p:animEffect>
                                  </p:childTnLst>
                                </p:cTn>
                              </p:par>
                            </p:childTnLst>
                          </p:cTn>
                        </p:par>
                      </p:childTnLst>
                    </p:cTn>
                  </p:par>
                  <p:par>
                    <p:cTn id="96" fill="hold">
                      <p:stCondLst>
                        <p:cond delay="indefinite"/>
                      </p:stCondLst>
                      <p:childTnLst>
                        <p:par>
                          <p:cTn id="97" fill="hold">
                            <p:stCondLst>
                              <p:cond delay="0"/>
                            </p:stCondLst>
                            <p:childTnLst>
                              <p:par>
                                <p:cTn id="98" presetID="58" presetClass="entr" presetSubtype="0" accel="100000" fill="hold" grpId="0" nodeType="clickEffect">
                                  <p:stCondLst>
                                    <p:cond delay="0"/>
                                  </p:stCondLst>
                                  <p:childTnLst>
                                    <p:set>
                                      <p:cBhvr>
                                        <p:cTn id="99" dur="1" fill="hold">
                                          <p:stCondLst>
                                            <p:cond delay="0"/>
                                          </p:stCondLst>
                                        </p:cTn>
                                        <p:tgtEl>
                                          <p:spTgt spid="3">
                                            <p:txEl>
                                              <p:pRg st="12" end="12"/>
                                            </p:txEl>
                                          </p:spTgt>
                                        </p:tgtEl>
                                        <p:attrNameLst>
                                          <p:attrName>style.visibility</p:attrName>
                                        </p:attrNameLst>
                                      </p:cBhvr>
                                      <p:to>
                                        <p:strVal val="visible"/>
                                      </p:to>
                                    </p:set>
                                    <p:anim calcmode="lin" valueType="num">
                                      <p:cBhvr>
                                        <p:cTn id="100" dur="500" fill="hold"/>
                                        <p:tgtEl>
                                          <p:spTgt spid="3">
                                            <p:txEl>
                                              <p:pRg st="12" end="12"/>
                                            </p:txEl>
                                          </p:spTgt>
                                        </p:tgtEl>
                                        <p:attrNameLst>
                                          <p:attrName>ppt_w</p:attrName>
                                        </p:attrNameLst>
                                      </p:cBhvr>
                                      <p:tavLst>
                                        <p:tav tm="0">
                                          <p:val>
                                            <p:strVal val="#ppt_w*2.5"/>
                                          </p:val>
                                        </p:tav>
                                        <p:tav tm="100000">
                                          <p:val>
                                            <p:strVal val="#ppt_w"/>
                                          </p:val>
                                        </p:tav>
                                      </p:tavLst>
                                    </p:anim>
                                    <p:anim calcmode="lin" valueType="num">
                                      <p:cBhvr>
                                        <p:cTn id="101" dur="500" fill="hold"/>
                                        <p:tgtEl>
                                          <p:spTgt spid="3">
                                            <p:txEl>
                                              <p:pRg st="12" end="12"/>
                                            </p:txEl>
                                          </p:spTgt>
                                        </p:tgtEl>
                                        <p:attrNameLst>
                                          <p:attrName>ppt_h</p:attrName>
                                        </p:attrNameLst>
                                      </p:cBhvr>
                                      <p:tavLst>
                                        <p:tav tm="0">
                                          <p:val>
                                            <p:strVal val="#ppt_h*0.01"/>
                                          </p:val>
                                        </p:tav>
                                        <p:tav tm="100000">
                                          <p:val>
                                            <p:strVal val="#ppt_h"/>
                                          </p:val>
                                        </p:tav>
                                      </p:tavLst>
                                    </p:anim>
                                    <p:anim calcmode="lin" valueType="num">
                                      <p:cBhvr>
                                        <p:cTn id="102"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03" dur="500" fill="hold"/>
                                        <p:tgtEl>
                                          <p:spTgt spid="3">
                                            <p:txEl>
                                              <p:pRg st="12" end="12"/>
                                            </p:txEl>
                                          </p:spTgt>
                                        </p:tgtEl>
                                        <p:attrNameLst>
                                          <p:attrName>ppt_y</p:attrName>
                                        </p:attrNameLst>
                                      </p:cBhvr>
                                      <p:tavLst>
                                        <p:tav tm="0">
                                          <p:val>
                                            <p:strVal val="#ppt_h+1"/>
                                          </p:val>
                                        </p:tav>
                                        <p:tav tm="100000">
                                          <p:val>
                                            <p:strVal val="#ppt_y"/>
                                          </p:val>
                                        </p:tav>
                                      </p:tavLst>
                                    </p:anim>
                                    <p:animEffect transition="in" filter="fade">
                                      <p:cBhvr>
                                        <p:cTn id="104" dur="500"/>
                                        <p:tgtEl>
                                          <p:spTgt spid="3">
                                            <p:txEl>
                                              <p:pRg st="12" end="12"/>
                                            </p:txEl>
                                          </p:spTgt>
                                        </p:tgtEl>
                                      </p:cBhvr>
                                    </p:animEffect>
                                  </p:childTnLst>
                                </p:cTn>
                              </p:par>
                              <p:par>
                                <p:cTn id="105" presetID="58" presetClass="entr" presetSubtype="0" accel="100000" fill="hold" nodeType="withEffect">
                                  <p:stCondLst>
                                    <p:cond delay="0"/>
                                  </p:stCondLst>
                                  <p:childTnLst>
                                    <p:set>
                                      <p:cBhvr>
                                        <p:cTn id="106" dur="1" fill="hold">
                                          <p:stCondLst>
                                            <p:cond delay="0"/>
                                          </p:stCondLst>
                                        </p:cTn>
                                        <p:tgtEl>
                                          <p:spTgt spid="91142"/>
                                        </p:tgtEl>
                                        <p:attrNameLst>
                                          <p:attrName>style.visibility</p:attrName>
                                        </p:attrNameLst>
                                      </p:cBhvr>
                                      <p:to>
                                        <p:strVal val="visible"/>
                                      </p:to>
                                    </p:set>
                                    <p:anim calcmode="lin" valueType="num">
                                      <p:cBhvr>
                                        <p:cTn id="107" dur="500" fill="hold"/>
                                        <p:tgtEl>
                                          <p:spTgt spid="91142"/>
                                        </p:tgtEl>
                                        <p:attrNameLst>
                                          <p:attrName>ppt_w</p:attrName>
                                        </p:attrNameLst>
                                      </p:cBhvr>
                                      <p:tavLst>
                                        <p:tav tm="0">
                                          <p:val>
                                            <p:strVal val="#ppt_w*2.5"/>
                                          </p:val>
                                        </p:tav>
                                        <p:tav tm="100000">
                                          <p:val>
                                            <p:strVal val="#ppt_w"/>
                                          </p:val>
                                        </p:tav>
                                      </p:tavLst>
                                    </p:anim>
                                    <p:anim calcmode="lin" valueType="num">
                                      <p:cBhvr>
                                        <p:cTn id="108" dur="500" fill="hold"/>
                                        <p:tgtEl>
                                          <p:spTgt spid="91142"/>
                                        </p:tgtEl>
                                        <p:attrNameLst>
                                          <p:attrName>ppt_h</p:attrName>
                                        </p:attrNameLst>
                                      </p:cBhvr>
                                      <p:tavLst>
                                        <p:tav tm="0">
                                          <p:val>
                                            <p:strVal val="#ppt_h*0.01"/>
                                          </p:val>
                                        </p:tav>
                                        <p:tav tm="100000">
                                          <p:val>
                                            <p:strVal val="#ppt_h"/>
                                          </p:val>
                                        </p:tav>
                                      </p:tavLst>
                                    </p:anim>
                                    <p:anim calcmode="lin" valueType="num">
                                      <p:cBhvr>
                                        <p:cTn id="109" dur="500" fill="hold"/>
                                        <p:tgtEl>
                                          <p:spTgt spid="91142"/>
                                        </p:tgtEl>
                                        <p:attrNameLst>
                                          <p:attrName>ppt_x</p:attrName>
                                        </p:attrNameLst>
                                      </p:cBhvr>
                                      <p:tavLst>
                                        <p:tav tm="0">
                                          <p:val>
                                            <p:strVal val="#ppt_x"/>
                                          </p:val>
                                        </p:tav>
                                        <p:tav tm="100000">
                                          <p:val>
                                            <p:strVal val="#ppt_x"/>
                                          </p:val>
                                        </p:tav>
                                      </p:tavLst>
                                    </p:anim>
                                    <p:anim calcmode="lin" valueType="num">
                                      <p:cBhvr>
                                        <p:cTn id="110" dur="500" fill="hold"/>
                                        <p:tgtEl>
                                          <p:spTgt spid="91142"/>
                                        </p:tgtEl>
                                        <p:attrNameLst>
                                          <p:attrName>ppt_y</p:attrName>
                                        </p:attrNameLst>
                                      </p:cBhvr>
                                      <p:tavLst>
                                        <p:tav tm="0">
                                          <p:val>
                                            <p:strVal val="#ppt_h+1"/>
                                          </p:val>
                                        </p:tav>
                                        <p:tav tm="100000">
                                          <p:val>
                                            <p:strVal val="#ppt_y"/>
                                          </p:val>
                                        </p:tav>
                                      </p:tavLst>
                                    </p:anim>
                                    <p:animEffect transition="in" filter="fade">
                                      <p:cBhvr>
                                        <p:cTn id="111" dur="500"/>
                                        <p:tgtEl>
                                          <p:spTgt spid="91142"/>
                                        </p:tgtEl>
                                      </p:cBhvr>
                                    </p:animEffect>
                                  </p:childTnLst>
                                </p:cTn>
                              </p:par>
                            </p:childTnLst>
                          </p:cTn>
                        </p:par>
                      </p:childTnLst>
                    </p:cTn>
                  </p:par>
                  <p:par>
                    <p:cTn id="112" fill="hold">
                      <p:stCondLst>
                        <p:cond delay="indefinite"/>
                      </p:stCondLst>
                      <p:childTnLst>
                        <p:par>
                          <p:cTn id="113" fill="hold">
                            <p:stCondLst>
                              <p:cond delay="0"/>
                            </p:stCondLst>
                            <p:childTnLst>
                              <p:par>
                                <p:cTn id="114" presetID="58" presetClass="entr" presetSubtype="0" accel="100000" fill="hold" grpId="0" nodeType="clickEffect">
                                  <p:stCondLst>
                                    <p:cond delay="0"/>
                                  </p:stCondLst>
                                  <p:childTnLst>
                                    <p:set>
                                      <p:cBhvr>
                                        <p:cTn id="115" dur="1" fill="hold">
                                          <p:stCondLst>
                                            <p:cond delay="0"/>
                                          </p:stCondLst>
                                        </p:cTn>
                                        <p:tgtEl>
                                          <p:spTgt spid="3">
                                            <p:txEl>
                                              <p:pRg st="14" end="14"/>
                                            </p:txEl>
                                          </p:spTgt>
                                        </p:tgtEl>
                                        <p:attrNameLst>
                                          <p:attrName>style.visibility</p:attrName>
                                        </p:attrNameLst>
                                      </p:cBhvr>
                                      <p:to>
                                        <p:strVal val="visible"/>
                                      </p:to>
                                    </p:set>
                                    <p:anim calcmode="lin" valueType="num">
                                      <p:cBhvr>
                                        <p:cTn id="116" dur="500" fill="hold"/>
                                        <p:tgtEl>
                                          <p:spTgt spid="3">
                                            <p:txEl>
                                              <p:pRg st="14" end="14"/>
                                            </p:txEl>
                                          </p:spTgt>
                                        </p:tgtEl>
                                        <p:attrNameLst>
                                          <p:attrName>ppt_w</p:attrName>
                                        </p:attrNameLst>
                                      </p:cBhvr>
                                      <p:tavLst>
                                        <p:tav tm="0">
                                          <p:val>
                                            <p:strVal val="#ppt_w*2.5"/>
                                          </p:val>
                                        </p:tav>
                                        <p:tav tm="100000">
                                          <p:val>
                                            <p:strVal val="#ppt_w"/>
                                          </p:val>
                                        </p:tav>
                                      </p:tavLst>
                                    </p:anim>
                                    <p:anim calcmode="lin" valueType="num">
                                      <p:cBhvr>
                                        <p:cTn id="117" dur="500" fill="hold"/>
                                        <p:tgtEl>
                                          <p:spTgt spid="3">
                                            <p:txEl>
                                              <p:pRg st="14" end="14"/>
                                            </p:txEl>
                                          </p:spTgt>
                                        </p:tgtEl>
                                        <p:attrNameLst>
                                          <p:attrName>ppt_h</p:attrName>
                                        </p:attrNameLst>
                                      </p:cBhvr>
                                      <p:tavLst>
                                        <p:tav tm="0">
                                          <p:val>
                                            <p:strVal val="#ppt_h*0.01"/>
                                          </p:val>
                                        </p:tav>
                                        <p:tav tm="100000">
                                          <p:val>
                                            <p:strVal val="#ppt_h"/>
                                          </p:val>
                                        </p:tav>
                                      </p:tavLst>
                                    </p:anim>
                                    <p:anim calcmode="lin" valueType="num">
                                      <p:cBhvr>
                                        <p:cTn id="118"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19" dur="500" fill="hold"/>
                                        <p:tgtEl>
                                          <p:spTgt spid="3">
                                            <p:txEl>
                                              <p:pRg st="14" end="14"/>
                                            </p:txEl>
                                          </p:spTgt>
                                        </p:tgtEl>
                                        <p:attrNameLst>
                                          <p:attrName>ppt_y</p:attrName>
                                        </p:attrNameLst>
                                      </p:cBhvr>
                                      <p:tavLst>
                                        <p:tav tm="0">
                                          <p:val>
                                            <p:strVal val="#ppt_h+1"/>
                                          </p:val>
                                        </p:tav>
                                        <p:tav tm="100000">
                                          <p:val>
                                            <p:strVal val="#ppt_y"/>
                                          </p:val>
                                        </p:tav>
                                      </p:tavLst>
                                    </p:anim>
                                    <p:animEffect transition="in" filter="fade">
                                      <p:cBhvr>
                                        <p:cTn id="120"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0034" y="1000108"/>
            <a:ext cx="8229600" cy="3929090"/>
          </a:xfrm>
        </p:spPr>
        <p:txBody>
          <a:bodyPr>
            <a:normAutofit fontScale="92500" lnSpcReduction="10000"/>
          </a:bodyPr>
          <a:lstStyle/>
          <a:p>
            <a:r>
              <a:rPr lang="ru-RU" dirty="0" smtClean="0"/>
              <a:t>Обозначим</a:t>
            </a:r>
            <a:r>
              <a:rPr lang="en-US" dirty="0" smtClean="0"/>
              <a:t>               </a:t>
            </a:r>
            <a:r>
              <a:rPr lang="ru-RU" dirty="0" smtClean="0"/>
              <a:t>.</a:t>
            </a:r>
          </a:p>
          <a:p>
            <a:r>
              <a:rPr lang="ru-RU" i="1" dirty="0" smtClean="0"/>
              <a:t>В случае устойчивого равновесия: </a:t>
            </a:r>
            <a:endParaRPr lang="ru-RU" dirty="0" smtClean="0"/>
          </a:p>
          <a:p>
            <a:r>
              <a:rPr lang="ru-RU" dirty="0" smtClean="0"/>
              <a:t>при 0</a:t>
            </a:r>
            <a:r>
              <a:rPr lang="ru-RU" i="1" dirty="0" smtClean="0"/>
              <a:t>&lt;A&lt;</a:t>
            </a:r>
            <a:r>
              <a:rPr lang="ru-RU" dirty="0" smtClean="0"/>
              <a:t>1  ‑ отклонения от равновесия исчезают монотонно,</a:t>
            </a:r>
          </a:p>
          <a:p>
            <a:r>
              <a:rPr lang="ru-RU" dirty="0" smtClean="0"/>
              <a:t>при </a:t>
            </a:r>
            <a:r>
              <a:rPr lang="ru-RU" i="1" dirty="0" smtClean="0"/>
              <a:t>-</a:t>
            </a:r>
            <a:r>
              <a:rPr lang="ru-RU" dirty="0" smtClean="0"/>
              <a:t>1</a:t>
            </a:r>
            <a:r>
              <a:rPr lang="ru-RU" i="1" dirty="0" smtClean="0"/>
              <a:t>&lt;A&lt;</a:t>
            </a:r>
            <a:r>
              <a:rPr lang="ru-RU" dirty="0" smtClean="0"/>
              <a:t>0</a:t>
            </a:r>
            <a:r>
              <a:rPr lang="ru-RU" b="1" dirty="0" smtClean="0"/>
              <a:t>  </a:t>
            </a:r>
            <a:r>
              <a:rPr lang="ru-RU" dirty="0" smtClean="0"/>
              <a:t>‑ затухающие колебания вокруг </a:t>
            </a:r>
            <a:r>
              <a:rPr lang="ru-RU" i="1" dirty="0" smtClean="0"/>
              <a:t>N</a:t>
            </a:r>
            <a:r>
              <a:rPr lang="ru-RU" i="1" baseline="30000" dirty="0" smtClean="0"/>
              <a:t>*.</a:t>
            </a:r>
            <a:endParaRPr lang="ru-RU" dirty="0" smtClean="0"/>
          </a:p>
          <a:p>
            <a:r>
              <a:rPr lang="ru-RU" baseline="30000" dirty="0" smtClean="0"/>
              <a:t>Графики монотонного и немонотонного стремления численности к равновесному состоянию в модели (3.13) представлены на рис. 3.13</a:t>
            </a:r>
            <a:endParaRPr lang="ru-RU" dirty="0" smtClean="0"/>
          </a:p>
          <a:p>
            <a:r>
              <a:rPr lang="ru-RU" i="1" baseline="30000" dirty="0" smtClean="0"/>
              <a:t>В случае неустойчивого равновесия:</a:t>
            </a:r>
            <a:endParaRPr lang="ru-RU" dirty="0" smtClean="0"/>
          </a:p>
          <a:p>
            <a:r>
              <a:rPr lang="ru-RU" i="1" baseline="30000" dirty="0" smtClean="0"/>
              <a:t>A&gt;</a:t>
            </a:r>
            <a:r>
              <a:rPr lang="ru-RU" baseline="30000" dirty="0" smtClean="0"/>
              <a:t>1 ‑ отклонение от равновесия монотонно растет,</a:t>
            </a:r>
            <a:endParaRPr lang="ru-RU" dirty="0" smtClean="0"/>
          </a:p>
          <a:p>
            <a:r>
              <a:rPr lang="ru-RU" i="1" baseline="30000" dirty="0" smtClean="0"/>
              <a:t>A&lt;-</a:t>
            </a:r>
            <a:r>
              <a:rPr lang="ru-RU" baseline="30000" dirty="0" smtClean="0"/>
              <a:t>1 ‑ отклонение от равновесия в виде нарастающих колебаний.</a:t>
            </a:r>
            <a:endParaRPr lang="ru-RU" dirty="0" smtClean="0"/>
          </a:p>
          <a:p>
            <a:endParaRPr lang="ru-RU" dirty="0"/>
          </a:p>
        </p:txBody>
      </p:sp>
      <p:pic>
        <p:nvPicPr>
          <p:cNvPr id="92162" name="Picture 2" descr="C:\Users\73B5~1\AppData\Local\Temp\Rar$EX60.950\LectMB\Lect03.files\image123.gif"/>
          <p:cNvPicPr>
            <a:picLocks noChangeAspect="1" noChangeArrowheads="1"/>
          </p:cNvPicPr>
          <p:nvPr/>
        </p:nvPicPr>
        <p:blipFill>
          <a:blip r:embed="rId2" cstate="print"/>
          <a:srcRect/>
          <a:stretch>
            <a:fillRect/>
          </a:stretch>
        </p:blipFill>
        <p:spPr bwMode="auto">
          <a:xfrm>
            <a:off x="2714612" y="820084"/>
            <a:ext cx="1199246" cy="751528"/>
          </a:xfrm>
          <a:prstGeom prst="rect">
            <a:avLst/>
          </a:prstGeom>
          <a:noFill/>
        </p:spPr>
      </p:pic>
      <p:pic>
        <p:nvPicPr>
          <p:cNvPr id="5" name="Picture 2" descr="C:\Users\73B5~1\AppData\Local\Temp\Rar$EX60.950\LectMB\Lect03.files\image125.jpg"/>
          <p:cNvPicPr>
            <a:picLocks noChangeAspect="1" noChangeArrowheads="1"/>
          </p:cNvPicPr>
          <p:nvPr/>
        </p:nvPicPr>
        <p:blipFill>
          <a:blip r:embed="rId3" cstate="print"/>
          <a:srcRect/>
          <a:stretch>
            <a:fillRect/>
          </a:stretch>
        </p:blipFill>
        <p:spPr bwMode="auto">
          <a:xfrm>
            <a:off x="2285984" y="4724399"/>
            <a:ext cx="4448175" cy="2133601"/>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92162"/>
                                        </p:tgtEl>
                                        <p:attrNameLst>
                                          <p:attrName>style.visibility</p:attrName>
                                        </p:attrNameLst>
                                      </p:cBhvr>
                                      <p:to>
                                        <p:strVal val="visible"/>
                                      </p:to>
                                    </p:set>
                                    <p:anim calcmode="lin" valueType="num">
                                      <p:cBhvr>
                                        <p:cTn id="14" dur="500" fill="hold"/>
                                        <p:tgtEl>
                                          <p:spTgt spid="92162"/>
                                        </p:tgtEl>
                                        <p:attrNameLst>
                                          <p:attrName>ppt_w</p:attrName>
                                        </p:attrNameLst>
                                      </p:cBhvr>
                                      <p:tavLst>
                                        <p:tav tm="0">
                                          <p:val>
                                            <p:strVal val="#ppt_w*2.5"/>
                                          </p:val>
                                        </p:tav>
                                        <p:tav tm="100000">
                                          <p:val>
                                            <p:strVal val="#ppt_w"/>
                                          </p:val>
                                        </p:tav>
                                      </p:tavLst>
                                    </p:anim>
                                    <p:anim calcmode="lin" valueType="num">
                                      <p:cBhvr>
                                        <p:cTn id="15" dur="500" fill="hold"/>
                                        <p:tgtEl>
                                          <p:spTgt spid="92162"/>
                                        </p:tgtEl>
                                        <p:attrNameLst>
                                          <p:attrName>ppt_h</p:attrName>
                                        </p:attrNameLst>
                                      </p:cBhvr>
                                      <p:tavLst>
                                        <p:tav tm="0">
                                          <p:val>
                                            <p:strVal val="#ppt_h*0.01"/>
                                          </p:val>
                                        </p:tav>
                                        <p:tav tm="100000">
                                          <p:val>
                                            <p:strVal val="#ppt_h"/>
                                          </p:val>
                                        </p:tav>
                                      </p:tavLst>
                                    </p:anim>
                                    <p:anim calcmode="lin" valueType="num">
                                      <p:cBhvr>
                                        <p:cTn id="16" dur="500" fill="hold"/>
                                        <p:tgtEl>
                                          <p:spTgt spid="92162"/>
                                        </p:tgtEl>
                                        <p:attrNameLst>
                                          <p:attrName>ppt_x</p:attrName>
                                        </p:attrNameLst>
                                      </p:cBhvr>
                                      <p:tavLst>
                                        <p:tav tm="0">
                                          <p:val>
                                            <p:strVal val="#ppt_x"/>
                                          </p:val>
                                        </p:tav>
                                        <p:tav tm="100000">
                                          <p:val>
                                            <p:strVal val="#ppt_x"/>
                                          </p:val>
                                        </p:tav>
                                      </p:tavLst>
                                    </p:anim>
                                    <p:anim calcmode="lin" valueType="num">
                                      <p:cBhvr>
                                        <p:cTn id="17" dur="500" fill="hold"/>
                                        <p:tgtEl>
                                          <p:spTgt spid="92162"/>
                                        </p:tgtEl>
                                        <p:attrNameLst>
                                          <p:attrName>ppt_y</p:attrName>
                                        </p:attrNameLst>
                                      </p:cBhvr>
                                      <p:tavLst>
                                        <p:tav tm="0">
                                          <p:val>
                                            <p:strVal val="#ppt_h+1"/>
                                          </p:val>
                                        </p:tav>
                                        <p:tav tm="100000">
                                          <p:val>
                                            <p:strVal val="#ppt_y"/>
                                          </p:val>
                                        </p:tav>
                                      </p:tavLst>
                                    </p:anim>
                                    <p:animEffect transition="in" filter="fade">
                                      <p:cBhvr>
                                        <p:cTn id="18" dur="500"/>
                                        <p:tgtEl>
                                          <p:spTgt spid="92162"/>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8" presetClass="entr" presetSubtype="0" accel="100000" fill="hold" grpId="0"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p:cTn id="59"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60"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6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2"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63" dur="500"/>
                                        <p:tgtEl>
                                          <p:spTgt spid="3">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8" presetClass="entr" presetSubtype="0" accel="100000" fill="hold" grpId="0" nodeType="click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anim calcmode="lin" valueType="num">
                                      <p:cBhvr>
                                        <p:cTn id="68"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9"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7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1"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72" dur="500"/>
                                        <p:tgtEl>
                                          <p:spTgt spid="3">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8" presetClass="entr" presetSubtype="0" accel="100000" fill="hold" grpId="0"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 calcmode="lin" valueType="num">
                                      <p:cBhvr>
                                        <p:cTn id="77"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78"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7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80"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8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71546"/>
            <a:ext cx="8229600" cy="5502990"/>
          </a:xfrm>
        </p:spPr>
        <p:txBody>
          <a:bodyPr>
            <a:normAutofit fontScale="62500" lnSpcReduction="20000"/>
          </a:bodyPr>
          <a:lstStyle/>
          <a:p>
            <a:r>
              <a:rPr lang="ru-RU" dirty="0" smtClean="0"/>
              <a:t>Для уравнения (3.13) равновесие находится из выражения </a:t>
            </a:r>
            <a:endParaRPr lang="en-US" dirty="0" smtClean="0"/>
          </a:p>
          <a:p>
            <a:endParaRPr lang="en-US" dirty="0" smtClean="0"/>
          </a:p>
          <a:p>
            <a:endParaRPr lang="en-US" dirty="0" smtClean="0"/>
          </a:p>
          <a:p>
            <a:endParaRPr lang="ru-RU" dirty="0" smtClean="0"/>
          </a:p>
          <a:p>
            <a:r>
              <a:rPr lang="ru-RU" dirty="0" smtClean="0"/>
              <a:t>Единственное равновесное значение </a:t>
            </a:r>
            <a:r>
              <a:rPr lang="ru-RU" i="1" dirty="0" smtClean="0"/>
              <a:t>N</a:t>
            </a:r>
            <a:r>
              <a:rPr lang="ru-RU" i="1" baseline="30000" dirty="0" smtClean="0"/>
              <a:t>* </a:t>
            </a:r>
            <a:r>
              <a:rPr lang="ru-RU" i="1" dirty="0" smtClean="0"/>
              <a:t>= K&gt;</a:t>
            </a:r>
            <a:r>
              <a:rPr lang="ru-RU" dirty="0" smtClean="0"/>
              <a:t>0 существует при любом</a:t>
            </a:r>
            <a:r>
              <a:rPr lang="ru-RU" i="1" dirty="0" smtClean="0"/>
              <a:t> </a:t>
            </a:r>
            <a:r>
              <a:rPr lang="ru-RU" i="1" dirty="0" err="1" smtClean="0"/>
              <a:t>r</a:t>
            </a:r>
            <a:r>
              <a:rPr lang="ru-RU" i="1" dirty="0" smtClean="0"/>
              <a:t>.</a:t>
            </a:r>
            <a:endParaRPr lang="ru-RU" dirty="0" smtClean="0"/>
          </a:p>
          <a:p>
            <a:r>
              <a:rPr lang="ru-RU" i="1" dirty="0" smtClean="0"/>
              <a:t>Равновесие устойчиво</a:t>
            </a:r>
            <a:r>
              <a:rPr lang="ru-RU" b="1" dirty="0" smtClean="0"/>
              <a:t>,</a:t>
            </a:r>
            <a:r>
              <a:rPr lang="ru-RU" dirty="0" smtClean="0"/>
              <a:t> если 0</a:t>
            </a:r>
            <a:r>
              <a:rPr lang="ru-RU" i="1" dirty="0" smtClean="0"/>
              <a:t>&lt;</a:t>
            </a:r>
            <a:r>
              <a:rPr lang="ru-RU" i="1" dirty="0" err="1" smtClean="0"/>
              <a:t>r</a:t>
            </a:r>
            <a:r>
              <a:rPr lang="ru-RU" i="1" dirty="0" smtClean="0"/>
              <a:t>&lt;</a:t>
            </a:r>
            <a:r>
              <a:rPr lang="ru-RU" dirty="0" smtClean="0"/>
              <a:t>2, решение </a:t>
            </a:r>
            <a:r>
              <a:rPr lang="ru-RU" i="1" dirty="0" smtClean="0"/>
              <a:t>монотонно </a:t>
            </a:r>
            <a:r>
              <a:rPr lang="ru-RU" dirty="0" smtClean="0"/>
              <a:t>при 0 </a:t>
            </a:r>
            <a:r>
              <a:rPr lang="ru-RU" i="1" dirty="0" smtClean="0"/>
              <a:t>&lt; </a:t>
            </a:r>
            <a:r>
              <a:rPr lang="ru-RU" i="1" dirty="0" err="1" smtClean="0"/>
              <a:t>r</a:t>
            </a:r>
            <a:r>
              <a:rPr lang="ru-RU" i="1" dirty="0" smtClean="0"/>
              <a:t> &lt; </a:t>
            </a:r>
            <a:r>
              <a:rPr lang="ru-RU" dirty="0" smtClean="0"/>
              <a:t>1 и представляет собой </a:t>
            </a:r>
            <a:r>
              <a:rPr lang="ru-RU" i="1" dirty="0" smtClean="0"/>
              <a:t>затухающие колебания</a:t>
            </a:r>
            <a:r>
              <a:rPr lang="ru-RU" dirty="0" smtClean="0"/>
              <a:t> при 1</a:t>
            </a:r>
            <a:r>
              <a:rPr lang="ru-RU" i="1" dirty="0" smtClean="0"/>
              <a:t> &lt; </a:t>
            </a:r>
            <a:r>
              <a:rPr lang="ru-RU" i="1" dirty="0" err="1" smtClean="0"/>
              <a:t>r</a:t>
            </a:r>
            <a:r>
              <a:rPr lang="ru-RU" i="1" dirty="0" smtClean="0"/>
              <a:t> &lt; </a:t>
            </a:r>
            <a:r>
              <a:rPr lang="ru-RU" dirty="0" smtClean="0"/>
              <a:t>2</a:t>
            </a:r>
            <a:r>
              <a:rPr lang="ru-RU" b="1" dirty="0" smtClean="0"/>
              <a:t>.</a:t>
            </a:r>
            <a:endParaRPr lang="ru-RU" dirty="0" smtClean="0"/>
          </a:p>
          <a:p>
            <a:r>
              <a:rPr lang="ru-RU" dirty="0" smtClean="0"/>
              <a:t>В уравнении 3.13 возможны и более сложные решения ‑ циклы, являющиеся аналогом предельных циклов для систем дифференциальных уравнений (см. лекция 8).</a:t>
            </a:r>
          </a:p>
          <a:p>
            <a:r>
              <a:rPr lang="ru-RU" dirty="0" smtClean="0"/>
              <a:t>Решение называется циклом длины </a:t>
            </a:r>
            <a:r>
              <a:rPr lang="ru-RU" i="1" dirty="0" smtClean="0"/>
              <a:t>T</a:t>
            </a:r>
            <a:r>
              <a:rPr lang="ru-RU" dirty="0" smtClean="0"/>
              <a:t>, если</a:t>
            </a:r>
            <a:endParaRPr lang="en-US" dirty="0" smtClean="0"/>
          </a:p>
          <a:p>
            <a:endParaRPr lang="en-US" dirty="0" smtClean="0"/>
          </a:p>
          <a:p>
            <a:endParaRPr lang="en-US" dirty="0" smtClean="0"/>
          </a:p>
          <a:p>
            <a:endParaRPr lang="ru-RU" dirty="0" smtClean="0"/>
          </a:p>
          <a:p>
            <a:r>
              <a:rPr lang="ru-RU" dirty="0" smtClean="0"/>
              <a:t>В уравнении (3.14) циклы (колебательное поведение переменных) наблюдается при следующих значениях параметра:</a:t>
            </a:r>
          </a:p>
          <a:p>
            <a:r>
              <a:rPr lang="ru-RU" dirty="0" smtClean="0"/>
              <a:t>при 2</a:t>
            </a:r>
            <a:r>
              <a:rPr lang="ru-RU" i="1" dirty="0" smtClean="0"/>
              <a:t> &lt; </a:t>
            </a:r>
            <a:r>
              <a:rPr lang="ru-RU" i="1" dirty="0" err="1" smtClean="0"/>
              <a:t>r</a:t>
            </a:r>
            <a:r>
              <a:rPr lang="ru-RU" i="1" dirty="0" smtClean="0"/>
              <a:t> = r</a:t>
            </a:r>
            <a:r>
              <a:rPr lang="ru-RU" baseline="-25000" dirty="0" smtClean="0"/>
              <a:t>2</a:t>
            </a:r>
            <a:r>
              <a:rPr lang="ru-RU" i="1" baseline="-25000" dirty="0" smtClean="0"/>
              <a:t> </a:t>
            </a:r>
            <a:r>
              <a:rPr lang="ru-RU" dirty="0" smtClean="0"/>
              <a:t>&lt; 2,526</a:t>
            </a:r>
            <a:r>
              <a:rPr lang="ru-RU" b="1" dirty="0" smtClean="0"/>
              <a:t> – </a:t>
            </a:r>
            <a:r>
              <a:rPr lang="ru-RU" i="1" dirty="0" smtClean="0"/>
              <a:t>двухточечные</a:t>
            </a:r>
            <a:r>
              <a:rPr lang="ru-RU" dirty="0" smtClean="0"/>
              <a:t> </a:t>
            </a:r>
            <a:r>
              <a:rPr lang="ru-RU" i="1" dirty="0" smtClean="0"/>
              <a:t>циклы </a:t>
            </a:r>
            <a:endParaRPr lang="ru-RU" dirty="0" smtClean="0"/>
          </a:p>
          <a:p>
            <a:r>
              <a:rPr lang="ru-RU" dirty="0" smtClean="0"/>
              <a:t>при</a:t>
            </a:r>
            <a:r>
              <a:rPr lang="ru-RU" b="1" i="1" dirty="0" smtClean="0"/>
              <a:t> </a:t>
            </a:r>
            <a:r>
              <a:rPr lang="ru-RU" i="1" dirty="0" smtClean="0"/>
              <a:t>r</a:t>
            </a:r>
            <a:r>
              <a:rPr lang="ru-RU" baseline="-25000" dirty="0" smtClean="0"/>
              <a:t>2</a:t>
            </a:r>
            <a:r>
              <a:rPr lang="ru-RU" i="1" baseline="-25000" dirty="0" smtClean="0"/>
              <a:t> </a:t>
            </a:r>
            <a:r>
              <a:rPr lang="ru-RU" i="1" dirty="0" smtClean="0"/>
              <a:t>&lt; </a:t>
            </a:r>
            <a:r>
              <a:rPr lang="ru-RU" i="1" dirty="0" err="1" smtClean="0"/>
              <a:t>r</a:t>
            </a:r>
            <a:r>
              <a:rPr lang="ru-RU" i="1" dirty="0" smtClean="0"/>
              <a:t> &lt; </a:t>
            </a:r>
            <a:r>
              <a:rPr lang="ru-RU" i="1" dirty="0" err="1" smtClean="0"/>
              <a:t>r</a:t>
            </a:r>
            <a:r>
              <a:rPr lang="ru-RU" i="1" baseline="-25000" dirty="0" err="1" smtClean="0"/>
              <a:t>c</a:t>
            </a:r>
            <a:r>
              <a:rPr lang="ru-RU" dirty="0" smtClean="0"/>
              <a:t> появляются </a:t>
            </a:r>
            <a:r>
              <a:rPr lang="ru-RU" i="1" dirty="0" smtClean="0"/>
              <a:t>циклы длины 4,8,16,...,2</a:t>
            </a:r>
            <a:r>
              <a:rPr lang="ru-RU" i="1" baseline="30000" dirty="0" smtClean="0"/>
              <a:t>k</a:t>
            </a:r>
            <a:r>
              <a:rPr lang="ru-RU" i="1" dirty="0" smtClean="0"/>
              <a:t>.</a:t>
            </a:r>
            <a:endParaRPr lang="ru-RU" dirty="0" smtClean="0"/>
          </a:p>
          <a:p>
            <a:r>
              <a:rPr lang="ru-RU" dirty="0" smtClean="0"/>
              <a:t>При </a:t>
            </a:r>
            <a:r>
              <a:rPr lang="ru-RU" i="1" dirty="0" err="1" smtClean="0"/>
              <a:t>r</a:t>
            </a:r>
            <a:r>
              <a:rPr lang="ru-RU" i="1" dirty="0" smtClean="0"/>
              <a:t>&gt;r</a:t>
            </a:r>
            <a:r>
              <a:rPr lang="ru-RU" i="1" baseline="-25000" dirty="0" smtClean="0"/>
              <a:t>c</a:t>
            </a:r>
            <a:r>
              <a:rPr lang="ru-RU" i="1" dirty="0" smtClean="0"/>
              <a:t>=</a:t>
            </a:r>
            <a:r>
              <a:rPr lang="ru-RU" dirty="0" smtClean="0"/>
              <a:t>3,102 решение зависит от начальных условий. Существуют </a:t>
            </a:r>
            <a:r>
              <a:rPr lang="ru-RU" i="1" dirty="0" err="1" smtClean="0"/>
              <a:t>трехточечные</a:t>
            </a:r>
            <a:r>
              <a:rPr lang="ru-RU" i="1" dirty="0" smtClean="0"/>
              <a:t> циклы </a:t>
            </a:r>
            <a:r>
              <a:rPr lang="ru-RU" dirty="0" smtClean="0"/>
              <a:t>и</a:t>
            </a:r>
            <a:r>
              <a:rPr lang="ru-RU" i="1" dirty="0" smtClean="0"/>
              <a:t> </a:t>
            </a:r>
            <a:r>
              <a:rPr lang="ru-RU" i="1" dirty="0" err="1" smtClean="0"/>
              <a:t>квазистохастические</a:t>
            </a:r>
            <a:r>
              <a:rPr lang="ru-RU" i="1" dirty="0" smtClean="0"/>
              <a:t> решения.</a:t>
            </a:r>
            <a:endParaRPr lang="ru-RU" dirty="0" smtClean="0"/>
          </a:p>
          <a:p>
            <a:endParaRPr lang="ru-RU" dirty="0"/>
          </a:p>
        </p:txBody>
      </p:sp>
      <p:pic>
        <p:nvPicPr>
          <p:cNvPr id="94210" name="Picture 2" descr="C:\Users\73B5~1\AppData\Local\Temp\Rar$EX60.950\LectMB\Lect03.files\image127.gif"/>
          <p:cNvPicPr>
            <a:picLocks noChangeAspect="1" noChangeArrowheads="1"/>
          </p:cNvPicPr>
          <p:nvPr/>
        </p:nvPicPr>
        <p:blipFill>
          <a:blip r:embed="rId2" cstate="print"/>
          <a:srcRect/>
          <a:stretch>
            <a:fillRect/>
          </a:stretch>
        </p:blipFill>
        <p:spPr bwMode="auto">
          <a:xfrm>
            <a:off x="3571868" y="1285860"/>
            <a:ext cx="1931803" cy="785818"/>
          </a:xfrm>
          <a:prstGeom prst="rect">
            <a:avLst/>
          </a:prstGeom>
          <a:noFill/>
        </p:spPr>
      </p:pic>
      <p:pic>
        <p:nvPicPr>
          <p:cNvPr id="94211" name="Picture 3" descr="C:\Users\73B5~1\AppData\Local\Temp\Rar$EX60.950\LectMB\Lect03.files\image129.gif"/>
          <p:cNvPicPr>
            <a:picLocks noChangeAspect="1" noChangeArrowheads="1"/>
          </p:cNvPicPr>
          <p:nvPr/>
        </p:nvPicPr>
        <p:blipFill>
          <a:blip r:embed="rId3" cstate="print"/>
          <a:srcRect/>
          <a:stretch>
            <a:fillRect/>
          </a:stretch>
        </p:blipFill>
        <p:spPr bwMode="auto">
          <a:xfrm>
            <a:off x="3071802" y="3786190"/>
            <a:ext cx="2760366" cy="85725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94210"/>
                                        </p:tgtEl>
                                        <p:attrNameLst>
                                          <p:attrName>style.visibility</p:attrName>
                                        </p:attrNameLst>
                                      </p:cBhvr>
                                      <p:to>
                                        <p:strVal val="visible"/>
                                      </p:to>
                                    </p:set>
                                    <p:anim calcmode="lin" valueType="num">
                                      <p:cBhvr>
                                        <p:cTn id="14" dur="500" fill="hold"/>
                                        <p:tgtEl>
                                          <p:spTgt spid="94210"/>
                                        </p:tgtEl>
                                        <p:attrNameLst>
                                          <p:attrName>ppt_w</p:attrName>
                                        </p:attrNameLst>
                                      </p:cBhvr>
                                      <p:tavLst>
                                        <p:tav tm="0">
                                          <p:val>
                                            <p:strVal val="#ppt_w*2.5"/>
                                          </p:val>
                                        </p:tav>
                                        <p:tav tm="100000">
                                          <p:val>
                                            <p:strVal val="#ppt_w"/>
                                          </p:val>
                                        </p:tav>
                                      </p:tavLst>
                                    </p:anim>
                                    <p:anim calcmode="lin" valueType="num">
                                      <p:cBhvr>
                                        <p:cTn id="15" dur="500" fill="hold"/>
                                        <p:tgtEl>
                                          <p:spTgt spid="94210"/>
                                        </p:tgtEl>
                                        <p:attrNameLst>
                                          <p:attrName>ppt_h</p:attrName>
                                        </p:attrNameLst>
                                      </p:cBhvr>
                                      <p:tavLst>
                                        <p:tav tm="0">
                                          <p:val>
                                            <p:strVal val="#ppt_h*0.01"/>
                                          </p:val>
                                        </p:tav>
                                        <p:tav tm="100000">
                                          <p:val>
                                            <p:strVal val="#ppt_h"/>
                                          </p:val>
                                        </p:tav>
                                      </p:tavLst>
                                    </p:anim>
                                    <p:anim calcmode="lin" valueType="num">
                                      <p:cBhvr>
                                        <p:cTn id="16" dur="500" fill="hold"/>
                                        <p:tgtEl>
                                          <p:spTgt spid="94210"/>
                                        </p:tgtEl>
                                        <p:attrNameLst>
                                          <p:attrName>ppt_x</p:attrName>
                                        </p:attrNameLst>
                                      </p:cBhvr>
                                      <p:tavLst>
                                        <p:tav tm="0">
                                          <p:val>
                                            <p:strVal val="#ppt_x"/>
                                          </p:val>
                                        </p:tav>
                                        <p:tav tm="100000">
                                          <p:val>
                                            <p:strVal val="#ppt_x"/>
                                          </p:val>
                                        </p:tav>
                                      </p:tavLst>
                                    </p:anim>
                                    <p:anim calcmode="lin" valueType="num">
                                      <p:cBhvr>
                                        <p:cTn id="17" dur="500" fill="hold"/>
                                        <p:tgtEl>
                                          <p:spTgt spid="94210"/>
                                        </p:tgtEl>
                                        <p:attrNameLst>
                                          <p:attrName>ppt_y</p:attrName>
                                        </p:attrNameLst>
                                      </p:cBhvr>
                                      <p:tavLst>
                                        <p:tav tm="0">
                                          <p:val>
                                            <p:strVal val="#ppt_h+1"/>
                                          </p:val>
                                        </p:tav>
                                        <p:tav tm="100000">
                                          <p:val>
                                            <p:strVal val="#ppt_y"/>
                                          </p:val>
                                        </p:tav>
                                      </p:tavLst>
                                    </p:anim>
                                    <p:animEffect transition="in" filter="fade">
                                      <p:cBhvr>
                                        <p:cTn id="18" dur="500"/>
                                        <p:tgtEl>
                                          <p:spTgt spid="94210"/>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7" end="7"/>
                                            </p:txEl>
                                          </p:spTgt>
                                        </p:tgtEl>
                                      </p:cBhvr>
                                    </p:animEffect>
                                  </p:childTnLst>
                                </p:cTn>
                              </p:par>
                              <p:par>
                                <p:cTn id="55" presetID="58" presetClass="entr" presetSubtype="0" accel="100000" fill="hold" nodeType="withEffect">
                                  <p:stCondLst>
                                    <p:cond delay="0"/>
                                  </p:stCondLst>
                                  <p:childTnLst>
                                    <p:set>
                                      <p:cBhvr>
                                        <p:cTn id="56" dur="1" fill="hold">
                                          <p:stCondLst>
                                            <p:cond delay="0"/>
                                          </p:stCondLst>
                                        </p:cTn>
                                        <p:tgtEl>
                                          <p:spTgt spid="94211"/>
                                        </p:tgtEl>
                                        <p:attrNameLst>
                                          <p:attrName>style.visibility</p:attrName>
                                        </p:attrNameLst>
                                      </p:cBhvr>
                                      <p:to>
                                        <p:strVal val="visible"/>
                                      </p:to>
                                    </p:set>
                                    <p:anim calcmode="lin" valueType="num">
                                      <p:cBhvr>
                                        <p:cTn id="57" dur="500" fill="hold"/>
                                        <p:tgtEl>
                                          <p:spTgt spid="94211"/>
                                        </p:tgtEl>
                                        <p:attrNameLst>
                                          <p:attrName>ppt_w</p:attrName>
                                        </p:attrNameLst>
                                      </p:cBhvr>
                                      <p:tavLst>
                                        <p:tav tm="0">
                                          <p:val>
                                            <p:strVal val="#ppt_w*2.5"/>
                                          </p:val>
                                        </p:tav>
                                        <p:tav tm="100000">
                                          <p:val>
                                            <p:strVal val="#ppt_w"/>
                                          </p:val>
                                        </p:tav>
                                      </p:tavLst>
                                    </p:anim>
                                    <p:anim calcmode="lin" valueType="num">
                                      <p:cBhvr>
                                        <p:cTn id="58" dur="500" fill="hold"/>
                                        <p:tgtEl>
                                          <p:spTgt spid="94211"/>
                                        </p:tgtEl>
                                        <p:attrNameLst>
                                          <p:attrName>ppt_h</p:attrName>
                                        </p:attrNameLst>
                                      </p:cBhvr>
                                      <p:tavLst>
                                        <p:tav tm="0">
                                          <p:val>
                                            <p:strVal val="#ppt_h*0.01"/>
                                          </p:val>
                                        </p:tav>
                                        <p:tav tm="100000">
                                          <p:val>
                                            <p:strVal val="#ppt_h"/>
                                          </p:val>
                                        </p:tav>
                                      </p:tavLst>
                                    </p:anim>
                                    <p:anim calcmode="lin" valueType="num">
                                      <p:cBhvr>
                                        <p:cTn id="59" dur="500" fill="hold"/>
                                        <p:tgtEl>
                                          <p:spTgt spid="94211"/>
                                        </p:tgtEl>
                                        <p:attrNameLst>
                                          <p:attrName>ppt_x</p:attrName>
                                        </p:attrNameLst>
                                      </p:cBhvr>
                                      <p:tavLst>
                                        <p:tav tm="0">
                                          <p:val>
                                            <p:strVal val="#ppt_x"/>
                                          </p:val>
                                        </p:tav>
                                        <p:tav tm="100000">
                                          <p:val>
                                            <p:strVal val="#ppt_x"/>
                                          </p:val>
                                        </p:tav>
                                      </p:tavLst>
                                    </p:anim>
                                    <p:anim calcmode="lin" valueType="num">
                                      <p:cBhvr>
                                        <p:cTn id="60" dur="500" fill="hold"/>
                                        <p:tgtEl>
                                          <p:spTgt spid="94211"/>
                                        </p:tgtEl>
                                        <p:attrNameLst>
                                          <p:attrName>ppt_y</p:attrName>
                                        </p:attrNameLst>
                                      </p:cBhvr>
                                      <p:tavLst>
                                        <p:tav tm="0">
                                          <p:val>
                                            <p:strVal val="#ppt_h+1"/>
                                          </p:val>
                                        </p:tav>
                                        <p:tav tm="100000">
                                          <p:val>
                                            <p:strVal val="#ppt_y"/>
                                          </p:val>
                                        </p:tav>
                                      </p:tavLst>
                                    </p:anim>
                                    <p:animEffect transition="in" filter="fade">
                                      <p:cBhvr>
                                        <p:cTn id="61" dur="500"/>
                                        <p:tgtEl>
                                          <p:spTgt spid="94211"/>
                                        </p:tgtEl>
                                      </p:cBhvr>
                                    </p:animEffec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 calcmode="lin" valueType="num">
                                      <p:cBhvr>
                                        <p:cTn id="66" dur="500" fill="hold"/>
                                        <p:tgtEl>
                                          <p:spTgt spid="3">
                                            <p:txEl>
                                              <p:pRg st="11" end="11"/>
                                            </p:txEl>
                                          </p:spTgt>
                                        </p:tgtEl>
                                        <p:attrNameLst>
                                          <p:attrName>ppt_w</p:attrName>
                                        </p:attrNameLst>
                                      </p:cBhvr>
                                      <p:tavLst>
                                        <p:tav tm="0">
                                          <p:val>
                                            <p:strVal val="#ppt_w*2.5"/>
                                          </p:val>
                                        </p:tav>
                                        <p:tav tm="100000">
                                          <p:val>
                                            <p:strVal val="#ppt_w"/>
                                          </p:val>
                                        </p:tav>
                                      </p:tavLst>
                                    </p:anim>
                                    <p:anim calcmode="lin" valueType="num">
                                      <p:cBhvr>
                                        <p:cTn id="67" dur="500" fill="hold"/>
                                        <p:tgtEl>
                                          <p:spTgt spid="3">
                                            <p:txEl>
                                              <p:pRg st="11" end="11"/>
                                            </p:txEl>
                                          </p:spTgt>
                                        </p:tgtEl>
                                        <p:attrNameLst>
                                          <p:attrName>ppt_h</p:attrName>
                                        </p:attrNameLst>
                                      </p:cBhvr>
                                      <p:tavLst>
                                        <p:tav tm="0">
                                          <p:val>
                                            <p:strVal val="#ppt_h*0.01"/>
                                          </p:val>
                                        </p:tav>
                                        <p:tav tm="100000">
                                          <p:val>
                                            <p:strVal val="#ppt_h"/>
                                          </p:val>
                                        </p:tav>
                                      </p:tavLst>
                                    </p:anim>
                                    <p:anim calcmode="lin" valueType="num">
                                      <p:cBhvr>
                                        <p:cTn id="6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11" end="11"/>
                                            </p:txEl>
                                          </p:spTgt>
                                        </p:tgtEl>
                                        <p:attrNameLst>
                                          <p:attrName>ppt_y</p:attrName>
                                        </p:attrNameLst>
                                      </p:cBhvr>
                                      <p:tavLst>
                                        <p:tav tm="0">
                                          <p:val>
                                            <p:strVal val="#ppt_h+1"/>
                                          </p:val>
                                        </p:tav>
                                        <p:tav tm="100000">
                                          <p:val>
                                            <p:strVal val="#ppt_y"/>
                                          </p:val>
                                        </p:tav>
                                      </p:tavLst>
                                    </p:anim>
                                    <p:animEffect transition="in" filter="fade">
                                      <p:cBhvr>
                                        <p:cTn id="70" dur="500"/>
                                        <p:tgtEl>
                                          <p:spTgt spid="3">
                                            <p:txEl>
                                              <p:pRg st="11" end="1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8" presetClass="entr" presetSubtype="0" accel="100000" fill="hold" grpId="0" nodeType="clickEffect">
                                  <p:stCondLst>
                                    <p:cond delay="0"/>
                                  </p:stCondLst>
                                  <p:childTnLst>
                                    <p:set>
                                      <p:cBhvr>
                                        <p:cTn id="74" dur="1" fill="hold">
                                          <p:stCondLst>
                                            <p:cond delay="0"/>
                                          </p:stCondLst>
                                        </p:cTn>
                                        <p:tgtEl>
                                          <p:spTgt spid="3">
                                            <p:txEl>
                                              <p:pRg st="12" end="12"/>
                                            </p:txEl>
                                          </p:spTgt>
                                        </p:tgtEl>
                                        <p:attrNameLst>
                                          <p:attrName>style.visibility</p:attrName>
                                        </p:attrNameLst>
                                      </p:cBhvr>
                                      <p:to>
                                        <p:strVal val="visible"/>
                                      </p:to>
                                    </p:set>
                                    <p:anim calcmode="lin" valueType="num">
                                      <p:cBhvr>
                                        <p:cTn id="75" dur="500" fill="hold"/>
                                        <p:tgtEl>
                                          <p:spTgt spid="3">
                                            <p:txEl>
                                              <p:pRg st="12" end="12"/>
                                            </p:txEl>
                                          </p:spTgt>
                                        </p:tgtEl>
                                        <p:attrNameLst>
                                          <p:attrName>ppt_w</p:attrName>
                                        </p:attrNameLst>
                                      </p:cBhvr>
                                      <p:tavLst>
                                        <p:tav tm="0">
                                          <p:val>
                                            <p:strVal val="#ppt_w*2.5"/>
                                          </p:val>
                                        </p:tav>
                                        <p:tav tm="100000">
                                          <p:val>
                                            <p:strVal val="#ppt_w"/>
                                          </p:val>
                                        </p:tav>
                                      </p:tavLst>
                                    </p:anim>
                                    <p:anim calcmode="lin" valueType="num">
                                      <p:cBhvr>
                                        <p:cTn id="76" dur="500" fill="hold"/>
                                        <p:tgtEl>
                                          <p:spTgt spid="3">
                                            <p:txEl>
                                              <p:pRg st="12" end="12"/>
                                            </p:txEl>
                                          </p:spTgt>
                                        </p:tgtEl>
                                        <p:attrNameLst>
                                          <p:attrName>ppt_h</p:attrName>
                                        </p:attrNameLst>
                                      </p:cBhvr>
                                      <p:tavLst>
                                        <p:tav tm="0">
                                          <p:val>
                                            <p:strVal val="#ppt_h*0.01"/>
                                          </p:val>
                                        </p:tav>
                                        <p:tav tm="100000">
                                          <p:val>
                                            <p:strVal val="#ppt_h"/>
                                          </p:val>
                                        </p:tav>
                                      </p:tavLst>
                                    </p:anim>
                                    <p:anim calcmode="lin" valueType="num">
                                      <p:cBhvr>
                                        <p:cTn id="7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8" dur="500" fill="hold"/>
                                        <p:tgtEl>
                                          <p:spTgt spid="3">
                                            <p:txEl>
                                              <p:pRg st="12" end="12"/>
                                            </p:txEl>
                                          </p:spTgt>
                                        </p:tgtEl>
                                        <p:attrNameLst>
                                          <p:attrName>ppt_y</p:attrName>
                                        </p:attrNameLst>
                                      </p:cBhvr>
                                      <p:tavLst>
                                        <p:tav tm="0">
                                          <p:val>
                                            <p:strVal val="#ppt_h+1"/>
                                          </p:val>
                                        </p:tav>
                                        <p:tav tm="100000">
                                          <p:val>
                                            <p:strVal val="#ppt_y"/>
                                          </p:val>
                                        </p:tav>
                                      </p:tavLst>
                                    </p:anim>
                                    <p:animEffect transition="in" filter="fade">
                                      <p:cBhvr>
                                        <p:cTn id="79" dur="500"/>
                                        <p:tgtEl>
                                          <p:spTgt spid="3">
                                            <p:txEl>
                                              <p:pRg st="12" end="1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8" presetClass="entr" presetSubtype="0" accel="100000" fill="hold" grpId="0" nodeType="clickEffect">
                                  <p:stCondLst>
                                    <p:cond delay="0"/>
                                  </p:stCondLst>
                                  <p:childTnLst>
                                    <p:set>
                                      <p:cBhvr>
                                        <p:cTn id="83" dur="1" fill="hold">
                                          <p:stCondLst>
                                            <p:cond delay="0"/>
                                          </p:stCondLst>
                                        </p:cTn>
                                        <p:tgtEl>
                                          <p:spTgt spid="3">
                                            <p:txEl>
                                              <p:pRg st="13" end="13"/>
                                            </p:txEl>
                                          </p:spTgt>
                                        </p:tgtEl>
                                        <p:attrNameLst>
                                          <p:attrName>style.visibility</p:attrName>
                                        </p:attrNameLst>
                                      </p:cBhvr>
                                      <p:to>
                                        <p:strVal val="visible"/>
                                      </p:to>
                                    </p:set>
                                    <p:anim calcmode="lin" valueType="num">
                                      <p:cBhvr>
                                        <p:cTn id="84" dur="500" fill="hold"/>
                                        <p:tgtEl>
                                          <p:spTgt spid="3">
                                            <p:txEl>
                                              <p:pRg st="13" end="13"/>
                                            </p:txEl>
                                          </p:spTgt>
                                        </p:tgtEl>
                                        <p:attrNameLst>
                                          <p:attrName>ppt_w</p:attrName>
                                        </p:attrNameLst>
                                      </p:cBhvr>
                                      <p:tavLst>
                                        <p:tav tm="0">
                                          <p:val>
                                            <p:strVal val="#ppt_w*2.5"/>
                                          </p:val>
                                        </p:tav>
                                        <p:tav tm="100000">
                                          <p:val>
                                            <p:strVal val="#ppt_w"/>
                                          </p:val>
                                        </p:tav>
                                      </p:tavLst>
                                    </p:anim>
                                    <p:anim calcmode="lin" valueType="num">
                                      <p:cBhvr>
                                        <p:cTn id="85" dur="500" fill="hold"/>
                                        <p:tgtEl>
                                          <p:spTgt spid="3">
                                            <p:txEl>
                                              <p:pRg st="13" end="13"/>
                                            </p:txEl>
                                          </p:spTgt>
                                        </p:tgtEl>
                                        <p:attrNameLst>
                                          <p:attrName>ppt_h</p:attrName>
                                        </p:attrNameLst>
                                      </p:cBhvr>
                                      <p:tavLst>
                                        <p:tav tm="0">
                                          <p:val>
                                            <p:strVal val="#ppt_h*0.01"/>
                                          </p:val>
                                        </p:tav>
                                        <p:tav tm="100000">
                                          <p:val>
                                            <p:strVal val="#ppt_h"/>
                                          </p:val>
                                        </p:tav>
                                      </p:tavLst>
                                    </p:anim>
                                    <p:anim calcmode="lin" valueType="num">
                                      <p:cBhvr>
                                        <p:cTn id="86"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7" dur="500" fill="hold"/>
                                        <p:tgtEl>
                                          <p:spTgt spid="3">
                                            <p:txEl>
                                              <p:pRg st="13" end="13"/>
                                            </p:txEl>
                                          </p:spTgt>
                                        </p:tgtEl>
                                        <p:attrNameLst>
                                          <p:attrName>ppt_y</p:attrName>
                                        </p:attrNameLst>
                                      </p:cBhvr>
                                      <p:tavLst>
                                        <p:tav tm="0">
                                          <p:val>
                                            <p:strVal val="#ppt_h+1"/>
                                          </p:val>
                                        </p:tav>
                                        <p:tav tm="100000">
                                          <p:val>
                                            <p:strVal val="#ppt_y"/>
                                          </p:val>
                                        </p:tav>
                                      </p:tavLst>
                                    </p:anim>
                                    <p:animEffect transition="in" filter="fade">
                                      <p:cBhvr>
                                        <p:cTn id="88" dur="500"/>
                                        <p:tgtEl>
                                          <p:spTgt spid="3">
                                            <p:txEl>
                                              <p:pRg st="13" end="1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58" presetClass="entr" presetSubtype="0" accel="100000" fill="hold" grpId="0" nodeType="clickEffect">
                                  <p:stCondLst>
                                    <p:cond delay="0"/>
                                  </p:stCondLst>
                                  <p:childTnLst>
                                    <p:set>
                                      <p:cBhvr>
                                        <p:cTn id="92" dur="1" fill="hold">
                                          <p:stCondLst>
                                            <p:cond delay="0"/>
                                          </p:stCondLst>
                                        </p:cTn>
                                        <p:tgtEl>
                                          <p:spTgt spid="3">
                                            <p:txEl>
                                              <p:pRg st="14" end="14"/>
                                            </p:txEl>
                                          </p:spTgt>
                                        </p:tgtEl>
                                        <p:attrNameLst>
                                          <p:attrName>style.visibility</p:attrName>
                                        </p:attrNameLst>
                                      </p:cBhvr>
                                      <p:to>
                                        <p:strVal val="visible"/>
                                      </p:to>
                                    </p:set>
                                    <p:anim calcmode="lin" valueType="num">
                                      <p:cBhvr>
                                        <p:cTn id="93" dur="500" fill="hold"/>
                                        <p:tgtEl>
                                          <p:spTgt spid="3">
                                            <p:txEl>
                                              <p:pRg st="14" end="14"/>
                                            </p:txEl>
                                          </p:spTgt>
                                        </p:tgtEl>
                                        <p:attrNameLst>
                                          <p:attrName>ppt_w</p:attrName>
                                        </p:attrNameLst>
                                      </p:cBhvr>
                                      <p:tavLst>
                                        <p:tav tm="0">
                                          <p:val>
                                            <p:strVal val="#ppt_w*2.5"/>
                                          </p:val>
                                        </p:tav>
                                        <p:tav tm="100000">
                                          <p:val>
                                            <p:strVal val="#ppt_w"/>
                                          </p:val>
                                        </p:tav>
                                      </p:tavLst>
                                    </p:anim>
                                    <p:anim calcmode="lin" valueType="num">
                                      <p:cBhvr>
                                        <p:cTn id="94" dur="500" fill="hold"/>
                                        <p:tgtEl>
                                          <p:spTgt spid="3">
                                            <p:txEl>
                                              <p:pRg st="14" end="14"/>
                                            </p:txEl>
                                          </p:spTgt>
                                        </p:tgtEl>
                                        <p:attrNameLst>
                                          <p:attrName>ppt_h</p:attrName>
                                        </p:attrNameLst>
                                      </p:cBhvr>
                                      <p:tavLst>
                                        <p:tav tm="0">
                                          <p:val>
                                            <p:strVal val="#ppt_h*0.01"/>
                                          </p:val>
                                        </p:tav>
                                        <p:tav tm="100000">
                                          <p:val>
                                            <p:strVal val="#ppt_h"/>
                                          </p:val>
                                        </p:tav>
                                      </p:tavLst>
                                    </p:anim>
                                    <p:anim calcmode="lin" valueType="num">
                                      <p:cBhvr>
                                        <p:cTn id="9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96" dur="500" fill="hold"/>
                                        <p:tgtEl>
                                          <p:spTgt spid="3">
                                            <p:txEl>
                                              <p:pRg st="14" end="14"/>
                                            </p:txEl>
                                          </p:spTgt>
                                        </p:tgtEl>
                                        <p:attrNameLst>
                                          <p:attrName>ppt_y</p:attrName>
                                        </p:attrNameLst>
                                      </p:cBhvr>
                                      <p:tavLst>
                                        <p:tav tm="0">
                                          <p:val>
                                            <p:strVal val="#ppt_h+1"/>
                                          </p:val>
                                        </p:tav>
                                        <p:tav tm="100000">
                                          <p:val>
                                            <p:strVal val="#ppt_y"/>
                                          </p:val>
                                        </p:tav>
                                      </p:tavLst>
                                    </p:anim>
                                    <p:animEffect transition="in" filter="fade">
                                      <p:cBhvr>
                                        <p:cTn id="9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286216" y="4071942"/>
            <a:ext cx="3714808" cy="1500198"/>
          </a:xfrm>
        </p:spPr>
        <p:txBody>
          <a:bodyPr>
            <a:normAutofit fontScale="85000" lnSpcReduction="10000"/>
          </a:bodyPr>
          <a:lstStyle/>
          <a:p>
            <a:r>
              <a:rPr lang="ru-RU" b="1" dirty="0" smtClean="0"/>
              <a:t>Рис. 3.15. </a:t>
            </a:r>
            <a:r>
              <a:rPr lang="ru-RU" dirty="0" smtClean="0"/>
              <a:t>Примеры хаотических решений для уравнения 3.13</a:t>
            </a:r>
          </a:p>
        </p:txBody>
      </p:sp>
      <p:pic>
        <p:nvPicPr>
          <p:cNvPr id="95235" name="Picture 3" descr="C:\Users\73B5~1\AppData\Local\Temp\Rar$EX60.950\LectMB\Lect03.files\image133.jpg"/>
          <p:cNvPicPr>
            <a:picLocks noChangeAspect="1" noChangeArrowheads="1"/>
          </p:cNvPicPr>
          <p:nvPr/>
        </p:nvPicPr>
        <p:blipFill>
          <a:blip r:embed="rId2" cstate="print"/>
          <a:srcRect/>
          <a:stretch>
            <a:fillRect/>
          </a:stretch>
        </p:blipFill>
        <p:spPr bwMode="auto">
          <a:xfrm>
            <a:off x="4643438" y="2714620"/>
            <a:ext cx="3886200" cy="1028700"/>
          </a:xfrm>
          <a:prstGeom prst="rect">
            <a:avLst/>
          </a:prstGeom>
          <a:noFill/>
        </p:spPr>
      </p:pic>
      <p:pic>
        <p:nvPicPr>
          <p:cNvPr id="95234" name="Picture 2" descr="C:\Users\73B5~1\AppData\Local\Temp\Rar$EX60.950\LectMB\Lect03.files\image131.jpg"/>
          <p:cNvPicPr>
            <a:picLocks noChangeAspect="1" noChangeArrowheads="1"/>
          </p:cNvPicPr>
          <p:nvPr/>
        </p:nvPicPr>
        <p:blipFill>
          <a:blip r:embed="rId3" cstate="print"/>
          <a:srcRect/>
          <a:stretch>
            <a:fillRect/>
          </a:stretch>
        </p:blipFill>
        <p:spPr bwMode="auto">
          <a:xfrm>
            <a:off x="428596" y="2143116"/>
            <a:ext cx="4143375" cy="1790701"/>
          </a:xfrm>
          <a:prstGeom prst="rect">
            <a:avLst/>
          </a:prstGeom>
          <a:noFill/>
        </p:spPr>
      </p:pic>
      <p:sp>
        <p:nvSpPr>
          <p:cNvPr id="6" name="Содержимое 2"/>
          <p:cNvSpPr txBox="1">
            <a:spLocks/>
          </p:cNvSpPr>
          <p:nvPr/>
        </p:nvSpPr>
        <p:spPr>
          <a:xfrm>
            <a:off x="428596" y="3857628"/>
            <a:ext cx="4000528" cy="2571768"/>
          </a:xfrm>
          <a:prstGeom prst="rect">
            <a:avLst/>
          </a:prstGeom>
        </p:spPr>
        <p:txBody>
          <a:bodyPr>
            <a:normAutofit fontScale="77500" lnSpcReduction="20000"/>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ru-RU" sz="3200" b="1" i="0" u="none" strike="noStrike" kern="1200" cap="none" spc="0" normalizeH="0" baseline="0" noProof="0" dirty="0" smtClean="0">
                <a:ln>
                  <a:noFill/>
                </a:ln>
                <a:solidFill>
                  <a:schemeClr val="tx1"/>
                </a:solidFill>
                <a:effectLst/>
                <a:uLnTx/>
                <a:uFillTx/>
                <a:latin typeface="+mn-lt"/>
                <a:ea typeface="+mn-ea"/>
                <a:cs typeface="+mn-cs"/>
              </a:rPr>
              <a:t>Рис. 3.14. </a:t>
            </a:r>
            <a:r>
              <a:rPr kumimoji="0" lang="ru-RU" sz="3200" b="0" i="0" u="none" strike="noStrike" kern="1200" cap="none" spc="0" normalizeH="0" baseline="0" noProof="0" dirty="0" smtClean="0">
                <a:ln>
                  <a:noFill/>
                </a:ln>
                <a:solidFill>
                  <a:schemeClr val="tx1"/>
                </a:solidFill>
                <a:effectLst/>
                <a:uLnTx/>
                <a:uFillTx/>
                <a:latin typeface="+mn-lt"/>
                <a:ea typeface="+mn-ea"/>
                <a:cs typeface="+mn-cs"/>
              </a:rPr>
              <a:t>Циклическое поведение решения уравнения 3.13</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ru-RU" sz="3200" b="0" i="1" u="none" strike="noStrike" kern="1200" cap="none" spc="0" normalizeH="0" baseline="0" noProof="0" dirty="0" smtClean="0">
                <a:ln>
                  <a:noFill/>
                </a:ln>
                <a:solidFill>
                  <a:schemeClr val="tx1"/>
                </a:solidFill>
                <a:effectLst/>
                <a:uLnTx/>
                <a:uFillTx/>
                <a:latin typeface="+mn-lt"/>
                <a:ea typeface="+mn-ea"/>
                <a:cs typeface="+mn-cs"/>
              </a:rPr>
              <a:t>а</a:t>
            </a:r>
            <a:r>
              <a:rPr kumimoji="0" lang="ru-RU" sz="3200" b="0" i="0" u="none" strike="noStrike" kern="1200" cap="none" spc="0" normalizeH="0" baseline="0" noProof="0" dirty="0" smtClean="0">
                <a:ln>
                  <a:noFill/>
                </a:ln>
                <a:solidFill>
                  <a:schemeClr val="tx1"/>
                </a:solidFill>
                <a:effectLst/>
                <a:uLnTx/>
                <a:uFillTx/>
                <a:latin typeface="+mn-lt"/>
                <a:ea typeface="+mn-ea"/>
                <a:cs typeface="+mn-cs"/>
              </a:rPr>
              <a:t> - двухточечный цикл, </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б</a:t>
            </a:r>
            <a:r>
              <a:rPr kumimoji="0" lang="ru-RU" sz="3200" b="0" i="0" u="none" strike="noStrike" kern="1200" cap="none" spc="0" normalizeH="0" baseline="0" noProof="0" dirty="0" smtClean="0">
                <a:ln>
                  <a:noFill/>
                </a:ln>
                <a:solidFill>
                  <a:schemeClr val="tx1"/>
                </a:solidFill>
                <a:effectLst/>
                <a:uLnTx/>
                <a:uFillTx/>
                <a:latin typeface="+mn-lt"/>
                <a:ea typeface="+mn-ea"/>
                <a:cs typeface="+mn-cs"/>
              </a:rPr>
              <a:t> - </a:t>
            </a:r>
            <a:r>
              <a:rPr kumimoji="0" lang="ru-RU" sz="3200" b="0" i="0" u="none" strike="noStrike" kern="1200" cap="none" spc="0" normalizeH="0" baseline="0" noProof="0" dirty="0" err="1" smtClean="0">
                <a:ln>
                  <a:noFill/>
                </a:ln>
                <a:solidFill>
                  <a:schemeClr val="tx1"/>
                </a:solidFill>
                <a:effectLst/>
                <a:uLnTx/>
                <a:uFillTx/>
                <a:latin typeface="+mn-lt"/>
                <a:ea typeface="+mn-ea"/>
                <a:cs typeface="+mn-cs"/>
              </a:rPr>
              <a:t>четырехточечный</a:t>
            </a:r>
            <a:r>
              <a:rPr kumimoji="0" lang="ru-RU" sz="3200" b="0" i="0" u="none" strike="noStrike" kern="1200" cap="none" spc="0" normalizeH="0" baseline="0" noProof="0" dirty="0" smtClean="0">
                <a:ln>
                  <a:noFill/>
                </a:ln>
                <a:solidFill>
                  <a:schemeClr val="tx1"/>
                </a:solidFill>
                <a:effectLst/>
                <a:uLnTx/>
                <a:uFillTx/>
                <a:latin typeface="+mn-lt"/>
                <a:ea typeface="+mn-ea"/>
                <a:cs typeface="+mn-cs"/>
              </a:rPr>
              <a:t> цикл.</a:t>
            </a:r>
          </a:p>
        </p:txBody>
      </p:sp>
    </p:spTree>
  </p:cSld>
  <p:clrMapOvr>
    <a:masterClrMapping/>
  </p:clrMapOvr>
  <p:transition>
    <p:dissolv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3050"/>
            <a:ext cx="3757610" cy="5214950"/>
          </a:xfrm>
        </p:spPr>
        <p:txBody>
          <a:bodyPr>
            <a:normAutofit lnSpcReduction="10000"/>
          </a:bodyPr>
          <a:lstStyle/>
          <a:p>
            <a:r>
              <a:rPr lang="ru-RU" sz="1600" dirty="0" smtClean="0"/>
              <a:t>Иногда в качестве дискретного аналога используется более простая формула, в которой численность выражена в безразмерном виде. При </a:t>
            </a:r>
            <a:r>
              <a:rPr lang="ru-RU" sz="1600" i="1" dirty="0" err="1" smtClean="0"/>
              <a:t>N</a:t>
            </a:r>
            <a:r>
              <a:rPr lang="ru-RU" sz="1600" i="1" baseline="-25000" dirty="0" err="1" smtClean="0"/>
              <a:t>t</a:t>
            </a:r>
            <a:r>
              <a:rPr lang="ru-RU" sz="1600" i="1" dirty="0" smtClean="0"/>
              <a:t> &gt; </a:t>
            </a:r>
            <a:r>
              <a:rPr lang="ru-RU" sz="1600" dirty="0" smtClean="0"/>
              <a:t>1 численность принимается равной нулю.</a:t>
            </a:r>
            <a:endParaRPr lang="en-US" sz="1600" dirty="0" smtClean="0"/>
          </a:p>
          <a:p>
            <a:endParaRPr lang="ru-RU" sz="1600" dirty="0" smtClean="0"/>
          </a:p>
          <a:p>
            <a:pPr>
              <a:buNone/>
            </a:pPr>
            <a:r>
              <a:rPr lang="en-US" sz="1600" dirty="0" smtClean="0"/>
              <a:t>		             </a:t>
            </a:r>
            <a:r>
              <a:rPr lang="ru-RU" sz="1600" dirty="0" smtClean="0"/>
              <a:t>                            (3.16)</a:t>
            </a:r>
          </a:p>
          <a:p>
            <a:r>
              <a:rPr lang="ru-RU" sz="1600" dirty="0" smtClean="0"/>
              <a:t>На рис. 3.16 показаны диаграммы </a:t>
            </a:r>
            <a:r>
              <a:rPr lang="ru-RU" sz="1600" dirty="0" err="1" smtClean="0"/>
              <a:t>Ламерея</a:t>
            </a:r>
            <a:r>
              <a:rPr lang="ru-RU" sz="1600" dirty="0" smtClean="0"/>
              <a:t> и динамика численности во времени для разных значений параметра </a:t>
            </a:r>
            <a:r>
              <a:rPr lang="ru-RU" sz="1600" i="1" dirty="0" err="1" smtClean="0"/>
              <a:t>a</a:t>
            </a:r>
            <a:r>
              <a:rPr lang="ru-RU" sz="1600" b="1" i="1" dirty="0" smtClean="0"/>
              <a:t> </a:t>
            </a:r>
            <a:r>
              <a:rPr lang="ru-RU" sz="1600" dirty="0" smtClean="0"/>
              <a:t>в уравнении 3.16.</a:t>
            </a:r>
            <a:endParaRPr lang="en-US" sz="1600" dirty="0" smtClean="0"/>
          </a:p>
          <a:p>
            <a:endParaRPr lang="en-US" sz="1600" dirty="0" smtClean="0"/>
          </a:p>
          <a:p>
            <a:r>
              <a:rPr lang="ru-RU" sz="1600" b="1" dirty="0" smtClean="0"/>
              <a:t>Рис. 3.16. </a:t>
            </a:r>
            <a:r>
              <a:rPr lang="ru-RU" sz="1600" dirty="0" smtClean="0"/>
              <a:t> Диаграммы </a:t>
            </a:r>
            <a:r>
              <a:rPr lang="ru-RU" sz="1600" dirty="0" err="1" smtClean="0"/>
              <a:t>Ламерея</a:t>
            </a:r>
            <a:r>
              <a:rPr lang="ru-RU" sz="1600" dirty="0" smtClean="0"/>
              <a:t> и динамика численности во времени для разных значений параметра </a:t>
            </a:r>
            <a:r>
              <a:rPr lang="ru-RU" sz="1600" i="1" dirty="0" err="1" smtClean="0"/>
              <a:t>a</a:t>
            </a:r>
            <a:r>
              <a:rPr lang="ru-RU" sz="1600" i="1" dirty="0" smtClean="0"/>
              <a:t> </a:t>
            </a:r>
            <a:r>
              <a:rPr lang="ru-RU" sz="1600" dirty="0" smtClean="0"/>
              <a:t>в уравнении 3.16. </a:t>
            </a:r>
            <a:r>
              <a:rPr lang="ru-RU" sz="1600" i="1" dirty="0" err="1" smtClean="0"/>
              <a:t>a</a:t>
            </a:r>
            <a:r>
              <a:rPr lang="ru-RU" sz="1600" dirty="0" smtClean="0"/>
              <a:t> - монотонный  рост; </a:t>
            </a:r>
            <a:r>
              <a:rPr lang="ru-RU" sz="1600" i="1" dirty="0" smtClean="0"/>
              <a:t>б</a:t>
            </a:r>
            <a:r>
              <a:rPr lang="ru-RU" sz="1600" dirty="0" smtClean="0"/>
              <a:t> – двухточечный цикл; </a:t>
            </a:r>
            <a:r>
              <a:rPr lang="ru-RU" sz="1600" i="1" dirty="0" smtClean="0"/>
              <a:t>в</a:t>
            </a:r>
            <a:r>
              <a:rPr lang="ru-RU" sz="1600" dirty="0" smtClean="0"/>
              <a:t> – </a:t>
            </a:r>
            <a:r>
              <a:rPr lang="ru-RU" sz="1600" dirty="0" err="1" smtClean="0"/>
              <a:t>квазистохастическое</a:t>
            </a:r>
            <a:r>
              <a:rPr lang="ru-RU" sz="1600" dirty="0" smtClean="0"/>
              <a:t> поведение</a:t>
            </a:r>
            <a:endParaRPr lang="ru-RU" sz="1600" dirty="0"/>
          </a:p>
        </p:txBody>
      </p:sp>
      <p:pic>
        <p:nvPicPr>
          <p:cNvPr id="96258" name="Picture 2" descr="C:\Users\73B5~1\AppData\Local\Temp\Rar$EX60.950\LectMB\Lect03.files\image135.gif"/>
          <p:cNvPicPr>
            <a:picLocks noChangeAspect="1" noChangeArrowheads="1"/>
          </p:cNvPicPr>
          <p:nvPr/>
        </p:nvPicPr>
        <p:blipFill>
          <a:blip r:embed="rId2" cstate="print"/>
          <a:srcRect/>
          <a:stretch>
            <a:fillRect/>
          </a:stretch>
        </p:blipFill>
        <p:spPr bwMode="auto">
          <a:xfrm>
            <a:off x="1000100" y="3357562"/>
            <a:ext cx="2286016" cy="396747"/>
          </a:xfrm>
          <a:prstGeom prst="rect">
            <a:avLst/>
          </a:prstGeom>
          <a:noFill/>
        </p:spPr>
      </p:pic>
      <p:pic>
        <p:nvPicPr>
          <p:cNvPr id="96260" name="Picture 4" descr="C:\Users\73B5~1\AppData\Local\Temp\Rar$EX60.950\LectMB\Lect03.files\image137.jpg"/>
          <p:cNvPicPr>
            <a:picLocks noChangeAspect="1" noChangeArrowheads="1"/>
          </p:cNvPicPr>
          <p:nvPr/>
        </p:nvPicPr>
        <p:blipFill>
          <a:blip r:embed="rId3" cstate="print"/>
          <a:srcRect/>
          <a:stretch>
            <a:fillRect/>
          </a:stretch>
        </p:blipFill>
        <p:spPr bwMode="auto">
          <a:xfrm>
            <a:off x="4286248" y="1928802"/>
            <a:ext cx="4267200" cy="4381501"/>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96258"/>
                                        </p:tgtEl>
                                        <p:attrNameLst>
                                          <p:attrName>style.visibility</p:attrName>
                                        </p:attrNameLst>
                                      </p:cBhvr>
                                      <p:to>
                                        <p:strVal val="visible"/>
                                      </p:to>
                                    </p:set>
                                    <p:anim calcmode="lin" valueType="num">
                                      <p:cBhvr>
                                        <p:cTn id="23" dur="500" fill="hold"/>
                                        <p:tgtEl>
                                          <p:spTgt spid="96258"/>
                                        </p:tgtEl>
                                        <p:attrNameLst>
                                          <p:attrName>ppt_w</p:attrName>
                                        </p:attrNameLst>
                                      </p:cBhvr>
                                      <p:tavLst>
                                        <p:tav tm="0">
                                          <p:val>
                                            <p:strVal val="#ppt_w*2.5"/>
                                          </p:val>
                                        </p:tav>
                                        <p:tav tm="100000">
                                          <p:val>
                                            <p:strVal val="#ppt_w"/>
                                          </p:val>
                                        </p:tav>
                                      </p:tavLst>
                                    </p:anim>
                                    <p:anim calcmode="lin" valueType="num">
                                      <p:cBhvr>
                                        <p:cTn id="24" dur="500" fill="hold"/>
                                        <p:tgtEl>
                                          <p:spTgt spid="96258"/>
                                        </p:tgtEl>
                                        <p:attrNameLst>
                                          <p:attrName>ppt_h</p:attrName>
                                        </p:attrNameLst>
                                      </p:cBhvr>
                                      <p:tavLst>
                                        <p:tav tm="0">
                                          <p:val>
                                            <p:strVal val="#ppt_h*0.01"/>
                                          </p:val>
                                        </p:tav>
                                        <p:tav tm="100000">
                                          <p:val>
                                            <p:strVal val="#ppt_h"/>
                                          </p:val>
                                        </p:tav>
                                      </p:tavLst>
                                    </p:anim>
                                    <p:anim calcmode="lin" valueType="num">
                                      <p:cBhvr>
                                        <p:cTn id="25" dur="500" fill="hold"/>
                                        <p:tgtEl>
                                          <p:spTgt spid="96258"/>
                                        </p:tgtEl>
                                        <p:attrNameLst>
                                          <p:attrName>ppt_x</p:attrName>
                                        </p:attrNameLst>
                                      </p:cBhvr>
                                      <p:tavLst>
                                        <p:tav tm="0">
                                          <p:val>
                                            <p:strVal val="#ppt_x"/>
                                          </p:val>
                                        </p:tav>
                                        <p:tav tm="100000">
                                          <p:val>
                                            <p:strVal val="#ppt_x"/>
                                          </p:val>
                                        </p:tav>
                                      </p:tavLst>
                                    </p:anim>
                                    <p:anim calcmode="lin" valueType="num">
                                      <p:cBhvr>
                                        <p:cTn id="26" dur="500" fill="hold"/>
                                        <p:tgtEl>
                                          <p:spTgt spid="96258"/>
                                        </p:tgtEl>
                                        <p:attrNameLst>
                                          <p:attrName>ppt_y</p:attrName>
                                        </p:attrNameLst>
                                      </p:cBhvr>
                                      <p:tavLst>
                                        <p:tav tm="0">
                                          <p:val>
                                            <p:strVal val="#ppt_h+1"/>
                                          </p:val>
                                        </p:tav>
                                        <p:tav tm="100000">
                                          <p:val>
                                            <p:strVal val="#ppt_y"/>
                                          </p:val>
                                        </p:tav>
                                      </p:tavLst>
                                    </p:anim>
                                    <p:animEffect transition="in" filter="fade">
                                      <p:cBhvr>
                                        <p:cTn id="27" dur="500"/>
                                        <p:tgtEl>
                                          <p:spTgt spid="96258"/>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3" end="3"/>
                                            </p:txEl>
                                          </p:spTgt>
                                        </p:tgtEl>
                                      </p:cBhvr>
                                    </p:animEffect>
                                  </p:childTnLst>
                                </p:cTn>
                              </p:par>
                              <p:par>
                                <p:cTn id="37" presetID="58" presetClass="entr" presetSubtype="0" accel="100000" fill="hold" nodeType="withEffect">
                                  <p:stCondLst>
                                    <p:cond delay="0"/>
                                  </p:stCondLst>
                                  <p:childTnLst>
                                    <p:set>
                                      <p:cBhvr>
                                        <p:cTn id="38" dur="1" fill="hold">
                                          <p:stCondLst>
                                            <p:cond delay="0"/>
                                          </p:stCondLst>
                                        </p:cTn>
                                        <p:tgtEl>
                                          <p:spTgt spid="96260"/>
                                        </p:tgtEl>
                                        <p:attrNameLst>
                                          <p:attrName>style.visibility</p:attrName>
                                        </p:attrNameLst>
                                      </p:cBhvr>
                                      <p:to>
                                        <p:strVal val="visible"/>
                                      </p:to>
                                    </p:set>
                                    <p:anim calcmode="lin" valueType="num">
                                      <p:cBhvr>
                                        <p:cTn id="39" dur="500" fill="hold"/>
                                        <p:tgtEl>
                                          <p:spTgt spid="96260"/>
                                        </p:tgtEl>
                                        <p:attrNameLst>
                                          <p:attrName>ppt_w</p:attrName>
                                        </p:attrNameLst>
                                      </p:cBhvr>
                                      <p:tavLst>
                                        <p:tav tm="0">
                                          <p:val>
                                            <p:strVal val="#ppt_w*2.5"/>
                                          </p:val>
                                        </p:tav>
                                        <p:tav tm="100000">
                                          <p:val>
                                            <p:strVal val="#ppt_w"/>
                                          </p:val>
                                        </p:tav>
                                      </p:tavLst>
                                    </p:anim>
                                    <p:anim calcmode="lin" valueType="num">
                                      <p:cBhvr>
                                        <p:cTn id="40" dur="500" fill="hold"/>
                                        <p:tgtEl>
                                          <p:spTgt spid="96260"/>
                                        </p:tgtEl>
                                        <p:attrNameLst>
                                          <p:attrName>ppt_h</p:attrName>
                                        </p:attrNameLst>
                                      </p:cBhvr>
                                      <p:tavLst>
                                        <p:tav tm="0">
                                          <p:val>
                                            <p:strVal val="#ppt_h*0.01"/>
                                          </p:val>
                                        </p:tav>
                                        <p:tav tm="100000">
                                          <p:val>
                                            <p:strVal val="#ppt_h"/>
                                          </p:val>
                                        </p:tav>
                                      </p:tavLst>
                                    </p:anim>
                                    <p:anim calcmode="lin" valueType="num">
                                      <p:cBhvr>
                                        <p:cTn id="41" dur="500" fill="hold"/>
                                        <p:tgtEl>
                                          <p:spTgt spid="96260"/>
                                        </p:tgtEl>
                                        <p:attrNameLst>
                                          <p:attrName>ppt_x</p:attrName>
                                        </p:attrNameLst>
                                      </p:cBhvr>
                                      <p:tavLst>
                                        <p:tav tm="0">
                                          <p:val>
                                            <p:strVal val="#ppt_x"/>
                                          </p:val>
                                        </p:tav>
                                        <p:tav tm="100000">
                                          <p:val>
                                            <p:strVal val="#ppt_x"/>
                                          </p:val>
                                        </p:tav>
                                      </p:tavLst>
                                    </p:anim>
                                    <p:anim calcmode="lin" valueType="num">
                                      <p:cBhvr>
                                        <p:cTn id="42" dur="500" fill="hold"/>
                                        <p:tgtEl>
                                          <p:spTgt spid="96260"/>
                                        </p:tgtEl>
                                        <p:attrNameLst>
                                          <p:attrName>ppt_y</p:attrName>
                                        </p:attrNameLst>
                                      </p:cBhvr>
                                      <p:tavLst>
                                        <p:tav tm="0">
                                          <p:val>
                                            <p:strVal val="#ppt_h+1"/>
                                          </p:val>
                                        </p:tav>
                                        <p:tav tm="100000">
                                          <p:val>
                                            <p:strVal val="#ppt_y"/>
                                          </p:val>
                                        </p:tav>
                                      </p:tavLst>
                                    </p:anim>
                                    <p:animEffect transition="in" filter="fade">
                                      <p:cBhvr>
                                        <p:cTn id="43" dur="500"/>
                                        <p:tgtEl>
                                          <p:spTgt spid="96260"/>
                                        </p:tgtEl>
                                      </p:cBhvr>
                                    </p:animEffect>
                                  </p:childTnLst>
                                </p:cTn>
                              </p:par>
                            </p:childTnLst>
                          </p:cTn>
                        </p:par>
                      </p:childTnLst>
                    </p:cTn>
                  </p:par>
                  <p:par>
                    <p:cTn id="44" fill="hold">
                      <p:stCondLst>
                        <p:cond delay="indefinite"/>
                      </p:stCondLst>
                      <p:childTnLst>
                        <p:par>
                          <p:cTn id="45" fill="hold">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9"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Матричные модели популяций</a:t>
            </a:r>
            <a:endParaRPr lang="ru-RU" dirty="0"/>
          </a:p>
        </p:txBody>
      </p:sp>
      <p:sp>
        <p:nvSpPr>
          <p:cNvPr id="3" name="Содержимое 2"/>
          <p:cNvSpPr>
            <a:spLocks noGrp="1"/>
          </p:cNvSpPr>
          <p:nvPr>
            <p:ph idx="1"/>
          </p:nvPr>
        </p:nvSpPr>
        <p:spPr>
          <a:xfrm>
            <a:off x="457200" y="642918"/>
            <a:ext cx="8229600" cy="6000791"/>
          </a:xfrm>
        </p:spPr>
        <p:txBody>
          <a:bodyPr>
            <a:normAutofit fontScale="62500" lnSpcReduction="20000"/>
          </a:bodyPr>
          <a:lstStyle/>
          <a:p>
            <a:r>
              <a:rPr lang="ru-RU" dirty="0" smtClean="0"/>
              <a:t>Детализация возрастной структуры популяций приводит к классу моделей, впервые предложенных </a:t>
            </a:r>
            <a:r>
              <a:rPr lang="ru-RU" dirty="0" err="1" smtClean="0"/>
              <a:t>Лесли</a:t>
            </a:r>
            <a:r>
              <a:rPr lang="ru-RU" dirty="0" smtClean="0"/>
              <a:t>, (1945, 1948).</a:t>
            </a:r>
          </a:p>
          <a:p>
            <a:r>
              <a:rPr lang="ru-RU" dirty="0" smtClean="0"/>
              <a:t>Пусть ресурсы питания не ограничены. Размножение происходит в определенные моменты времени </a:t>
            </a:r>
          </a:p>
          <a:p>
            <a:r>
              <a:rPr lang="ru-RU" dirty="0" smtClean="0"/>
              <a:t>Пусть популяция содержит </a:t>
            </a:r>
            <a:r>
              <a:rPr lang="ru-RU" i="1" dirty="0" err="1" smtClean="0"/>
              <a:t>n</a:t>
            </a:r>
            <a:r>
              <a:rPr lang="ru-RU" dirty="0" smtClean="0"/>
              <a:t> возрастных групп. Тогда в каждый фиксированный момент времени </a:t>
            </a:r>
          </a:p>
          <a:p>
            <a:r>
              <a:rPr lang="ru-RU" dirty="0" smtClean="0"/>
              <a:t>популяцию можно охарактеризовать </a:t>
            </a:r>
            <a:r>
              <a:rPr lang="ru-RU" dirty="0" err="1" smtClean="0"/>
              <a:t>вектор-столбцом</a:t>
            </a:r>
            <a:r>
              <a:rPr lang="en-US" dirty="0" smtClean="0"/>
              <a:t>	</a:t>
            </a:r>
            <a:r>
              <a:rPr lang="ru-RU" dirty="0" smtClean="0"/>
              <a:t>	(3.18)</a:t>
            </a:r>
            <a:endParaRPr lang="en-US" dirty="0" smtClean="0"/>
          </a:p>
          <a:p>
            <a:endParaRPr lang="en-US" dirty="0" smtClean="0"/>
          </a:p>
          <a:p>
            <a:endParaRPr lang="en-US" dirty="0" smtClean="0"/>
          </a:p>
          <a:p>
            <a:endParaRPr lang="ru-RU" dirty="0" smtClean="0"/>
          </a:p>
          <a:p>
            <a:r>
              <a:rPr lang="ru-RU" dirty="0" smtClean="0"/>
              <a:t>Вектор </a:t>
            </a:r>
            <a:r>
              <a:rPr lang="ru-RU" b="1" dirty="0" smtClean="0"/>
              <a:t>X</a:t>
            </a:r>
            <a:r>
              <a:rPr lang="ru-RU" i="1" dirty="0" smtClean="0"/>
              <a:t>(t</a:t>
            </a:r>
            <a:r>
              <a:rPr lang="ru-RU" baseline="-25000" dirty="0" smtClean="0"/>
              <a:t>1</a:t>
            </a:r>
            <a:r>
              <a:rPr lang="ru-RU" i="1" dirty="0" smtClean="0"/>
              <a:t>)</a:t>
            </a:r>
            <a:r>
              <a:rPr lang="ru-RU" dirty="0" smtClean="0"/>
              <a:t>, характеризующий популяцию в следующий момент времени, например, через год, связан с вектором </a:t>
            </a:r>
            <a:r>
              <a:rPr lang="ru-RU" i="1" dirty="0" smtClean="0"/>
              <a:t>X(t</a:t>
            </a:r>
            <a:r>
              <a:rPr lang="ru-RU" baseline="-25000" dirty="0" smtClean="0"/>
              <a:t>0</a:t>
            </a:r>
            <a:r>
              <a:rPr lang="ru-RU" i="1" dirty="0" smtClean="0"/>
              <a:t>) </a:t>
            </a:r>
            <a:r>
              <a:rPr lang="ru-RU" dirty="0" smtClean="0"/>
              <a:t>через матрицу перехода </a:t>
            </a:r>
            <a:r>
              <a:rPr lang="ru-RU" i="1" dirty="0" smtClean="0"/>
              <a:t>L</a:t>
            </a:r>
            <a:r>
              <a:rPr lang="ru-RU" dirty="0" smtClean="0"/>
              <a:t>:</a:t>
            </a:r>
          </a:p>
          <a:p>
            <a:r>
              <a:rPr lang="ru-RU" dirty="0" smtClean="0"/>
              <a:t>					(3.19)</a:t>
            </a:r>
          </a:p>
          <a:p>
            <a:r>
              <a:rPr lang="ru-RU" dirty="0" smtClean="0"/>
              <a:t>Установим вид этой матрицы. Из всех возрастных групп выделим те, которые производят потомство. Пусть их номера будут  </a:t>
            </a:r>
            <a:r>
              <a:rPr lang="ru-RU" i="1" dirty="0" err="1" smtClean="0"/>
              <a:t>k</a:t>
            </a:r>
            <a:r>
              <a:rPr lang="ru-RU" i="1" dirty="0" smtClean="0"/>
              <a:t>, k+</a:t>
            </a:r>
            <a:r>
              <a:rPr lang="ru-RU" dirty="0" smtClean="0"/>
              <a:t>1</a:t>
            </a:r>
            <a:r>
              <a:rPr lang="ru-RU" i="1" dirty="0" smtClean="0"/>
              <a:t> ,..., </a:t>
            </a:r>
            <a:r>
              <a:rPr lang="ru-RU" i="1" dirty="0" err="1" smtClean="0"/>
              <a:t>k+p</a:t>
            </a:r>
            <a:r>
              <a:rPr lang="ru-RU" i="1" dirty="0" smtClean="0"/>
              <a:t>.</a:t>
            </a:r>
            <a:endParaRPr lang="ru-RU" dirty="0" smtClean="0"/>
          </a:p>
          <a:p>
            <a:r>
              <a:rPr lang="ru-RU" dirty="0" smtClean="0"/>
              <a:t>Предположим, что за единичный промежуток времени особи </a:t>
            </a:r>
            <a:r>
              <a:rPr lang="ru-RU" i="1" dirty="0" err="1" smtClean="0"/>
              <a:t>i</a:t>
            </a:r>
            <a:r>
              <a:rPr lang="ru-RU" dirty="0" err="1" smtClean="0"/>
              <a:t>-й</a:t>
            </a:r>
            <a:r>
              <a:rPr lang="ru-RU" dirty="0" smtClean="0"/>
              <a:t> группы переходят в группу </a:t>
            </a:r>
            <a:r>
              <a:rPr lang="ru-RU" i="1" dirty="0" smtClean="0"/>
              <a:t>i+</a:t>
            </a:r>
            <a:r>
              <a:rPr lang="ru-RU" dirty="0" smtClean="0"/>
              <a:t>1, от групп </a:t>
            </a:r>
            <a:r>
              <a:rPr lang="ru-RU" i="1" dirty="0" err="1" smtClean="0"/>
              <a:t>k</a:t>
            </a:r>
            <a:r>
              <a:rPr lang="ru-RU" i="1" dirty="0" smtClean="0"/>
              <a:t>, k+</a:t>
            </a:r>
            <a:r>
              <a:rPr lang="ru-RU" dirty="0" smtClean="0"/>
              <a:t>1</a:t>
            </a:r>
            <a:r>
              <a:rPr lang="ru-RU" i="1" dirty="0" smtClean="0"/>
              <a:t>,..., </a:t>
            </a:r>
            <a:r>
              <a:rPr lang="ru-RU" i="1" dirty="0" err="1" smtClean="0"/>
              <a:t>k+p</a:t>
            </a:r>
            <a:r>
              <a:rPr lang="ru-RU" i="1" dirty="0" smtClean="0"/>
              <a:t> </a:t>
            </a:r>
            <a:r>
              <a:rPr lang="ru-RU" dirty="0" smtClean="0"/>
              <a:t>появляется потомство, а часть особей от каждой группы погибает. </a:t>
            </a:r>
          </a:p>
          <a:p>
            <a:r>
              <a:rPr lang="ru-RU" dirty="0" smtClean="0"/>
              <a:t>Потомство, которое появилось за единицу времени от всех групп, поступает в группу 1.</a:t>
            </a:r>
          </a:p>
          <a:p>
            <a:r>
              <a:rPr lang="en-US" dirty="0" smtClean="0"/>
              <a:t>                         </a:t>
            </a:r>
            <a:r>
              <a:rPr lang="ru-RU" dirty="0" smtClean="0"/>
              <a:t>            </a:t>
            </a:r>
            <a:r>
              <a:rPr lang="en-US" dirty="0" smtClean="0"/>
              <a:t>				        </a:t>
            </a:r>
            <a:r>
              <a:rPr lang="ru-RU" dirty="0" smtClean="0"/>
              <a:t>     </a:t>
            </a:r>
            <a:r>
              <a:rPr lang="en-US" dirty="0" smtClean="0"/>
              <a:t>      </a:t>
            </a:r>
            <a:r>
              <a:rPr lang="ru-RU" dirty="0" smtClean="0"/>
              <a:t>        (3.20)</a:t>
            </a:r>
          </a:p>
          <a:p>
            <a:endParaRPr lang="ru-RU" dirty="0"/>
          </a:p>
        </p:txBody>
      </p:sp>
      <p:pic>
        <p:nvPicPr>
          <p:cNvPr id="97282" name="Picture 2" descr="C:\Users\73B5~1\AppData\Local\Temp\Rar$EX60.950\LectMB\Lect03.files\image144.gif"/>
          <p:cNvPicPr>
            <a:picLocks noChangeAspect="1" noChangeArrowheads="1"/>
          </p:cNvPicPr>
          <p:nvPr/>
        </p:nvPicPr>
        <p:blipFill>
          <a:blip r:embed="rId2" cstate="print"/>
          <a:srcRect/>
          <a:stretch>
            <a:fillRect/>
          </a:stretch>
        </p:blipFill>
        <p:spPr bwMode="auto">
          <a:xfrm>
            <a:off x="4572000" y="1285860"/>
            <a:ext cx="1223376" cy="391480"/>
          </a:xfrm>
          <a:prstGeom prst="rect">
            <a:avLst/>
          </a:prstGeom>
          <a:noFill/>
        </p:spPr>
      </p:pic>
      <p:pic>
        <p:nvPicPr>
          <p:cNvPr id="97283" name="Picture 3" descr="C:\Users\73B5~1\AppData\Local\Temp\Rar$EX60.950\LectMB\Lect03.files\image148.gif"/>
          <p:cNvPicPr>
            <a:picLocks noChangeAspect="1" noChangeArrowheads="1"/>
          </p:cNvPicPr>
          <p:nvPr/>
        </p:nvPicPr>
        <p:blipFill>
          <a:blip r:embed="rId3" cstate="print"/>
          <a:srcRect/>
          <a:stretch>
            <a:fillRect/>
          </a:stretch>
        </p:blipFill>
        <p:spPr bwMode="auto">
          <a:xfrm>
            <a:off x="6715140" y="1714488"/>
            <a:ext cx="1143008" cy="1485910"/>
          </a:xfrm>
          <a:prstGeom prst="rect">
            <a:avLst/>
          </a:prstGeom>
          <a:noFill/>
        </p:spPr>
      </p:pic>
      <p:pic>
        <p:nvPicPr>
          <p:cNvPr id="97284" name="Picture 4" descr="C:\Users\73B5~1\AppData\Local\Temp\Rar$EX60.950\LectMB\Lect03.files\image150.gif"/>
          <p:cNvPicPr>
            <a:picLocks noChangeAspect="1" noChangeArrowheads="1"/>
          </p:cNvPicPr>
          <p:nvPr/>
        </p:nvPicPr>
        <p:blipFill>
          <a:blip r:embed="rId4" cstate="print"/>
          <a:srcRect/>
          <a:stretch>
            <a:fillRect/>
          </a:stretch>
        </p:blipFill>
        <p:spPr bwMode="auto">
          <a:xfrm>
            <a:off x="3428991" y="3643314"/>
            <a:ext cx="1782189" cy="428628"/>
          </a:xfrm>
          <a:prstGeom prst="rect">
            <a:avLst/>
          </a:prstGeom>
          <a:noFill/>
        </p:spPr>
      </p:pic>
      <p:pic>
        <p:nvPicPr>
          <p:cNvPr id="97285" name="Picture 5" descr="C:\Users\73B5~1\AppData\Local\Temp\Rar$EX60.950\LectMB\Lect03.files\image152.gif"/>
          <p:cNvPicPr>
            <a:picLocks noChangeAspect="1" noChangeArrowheads="1"/>
          </p:cNvPicPr>
          <p:nvPr/>
        </p:nvPicPr>
        <p:blipFill>
          <a:blip r:embed="rId5" cstate="print"/>
          <a:srcRect/>
          <a:stretch>
            <a:fillRect/>
          </a:stretch>
        </p:blipFill>
        <p:spPr bwMode="auto">
          <a:xfrm>
            <a:off x="1214414" y="5643578"/>
            <a:ext cx="6283297" cy="71438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97282"/>
                                        </p:tgtEl>
                                        <p:attrNameLst>
                                          <p:attrName>style.visibility</p:attrName>
                                        </p:attrNameLst>
                                      </p:cBhvr>
                                      <p:to>
                                        <p:strVal val="visible"/>
                                      </p:to>
                                    </p:set>
                                    <p:anim calcmode="lin" valueType="num">
                                      <p:cBhvr>
                                        <p:cTn id="23" dur="500" fill="hold"/>
                                        <p:tgtEl>
                                          <p:spTgt spid="97282"/>
                                        </p:tgtEl>
                                        <p:attrNameLst>
                                          <p:attrName>ppt_w</p:attrName>
                                        </p:attrNameLst>
                                      </p:cBhvr>
                                      <p:tavLst>
                                        <p:tav tm="0">
                                          <p:val>
                                            <p:strVal val="#ppt_w*2.5"/>
                                          </p:val>
                                        </p:tav>
                                        <p:tav tm="100000">
                                          <p:val>
                                            <p:strVal val="#ppt_w"/>
                                          </p:val>
                                        </p:tav>
                                      </p:tavLst>
                                    </p:anim>
                                    <p:anim calcmode="lin" valueType="num">
                                      <p:cBhvr>
                                        <p:cTn id="24" dur="500" fill="hold"/>
                                        <p:tgtEl>
                                          <p:spTgt spid="97282"/>
                                        </p:tgtEl>
                                        <p:attrNameLst>
                                          <p:attrName>ppt_h</p:attrName>
                                        </p:attrNameLst>
                                      </p:cBhvr>
                                      <p:tavLst>
                                        <p:tav tm="0">
                                          <p:val>
                                            <p:strVal val="#ppt_h*0.01"/>
                                          </p:val>
                                        </p:tav>
                                        <p:tav tm="100000">
                                          <p:val>
                                            <p:strVal val="#ppt_h"/>
                                          </p:val>
                                        </p:tav>
                                      </p:tavLst>
                                    </p:anim>
                                    <p:anim calcmode="lin" valueType="num">
                                      <p:cBhvr>
                                        <p:cTn id="25" dur="500" fill="hold"/>
                                        <p:tgtEl>
                                          <p:spTgt spid="97282"/>
                                        </p:tgtEl>
                                        <p:attrNameLst>
                                          <p:attrName>ppt_x</p:attrName>
                                        </p:attrNameLst>
                                      </p:cBhvr>
                                      <p:tavLst>
                                        <p:tav tm="0">
                                          <p:val>
                                            <p:strVal val="#ppt_x"/>
                                          </p:val>
                                        </p:tav>
                                        <p:tav tm="100000">
                                          <p:val>
                                            <p:strVal val="#ppt_x"/>
                                          </p:val>
                                        </p:tav>
                                      </p:tavLst>
                                    </p:anim>
                                    <p:anim calcmode="lin" valueType="num">
                                      <p:cBhvr>
                                        <p:cTn id="26" dur="500" fill="hold"/>
                                        <p:tgtEl>
                                          <p:spTgt spid="97282"/>
                                        </p:tgtEl>
                                        <p:attrNameLst>
                                          <p:attrName>ppt_y</p:attrName>
                                        </p:attrNameLst>
                                      </p:cBhvr>
                                      <p:tavLst>
                                        <p:tav tm="0">
                                          <p:val>
                                            <p:strVal val="#ppt_h+1"/>
                                          </p:val>
                                        </p:tav>
                                        <p:tav tm="100000">
                                          <p:val>
                                            <p:strVal val="#ppt_y"/>
                                          </p:val>
                                        </p:tav>
                                      </p:tavLst>
                                    </p:anim>
                                    <p:animEffect transition="in" filter="fade">
                                      <p:cBhvr>
                                        <p:cTn id="27" dur="500"/>
                                        <p:tgtEl>
                                          <p:spTgt spid="97282"/>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3" end="3"/>
                                            </p:txEl>
                                          </p:spTgt>
                                        </p:tgtEl>
                                      </p:cBhvr>
                                    </p:animEffect>
                                  </p:childTnLst>
                                </p:cTn>
                              </p:par>
                              <p:par>
                                <p:cTn id="46" presetID="58" presetClass="entr" presetSubtype="0" accel="100000" fill="hold" nodeType="withEffect">
                                  <p:stCondLst>
                                    <p:cond delay="0"/>
                                  </p:stCondLst>
                                  <p:childTnLst>
                                    <p:set>
                                      <p:cBhvr>
                                        <p:cTn id="47" dur="1" fill="hold">
                                          <p:stCondLst>
                                            <p:cond delay="0"/>
                                          </p:stCondLst>
                                        </p:cTn>
                                        <p:tgtEl>
                                          <p:spTgt spid="97283"/>
                                        </p:tgtEl>
                                        <p:attrNameLst>
                                          <p:attrName>style.visibility</p:attrName>
                                        </p:attrNameLst>
                                      </p:cBhvr>
                                      <p:to>
                                        <p:strVal val="visible"/>
                                      </p:to>
                                    </p:set>
                                    <p:anim calcmode="lin" valueType="num">
                                      <p:cBhvr>
                                        <p:cTn id="48" dur="500" fill="hold"/>
                                        <p:tgtEl>
                                          <p:spTgt spid="97283"/>
                                        </p:tgtEl>
                                        <p:attrNameLst>
                                          <p:attrName>ppt_w</p:attrName>
                                        </p:attrNameLst>
                                      </p:cBhvr>
                                      <p:tavLst>
                                        <p:tav tm="0">
                                          <p:val>
                                            <p:strVal val="#ppt_w*2.5"/>
                                          </p:val>
                                        </p:tav>
                                        <p:tav tm="100000">
                                          <p:val>
                                            <p:strVal val="#ppt_w"/>
                                          </p:val>
                                        </p:tav>
                                      </p:tavLst>
                                    </p:anim>
                                    <p:anim calcmode="lin" valueType="num">
                                      <p:cBhvr>
                                        <p:cTn id="49" dur="500" fill="hold"/>
                                        <p:tgtEl>
                                          <p:spTgt spid="97283"/>
                                        </p:tgtEl>
                                        <p:attrNameLst>
                                          <p:attrName>ppt_h</p:attrName>
                                        </p:attrNameLst>
                                      </p:cBhvr>
                                      <p:tavLst>
                                        <p:tav tm="0">
                                          <p:val>
                                            <p:strVal val="#ppt_h*0.01"/>
                                          </p:val>
                                        </p:tav>
                                        <p:tav tm="100000">
                                          <p:val>
                                            <p:strVal val="#ppt_h"/>
                                          </p:val>
                                        </p:tav>
                                      </p:tavLst>
                                    </p:anim>
                                    <p:anim calcmode="lin" valueType="num">
                                      <p:cBhvr>
                                        <p:cTn id="50" dur="500" fill="hold"/>
                                        <p:tgtEl>
                                          <p:spTgt spid="97283"/>
                                        </p:tgtEl>
                                        <p:attrNameLst>
                                          <p:attrName>ppt_x</p:attrName>
                                        </p:attrNameLst>
                                      </p:cBhvr>
                                      <p:tavLst>
                                        <p:tav tm="0">
                                          <p:val>
                                            <p:strVal val="#ppt_x"/>
                                          </p:val>
                                        </p:tav>
                                        <p:tav tm="100000">
                                          <p:val>
                                            <p:strVal val="#ppt_x"/>
                                          </p:val>
                                        </p:tav>
                                      </p:tavLst>
                                    </p:anim>
                                    <p:anim calcmode="lin" valueType="num">
                                      <p:cBhvr>
                                        <p:cTn id="51" dur="500" fill="hold"/>
                                        <p:tgtEl>
                                          <p:spTgt spid="97283"/>
                                        </p:tgtEl>
                                        <p:attrNameLst>
                                          <p:attrName>ppt_y</p:attrName>
                                        </p:attrNameLst>
                                      </p:cBhvr>
                                      <p:tavLst>
                                        <p:tav tm="0">
                                          <p:val>
                                            <p:strVal val="#ppt_h+1"/>
                                          </p:val>
                                        </p:tav>
                                        <p:tav tm="100000">
                                          <p:val>
                                            <p:strVal val="#ppt_y"/>
                                          </p:val>
                                        </p:tav>
                                      </p:tavLst>
                                    </p:anim>
                                    <p:animEffect transition="in" filter="fade">
                                      <p:cBhvr>
                                        <p:cTn id="52" dur="500"/>
                                        <p:tgtEl>
                                          <p:spTgt spid="97283"/>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p:cTn id="66"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67"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6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70" dur="500"/>
                                        <p:tgtEl>
                                          <p:spTgt spid="3">
                                            <p:txEl>
                                              <p:pRg st="8" end="8"/>
                                            </p:txEl>
                                          </p:spTgt>
                                        </p:tgtEl>
                                      </p:cBhvr>
                                    </p:animEffect>
                                  </p:childTnLst>
                                </p:cTn>
                              </p:par>
                              <p:par>
                                <p:cTn id="71" presetID="58" presetClass="entr" presetSubtype="0" accel="100000" fill="hold" nodeType="withEffect">
                                  <p:stCondLst>
                                    <p:cond delay="0"/>
                                  </p:stCondLst>
                                  <p:childTnLst>
                                    <p:set>
                                      <p:cBhvr>
                                        <p:cTn id="72" dur="1" fill="hold">
                                          <p:stCondLst>
                                            <p:cond delay="0"/>
                                          </p:stCondLst>
                                        </p:cTn>
                                        <p:tgtEl>
                                          <p:spTgt spid="97284"/>
                                        </p:tgtEl>
                                        <p:attrNameLst>
                                          <p:attrName>style.visibility</p:attrName>
                                        </p:attrNameLst>
                                      </p:cBhvr>
                                      <p:to>
                                        <p:strVal val="visible"/>
                                      </p:to>
                                    </p:set>
                                    <p:anim calcmode="lin" valueType="num">
                                      <p:cBhvr>
                                        <p:cTn id="73" dur="500" fill="hold"/>
                                        <p:tgtEl>
                                          <p:spTgt spid="97284"/>
                                        </p:tgtEl>
                                        <p:attrNameLst>
                                          <p:attrName>ppt_w</p:attrName>
                                        </p:attrNameLst>
                                      </p:cBhvr>
                                      <p:tavLst>
                                        <p:tav tm="0">
                                          <p:val>
                                            <p:strVal val="#ppt_w*2.5"/>
                                          </p:val>
                                        </p:tav>
                                        <p:tav tm="100000">
                                          <p:val>
                                            <p:strVal val="#ppt_w"/>
                                          </p:val>
                                        </p:tav>
                                      </p:tavLst>
                                    </p:anim>
                                    <p:anim calcmode="lin" valueType="num">
                                      <p:cBhvr>
                                        <p:cTn id="74" dur="500" fill="hold"/>
                                        <p:tgtEl>
                                          <p:spTgt spid="97284"/>
                                        </p:tgtEl>
                                        <p:attrNameLst>
                                          <p:attrName>ppt_h</p:attrName>
                                        </p:attrNameLst>
                                      </p:cBhvr>
                                      <p:tavLst>
                                        <p:tav tm="0">
                                          <p:val>
                                            <p:strVal val="#ppt_h*0.01"/>
                                          </p:val>
                                        </p:tav>
                                        <p:tav tm="100000">
                                          <p:val>
                                            <p:strVal val="#ppt_h"/>
                                          </p:val>
                                        </p:tav>
                                      </p:tavLst>
                                    </p:anim>
                                    <p:anim calcmode="lin" valueType="num">
                                      <p:cBhvr>
                                        <p:cTn id="75" dur="500" fill="hold"/>
                                        <p:tgtEl>
                                          <p:spTgt spid="97284"/>
                                        </p:tgtEl>
                                        <p:attrNameLst>
                                          <p:attrName>ppt_x</p:attrName>
                                        </p:attrNameLst>
                                      </p:cBhvr>
                                      <p:tavLst>
                                        <p:tav tm="0">
                                          <p:val>
                                            <p:strVal val="#ppt_x"/>
                                          </p:val>
                                        </p:tav>
                                        <p:tav tm="100000">
                                          <p:val>
                                            <p:strVal val="#ppt_x"/>
                                          </p:val>
                                        </p:tav>
                                      </p:tavLst>
                                    </p:anim>
                                    <p:anim calcmode="lin" valueType="num">
                                      <p:cBhvr>
                                        <p:cTn id="76" dur="500" fill="hold"/>
                                        <p:tgtEl>
                                          <p:spTgt spid="97284"/>
                                        </p:tgtEl>
                                        <p:attrNameLst>
                                          <p:attrName>ppt_y</p:attrName>
                                        </p:attrNameLst>
                                      </p:cBhvr>
                                      <p:tavLst>
                                        <p:tav tm="0">
                                          <p:val>
                                            <p:strVal val="#ppt_h+1"/>
                                          </p:val>
                                        </p:tav>
                                        <p:tav tm="100000">
                                          <p:val>
                                            <p:strVal val="#ppt_y"/>
                                          </p:val>
                                        </p:tav>
                                      </p:tavLst>
                                    </p:anim>
                                    <p:animEffect transition="in" filter="fade">
                                      <p:cBhvr>
                                        <p:cTn id="77" dur="500"/>
                                        <p:tgtEl>
                                          <p:spTgt spid="97284"/>
                                        </p:tgtEl>
                                      </p:cBhvr>
                                    </p:animEffect>
                                  </p:childTnLst>
                                </p:cTn>
                              </p:par>
                            </p:childTnLst>
                          </p:cTn>
                        </p:par>
                      </p:childTnLst>
                    </p:cTn>
                  </p:par>
                  <p:par>
                    <p:cTn id="78" fill="hold">
                      <p:stCondLst>
                        <p:cond delay="indefinite"/>
                      </p:stCondLst>
                      <p:childTnLst>
                        <p:par>
                          <p:cTn id="79" fill="hold">
                            <p:stCondLst>
                              <p:cond delay="0"/>
                            </p:stCondLst>
                            <p:childTnLst>
                              <p:par>
                                <p:cTn id="80" presetID="58" presetClass="entr" presetSubtype="0" accel="100000" fill="hold" grpId="0" nodeType="clickEffect">
                                  <p:stCondLst>
                                    <p:cond delay="0"/>
                                  </p:stCondLst>
                                  <p:childTnLst>
                                    <p:set>
                                      <p:cBhvr>
                                        <p:cTn id="81" dur="1" fill="hold">
                                          <p:stCondLst>
                                            <p:cond delay="0"/>
                                          </p:stCondLst>
                                        </p:cTn>
                                        <p:tgtEl>
                                          <p:spTgt spid="3">
                                            <p:txEl>
                                              <p:pRg st="9" end="9"/>
                                            </p:txEl>
                                          </p:spTgt>
                                        </p:tgtEl>
                                        <p:attrNameLst>
                                          <p:attrName>style.visibility</p:attrName>
                                        </p:attrNameLst>
                                      </p:cBhvr>
                                      <p:to>
                                        <p:strVal val="visible"/>
                                      </p:to>
                                    </p:set>
                                    <p:anim calcmode="lin" valueType="num">
                                      <p:cBhvr>
                                        <p:cTn id="82"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83"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8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85"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86" dur="500"/>
                                        <p:tgtEl>
                                          <p:spTgt spid="3">
                                            <p:txEl>
                                              <p:pRg st="9" end="9"/>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8" presetClass="entr" presetSubtype="0" accel="100000" fill="hold" grpId="0" nodeType="clickEffect">
                                  <p:stCondLst>
                                    <p:cond delay="0"/>
                                  </p:stCondLst>
                                  <p:childTnLst>
                                    <p:set>
                                      <p:cBhvr>
                                        <p:cTn id="90" dur="1" fill="hold">
                                          <p:stCondLst>
                                            <p:cond delay="0"/>
                                          </p:stCondLst>
                                        </p:cTn>
                                        <p:tgtEl>
                                          <p:spTgt spid="3">
                                            <p:txEl>
                                              <p:pRg st="10" end="10"/>
                                            </p:txEl>
                                          </p:spTgt>
                                        </p:tgtEl>
                                        <p:attrNameLst>
                                          <p:attrName>style.visibility</p:attrName>
                                        </p:attrNameLst>
                                      </p:cBhvr>
                                      <p:to>
                                        <p:strVal val="visible"/>
                                      </p:to>
                                    </p:set>
                                    <p:anim calcmode="lin" valueType="num">
                                      <p:cBhvr>
                                        <p:cTn id="91"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92"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9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4"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95" dur="500"/>
                                        <p:tgtEl>
                                          <p:spTgt spid="3">
                                            <p:txEl>
                                              <p:pRg st="10" end="1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58" presetClass="entr" presetSubtype="0" accel="100000" fill="hold" grpId="0" nodeType="clickEffect">
                                  <p:stCondLst>
                                    <p:cond delay="0"/>
                                  </p:stCondLst>
                                  <p:childTnLst>
                                    <p:set>
                                      <p:cBhvr>
                                        <p:cTn id="99" dur="1" fill="hold">
                                          <p:stCondLst>
                                            <p:cond delay="0"/>
                                          </p:stCondLst>
                                        </p:cTn>
                                        <p:tgtEl>
                                          <p:spTgt spid="3">
                                            <p:txEl>
                                              <p:pRg st="11" end="11"/>
                                            </p:txEl>
                                          </p:spTgt>
                                        </p:tgtEl>
                                        <p:attrNameLst>
                                          <p:attrName>style.visibility</p:attrName>
                                        </p:attrNameLst>
                                      </p:cBhvr>
                                      <p:to>
                                        <p:strVal val="visible"/>
                                      </p:to>
                                    </p:set>
                                    <p:anim calcmode="lin" valueType="num">
                                      <p:cBhvr>
                                        <p:cTn id="100" dur="500" fill="hold"/>
                                        <p:tgtEl>
                                          <p:spTgt spid="3">
                                            <p:txEl>
                                              <p:pRg st="11" end="11"/>
                                            </p:txEl>
                                          </p:spTgt>
                                        </p:tgtEl>
                                        <p:attrNameLst>
                                          <p:attrName>ppt_w</p:attrName>
                                        </p:attrNameLst>
                                      </p:cBhvr>
                                      <p:tavLst>
                                        <p:tav tm="0">
                                          <p:val>
                                            <p:strVal val="#ppt_w*2.5"/>
                                          </p:val>
                                        </p:tav>
                                        <p:tav tm="100000">
                                          <p:val>
                                            <p:strVal val="#ppt_w"/>
                                          </p:val>
                                        </p:tav>
                                      </p:tavLst>
                                    </p:anim>
                                    <p:anim calcmode="lin" valueType="num">
                                      <p:cBhvr>
                                        <p:cTn id="101" dur="500" fill="hold"/>
                                        <p:tgtEl>
                                          <p:spTgt spid="3">
                                            <p:txEl>
                                              <p:pRg st="11" end="11"/>
                                            </p:txEl>
                                          </p:spTgt>
                                        </p:tgtEl>
                                        <p:attrNameLst>
                                          <p:attrName>ppt_h</p:attrName>
                                        </p:attrNameLst>
                                      </p:cBhvr>
                                      <p:tavLst>
                                        <p:tav tm="0">
                                          <p:val>
                                            <p:strVal val="#ppt_h*0.01"/>
                                          </p:val>
                                        </p:tav>
                                        <p:tav tm="100000">
                                          <p:val>
                                            <p:strVal val="#ppt_h"/>
                                          </p:val>
                                        </p:tav>
                                      </p:tavLst>
                                    </p:anim>
                                    <p:anim calcmode="lin" valueType="num">
                                      <p:cBhvr>
                                        <p:cTn id="10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03" dur="500" fill="hold"/>
                                        <p:tgtEl>
                                          <p:spTgt spid="3">
                                            <p:txEl>
                                              <p:pRg st="11" end="11"/>
                                            </p:txEl>
                                          </p:spTgt>
                                        </p:tgtEl>
                                        <p:attrNameLst>
                                          <p:attrName>ppt_y</p:attrName>
                                        </p:attrNameLst>
                                      </p:cBhvr>
                                      <p:tavLst>
                                        <p:tav tm="0">
                                          <p:val>
                                            <p:strVal val="#ppt_h+1"/>
                                          </p:val>
                                        </p:tav>
                                        <p:tav tm="100000">
                                          <p:val>
                                            <p:strVal val="#ppt_y"/>
                                          </p:val>
                                        </p:tav>
                                      </p:tavLst>
                                    </p:anim>
                                    <p:animEffect transition="in" filter="fade">
                                      <p:cBhvr>
                                        <p:cTn id="104" dur="500"/>
                                        <p:tgtEl>
                                          <p:spTgt spid="3">
                                            <p:txEl>
                                              <p:pRg st="11" end="11"/>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58" presetClass="entr" presetSubtype="0" accel="100000" fill="hold" grpId="0" nodeType="clickEffect">
                                  <p:stCondLst>
                                    <p:cond delay="0"/>
                                  </p:stCondLst>
                                  <p:childTnLst>
                                    <p:set>
                                      <p:cBhvr>
                                        <p:cTn id="108" dur="1" fill="hold">
                                          <p:stCondLst>
                                            <p:cond delay="0"/>
                                          </p:stCondLst>
                                        </p:cTn>
                                        <p:tgtEl>
                                          <p:spTgt spid="3">
                                            <p:txEl>
                                              <p:pRg st="12" end="12"/>
                                            </p:txEl>
                                          </p:spTgt>
                                        </p:tgtEl>
                                        <p:attrNameLst>
                                          <p:attrName>style.visibility</p:attrName>
                                        </p:attrNameLst>
                                      </p:cBhvr>
                                      <p:to>
                                        <p:strVal val="visible"/>
                                      </p:to>
                                    </p:set>
                                    <p:anim calcmode="lin" valueType="num">
                                      <p:cBhvr>
                                        <p:cTn id="109" dur="500" fill="hold"/>
                                        <p:tgtEl>
                                          <p:spTgt spid="3">
                                            <p:txEl>
                                              <p:pRg st="12" end="12"/>
                                            </p:txEl>
                                          </p:spTgt>
                                        </p:tgtEl>
                                        <p:attrNameLst>
                                          <p:attrName>ppt_w</p:attrName>
                                        </p:attrNameLst>
                                      </p:cBhvr>
                                      <p:tavLst>
                                        <p:tav tm="0">
                                          <p:val>
                                            <p:strVal val="#ppt_w*2.5"/>
                                          </p:val>
                                        </p:tav>
                                        <p:tav tm="100000">
                                          <p:val>
                                            <p:strVal val="#ppt_w"/>
                                          </p:val>
                                        </p:tav>
                                      </p:tavLst>
                                    </p:anim>
                                    <p:anim calcmode="lin" valueType="num">
                                      <p:cBhvr>
                                        <p:cTn id="110" dur="500" fill="hold"/>
                                        <p:tgtEl>
                                          <p:spTgt spid="3">
                                            <p:txEl>
                                              <p:pRg st="12" end="12"/>
                                            </p:txEl>
                                          </p:spTgt>
                                        </p:tgtEl>
                                        <p:attrNameLst>
                                          <p:attrName>ppt_h</p:attrName>
                                        </p:attrNameLst>
                                      </p:cBhvr>
                                      <p:tavLst>
                                        <p:tav tm="0">
                                          <p:val>
                                            <p:strVal val="#ppt_h*0.01"/>
                                          </p:val>
                                        </p:tav>
                                        <p:tav tm="100000">
                                          <p:val>
                                            <p:strVal val="#ppt_h"/>
                                          </p:val>
                                        </p:tav>
                                      </p:tavLst>
                                    </p:anim>
                                    <p:anim calcmode="lin" valueType="num">
                                      <p:cBhvr>
                                        <p:cTn id="11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12" dur="500" fill="hold"/>
                                        <p:tgtEl>
                                          <p:spTgt spid="3">
                                            <p:txEl>
                                              <p:pRg st="12" end="12"/>
                                            </p:txEl>
                                          </p:spTgt>
                                        </p:tgtEl>
                                        <p:attrNameLst>
                                          <p:attrName>ppt_y</p:attrName>
                                        </p:attrNameLst>
                                      </p:cBhvr>
                                      <p:tavLst>
                                        <p:tav tm="0">
                                          <p:val>
                                            <p:strVal val="#ppt_h+1"/>
                                          </p:val>
                                        </p:tav>
                                        <p:tav tm="100000">
                                          <p:val>
                                            <p:strVal val="#ppt_y"/>
                                          </p:val>
                                        </p:tav>
                                      </p:tavLst>
                                    </p:anim>
                                    <p:animEffect transition="in" filter="fade">
                                      <p:cBhvr>
                                        <p:cTn id="113" dur="500"/>
                                        <p:tgtEl>
                                          <p:spTgt spid="3">
                                            <p:txEl>
                                              <p:pRg st="12" end="12"/>
                                            </p:txEl>
                                          </p:spTgt>
                                        </p:tgtEl>
                                      </p:cBhvr>
                                    </p:animEffect>
                                  </p:childTnLst>
                                </p:cTn>
                              </p:par>
                              <p:par>
                                <p:cTn id="114" presetID="58" presetClass="entr" presetSubtype="0" accel="100000" fill="hold" nodeType="withEffect">
                                  <p:stCondLst>
                                    <p:cond delay="0"/>
                                  </p:stCondLst>
                                  <p:childTnLst>
                                    <p:set>
                                      <p:cBhvr>
                                        <p:cTn id="115" dur="1" fill="hold">
                                          <p:stCondLst>
                                            <p:cond delay="0"/>
                                          </p:stCondLst>
                                        </p:cTn>
                                        <p:tgtEl>
                                          <p:spTgt spid="97285"/>
                                        </p:tgtEl>
                                        <p:attrNameLst>
                                          <p:attrName>style.visibility</p:attrName>
                                        </p:attrNameLst>
                                      </p:cBhvr>
                                      <p:to>
                                        <p:strVal val="visible"/>
                                      </p:to>
                                    </p:set>
                                    <p:anim calcmode="lin" valueType="num">
                                      <p:cBhvr>
                                        <p:cTn id="116" dur="500" fill="hold"/>
                                        <p:tgtEl>
                                          <p:spTgt spid="97285"/>
                                        </p:tgtEl>
                                        <p:attrNameLst>
                                          <p:attrName>ppt_w</p:attrName>
                                        </p:attrNameLst>
                                      </p:cBhvr>
                                      <p:tavLst>
                                        <p:tav tm="0">
                                          <p:val>
                                            <p:strVal val="#ppt_w*2.5"/>
                                          </p:val>
                                        </p:tav>
                                        <p:tav tm="100000">
                                          <p:val>
                                            <p:strVal val="#ppt_w"/>
                                          </p:val>
                                        </p:tav>
                                      </p:tavLst>
                                    </p:anim>
                                    <p:anim calcmode="lin" valueType="num">
                                      <p:cBhvr>
                                        <p:cTn id="117" dur="500" fill="hold"/>
                                        <p:tgtEl>
                                          <p:spTgt spid="97285"/>
                                        </p:tgtEl>
                                        <p:attrNameLst>
                                          <p:attrName>ppt_h</p:attrName>
                                        </p:attrNameLst>
                                      </p:cBhvr>
                                      <p:tavLst>
                                        <p:tav tm="0">
                                          <p:val>
                                            <p:strVal val="#ppt_h*0.01"/>
                                          </p:val>
                                        </p:tav>
                                        <p:tav tm="100000">
                                          <p:val>
                                            <p:strVal val="#ppt_h"/>
                                          </p:val>
                                        </p:tav>
                                      </p:tavLst>
                                    </p:anim>
                                    <p:anim calcmode="lin" valueType="num">
                                      <p:cBhvr>
                                        <p:cTn id="118" dur="500" fill="hold"/>
                                        <p:tgtEl>
                                          <p:spTgt spid="97285"/>
                                        </p:tgtEl>
                                        <p:attrNameLst>
                                          <p:attrName>ppt_x</p:attrName>
                                        </p:attrNameLst>
                                      </p:cBhvr>
                                      <p:tavLst>
                                        <p:tav tm="0">
                                          <p:val>
                                            <p:strVal val="#ppt_x"/>
                                          </p:val>
                                        </p:tav>
                                        <p:tav tm="100000">
                                          <p:val>
                                            <p:strVal val="#ppt_x"/>
                                          </p:val>
                                        </p:tav>
                                      </p:tavLst>
                                    </p:anim>
                                    <p:anim calcmode="lin" valueType="num">
                                      <p:cBhvr>
                                        <p:cTn id="119" dur="500" fill="hold"/>
                                        <p:tgtEl>
                                          <p:spTgt spid="97285"/>
                                        </p:tgtEl>
                                        <p:attrNameLst>
                                          <p:attrName>ppt_y</p:attrName>
                                        </p:attrNameLst>
                                      </p:cBhvr>
                                      <p:tavLst>
                                        <p:tav tm="0">
                                          <p:val>
                                            <p:strVal val="#ppt_h+1"/>
                                          </p:val>
                                        </p:tav>
                                        <p:tav tm="100000">
                                          <p:val>
                                            <p:strVal val="#ppt_y"/>
                                          </p:val>
                                        </p:tav>
                                      </p:tavLst>
                                    </p:anim>
                                    <p:animEffect transition="in" filter="fade">
                                      <p:cBhvr>
                                        <p:cTn id="120" dur="500"/>
                                        <p:tgtEl>
                                          <p:spTgt spid="97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00108"/>
            <a:ext cx="8229600" cy="5574428"/>
          </a:xfrm>
        </p:spPr>
        <p:txBody>
          <a:bodyPr>
            <a:normAutofit fontScale="92500" lnSpcReduction="20000"/>
          </a:bodyPr>
          <a:lstStyle/>
          <a:p>
            <a:r>
              <a:rPr lang="ru-RU" dirty="0" smtClean="0"/>
              <a:t>Вторая компонента получается с учетом двух процессов. Первый – переход особей, находившихся в момент</a:t>
            </a:r>
            <a:r>
              <a:rPr lang="en-US" dirty="0" smtClean="0"/>
              <a:t>  </a:t>
            </a:r>
            <a:r>
              <a:rPr lang="ru-RU" dirty="0" smtClean="0"/>
              <a:t>  в первой группе, во вторую. Второй процесс ‑ возможная гибель части из этих особей. Поэтому вторая компонента </a:t>
            </a:r>
            <a:r>
              <a:rPr lang="ru-RU" i="1" dirty="0" smtClean="0"/>
              <a:t>x</a:t>
            </a:r>
            <a:r>
              <a:rPr lang="ru-RU" baseline="-25000" dirty="0" smtClean="0"/>
              <a:t>2</a:t>
            </a:r>
            <a:r>
              <a:rPr lang="ru-RU" i="1" baseline="-25000" dirty="0" smtClean="0"/>
              <a:t> </a:t>
            </a:r>
            <a:r>
              <a:rPr lang="ru-RU" i="1" dirty="0" smtClean="0"/>
              <a:t>(t</a:t>
            </a:r>
            <a:r>
              <a:rPr lang="ru-RU" baseline="-25000" dirty="0" smtClean="0"/>
              <a:t>1</a:t>
            </a:r>
            <a:r>
              <a:rPr lang="ru-RU" i="1" dirty="0" smtClean="0"/>
              <a:t>)</a:t>
            </a:r>
            <a:r>
              <a:rPr lang="ru-RU" dirty="0" smtClean="0"/>
              <a:t> равна не всей численности </a:t>
            </a:r>
            <a:r>
              <a:rPr lang="ru-RU" i="1" dirty="0" smtClean="0"/>
              <a:t>x</a:t>
            </a:r>
            <a:r>
              <a:rPr lang="ru-RU" baseline="-25000" dirty="0" smtClean="0"/>
              <a:t>1</a:t>
            </a:r>
            <a:r>
              <a:rPr lang="ru-RU" i="1" dirty="0" smtClean="0"/>
              <a:t>(t</a:t>
            </a:r>
            <a:r>
              <a:rPr lang="ru-RU" baseline="-25000" dirty="0" smtClean="0"/>
              <a:t>0</a:t>
            </a:r>
            <a:r>
              <a:rPr lang="ru-RU" i="1" dirty="0" smtClean="0"/>
              <a:t>),</a:t>
            </a:r>
            <a:r>
              <a:rPr lang="ru-RU" b="1" i="1" dirty="0" smtClean="0"/>
              <a:t> </a:t>
            </a:r>
            <a:r>
              <a:rPr lang="ru-RU" dirty="0" smtClean="0"/>
              <a:t>а только некоторой ее части </a:t>
            </a:r>
          </a:p>
          <a:p>
            <a:pPr>
              <a:buNone/>
            </a:pPr>
            <a:r>
              <a:rPr lang="en-US" dirty="0" smtClean="0"/>
              <a:t>		  </a:t>
            </a:r>
            <a:r>
              <a:rPr lang="ru-RU" dirty="0" smtClean="0"/>
              <a:t>                                        ,</a:t>
            </a:r>
          </a:p>
          <a:p>
            <a:r>
              <a:rPr lang="ru-RU" dirty="0" smtClean="0"/>
              <a:t>Аналогично получаются третья компонента</a:t>
            </a:r>
            <a:r>
              <a:rPr lang="en-US" dirty="0" smtClean="0"/>
              <a:t>             </a:t>
            </a:r>
            <a:r>
              <a:rPr lang="ru-RU" dirty="0" smtClean="0"/>
              <a:t>  и все остальные. </a:t>
            </a:r>
          </a:p>
          <a:p>
            <a:r>
              <a:rPr lang="ru-RU" dirty="0" smtClean="0"/>
              <a:t>Предположим, что все особи, находившиеся в момент </a:t>
            </a:r>
            <a:r>
              <a:rPr lang="ru-RU" i="1" dirty="0" smtClean="0"/>
              <a:t>t</a:t>
            </a:r>
            <a:r>
              <a:rPr lang="ru-RU" baseline="-25000" dirty="0" smtClean="0"/>
              <a:t>0</a:t>
            </a:r>
            <a:r>
              <a:rPr lang="ru-RU" dirty="0" smtClean="0"/>
              <a:t> в последней возрастной группе к моменту </a:t>
            </a:r>
            <a:r>
              <a:rPr lang="ru-RU" i="1" dirty="0" smtClean="0"/>
              <a:t>t</a:t>
            </a:r>
            <a:r>
              <a:rPr lang="ru-RU" baseline="-25000" dirty="0" smtClean="0"/>
              <a:t>1</a:t>
            </a:r>
            <a:r>
              <a:rPr lang="ru-RU" dirty="0" smtClean="0"/>
              <a:t> погибнут. Поэтому последняя компонента вектора </a:t>
            </a:r>
            <a:r>
              <a:rPr lang="ru-RU" b="1" dirty="0" smtClean="0"/>
              <a:t>X </a:t>
            </a:r>
            <a:r>
              <a:rPr lang="ru-RU" dirty="0" smtClean="0"/>
              <a:t>(</a:t>
            </a:r>
            <a:r>
              <a:rPr lang="ru-RU" i="1" dirty="0" smtClean="0"/>
              <a:t>t</a:t>
            </a:r>
            <a:r>
              <a:rPr lang="ru-RU" baseline="-25000" dirty="0" smtClean="0"/>
              <a:t>1</a:t>
            </a:r>
            <a:r>
              <a:rPr lang="ru-RU" dirty="0" smtClean="0"/>
              <a:t>) составляется лишь из тех особей, которые перешли из предыдущей возрастной группы.</a:t>
            </a:r>
          </a:p>
          <a:p>
            <a:endParaRPr lang="ru-RU" dirty="0"/>
          </a:p>
        </p:txBody>
      </p:sp>
      <p:pic>
        <p:nvPicPr>
          <p:cNvPr id="98306" name="Picture 2" descr="C:\Users\73B5~1\AppData\Local\Temp\Rar$EX60.950\LectMB\Lect03.files\image153.gif"/>
          <p:cNvPicPr>
            <a:picLocks noChangeAspect="1" noChangeArrowheads="1"/>
          </p:cNvPicPr>
          <p:nvPr/>
        </p:nvPicPr>
        <p:blipFill>
          <a:blip r:embed="rId2" cstate="print"/>
          <a:srcRect/>
          <a:stretch>
            <a:fillRect/>
          </a:stretch>
        </p:blipFill>
        <p:spPr bwMode="auto">
          <a:xfrm>
            <a:off x="2000232" y="2285992"/>
            <a:ext cx="214314" cy="300040"/>
          </a:xfrm>
          <a:prstGeom prst="rect">
            <a:avLst/>
          </a:prstGeom>
          <a:noFill/>
        </p:spPr>
      </p:pic>
      <p:pic>
        <p:nvPicPr>
          <p:cNvPr id="98307" name="Picture 3" descr="C:\Users\73B5~1\AppData\Local\Temp\Rar$EX60.950\LectMB\Lect03.files\image155.gif"/>
          <p:cNvPicPr>
            <a:picLocks noChangeAspect="1" noChangeArrowheads="1"/>
          </p:cNvPicPr>
          <p:nvPr/>
        </p:nvPicPr>
        <p:blipFill>
          <a:blip r:embed="rId3" cstate="print"/>
          <a:srcRect/>
          <a:stretch>
            <a:fillRect/>
          </a:stretch>
        </p:blipFill>
        <p:spPr bwMode="auto">
          <a:xfrm>
            <a:off x="3571868" y="3214686"/>
            <a:ext cx="1143008" cy="452890"/>
          </a:xfrm>
          <a:prstGeom prst="rect">
            <a:avLst/>
          </a:prstGeom>
          <a:noFill/>
        </p:spPr>
      </p:pic>
      <p:pic>
        <p:nvPicPr>
          <p:cNvPr id="98308" name="Picture 4" descr="C:\Users\73B5~1\AppData\Local\Temp\Rar$EX60.950\LectMB\Lect03.files\image157.gif"/>
          <p:cNvPicPr>
            <a:picLocks noChangeAspect="1" noChangeArrowheads="1"/>
          </p:cNvPicPr>
          <p:nvPr/>
        </p:nvPicPr>
        <p:blipFill>
          <a:blip r:embed="rId4" cstate="print"/>
          <a:srcRect/>
          <a:stretch>
            <a:fillRect/>
          </a:stretch>
        </p:blipFill>
        <p:spPr bwMode="auto">
          <a:xfrm>
            <a:off x="4929189" y="3214686"/>
            <a:ext cx="1547823" cy="500066"/>
          </a:xfrm>
          <a:prstGeom prst="rect">
            <a:avLst/>
          </a:prstGeom>
          <a:noFill/>
        </p:spPr>
      </p:pic>
      <p:pic>
        <p:nvPicPr>
          <p:cNvPr id="98309" name="Picture 5" descr="C:\Users\73B5~1\AppData\Local\Temp\Rar$EX60.950\LectMB\Lect03.files\image159.gif"/>
          <p:cNvPicPr>
            <a:picLocks noChangeAspect="1" noChangeArrowheads="1"/>
          </p:cNvPicPr>
          <p:nvPr/>
        </p:nvPicPr>
        <p:blipFill>
          <a:blip r:embed="rId5" cstate="print"/>
          <a:srcRect/>
          <a:stretch>
            <a:fillRect/>
          </a:stretch>
        </p:blipFill>
        <p:spPr bwMode="auto">
          <a:xfrm>
            <a:off x="7715272" y="3500438"/>
            <a:ext cx="1326699" cy="428628"/>
          </a:xfrm>
          <a:prstGeom prst="rect">
            <a:avLst/>
          </a:prstGeom>
          <a:noFill/>
        </p:spPr>
      </p:pic>
      <p:pic>
        <p:nvPicPr>
          <p:cNvPr id="98310" name="Picture 6" descr="C:\Users\73B5~1\AppData\Local\Temp\Rar$EX60.950\LectMB\Lect03.files\image161.gif"/>
          <p:cNvPicPr>
            <a:picLocks noChangeAspect="1" noChangeArrowheads="1"/>
          </p:cNvPicPr>
          <p:nvPr/>
        </p:nvPicPr>
        <p:blipFill>
          <a:blip r:embed="rId6" cstate="print"/>
          <a:srcRect/>
          <a:stretch>
            <a:fillRect/>
          </a:stretch>
        </p:blipFill>
        <p:spPr bwMode="auto">
          <a:xfrm>
            <a:off x="2428860" y="6143644"/>
            <a:ext cx="4572032" cy="57150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98306"/>
                                        </p:tgtEl>
                                        <p:attrNameLst>
                                          <p:attrName>style.visibility</p:attrName>
                                        </p:attrNameLst>
                                      </p:cBhvr>
                                      <p:to>
                                        <p:strVal val="visible"/>
                                      </p:to>
                                    </p:set>
                                    <p:anim calcmode="lin" valueType="num">
                                      <p:cBhvr>
                                        <p:cTn id="14" dur="500" fill="hold"/>
                                        <p:tgtEl>
                                          <p:spTgt spid="98306"/>
                                        </p:tgtEl>
                                        <p:attrNameLst>
                                          <p:attrName>ppt_w</p:attrName>
                                        </p:attrNameLst>
                                      </p:cBhvr>
                                      <p:tavLst>
                                        <p:tav tm="0">
                                          <p:val>
                                            <p:strVal val="#ppt_w*2.5"/>
                                          </p:val>
                                        </p:tav>
                                        <p:tav tm="100000">
                                          <p:val>
                                            <p:strVal val="#ppt_w"/>
                                          </p:val>
                                        </p:tav>
                                      </p:tavLst>
                                    </p:anim>
                                    <p:anim calcmode="lin" valueType="num">
                                      <p:cBhvr>
                                        <p:cTn id="15" dur="500" fill="hold"/>
                                        <p:tgtEl>
                                          <p:spTgt spid="98306"/>
                                        </p:tgtEl>
                                        <p:attrNameLst>
                                          <p:attrName>ppt_h</p:attrName>
                                        </p:attrNameLst>
                                      </p:cBhvr>
                                      <p:tavLst>
                                        <p:tav tm="0">
                                          <p:val>
                                            <p:strVal val="#ppt_h*0.01"/>
                                          </p:val>
                                        </p:tav>
                                        <p:tav tm="100000">
                                          <p:val>
                                            <p:strVal val="#ppt_h"/>
                                          </p:val>
                                        </p:tav>
                                      </p:tavLst>
                                    </p:anim>
                                    <p:anim calcmode="lin" valueType="num">
                                      <p:cBhvr>
                                        <p:cTn id="16" dur="500" fill="hold"/>
                                        <p:tgtEl>
                                          <p:spTgt spid="98306"/>
                                        </p:tgtEl>
                                        <p:attrNameLst>
                                          <p:attrName>ppt_x</p:attrName>
                                        </p:attrNameLst>
                                      </p:cBhvr>
                                      <p:tavLst>
                                        <p:tav tm="0">
                                          <p:val>
                                            <p:strVal val="#ppt_x"/>
                                          </p:val>
                                        </p:tav>
                                        <p:tav tm="100000">
                                          <p:val>
                                            <p:strVal val="#ppt_x"/>
                                          </p:val>
                                        </p:tav>
                                      </p:tavLst>
                                    </p:anim>
                                    <p:anim calcmode="lin" valueType="num">
                                      <p:cBhvr>
                                        <p:cTn id="17" dur="500" fill="hold"/>
                                        <p:tgtEl>
                                          <p:spTgt spid="98306"/>
                                        </p:tgtEl>
                                        <p:attrNameLst>
                                          <p:attrName>ppt_y</p:attrName>
                                        </p:attrNameLst>
                                      </p:cBhvr>
                                      <p:tavLst>
                                        <p:tav tm="0">
                                          <p:val>
                                            <p:strVal val="#ppt_h+1"/>
                                          </p:val>
                                        </p:tav>
                                        <p:tav tm="100000">
                                          <p:val>
                                            <p:strVal val="#ppt_y"/>
                                          </p:val>
                                        </p:tav>
                                      </p:tavLst>
                                    </p:anim>
                                    <p:animEffect transition="in" filter="fade">
                                      <p:cBhvr>
                                        <p:cTn id="18" dur="500"/>
                                        <p:tgtEl>
                                          <p:spTgt spid="98306"/>
                                        </p:tgtEl>
                                      </p:cBhvr>
                                    </p:animEffect>
                                  </p:childTnLst>
                                </p:cTn>
                              </p:par>
                              <p:par>
                                <p:cTn id="19" presetID="58" presetClass="entr" presetSubtype="0" accel="10000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2"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5" dur="500"/>
                                        <p:tgtEl>
                                          <p:spTgt spid="3">
                                            <p:txEl>
                                              <p:pRg st="1" end="1"/>
                                            </p:txEl>
                                          </p:spTgt>
                                        </p:tgtEl>
                                      </p:cBhvr>
                                    </p:animEffect>
                                  </p:childTnLst>
                                </p:cTn>
                              </p:par>
                              <p:par>
                                <p:cTn id="26" presetID="58" presetClass="entr" presetSubtype="0" accel="100000" fill="hold" nodeType="withEffect">
                                  <p:stCondLst>
                                    <p:cond delay="0"/>
                                  </p:stCondLst>
                                  <p:childTnLst>
                                    <p:set>
                                      <p:cBhvr>
                                        <p:cTn id="27" dur="1" fill="hold">
                                          <p:stCondLst>
                                            <p:cond delay="0"/>
                                          </p:stCondLst>
                                        </p:cTn>
                                        <p:tgtEl>
                                          <p:spTgt spid="98307"/>
                                        </p:tgtEl>
                                        <p:attrNameLst>
                                          <p:attrName>style.visibility</p:attrName>
                                        </p:attrNameLst>
                                      </p:cBhvr>
                                      <p:to>
                                        <p:strVal val="visible"/>
                                      </p:to>
                                    </p:set>
                                    <p:anim calcmode="lin" valueType="num">
                                      <p:cBhvr>
                                        <p:cTn id="28" dur="500" fill="hold"/>
                                        <p:tgtEl>
                                          <p:spTgt spid="98307"/>
                                        </p:tgtEl>
                                        <p:attrNameLst>
                                          <p:attrName>ppt_w</p:attrName>
                                        </p:attrNameLst>
                                      </p:cBhvr>
                                      <p:tavLst>
                                        <p:tav tm="0">
                                          <p:val>
                                            <p:strVal val="#ppt_w*2.5"/>
                                          </p:val>
                                        </p:tav>
                                        <p:tav tm="100000">
                                          <p:val>
                                            <p:strVal val="#ppt_w"/>
                                          </p:val>
                                        </p:tav>
                                      </p:tavLst>
                                    </p:anim>
                                    <p:anim calcmode="lin" valueType="num">
                                      <p:cBhvr>
                                        <p:cTn id="29" dur="500" fill="hold"/>
                                        <p:tgtEl>
                                          <p:spTgt spid="98307"/>
                                        </p:tgtEl>
                                        <p:attrNameLst>
                                          <p:attrName>ppt_h</p:attrName>
                                        </p:attrNameLst>
                                      </p:cBhvr>
                                      <p:tavLst>
                                        <p:tav tm="0">
                                          <p:val>
                                            <p:strVal val="#ppt_h*0.01"/>
                                          </p:val>
                                        </p:tav>
                                        <p:tav tm="100000">
                                          <p:val>
                                            <p:strVal val="#ppt_h"/>
                                          </p:val>
                                        </p:tav>
                                      </p:tavLst>
                                    </p:anim>
                                    <p:anim calcmode="lin" valueType="num">
                                      <p:cBhvr>
                                        <p:cTn id="30" dur="500" fill="hold"/>
                                        <p:tgtEl>
                                          <p:spTgt spid="98307"/>
                                        </p:tgtEl>
                                        <p:attrNameLst>
                                          <p:attrName>ppt_x</p:attrName>
                                        </p:attrNameLst>
                                      </p:cBhvr>
                                      <p:tavLst>
                                        <p:tav tm="0">
                                          <p:val>
                                            <p:strVal val="#ppt_x"/>
                                          </p:val>
                                        </p:tav>
                                        <p:tav tm="100000">
                                          <p:val>
                                            <p:strVal val="#ppt_x"/>
                                          </p:val>
                                        </p:tav>
                                      </p:tavLst>
                                    </p:anim>
                                    <p:anim calcmode="lin" valueType="num">
                                      <p:cBhvr>
                                        <p:cTn id="31" dur="500" fill="hold"/>
                                        <p:tgtEl>
                                          <p:spTgt spid="98307"/>
                                        </p:tgtEl>
                                        <p:attrNameLst>
                                          <p:attrName>ppt_y</p:attrName>
                                        </p:attrNameLst>
                                      </p:cBhvr>
                                      <p:tavLst>
                                        <p:tav tm="0">
                                          <p:val>
                                            <p:strVal val="#ppt_h+1"/>
                                          </p:val>
                                        </p:tav>
                                        <p:tav tm="100000">
                                          <p:val>
                                            <p:strVal val="#ppt_y"/>
                                          </p:val>
                                        </p:tav>
                                      </p:tavLst>
                                    </p:anim>
                                    <p:animEffect transition="in" filter="fade">
                                      <p:cBhvr>
                                        <p:cTn id="32" dur="500"/>
                                        <p:tgtEl>
                                          <p:spTgt spid="98307"/>
                                        </p:tgtEl>
                                      </p:cBhvr>
                                    </p:animEffect>
                                  </p:childTnLst>
                                </p:cTn>
                              </p:par>
                              <p:par>
                                <p:cTn id="33" presetID="58" presetClass="entr" presetSubtype="0" accel="100000" fill="hold" nodeType="withEffect">
                                  <p:stCondLst>
                                    <p:cond delay="0"/>
                                  </p:stCondLst>
                                  <p:childTnLst>
                                    <p:set>
                                      <p:cBhvr>
                                        <p:cTn id="34" dur="1" fill="hold">
                                          <p:stCondLst>
                                            <p:cond delay="0"/>
                                          </p:stCondLst>
                                        </p:cTn>
                                        <p:tgtEl>
                                          <p:spTgt spid="98308"/>
                                        </p:tgtEl>
                                        <p:attrNameLst>
                                          <p:attrName>style.visibility</p:attrName>
                                        </p:attrNameLst>
                                      </p:cBhvr>
                                      <p:to>
                                        <p:strVal val="visible"/>
                                      </p:to>
                                    </p:set>
                                    <p:anim calcmode="lin" valueType="num">
                                      <p:cBhvr>
                                        <p:cTn id="35" dur="500" fill="hold"/>
                                        <p:tgtEl>
                                          <p:spTgt spid="98308"/>
                                        </p:tgtEl>
                                        <p:attrNameLst>
                                          <p:attrName>ppt_w</p:attrName>
                                        </p:attrNameLst>
                                      </p:cBhvr>
                                      <p:tavLst>
                                        <p:tav tm="0">
                                          <p:val>
                                            <p:strVal val="#ppt_w*2.5"/>
                                          </p:val>
                                        </p:tav>
                                        <p:tav tm="100000">
                                          <p:val>
                                            <p:strVal val="#ppt_w"/>
                                          </p:val>
                                        </p:tav>
                                      </p:tavLst>
                                    </p:anim>
                                    <p:anim calcmode="lin" valueType="num">
                                      <p:cBhvr>
                                        <p:cTn id="36" dur="500" fill="hold"/>
                                        <p:tgtEl>
                                          <p:spTgt spid="98308"/>
                                        </p:tgtEl>
                                        <p:attrNameLst>
                                          <p:attrName>ppt_h</p:attrName>
                                        </p:attrNameLst>
                                      </p:cBhvr>
                                      <p:tavLst>
                                        <p:tav tm="0">
                                          <p:val>
                                            <p:strVal val="#ppt_h*0.01"/>
                                          </p:val>
                                        </p:tav>
                                        <p:tav tm="100000">
                                          <p:val>
                                            <p:strVal val="#ppt_h"/>
                                          </p:val>
                                        </p:tav>
                                      </p:tavLst>
                                    </p:anim>
                                    <p:anim calcmode="lin" valueType="num">
                                      <p:cBhvr>
                                        <p:cTn id="37" dur="500" fill="hold"/>
                                        <p:tgtEl>
                                          <p:spTgt spid="98308"/>
                                        </p:tgtEl>
                                        <p:attrNameLst>
                                          <p:attrName>ppt_x</p:attrName>
                                        </p:attrNameLst>
                                      </p:cBhvr>
                                      <p:tavLst>
                                        <p:tav tm="0">
                                          <p:val>
                                            <p:strVal val="#ppt_x"/>
                                          </p:val>
                                        </p:tav>
                                        <p:tav tm="100000">
                                          <p:val>
                                            <p:strVal val="#ppt_x"/>
                                          </p:val>
                                        </p:tav>
                                      </p:tavLst>
                                    </p:anim>
                                    <p:anim calcmode="lin" valueType="num">
                                      <p:cBhvr>
                                        <p:cTn id="38" dur="500" fill="hold"/>
                                        <p:tgtEl>
                                          <p:spTgt spid="98308"/>
                                        </p:tgtEl>
                                        <p:attrNameLst>
                                          <p:attrName>ppt_y</p:attrName>
                                        </p:attrNameLst>
                                      </p:cBhvr>
                                      <p:tavLst>
                                        <p:tav tm="0">
                                          <p:val>
                                            <p:strVal val="#ppt_h+1"/>
                                          </p:val>
                                        </p:tav>
                                        <p:tav tm="100000">
                                          <p:val>
                                            <p:strVal val="#ppt_y"/>
                                          </p:val>
                                        </p:tav>
                                      </p:tavLst>
                                    </p:anim>
                                    <p:animEffect transition="in" filter="fade">
                                      <p:cBhvr>
                                        <p:cTn id="39" dur="500"/>
                                        <p:tgtEl>
                                          <p:spTgt spid="98308"/>
                                        </p:tgtEl>
                                      </p:cBhvr>
                                    </p:animEffect>
                                  </p:childTnLst>
                                </p:cTn>
                              </p:par>
                            </p:childTnLst>
                          </p:cTn>
                        </p:par>
                      </p:childTnLst>
                    </p:cTn>
                  </p:par>
                  <p:par>
                    <p:cTn id="40" fill="hold">
                      <p:stCondLst>
                        <p:cond delay="indefinite"/>
                      </p:stCondLst>
                      <p:childTnLst>
                        <p:par>
                          <p:cTn id="41" fill="hold">
                            <p:stCondLst>
                              <p:cond delay="0"/>
                            </p:stCondLst>
                            <p:childTnLst>
                              <p:par>
                                <p:cTn id="42" presetID="58" presetClass="entr" presetSubtype="0" accel="100000"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p:cTn id="44"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45"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4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48" dur="500"/>
                                        <p:tgtEl>
                                          <p:spTgt spid="3">
                                            <p:txEl>
                                              <p:pRg st="2" end="2"/>
                                            </p:txEl>
                                          </p:spTgt>
                                        </p:tgtEl>
                                      </p:cBhvr>
                                    </p:animEffect>
                                  </p:childTnLst>
                                </p:cTn>
                              </p:par>
                              <p:par>
                                <p:cTn id="49" presetID="58" presetClass="entr" presetSubtype="0" accel="100000" fill="hold" nodeType="withEffect">
                                  <p:stCondLst>
                                    <p:cond delay="0"/>
                                  </p:stCondLst>
                                  <p:childTnLst>
                                    <p:set>
                                      <p:cBhvr>
                                        <p:cTn id="50" dur="1" fill="hold">
                                          <p:stCondLst>
                                            <p:cond delay="0"/>
                                          </p:stCondLst>
                                        </p:cTn>
                                        <p:tgtEl>
                                          <p:spTgt spid="98309"/>
                                        </p:tgtEl>
                                        <p:attrNameLst>
                                          <p:attrName>style.visibility</p:attrName>
                                        </p:attrNameLst>
                                      </p:cBhvr>
                                      <p:to>
                                        <p:strVal val="visible"/>
                                      </p:to>
                                    </p:set>
                                    <p:anim calcmode="lin" valueType="num">
                                      <p:cBhvr>
                                        <p:cTn id="51" dur="500" fill="hold"/>
                                        <p:tgtEl>
                                          <p:spTgt spid="98309"/>
                                        </p:tgtEl>
                                        <p:attrNameLst>
                                          <p:attrName>ppt_w</p:attrName>
                                        </p:attrNameLst>
                                      </p:cBhvr>
                                      <p:tavLst>
                                        <p:tav tm="0">
                                          <p:val>
                                            <p:strVal val="#ppt_w*2.5"/>
                                          </p:val>
                                        </p:tav>
                                        <p:tav tm="100000">
                                          <p:val>
                                            <p:strVal val="#ppt_w"/>
                                          </p:val>
                                        </p:tav>
                                      </p:tavLst>
                                    </p:anim>
                                    <p:anim calcmode="lin" valueType="num">
                                      <p:cBhvr>
                                        <p:cTn id="52" dur="500" fill="hold"/>
                                        <p:tgtEl>
                                          <p:spTgt spid="98309"/>
                                        </p:tgtEl>
                                        <p:attrNameLst>
                                          <p:attrName>ppt_h</p:attrName>
                                        </p:attrNameLst>
                                      </p:cBhvr>
                                      <p:tavLst>
                                        <p:tav tm="0">
                                          <p:val>
                                            <p:strVal val="#ppt_h*0.01"/>
                                          </p:val>
                                        </p:tav>
                                        <p:tav tm="100000">
                                          <p:val>
                                            <p:strVal val="#ppt_h"/>
                                          </p:val>
                                        </p:tav>
                                      </p:tavLst>
                                    </p:anim>
                                    <p:anim calcmode="lin" valueType="num">
                                      <p:cBhvr>
                                        <p:cTn id="53" dur="500" fill="hold"/>
                                        <p:tgtEl>
                                          <p:spTgt spid="98309"/>
                                        </p:tgtEl>
                                        <p:attrNameLst>
                                          <p:attrName>ppt_x</p:attrName>
                                        </p:attrNameLst>
                                      </p:cBhvr>
                                      <p:tavLst>
                                        <p:tav tm="0">
                                          <p:val>
                                            <p:strVal val="#ppt_x"/>
                                          </p:val>
                                        </p:tav>
                                        <p:tav tm="100000">
                                          <p:val>
                                            <p:strVal val="#ppt_x"/>
                                          </p:val>
                                        </p:tav>
                                      </p:tavLst>
                                    </p:anim>
                                    <p:anim calcmode="lin" valueType="num">
                                      <p:cBhvr>
                                        <p:cTn id="54" dur="500" fill="hold"/>
                                        <p:tgtEl>
                                          <p:spTgt spid="98309"/>
                                        </p:tgtEl>
                                        <p:attrNameLst>
                                          <p:attrName>ppt_y</p:attrName>
                                        </p:attrNameLst>
                                      </p:cBhvr>
                                      <p:tavLst>
                                        <p:tav tm="0">
                                          <p:val>
                                            <p:strVal val="#ppt_h+1"/>
                                          </p:val>
                                        </p:tav>
                                        <p:tav tm="100000">
                                          <p:val>
                                            <p:strVal val="#ppt_y"/>
                                          </p:val>
                                        </p:tav>
                                      </p:tavLst>
                                    </p:anim>
                                    <p:animEffect transition="in" filter="fade">
                                      <p:cBhvr>
                                        <p:cTn id="55" dur="500"/>
                                        <p:tgtEl>
                                          <p:spTgt spid="98309"/>
                                        </p:tgtEl>
                                      </p:cBhvr>
                                    </p:animEffect>
                                  </p:childTnLst>
                                </p:cTn>
                              </p:par>
                            </p:childTnLst>
                          </p:cTn>
                        </p:par>
                      </p:childTnLst>
                    </p:cTn>
                  </p:par>
                  <p:par>
                    <p:cTn id="56" fill="hold">
                      <p:stCondLst>
                        <p:cond delay="indefinite"/>
                      </p:stCondLst>
                      <p:childTnLst>
                        <p:par>
                          <p:cTn id="57" fill="hold">
                            <p:stCondLst>
                              <p:cond delay="0"/>
                            </p:stCondLst>
                            <p:childTnLst>
                              <p:par>
                                <p:cTn id="58" presetID="58" presetClass="entr" presetSubtype="0" accel="100000" fill="hold" grpId="0" nodeType="click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anim calcmode="lin" valueType="num">
                                      <p:cBhvr>
                                        <p:cTn id="60"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61"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6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3"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64" dur="500"/>
                                        <p:tgtEl>
                                          <p:spTgt spid="3">
                                            <p:txEl>
                                              <p:pRg st="3" end="3"/>
                                            </p:txEl>
                                          </p:spTgt>
                                        </p:tgtEl>
                                      </p:cBhvr>
                                    </p:animEffect>
                                  </p:childTnLst>
                                </p:cTn>
                              </p:par>
                              <p:par>
                                <p:cTn id="65" presetID="58" presetClass="entr" presetSubtype="0" accel="100000" fill="hold" nodeType="withEffect">
                                  <p:stCondLst>
                                    <p:cond delay="0"/>
                                  </p:stCondLst>
                                  <p:childTnLst>
                                    <p:set>
                                      <p:cBhvr>
                                        <p:cTn id="66" dur="1" fill="hold">
                                          <p:stCondLst>
                                            <p:cond delay="0"/>
                                          </p:stCondLst>
                                        </p:cTn>
                                        <p:tgtEl>
                                          <p:spTgt spid="98310"/>
                                        </p:tgtEl>
                                        <p:attrNameLst>
                                          <p:attrName>style.visibility</p:attrName>
                                        </p:attrNameLst>
                                      </p:cBhvr>
                                      <p:to>
                                        <p:strVal val="visible"/>
                                      </p:to>
                                    </p:set>
                                    <p:anim calcmode="lin" valueType="num">
                                      <p:cBhvr>
                                        <p:cTn id="67" dur="500" fill="hold"/>
                                        <p:tgtEl>
                                          <p:spTgt spid="98310"/>
                                        </p:tgtEl>
                                        <p:attrNameLst>
                                          <p:attrName>ppt_w</p:attrName>
                                        </p:attrNameLst>
                                      </p:cBhvr>
                                      <p:tavLst>
                                        <p:tav tm="0">
                                          <p:val>
                                            <p:strVal val="#ppt_w*2.5"/>
                                          </p:val>
                                        </p:tav>
                                        <p:tav tm="100000">
                                          <p:val>
                                            <p:strVal val="#ppt_w"/>
                                          </p:val>
                                        </p:tav>
                                      </p:tavLst>
                                    </p:anim>
                                    <p:anim calcmode="lin" valueType="num">
                                      <p:cBhvr>
                                        <p:cTn id="68" dur="500" fill="hold"/>
                                        <p:tgtEl>
                                          <p:spTgt spid="98310"/>
                                        </p:tgtEl>
                                        <p:attrNameLst>
                                          <p:attrName>ppt_h</p:attrName>
                                        </p:attrNameLst>
                                      </p:cBhvr>
                                      <p:tavLst>
                                        <p:tav tm="0">
                                          <p:val>
                                            <p:strVal val="#ppt_h*0.01"/>
                                          </p:val>
                                        </p:tav>
                                        <p:tav tm="100000">
                                          <p:val>
                                            <p:strVal val="#ppt_h"/>
                                          </p:val>
                                        </p:tav>
                                      </p:tavLst>
                                    </p:anim>
                                    <p:anim calcmode="lin" valueType="num">
                                      <p:cBhvr>
                                        <p:cTn id="69" dur="500" fill="hold"/>
                                        <p:tgtEl>
                                          <p:spTgt spid="98310"/>
                                        </p:tgtEl>
                                        <p:attrNameLst>
                                          <p:attrName>ppt_x</p:attrName>
                                        </p:attrNameLst>
                                      </p:cBhvr>
                                      <p:tavLst>
                                        <p:tav tm="0">
                                          <p:val>
                                            <p:strVal val="#ppt_x"/>
                                          </p:val>
                                        </p:tav>
                                        <p:tav tm="100000">
                                          <p:val>
                                            <p:strVal val="#ppt_x"/>
                                          </p:val>
                                        </p:tav>
                                      </p:tavLst>
                                    </p:anim>
                                    <p:anim calcmode="lin" valueType="num">
                                      <p:cBhvr>
                                        <p:cTn id="70" dur="500" fill="hold"/>
                                        <p:tgtEl>
                                          <p:spTgt spid="98310"/>
                                        </p:tgtEl>
                                        <p:attrNameLst>
                                          <p:attrName>ppt_y</p:attrName>
                                        </p:attrNameLst>
                                      </p:cBhvr>
                                      <p:tavLst>
                                        <p:tav tm="0">
                                          <p:val>
                                            <p:strVal val="#ppt_h+1"/>
                                          </p:val>
                                        </p:tav>
                                        <p:tav tm="100000">
                                          <p:val>
                                            <p:strVal val="#ppt_y"/>
                                          </p:val>
                                        </p:tav>
                                      </p:tavLst>
                                    </p:anim>
                                    <p:animEffect transition="in" filter="fade">
                                      <p:cBhvr>
                                        <p:cTn id="71" dur="500"/>
                                        <p:tgtEl>
                                          <p:spTgt spid="98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857232"/>
            <a:ext cx="8229600" cy="5717304"/>
          </a:xfrm>
        </p:spPr>
        <p:txBody>
          <a:bodyPr>
            <a:normAutofit fontScale="70000" lnSpcReduction="20000"/>
          </a:bodyPr>
          <a:lstStyle/>
          <a:p>
            <a:r>
              <a:rPr lang="ru-RU" dirty="0" smtClean="0"/>
              <a:t>Коэффициенты для каждой группы имеют следующий смысл:</a:t>
            </a:r>
          </a:p>
          <a:p>
            <a:r>
              <a:rPr lang="ru-RU" dirty="0" smtClean="0">
                <a:sym typeface="Symbol"/>
              </a:rPr>
              <a:t></a:t>
            </a:r>
            <a:r>
              <a:rPr lang="ru-RU" b="1" dirty="0" smtClean="0"/>
              <a:t> </a:t>
            </a:r>
            <a:r>
              <a:rPr lang="ru-RU" dirty="0" smtClean="0"/>
              <a:t>- коэффициент рождаемости, </a:t>
            </a:r>
            <a:r>
              <a:rPr lang="ru-RU" dirty="0" smtClean="0">
                <a:sym typeface="Symbol"/>
              </a:rPr>
              <a:t></a:t>
            </a:r>
            <a:r>
              <a:rPr lang="ru-RU" dirty="0" smtClean="0"/>
              <a:t> - коэффициент выживания. Вектор численностей возрастных групп в момент времени </a:t>
            </a:r>
            <a:r>
              <a:rPr lang="ru-RU" i="1" dirty="0" smtClean="0"/>
              <a:t>t</a:t>
            </a:r>
            <a:r>
              <a:rPr lang="ru-RU" baseline="-25000" dirty="0" smtClean="0"/>
              <a:t>1 </a:t>
            </a:r>
            <a:r>
              <a:rPr lang="ru-RU" dirty="0" smtClean="0"/>
              <a:t>представим в виде: </a:t>
            </a:r>
          </a:p>
          <a:p>
            <a:endParaRPr lang="ru-RU" dirty="0" smtClean="0"/>
          </a:p>
          <a:p>
            <a:pPr>
              <a:buNone/>
            </a:pPr>
            <a:r>
              <a:rPr lang="ru-RU" dirty="0" smtClean="0"/>
              <a:t>	</a:t>
            </a:r>
            <a:r>
              <a:rPr lang="en-US" dirty="0" smtClean="0"/>
              <a:t>			</a:t>
            </a:r>
          </a:p>
          <a:p>
            <a:pPr>
              <a:buNone/>
            </a:pPr>
            <a:endParaRPr lang="en-US" dirty="0" smtClean="0"/>
          </a:p>
          <a:p>
            <a:pPr>
              <a:buNone/>
            </a:pPr>
            <a:endParaRPr lang="en-US" dirty="0" smtClean="0"/>
          </a:p>
          <a:p>
            <a:pPr>
              <a:buNone/>
            </a:pPr>
            <a:r>
              <a:rPr lang="en-US" dirty="0" smtClean="0"/>
              <a:t>			  				   </a:t>
            </a:r>
            <a:r>
              <a:rPr lang="ru-RU" dirty="0" smtClean="0"/>
              <a:t>(3.21)</a:t>
            </a:r>
          </a:p>
          <a:p>
            <a:r>
              <a:rPr lang="ru-RU" dirty="0" smtClean="0"/>
              <a:t>Вектор </a:t>
            </a:r>
            <a:r>
              <a:rPr lang="ru-RU" b="1" dirty="0" smtClean="0"/>
              <a:t>X</a:t>
            </a:r>
            <a:r>
              <a:rPr lang="ru-RU" dirty="0" smtClean="0"/>
              <a:t>(</a:t>
            </a:r>
            <a:r>
              <a:rPr lang="ru-RU" i="1" dirty="0" smtClean="0"/>
              <a:t>t</a:t>
            </a:r>
            <a:r>
              <a:rPr lang="ru-RU" baseline="-25000" dirty="0" smtClean="0"/>
              <a:t>1</a:t>
            </a:r>
            <a:r>
              <a:rPr lang="ru-RU" dirty="0" smtClean="0"/>
              <a:t>) получается умножением вектора </a:t>
            </a:r>
            <a:r>
              <a:rPr lang="ru-RU" b="1" dirty="0" smtClean="0"/>
              <a:t>X</a:t>
            </a:r>
            <a:r>
              <a:rPr lang="ru-RU" dirty="0" smtClean="0"/>
              <a:t>(</a:t>
            </a:r>
            <a:r>
              <a:rPr lang="ru-RU" i="1" dirty="0" smtClean="0"/>
              <a:t>t</a:t>
            </a:r>
            <a:r>
              <a:rPr lang="ru-RU" baseline="-25000" dirty="0" smtClean="0"/>
              <a:t>0</a:t>
            </a:r>
            <a:r>
              <a:rPr lang="ru-RU" dirty="0" smtClean="0"/>
              <a:t>) на матрицу</a:t>
            </a:r>
          </a:p>
          <a:p>
            <a:pPr>
              <a:buNone/>
            </a:pPr>
            <a:r>
              <a:rPr lang="ru-RU" dirty="0" smtClean="0"/>
              <a:t> </a:t>
            </a:r>
            <a:endParaRPr lang="en-US" dirty="0" smtClean="0"/>
          </a:p>
          <a:p>
            <a:endParaRPr lang="en-US" dirty="0" smtClean="0"/>
          </a:p>
          <a:p>
            <a:endParaRPr lang="en-US" dirty="0" smtClean="0"/>
          </a:p>
          <a:p>
            <a:endParaRPr lang="en-US" dirty="0" smtClean="0"/>
          </a:p>
          <a:p>
            <a:endParaRPr lang="en-US" dirty="0" smtClean="0"/>
          </a:p>
          <a:p>
            <a:endParaRPr lang="ru-RU" dirty="0" smtClean="0"/>
          </a:p>
          <a:p>
            <a:pPr>
              <a:buNone/>
            </a:pPr>
            <a:r>
              <a:rPr lang="ru-RU" dirty="0" smtClean="0"/>
              <a:t>	</a:t>
            </a:r>
            <a:r>
              <a:rPr lang="en-US" dirty="0" smtClean="0"/>
              <a:t>							   </a:t>
            </a:r>
            <a:r>
              <a:rPr lang="ru-RU" dirty="0" smtClean="0"/>
              <a:t>(3.22)</a:t>
            </a:r>
          </a:p>
          <a:p>
            <a:endParaRPr lang="ru-RU" dirty="0"/>
          </a:p>
        </p:txBody>
      </p:sp>
      <p:pic>
        <p:nvPicPr>
          <p:cNvPr id="99330" name="Picture 2" descr="C:\Users\73B5~1\AppData\Local\Temp\Rar$EX60.950\LectMB\Lect03.files\image163.gif"/>
          <p:cNvPicPr>
            <a:picLocks noChangeAspect="1" noChangeArrowheads="1"/>
          </p:cNvPicPr>
          <p:nvPr/>
        </p:nvPicPr>
        <p:blipFill>
          <a:blip r:embed="rId2" cstate="print"/>
          <a:srcRect/>
          <a:stretch>
            <a:fillRect/>
          </a:stretch>
        </p:blipFill>
        <p:spPr bwMode="auto">
          <a:xfrm>
            <a:off x="3357554" y="1785926"/>
            <a:ext cx="2357454" cy="1606018"/>
          </a:xfrm>
          <a:prstGeom prst="rect">
            <a:avLst/>
          </a:prstGeom>
          <a:noFill/>
        </p:spPr>
      </p:pic>
      <p:pic>
        <p:nvPicPr>
          <p:cNvPr id="99331" name="Picture 3" descr="C:\Users\73B5~1\AppData\Local\Temp\Rar$EX60.950\LectMB\Lect03.files\image165.gif"/>
          <p:cNvPicPr>
            <a:picLocks noChangeAspect="1" noChangeArrowheads="1"/>
          </p:cNvPicPr>
          <p:nvPr/>
        </p:nvPicPr>
        <p:blipFill>
          <a:blip r:embed="rId3" cstate="print"/>
          <a:srcRect/>
          <a:stretch>
            <a:fillRect/>
          </a:stretch>
        </p:blipFill>
        <p:spPr bwMode="auto">
          <a:xfrm>
            <a:off x="2071670" y="3786190"/>
            <a:ext cx="4769733" cy="235745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par>
                                <p:cTn id="21" presetID="58" presetClass="entr" presetSubtype="0" accel="10000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6" end="6"/>
                                            </p:txEl>
                                          </p:spTgt>
                                        </p:tgtEl>
                                      </p:cBhvr>
                                    </p:animEffect>
                                  </p:childTnLst>
                                </p:cTn>
                              </p:par>
                              <p:par>
                                <p:cTn id="37" presetID="58" presetClass="entr" presetSubtype="0" accel="100000" fill="hold" nodeType="withEffect">
                                  <p:stCondLst>
                                    <p:cond delay="0"/>
                                  </p:stCondLst>
                                  <p:childTnLst>
                                    <p:set>
                                      <p:cBhvr>
                                        <p:cTn id="38" dur="1" fill="hold">
                                          <p:stCondLst>
                                            <p:cond delay="0"/>
                                          </p:stCondLst>
                                        </p:cTn>
                                        <p:tgtEl>
                                          <p:spTgt spid="99330"/>
                                        </p:tgtEl>
                                        <p:attrNameLst>
                                          <p:attrName>style.visibility</p:attrName>
                                        </p:attrNameLst>
                                      </p:cBhvr>
                                      <p:to>
                                        <p:strVal val="visible"/>
                                      </p:to>
                                    </p:set>
                                    <p:anim calcmode="lin" valueType="num">
                                      <p:cBhvr>
                                        <p:cTn id="39" dur="500" fill="hold"/>
                                        <p:tgtEl>
                                          <p:spTgt spid="99330"/>
                                        </p:tgtEl>
                                        <p:attrNameLst>
                                          <p:attrName>ppt_w</p:attrName>
                                        </p:attrNameLst>
                                      </p:cBhvr>
                                      <p:tavLst>
                                        <p:tav tm="0">
                                          <p:val>
                                            <p:strVal val="#ppt_w*2.5"/>
                                          </p:val>
                                        </p:tav>
                                        <p:tav tm="100000">
                                          <p:val>
                                            <p:strVal val="#ppt_w"/>
                                          </p:val>
                                        </p:tav>
                                      </p:tavLst>
                                    </p:anim>
                                    <p:anim calcmode="lin" valueType="num">
                                      <p:cBhvr>
                                        <p:cTn id="40" dur="500" fill="hold"/>
                                        <p:tgtEl>
                                          <p:spTgt spid="99330"/>
                                        </p:tgtEl>
                                        <p:attrNameLst>
                                          <p:attrName>ppt_h</p:attrName>
                                        </p:attrNameLst>
                                      </p:cBhvr>
                                      <p:tavLst>
                                        <p:tav tm="0">
                                          <p:val>
                                            <p:strVal val="#ppt_h*0.01"/>
                                          </p:val>
                                        </p:tav>
                                        <p:tav tm="100000">
                                          <p:val>
                                            <p:strVal val="#ppt_h"/>
                                          </p:val>
                                        </p:tav>
                                      </p:tavLst>
                                    </p:anim>
                                    <p:anim calcmode="lin" valueType="num">
                                      <p:cBhvr>
                                        <p:cTn id="41" dur="500" fill="hold"/>
                                        <p:tgtEl>
                                          <p:spTgt spid="99330"/>
                                        </p:tgtEl>
                                        <p:attrNameLst>
                                          <p:attrName>ppt_x</p:attrName>
                                        </p:attrNameLst>
                                      </p:cBhvr>
                                      <p:tavLst>
                                        <p:tav tm="0">
                                          <p:val>
                                            <p:strVal val="#ppt_x"/>
                                          </p:val>
                                        </p:tav>
                                        <p:tav tm="100000">
                                          <p:val>
                                            <p:strVal val="#ppt_x"/>
                                          </p:val>
                                        </p:tav>
                                      </p:tavLst>
                                    </p:anim>
                                    <p:anim calcmode="lin" valueType="num">
                                      <p:cBhvr>
                                        <p:cTn id="42" dur="500" fill="hold"/>
                                        <p:tgtEl>
                                          <p:spTgt spid="99330"/>
                                        </p:tgtEl>
                                        <p:attrNameLst>
                                          <p:attrName>ppt_y</p:attrName>
                                        </p:attrNameLst>
                                      </p:cBhvr>
                                      <p:tavLst>
                                        <p:tav tm="0">
                                          <p:val>
                                            <p:strVal val="#ppt_h+1"/>
                                          </p:val>
                                        </p:tav>
                                        <p:tav tm="100000">
                                          <p:val>
                                            <p:strVal val="#ppt_y"/>
                                          </p:val>
                                        </p:tav>
                                      </p:tavLst>
                                    </p:anim>
                                    <p:animEffect transition="in" filter="fade">
                                      <p:cBhvr>
                                        <p:cTn id="43" dur="500"/>
                                        <p:tgtEl>
                                          <p:spTgt spid="99330"/>
                                        </p:tgtEl>
                                      </p:cBhvr>
                                    </p:animEffect>
                                  </p:childTnLst>
                                </p:cTn>
                              </p:par>
                            </p:childTnLst>
                          </p:cTn>
                        </p:par>
                      </p:childTnLst>
                    </p:cTn>
                  </p:par>
                  <p:par>
                    <p:cTn id="44" fill="hold">
                      <p:stCondLst>
                        <p:cond delay="indefinite"/>
                      </p:stCondLst>
                      <p:childTnLst>
                        <p:par>
                          <p:cTn id="45" fill="hold">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p:cTn id="48"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49"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p:cTn id="57"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3">
                                            <p:txEl>
                                              <p:pRg st="14" end="14"/>
                                            </p:txEl>
                                          </p:spTgt>
                                        </p:tgtEl>
                                        <p:attrNameLst>
                                          <p:attrName>style.visibility</p:attrName>
                                        </p:attrNameLst>
                                      </p:cBhvr>
                                      <p:to>
                                        <p:strVal val="visible"/>
                                      </p:to>
                                    </p:set>
                                    <p:anim calcmode="lin" valueType="num">
                                      <p:cBhvr>
                                        <p:cTn id="66" dur="500" fill="hold"/>
                                        <p:tgtEl>
                                          <p:spTgt spid="3">
                                            <p:txEl>
                                              <p:pRg st="14" end="14"/>
                                            </p:txEl>
                                          </p:spTgt>
                                        </p:tgtEl>
                                        <p:attrNameLst>
                                          <p:attrName>ppt_w</p:attrName>
                                        </p:attrNameLst>
                                      </p:cBhvr>
                                      <p:tavLst>
                                        <p:tav tm="0">
                                          <p:val>
                                            <p:strVal val="#ppt_w*2.5"/>
                                          </p:val>
                                        </p:tav>
                                        <p:tav tm="100000">
                                          <p:val>
                                            <p:strVal val="#ppt_w"/>
                                          </p:val>
                                        </p:tav>
                                      </p:tavLst>
                                    </p:anim>
                                    <p:anim calcmode="lin" valueType="num">
                                      <p:cBhvr>
                                        <p:cTn id="67" dur="500" fill="hold"/>
                                        <p:tgtEl>
                                          <p:spTgt spid="3">
                                            <p:txEl>
                                              <p:pRg st="14" end="14"/>
                                            </p:txEl>
                                          </p:spTgt>
                                        </p:tgtEl>
                                        <p:attrNameLst>
                                          <p:attrName>ppt_h</p:attrName>
                                        </p:attrNameLst>
                                      </p:cBhvr>
                                      <p:tavLst>
                                        <p:tav tm="0">
                                          <p:val>
                                            <p:strVal val="#ppt_h*0.01"/>
                                          </p:val>
                                        </p:tav>
                                        <p:tav tm="100000">
                                          <p:val>
                                            <p:strVal val="#ppt_h"/>
                                          </p:val>
                                        </p:tav>
                                      </p:tavLst>
                                    </p:anim>
                                    <p:anim calcmode="lin" valueType="num">
                                      <p:cBhvr>
                                        <p:cTn id="68"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14" end="14"/>
                                            </p:txEl>
                                          </p:spTgt>
                                        </p:tgtEl>
                                        <p:attrNameLst>
                                          <p:attrName>ppt_y</p:attrName>
                                        </p:attrNameLst>
                                      </p:cBhvr>
                                      <p:tavLst>
                                        <p:tav tm="0">
                                          <p:val>
                                            <p:strVal val="#ppt_h+1"/>
                                          </p:val>
                                        </p:tav>
                                        <p:tav tm="100000">
                                          <p:val>
                                            <p:strVal val="#ppt_y"/>
                                          </p:val>
                                        </p:tav>
                                      </p:tavLst>
                                    </p:anim>
                                    <p:animEffect transition="in" filter="fade">
                                      <p:cBhvr>
                                        <p:cTn id="70" dur="500"/>
                                        <p:tgtEl>
                                          <p:spTgt spid="3">
                                            <p:txEl>
                                              <p:pRg st="14" end="14"/>
                                            </p:txEl>
                                          </p:spTgt>
                                        </p:tgtEl>
                                      </p:cBhvr>
                                    </p:animEffect>
                                  </p:childTnLst>
                                </p:cTn>
                              </p:par>
                              <p:par>
                                <p:cTn id="71" presetID="58" presetClass="entr" presetSubtype="0" accel="100000" fill="hold" nodeType="withEffect">
                                  <p:stCondLst>
                                    <p:cond delay="0"/>
                                  </p:stCondLst>
                                  <p:childTnLst>
                                    <p:set>
                                      <p:cBhvr>
                                        <p:cTn id="72" dur="1" fill="hold">
                                          <p:stCondLst>
                                            <p:cond delay="0"/>
                                          </p:stCondLst>
                                        </p:cTn>
                                        <p:tgtEl>
                                          <p:spTgt spid="99331"/>
                                        </p:tgtEl>
                                        <p:attrNameLst>
                                          <p:attrName>style.visibility</p:attrName>
                                        </p:attrNameLst>
                                      </p:cBhvr>
                                      <p:to>
                                        <p:strVal val="visible"/>
                                      </p:to>
                                    </p:set>
                                    <p:anim calcmode="lin" valueType="num">
                                      <p:cBhvr>
                                        <p:cTn id="73" dur="500" fill="hold"/>
                                        <p:tgtEl>
                                          <p:spTgt spid="99331"/>
                                        </p:tgtEl>
                                        <p:attrNameLst>
                                          <p:attrName>ppt_w</p:attrName>
                                        </p:attrNameLst>
                                      </p:cBhvr>
                                      <p:tavLst>
                                        <p:tav tm="0">
                                          <p:val>
                                            <p:strVal val="#ppt_w*2.5"/>
                                          </p:val>
                                        </p:tav>
                                        <p:tav tm="100000">
                                          <p:val>
                                            <p:strVal val="#ppt_w"/>
                                          </p:val>
                                        </p:tav>
                                      </p:tavLst>
                                    </p:anim>
                                    <p:anim calcmode="lin" valueType="num">
                                      <p:cBhvr>
                                        <p:cTn id="74" dur="500" fill="hold"/>
                                        <p:tgtEl>
                                          <p:spTgt spid="99331"/>
                                        </p:tgtEl>
                                        <p:attrNameLst>
                                          <p:attrName>ppt_h</p:attrName>
                                        </p:attrNameLst>
                                      </p:cBhvr>
                                      <p:tavLst>
                                        <p:tav tm="0">
                                          <p:val>
                                            <p:strVal val="#ppt_h*0.01"/>
                                          </p:val>
                                        </p:tav>
                                        <p:tav tm="100000">
                                          <p:val>
                                            <p:strVal val="#ppt_h"/>
                                          </p:val>
                                        </p:tav>
                                      </p:tavLst>
                                    </p:anim>
                                    <p:anim calcmode="lin" valueType="num">
                                      <p:cBhvr>
                                        <p:cTn id="75" dur="500" fill="hold"/>
                                        <p:tgtEl>
                                          <p:spTgt spid="99331"/>
                                        </p:tgtEl>
                                        <p:attrNameLst>
                                          <p:attrName>ppt_x</p:attrName>
                                        </p:attrNameLst>
                                      </p:cBhvr>
                                      <p:tavLst>
                                        <p:tav tm="0">
                                          <p:val>
                                            <p:strVal val="#ppt_x"/>
                                          </p:val>
                                        </p:tav>
                                        <p:tav tm="100000">
                                          <p:val>
                                            <p:strVal val="#ppt_x"/>
                                          </p:val>
                                        </p:tav>
                                      </p:tavLst>
                                    </p:anim>
                                    <p:anim calcmode="lin" valueType="num">
                                      <p:cBhvr>
                                        <p:cTn id="76" dur="500" fill="hold"/>
                                        <p:tgtEl>
                                          <p:spTgt spid="99331"/>
                                        </p:tgtEl>
                                        <p:attrNameLst>
                                          <p:attrName>ppt_y</p:attrName>
                                        </p:attrNameLst>
                                      </p:cBhvr>
                                      <p:tavLst>
                                        <p:tav tm="0">
                                          <p:val>
                                            <p:strVal val="#ppt_h+1"/>
                                          </p:val>
                                        </p:tav>
                                        <p:tav tm="100000">
                                          <p:val>
                                            <p:strVal val="#ppt_y"/>
                                          </p:val>
                                        </p:tav>
                                      </p:tavLst>
                                    </p:anim>
                                    <p:animEffect transition="in" filter="fade">
                                      <p:cBhvr>
                                        <p:cTn id="77" dur="500"/>
                                        <p:tgtEl>
                                          <p:spTgt spid="99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857232"/>
            <a:ext cx="8229600" cy="5143537"/>
          </a:xfrm>
        </p:spPr>
        <p:txBody>
          <a:bodyPr>
            <a:normAutofit fontScale="70000" lnSpcReduction="20000"/>
          </a:bodyPr>
          <a:lstStyle/>
          <a:p>
            <a:r>
              <a:rPr lang="ru-RU" dirty="0" smtClean="0"/>
              <a:t>По диагонали матрицы стоят нули, под диагональными элементами ‑ коэффициенты выживания</a:t>
            </a:r>
            <a:r>
              <a:rPr lang="ru-RU" i="1" dirty="0" smtClean="0"/>
              <a:t> </a:t>
            </a:r>
            <a:r>
              <a:rPr lang="ru-RU" i="1" dirty="0" smtClean="0">
                <a:sym typeface="Symbol"/>
              </a:rPr>
              <a:t></a:t>
            </a:r>
            <a:r>
              <a:rPr lang="ru-RU" i="1" dirty="0" smtClean="0"/>
              <a:t>,</a:t>
            </a:r>
            <a:r>
              <a:rPr lang="ru-RU" dirty="0" smtClean="0"/>
              <a:t> на первой строке стоят члены, характеризующие число особей, родившихся от соответствующих групп. Все остальные элементы матрицы равны нулю.</a:t>
            </a:r>
            <a:endParaRPr lang="en-US" dirty="0" smtClean="0"/>
          </a:p>
          <a:p>
            <a:endParaRPr lang="en-US" dirty="0" smtClean="0"/>
          </a:p>
          <a:p>
            <a:endParaRPr lang="ru-RU" dirty="0" smtClean="0"/>
          </a:p>
          <a:p>
            <a:pPr>
              <a:buNone/>
            </a:pPr>
            <a:r>
              <a:rPr lang="en-US" dirty="0" smtClean="0"/>
              <a:t>			</a:t>
            </a:r>
            <a:r>
              <a:rPr lang="ru-RU" dirty="0" smtClean="0"/>
              <a:t>	</a:t>
            </a:r>
            <a:r>
              <a:rPr lang="en-US" dirty="0" smtClean="0"/>
              <a:t>			</a:t>
            </a:r>
            <a:r>
              <a:rPr lang="ru-RU" dirty="0" smtClean="0"/>
              <a:t>(3.23)</a:t>
            </a:r>
          </a:p>
          <a:p>
            <a:r>
              <a:rPr lang="ru-RU" dirty="0" smtClean="0"/>
              <a:t>Таким образом, зная структуру матрицы </a:t>
            </a:r>
            <a:r>
              <a:rPr lang="ru-RU" b="1" dirty="0" smtClean="0"/>
              <a:t>L</a:t>
            </a:r>
            <a:r>
              <a:rPr lang="ru-RU" b="1" i="1" dirty="0" smtClean="0"/>
              <a:t> </a:t>
            </a:r>
            <a:r>
              <a:rPr lang="ru-RU" dirty="0" smtClean="0"/>
              <a:t>и начальное состояние популяции – вектор-столбец </a:t>
            </a:r>
            <a:r>
              <a:rPr lang="ru-RU" b="1" dirty="0" smtClean="0"/>
              <a:t>X</a:t>
            </a:r>
            <a:r>
              <a:rPr lang="ru-RU" dirty="0" smtClean="0"/>
              <a:t>(</a:t>
            </a:r>
            <a:r>
              <a:rPr lang="ru-RU" i="1" dirty="0" smtClean="0"/>
              <a:t>t</a:t>
            </a:r>
            <a:r>
              <a:rPr lang="ru-RU" baseline="-25000" dirty="0" smtClean="0"/>
              <a:t>0</a:t>
            </a:r>
            <a:r>
              <a:rPr lang="ru-RU" dirty="0" smtClean="0"/>
              <a:t>)</a:t>
            </a:r>
            <a:r>
              <a:rPr lang="ru-RU" i="1" dirty="0" smtClean="0"/>
              <a:t>, –</a:t>
            </a:r>
            <a:r>
              <a:rPr lang="ru-RU" dirty="0" smtClean="0"/>
              <a:t> можно прогнозировать состояние популяции в любой наперед заданный момент времени.</a:t>
            </a:r>
          </a:p>
          <a:p>
            <a:r>
              <a:rPr lang="ru-RU" dirty="0" smtClean="0"/>
              <a:t>Главное собственное число матрицы </a:t>
            </a:r>
            <a:r>
              <a:rPr lang="ru-RU" b="1" dirty="0" smtClean="0"/>
              <a:t>L</a:t>
            </a:r>
            <a:r>
              <a:rPr lang="ru-RU" dirty="0" smtClean="0"/>
              <a:t> дает скорость, с которой размножается популяция, когда ее возрастная структура стабилизировалась. </a:t>
            </a:r>
          </a:p>
          <a:p>
            <a:r>
              <a:rPr lang="ru-RU" b="1" dirty="0" smtClean="0"/>
              <a:t>Пример популяции из трех возрастных групп (Уильямсон, 1967)</a:t>
            </a:r>
            <a:endParaRPr lang="ru-RU" dirty="0" smtClean="0"/>
          </a:p>
          <a:p>
            <a:r>
              <a:rPr lang="ru-RU" dirty="0" smtClean="0"/>
              <a:t>Пусть возрастная динамика популяции характеризуется матрицей:</a:t>
            </a:r>
          </a:p>
          <a:p>
            <a:pPr>
              <a:buNone/>
            </a:pPr>
            <a:endParaRPr lang="en-US" dirty="0" smtClean="0"/>
          </a:p>
          <a:p>
            <a:pPr>
              <a:buNone/>
            </a:pPr>
            <a:endParaRPr lang="en-US" dirty="0" smtClean="0"/>
          </a:p>
          <a:p>
            <a:pPr>
              <a:buNone/>
            </a:pPr>
            <a:endParaRPr lang="ru-RU" dirty="0"/>
          </a:p>
        </p:txBody>
      </p:sp>
      <p:pic>
        <p:nvPicPr>
          <p:cNvPr id="100357" name="Picture 5" descr="C:\Users\73B5~1\AppData\Local\Temp\Rar$EX60.950\LectMB\Lect03.files\image167.gif"/>
          <p:cNvPicPr>
            <a:picLocks noChangeAspect="1" noChangeArrowheads="1"/>
          </p:cNvPicPr>
          <p:nvPr/>
        </p:nvPicPr>
        <p:blipFill>
          <a:blip r:embed="rId2" cstate="print"/>
          <a:srcRect/>
          <a:stretch>
            <a:fillRect/>
          </a:stretch>
        </p:blipFill>
        <p:spPr bwMode="auto">
          <a:xfrm>
            <a:off x="3071802" y="1928802"/>
            <a:ext cx="2925389" cy="928694"/>
          </a:xfrm>
          <a:prstGeom prst="rect">
            <a:avLst/>
          </a:prstGeom>
          <a:noFill/>
        </p:spPr>
      </p:pic>
      <p:pic>
        <p:nvPicPr>
          <p:cNvPr id="100358" name="Picture 6" descr="C:\Users\73B5~1\AppData\Local\Temp\Rar$EX60.950\LectMB\Lect03.files\image169.gif"/>
          <p:cNvPicPr>
            <a:picLocks noChangeAspect="1" noChangeArrowheads="1"/>
          </p:cNvPicPr>
          <p:nvPr/>
        </p:nvPicPr>
        <p:blipFill>
          <a:blip r:embed="rId3" cstate="print"/>
          <a:srcRect/>
          <a:stretch>
            <a:fillRect/>
          </a:stretch>
        </p:blipFill>
        <p:spPr bwMode="auto">
          <a:xfrm>
            <a:off x="3071802" y="5500702"/>
            <a:ext cx="2819361" cy="114298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3" end="3"/>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100357"/>
                                        </p:tgtEl>
                                        <p:attrNameLst>
                                          <p:attrName>style.visibility</p:attrName>
                                        </p:attrNameLst>
                                      </p:cBhvr>
                                      <p:to>
                                        <p:strVal val="visible"/>
                                      </p:to>
                                    </p:set>
                                    <p:anim calcmode="lin" valueType="num">
                                      <p:cBhvr>
                                        <p:cTn id="23" dur="500" fill="hold"/>
                                        <p:tgtEl>
                                          <p:spTgt spid="100357"/>
                                        </p:tgtEl>
                                        <p:attrNameLst>
                                          <p:attrName>ppt_w</p:attrName>
                                        </p:attrNameLst>
                                      </p:cBhvr>
                                      <p:tavLst>
                                        <p:tav tm="0">
                                          <p:val>
                                            <p:strVal val="#ppt_w*2.5"/>
                                          </p:val>
                                        </p:tav>
                                        <p:tav tm="100000">
                                          <p:val>
                                            <p:strVal val="#ppt_w"/>
                                          </p:val>
                                        </p:tav>
                                      </p:tavLst>
                                    </p:anim>
                                    <p:anim calcmode="lin" valueType="num">
                                      <p:cBhvr>
                                        <p:cTn id="24" dur="500" fill="hold"/>
                                        <p:tgtEl>
                                          <p:spTgt spid="100357"/>
                                        </p:tgtEl>
                                        <p:attrNameLst>
                                          <p:attrName>ppt_h</p:attrName>
                                        </p:attrNameLst>
                                      </p:cBhvr>
                                      <p:tavLst>
                                        <p:tav tm="0">
                                          <p:val>
                                            <p:strVal val="#ppt_h*0.01"/>
                                          </p:val>
                                        </p:tav>
                                        <p:tav tm="100000">
                                          <p:val>
                                            <p:strVal val="#ppt_h"/>
                                          </p:val>
                                        </p:tav>
                                      </p:tavLst>
                                    </p:anim>
                                    <p:anim calcmode="lin" valueType="num">
                                      <p:cBhvr>
                                        <p:cTn id="25" dur="500" fill="hold"/>
                                        <p:tgtEl>
                                          <p:spTgt spid="100357"/>
                                        </p:tgtEl>
                                        <p:attrNameLst>
                                          <p:attrName>ppt_x</p:attrName>
                                        </p:attrNameLst>
                                      </p:cBhvr>
                                      <p:tavLst>
                                        <p:tav tm="0">
                                          <p:val>
                                            <p:strVal val="#ppt_x"/>
                                          </p:val>
                                        </p:tav>
                                        <p:tav tm="100000">
                                          <p:val>
                                            <p:strVal val="#ppt_x"/>
                                          </p:val>
                                        </p:tav>
                                      </p:tavLst>
                                    </p:anim>
                                    <p:anim calcmode="lin" valueType="num">
                                      <p:cBhvr>
                                        <p:cTn id="26" dur="500" fill="hold"/>
                                        <p:tgtEl>
                                          <p:spTgt spid="100357"/>
                                        </p:tgtEl>
                                        <p:attrNameLst>
                                          <p:attrName>ppt_y</p:attrName>
                                        </p:attrNameLst>
                                      </p:cBhvr>
                                      <p:tavLst>
                                        <p:tav tm="0">
                                          <p:val>
                                            <p:strVal val="#ppt_h+1"/>
                                          </p:val>
                                        </p:tav>
                                        <p:tav tm="100000">
                                          <p:val>
                                            <p:strVal val="#ppt_y"/>
                                          </p:val>
                                        </p:tav>
                                      </p:tavLst>
                                    </p:anim>
                                    <p:animEffect transition="in" filter="fade">
                                      <p:cBhvr>
                                        <p:cTn id="27" dur="500"/>
                                        <p:tgtEl>
                                          <p:spTgt spid="100357"/>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8" presetClass="entr" presetSubtype="0" accel="100000" fill="hold" grpId="0"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p:cTn id="59"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60"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2"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63" dur="500"/>
                                        <p:tgtEl>
                                          <p:spTgt spid="3">
                                            <p:txEl>
                                              <p:pRg st="7" end="7"/>
                                            </p:txEl>
                                          </p:spTgt>
                                        </p:tgtEl>
                                      </p:cBhvr>
                                    </p:animEffect>
                                  </p:childTnLst>
                                </p:cTn>
                              </p:par>
                              <p:par>
                                <p:cTn id="64" presetID="58" presetClass="entr" presetSubtype="0" accel="100000" fill="hold" nodeType="withEffect">
                                  <p:stCondLst>
                                    <p:cond delay="0"/>
                                  </p:stCondLst>
                                  <p:childTnLst>
                                    <p:set>
                                      <p:cBhvr>
                                        <p:cTn id="65" dur="1" fill="hold">
                                          <p:stCondLst>
                                            <p:cond delay="0"/>
                                          </p:stCondLst>
                                        </p:cTn>
                                        <p:tgtEl>
                                          <p:spTgt spid="100358"/>
                                        </p:tgtEl>
                                        <p:attrNameLst>
                                          <p:attrName>style.visibility</p:attrName>
                                        </p:attrNameLst>
                                      </p:cBhvr>
                                      <p:to>
                                        <p:strVal val="visible"/>
                                      </p:to>
                                    </p:set>
                                    <p:anim calcmode="lin" valueType="num">
                                      <p:cBhvr>
                                        <p:cTn id="66" dur="500" fill="hold"/>
                                        <p:tgtEl>
                                          <p:spTgt spid="100358"/>
                                        </p:tgtEl>
                                        <p:attrNameLst>
                                          <p:attrName>ppt_w</p:attrName>
                                        </p:attrNameLst>
                                      </p:cBhvr>
                                      <p:tavLst>
                                        <p:tav tm="0">
                                          <p:val>
                                            <p:strVal val="#ppt_w*2.5"/>
                                          </p:val>
                                        </p:tav>
                                        <p:tav tm="100000">
                                          <p:val>
                                            <p:strVal val="#ppt_w"/>
                                          </p:val>
                                        </p:tav>
                                      </p:tavLst>
                                    </p:anim>
                                    <p:anim calcmode="lin" valueType="num">
                                      <p:cBhvr>
                                        <p:cTn id="67" dur="500" fill="hold"/>
                                        <p:tgtEl>
                                          <p:spTgt spid="100358"/>
                                        </p:tgtEl>
                                        <p:attrNameLst>
                                          <p:attrName>ppt_h</p:attrName>
                                        </p:attrNameLst>
                                      </p:cBhvr>
                                      <p:tavLst>
                                        <p:tav tm="0">
                                          <p:val>
                                            <p:strVal val="#ppt_h*0.01"/>
                                          </p:val>
                                        </p:tav>
                                        <p:tav tm="100000">
                                          <p:val>
                                            <p:strVal val="#ppt_h"/>
                                          </p:val>
                                        </p:tav>
                                      </p:tavLst>
                                    </p:anim>
                                    <p:anim calcmode="lin" valueType="num">
                                      <p:cBhvr>
                                        <p:cTn id="68" dur="500" fill="hold"/>
                                        <p:tgtEl>
                                          <p:spTgt spid="100358"/>
                                        </p:tgtEl>
                                        <p:attrNameLst>
                                          <p:attrName>ppt_x</p:attrName>
                                        </p:attrNameLst>
                                      </p:cBhvr>
                                      <p:tavLst>
                                        <p:tav tm="0">
                                          <p:val>
                                            <p:strVal val="#ppt_x"/>
                                          </p:val>
                                        </p:tav>
                                        <p:tav tm="100000">
                                          <p:val>
                                            <p:strVal val="#ppt_x"/>
                                          </p:val>
                                        </p:tav>
                                      </p:tavLst>
                                    </p:anim>
                                    <p:anim calcmode="lin" valueType="num">
                                      <p:cBhvr>
                                        <p:cTn id="69" dur="500" fill="hold"/>
                                        <p:tgtEl>
                                          <p:spTgt spid="100358"/>
                                        </p:tgtEl>
                                        <p:attrNameLst>
                                          <p:attrName>ppt_y</p:attrName>
                                        </p:attrNameLst>
                                      </p:cBhvr>
                                      <p:tavLst>
                                        <p:tav tm="0">
                                          <p:val>
                                            <p:strVal val="#ppt_h+1"/>
                                          </p:val>
                                        </p:tav>
                                        <p:tav tm="100000">
                                          <p:val>
                                            <p:strVal val="#ppt_y"/>
                                          </p:val>
                                        </p:tav>
                                      </p:tavLst>
                                    </p:anim>
                                    <p:animEffect transition="in" filter="fade">
                                      <p:cBhvr>
                                        <p:cTn id="70" dur="500"/>
                                        <p:tgtEl>
                                          <p:spTgt spid="100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Примеры моделей</a:t>
            </a:r>
            <a:r>
              <a:rPr lang="ru-RU" dirty="0" smtClean="0"/>
              <a:t>.</a:t>
            </a:r>
            <a:endParaRPr lang="ru-RU" dirty="0"/>
          </a:p>
        </p:txBody>
      </p:sp>
      <p:sp>
        <p:nvSpPr>
          <p:cNvPr id="3" name="Содержимое 2"/>
          <p:cNvSpPr>
            <a:spLocks noGrp="1"/>
          </p:cNvSpPr>
          <p:nvPr>
            <p:ph idx="1"/>
          </p:nvPr>
        </p:nvSpPr>
        <p:spPr/>
        <p:txBody>
          <a:bodyPr>
            <a:normAutofit fontScale="62500" lnSpcReduction="20000"/>
          </a:bodyPr>
          <a:lstStyle/>
          <a:p>
            <a:r>
              <a:rPr lang="ru-RU" b="1" dirty="0" smtClean="0"/>
              <a:t>4. Выделенные из листьев хлоропласты</a:t>
            </a:r>
            <a:r>
              <a:rPr lang="ru-RU" dirty="0" smtClean="0"/>
              <a:t>. На выделенных системах часто изучают процессы, происходящие в живой системе, в этом смысле фрагмент является моделью целой живой системы.</a:t>
            </a:r>
          </a:p>
          <a:p>
            <a:r>
              <a:rPr lang="ru-RU" dirty="0" smtClean="0"/>
              <a:t>Выделение более простой системы позволяет исследовать механизмы процессов на молекулярном уровне. При этом исключается регуляция со стороны более высоких уровней организации, в данном случае, со стороны растительной клетки, листа, наконец, целого растения. В большинстве случаев наблюдать процессы на молекулярном уровне в </a:t>
            </a:r>
            <a:r>
              <a:rPr lang="ru-RU" dirty="0" err="1" smtClean="0"/>
              <a:t>нативной</a:t>
            </a:r>
            <a:r>
              <a:rPr lang="ru-RU" dirty="0" smtClean="0"/>
              <a:t> (ненарушенной) системе не представляется возможным. Говорят, что </a:t>
            </a:r>
            <a:r>
              <a:rPr lang="ru-RU" i="1" dirty="0" smtClean="0"/>
              <a:t>изученные на выделенном  хлоропласте первичные процессы фотосинтеза являются </a:t>
            </a:r>
            <a:r>
              <a:rPr lang="ru-RU" b="1" i="1" dirty="0" smtClean="0"/>
              <a:t>моделью</a:t>
            </a:r>
            <a:r>
              <a:rPr lang="ru-RU" i="1" dirty="0" smtClean="0"/>
              <a:t> первичных процессов фотосинтеза в живом листе.</a:t>
            </a:r>
          </a:p>
          <a:p>
            <a:r>
              <a:rPr lang="ru-RU" dirty="0" smtClean="0"/>
              <a:t>К сожалению, этот метод </a:t>
            </a:r>
            <a:r>
              <a:rPr lang="ru-RU" dirty="0" err="1" smtClean="0"/>
              <a:t>фрагментирования</a:t>
            </a:r>
            <a:r>
              <a:rPr lang="ru-RU" dirty="0" smtClean="0"/>
              <a:t> приводит к тому, что «…живой ковер жизни распускается по ниточкам, каждая ниточка досконально изучается, но волшебный рисунок жизни оказывается утрачен» (лауреат Нобелевской премии по биохимии Л. </a:t>
            </a:r>
            <a:r>
              <a:rPr lang="ru-RU" dirty="0" err="1" smtClean="0"/>
              <a:t>Поллинг</a:t>
            </a:r>
            <a:r>
              <a:rPr lang="ru-RU" dirty="0" smtClean="0"/>
              <a:t>).</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857232"/>
            <a:ext cx="8229600" cy="5717304"/>
          </a:xfrm>
        </p:spPr>
        <p:txBody>
          <a:bodyPr>
            <a:normAutofit fontScale="55000" lnSpcReduction="20000"/>
          </a:bodyPr>
          <a:lstStyle/>
          <a:p>
            <a:r>
              <a:rPr lang="ru-RU" dirty="0" smtClean="0"/>
              <a:t>Такая запись означает, что исходная популяция состоит из одной самки старшего возраста (вектор столбец в правой части уравнения). Каждое животное старшего возраста, прежде чем умереть, успевает произвести в среднем 12 потомков, каждое животное среднего возраста, прежде чем умереть или перейти в следующий возрастной класс (вероятности этих событий одинаковы) производит в среднем 9 потомков. Молодые животные не производят потомства и с вероятностью 1/3 попадают в среднюю возрастную группу.</a:t>
            </a:r>
          </a:p>
          <a:p>
            <a:r>
              <a:rPr lang="ru-RU" dirty="0" smtClean="0"/>
              <a:t>По прошествии одного временного интервала в популяции будет уже 12 самок младшего возраста:</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ru-RU" dirty="0" smtClean="0"/>
          </a:p>
          <a:p>
            <a:r>
              <a:rPr lang="ru-RU" dirty="0" smtClean="0"/>
              <a:t>Далее процедуру следует повторять на каждом шаге.</a:t>
            </a:r>
          </a:p>
          <a:p>
            <a:r>
              <a:rPr lang="ru-RU" dirty="0" smtClean="0"/>
              <a:t>Из графика видно, что до некоторого момента времени (</a:t>
            </a:r>
            <a:r>
              <a:rPr lang="ru-RU" dirty="0" smtClean="0">
                <a:sym typeface="Symbol"/>
              </a:rPr>
              <a:t></a:t>
            </a:r>
            <a:r>
              <a:rPr lang="ru-RU" dirty="0" smtClean="0"/>
              <a:t> </a:t>
            </a:r>
            <a:r>
              <a:rPr lang="ru-RU" i="1" dirty="0" smtClean="0"/>
              <a:t>t</a:t>
            </a:r>
            <a:r>
              <a:rPr lang="ru-RU" baseline="-25000" dirty="0" smtClean="0"/>
              <a:t>10</a:t>
            </a:r>
            <a:r>
              <a:rPr lang="ru-RU" dirty="0" smtClean="0"/>
              <a:t>), наблюдаются колебания численности, после чего количество самок всех трех возрастов экспоненциально возрастает, причем со–отношение между ними остается постоянным. Главное собственное число </a:t>
            </a:r>
            <a:r>
              <a:rPr lang="ru-RU" i="1" dirty="0" smtClean="0">
                <a:sym typeface="Symbol"/>
              </a:rPr>
              <a:t></a:t>
            </a:r>
            <a:r>
              <a:rPr lang="ru-RU" baseline="-25000" dirty="0" smtClean="0"/>
              <a:t>1</a:t>
            </a:r>
            <a:r>
              <a:rPr lang="ru-RU" dirty="0" smtClean="0"/>
              <a:t> при этом равно 2, т.е. размер популяции за каждый временной шаг удваивается. </a:t>
            </a:r>
          </a:p>
          <a:p>
            <a:pPr>
              <a:buNone/>
            </a:pPr>
            <a:r>
              <a:rPr lang="ru-RU" dirty="0" smtClean="0"/>
              <a:t> </a:t>
            </a:r>
          </a:p>
          <a:p>
            <a:pPr>
              <a:buNone/>
            </a:pPr>
            <a:r>
              <a:rPr lang="ru-RU" dirty="0" smtClean="0"/>
              <a:t> </a:t>
            </a:r>
          </a:p>
          <a:p>
            <a:endParaRPr lang="ru-RU" dirty="0"/>
          </a:p>
        </p:txBody>
      </p:sp>
      <p:pic>
        <p:nvPicPr>
          <p:cNvPr id="101378" name="Picture 2" descr="C:\Users\73B5~1\AppData\Local\Temp\Rar$EX60.950\LectMB\Lect03.files\image171.jpg"/>
          <p:cNvPicPr>
            <a:picLocks noChangeAspect="1" noChangeArrowheads="1"/>
          </p:cNvPicPr>
          <p:nvPr/>
        </p:nvPicPr>
        <p:blipFill>
          <a:blip r:embed="rId2" cstate="print"/>
          <a:srcRect/>
          <a:stretch>
            <a:fillRect/>
          </a:stretch>
        </p:blipFill>
        <p:spPr bwMode="auto">
          <a:xfrm>
            <a:off x="3000364" y="2428868"/>
            <a:ext cx="2857520" cy="1656744"/>
          </a:xfrm>
          <a:prstGeom prst="rect">
            <a:avLst/>
          </a:prstGeom>
          <a:noFill/>
        </p:spPr>
      </p:pic>
      <p:pic>
        <p:nvPicPr>
          <p:cNvPr id="101379" name="Picture 3" descr="C:\Users\73B5~1\AppData\Local\Temp\Rar$EX60.950\LectMB\Lect03.files\image173.gif"/>
          <p:cNvPicPr>
            <a:picLocks noChangeAspect="1" noChangeArrowheads="1"/>
          </p:cNvPicPr>
          <p:nvPr/>
        </p:nvPicPr>
        <p:blipFill>
          <a:blip r:embed="rId3" cstate="print"/>
          <a:srcRect/>
          <a:stretch>
            <a:fillRect/>
          </a:stretch>
        </p:blipFill>
        <p:spPr bwMode="auto">
          <a:xfrm>
            <a:off x="3071802" y="5286388"/>
            <a:ext cx="3125183" cy="14292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101378"/>
                                        </p:tgtEl>
                                        <p:attrNameLst>
                                          <p:attrName>style.visibility</p:attrName>
                                        </p:attrNameLst>
                                      </p:cBhvr>
                                      <p:to>
                                        <p:strVal val="visible"/>
                                      </p:to>
                                    </p:set>
                                    <p:anim calcmode="lin" valueType="num">
                                      <p:cBhvr>
                                        <p:cTn id="23" dur="500" fill="hold"/>
                                        <p:tgtEl>
                                          <p:spTgt spid="101378"/>
                                        </p:tgtEl>
                                        <p:attrNameLst>
                                          <p:attrName>ppt_w</p:attrName>
                                        </p:attrNameLst>
                                      </p:cBhvr>
                                      <p:tavLst>
                                        <p:tav tm="0">
                                          <p:val>
                                            <p:strVal val="#ppt_w*2.5"/>
                                          </p:val>
                                        </p:tav>
                                        <p:tav tm="100000">
                                          <p:val>
                                            <p:strVal val="#ppt_w"/>
                                          </p:val>
                                        </p:tav>
                                      </p:tavLst>
                                    </p:anim>
                                    <p:anim calcmode="lin" valueType="num">
                                      <p:cBhvr>
                                        <p:cTn id="24" dur="500" fill="hold"/>
                                        <p:tgtEl>
                                          <p:spTgt spid="101378"/>
                                        </p:tgtEl>
                                        <p:attrNameLst>
                                          <p:attrName>ppt_h</p:attrName>
                                        </p:attrNameLst>
                                      </p:cBhvr>
                                      <p:tavLst>
                                        <p:tav tm="0">
                                          <p:val>
                                            <p:strVal val="#ppt_h*0.01"/>
                                          </p:val>
                                        </p:tav>
                                        <p:tav tm="100000">
                                          <p:val>
                                            <p:strVal val="#ppt_h"/>
                                          </p:val>
                                        </p:tav>
                                      </p:tavLst>
                                    </p:anim>
                                    <p:anim calcmode="lin" valueType="num">
                                      <p:cBhvr>
                                        <p:cTn id="25" dur="500" fill="hold"/>
                                        <p:tgtEl>
                                          <p:spTgt spid="101378"/>
                                        </p:tgtEl>
                                        <p:attrNameLst>
                                          <p:attrName>ppt_x</p:attrName>
                                        </p:attrNameLst>
                                      </p:cBhvr>
                                      <p:tavLst>
                                        <p:tav tm="0">
                                          <p:val>
                                            <p:strVal val="#ppt_x"/>
                                          </p:val>
                                        </p:tav>
                                        <p:tav tm="100000">
                                          <p:val>
                                            <p:strVal val="#ppt_x"/>
                                          </p:val>
                                        </p:tav>
                                      </p:tavLst>
                                    </p:anim>
                                    <p:anim calcmode="lin" valueType="num">
                                      <p:cBhvr>
                                        <p:cTn id="26" dur="500" fill="hold"/>
                                        <p:tgtEl>
                                          <p:spTgt spid="101378"/>
                                        </p:tgtEl>
                                        <p:attrNameLst>
                                          <p:attrName>ppt_y</p:attrName>
                                        </p:attrNameLst>
                                      </p:cBhvr>
                                      <p:tavLst>
                                        <p:tav tm="0">
                                          <p:val>
                                            <p:strVal val="#ppt_h+1"/>
                                          </p:val>
                                        </p:tav>
                                        <p:tav tm="100000">
                                          <p:val>
                                            <p:strVal val="#ppt_y"/>
                                          </p:val>
                                        </p:tav>
                                      </p:tavLst>
                                    </p:anim>
                                    <p:animEffect transition="in" filter="fade">
                                      <p:cBhvr>
                                        <p:cTn id="27" dur="500"/>
                                        <p:tgtEl>
                                          <p:spTgt spid="101378"/>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 calcmode="lin" valueType="num">
                                      <p:cBhvr>
                                        <p:cTn id="32"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p:cTn id="41"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 calcmode="lin" valueType="num">
                                      <p:cBhvr>
                                        <p:cTn id="50" dur="500" fill="hold"/>
                                        <p:tgtEl>
                                          <p:spTgt spid="3">
                                            <p:txEl>
                                              <p:pRg st="11" end="11"/>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11" end="11"/>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11" end="11"/>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8" presetClass="entr" presetSubtype="0" accel="100000" fill="hold" grpId="0"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p:cTn id="59" dur="500" fill="hold"/>
                                        <p:tgtEl>
                                          <p:spTgt spid="3">
                                            <p:txEl>
                                              <p:pRg st="12" end="12"/>
                                            </p:txEl>
                                          </p:spTgt>
                                        </p:tgtEl>
                                        <p:attrNameLst>
                                          <p:attrName>ppt_w</p:attrName>
                                        </p:attrNameLst>
                                      </p:cBhvr>
                                      <p:tavLst>
                                        <p:tav tm="0">
                                          <p:val>
                                            <p:strVal val="#ppt_w*2.5"/>
                                          </p:val>
                                        </p:tav>
                                        <p:tav tm="100000">
                                          <p:val>
                                            <p:strVal val="#ppt_w"/>
                                          </p:val>
                                        </p:tav>
                                      </p:tavLst>
                                    </p:anim>
                                    <p:anim calcmode="lin" valueType="num">
                                      <p:cBhvr>
                                        <p:cTn id="60" dur="500" fill="hold"/>
                                        <p:tgtEl>
                                          <p:spTgt spid="3">
                                            <p:txEl>
                                              <p:pRg st="12" end="12"/>
                                            </p:txEl>
                                          </p:spTgt>
                                        </p:tgtEl>
                                        <p:attrNameLst>
                                          <p:attrName>ppt_h</p:attrName>
                                        </p:attrNameLst>
                                      </p:cBhvr>
                                      <p:tavLst>
                                        <p:tav tm="0">
                                          <p:val>
                                            <p:strVal val="#ppt_h*0.01"/>
                                          </p:val>
                                        </p:tav>
                                        <p:tav tm="100000">
                                          <p:val>
                                            <p:strVal val="#ppt_h"/>
                                          </p:val>
                                        </p:tav>
                                      </p:tavLst>
                                    </p:anim>
                                    <p:anim calcmode="lin" valueType="num">
                                      <p:cBhvr>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2" dur="500" fill="hold"/>
                                        <p:tgtEl>
                                          <p:spTgt spid="3">
                                            <p:txEl>
                                              <p:pRg st="12" end="12"/>
                                            </p:txEl>
                                          </p:spTgt>
                                        </p:tgtEl>
                                        <p:attrNameLst>
                                          <p:attrName>ppt_y</p:attrName>
                                        </p:attrNameLst>
                                      </p:cBhvr>
                                      <p:tavLst>
                                        <p:tav tm="0">
                                          <p:val>
                                            <p:strVal val="#ppt_h+1"/>
                                          </p:val>
                                        </p:tav>
                                        <p:tav tm="100000">
                                          <p:val>
                                            <p:strVal val="#ppt_y"/>
                                          </p:val>
                                        </p:tav>
                                      </p:tavLst>
                                    </p:anim>
                                    <p:animEffect transition="in" filter="fade">
                                      <p:cBhvr>
                                        <p:cTn id="63" dur="500"/>
                                        <p:tgtEl>
                                          <p:spTgt spid="3">
                                            <p:txEl>
                                              <p:pRg st="12" end="12"/>
                                            </p:txEl>
                                          </p:spTgt>
                                        </p:tgtEl>
                                      </p:cBhvr>
                                    </p:animEffect>
                                  </p:childTnLst>
                                </p:cTn>
                              </p:par>
                              <p:par>
                                <p:cTn id="64" presetID="58" presetClass="entr" presetSubtype="0" accel="100000" fill="hold" nodeType="withEffect">
                                  <p:stCondLst>
                                    <p:cond delay="0"/>
                                  </p:stCondLst>
                                  <p:childTnLst>
                                    <p:set>
                                      <p:cBhvr>
                                        <p:cTn id="65" dur="1" fill="hold">
                                          <p:stCondLst>
                                            <p:cond delay="0"/>
                                          </p:stCondLst>
                                        </p:cTn>
                                        <p:tgtEl>
                                          <p:spTgt spid="101379"/>
                                        </p:tgtEl>
                                        <p:attrNameLst>
                                          <p:attrName>style.visibility</p:attrName>
                                        </p:attrNameLst>
                                      </p:cBhvr>
                                      <p:to>
                                        <p:strVal val="visible"/>
                                      </p:to>
                                    </p:set>
                                    <p:anim calcmode="lin" valueType="num">
                                      <p:cBhvr>
                                        <p:cTn id="66" dur="500" fill="hold"/>
                                        <p:tgtEl>
                                          <p:spTgt spid="101379"/>
                                        </p:tgtEl>
                                        <p:attrNameLst>
                                          <p:attrName>ppt_w</p:attrName>
                                        </p:attrNameLst>
                                      </p:cBhvr>
                                      <p:tavLst>
                                        <p:tav tm="0">
                                          <p:val>
                                            <p:strVal val="#ppt_w*2.5"/>
                                          </p:val>
                                        </p:tav>
                                        <p:tav tm="100000">
                                          <p:val>
                                            <p:strVal val="#ppt_w"/>
                                          </p:val>
                                        </p:tav>
                                      </p:tavLst>
                                    </p:anim>
                                    <p:anim calcmode="lin" valueType="num">
                                      <p:cBhvr>
                                        <p:cTn id="67" dur="500" fill="hold"/>
                                        <p:tgtEl>
                                          <p:spTgt spid="101379"/>
                                        </p:tgtEl>
                                        <p:attrNameLst>
                                          <p:attrName>ppt_h</p:attrName>
                                        </p:attrNameLst>
                                      </p:cBhvr>
                                      <p:tavLst>
                                        <p:tav tm="0">
                                          <p:val>
                                            <p:strVal val="#ppt_h*0.01"/>
                                          </p:val>
                                        </p:tav>
                                        <p:tav tm="100000">
                                          <p:val>
                                            <p:strVal val="#ppt_h"/>
                                          </p:val>
                                        </p:tav>
                                      </p:tavLst>
                                    </p:anim>
                                    <p:anim calcmode="lin" valueType="num">
                                      <p:cBhvr>
                                        <p:cTn id="68" dur="500" fill="hold"/>
                                        <p:tgtEl>
                                          <p:spTgt spid="101379"/>
                                        </p:tgtEl>
                                        <p:attrNameLst>
                                          <p:attrName>ppt_x</p:attrName>
                                        </p:attrNameLst>
                                      </p:cBhvr>
                                      <p:tavLst>
                                        <p:tav tm="0">
                                          <p:val>
                                            <p:strVal val="#ppt_x"/>
                                          </p:val>
                                        </p:tav>
                                        <p:tav tm="100000">
                                          <p:val>
                                            <p:strVal val="#ppt_x"/>
                                          </p:val>
                                        </p:tav>
                                      </p:tavLst>
                                    </p:anim>
                                    <p:anim calcmode="lin" valueType="num">
                                      <p:cBhvr>
                                        <p:cTn id="69" dur="500" fill="hold"/>
                                        <p:tgtEl>
                                          <p:spTgt spid="101379"/>
                                        </p:tgtEl>
                                        <p:attrNameLst>
                                          <p:attrName>ppt_y</p:attrName>
                                        </p:attrNameLst>
                                      </p:cBhvr>
                                      <p:tavLst>
                                        <p:tav tm="0">
                                          <p:val>
                                            <p:strVal val="#ppt_h+1"/>
                                          </p:val>
                                        </p:tav>
                                        <p:tav tm="100000">
                                          <p:val>
                                            <p:strVal val="#ppt_y"/>
                                          </p:val>
                                        </p:tav>
                                      </p:tavLst>
                                    </p:anim>
                                    <p:animEffect transition="in" filter="fade">
                                      <p:cBhvr>
                                        <p:cTn id="70" dur="500"/>
                                        <p:tgtEl>
                                          <p:spTgt spid="101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28596" y="500042"/>
            <a:ext cx="8229600" cy="4926035"/>
          </a:xfrm>
        </p:spPr>
        <p:txBody>
          <a:bodyPr>
            <a:normAutofit fontScale="55000" lnSpcReduction="20000"/>
          </a:bodyPr>
          <a:lstStyle/>
          <a:p>
            <a:r>
              <a:rPr lang="ru-RU" dirty="0" smtClean="0"/>
              <a:t>Наклон графика равен </a:t>
            </a:r>
            <a:r>
              <a:rPr lang="ru-RU" i="1" dirty="0" err="1" smtClean="0"/>
              <a:t>ln</a:t>
            </a:r>
            <a:r>
              <a:rPr lang="ru-RU" i="1" dirty="0" smtClean="0"/>
              <a:t> </a:t>
            </a:r>
            <a:r>
              <a:rPr lang="ru-RU" i="1" dirty="0" smtClean="0">
                <a:sym typeface="Symbol"/>
              </a:rPr>
              <a:t></a:t>
            </a:r>
            <a:r>
              <a:rPr lang="ru-RU" baseline="-25000" dirty="0" smtClean="0"/>
              <a:t>1</a:t>
            </a:r>
            <a:r>
              <a:rPr lang="ru-RU" dirty="0" smtClean="0"/>
              <a:t> – собственной скорости естественного прироста. Соответствующий главному собственному числу собственный вектор отражает устойчивую структуру популяции и в нашем случае равен</a:t>
            </a:r>
          </a:p>
          <a:p>
            <a:pPr>
              <a:buNone/>
            </a:pPr>
            <a:r>
              <a:rPr lang="ru-RU" dirty="0" smtClean="0"/>
              <a:t> </a:t>
            </a:r>
          </a:p>
          <a:p>
            <a:endParaRPr lang="ru-RU" dirty="0" smtClean="0"/>
          </a:p>
          <a:p>
            <a:pPr>
              <a:buNone/>
            </a:pPr>
            <a:r>
              <a:rPr lang="ru-RU" dirty="0" smtClean="0"/>
              <a:t> </a:t>
            </a:r>
            <a:endParaRPr lang="en-US" dirty="0" smtClean="0"/>
          </a:p>
          <a:p>
            <a:pPr>
              <a:buNone/>
            </a:pPr>
            <a:endParaRPr lang="en-US" dirty="0" smtClean="0"/>
          </a:p>
          <a:p>
            <a:pPr>
              <a:buNone/>
            </a:pPr>
            <a:endParaRPr lang="ru-RU" dirty="0" smtClean="0"/>
          </a:p>
          <a:p>
            <a:r>
              <a:rPr lang="ru-RU" dirty="0" smtClean="0"/>
              <a:t>Этот пример страдает тем же недостатком, что и модель Мальтуса экспоненциального роста: мы допускаем, что популяция может неограниченно расти. Более реалистическая модель должна учитывать, что все элементы матрицы </a:t>
            </a:r>
            <a:r>
              <a:rPr lang="ru-RU" b="1" dirty="0" smtClean="0"/>
              <a:t>L</a:t>
            </a:r>
            <a:r>
              <a:rPr lang="ru-RU" dirty="0" smtClean="0"/>
              <a:t> являются некоторыми функциями размера популяции.</a:t>
            </a:r>
          </a:p>
          <a:p>
            <a:r>
              <a:rPr lang="ru-RU" dirty="0" smtClean="0"/>
              <a:t>Модели с применениями матриц </a:t>
            </a:r>
            <a:r>
              <a:rPr lang="ru-RU" dirty="0" err="1" smtClean="0"/>
              <a:t>Лесли</a:t>
            </a:r>
            <a:r>
              <a:rPr lang="ru-RU" dirty="0" smtClean="0"/>
              <a:t> для крупных возрастных групп могут дать описание колебательных изменений численности популяции. Пример такой модели ‑ описание динамики </a:t>
            </a:r>
            <a:r>
              <a:rPr lang="ru-RU" dirty="0" err="1" smtClean="0"/>
              <a:t>попул</a:t>
            </a:r>
            <a:r>
              <a:rPr lang="en-US" dirty="0" err="1" smtClean="0"/>
              <a:t>gf</a:t>
            </a:r>
            <a:r>
              <a:rPr lang="ru-RU" dirty="0" err="1" smtClean="0"/>
              <a:t>яции</a:t>
            </a:r>
            <a:r>
              <a:rPr lang="ru-RU" dirty="0" smtClean="0"/>
              <a:t> овсеца Шелли ‑ </a:t>
            </a:r>
            <a:r>
              <a:rPr lang="ru-RU" dirty="0" err="1" smtClean="0"/>
              <a:t>мелкодерновинного</a:t>
            </a:r>
            <a:r>
              <a:rPr lang="ru-RU" dirty="0" smtClean="0"/>
              <a:t> злака северных луговых степей (Розенберг, 1984). Модель позволила описать наблюдаемые в природе явления - старение овсеца и колебания распределений по возрастному спектру в течение ряда лет (рис. 3.19).</a:t>
            </a:r>
          </a:p>
          <a:p>
            <a:endParaRPr lang="ru-RU" dirty="0"/>
          </a:p>
        </p:txBody>
      </p:sp>
      <p:pic>
        <p:nvPicPr>
          <p:cNvPr id="103426" name="Picture 2" descr="C:\Users\73B5~1\AppData\Local\Temp\Rar$EX60.950\LectMB\Lect03.files\image177.gif"/>
          <p:cNvPicPr>
            <a:picLocks noChangeAspect="1" noChangeArrowheads="1"/>
          </p:cNvPicPr>
          <p:nvPr/>
        </p:nvPicPr>
        <p:blipFill>
          <a:blip r:embed="rId2" cstate="print"/>
          <a:srcRect/>
          <a:stretch>
            <a:fillRect/>
          </a:stretch>
        </p:blipFill>
        <p:spPr bwMode="auto">
          <a:xfrm>
            <a:off x="3857620" y="1142984"/>
            <a:ext cx="1285884" cy="1017991"/>
          </a:xfrm>
          <a:prstGeom prst="rect">
            <a:avLst/>
          </a:prstGeom>
          <a:noFill/>
        </p:spPr>
      </p:pic>
      <p:pic>
        <p:nvPicPr>
          <p:cNvPr id="5" name="Picture 2" descr="C:\Users\73B5~1\AppData\Local\Temp\Rar$EX60.950\LectMB\Lect03.files\image175.jpg"/>
          <p:cNvPicPr>
            <a:picLocks noChangeAspect="1" noChangeArrowheads="1"/>
          </p:cNvPicPr>
          <p:nvPr/>
        </p:nvPicPr>
        <p:blipFill>
          <a:blip r:embed="rId3" cstate="print"/>
          <a:srcRect/>
          <a:stretch>
            <a:fillRect/>
          </a:stretch>
        </p:blipFill>
        <p:spPr bwMode="auto">
          <a:xfrm>
            <a:off x="2285984" y="4286249"/>
            <a:ext cx="4343400" cy="2571751"/>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03426"/>
                                        </p:tgtEl>
                                        <p:attrNameLst>
                                          <p:attrName>style.visibility</p:attrName>
                                        </p:attrNameLst>
                                      </p:cBhvr>
                                      <p:to>
                                        <p:strVal val="visible"/>
                                      </p:to>
                                    </p:set>
                                    <p:anim calcmode="lin" valueType="num">
                                      <p:cBhvr>
                                        <p:cTn id="14" dur="500" fill="hold"/>
                                        <p:tgtEl>
                                          <p:spTgt spid="103426"/>
                                        </p:tgtEl>
                                        <p:attrNameLst>
                                          <p:attrName>ppt_w</p:attrName>
                                        </p:attrNameLst>
                                      </p:cBhvr>
                                      <p:tavLst>
                                        <p:tav tm="0">
                                          <p:val>
                                            <p:strVal val="#ppt_w*2.5"/>
                                          </p:val>
                                        </p:tav>
                                        <p:tav tm="100000">
                                          <p:val>
                                            <p:strVal val="#ppt_w"/>
                                          </p:val>
                                        </p:tav>
                                      </p:tavLst>
                                    </p:anim>
                                    <p:anim calcmode="lin" valueType="num">
                                      <p:cBhvr>
                                        <p:cTn id="15" dur="500" fill="hold"/>
                                        <p:tgtEl>
                                          <p:spTgt spid="103426"/>
                                        </p:tgtEl>
                                        <p:attrNameLst>
                                          <p:attrName>ppt_h</p:attrName>
                                        </p:attrNameLst>
                                      </p:cBhvr>
                                      <p:tavLst>
                                        <p:tav tm="0">
                                          <p:val>
                                            <p:strVal val="#ppt_h*0.01"/>
                                          </p:val>
                                        </p:tav>
                                        <p:tav tm="100000">
                                          <p:val>
                                            <p:strVal val="#ppt_h"/>
                                          </p:val>
                                        </p:tav>
                                      </p:tavLst>
                                    </p:anim>
                                    <p:anim calcmode="lin" valueType="num">
                                      <p:cBhvr>
                                        <p:cTn id="16" dur="500" fill="hold"/>
                                        <p:tgtEl>
                                          <p:spTgt spid="103426"/>
                                        </p:tgtEl>
                                        <p:attrNameLst>
                                          <p:attrName>ppt_x</p:attrName>
                                        </p:attrNameLst>
                                      </p:cBhvr>
                                      <p:tavLst>
                                        <p:tav tm="0">
                                          <p:val>
                                            <p:strVal val="#ppt_x"/>
                                          </p:val>
                                        </p:tav>
                                        <p:tav tm="100000">
                                          <p:val>
                                            <p:strVal val="#ppt_x"/>
                                          </p:val>
                                        </p:tav>
                                      </p:tavLst>
                                    </p:anim>
                                    <p:anim calcmode="lin" valueType="num">
                                      <p:cBhvr>
                                        <p:cTn id="17" dur="500" fill="hold"/>
                                        <p:tgtEl>
                                          <p:spTgt spid="103426"/>
                                        </p:tgtEl>
                                        <p:attrNameLst>
                                          <p:attrName>ppt_y</p:attrName>
                                        </p:attrNameLst>
                                      </p:cBhvr>
                                      <p:tavLst>
                                        <p:tav tm="0">
                                          <p:val>
                                            <p:strVal val="#ppt_h+1"/>
                                          </p:val>
                                        </p:tav>
                                        <p:tav tm="100000">
                                          <p:val>
                                            <p:strVal val="#ppt_y"/>
                                          </p:val>
                                        </p:tav>
                                      </p:tavLst>
                                    </p:anim>
                                    <p:animEffect transition="in" filter="fade">
                                      <p:cBhvr>
                                        <p:cTn id="18" dur="500"/>
                                        <p:tgtEl>
                                          <p:spTgt spid="103426"/>
                                        </p:tgtEl>
                                      </p:cBhvr>
                                    </p:animEffect>
                                  </p:childTnLst>
                                </p:cTn>
                              </p:par>
                              <p:par>
                                <p:cTn id="19" presetID="58" presetClass="entr" presetSubtype="0" accel="10000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2"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5" dur="500"/>
                                        <p:tgtEl>
                                          <p:spTgt spid="3">
                                            <p:txEl>
                                              <p:pRg st="1" end="1"/>
                                            </p:txEl>
                                          </p:spTgt>
                                        </p:tgtEl>
                                      </p:cBhvr>
                                    </p:animEffect>
                                  </p:childTnLst>
                                </p:cTn>
                              </p:par>
                              <p:par>
                                <p:cTn id="26" presetID="58" presetClass="entr" presetSubtype="0" accel="10000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9"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8" presetClass="entr" presetSubtype="0" accel="10000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38"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8" presetClass="entr" presetSubtype="0" accel="10000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p:cTn id="46"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47"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Уравнения с запаздыванием</a:t>
            </a:r>
            <a:endParaRPr lang="ru-RU" dirty="0"/>
          </a:p>
        </p:txBody>
      </p:sp>
      <p:sp>
        <p:nvSpPr>
          <p:cNvPr id="3" name="Содержимое 2"/>
          <p:cNvSpPr>
            <a:spLocks noGrp="1"/>
          </p:cNvSpPr>
          <p:nvPr>
            <p:ph idx="1"/>
          </p:nvPr>
        </p:nvSpPr>
        <p:spPr>
          <a:xfrm>
            <a:off x="457200" y="1646236"/>
            <a:ext cx="8229600" cy="4854597"/>
          </a:xfrm>
        </p:spPr>
        <p:txBody>
          <a:bodyPr>
            <a:normAutofit fontScale="85000" lnSpcReduction="20000"/>
          </a:bodyPr>
          <a:lstStyle/>
          <a:p>
            <a:r>
              <a:rPr lang="ru-RU" dirty="0" smtClean="0"/>
              <a:t>В реальных системах всегда имеется некоторое запаздывание в регуляции численности, вызванное несколькими причинами. Развитие любой взрослой особи из оплодотворенного яйца требует определенного времени. Поэтому если какое-нибудь изменение внешних факторов, например, увеличение ресурсов, вызовет повышение продуктивности взрослых особей, то соответствующее изменение численности произойдет лишь по прошествии времени </a:t>
            </a:r>
            <a:r>
              <a:rPr lang="ru-RU" i="1" dirty="0" smtClean="0"/>
              <a:t>T</a:t>
            </a:r>
            <a:r>
              <a:rPr lang="ru-RU" dirty="0" smtClean="0"/>
              <a:t>. Это означает, что уравнение </a:t>
            </a:r>
          </a:p>
          <a:p>
            <a:r>
              <a:rPr lang="ru-RU" i="1" dirty="0" err="1" smtClean="0"/>
              <a:t>dx</a:t>
            </a:r>
            <a:r>
              <a:rPr lang="ru-RU" i="1" dirty="0" smtClean="0"/>
              <a:t>/</a:t>
            </a:r>
            <a:r>
              <a:rPr lang="ru-RU" i="1" dirty="0" err="1" smtClean="0"/>
              <a:t>dt=f</a:t>
            </a:r>
            <a:r>
              <a:rPr lang="ru-RU" i="1" dirty="0" smtClean="0"/>
              <a:t>(</a:t>
            </a:r>
            <a:r>
              <a:rPr lang="ru-RU" i="1" dirty="0" err="1" smtClean="0"/>
              <a:t>x</a:t>
            </a:r>
            <a:r>
              <a:rPr lang="ru-RU" i="1" dirty="0" smtClean="0"/>
              <a:t>),</a:t>
            </a:r>
            <a:endParaRPr lang="ru-RU" dirty="0" smtClean="0"/>
          </a:p>
          <a:p>
            <a:r>
              <a:rPr lang="ru-RU" dirty="0" smtClean="0"/>
              <a:t>где </a:t>
            </a:r>
            <a:r>
              <a:rPr lang="ru-RU" i="1" dirty="0" err="1" smtClean="0"/>
              <a:t>x</a:t>
            </a:r>
            <a:r>
              <a:rPr lang="ru-RU" i="1" dirty="0" smtClean="0"/>
              <a:t> </a:t>
            </a:r>
            <a:r>
              <a:rPr lang="ru-RU" dirty="0" smtClean="0"/>
              <a:t>- число взрослых особей в момент времени </a:t>
            </a:r>
            <a:r>
              <a:rPr lang="ru-RU" i="1" dirty="0" err="1" smtClean="0"/>
              <a:t>t</a:t>
            </a:r>
            <a:r>
              <a:rPr lang="ru-RU" dirty="0" smtClean="0"/>
              <a:t> следует заменить уравнением</a:t>
            </a:r>
          </a:p>
          <a:p>
            <a:r>
              <a:rPr lang="ru-RU" i="1" dirty="0" err="1" smtClean="0"/>
              <a:t>dx</a:t>
            </a:r>
            <a:r>
              <a:rPr lang="ru-RU" i="1" dirty="0" smtClean="0"/>
              <a:t>/</a:t>
            </a:r>
            <a:r>
              <a:rPr lang="ru-RU" i="1" dirty="0" err="1" smtClean="0"/>
              <a:t>dt=f</a:t>
            </a:r>
            <a:r>
              <a:rPr lang="ru-RU" i="1" dirty="0" smtClean="0"/>
              <a:t>{</a:t>
            </a:r>
            <a:r>
              <a:rPr lang="ru-RU" i="1" dirty="0" err="1" smtClean="0"/>
              <a:t>x</a:t>
            </a:r>
            <a:r>
              <a:rPr lang="ru-RU" i="1" dirty="0" smtClean="0"/>
              <a:t>(</a:t>
            </a:r>
            <a:r>
              <a:rPr lang="ru-RU" i="1" dirty="0" err="1" smtClean="0"/>
              <a:t>t-T</a:t>
            </a:r>
            <a:r>
              <a:rPr lang="ru-RU" i="1" dirty="0" smtClean="0"/>
              <a:t>)}.</a:t>
            </a:r>
            <a:endParaRPr lang="ru-RU" dirty="0" smtClean="0"/>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4711721"/>
          </a:xfrm>
        </p:spPr>
        <p:txBody>
          <a:bodyPr>
            <a:normAutofit fontScale="70000" lnSpcReduction="20000"/>
          </a:bodyPr>
          <a:lstStyle/>
          <a:p>
            <a:pPr algn="just"/>
            <a:r>
              <a:rPr lang="ru-RU" i="1" dirty="0" err="1" smtClean="0">
                <a:latin typeface="Times New Roman"/>
              </a:rPr>
              <a:t>Логистическое</a:t>
            </a:r>
            <a:r>
              <a:rPr lang="ru-RU" i="1" dirty="0" smtClean="0">
                <a:latin typeface="Times New Roman"/>
              </a:rPr>
              <a:t> уравнение с запаздыванием </a:t>
            </a:r>
            <a:r>
              <a:rPr lang="ru-RU" dirty="0" smtClean="0">
                <a:latin typeface="Times New Roman"/>
              </a:rPr>
              <a:t>может быть записано в виде:</a:t>
            </a:r>
            <a:endParaRPr lang="ru-RU" dirty="0" smtClean="0"/>
          </a:p>
          <a:p>
            <a:pPr algn="ctr">
              <a:spcBef>
                <a:spcPts val="600"/>
              </a:spcBef>
              <a:spcAft>
                <a:spcPts val="600"/>
              </a:spcAft>
              <a:buNone/>
            </a:pPr>
            <a:r>
              <a:rPr lang="ru-RU" dirty="0" smtClean="0">
                <a:latin typeface="Times New Roman"/>
              </a:rPr>
              <a:t>				(3.24)</a:t>
            </a:r>
            <a:endParaRPr lang="ru-RU" dirty="0" smtClean="0"/>
          </a:p>
          <a:p>
            <a:pPr algn="just"/>
            <a:r>
              <a:rPr lang="ru-RU" dirty="0" smtClean="0">
                <a:latin typeface="Times New Roman"/>
              </a:rPr>
              <a:t>Более точное уравнение, учитывающее распределение времени запаздывания имеет вид:</a:t>
            </a:r>
            <a:endParaRPr lang="en-US" dirty="0" smtClean="0">
              <a:latin typeface="Times New Roman"/>
            </a:endParaRPr>
          </a:p>
          <a:p>
            <a:pPr algn="just"/>
            <a:endParaRPr lang="ru-RU" dirty="0" smtClean="0"/>
          </a:p>
          <a:p>
            <a:pPr algn="ctr">
              <a:spcBef>
                <a:spcPts val="600"/>
              </a:spcBef>
              <a:spcAft>
                <a:spcPts val="600"/>
              </a:spcAft>
              <a:buNone/>
              <a:tabLst>
                <a:tab pos="3420745" algn="r"/>
              </a:tabLst>
            </a:pPr>
            <a:r>
              <a:rPr lang="ru-RU" dirty="0" smtClean="0">
                <a:latin typeface="Times New Roman"/>
              </a:rPr>
              <a:t>			</a:t>
            </a:r>
            <a:r>
              <a:rPr lang="en-US" dirty="0" smtClean="0">
                <a:latin typeface="Times New Roman"/>
              </a:rPr>
              <a:t> </a:t>
            </a:r>
            <a:r>
              <a:rPr lang="ru-RU" dirty="0" smtClean="0">
                <a:latin typeface="Times New Roman"/>
              </a:rPr>
              <a:t>(3.25)</a:t>
            </a:r>
            <a:endParaRPr lang="ru-RU" dirty="0" smtClean="0"/>
          </a:p>
          <a:p>
            <a:pPr algn="just"/>
            <a:r>
              <a:rPr lang="ru-RU" dirty="0" smtClean="0">
                <a:latin typeface="Times New Roman"/>
              </a:rPr>
              <a:t>Типичный вид весовой функции </a:t>
            </a:r>
            <a:r>
              <a:rPr lang="ru-RU" dirty="0" smtClean="0">
                <a:latin typeface="Times New Roman"/>
                <a:sym typeface="Symbol"/>
              </a:rPr>
              <a:t></a:t>
            </a:r>
            <a:r>
              <a:rPr lang="ru-RU" dirty="0" smtClean="0">
                <a:latin typeface="Times New Roman"/>
              </a:rPr>
              <a:t>(</a:t>
            </a:r>
            <a:r>
              <a:rPr lang="ru-RU" i="1" dirty="0" err="1" smtClean="0">
                <a:latin typeface="Times New Roman"/>
              </a:rPr>
              <a:t>t</a:t>
            </a:r>
            <a:r>
              <a:rPr lang="ru-RU" dirty="0" smtClean="0">
                <a:latin typeface="Times New Roman"/>
              </a:rPr>
              <a:t>) изображен на рисунке 3.20. Такого типа уравнения могут иметь колебательные решения. Это легко проверить для простого линейного уравнения:</a:t>
            </a:r>
            <a:endParaRPr lang="en-US" dirty="0" smtClean="0">
              <a:latin typeface="Times New Roman"/>
            </a:endParaRPr>
          </a:p>
          <a:p>
            <a:pPr algn="just"/>
            <a:endParaRPr lang="ru-RU" dirty="0" smtClean="0"/>
          </a:p>
          <a:p>
            <a:pPr algn="ctr">
              <a:spcBef>
                <a:spcPts val="600"/>
              </a:spcBef>
              <a:spcAft>
                <a:spcPts val="600"/>
              </a:spcAft>
              <a:buNone/>
              <a:tabLst>
                <a:tab pos="3060700" algn="r"/>
              </a:tabLst>
            </a:pPr>
            <a:r>
              <a:rPr lang="ru-RU" dirty="0" smtClean="0">
                <a:latin typeface="Times New Roman"/>
              </a:rPr>
              <a:t>			(3.26)</a:t>
            </a:r>
            <a:endParaRPr lang="ru-RU" dirty="0" smtClean="0"/>
          </a:p>
          <a:p>
            <a:pPr algn="just"/>
            <a:r>
              <a:rPr lang="ru-RU" dirty="0" smtClean="0">
                <a:latin typeface="Times New Roman"/>
              </a:rPr>
              <a:t>Уравнение (3.26) имеет периодическое решение </a:t>
            </a:r>
            <a:r>
              <a:rPr lang="ru-RU" i="1" dirty="0" smtClean="0">
                <a:latin typeface="Times New Roman"/>
              </a:rPr>
              <a:t>N</a:t>
            </a:r>
            <a:r>
              <a:rPr lang="ru-RU" dirty="0" smtClean="0">
                <a:latin typeface="Times New Roman"/>
              </a:rPr>
              <a:t>(</a:t>
            </a:r>
            <a:r>
              <a:rPr lang="ru-RU" i="1" dirty="0" err="1" smtClean="0">
                <a:latin typeface="Times New Roman"/>
              </a:rPr>
              <a:t>t</a:t>
            </a:r>
            <a:r>
              <a:rPr lang="ru-RU" dirty="0" smtClean="0">
                <a:latin typeface="Times New Roman"/>
              </a:rPr>
              <a:t>) = </a:t>
            </a:r>
            <a:r>
              <a:rPr lang="ru-RU" i="1" dirty="0" err="1" smtClean="0">
                <a:latin typeface="Times New Roman"/>
              </a:rPr>
              <a:t>Acos</a:t>
            </a:r>
            <a:r>
              <a:rPr lang="ru-RU" dirty="0" smtClean="0">
                <a:latin typeface="Times New Roman"/>
              </a:rPr>
              <a:t>(</a:t>
            </a:r>
            <a:r>
              <a:rPr lang="ru-RU" i="1" dirty="0" smtClean="0">
                <a:latin typeface="Times New Roman"/>
                <a:sym typeface="Symbol"/>
              </a:rPr>
              <a:t></a:t>
            </a:r>
            <a:r>
              <a:rPr lang="ru-RU" i="1" dirty="0" err="1" smtClean="0">
                <a:latin typeface="Times New Roman"/>
              </a:rPr>
              <a:t>t</a:t>
            </a:r>
            <a:r>
              <a:rPr lang="ru-RU" dirty="0" smtClean="0">
                <a:latin typeface="Times New Roman"/>
              </a:rPr>
              <a:t>/2</a:t>
            </a:r>
            <a:r>
              <a:rPr lang="ru-RU" i="1" dirty="0" smtClean="0">
                <a:latin typeface="Times New Roman"/>
              </a:rPr>
              <a:t>T</a:t>
            </a:r>
            <a:r>
              <a:rPr lang="ru-RU" dirty="0" smtClean="0">
                <a:latin typeface="Times New Roman"/>
              </a:rPr>
              <a:t>) в широком диапазоне значений скоростей роста </a:t>
            </a:r>
            <a:r>
              <a:rPr lang="ru-RU" i="1" dirty="0" err="1" smtClean="0">
                <a:latin typeface="Times New Roman"/>
              </a:rPr>
              <a:t>r</a:t>
            </a:r>
            <a:r>
              <a:rPr lang="ru-RU" dirty="0" smtClean="0">
                <a:latin typeface="Times New Roman"/>
              </a:rPr>
              <a:t> и времени запаздывания </a:t>
            </a:r>
            <a:r>
              <a:rPr lang="ru-RU" i="1" dirty="0" smtClean="0">
                <a:latin typeface="Times New Roman"/>
              </a:rPr>
              <a:t>T</a:t>
            </a:r>
            <a:r>
              <a:rPr lang="ru-RU" dirty="0" smtClean="0">
                <a:latin typeface="Times New Roman"/>
              </a:rPr>
              <a:t>.</a:t>
            </a:r>
            <a:endParaRPr lang="ru-RU" dirty="0" smtClean="0"/>
          </a:p>
          <a:p>
            <a:endParaRPr lang="ru-RU" dirty="0"/>
          </a:p>
        </p:txBody>
      </p:sp>
      <p:pic>
        <p:nvPicPr>
          <p:cNvPr id="105474" name="Picture 2" descr="C:\Users\73B5~1\AppData\Local\Temp\Rar$EX60.950\LectMB\Lect03.files\image179.gif"/>
          <p:cNvPicPr>
            <a:picLocks noChangeAspect="1" noChangeArrowheads="1"/>
          </p:cNvPicPr>
          <p:nvPr/>
        </p:nvPicPr>
        <p:blipFill>
          <a:blip r:embed="rId2" cstate="print"/>
          <a:srcRect/>
          <a:stretch>
            <a:fillRect/>
          </a:stretch>
        </p:blipFill>
        <p:spPr bwMode="auto">
          <a:xfrm>
            <a:off x="3357554" y="2071678"/>
            <a:ext cx="2214578" cy="576046"/>
          </a:xfrm>
          <a:prstGeom prst="rect">
            <a:avLst/>
          </a:prstGeom>
          <a:noFill/>
        </p:spPr>
      </p:pic>
      <p:pic>
        <p:nvPicPr>
          <p:cNvPr id="105475" name="Picture 3" descr="C:\Users\73B5~1\AppData\Local\Temp\Rar$EX60.950\LectMB\Lect03.files\image181.gif"/>
          <p:cNvPicPr>
            <a:picLocks noChangeAspect="1" noChangeArrowheads="1"/>
          </p:cNvPicPr>
          <p:nvPr/>
        </p:nvPicPr>
        <p:blipFill>
          <a:blip r:embed="rId3" cstate="print"/>
          <a:srcRect/>
          <a:stretch>
            <a:fillRect/>
          </a:stretch>
        </p:blipFill>
        <p:spPr bwMode="auto">
          <a:xfrm>
            <a:off x="2643174" y="3214686"/>
            <a:ext cx="3164181" cy="571504"/>
          </a:xfrm>
          <a:prstGeom prst="rect">
            <a:avLst/>
          </a:prstGeom>
          <a:noFill/>
        </p:spPr>
      </p:pic>
      <p:pic>
        <p:nvPicPr>
          <p:cNvPr id="105476" name="Picture 4" descr="C:\Users\73B5~1\AppData\Local\Temp\Rar$EX60.950\LectMB\Lect03.files\image183.gif"/>
          <p:cNvPicPr>
            <a:picLocks noChangeAspect="1" noChangeArrowheads="1"/>
          </p:cNvPicPr>
          <p:nvPr/>
        </p:nvPicPr>
        <p:blipFill>
          <a:blip r:embed="rId4" cstate="print"/>
          <a:srcRect/>
          <a:stretch>
            <a:fillRect/>
          </a:stretch>
        </p:blipFill>
        <p:spPr bwMode="auto">
          <a:xfrm>
            <a:off x="3286116" y="4643446"/>
            <a:ext cx="2085642" cy="64294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105474"/>
                                        </p:tgtEl>
                                        <p:attrNameLst>
                                          <p:attrName>style.visibility</p:attrName>
                                        </p:attrNameLst>
                                      </p:cBhvr>
                                      <p:to>
                                        <p:strVal val="visible"/>
                                      </p:to>
                                    </p:set>
                                    <p:anim calcmode="lin" valueType="num">
                                      <p:cBhvr>
                                        <p:cTn id="23" dur="500" fill="hold"/>
                                        <p:tgtEl>
                                          <p:spTgt spid="105474"/>
                                        </p:tgtEl>
                                        <p:attrNameLst>
                                          <p:attrName>ppt_w</p:attrName>
                                        </p:attrNameLst>
                                      </p:cBhvr>
                                      <p:tavLst>
                                        <p:tav tm="0">
                                          <p:val>
                                            <p:strVal val="#ppt_w*2.5"/>
                                          </p:val>
                                        </p:tav>
                                        <p:tav tm="100000">
                                          <p:val>
                                            <p:strVal val="#ppt_w"/>
                                          </p:val>
                                        </p:tav>
                                      </p:tavLst>
                                    </p:anim>
                                    <p:anim calcmode="lin" valueType="num">
                                      <p:cBhvr>
                                        <p:cTn id="24" dur="500" fill="hold"/>
                                        <p:tgtEl>
                                          <p:spTgt spid="105474"/>
                                        </p:tgtEl>
                                        <p:attrNameLst>
                                          <p:attrName>ppt_h</p:attrName>
                                        </p:attrNameLst>
                                      </p:cBhvr>
                                      <p:tavLst>
                                        <p:tav tm="0">
                                          <p:val>
                                            <p:strVal val="#ppt_h*0.01"/>
                                          </p:val>
                                        </p:tav>
                                        <p:tav tm="100000">
                                          <p:val>
                                            <p:strVal val="#ppt_h"/>
                                          </p:val>
                                        </p:tav>
                                      </p:tavLst>
                                    </p:anim>
                                    <p:anim calcmode="lin" valueType="num">
                                      <p:cBhvr>
                                        <p:cTn id="25" dur="500" fill="hold"/>
                                        <p:tgtEl>
                                          <p:spTgt spid="105474"/>
                                        </p:tgtEl>
                                        <p:attrNameLst>
                                          <p:attrName>ppt_x</p:attrName>
                                        </p:attrNameLst>
                                      </p:cBhvr>
                                      <p:tavLst>
                                        <p:tav tm="0">
                                          <p:val>
                                            <p:strVal val="#ppt_x"/>
                                          </p:val>
                                        </p:tav>
                                        <p:tav tm="100000">
                                          <p:val>
                                            <p:strVal val="#ppt_x"/>
                                          </p:val>
                                        </p:tav>
                                      </p:tavLst>
                                    </p:anim>
                                    <p:anim calcmode="lin" valueType="num">
                                      <p:cBhvr>
                                        <p:cTn id="26" dur="500" fill="hold"/>
                                        <p:tgtEl>
                                          <p:spTgt spid="105474"/>
                                        </p:tgtEl>
                                        <p:attrNameLst>
                                          <p:attrName>ppt_y</p:attrName>
                                        </p:attrNameLst>
                                      </p:cBhvr>
                                      <p:tavLst>
                                        <p:tav tm="0">
                                          <p:val>
                                            <p:strVal val="#ppt_h+1"/>
                                          </p:val>
                                        </p:tav>
                                        <p:tav tm="100000">
                                          <p:val>
                                            <p:strVal val="#ppt_y"/>
                                          </p:val>
                                        </p:tav>
                                      </p:tavLst>
                                    </p:anim>
                                    <p:animEffect transition="in" filter="fade">
                                      <p:cBhvr>
                                        <p:cTn id="27" dur="500"/>
                                        <p:tgtEl>
                                          <p:spTgt spid="105474"/>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4" end="4"/>
                                            </p:txEl>
                                          </p:spTgt>
                                        </p:tgtEl>
                                      </p:cBhvr>
                                    </p:animEffect>
                                  </p:childTnLst>
                                </p:cTn>
                              </p:par>
                              <p:par>
                                <p:cTn id="46" presetID="58" presetClass="entr" presetSubtype="0" accel="100000" fill="hold" nodeType="withEffect">
                                  <p:stCondLst>
                                    <p:cond delay="0"/>
                                  </p:stCondLst>
                                  <p:childTnLst>
                                    <p:set>
                                      <p:cBhvr>
                                        <p:cTn id="47" dur="1" fill="hold">
                                          <p:stCondLst>
                                            <p:cond delay="0"/>
                                          </p:stCondLst>
                                        </p:cTn>
                                        <p:tgtEl>
                                          <p:spTgt spid="105475"/>
                                        </p:tgtEl>
                                        <p:attrNameLst>
                                          <p:attrName>style.visibility</p:attrName>
                                        </p:attrNameLst>
                                      </p:cBhvr>
                                      <p:to>
                                        <p:strVal val="visible"/>
                                      </p:to>
                                    </p:set>
                                    <p:anim calcmode="lin" valueType="num">
                                      <p:cBhvr>
                                        <p:cTn id="48" dur="500" fill="hold"/>
                                        <p:tgtEl>
                                          <p:spTgt spid="105475"/>
                                        </p:tgtEl>
                                        <p:attrNameLst>
                                          <p:attrName>ppt_w</p:attrName>
                                        </p:attrNameLst>
                                      </p:cBhvr>
                                      <p:tavLst>
                                        <p:tav tm="0">
                                          <p:val>
                                            <p:strVal val="#ppt_w*2.5"/>
                                          </p:val>
                                        </p:tav>
                                        <p:tav tm="100000">
                                          <p:val>
                                            <p:strVal val="#ppt_w"/>
                                          </p:val>
                                        </p:tav>
                                      </p:tavLst>
                                    </p:anim>
                                    <p:anim calcmode="lin" valueType="num">
                                      <p:cBhvr>
                                        <p:cTn id="49" dur="500" fill="hold"/>
                                        <p:tgtEl>
                                          <p:spTgt spid="105475"/>
                                        </p:tgtEl>
                                        <p:attrNameLst>
                                          <p:attrName>ppt_h</p:attrName>
                                        </p:attrNameLst>
                                      </p:cBhvr>
                                      <p:tavLst>
                                        <p:tav tm="0">
                                          <p:val>
                                            <p:strVal val="#ppt_h*0.01"/>
                                          </p:val>
                                        </p:tav>
                                        <p:tav tm="100000">
                                          <p:val>
                                            <p:strVal val="#ppt_h"/>
                                          </p:val>
                                        </p:tav>
                                      </p:tavLst>
                                    </p:anim>
                                    <p:anim calcmode="lin" valueType="num">
                                      <p:cBhvr>
                                        <p:cTn id="50" dur="500" fill="hold"/>
                                        <p:tgtEl>
                                          <p:spTgt spid="105475"/>
                                        </p:tgtEl>
                                        <p:attrNameLst>
                                          <p:attrName>ppt_x</p:attrName>
                                        </p:attrNameLst>
                                      </p:cBhvr>
                                      <p:tavLst>
                                        <p:tav tm="0">
                                          <p:val>
                                            <p:strVal val="#ppt_x"/>
                                          </p:val>
                                        </p:tav>
                                        <p:tav tm="100000">
                                          <p:val>
                                            <p:strVal val="#ppt_x"/>
                                          </p:val>
                                        </p:tav>
                                      </p:tavLst>
                                    </p:anim>
                                    <p:anim calcmode="lin" valueType="num">
                                      <p:cBhvr>
                                        <p:cTn id="51" dur="500" fill="hold"/>
                                        <p:tgtEl>
                                          <p:spTgt spid="105475"/>
                                        </p:tgtEl>
                                        <p:attrNameLst>
                                          <p:attrName>ppt_y</p:attrName>
                                        </p:attrNameLst>
                                      </p:cBhvr>
                                      <p:tavLst>
                                        <p:tav tm="0">
                                          <p:val>
                                            <p:strVal val="#ppt_h+1"/>
                                          </p:val>
                                        </p:tav>
                                        <p:tav tm="100000">
                                          <p:val>
                                            <p:strVal val="#ppt_y"/>
                                          </p:val>
                                        </p:tav>
                                      </p:tavLst>
                                    </p:anim>
                                    <p:animEffect transition="in" filter="fade">
                                      <p:cBhvr>
                                        <p:cTn id="52" dur="500"/>
                                        <p:tgtEl>
                                          <p:spTgt spid="105475"/>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 calcmode="lin" valueType="num">
                                      <p:cBhvr>
                                        <p:cTn id="66"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67"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6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70" dur="500"/>
                                        <p:tgtEl>
                                          <p:spTgt spid="3">
                                            <p:txEl>
                                              <p:pRg st="7" end="7"/>
                                            </p:txEl>
                                          </p:spTgt>
                                        </p:tgtEl>
                                      </p:cBhvr>
                                    </p:animEffect>
                                  </p:childTnLst>
                                </p:cTn>
                              </p:par>
                              <p:par>
                                <p:cTn id="71" presetID="58" presetClass="entr" presetSubtype="0" accel="100000" fill="hold" nodeType="withEffect">
                                  <p:stCondLst>
                                    <p:cond delay="0"/>
                                  </p:stCondLst>
                                  <p:childTnLst>
                                    <p:set>
                                      <p:cBhvr>
                                        <p:cTn id="72" dur="1" fill="hold">
                                          <p:stCondLst>
                                            <p:cond delay="0"/>
                                          </p:stCondLst>
                                        </p:cTn>
                                        <p:tgtEl>
                                          <p:spTgt spid="105476"/>
                                        </p:tgtEl>
                                        <p:attrNameLst>
                                          <p:attrName>style.visibility</p:attrName>
                                        </p:attrNameLst>
                                      </p:cBhvr>
                                      <p:to>
                                        <p:strVal val="visible"/>
                                      </p:to>
                                    </p:set>
                                    <p:anim calcmode="lin" valueType="num">
                                      <p:cBhvr>
                                        <p:cTn id="73" dur="500" fill="hold"/>
                                        <p:tgtEl>
                                          <p:spTgt spid="105476"/>
                                        </p:tgtEl>
                                        <p:attrNameLst>
                                          <p:attrName>ppt_w</p:attrName>
                                        </p:attrNameLst>
                                      </p:cBhvr>
                                      <p:tavLst>
                                        <p:tav tm="0">
                                          <p:val>
                                            <p:strVal val="#ppt_w*2.5"/>
                                          </p:val>
                                        </p:tav>
                                        <p:tav tm="100000">
                                          <p:val>
                                            <p:strVal val="#ppt_w"/>
                                          </p:val>
                                        </p:tav>
                                      </p:tavLst>
                                    </p:anim>
                                    <p:anim calcmode="lin" valueType="num">
                                      <p:cBhvr>
                                        <p:cTn id="74" dur="500" fill="hold"/>
                                        <p:tgtEl>
                                          <p:spTgt spid="105476"/>
                                        </p:tgtEl>
                                        <p:attrNameLst>
                                          <p:attrName>ppt_h</p:attrName>
                                        </p:attrNameLst>
                                      </p:cBhvr>
                                      <p:tavLst>
                                        <p:tav tm="0">
                                          <p:val>
                                            <p:strVal val="#ppt_h*0.01"/>
                                          </p:val>
                                        </p:tav>
                                        <p:tav tm="100000">
                                          <p:val>
                                            <p:strVal val="#ppt_h"/>
                                          </p:val>
                                        </p:tav>
                                      </p:tavLst>
                                    </p:anim>
                                    <p:anim calcmode="lin" valueType="num">
                                      <p:cBhvr>
                                        <p:cTn id="75" dur="500" fill="hold"/>
                                        <p:tgtEl>
                                          <p:spTgt spid="105476"/>
                                        </p:tgtEl>
                                        <p:attrNameLst>
                                          <p:attrName>ppt_x</p:attrName>
                                        </p:attrNameLst>
                                      </p:cBhvr>
                                      <p:tavLst>
                                        <p:tav tm="0">
                                          <p:val>
                                            <p:strVal val="#ppt_x"/>
                                          </p:val>
                                        </p:tav>
                                        <p:tav tm="100000">
                                          <p:val>
                                            <p:strVal val="#ppt_x"/>
                                          </p:val>
                                        </p:tav>
                                      </p:tavLst>
                                    </p:anim>
                                    <p:anim calcmode="lin" valueType="num">
                                      <p:cBhvr>
                                        <p:cTn id="76" dur="500" fill="hold"/>
                                        <p:tgtEl>
                                          <p:spTgt spid="105476"/>
                                        </p:tgtEl>
                                        <p:attrNameLst>
                                          <p:attrName>ppt_y</p:attrName>
                                        </p:attrNameLst>
                                      </p:cBhvr>
                                      <p:tavLst>
                                        <p:tav tm="0">
                                          <p:val>
                                            <p:strVal val="#ppt_h+1"/>
                                          </p:val>
                                        </p:tav>
                                        <p:tav tm="100000">
                                          <p:val>
                                            <p:strVal val="#ppt_y"/>
                                          </p:val>
                                        </p:tav>
                                      </p:tavLst>
                                    </p:anim>
                                    <p:animEffect transition="in" filter="fade">
                                      <p:cBhvr>
                                        <p:cTn id="77" dur="500"/>
                                        <p:tgtEl>
                                          <p:spTgt spid="105476"/>
                                        </p:tgtEl>
                                      </p:cBhvr>
                                    </p:animEffect>
                                  </p:childTnLst>
                                </p:cTn>
                              </p:par>
                            </p:childTnLst>
                          </p:cTn>
                        </p:par>
                      </p:childTnLst>
                    </p:cTn>
                  </p:par>
                  <p:par>
                    <p:cTn id="78" fill="hold">
                      <p:stCondLst>
                        <p:cond delay="indefinite"/>
                      </p:stCondLst>
                      <p:childTnLst>
                        <p:par>
                          <p:cTn id="79" fill="hold">
                            <p:stCondLst>
                              <p:cond delay="0"/>
                            </p:stCondLst>
                            <p:childTnLst>
                              <p:par>
                                <p:cTn id="80" presetID="58" presetClass="entr" presetSubtype="0" accel="100000" fill="hold" grpId="0" nodeType="clickEffect">
                                  <p:stCondLst>
                                    <p:cond delay="0"/>
                                  </p:stCondLst>
                                  <p:childTnLst>
                                    <p:set>
                                      <p:cBhvr>
                                        <p:cTn id="81" dur="1" fill="hold">
                                          <p:stCondLst>
                                            <p:cond delay="0"/>
                                          </p:stCondLst>
                                        </p:cTn>
                                        <p:tgtEl>
                                          <p:spTgt spid="3">
                                            <p:txEl>
                                              <p:pRg st="8" end="8"/>
                                            </p:txEl>
                                          </p:spTgt>
                                        </p:tgtEl>
                                        <p:attrNameLst>
                                          <p:attrName>style.visibility</p:attrName>
                                        </p:attrNameLst>
                                      </p:cBhvr>
                                      <p:to>
                                        <p:strVal val="visible"/>
                                      </p:to>
                                    </p:set>
                                    <p:anim calcmode="lin" valueType="num">
                                      <p:cBhvr>
                                        <p:cTn id="82"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83"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8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5"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8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857232"/>
            <a:ext cx="8229600" cy="5857915"/>
          </a:xfrm>
        </p:spPr>
        <p:txBody>
          <a:bodyPr>
            <a:normAutofit fontScale="70000" lnSpcReduction="20000"/>
          </a:bodyPr>
          <a:lstStyle/>
          <a:p>
            <a:r>
              <a:rPr lang="ru-RU" dirty="0" smtClean="0"/>
              <a:t>Решение уравнений с запаздыванием демонстрирует замечательное разнообразие динамических режимов, в том числе колебания и динамический хаос, в зависимости от значений параметров системы. </a:t>
            </a:r>
          </a:p>
          <a:p>
            <a:r>
              <a:rPr lang="ru-RU" dirty="0" smtClean="0"/>
              <a:t>В технике хорошо известно, что запаздывание в регуляции системы может привести к возникновению колебаний переменных. Если система регулируется петлей обратной связи, в которой происходит существенная задержка, то весьма вероятно возникновение колебаний. (В экономике – причина бумов и спадов). Если продолжительность задержки в петле обратной связи больше собственного времени системы, могут возникнуть колебания с нарастающей амплитудой, нарушаются их период и фаза.</a:t>
            </a:r>
          </a:p>
          <a:p>
            <a:r>
              <a:rPr lang="ru-RU" dirty="0" smtClean="0"/>
              <a:t>Принято считать, что малое запаздывание слабо сказывается на поведение системы. Однако в работах последних лет показано, что интуитивное представление о том, что чем больше запаздывание. тем больше его дестабилизирующий эффект, неправильно. В некоторых системах взаимодействующих видов оказалось, что малые времена запаздывания наиболее опасны для стабильности системы.</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Вероятностные модели популяций</a:t>
            </a:r>
            <a:endParaRPr lang="ru-RU" dirty="0"/>
          </a:p>
        </p:txBody>
      </p:sp>
      <p:sp>
        <p:nvSpPr>
          <p:cNvPr id="3" name="Содержимое 2"/>
          <p:cNvSpPr>
            <a:spLocks noGrp="1"/>
          </p:cNvSpPr>
          <p:nvPr>
            <p:ph idx="1"/>
          </p:nvPr>
        </p:nvSpPr>
        <p:spPr>
          <a:xfrm>
            <a:off x="428596" y="928670"/>
            <a:ext cx="8229600" cy="5715040"/>
          </a:xfrm>
        </p:spPr>
        <p:txBody>
          <a:bodyPr>
            <a:normAutofit fontScale="70000" lnSpcReduction="20000"/>
          </a:bodyPr>
          <a:lstStyle/>
          <a:p>
            <a:r>
              <a:rPr lang="ru-RU" dirty="0" smtClean="0"/>
              <a:t>Рассмотренные нами модели популяций были детерминистическими. Однако существуют два аспекта, по которым детерминистическая модель не может служить точным отражением реальных экологических систем. </a:t>
            </a:r>
          </a:p>
          <a:p>
            <a:r>
              <a:rPr lang="ru-RU" dirty="0" smtClean="0"/>
              <a:t>Во-первых, она не учитывает вероятностный характер процессов размножения и гибели; во-вторых, не учитывает случайных колебаний, происходящих в среде во времени и приводящих к случайным флуктуациям параметров моделей. </a:t>
            </a:r>
          </a:p>
          <a:p>
            <a:r>
              <a:rPr lang="ru-RU" dirty="0" smtClean="0"/>
              <a:t>Учет этих факторов приводит к существенному усложнению математического аппарата. Поэтому обычно исследователи стараются строить детерминистические модели, ограничиваясь упоминанием о возможных последствиях учета </a:t>
            </a:r>
            <a:r>
              <a:rPr lang="ru-RU" dirty="0" err="1" smtClean="0"/>
              <a:t>стохастики</a:t>
            </a:r>
            <a:r>
              <a:rPr lang="ru-RU" dirty="0" smtClean="0"/>
              <a:t>. </a:t>
            </a:r>
          </a:p>
          <a:p>
            <a:r>
              <a:rPr lang="ru-RU" dirty="0" smtClean="0"/>
              <a:t>Если детерминистическая модель свидетельствует об устойчивом равновесии, стохастическая модель предскажет длительное выживание. </a:t>
            </a:r>
          </a:p>
          <a:p>
            <a:r>
              <a:rPr lang="ru-RU" dirty="0" smtClean="0"/>
              <a:t>Если детерминистическая модель предсказывает периодические снижения численности одного или нескольких видов, стохастическая модель даст некоторую положительную вероятность вымирания этих видов. </a:t>
            </a:r>
          </a:p>
          <a:p>
            <a:r>
              <a:rPr lang="ru-RU" dirty="0" smtClean="0"/>
              <a:t>Наконец, если детерминистическая модель не выявляет равновесия или равновесие неустойчивое, стохастическая модель предскажет высокую вероятность вымирания.</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28670"/>
            <a:ext cx="8229600" cy="5645866"/>
          </a:xfrm>
        </p:spPr>
        <p:txBody>
          <a:bodyPr>
            <a:normAutofit fontScale="77500" lnSpcReduction="20000"/>
          </a:bodyPr>
          <a:lstStyle/>
          <a:p>
            <a:r>
              <a:rPr lang="ru-RU" b="1" dirty="0" smtClean="0"/>
              <a:t>Вероятностное описание процессов размножения и гибели.</a:t>
            </a:r>
            <a:endParaRPr lang="ru-RU" dirty="0" smtClean="0"/>
          </a:p>
          <a:p>
            <a:r>
              <a:rPr lang="ru-RU" dirty="0" smtClean="0"/>
              <a:t>В качестве простейшего примера рассмотрим </a:t>
            </a:r>
            <a:r>
              <a:rPr lang="ru-RU" i="1" dirty="0" smtClean="0"/>
              <a:t>вероятностное описание</a:t>
            </a:r>
            <a:r>
              <a:rPr lang="ru-RU" dirty="0" smtClean="0"/>
              <a:t> процесса роста популяции </a:t>
            </a:r>
            <a:r>
              <a:rPr lang="ru-RU" i="1" dirty="0" smtClean="0"/>
              <a:t>с учетом только</a:t>
            </a:r>
            <a:r>
              <a:rPr lang="ru-RU" b="1" i="1" dirty="0" smtClean="0"/>
              <a:t> </a:t>
            </a:r>
            <a:r>
              <a:rPr lang="ru-RU" i="1" dirty="0" smtClean="0"/>
              <a:t>размножения.</a:t>
            </a:r>
            <a:r>
              <a:rPr lang="ru-RU" dirty="0" smtClean="0"/>
              <a:t> При детерминистическом подходе мы считали, что существует определенная скорость размножения </a:t>
            </a:r>
            <a:r>
              <a:rPr lang="ru-RU" dirty="0" smtClean="0">
                <a:sym typeface="Symbol"/>
              </a:rPr>
              <a:t></a:t>
            </a:r>
            <a:r>
              <a:rPr lang="ru-RU" dirty="0" smtClean="0"/>
              <a:t> такая, что численность популяции </a:t>
            </a:r>
            <a:r>
              <a:rPr lang="ru-RU" i="1" dirty="0" err="1" smtClean="0"/>
              <a:t>п</a:t>
            </a:r>
            <a:r>
              <a:rPr lang="ru-RU" dirty="0" smtClean="0"/>
              <a:t> за время </a:t>
            </a:r>
            <a:r>
              <a:rPr lang="ru-RU" i="1" dirty="0" err="1" smtClean="0"/>
              <a:t>dt</a:t>
            </a:r>
            <a:r>
              <a:rPr lang="ru-RU" dirty="0" smtClean="0"/>
              <a:t> увеличивается на </a:t>
            </a:r>
            <a:r>
              <a:rPr lang="ru-RU" i="1" dirty="0" err="1" smtClean="0"/>
              <a:t>dn</a:t>
            </a:r>
            <a:r>
              <a:rPr lang="ru-RU" dirty="0" smtClean="0"/>
              <a:t> = </a:t>
            </a:r>
            <a:r>
              <a:rPr lang="ru-RU" dirty="0" smtClean="0">
                <a:sym typeface="Symbol"/>
              </a:rPr>
              <a:t></a:t>
            </a:r>
            <a:r>
              <a:rPr lang="ru-RU" i="1" dirty="0" err="1" smtClean="0"/>
              <a:t>n</a:t>
            </a:r>
            <a:r>
              <a:rPr lang="ru-RU" i="1" dirty="0" smtClean="0"/>
              <a:t> </a:t>
            </a:r>
            <a:r>
              <a:rPr lang="ru-RU" i="1" dirty="0" err="1" smtClean="0"/>
              <a:t>dt</a:t>
            </a:r>
            <a:r>
              <a:rPr lang="ru-RU" i="1" dirty="0" smtClean="0"/>
              <a:t>.</a:t>
            </a:r>
            <a:r>
              <a:rPr lang="ru-RU" dirty="0" smtClean="0"/>
              <a:t> Это приводит к экспоненциальному закону</a:t>
            </a:r>
          </a:p>
          <a:p>
            <a:r>
              <a:rPr lang="ru-RU" i="1" dirty="0" err="1" smtClean="0"/>
              <a:t>n</a:t>
            </a:r>
            <a:r>
              <a:rPr lang="ru-RU" dirty="0" smtClean="0"/>
              <a:t> = </a:t>
            </a:r>
            <a:r>
              <a:rPr lang="ru-RU" i="1" dirty="0" err="1" smtClean="0"/>
              <a:t>a</a:t>
            </a:r>
            <a:r>
              <a:rPr lang="ru-RU" i="1" dirty="0" smtClean="0"/>
              <a:t> </a:t>
            </a:r>
            <a:r>
              <a:rPr lang="ru-RU" i="1" dirty="0" err="1" smtClean="0"/>
              <a:t>e</a:t>
            </a:r>
            <a:r>
              <a:rPr lang="ru-RU" baseline="30000" dirty="0" smtClean="0">
                <a:sym typeface="Symbol"/>
              </a:rPr>
              <a:t></a:t>
            </a:r>
            <a:r>
              <a:rPr lang="ru-RU" baseline="30000" dirty="0" smtClean="0"/>
              <a:t> </a:t>
            </a:r>
            <a:r>
              <a:rPr lang="ru-RU" i="1" baseline="30000" dirty="0" err="1" smtClean="0"/>
              <a:t>t</a:t>
            </a:r>
            <a:r>
              <a:rPr lang="ru-RU" i="1" dirty="0" smtClean="0"/>
              <a:t>.</a:t>
            </a:r>
            <a:endParaRPr lang="ru-RU" dirty="0" smtClean="0"/>
          </a:p>
          <a:p>
            <a:r>
              <a:rPr lang="ru-RU" dirty="0" smtClean="0"/>
              <a:t>Здесь </a:t>
            </a:r>
            <a:r>
              <a:rPr lang="ru-RU" i="1" dirty="0" smtClean="0"/>
              <a:t>а</a:t>
            </a:r>
            <a:r>
              <a:rPr lang="ru-RU" dirty="0" smtClean="0"/>
              <a:t> – численность популяции в начальный момент времени. Подойдем к процессу размножения с вероятностной точки зрения. Пусть вероятность появления одного потомка у данной особи в интервале времени </a:t>
            </a:r>
            <a:r>
              <a:rPr lang="ru-RU" i="1" dirty="0" err="1" smtClean="0"/>
              <a:t>dt</a:t>
            </a:r>
            <a:r>
              <a:rPr lang="ru-RU" dirty="0" smtClean="0"/>
              <a:t> равна </a:t>
            </a:r>
            <a:r>
              <a:rPr lang="ru-RU" dirty="0" smtClean="0">
                <a:sym typeface="Symbol"/>
              </a:rPr>
              <a:t></a:t>
            </a:r>
            <a:r>
              <a:rPr lang="ru-RU" i="1" dirty="0" smtClean="0"/>
              <a:t> </a:t>
            </a:r>
            <a:r>
              <a:rPr lang="ru-RU" i="1" dirty="0" err="1" smtClean="0"/>
              <a:t>dt</a:t>
            </a:r>
            <a:r>
              <a:rPr lang="ru-RU" i="1" dirty="0" smtClean="0"/>
              <a:t>.</a:t>
            </a:r>
            <a:r>
              <a:rPr lang="ru-RU" dirty="0" smtClean="0"/>
              <a:t> Тогда вероятность появления одной новой особи в целой популяции за время </a:t>
            </a:r>
            <a:r>
              <a:rPr lang="ru-RU" i="1" dirty="0" err="1" smtClean="0"/>
              <a:t>dt</a:t>
            </a:r>
            <a:r>
              <a:rPr lang="ru-RU" dirty="0" smtClean="0"/>
              <a:t> равна </a:t>
            </a:r>
            <a:r>
              <a:rPr lang="ru-RU" dirty="0" smtClean="0">
                <a:sym typeface="Symbol"/>
              </a:rPr>
              <a:t></a:t>
            </a:r>
            <a:r>
              <a:rPr lang="ru-RU" dirty="0" smtClean="0"/>
              <a:t> </a:t>
            </a:r>
            <a:r>
              <a:rPr lang="ru-RU" i="1" dirty="0" err="1" smtClean="0"/>
              <a:t>n</a:t>
            </a:r>
            <a:r>
              <a:rPr lang="ru-RU" i="1" dirty="0" smtClean="0"/>
              <a:t> </a:t>
            </a:r>
            <a:r>
              <a:rPr lang="ru-RU" i="1" dirty="0" err="1" smtClean="0"/>
              <a:t>dt</a:t>
            </a:r>
            <a:r>
              <a:rPr lang="ru-RU" i="1" dirty="0" smtClean="0"/>
              <a:t>. </a:t>
            </a:r>
            <a:r>
              <a:rPr lang="ru-RU" dirty="0" smtClean="0"/>
              <a:t>Обозначим через </a:t>
            </a:r>
            <a:r>
              <a:rPr lang="ru-RU" i="1" dirty="0" err="1" smtClean="0"/>
              <a:t>p</a:t>
            </a:r>
            <a:r>
              <a:rPr lang="ru-RU" i="1" dirty="0" smtClean="0"/>
              <a:t> </a:t>
            </a:r>
            <a:r>
              <a:rPr lang="ru-RU" i="1" dirty="0" err="1" smtClean="0"/>
              <a:t>n</a:t>
            </a:r>
            <a:r>
              <a:rPr lang="ru-RU" i="1" dirty="0" smtClean="0"/>
              <a:t> </a:t>
            </a:r>
            <a:r>
              <a:rPr lang="ru-RU" dirty="0" smtClean="0"/>
              <a:t>(</a:t>
            </a:r>
            <a:r>
              <a:rPr lang="ru-RU" i="1" dirty="0" err="1" smtClean="0"/>
              <a:t>t</a:t>
            </a:r>
            <a:r>
              <a:rPr lang="ru-RU" dirty="0" smtClean="0"/>
              <a:t>) вероятность того, что в момент </a:t>
            </a:r>
            <a:r>
              <a:rPr lang="ru-RU" i="1" dirty="0" err="1" smtClean="0"/>
              <a:t>t</a:t>
            </a:r>
            <a:r>
              <a:rPr lang="ru-RU" dirty="0" smtClean="0"/>
              <a:t> в популяции имеется ровно </a:t>
            </a:r>
            <a:r>
              <a:rPr lang="ru-RU" i="1" dirty="0" err="1" smtClean="0"/>
              <a:t>п</a:t>
            </a:r>
            <a:r>
              <a:rPr lang="ru-RU" dirty="0" smtClean="0"/>
              <a:t> особей.</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857232"/>
            <a:ext cx="8229600" cy="5717304"/>
          </a:xfrm>
        </p:spPr>
        <p:txBody>
          <a:bodyPr>
            <a:normAutofit fontScale="77500" lnSpcReduction="20000"/>
          </a:bodyPr>
          <a:lstStyle/>
          <a:p>
            <a:r>
              <a:rPr lang="ru-RU" dirty="0" smtClean="0"/>
              <a:t>Предположим, что в каждый момент времени может произойти только одно событие, а именно за время </a:t>
            </a:r>
            <a:r>
              <a:rPr lang="ru-RU" i="1" dirty="0" err="1" smtClean="0"/>
              <a:t>dt</a:t>
            </a:r>
            <a:r>
              <a:rPr lang="ru-RU" dirty="0" smtClean="0"/>
              <a:t> численность популяции может либо увеличиться на 1, либо остаться неизменной. Размер популяции в момент </a:t>
            </a:r>
            <a:r>
              <a:rPr lang="ru-RU" i="1" dirty="0" err="1" smtClean="0"/>
              <a:t>t</a:t>
            </a:r>
            <a:r>
              <a:rPr lang="ru-RU" dirty="0" smtClean="0"/>
              <a:t> можно связать с размером популяции в момент </a:t>
            </a:r>
            <a:r>
              <a:rPr lang="ru-RU" i="1" dirty="0" err="1" smtClean="0"/>
              <a:t>t</a:t>
            </a:r>
            <a:r>
              <a:rPr lang="ru-RU" i="1" dirty="0" smtClean="0"/>
              <a:t> + </a:t>
            </a:r>
            <a:r>
              <a:rPr lang="ru-RU" i="1" dirty="0" err="1" smtClean="0"/>
              <a:t>dt</a:t>
            </a:r>
            <a:r>
              <a:rPr lang="ru-RU" dirty="0" smtClean="0"/>
              <a:t> с помощью следующих рассуждений. Если число особей в момент </a:t>
            </a:r>
            <a:r>
              <a:rPr lang="ru-RU" i="1" dirty="0" err="1" smtClean="0"/>
              <a:t>t</a:t>
            </a:r>
            <a:r>
              <a:rPr lang="ru-RU" i="1" dirty="0" smtClean="0"/>
              <a:t> + </a:t>
            </a:r>
            <a:r>
              <a:rPr lang="ru-RU" i="1" dirty="0" err="1" smtClean="0"/>
              <a:t>dt</a:t>
            </a:r>
            <a:r>
              <a:rPr lang="ru-RU" dirty="0" smtClean="0"/>
              <a:t> равно </a:t>
            </a:r>
            <a:r>
              <a:rPr lang="ru-RU" i="1" dirty="0" err="1" smtClean="0"/>
              <a:t>n</a:t>
            </a:r>
            <a:r>
              <a:rPr lang="ru-RU" dirty="0" smtClean="0"/>
              <a:t>, это означает, что либо в момент </a:t>
            </a:r>
            <a:r>
              <a:rPr lang="ru-RU" i="1" dirty="0" err="1" smtClean="0"/>
              <a:t>t</a:t>
            </a:r>
            <a:r>
              <a:rPr lang="ru-RU" dirty="0" smtClean="0"/>
              <a:t> их было </a:t>
            </a:r>
            <a:r>
              <a:rPr lang="ru-RU" i="1" dirty="0" err="1" smtClean="0"/>
              <a:t>п</a:t>
            </a:r>
            <a:r>
              <a:rPr lang="ru-RU" i="1" dirty="0" smtClean="0"/>
              <a:t> –</a:t>
            </a:r>
            <a:r>
              <a:rPr lang="ru-RU" dirty="0" smtClean="0"/>
              <a:t> 1 и за время </a:t>
            </a:r>
            <a:r>
              <a:rPr lang="ru-RU" i="1" dirty="0" err="1" smtClean="0"/>
              <a:t>dt</a:t>
            </a:r>
            <a:r>
              <a:rPr lang="ru-RU" dirty="0" smtClean="0"/>
              <a:t> появилась еще одна, либо в момент </a:t>
            </a:r>
            <a:r>
              <a:rPr lang="ru-RU" i="1" dirty="0" err="1" smtClean="0"/>
              <a:t>t</a:t>
            </a:r>
            <a:r>
              <a:rPr lang="ru-RU" dirty="0" smtClean="0"/>
              <a:t> было </a:t>
            </a:r>
            <a:r>
              <a:rPr lang="ru-RU" i="1" dirty="0" err="1" smtClean="0"/>
              <a:t>п</a:t>
            </a:r>
            <a:r>
              <a:rPr lang="ru-RU" dirty="0" smtClean="0"/>
              <a:t> особей и за время </a:t>
            </a:r>
            <a:r>
              <a:rPr lang="ru-RU" i="1" dirty="0" err="1" smtClean="0"/>
              <a:t>dt</a:t>
            </a:r>
            <a:r>
              <a:rPr lang="ru-RU" dirty="0" smtClean="0"/>
              <a:t> это число не изменилось. Складывая вероятности, получим соотношение</a:t>
            </a:r>
          </a:p>
          <a:p>
            <a:r>
              <a:rPr lang="ru-RU" i="1" dirty="0" err="1" smtClean="0"/>
              <a:t>p</a:t>
            </a:r>
            <a:r>
              <a:rPr lang="ru-RU" i="1" baseline="-25000" dirty="0" err="1" smtClean="0"/>
              <a:t>n</a:t>
            </a:r>
            <a:r>
              <a:rPr lang="ru-RU" i="1" baseline="-25000" dirty="0" smtClean="0"/>
              <a:t> </a:t>
            </a:r>
            <a:r>
              <a:rPr lang="ru-RU" dirty="0" smtClean="0"/>
              <a:t>(</a:t>
            </a:r>
            <a:r>
              <a:rPr lang="ru-RU" i="1" dirty="0" err="1" smtClean="0"/>
              <a:t>t+dt</a:t>
            </a:r>
            <a:r>
              <a:rPr lang="ru-RU" dirty="0" smtClean="0"/>
              <a:t>)</a:t>
            </a:r>
            <a:r>
              <a:rPr lang="ru-RU" i="1" dirty="0" smtClean="0"/>
              <a:t> = p</a:t>
            </a:r>
            <a:r>
              <a:rPr lang="ru-RU" i="1" baseline="-25000" dirty="0" smtClean="0"/>
              <a:t>n-1 </a:t>
            </a:r>
            <a:r>
              <a:rPr lang="ru-RU" dirty="0" smtClean="0"/>
              <a:t>(</a:t>
            </a:r>
            <a:r>
              <a:rPr lang="ru-RU" i="1" dirty="0" err="1" smtClean="0"/>
              <a:t>t</a:t>
            </a:r>
            <a:r>
              <a:rPr lang="ru-RU" dirty="0" smtClean="0"/>
              <a:t>)</a:t>
            </a:r>
            <a:r>
              <a:rPr lang="ru-RU" dirty="0" smtClean="0">
                <a:sym typeface="Symbol"/>
              </a:rPr>
              <a:t></a:t>
            </a:r>
            <a:r>
              <a:rPr lang="ru-RU" dirty="0" smtClean="0"/>
              <a:t> (</a:t>
            </a:r>
            <a:r>
              <a:rPr lang="ru-RU" i="1" dirty="0" err="1" smtClean="0"/>
              <a:t>n</a:t>
            </a:r>
            <a:r>
              <a:rPr lang="ru-RU" i="1" dirty="0" smtClean="0"/>
              <a:t> –</a:t>
            </a:r>
            <a:r>
              <a:rPr lang="ru-RU" dirty="0" smtClean="0"/>
              <a:t> 1) </a:t>
            </a:r>
            <a:r>
              <a:rPr lang="ru-RU" i="1" dirty="0" err="1" smtClean="0"/>
              <a:t>dt+</a:t>
            </a:r>
            <a:r>
              <a:rPr lang="ru-RU" i="1" dirty="0" smtClean="0"/>
              <a:t> </a:t>
            </a:r>
            <a:r>
              <a:rPr lang="ru-RU" i="1" dirty="0" err="1" smtClean="0"/>
              <a:t>p</a:t>
            </a:r>
            <a:r>
              <a:rPr lang="ru-RU" i="1" baseline="-25000" dirty="0" err="1" smtClean="0"/>
              <a:t>n</a:t>
            </a:r>
            <a:r>
              <a:rPr lang="ru-RU" i="1" baseline="-25000" dirty="0" smtClean="0"/>
              <a:t> </a:t>
            </a:r>
            <a:r>
              <a:rPr lang="ru-RU" dirty="0" smtClean="0"/>
              <a:t>(</a:t>
            </a:r>
            <a:r>
              <a:rPr lang="ru-RU" i="1" dirty="0" err="1" smtClean="0"/>
              <a:t>t</a:t>
            </a:r>
            <a:r>
              <a:rPr lang="ru-RU" dirty="0" smtClean="0"/>
              <a:t>) (1-</a:t>
            </a:r>
            <a:r>
              <a:rPr lang="ru-RU" dirty="0" smtClean="0">
                <a:sym typeface="Symbol"/>
              </a:rPr>
              <a:t></a:t>
            </a:r>
            <a:r>
              <a:rPr lang="ru-RU" dirty="0" smtClean="0"/>
              <a:t>) </a:t>
            </a:r>
            <a:r>
              <a:rPr lang="ru-RU" i="1" dirty="0" err="1" smtClean="0"/>
              <a:t>n</a:t>
            </a:r>
            <a:r>
              <a:rPr lang="ru-RU" i="1" dirty="0" smtClean="0"/>
              <a:t> </a:t>
            </a:r>
            <a:r>
              <a:rPr lang="ru-RU" i="1" dirty="0" err="1" smtClean="0"/>
              <a:t>dt</a:t>
            </a:r>
            <a:r>
              <a:rPr lang="ru-RU" i="1" dirty="0" smtClean="0"/>
              <a:t>,	</a:t>
            </a:r>
            <a:r>
              <a:rPr lang="ru-RU" dirty="0" smtClean="0"/>
              <a:t>(3.27)</a:t>
            </a:r>
          </a:p>
          <a:p>
            <a:endParaRPr lang="ru-RU" dirty="0" smtClean="0"/>
          </a:p>
          <a:p>
            <a:endParaRPr lang="ru-RU" dirty="0" smtClean="0"/>
          </a:p>
          <a:p>
            <a:r>
              <a:rPr lang="ru-RU" dirty="0" smtClean="0"/>
              <a:t>Или</a:t>
            </a:r>
          </a:p>
          <a:p>
            <a:endParaRPr lang="ru-RU" dirty="0" smtClean="0"/>
          </a:p>
          <a:p>
            <a:pPr>
              <a:buNone/>
            </a:pPr>
            <a:r>
              <a:rPr lang="ru-RU" i="1" dirty="0" smtClean="0"/>
              <a:t>			</a:t>
            </a:r>
            <a:r>
              <a:rPr lang="en-US" i="1" dirty="0" smtClean="0"/>
              <a:t>				</a:t>
            </a:r>
            <a:r>
              <a:rPr lang="ru-RU" dirty="0" smtClean="0"/>
              <a:t>(3.28)</a:t>
            </a:r>
          </a:p>
          <a:p>
            <a:pPr>
              <a:buNone/>
            </a:pPr>
            <a:endParaRPr lang="ru-RU" dirty="0" smtClean="0"/>
          </a:p>
          <a:p>
            <a:pPr>
              <a:buNone/>
            </a:pPr>
            <a:r>
              <a:rPr lang="ru-RU" dirty="0" smtClean="0"/>
              <a:t>			</a:t>
            </a:r>
            <a:r>
              <a:rPr lang="en-US" dirty="0" smtClean="0"/>
              <a:t>			</a:t>
            </a:r>
            <a:r>
              <a:rPr lang="ru-RU" dirty="0" smtClean="0"/>
              <a:t>(3.29)</a:t>
            </a:r>
          </a:p>
          <a:p>
            <a:endParaRPr lang="ru-RU" dirty="0"/>
          </a:p>
        </p:txBody>
      </p:sp>
      <p:pic>
        <p:nvPicPr>
          <p:cNvPr id="109570" name="Picture 2" descr="C:\Users\73B5~1\AppData\Local\Temp\Rar$EX60.950\LectMB\Lect03.files\image188.gif"/>
          <p:cNvPicPr>
            <a:picLocks noChangeAspect="1" noChangeArrowheads="1"/>
          </p:cNvPicPr>
          <p:nvPr/>
        </p:nvPicPr>
        <p:blipFill>
          <a:blip r:embed="rId2" cstate="print"/>
          <a:srcRect/>
          <a:stretch>
            <a:fillRect/>
          </a:stretch>
        </p:blipFill>
        <p:spPr bwMode="auto">
          <a:xfrm>
            <a:off x="2285984" y="4143380"/>
            <a:ext cx="4470691" cy="642942"/>
          </a:xfrm>
          <a:prstGeom prst="rect">
            <a:avLst/>
          </a:prstGeom>
          <a:noFill/>
        </p:spPr>
      </p:pic>
      <p:pic>
        <p:nvPicPr>
          <p:cNvPr id="109571" name="Picture 3" descr="C:\Users\73B5~1\AppData\Local\Temp\Rar$EX60.950\LectMB\Lect03.files\image190.gif"/>
          <p:cNvPicPr>
            <a:picLocks noChangeAspect="1" noChangeArrowheads="1"/>
          </p:cNvPicPr>
          <p:nvPr/>
        </p:nvPicPr>
        <p:blipFill>
          <a:blip r:embed="rId3" cstate="print"/>
          <a:srcRect/>
          <a:stretch>
            <a:fillRect/>
          </a:stretch>
        </p:blipFill>
        <p:spPr bwMode="auto">
          <a:xfrm>
            <a:off x="2857488" y="4911338"/>
            <a:ext cx="3214710" cy="803678"/>
          </a:xfrm>
          <a:prstGeom prst="rect">
            <a:avLst/>
          </a:prstGeom>
          <a:noFill/>
        </p:spPr>
      </p:pic>
      <p:pic>
        <p:nvPicPr>
          <p:cNvPr id="109572" name="Picture 4" descr="C:\Users\73B5~1\AppData\Local\Temp\Rar$EX60.950\LectMB\Lect03.files\image192.gif"/>
          <p:cNvPicPr>
            <a:picLocks noChangeAspect="1" noChangeArrowheads="1"/>
          </p:cNvPicPr>
          <p:nvPr/>
        </p:nvPicPr>
        <p:blipFill>
          <a:blip r:embed="rId4" cstate="print"/>
          <a:srcRect/>
          <a:stretch>
            <a:fillRect/>
          </a:stretch>
        </p:blipFill>
        <p:spPr bwMode="auto">
          <a:xfrm>
            <a:off x="3143240" y="5572140"/>
            <a:ext cx="2000264" cy="934907"/>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109570"/>
                                        </p:tgtEl>
                                        <p:attrNameLst>
                                          <p:attrName>style.visibility</p:attrName>
                                        </p:attrNameLst>
                                      </p:cBhvr>
                                      <p:to>
                                        <p:strVal val="visible"/>
                                      </p:to>
                                    </p:set>
                                    <p:anim calcmode="lin" valueType="num">
                                      <p:cBhvr>
                                        <p:cTn id="23" dur="500" fill="hold"/>
                                        <p:tgtEl>
                                          <p:spTgt spid="109570"/>
                                        </p:tgtEl>
                                        <p:attrNameLst>
                                          <p:attrName>ppt_w</p:attrName>
                                        </p:attrNameLst>
                                      </p:cBhvr>
                                      <p:tavLst>
                                        <p:tav tm="0">
                                          <p:val>
                                            <p:strVal val="#ppt_w*2.5"/>
                                          </p:val>
                                        </p:tav>
                                        <p:tav tm="100000">
                                          <p:val>
                                            <p:strVal val="#ppt_w"/>
                                          </p:val>
                                        </p:tav>
                                      </p:tavLst>
                                    </p:anim>
                                    <p:anim calcmode="lin" valueType="num">
                                      <p:cBhvr>
                                        <p:cTn id="24" dur="500" fill="hold"/>
                                        <p:tgtEl>
                                          <p:spTgt spid="109570"/>
                                        </p:tgtEl>
                                        <p:attrNameLst>
                                          <p:attrName>ppt_h</p:attrName>
                                        </p:attrNameLst>
                                      </p:cBhvr>
                                      <p:tavLst>
                                        <p:tav tm="0">
                                          <p:val>
                                            <p:strVal val="#ppt_h*0.01"/>
                                          </p:val>
                                        </p:tav>
                                        <p:tav tm="100000">
                                          <p:val>
                                            <p:strVal val="#ppt_h"/>
                                          </p:val>
                                        </p:tav>
                                      </p:tavLst>
                                    </p:anim>
                                    <p:anim calcmode="lin" valueType="num">
                                      <p:cBhvr>
                                        <p:cTn id="25" dur="500" fill="hold"/>
                                        <p:tgtEl>
                                          <p:spTgt spid="109570"/>
                                        </p:tgtEl>
                                        <p:attrNameLst>
                                          <p:attrName>ppt_x</p:attrName>
                                        </p:attrNameLst>
                                      </p:cBhvr>
                                      <p:tavLst>
                                        <p:tav tm="0">
                                          <p:val>
                                            <p:strVal val="#ppt_x"/>
                                          </p:val>
                                        </p:tav>
                                        <p:tav tm="100000">
                                          <p:val>
                                            <p:strVal val="#ppt_x"/>
                                          </p:val>
                                        </p:tav>
                                      </p:tavLst>
                                    </p:anim>
                                    <p:anim calcmode="lin" valueType="num">
                                      <p:cBhvr>
                                        <p:cTn id="26" dur="500" fill="hold"/>
                                        <p:tgtEl>
                                          <p:spTgt spid="109570"/>
                                        </p:tgtEl>
                                        <p:attrNameLst>
                                          <p:attrName>ppt_y</p:attrName>
                                        </p:attrNameLst>
                                      </p:cBhvr>
                                      <p:tavLst>
                                        <p:tav tm="0">
                                          <p:val>
                                            <p:strVal val="#ppt_h+1"/>
                                          </p:val>
                                        </p:tav>
                                        <p:tav tm="100000">
                                          <p:val>
                                            <p:strVal val="#ppt_y"/>
                                          </p:val>
                                        </p:tav>
                                      </p:tavLst>
                                    </p:anim>
                                    <p:animEffect transition="in" filter="fade">
                                      <p:cBhvr>
                                        <p:cTn id="27" dur="500"/>
                                        <p:tgtEl>
                                          <p:spTgt spid="109570"/>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6" end="6"/>
                                            </p:txEl>
                                          </p:spTgt>
                                        </p:tgtEl>
                                      </p:cBhvr>
                                    </p:animEffect>
                                  </p:childTnLst>
                                </p:cTn>
                              </p:par>
                              <p:par>
                                <p:cTn id="46" presetID="58" presetClass="entr" presetSubtype="0" accel="100000" fill="hold" nodeType="withEffect">
                                  <p:stCondLst>
                                    <p:cond delay="0"/>
                                  </p:stCondLst>
                                  <p:childTnLst>
                                    <p:set>
                                      <p:cBhvr>
                                        <p:cTn id="47" dur="1" fill="hold">
                                          <p:stCondLst>
                                            <p:cond delay="0"/>
                                          </p:stCondLst>
                                        </p:cTn>
                                        <p:tgtEl>
                                          <p:spTgt spid="109571"/>
                                        </p:tgtEl>
                                        <p:attrNameLst>
                                          <p:attrName>style.visibility</p:attrName>
                                        </p:attrNameLst>
                                      </p:cBhvr>
                                      <p:to>
                                        <p:strVal val="visible"/>
                                      </p:to>
                                    </p:set>
                                    <p:anim calcmode="lin" valueType="num">
                                      <p:cBhvr>
                                        <p:cTn id="48" dur="500" fill="hold"/>
                                        <p:tgtEl>
                                          <p:spTgt spid="109571"/>
                                        </p:tgtEl>
                                        <p:attrNameLst>
                                          <p:attrName>ppt_w</p:attrName>
                                        </p:attrNameLst>
                                      </p:cBhvr>
                                      <p:tavLst>
                                        <p:tav tm="0">
                                          <p:val>
                                            <p:strVal val="#ppt_w*2.5"/>
                                          </p:val>
                                        </p:tav>
                                        <p:tav tm="100000">
                                          <p:val>
                                            <p:strVal val="#ppt_w"/>
                                          </p:val>
                                        </p:tav>
                                      </p:tavLst>
                                    </p:anim>
                                    <p:anim calcmode="lin" valueType="num">
                                      <p:cBhvr>
                                        <p:cTn id="49" dur="500" fill="hold"/>
                                        <p:tgtEl>
                                          <p:spTgt spid="109571"/>
                                        </p:tgtEl>
                                        <p:attrNameLst>
                                          <p:attrName>ppt_h</p:attrName>
                                        </p:attrNameLst>
                                      </p:cBhvr>
                                      <p:tavLst>
                                        <p:tav tm="0">
                                          <p:val>
                                            <p:strVal val="#ppt_h*0.01"/>
                                          </p:val>
                                        </p:tav>
                                        <p:tav tm="100000">
                                          <p:val>
                                            <p:strVal val="#ppt_h"/>
                                          </p:val>
                                        </p:tav>
                                      </p:tavLst>
                                    </p:anim>
                                    <p:anim calcmode="lin" valueType="num">
                                      <p:cBhvr>
                                        <p:cTn id="50" dur="500" fill="hold"/>
                                        <p:tgtEl>
                                          <p:spTgt spid="109571"/>
                                        </p:tgtEl>
                                        <p:attrNameLst>
                                          <p:attrName>ppt_x</p:attrName>
                                        </p:attrNameLst>
                                      </p:cBhvr>
                                      <p:tavLst>
                                        <p:tav tm="0">
                                          <p:val>
                                            <p:strVal val="#ppt_x"/>
                                          </p:val>
                                        </p:tav>
                                        <p:tav tm="100000">
                                          <p:val>
                                            <p:strVal val="#ppt_x"/>
                                          </p:val>
                                        </p:tav>
                                      </p:tavLst>
                                    </p:anim>
                                    <p:anim calcmode="lin" valueType="num">
                                      <p:cBhvr>
                                        <p:cTn id="51" dur="500" fill="hold"/>
                                        <p:tgtEl>
                                          <p:spTgt spid="109571"/>
                                        </p:tgtEl>
                                        <p:attrNameLst>
                                          <p:attrName>ppt_y</p:attrName>
                                        </p:attrNameLst>
                                      </p:cBhvr>
                                      <p:tavLst>
                                        <p:tav tm="0">
                                          <p:val>
                                            <p:strVal val="#ppt_h+1"/>
                                          </p:val>
                                        </p:tav>
                                        <p:tav tm="100000">
                                          <p:val>
                                            <p:strVal val="#ppt_y"/>
                                          </p:val>
                                        </p:tav>
                                      </p:tavLst>
                                    </p:anim>
                                    <p:animEffect transition="in" filter="fade">
                                      <p:cBhvr>
                                        <p:cTn id="52" dur="500"/>
                                        <p:tgtEl>
                                          <p:spTgt spid="109571"/>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p:cTn id="57"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8" end="8"/>
                                            </p:txEl>
                                          </p:spTgt>
                                        </p:tgtEl>
                                      </p:cBhvr>
                                    </p:animEffect>
                                  </p:childTnLst>
                                </p:cTn>
                              </p:par>
                              <p:par>
                                <p:cTn id="62" presetID="58" presetClass="entr" presetSubtype="0" accel="100000" fill="hold" nodeType="withEffect">
                                  <p:stCondLst>
                                    <p:cond delay="0"/>
                                  </p:stCondLst>
                                  <p:childTnLst>
                                    <p:set>
                                      <p:cBhvr>
                                        <p:cTn id="63" dur="1" fill="hold">
                                          <p:stCondLst>
                                            <p:cond delay="0"/>
                                          </p:stCondLst>
                                        </p:cTn>
                                        <p:tgtEl>
                                          <p:spTgt spid="109572"/>
                                        </p:tgtEl>
                                        <p:attrNameLst>
                                          <p:attrName>style.visibility</p:attrName>
                                        </p:attrNameLst>
                                      </p:cBhvr>
                                      <p:to>
                                        <p:strVal val="visible"/>
                                      </p:to>
                                    </p:set>
                                    <p:anim calcmode="lin" valueType="num">
                                      <p:cBhvr>
                                        <p:cTn id="64" dur="500" fill="hold"/>
                                        <p:tgtEl>
                                          <p:spTgt spid="109572"/>
                                        </p:tgtEl>
                                        <p:attrNameLst>
                                          <p:attrName>ppt_w</p:attrName>
                                        </p:attrNameLst>
                                      </p:cBhvr>
                                      <p:tavLst>
                                        <p:tav tm="0">
                                          <p:val>
                                            <p:strVal val="#ppt_w*2.5"/>
                                          </p:val>
                                        </p:tav>
                                        <p:tav tm="100000">
                                          <p:val>
                                            <p:strVal val="#ppt_w"/>
                                          </p:val>
                                        </p:tav>
                                      </p:tavLst>
                                    </p:anim>
                                    <p:anim calcmode="lin" valueType="num">
                                      <p:cBhvr>
                                        <p:cTn id="65" dur="500" fill="hold"/>
                                        <p:tgtEl>
                                          <p:spTgt spid="109572"/>
                                        </p:tgtEl>
                                        <p:attrNameLst>
                                          <p:attrName>ppt_h</p:attrName>
                                        </p:attrNameLst>
                                      </p:cBhvr>
                                      <p:tavLst>
                                        <p:tav tm="0">
                                          <p:val>
                                            <p:strVal val="#ppt_h*0.01"/>
                                          </p:val>
                                        </p:tav>
                                        <p:tav tm="100000">
                                          <p:val>
                                            <p:strVal val="#ppt_h"/>
                                          </p:val>
                                        </p:tav>
                                      </p:tavLst>
                                    </p:anim>
                                    <p:anim calcmode="lin" valueType="num">
                                      <p:cBhvr>
                                        <p:cTn id="66" dur="500" fill="hold"/>
                                        <p:tgtEl>
                                          <p:spTgt spid="109572"/>
                                        </p:tgtEl>
                                        <p:attrNameLst>
                                          <p:attrName>ppt_x</p:attrName>
                                        </p:attrNameLst>
                                      </p:cBhvr>
                                      <p:tavLst>
                                        <p:tav tm="0">
                                          <p:val>
                                            <p:strVal val="#ppt_x"/>
                                          </p:val>
                                        </p:tav>
                                        <p:tav tm="100000">
                                          <p:val>
                                            <p:strVal val="#ppt_x"/>
                                          </p:val>
                                        </p:tav>
                                      </p:tavLst>
                                    </p:anim>
                                    <p:anim calcmode="lin" valueType="num">
                                      <p:cBhvr>
                                        <p:cTn id="67" dur="500" fill="hold"/>
                                        <p:tgtEl>
                                          <p:spTgt spid="109572"/>
                                        </p:tgtEl>
                                        <p:attrNameLst>
                                          <p:attrName>ppt_y</p:attrName>
                                        </p:attrNameLst>
                                      </p:cBhvr>
                                      <p:tavLst>
                                        <p:tav tm="0">
                                          <p:val>
                                            <p:strVal val="#ppt_h+1"/>
                                          </p:val>
                                        </p:tav>
                                        <p:tav tm="100000">
                                          <p:val>
                                            <p:strVal val="#ppt_y"/>
                                          </p:val>
                                        </p:tav>
                                      </p:tavLst>
                                    </p:anim>
                                    <p:animEffect transition="in" filter="fade">
                                      <p:cBhvr>
                                        <p:cTn id="68" dur="500"/>
                                        <p:tgtEl>
                                          <p:spTgt spid="109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785794"/>
            <a:ext cx="8229600" cy="5572164"/>
          </a:xfrm>
        </p:spPr>
        <p:txBody>
          <a:bodyPr>
            <a:normAutofit fontScale="55000" lnSpcReduction="20000"/>
          </a:bodyPr>
          <a:lstStyle/>
          <a:p>
            <a:r>
              <a:rPr lang="ru-RU" sz="3100" dirty="0" smtClean="0"/>
              <a:t>Системы дифференциально-разностных уравнений, аналогичных уравнениям (3.27), которые можно рассматривать как динамические уравнения для случайного процесса, обычно бывает трудно разрешить в общем виде. Однако в нашем примере это довольно просто. Проинтегрируем уравнение (3.29) с учетом того обстоятельства, что </a:t>
            </a:r>
            <a:r>
              <a:rPr lang="ru-RU" sz="3100" i="1" dirty="0" err="1" smtClean="0"/>
              <a:t>р</a:t>
            </a:r>
            <a:r>
              <a:rPr lang="ru-RU" sz="3100" i="1" baseline="-25000" dirty="0" err="1" smtClean="0"/>
              <a:t>а</a:t>
            </a:r>
            <a:r>
              <a:rPr lang="ru-RU" sz="3100" i="1" baseline="-25000" dirty="0" smtClean="0"/>
              <a:t> </a:t>
            </a:r>
            <a:r>
              <a:rPr lang="ru-RU" sz="3100" dirty="0" smtClean="0"/>
              <a:t>(0) = 1. Это дает</a:t>
            </a:r>
          </a:p>
          <a:p>
            <a:endParaRPr lang="ru-RU" sz="3100" dirty="0" smtClean="0"/>
          </a:p>
          <a:p>
            <a:pPr>
              <a:buNone/>
            </a:pPr>
            <a:endParaRPr lang="ru-RU" sz="3100" dirty="0" smtClean="0"/>
          </a:p>
          <a:p>
            <a:pPr>
              <a:buNone/>
            </a:pPr>
            <a:endParaRPr lang="ru-RU" sz="3100" dirty="0" smtClean="0"/>
          </a:p>
          <a:p>
            <a:r>
              <a:rPr lang="ru-RU" sz="3100" dirty="0" smtClean="0"/>
              <a:t>В свою очередь этот результат подставляем в последующее уравнение, и весь процесс повторяется. После вычисления нескольких последовательных членов можно записать результат в общем виде:</a:t>
            </a:r>
            <a:endParaRPr lang="en-US" sz="3100" dirty="0" smtClean="0"/>
          </a:p>
          <a:p>
            <a:endParaRPr lang="ru-RU" sz="3100" dirty="0" smtClean="0"/>
          </a:p>
          <a:p>
            <a:pPr>
              <a:buNone/>
            </a:pPr>
            <a:r>
              <a:rPr lang="ru-RU" sz="3100" i="1" dirty="0" smtClean="0"/>
              <a:t>	</a:t>
            </a:r>
          </a:p>
          <a:p>
            <a:pPr>
              <a:buNone/>
            </a:pPr>
            <a:r>
              <a:rPr lang="ru-RU" sz="3100" dirty="0" smtClean="0"/>
              <a:t>			</a:t>
            </a:r>
            <a:r>
              <a:rPr lang="en-US" sz="3100" dirty="0" smtClean="0"/>
              <a:t>	</a:t>
            </a:r>
            <a:r>
              <a:rPr lang="ru-RU" sz="3100" dirty="0" smtClean="0"/>
              <a:t>			(3.30)</a:t>
            </a:r>
          </a:p>
          <a:p>
            <a:r>
              <a:rPr lang="ru-RU" sz="3100" dirty="0" smtClean="0"/>
              <a:t>Выражение (3.30) определяет распределение вероятностей для любого момента времени, заменяющее при вероятностном описании то единственное значение которое рассматривалось в детерминистической модели.</a:t>
            </a:r>
          </a:p>
          <a:p>
            <a:r>
              <a:rPr lang="ru-RU" sz="3100" dirty="0" smtClean="0"/>
              <a:t>Выражение (3.30) является частным случаем биномиального распределения. Его математическое ожидание и дисперсия записываются следующим образом:</a:t>
            </a:r>
          </a:p>
          <a:p>
            <a:r>
              <a:rPr lang="ru-RU" sz="3100" i="1" dirty="0" err="1" smtClean="0"/>
              <a:t>m</a:t>
            </a:r>
            <a:r>
              <a:rPr lang="ru-RU" sz="3100" dirty="0" smtClean="0"/>
              <a:t>(</a:t>
            </a:r>
            <a:r>
              <a:rPr lang="ru-RU" sz="3100" i="1" dirty="0" err="1" smtClean="0"/>
              <a:t>t</a:t>
            </a:r>
            <a:r>
              <a:rPr lang="ru-RU" sz="3100" dirty="0" smtClean="0"/>
              <a:t>) =</a:t>
            </a:r>
            <a:r>
              <a:rPr lang="ru-RU" sz="3100" i="1" dirty="0" smtClean="0"/>
              <a:t> </a:t>
            </a:r>
            <a:r>
              <a:rPr lang="ru-RU" sz="3100" i="1" dirty="0" err="1" smtClean="0"/>
              <a:t>a</a:t>
            </a:r>
            <a:r>
              <a:rPr lang="ru-RU" sz="3100" i="1" dirty="0" smtClean="0"/>
              <a:t> </a:t>
            </a:r>
            <a:r>
              <a:rPr lang="ru-RU" sz="3100" i="1" dirty="0" err="1" smtClean="0"/>
              <a:t>e</a:t>
            </a:r>
            <a:r>
              <a:rPr lang="ru-RU" sz="3100" baseline="30000" dirty="0" smtClean="0">
                <a:sym typeface="Symbol"/>
              </a:rPr>
              <a:t></a:t>
            </a:r>
            <a:r>
              <a:rPr lang="ru-RU" sz="3100" baseline="30000" dirty="0" smtClean="0"/>
              <a:t> </a:t>
            </a:r>
            <a:r>
              <a:rPr lang="ru-RU" sz="3100" i="1" baseline="30000" dirty="0" err="1" smtClean="0"/>
              <a:t>t</a:t>
            </a:r>
            <a:r>
              <a:rPr lang="ru-RU" sz="3100" i="1" baseline="30000" dirty="0" smtClean="0"/>
              <a:t> </a:t>
            </a:r>
            <a:r>
              <a:rPr lang="ru-RU" sz="3100" i="1" dirty="0" smtClean="0"/>
              <a:t>,</a:t>
            </a:r>
            <a:r>
              <a:rPr lang="ru-RU" sz="3100" dirty="0" smtClean="0"/>
              <a:t>	(3.31)</a:t>
            </a:r>
          </a:p>
          <a:p>
            <a:r>
              <a:rPr lang="ru-RU" sz="3100" i="1" dirty="0" smtClean="0"/>
              <a:t>a</a:t>
            </a:r>
            <a:r>
              <a:rPr lang="ru-RU" sz="3100" baseline="30000" dirty="0" smtClean="0"/>
              <a:t>2</a:t>
            </a:r>
            <a:r>
              <a:rPr lang="ru-RU" sz="3100" dirty="0" smtClean="0"/>
              <a:t>(</a:t>
            </a:r>
            <a:r>
              <a:rPr lang="ru-RU" sz="3100" i="1" dirty="0" err="1" smtClean="0"/>
              <a:t>t</a:t>
            </a:r>
            <a:r>
              <a:rPr lang="ru-RU" sz="3100" dirty="0" smtClean="0"/>
              <a:t>) = </a:t>
            </a:r>
            <a:r>
              <a:rPr lang="ru-RU" sz="3100" i="1" dirty="0" smtClean="0"/>
              <a:t>ae</a:t>
            </a:r>
            <a:r>
              <a:rPr lang="ru-RU" sz="3100" baseline="30000" dirty="0" smtClean="0"/>
              <a:t>2</a:t>
            </a:r>
            <a:r>
              <a:rPr lang="ru-RU" sz="3100" baseline="30000" dirty="0" smtClean="0">
                <a:sym typeface="Symbol"/>
              </a:rPr>
              <a:t></a:t>
            </a:r>
            <a:r>
              <a:rPr lang="ru-RU" sz="3100" i="1" baseline="30000" dirty="0" smtClean="0"/>
              <a:t>t</a:t>
            </a:r>
            <a:r>
              <a:rPr lang="ru-RU" sz="3100" dirty="0" smtClean="0"/>
              <a:t>(1 – </a:t>
            </a:r>
            <a:r>
              <a:rPr lang="ru-RU" sz="3100" i="1" dirty="0" err="1" smtClean="0"/>
              <a:t>e</a:t>
            </a:r>
            <a:r>
              <a:rPr lang="ru-RU" sz="3100" i="1" baseline="30000" dirty="0" smtClean="0"/>
              <a:t>-</a:t>
            </a:r>
            <a:r>
              <a:rPr lang="ru-RU" sz="3100" baseline="30000" dirty="0" smtClean="0">
                <a:sym typeface="Symbol"/>
              </a:rPr>
              <a:t></a:t>
            </a:r>
            <a:r>
              <a:rPr lang="ru-RU" sz="3100" baseline="30000" dirty="0" smtClean="0"/>
              <a:t> </a:t>
            </a:r>
            <a:r>
              <a:rPr lang="ru-RU" sz="3100" i="1" baseline="30000" dirty="0" err="1" smtClean="0"/>
              <a:t>t</a:t>
            </a:r>
            <a:r>
              <a:rPr lang="ru-RU" sz="3100" dirty="0" smtClean="0"/>
              <a:t>).	(3.32)</a:t>
            </a:r>
          </a:p>
          <a:p>
            <a:endParaRPr lang="ru-RU" dirty="0"/>
          </a:p>
        </p:txBody>
      </p:sp>
      <p:pic>
        <p:nvPicPr>
          <p:cNvPr id="110594" name="Picture 2" descr="C:\Users\73B5~1\AppData\Local\Temp\Rar$EX60.950\LectMB\Lect03.files\image194.gif"/>
          <p:cNvPicPr>
            <a:picLocks noChangeAspect="1" noChangeArrowheads="1"/>
          </p:cNvPicPr>
          <p:nvPr/>
        </p:nvPicPr>
        <p:blipFill>
          <a:blip r:embed="rId2" cstate="print"/>
          <a:srcRect/>
          <a:stretch>
            <a:fillRect/>
          </a:stretch>
        </p:blipFill>
        <p:spPr bwMode="auto">
          <a:xfrm>
            <a:off x="2071670" y="2071678"/>
            <a:ext cx="1780848" cy="615602"/>
          </a:xfrm>
          <a:prstGeom prst="rect">
            <a:avLst/>
          </a:prstGeom>
          <a:noFill/>
        </p:spPr>
      </p:pic>
      <p:pic>
        <p:nvPicPr>
          <p:cNvPr id="110595" name="Picture 3" descr="C:\Users\73B5~1\AppData\Local\Temp\Rar$EX60.950\LectMB\Lect03.files\image196.gif"/>
          <p:cNvPicPr>
            <a:picLocks noChangeAspect="1" noChangeArrowheads="1"/>
          </p:cNvPicPr>
          <p:nvPr/>
        </p:nvPicPr>
        <p:blipFill>
          <a:blip r:embed="rId3" cstate="print"/>
          <a:srcRect/>
          <a:stretch>
            <a:fillRect/>
          </a:stretch>
        </p:blipFill>
        <p:spPr bwMode="auto">
          <a:xfrm>
            <a:off x="4000496" y="2071678"/>
            <a:ext cx="4143404" cy="618077"/>
          </a:xfrm>
          <a:prstGeom prst="rect">
            <a:avLst/>
          </a:prstGeom>
          <a:noFill/>
        </p:spPr>
      </p:pic>
      <p:pic>
        <p:nvPicPr>
          <p:cNvPr id="110596" name="Picture 4" descr="C:\Users\73B5~1\AppData\Local\Temp\Rar$EX60.950\LectMB\Lect03.files\image198.gif"/>
          <p:cNvPicPr>
            <a:picLocks noChangeAspect="1" noChangeArrowheads="1"/>
          </p:cNvPicPr>
          <p:nvPr/>
        </p:nvPicPr>
        <p:blipFill>
          <a:blip r:embed="rId4" cstate="print"/>
          <a:srcRect/>
          <a:stretch>
            <a:fillRect/>
          </a:stretch>
        </p:blipFill>
        <p:spPr bwMode="auto">
          <a:xfrm>
            <a:off x="3286116" y="3571876"/>
            <a:ext cx="2434184" cy="57150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10594"/>
                                        </p:tgtEl>
                                        <p:attrNameLst>
                                          <p:attrName>style.visibility</p:attrName>
                                        </p:attrNameLst>
                                      </p:cBhvr>
                                      <p:to>
                                        <p:strVal val="visible"/>
                                      </p:to>
                                    </p:set>
                                    <p:anim calcmode="lin" valueType="num">
                                      <p:cBhvr>
                                        <p:cTn id="14" dur="500" fill="hold"/>
                                        <p:tgtEl>
                                          <p:spTgt spid="110594"/>
                                        </p:tgtEl>
                                        <p:attrNameLst>
                                          <p:attrName>ppt_w</p:attrName>
                                        </p:attrNameLst>
                                      </p:cBhvr>
                                      <p:tavLst>
                                        <p:tav tm="0">
                                          <p:val>
                                            <p:strVal val="#ppt_w*2.5"/>
                                          </p:val>
                                        </p:tav>
                                        <p:tav tm="100000">
                                          <p:val>
                                            <p:strVal val="#ppt_w"/>
                                          </p:val>
                                        </p:tav>
                                      </p:tavLst>
                                    </p:anim>
                                    <p:anim calcmode="lin" valueType="num">
                                      <p:cBhvr>
                                        <p:cTn id="15" dur="500" fill="hold"/>
                                        <p:tgtEl>
                                          <p:spTgt spid="110594"/>
                                        </p:tgtEl>
                                        <p:attrNameLst>
                                          <p:attrName>ppt_h</p:attrName>
                                        </p:attrNameLst>
                                      </p:cBhvr>
                                      <p:tavLst>
                                        <p:tav tm="0">
                                          <p:val>
                                            <p:strVal val="#ppt_h*0.01"/>
                                          </p:val>
                                        </p:tav>
                                        <p:tav tm="100000">
                                          <p:val>
                                            <p:strVal val="#ppt_h"/>
                                          </p:val>
                                        </p:tav>
                                      </p:tavLst>
                                    </p:anim>
                                    <p:anim calcmode="lin" valueType="num">
                                      <p:cBhvr>
                                        <p:cTn id="16" dur="500" fill="hold"/>
                                        <p:tgtEl>
                                          <p:spTgt spid="110594"/>
                                        </p:tgtEl>
                                        <p:attrNameLst>
                                          <p:attrName>ppt_x</p:attrName>
                                        </p:attrNameLst>
                                      </p:cBhvr>
                                      <p:tavLst>
                                        <p:tav tm="0">
                                          <p:val>
                                            <p:strVal val="#ppt_x"/>
                                          </p:val>
                                        </p:tav>
                                        <p:tav tm="100000">
                                          <p:val>
                                            <p:strVal val="#ppt_x"/>
                                          </p:val>
                                        </p:tav>
                                      </p:tavLst>
                                    </p:anim>
                                    <p:anim calcmode="lin" valueType="num">
                                      <p:cBhvr>
                                        <p:cTn id="17" dur="500" fill="hold"/>
                                        <p:tgtEl>
                                          <p:spTgt spid="110594"/>
                                        </p:tgtEl>
                                        <p:attrNameLst>
                                          <p:attrName>ppt_y</p:attrName>
                                        </p:attrNameLst>
                                      </p:cBhvr>
                                      <p:tavLst>
                                        <p:tav tm="0">
                                          <p:val>
                                            <p:strVal val="#ppt_h+1"/>
                                          </p:val>
                                        </p:tav>
                                        <p:tav tm="100000">
                                          <p:val>
                                            <p:strVal val="#ppt_y"/>
                                          </p:val>
                                        </p:tav>
                                      </p:tavLst>
                                    </p:anim>
                                    <p:animEffect transition="in" filter="fade">
                                      <p:cBhvr>
                                        <p:cTn id="18" dur="500"/>
                                        <p:tgtEl>
                                          <p:spTgt spid="110594"/>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110595"/>
                                        </p:tgtEl>
                                        <p:attrNameLst>
                                          <p:attrName>style.visibility</p:attrName>
                                        </p:attrNameLst>
                                      </p:cBhvr>
                                      <p:to>
                                        <p:strVal val="visible"/>
                                      </p:to>
                                    </p:set>
                                    <p:anim calcmode="lin" valueType="num">
                                      <p:cBhvr>
                                        <p:cTn id="21" dur="500" fill="hold"/>
                                        <p:tgtEl>
                                          <p:spTgt spid="110595"/>
                                        </p:tgtEl>
                                        <p:attrNameLst>
                                          <p:attrName>ppt_w</p:attrName>
                                        </p:attrNameLst>
                                      </p:cBhvr>
                                      <p:tavLst>
                                        <p:tav tm="0">
                                          <p:val>
                                            <p:strVal val="#ppt_w*2.5"/>
                                          </p:val>
                                        </p:tav>
                                        <p:tav tm="100000">
                                          <p:val>
                                            <p:strVal val="#ppt_w"/>
                                          </p:val>
                                        </p:tav>
                                      </p:tavLst>
                                    </p:anim>
                                    <p:anim calcmode="lin" valueType="num">
                                      <p:cBhvr>
                                        <p:cTn id="22" dur="500" fill="hold"/>
                                        <p:tgtEl>
                                          <p:spTgt spid="110595"/>
                                        </p:tgtEl>
                                        <p:attrNameLst>
                                          <p:attrName>ppt_h</p:attrName>
                                        </p:attrNameLst>
                                      </p:cBhvr>
                                      <p:tavLst>
                                        <p:tav tm="0">
                                          <p:val>
                                            <p:strVal val="#ppt_h*0.01"/>
                                          </p:val>
                                        </p:tav>
                                        <p:tav tm="100000">
                                          <p:val>
                                            <p:strVal val="#ppt_h"/>
                                          </p:val>
                                        </p:tav>
                                      </p:tavLst>
                                    </p:anim>
                                    <p:anim calcmode="lin" valueType="num">
                                      <p:cBhvr>
                                        <p:cTn id="23" dur="500" fill="hold"/>
                                        <p:tgtEl>
                                          <p:spTgt spid="110595"/>
                                        </p:tgtEl>
                                        <p:attrNameLst>
                                          <p:attrName>ppt_x</p:attrName>
                                        </p:attrNameLst>
                                      </p:cBhvr>
                                      <p:tavLst>
                                        <p:tav tm="0">
                                          <p:val>
                                            <p:strVal val="#ppt_x"/>
                                          </p:val>
                                        </p:tav>
                                        <p:tav tm="100000">
                                          <p:val>
                                            <p:strVal val="#ppt_x"/>
                                          </p:val>
                                        </p:tav>
                                      </p:tavLst>
                                    </p:anim>
                                    <p:anim calcmode="lin" valueType="num">
                                      <p:cBhvr>
                                        <p:cTn id="24" dur="500" fill="hold"/>
                                        <p:tgtEl>
                                          <p:spTgt spid="110595"/>
                                        </p:tgtEl>
                                        <p:attrNameLst>
                                          <p:attrName>ppt_y</p:attrName>
                                        </p:attrNameLst>
                                      </p:cBhvr>
                                      <p:tavLst>
                                        <p:tav tm="0">
                                          <p:val>
                                            <p:strVal val="#ppt_h+1"/>
                                          </p:val>
                                        </p:tav>
                                        <p:tav tm="100000">
                                          <p:val>
                                            <p:strVal val="#ppt_y"/>
                                          </p:val>
                                        </p:tav>
                                      </p:tavLst>
                                    </p:anim>
                                    <p:animEffect transition="in" filter="fade">
                                      <p:cBhvr>
                                        <p:cTn id="25" dur="500"/>
                                        <p:tgtEl>
                                          <p:spTgt spid="110595"/>
                                        </p:tgtEl>
                                      </p:cBhvr>
                                    </p:animEffect>
                                  </p:childTnLst>
                                </p:cTn>
                              </p:par>
                            </p:childTnLst>
                          </p:cTn>
                        </p:par>
                      </p:childTnLst>
                    </p:cTn>
                  </p:par>
                  <p:par>
                    <p:cTn id="26" fill="hold">
                      <p:stCondLst>
                        <p:cond delay="indefinite"/>
                      </p:stCondLst>
                      <p:childTnLst>
                        <p:par>
                          <p:cTn id="27" fill="hold">
                            <p:stCondLst>
                              <p:cond delay="0"/>
                            </p:stCondLst>
                            <p:childTnLst>
                              <p:par>
                                <p:cTn id="28" presetID="58" presetClass="entr" presetSubtype="0" accel="10000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1"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4" dur="500"/>
                                        <p:tgtEl>
                                          <p:spTgt spid="3">
                                            <p:txEl>
                                              <p:pRg st="4" end="4"/>
                                            </p:txEl>
                                          </p:spTgt>
                                        </p:tgtEl>
                                      </p:cBhvr>
                                    </p:animEffect>
                                  </p:childTnLst>
                                </p:cTn>
                              </p:par>
                              <p:par>
                                <p:cTn id="35" presetID="58" presetClass="entr" presetSubtype="0" accel="10000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38"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41" dur="500"/>
                                        <p:tgtEl>
                                          <p:spTgt spid="3">
                                            <p:txEl>
                                              <p:pRg st="6" end="6"/>
                                            </p:txEl>
                                          </p:spTgt>
                                        </p:tgtEl>
                                      </p:cBhvr>
                                    </p:animEffect>
                                  </p:childTnLst>
                                </p:cTn>
                              </p:par>
                              <p:par>
                                <p:cTn id="42" presetID="58" presetClass="entr" presetSubtype="0" accel="10000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p:cTn id="44"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45"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4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48" dur="500"/>
                                        <p:tgtEl>
                                          <p:spTgt spid="3">
                                            <p:txEl>
                                              <p:pRg st="7" end="7"/>
                                            </p:txEl>
                                          </p:spTgt>
                                        </p:tgtEl>
                                      </p:cBhvr>
                                    </p:animEffect>
                                  </p:childTnLst>
                                </p:cTn>
                              </p:par>
                              <p:par>
                                <p:cTn id="49" presetID="58" presetClass="entr" presetSubtype="0" accel="100000" fill="hold" nodeType="withEffect">
                                  <p:stCondLst>
                                    <p:cond delay="0"/>
                                  </p:stCondLst>
                                  <p:childTnLst>
                                    <p:set>
                                      <p:cBhvr>
                                        <p:cTn id="50" dur="1" fill="hold">
                                          <p:stCondLst>
                                            <p:cond delay="0"/>
                                          </p:stCondLst>
                                        </p:cTn>
                                        <p:tgtEl>
                                          <p:spTgt spid="110596"/>
                                        </p:tgtEl>
                                        <p:attrNameLst>
                                          <p:attrName>style.visibility</p:attrName>
                                        </p:attrNameLst>
                                      </p:cBhvr>
                                      <p:to>
                                        <p:strVal val="visible"/>
                                      </p:to>
                                    </p:set>
                                    <p:anim calcmode="lin" valueType="num">
                                      <p:cBhvr>
                                        <p:cTn id="51" dur="500" fill="hold"/>
                                        <p:tgtEl>
                                          <p:spTgt spid="110596"/>
                                        </p:tgtEl>
                                        <p:attrNameLst>
                                          <p:attrName>ppt_w</p:attrName>
                                        </p:attrNameLst>
                                      </p:cBhvr>
                                      <p:tavLst>
                                        <p:tav tm="0">
                                          <p:val>
                                            <p:strVal val="#ppt_w*2.5"/>
                                          </p:val>
                                        </p:tav>
                                        <p:tav tm="100000">
                                          <p:val>
                                            <p:strVal val="#ppt_w"/>
                                          </p:val>
                                        </p:tav>
                                      </p:tavLst>
                                    </p:anim>
                                    <p:anim calcmode="lin" valueType="num">
                                      <p:cBhvr>
                                        <p:cTn id="52" dur="500" fill="hold"/>
                                        <p:tgtEl>
                                          <p:spTgt spid="110596"/>
                                        </p:tgtEl>
                                        <p:attrNameLst>
                                          <p:attrName>ppt_h</p:attrName>
                                        </p:attrNameLst>
                                      </p:cBhvr>
                                      <p:tavLst>
                                        <p:tav tm="0">
                                          <p:val>
                                            <p:strVal val="#ppt_h*0.01"/>
                                          </p:val>
                                        </p:tav>
                                        <p:tav tm="100000">
                                          <p:val>
                                            <p:strVal val="#ppt_h"/>
                                          </p:val>
                                        </p:tav>
                                      </p:tavLst>
                                    </p:anim>
                                    <p:anim calcmode="lin" valueType="num">
                                      <p:cBhvr>
                                        <p:cTn id="53" dur="500" fill="hold"/>
                                        <p:tgtEl>
                                          <p:spTgt spid="110596"/>
                                        </p:tgtEl>
                                        <p:attrNameLst>
                                          <p:attrName>ppt_x</p:attrName>
                                        </p:attrNameLst>
                                      </p:cBhvr>
                                      <p:tavLst>
                                        <p:tav tm="0">
                                          <p:val>
                                            <p:strVal val="#ppt_x"/>
                                          </p:val>
                                        </p:tav>
                                        <p:tav tm="100000">
                                          <p:val>
                                            <p:strVal val="#ppt_x"/>
                                          </p:val>
                                        </p:tav>
                                      </p:tavLst>
                                    </p:anim>
                                    <p:anim calcmode="lin" valueType="num">
                                      <p:cBhvr>
                                        <p:cTn id="54" dur="500" fill="hold"/>
                                        <p:tgtEl>
                                          <p:spTgt spid="110596"/>
                                        </p:tgtEl>
                                        <p:attrNameLst>
                                          <p:attrName>ppt_y</p:attrName>
                                        </p:attrNameLst>
                                      </p:cBhvr>
                                      <p:tavLst>
                                        <p:tav tm="0">
                                          <p:val>
                                            <p:strVal val="#ppt_h+1"/>
                                          </p:val>
                                        </p:tav>
                                        <p:tav tm="100000">
                                          <p:val>
                                            <p:strVal val="#ppt_y"/>
                                          </p:val>
                                        </p:tav>
                                      </p:tavLst>
                                    </p:anim>
                                    <p:animEffect transition="in" filter="fade">
                                      <p:cBhvr>
                                        <p:cTn id="55" dur="500"/>
                                        <p:tgtEl>
                                          <p:spTgt spid="110596"/>
                                        </p:tgtEl>
                                      </p:cBhvr>
                                    </p:animEffect>
                                  </p:childTnLst>
                                </p:cTn>
                              </p:par>
                            </p:childTnLst>
                          </p:cTn>
                        </p:par>
                      </p:childTnLst>
                    </p:cTn>
                  </p:par>
                  <p:par>
                    <p:cTn id="56" fill="hold">
                      <p:stCondLst>
                        <p:cond delay="indefinite"/>
                      </p:stCondLst>
                      <p:childTnLst>
                        <p:par>
                          <p:cTn id="57" fill="hold">
                            <p:stCondLst>
                              <p:cond delay="0"/>
                            </p:stCondLst>
                            <p:childTnLst>
                              <p:par>
                                <p:cTn id="58" presetID="58" presetClass="entr" presetSubtype="0" accel="100000"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p:cTn id="60"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61"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6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64" dur="500"/>
                                        <p:tgtEl>
                                          <p:spTgt spid="3">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8" presetClass="entr" presetSubtype="0" accel="100000" fill="hold" grpId="0"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 calcmode="lin" valueType="num">
                                      <p:cBhvr>
                                        <p:cTn id="69"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70"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7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73" dur="500"/>
                                        <p:tgtEl>
                                          <p:spTgt spid="3">
                                            <p:txEl>
                                              <p:pRg st="9" end="9"/>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8" presetClass="entr" presetSubtype="0" accel="100000" fill="hold" grpId="0" nodeType="clickEffect">
                                  <p:stCondLst>
                                    <p:cond delay="0"/>
                                  </p:stCondLst>
                                  <p:childTnLst>
                                    <p:set>
                                      <p:cBhvr>
                                        <p:cTn id="77" dur="1" fill="hold">
                                          <p:stCondLst>
                                            <p:cond delay="0"/>
                                          </p:stCondLst>
                                        </p:cTn>
                                        <p:tgtEl>
                                          <p:spTgt spid="3">
                                            <p:txEl>
                                              <p:pRg st="10" end="10"/>
                                            </p:txEl>
                                          </p:spTgt>
                                        </p:tgtEl>
                                        <p:attrNameLst>
                                          <p:attrName>style.visibility</p:attrName>
                                        </p:attrNameLst>
                                      </p:cBhvr>
                                      <p:to>
                                        <p:strVal val="visible"/>
                                      </p:to>
                                    </p:set>
                                    <p:anim calcmode="lin" valueType="num">
                                      <p:cBhvr>
                                        <p:cTn id="78"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79"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8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1"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82" dur="500"/>
                                        <p:tgtEl>
                                          <p:spTgt spid="3">
                                            <p:txEl>
                                              <p:pRg st="10" end="1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8" presetClass="entr" presetSubtype="0" accel="100000" fill="hold" grpId="0" nodeType="clickEffect">
                                  <p:stCondLst>
                                    <p:cond delay="0"/>
                                  </p:stCondLst>
                                  <p:childTnLst>
                                    <p:set>
                                      <p:cBhvr>
                                        <p:cTn id="86" dur="1" fill="hold">
                                          <p:stCondLst>
                                            <p:cond delay="0"/>
                                          </p:stCondLst>
                                        </p:cTn>
                                        <p:tgtEl>
                                          <p:spTgt spid="3">
                                            <p:txEl>
                                              <p:pRg st="11" end="11"/>
                                            </p:txEl>
                                          </p:spTgt>
                                        </p:tgtEl>
                                        <p:attrNameLst>
                                          <p:attrName>style.visibility</p:attrName>
                                        </p:attrNameLst>
                                      </p:cBhvr>
                                      <p:to>
                                        <p:strVal val="visible"/>
                                      </p:to>
                                    </p:set>
                                    <p:anim calcmode="lin" valueType="num">
                                      <p:cBhvr>
                                        <p:cTn id="87" dur="500" fill="hold"/>
                                        <p:tgtEl>
                                          <p:spTgt spid="3">
                                            <p:txEl>
                                              <p:pRg st="11" end="11"/>
                                            </p:txEl>
                                          </p:spTgt>
                                        </p:tgtEl>
                                        <p:attrNameLst>
                                          <p:attrName>ppt_w</p:attrName>
                                        </p:attrNameLst>
                                      </p:cBhvr>
                                      <p:tavLst>
                                        <p:tav tm="0">
                                          <p:val>
                                            <p:strVal val="#ppt_w*2.5"/>
                                          </p:val>
                                        </p:tav>
                                        <p:tav tm="100000">
                                          <p:val>
                                            <p:strVal val="#ppt_w"/>
                                          </p:val>
                                        </p:tav>
                                      </p:tavLst>
                                    </p:anim>
                                    <p:anim calcmode="lin" valueType="num">
                                      <p:cBhvr>
                                        <p:cTn id="88" dur="500" fill="hold"/>
                                        <p:tgtEl>
                                          <p:spTgt spid="3">
                                            <p:txEl>
                                              <p:pRg st="11" end="11"/>
                                            </p:txEl>
                                          </p:spTgt>
                                        </p:tgtEl>
                                        <p:attrNameLst>
                                          <p:attrName>ppt_h</p:attrName>
                                        </p:attrNameLst>
                                      </p:cBhvr>
                                      <p:tavLst>
                                        <p:tav tm="0">
                                          <p:val>
                                            <p:strVal val="#ppt_h*0.01"/>
                                          </p:val>
                                        </p:tav>
                                        <p:tav tm="100000">
                                          <p:val>
                                            <p:strVal val="#ppt_h"/>
                                          </p:val>
                                        </p:tav>
                                      </p:tavLst>
                                    </p:anim>
                                    <p:anim calcmode="lin" valueType="num">
                                      <p:cBhvr>
                                        <p:cTn id="8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0" dur="500" fill="hold"/>
                                        <p:tgtEl>
                                          <p:spTgt spid="3">
                                            <p:txEl>
                                              <p:pRg st="11" end="11"/>
                                            </p:txEl>
                                          </p:spTgt>
                                        </p:tgtEl>
                                        <p:attrNameLst>
                                          <p:attrName>ppt_y</p:attrName>
                                        </p:attrNameLst>
                                      </p:cBhvr>
                                      <p:tavLst>
                                        <p:tav tm="0">
                                          <p:val>
                                            <p:strVal val="#ppt_h+1"/>
                                          </p:val>
                                        </p:tav>
                                        <p:tav tm="100000">
                                          <p:val>
                                            <p:strVal val="#ppt_y"/>
                                          </p:val>
                                        </p:tav>
                                      </p:tavLst>
                                    </p:anim>
                                    <p:animEffect transition="in" filter="fade">
                                      <p:cBhvr>
                                        <p:cTn id="9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71546"/>
            <a:ext cx="8229600" cy="5502990"/>
          </a:xfrm>
        </p:spPr>
        <p:txBody>
          <a:bodyPr>
            <a:normAutofit fontScale="70000" lnSpcReduction="20000"/>
          </a:bodyPr>
          <a:lstStyle/>
          <a:p>
            <a:r>
              <a:rPr lang="ru-RU" dirty="0" smtClean="0"/>
              <a:t>Легко заметить, что математическое ожидание (3.31) совпадает с детерминистическим средним. </a:t>
            </a:r>
          </a:p>
          <a:p>
            <a:r>
              <a:rPr lang="ru-RU" dirty="0" smtClean="0"/>
              <a:t>Таким образом, при большом числе особей детерминистическое описание будет удовлетворительно заменять любую стохастическую модель, в которой основное внимание уделяется нахождению средних значений. </a:t>
            </a:r>
          </a:p>
          <a:p>
            <a:r>
              <a:rPr lang="ru-RU" dirty="0" smtClean="0"/>
              <a:t>Когда же число особей мало, например, когда начальный размер популяции составляет всего лишь несколько единиц, дисперсия, т.е. среднее квадратичное отклонение численности отдельно взятой популяции от математического ожидания, может быть довольно значительной. </a:t>
            </a:r>
          </a:p>
          <a:p>
            <a:r>
              <a:rPr lang="ru-RU" dirty="0" smtClean="0"/>
              <a:t>При этом при </a:t>
            </a:r>
            <a:r>
              <a:rPr lang="ru-RU" i="1" dirty="0" err="1" smtClean="0"/>
              <a:t>t</a:t>
            </a:r>
            <a:r>
              <a:rPr lang="ru-RU" dirty="0" smtClean="0"/>
              <a:t> </a:t>
            </a:r>
            <a:r>
              <a:rPr lang="ru-RU" dirty="0" smtClean="0">
                <a:sym typeface="Symbol"/>
              </a:rPr>
              <a:t></a:t>
            </a:r>
            <a:r>
              <a:rPr lang="ru-RU" dirty="0" smtClean="0"/>
              <a:t> </a:t>
            </a:r>
            <a:r>
              <a:rPr lang="ru-RU" dirty="0" smtClean="0">
                <a:sym typeface="Symbol"/>
              </a:rPr>
              <a:t></a:t>
            </a:r>
            <a:r>
              <a:rPr lang="ru-RU" dirty="0" smtClean="0"/>
              <a:t> коэффициент вариации величины </a:t>
            </a:r>
            <a:r>
              <a:rPr lang="ru-RU" i="1" dirty="0" err="1" smtClean="0"/>
              <a:t>п</a:t>
            </a:r>
            <a:r>
              <a:rPr lang="ru-RU" i="1" dirty="0" smtClean="0"/>
              <a:t>,</a:t>
            </a:r>
            <a:r>
              <a:rPr lang="ru-RU" dirty="0" smtClean="0"/>
              <a:t> равный </a:t>
            </a:r>
            <a:r>
              <a:rPr lang="ru-RU" dirty="0" smtClean="0">
                <a:sym typeface="Symbol"/>
              </a:rPr>
              <a:t></a:t>
            </a:r>
            <a:r>
              <a:rPr lang="ru-RU" dirty="0" smtClean="0"/>
              <a:t>/</a:t>
            </a:r>
            <a:r>
              <a:rPr lang="ru-RU" i="1" dirty="0" smtClean="0"/>
              <a:t> </a:t>
            </a:r>
            <a:r>
              <a:rPr lang="ru-RU" i="1" dirty="0" err="1" smtClean="0"/>
              <a:t>m</a:t>
            </a:r>
            <a:r>
              <a:rPr lang="ru-RU" dirty="0" smtClean="0"/>
              <a:t>, стремится к </a:t>
            </a:r>
            <a:r>
              <a:rPr lang="ru-RU" i="1" dirty="0" smtClean="0"/>
              <a:t>.</a:t>
            </a:r>
            <a:endParaRPr lang="ru-RU" dirty="0" smtClean="0"/>
          </a:p>
          <a:p>
            <a:r>
              <a:rPr lang="ru-RU" dirty="0" smtClean="0"/>
              <a:t>При рассмотрении какой-либо определенной популяции мы наблюдаем только одно численное значение. </a:t>
            </a:r>
          </a:p>
          <a:p>
            <a:r>
              <a:rPr lang="ru-RU" dirty="0" smtClean="0"/>
              <a:t>График роста обнаруживает значительные колебания. Возникает вопрос: каким образом эти колебания связаны с распределением вероятностей? </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Примеры моделей</a:t>
            </a:r>
            <a:r>
              <a:rPr lang="ru-RU" dirty="0" smtClean="0"/>
              <a:t>.</a:t>
            </a:r>
            <a:endParaRPr lang="ru-RU" dirty="0"/>
          </a:p>
        </p:txBody>
      </p:sp>
      <p:sp>
        <p:nvSpPr>
          <p:cNvPr id="3" name="Содержимое 2"/>
          <p:cNvSpPr>
            <a:spLocks noGrp="1"/>
          </p:cNvSpPr>
          <p:nvPr>
            <p:ph idx="1"/>
          </p:nvPr>
        </p:nvSpPr>
        <p:spPr/>
        <p:txBody>
          <a:bodyPr>
            <a:normAutofit fontScale="77500" lnSpcReduction="20000"/>
          </a:bodyPr>
          <a:lstStyle/>
          <a:p>
            <a:r>
              <a:rPr lang="ru-RU" b="1" dirty="0" smtClean="0"/>
              <a:t>5. </a:t>
            </a:r>
            <a:r>
              <a:rPr lang="ru-RU" b="1" dirty="0" err="1" smtClean="0"/>
              <a:t>Бислойная</a:t>
            </a:r>
            <a:r>
              <a:rPr lang="ru-RU" b="1" dirty="0" smtClean="0"/>
              <a:t> липидная мембрана</a:t>
            </a:r>
            <a:r>
              <a:rPr lang="ru-RU" dirty="0" smtClean="0"/>
              <a:t>. Еще «более модельным» примером является изучение процессов ионного трансмембранного переноса на искусственной </a:t>
            </a:r>
            <a:r>
              <a:rPr lang="ru-RU" dirty="0" err="1" smtClean="0"/>
              <a:t>бислойной</a:t>
            </a:r>
            <a:r>
              <a:rPr lang="ru-RU" dirty="0" smtClean="0"/>
              <a:t> липидной мембране.</a:t>
            </a:r>
          </a:p>
          <a:p>
            <a:r>
              <a:rPr lang="ru-RU" dirty="0" smtClean="0"/>
              <a:t>Понятно, что в реальных биологических объектах мембраны чаще всего не </a:t>
            </a:r>
            <a:r>
              <a:rPr lang="ru-RU" dirty="0" err="1" smtClean="0"/>
              <a:t>бислойные</a:t>
            </a:r>
            <a:r>
              <a:rPr lang="ru-RU" dirty="0" smtClean="0"/>
              <a:t>, а многослойные, содержат встроенные белки и другие компоненты, поверхность их не является плоской и обладает множеством других индивидуальных особенностей.</a:t>
            </a:r>
          </a:p>
          <a:p>
            <a:r>
              <a:rPr lang="ru-RU" dirty="0" smtClean="0"/>
              <a:t>Однако, чтобы изучить законы образования поры, через которую ион проходит сквозь мембрану внутрь клетки или органеллы, необходимо создать «чистую», «модельную» систему, которую можно изучать экспериментально, и для которой можно использовать хорошо разработанное наукой физическое описание.</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00108"/>
            <a:ext cx="8229600" cy="5574428"/>
          </a:xfrm>
        </p:spPr>
        <p:txBody>
          <a:bodyPr>
            <a:normAutofit fontScale="70000" lnSpcReduction="20000"/>
          </a:bodyPr>
          <a:lstStyle/>
          <a:p>
            <a:r>
              <a:rPr lang="ru-RU" dirty="0" smtClean="0"/>
              <a:t>Смысл выражения (3.30) состоит в том, что если имеется некоторое большое число популяций и в начальный момент времени </a:t>
            </a:r>
            <a:r>
              <a:rPr lang="ru-RU" i="1" dirty="0" err="1" smtClean="0"/>
              <a:t>t</a:t>
            </a:r>
            <a:r>
              <a:rPr lang="ru-RU" i="1" dirty="0" smtClean="0"/>
              <a:t> = </a:t>
            </a:r>
            <a:r>
              <a:rPr lang="ru-RU" dirty="0" smtClean="0"/>
              <a:t>0 численность каждой из них равна </a:t>
            </a:r>
            <a:r>
              <a:rPr lang="ru-RU" i="1" dirty="0" smtClean="0"/>
              <a:t>а</a:t>
            </a:r>
            <a:r>
              <a:rPr lang="ru-RU" dirty="0" smtClean="0"/>
              <a:t>, то доля этих популяций, имеющих в момент </a:t>
            </a:r>
            <a:r>
              <a:rPr lang="ru-RU" i="1" dirty="0" err="1" smtClean="0"/>
              <a:t>t</a:t>
            </a:r>
            <a:r>
              <a:rPr lang="ru-RU" dirty="0" smtClean="0"/>
              <a:t> численность </a:t>
            </a:r>
            <a:r>
              <a:rPr lang="ru-RU" i="1" dirty="0" smtClean="0"/>
              <a:t>а</a:t>
            </a:r>
            <a:r>
              <a:rPr lang="ru-RU" dirty="0" smtClean="0"/>
              <a:t>, теоретически равна</a:t>
            </a:r>
            <a:r>
              <a:rPr lang="ru-RU" i="1" dirty="0" smtClean="0"/>
              <a:t> </a:t>
            </a:r>
            <a:r>
              <a:rPr lang="ru-RU" i="1" dirty="0" err="1" smtClean="0"/>
              <a:t>p</a:t>
            </a:r>
            <a:r>
              <a:rPr lang="ru-RU" i="1" baseline="-25000" dirty="0" err="1" smtClean="0"/>
              <a:t>n</a:t>
            </a:r>
            <a:r>
              <a:rPr lang="ru-RU" i="1" baseline="-25000" dirty="0" smtClean="0"/>
              <a:t> </a:t>
            </a:r>
            <a:r>
              <a:rPr lang="ru-RU" dirty="0" smtClean="0"/>
              <a:t>(</a:t>
            </a:r>
            <a:r>
              <a:rPr lang="ru-RU" i="1" dirty="0" err="1" smtClean="0"/>
              <a:t>t</a:t>
            </a:r>
            <a:r>
              <a:rPr lang="ru-RU" dirty="0" smtClean="0"/>
              <a:t>) с математическим ожиданием </a:t>
            </a:r>
            <a:r>
              <a:rPr lang="ru-RU" i="1" dirty="0" err="1" smtClean="0"/>
              <a:t>m</a:t>
            </a:r>
            <a:r>
              <a:rPr lang="ru-RU" dirty="0" smtClean="0"/>
              <a:t>(</a:t>
            </a:r>
            <a:r>
              <a:rPr lang="ru-RU" i="1" dirty="0" err="1" smtClean="0"/>
              <a:t>t</a:t>
            </a:r>
            <a:r>
              <a:rPr lang="ru-RU" dirty="0" smtClean="0"/>
              <a:t>) и дисперсией </a:t>
            </a:r>
            <a:r>
              <a:rPr lang="ru-RU" dirty="0" smtClean="0">
                <a:sym typeface="Symbol"/>
              </a:rPr>
              <a:t></a:t>
            </a:r>
            <a:r>
              <a:rPr lang="ru-RU" baseline="30000" dirty="0" smtClean="0"/>
              <a:t>2</a:t>
            </a:r>
            <a:r>
              <a:rPr lang="ru-RU" dirty="0" smtClean="0"/>
              <a:t>(</a:t>
            </a:r>
            <a:r>
              <a:rPr lang="ru-RU" i="1" dirty="0" err="1" smtClean="0"/>
              <a:t>t</a:t>
            </a:r>
            <a:r>
              <a:rPr lang="ru-RU" dirty="0" smtClean="0"/>
              <a:t>)</a:t>
            </a:r>
            <a:r>
              <a:rPr lang="ru-RU" i="1" dirty="0" smtClean="0"/>
              <a:t>.</a:t>
            </a:r>
            <a:r>
              <a:rPr lang="ru-RU" dirty="0" smtClean="0"/>
              <a:t> </a:t>
            </a:r>
          </a:p>
          <a:p>
            <a:r>
              <a:rPr lang="ru-RU" dirty="0" smtClean="0"/>
              <a:t>Кривая роста любой отдельно взятой популяции может значительно отклоняться от соответствующей кривой математического ожидания, так что последняя вместе с дисперсией служит показателем случайной </a:t>
            </a:r>
            <a:r>
              <a:rPr lang="ru-RU" dirty="0" err="1" smtClean="0"/>
              <a:t>флуктуационной</a:t>
            </a:r>
            <a:r>
              <a:rPr lang="ru-RU" dirty="0" smtClean="0"/>
              <a:t> изменчивости, характерной для данного процесса.</a:t>
            </a:r>
          </a:p>
          <a:p>
            <a:r>
              <a:rPr lang="ru-RU" dirty="0" smtClean="0"/>
              <a:t>Рассмотрим теперь более сложный процесс – </a:t>
            </a:r>
            <a:r>
              <a:rPr lang="ru-RU" i="1" dirty="0" smtClean="0"/>
              <a:t>размножение и гибель особей в популяции</a:t>
            </a:r>
            <a:r>
              <a:rPr lang="ru-RU" b="1" dirty="0" smtClean="0"/>
              <a:t>.</a:t>
            </a:r>
            <a:endParaRPr lang="ru-RU" dirty="0" smtClean="0"/>
          </a:p>
          <a:p>
            <a:r>
              <a:rPr lang="ru-RU" dirty="0" smtClean="0"/>
              <a:t>Как и ранее, полагаем, что вероятность появления одного потомка у одной особи в интервале времени </a:t>
            </a:r>
            <a:r>
              <a:rPr lang="ru-RU" dirty="0" smtClean="0">
                <a:sym typeface="Symbol"/>
              </a:rPr>
              <a:t></a:t>
            </a:r>
            <a:r>
              <a:rPr lang="ru-RU" i="1" dirty="0" err="1" smtClean="0"/>
              <a:t>t</a:t>
            </a:r>
            <a:r>
              <a:rPr lang="ru-RU" dirty="0" smtClean="0"/>
              <a:t> равна </a:t>
            </a:r>
            <a:r>
              <a:rPr lang="ru-RU" dirty="0" smtClean="0">
                <a:sym typeface="Symbol"/>
              </a:rPr>
              <a:t></a:t>
            </a:r>
            <a:r>
              <a:rPr lang="ru-RU" dirty="0" smtClean="0"/>
              <a:t> </a:t>
            </a:r>
            <a:r>
              <a:rPr lang="ru-RU" dirty="0" smtClean="0">
                <a:sym typeface="Symbol"/>
              </a:rPr>
              <a:t></a:t>
            </a:r>
            <a:r>
              <a:rPr lang="ru-RU" i="1" dirty="0" err="1" smtClean="0"/>
              <a:t>t</a:t>
            </a:r>
            <a:r>
              <a:rPr lang="ru-RU" dirty="0" smtClean="0"/>
              <a:t>, поэтому для всей популяции вероятность увеличения ее численности на единицу равна </a:t>
            </a:r>
            <a:r>
              <a:rPr lang="ru-RU" dirty="0" smtClean="0">
                <a:sym typeface="Symbol"/>
              </a:rPr>
              <a:t></a:t>
            </a:r>
            <a:r>
              <a:rPr lang="ru-RU" dirty="0" smtClean="0"/>
              <a:t> </a:t>
            </a:r>
            <a:r>
              <a:rPr lang="ru-RU" i="1" dirty="0" err="1" smtClean="0"/>
              <a:t>n</a:t>
            </a:r>
            <a:r>
              <a:rPr lang="ru-RU" i="1" dirty="0" smtClean="0"/>
              <a:t> </a:t>
            </a:r>
            <a:r>
              <a:rPr lang="ru-RU" dirty="0" smtClean="0">
                <a:sym typeface="Symbol"/>
              </a:rPr>
              <a:t></a:t>
            </a:r>
            <a:r>
              <a:rPr lang="ru-RU" i="1" dirty="0" err="1" smtClean="0"/>
              <a:t>t</a:t>
            </a:r>
            <a:r>
              <a:rPr lang="ru-RU" dirty="0" smtClean="0"/>
              <a:t>. </a:t>
            </a:r>
          </a:p>
          <a:p>
            <a:r>
              <a:rPr lang="ru-RU" dirty="0" smtClean="0"/>
              <a:t>Допустим также, что вероятность гибели одной особи составляет </a:t>
            </a:r>
            <a:r>
              <a:rPr lang="ru-RU" dirty="0" smtClean="0">
                <a:sym typeface="Symbol"/>
              </a:rPr>
              <a:t></a:t>
            </a:r>
            <a:r>
              <a:rPr lang="ru-RU" i="1" dirty="0" smtClean="0"/>
              <a:t> </a:t>
            </a:r>
            <a:r>
              <a:rPr lang="ru-RU" dirty="0" smtClean="0">
                <a:sym typeface="Symbol"/>
              </a:rPr>
              <a:t></a:t>
            </a:r>
            <a:r>
              <a:rPr lang="ru-RU" i="1" dirty="0" err="1" smtClean="0"/>
              <a:t>t</a:t>
            </a:r>
            <a:r>
              <a:rPr lang="ru-RU" dirty="0" smtClean="0"/>
              <a:t>. Вероятность того, что размер популяции в момент </a:t>
            </a:r>
            <a:r>
              <a:rPr lang="ru-RU" i="1" dirty="0" err="1" smtClean="0"/>
              <a:t>t</a:t>
            </a:r>
            <a:r>
              <a:rPr lang="ru-RU" dirty="0" err="1" smtClean="0"/>
              <a:t>+</a:t>
            </a:r>
            <a:r>
              <a:rPr lang="ru-RU" dirty="0" err="1" smtClean="0">
                <a:sym typeface="Symbol"/>
              </a:rPr>
              <a:t></a:t>
            </a:r>
            <a:r>
              <a:rPr lang="ru-RU" i="1" dirty="0" err="1" smtClean="0"/>
              <a:t>t</a:t>
            </a:r>
            <a:r>
              <a:rPr lang="ru-RU" dirty="0" smtClean="0"/>
              <a:t> составляет </a:t>
            </a:r>
            <a:r>
              <a:rPr lang="ru-RU" i="1" dirty="0" err="1" smtClean="0"/>
              <a:t>n</a:t>
            </a:r>
            <a:r>
              <a:rPr lang="ru-RU" dirty="0" smtClean="0"/>
              <a:t> особей, будет в таком случае представлять собой сумму вероятностей трех событий:</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00108"/>
            <a:ext cx="8229600" cy="4500594"/>
          </a:xfrm>
        </p:spPr>
        <p:txBody>
          <a:bodyPr>
            <a:normAutofit fontScale="77500" lnSpcReduction="20000"/>
          </a:bodyPr>
          <a:lstStyle/>
          <a:p>
            <a:r>
              <a:rPr lang="ru-RU" dirty="0" smtClean="0"/>
              <a:t>1) в момент времени </a:t>
            </a:r>
            <a:r>
              <a:rPr lang="ru-RU" i="1" dirty="0" err="1" smtClean="0"/>
              <a:t>t</a:t>
            </a:r>
            <a:r>
              <a:rPr lang="ru-RU" dirty="0" smtClean="0"/>
              <a:t> было </a:t>
            </a:r>
            <a:r>
              <a:rPr lang="ru-RU" i="1" dirty="0" err="1" smtClean="0"/>
              <a:t>n</a:t>
            </a:r>
            <a:r>
              <a:rPr lang="ru-RU" dirty="0" smtClean="0"/>
              <a:t> особей, и за время </a:t>
            </a:r>
            <a:r>
              <a:rPr lang="ru-RU" i="1" dirty="0" err="1" smtClean="0"/>
              <a:t>dt</a:t>
            </a:r>
            <a:r>
              <a:rPr lang="ru-RU" dirty="0" smtClean="0"/>
              <a:t> это число не изменилось;</a:t>
            </a:r>
          </a:p>
          <a:p>
            <a:r>
              <a:rPr lang="ru-RU" dirty="0" smtClean="0"/>
              <a:t>2) в момент </a:t>
            </a:r>
            <a:r>
              <a:rPr lang="ru-RU" i="1" dirty="0" err="1" smtClean="0"/>
              <a:t>t</a:t>
            </a:r>
            <a:r>
              <a:rPr lang="ru-RU" dirty="0" smtClean="0"/>
              <a:t> было </a:t>
            </a:r>
            <a:r>
              <a:rPr lang="ru-RU" i="1" dirty="0" err="1" smtClean="0"/>
              <a:t>n</a:t>
            </a:r>
            <a:r>
              <a:rPr lang="ru-RU" dirty="0" smtClean="0"/>
              <a:t> – 1 особей, за время </a:t>
            </a:r>
            <a:r>
              <a:rPr lang="ru-RU" i="1" dirty="0" err="1" smtClean="0"/>
              <a:t>dt</a:t>
            </a:r>
            <a:r>
              <a:rPr lang="ru-RU" dirty="0" smtClean="0"/>
              <a:t> их количество увеличилось на единицу;</a:t>
            </a:r>
          </a:p>
          <a:p>
            <a:pPr lvl="0"/>
            <a:r>
              <a:rPr lang="ru-RU" dirty="0" smtClean="0"/>
              <a:t>3)  в момент времени </a:t>
            </a:r>
            <a:r>
              <a:rPr lang="ru-RU" i="1" dirty="0" err="1" smtClean="0"/>
              <a:t>t</a:t>
            </a:r>
            <a:r>
              <a:rPr lang="ru-RU" dirty="0" smtClean="0"/>
              <a:t> было </a:t>
            </a:r>
            <a:r>
              <a:rPr lang="ru-RU" i="1" dirty="0" err="1" smtClean="0"/>
              <a:t>n</a:t>
            </a:r>
            <a:r>
              <a:rPr lang="ru-RU" dirty="0" smtClean="0"/>
              <a:t> +1 особей, за время </a:t>
            </a:r>
            <a:r>
              <a:rPr lang="ru-RU" i="1" dirty="0" err="1" smtClean="0"/>
              <a:t>dt</a:t>
            </a:r>
            <a:r>
              <a:rPr lang="ru-RU" dirty="0" smtClean="0"/>
              <a:t> их количество уменьшилось на единицу. Выражение для </a:t>
            </a:r>
            <a:r>
              <a:rPr lang="ru-RU" i="1" dirty="0" err="1" smtClean="0"/>
              <a:t>p</a:t>
            </a:r>
            <a:r>
              <a:rPr lang="ru-RU" i="1" baseline="-25000" dirty="0" err="1" smtClean="0"/>
              <a:t>n</a:t>
            </a:r>
            <a:r>
              <a:rPr lang="ru-RU" dirty="0" smtClean="0"/>
              <a:t>(</a:t>
            </a:r>
            <a:r>
              <a:rPr lang="ru-RU" i="1" dirty="0" err="1" smtClean="0"/>
              <a:t>t</a:t>
            </a:r>
            <a:r>
              <a:rPr lang="ru-RU" dirty="0" smtClean="0"/>
              <a:t> + </a:t>
            </a:r>
            <a:r>
              <a:rPr lang="ru-RU" i="1" dirty="0" err="1" smtClean="0"/>
              <a:t>dt</a:t>
            </a:r>
            <a:r>
              <a:rPr lang="ru-RU" dirty="0" smtClean="0"/>
              <a:t>) принимает вид</a:t>
            </a:r>
          </a:p>
          <a:p>
            <a:r>
              <a:rPr lang="ru-RU" i="1" dirty="0" err="1" smtClean="0"/>
              <a:t>p</a:t>
            </a:r>
            <a:r>
              <a:rPr lang="ru-RU" i="1" baseline="-25000" dirty="0" err="1" smtClean="0"/>
              <a:t>n</a:t>
            </a:r>
            <a:r>
              <a:rPr lang="ru-RU" i="1" dirty="0" smtClean="0"/>
              <a:t>(</a:t>
            </a:r>
            <a:r>
              <a:rPr lang="ru-RU" i="1" dirty="0" err="1" smtClean="0"/>
              <a:t>t+dt</a:t>
            </a:r>
            <a:r>
              <a:rPr lang="ru-RU" i="1" dirty="0" smtClean="0"/>
              <a:t>)=p</a:t>
            </a:r>
            <a:r>
              <a:rPr lang="ru-RU" i="1" baseline="-25000" dirty="0" smtClean="0"/>
              <a:t>n-1</a:t>
            </a:r>
            <a:r>
              <a:rPr lang="ru-RU" i="1" dirty="0" smtClean="0"/>
              <a:t>(</a:t>
            </a:r>
            <a:r>
              <a:rPr lang="ru-RU" i="1" dirty="0" err="1" smtClean="0"/>
              <a:t>t</a:t>
            </a:r>
            <a:r>
              <a:rPr lang="ru-RU" i="1" dirty="0" smtClean="0"/>
              <a:t>)</a:t>
            </a:r>
            <a:r>
              <a:rPr lang="ru-RU" i="1" dirty="0" smtClean="0">
                <a:sym typeface="Symbol"/>
              </a:rPr>
              <a:t></a:t>
            </a:r>
            <a:r>
              <a:rPr lang="ru-RU" i="1" dirty="0" smtClean="0"/>
              <a:t>(</a:t>
            </a:r>
            <a:r>
              <a:rPr lang="ru-RU" i="1" dirty="0" err="1" smtClean="0"/>
              <a:t>n</a:t>
            </a:r>
            <a:r>
              <a:rPr lang="ru-RU" i="1" dirty="0" smtClean="0"/>
              <a:t>–</a:t>
            </a:r>
            <a:r>
              <a:rPr lang="ru-RU" i="1" dirty="0" err="1" smtClean="0"/>
              <a:t>l</a:t>
            </a:r>
            <a:r>
              <a:rPr lang="ru-RU" i="1" dirty="0" smtClean="0"/>
              <a:t>)</a:t>
            </a:r>
            <a:r>
              <a:rPr lang="ru-RU" i="1" dirty="0" err="1" smtClean="0"/>
              <a:t>dt+p</a:t>
            </a:r>
            <a:r>
              <a:rPr lang="ru-RU" i="1" baseline="-25000" dirty="0" err="1" smtClean="0"/>
              <a:t>n</a:t>
            </a:r>
            <a:r>
              <a:rPr lang="ru-RU" i="1" dirty="0" smtClean="0"/>
              <a:t>(</a:t>
            </a:r>
            <a:r>
              <a:rPr lang="ru-RU" i="1" dirty="0" err="1" smtClean="0"/>
              <a:t>t</a:t>
            </a:r>
            <a:r>
              <a:rPr lang="ru-RU" i="1" dirty="0" smtClean="0"/>
              <a:t>)(1–</a:t>
            </a:r>
            <a:r>
              <a:rPr lang="ru-RU" i="1" dirty="0" smtClean="0">
                <a:sym typeface="Symbol"/>
              </a:rPr>
              <a:t></a:t>
            </a:r>
            <a:r>
              <a:rPr lang="ru-RU" i="1" dirty="0" err="1" smtClean="0"/>
              <a:t>ndt</a:t>
            </a:r>
            <a:r>
              <a:rPr lang="ru-RU" i="1" dirty="0" smtClean="0"/>
              <a:t>–</a:t>
            </a:r>
            <a:r>
              <a:rPr lang="ru-RU" i="1" dirty="0" smtClean="0">
                <a:sym typeface="Symbol"/>
              </a:rPr>
              <a:t></a:t>
            </a:r>
            <a:r>
              <a:rPr lang="ru-RU" i="1" dirty="0" err="1" smtClean="0"/>
              <a:t>indt</a:t>
            </a:r>
            <a:r>
              <a:rPr lang="ru-RU" i="1" dirty="0" smtClean="0"/>
              <a:t>)+p</a:t>
            </a:r>
            <a:r>
              <a:rPr lang="ru-RU" i="1" baseline="-25000" dirty="0" smtClean="0"/>
              <a:t>n+1</a:t>
            </a:r>
            <a:r>
              <a:rPr lang="ru-RU" i="1" dirty="0" smtClean="0"/>
              <a:t>p(</a:t>
            </a:r>
            <a:r>
              <a:rPr lang="ru-RU" i="1" dirty="0" err="1" smtClean="0"/>
              <a:t>t</a:t>
            </a:r>
            <a:r>
              <a:rPr lang="ru-RU" i="1" dirty="0" smtClean="0"/>
              <a:t>)</a:t>
            </a:r>
            <a:r>
              <a:rPr lang="ru-RU" i="1" dirty="0" smtClean="0">
                <a:sym typeface="Symbol"/>
              </a:rPr>
              <a:t></a:t>
            </a:r>
            <a:r>
              <a:rPr lang="ru-RU" i="1" dirty="0" smtClean="0"/>
              <a:t>(</a:t>
            </a:r>
            <a:r>
              <a:rPr lang="ru-RU" i="1" dirty="0" err="1" smtClean="0"/>
              <a:t>n+l</a:t>
            </a:r>
            <a:r>
              <a:rPr lang="ru-RU" i="1" dirty="0" smtClean="0"/>
              <a:t>)</a:t>
            </a:r>
            <a:r>
              <a:rPr lang="ru-RU" i="1" dirty="0" err="1" smtClean="0"/>
              <a:t>dt</a:t>
            </a:r>
            <a:r>
              <a:rPr lang="ru-RU" i="1" dirty="0" smtClean="0"/>
              <a:t>,</a:t>
            </a:r>
            <a:endParaRPr lang="ru-RU" dirty="0" smtClean="0"/>
          </a:p>
          <a:p>
            <a:r>
              <a:rPr lang="ru-RU" dirty="0" smtClean="0"/>
              <a:t>при</a:t>
            </a:r>
            <a:r>
              <a:rPr lang="ru-RU" i="1" dirty="0" smtClean="0"/>
              <a:t> </a:t>
            </a:r>
            <a:r>
              <a:rPr lang="ru-RU" i="1" dirty="0" err="1" smtClean="0"/>
              <a:t>n=</a:t>
            </a:r>
            <a:r>
              <a:rPr lang="ru-RU" dirty="0" err="1" smtClean="0"/>
              <a:t>l</a:t>
            </a:r>
            <a:r>
              <a:rPr lang="ru-RU" dirty="0" smtClean="0"/>
              <a:t>, 2</a:t>
            </a:r>
            <a:r>
              <a:rPr lang="ru-RU" i="1" dirty="0" smtClean="0"/>
              <a:t>,...</a:t>
            </a:r>
            <a:endParaRPr lang="ru-RU" dirty="0" smtClean="0"/>
          </a:p>
          <a:p>
            <a:r>
              <a:rPr lang="ru-RU" dirty="0" smtClean="0"/>
              <a:t>Эта система уже не решается простым интегрированием, однако применение метода производящей функции (</a:t>
            </a:r>
            <a:r>
              <a:rPr lang="ru-RU" dirty="0" err="1" smtClean="0"/>
              <a:t>Бейли</a:t>
            </a:r>
            <a:r>
              <a:rPr lang="ru-RU" dirty="0" smtClean="0"/>
              <a:t>, 1970) позволяет найти общее решение:</a:t>
            </a:r>
          </a:p>
          <a:p>
            <a:pPr>
              <a:buNone/>
            </a:pPr>
            <a:r>
              <a:rPr lang="ru-RU" i="1" dirty="0" smtClean="0"/>
              <a:t>				</a:t>
            </a:r>
          </a:p>
          <a:p>
            <a:pPr>
              <a:buNone/>
            </a:pPr>
            <a:r>
              <a:rPr lang="ru-RU" i="1" dirty="0" smtClean="0"/>
              <a:t>		   					     </a:t>
            </a:r>
            <a:r>
              <a:rPr lang="ru-RU" dirty="0" smtClean="0"/>
              <a:t>(3.33)</a:t>
            </a:r>
          </a:p>
          <a:p>
            <a:endParaRPr lang="ru-RU" dirty="0"/>
          </a:p>
        </p:txBody>
      </p:sp>
      <p:pic>
        <p:nvPicPr>
          <p:cNvPr id="111619" name="Picture 3" descr="C:\Users\73B5~1\AppData\Local\Temp\Rar$EX60.950\LectMB\Lect03.files\image204.gif"/>
          <p:cNvPicPr>
            <a:picLocks noChangeAspect="1" noChangeArrowheads="1"/>
          </p:cNvPicPr>
          <p:nvPr/>
        </p:nvPicPr>
        <p:blipFill>
          <a:blip r:embed="rId2" cstate="print"/>
          <a:srcRect/>
          <a:stretch>
            <a:fillRect/>
          </a:stretch>
        </p:blipFill>
        <p:spPr bwMode="auto">
          <a:xfrm>
            <a:off x="2643174" y="5857892"/>
            <a:ext cx="3444899" cy="714380"/>
          </a:xfrm>
          <a:prstGeom prst="rect">
            <a:avLst/>
          </a:prstGeom>
          <a:noFill/>
        </p:spPr>
      </p:pic>
      <p:pic>
        <p:nvPicPr>
          <p:cNvPr id="111621" name="Picture 5" descr="C:\Users\73B5~1\AppData\Local\Temp\Rar$EX60.950\LectMB\Lect03.files\image202.gif"/>
          <p:cNvPicPr>
            <a:picLocks noChangeAspect="1" noChangeArrowheads="1"/>
          </p:cNvPicPr>
          <p:nvPr/>
        </p:nvPicPr>
        <p:blipFill>
          <a:blip r:embed="rId3" cstate="print"/>
          <a:srcRect/>
          <a:stretch>
            <a:fillRect/>
          </a:stretch>
        </p:blipFill>
        <p:spPr bwMode="auto">
          <a:xfrm>
            <a:off x="2143108" y="4857760"/>
            <a:ext cx="4390461" cy="107157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6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5" dur="5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8" presetClass="entr" presetSubtype="0" accel="10000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71"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7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3"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74" dur="500"/>
                                        <p:tgtEl>
                                          <p:spTgt spid="3">
                                            <p:txEl>
                                              <p:pRg st="7" end="7"/>
                                            </p:txEl>
                                          </p:spTgt>
                                        </p:tgtEl>
                                      </p:cBhvr>
                                    </p:animEffect>
                                  </p:childTnLst>
                                </p:cTn>
                              </p:par>
                              <p:par>
                                <p:cTn id="75" presetID="58" presetClass="entr" presetSubtype="0" accel="100000" fill="hold" nodeType="withEffect">
                                  <p:stCondLst>
                                    <p:cond delay="0"/>
                                  </p:stCondLst>
                                  <p:childTnLst>
                                    <p:set>
                                      <p:cBhvr>
                                        <p:cTn id="76" dur="1" fill="hold">
                                          <p:stCondLst>
                                            <p:cond delay="0"/>
                                          </p:stCondLst>
                                        </p:cTn>
                                        <p:tgtEl>
                                          <p:spTgt spid="111621"/>
                                        </p:tgtEl>
                                        <p:attrNameLst>
                                          <p:attrName>style.visibility</p:attrName>
                                        </p:attrNameLst>
                                      </p:cBhvr>
                                      <p:to>
                                        <p:strVal val="visible"/>
                                      </p:to>
                                    </p:set>
                                    <p:anim calcmode="lin" valueType="num">
                                      <p:cBhvr>
                                        <p:cTn id="77" dur="500" fill="hold"/>
                                        <p:tgtEl>
                                          <p:spTgt spid="111621"/>
                                        </p:tgtEl>
                                        <p:attrNameLst>
                                          <p:attrName>ppt_w</p:attrName>
                                        </p:attrNameLst>
                                      </p:cBhvr>
                                      <p:tavLst>
                                        <p:tav tm="0">
                                          <p:val>
                                            <p:strVal val="#ppt_w*2.5"/>
                                          </p:val>
                                        </p:tav>
                                        <p:tav tm="100000">
                                          <p:val>
                                            <p:strVal val="#ppt_w"/>
                                          </p:val>
                                        </p:tav>
                                      </p:tavLst>
                                    </p:anim>
                                    <p:anim calcmode="lin" valueType="num">
                                      <p:cBhvr>
                                        <p:cTn id="78" dur="500" fill="hold"/>
                                        <p:tgtEl>
                                          <p:spTgt spid="111621"/>
                                        </p:tgtEl>
                                        <p:attrNameLst>
                                          <p:attrName>ppt_h</p:attrName>
                                        </p:attrNameLst>
                                      </p:cBhvr>
                                      <p:tavLst>
                                        <p:tav tm="0">
                                          <p:val>
                                            <p:strVal val="#ppt_h*0.01"/>
                                          </p:val>
                                        </p:tav>
                                        <p:tav tm="100000">
                                          <p:val>
                                            <p:strVal val="#ppt_h"/>
                                          </p:val>
                                        </p:tav>
                                      </p:tavLst>
                                    </p:anim>
                                    <p:anim calcmode="lin" valueType="num">
                                      <p:cBhvr>
                                        <p:cTn id="79" dur="500" fill="hold"/>
                                        <p:tgtEl>
                                          <p:spTgt spid="111621"/>
                                        </p:tgtEl>
                                        <p:attrNameLst>
                                          <p:attrName>ppt_x</p:attrName>
                                        </p:attrNameLst>
                                      </p:cBhvr>
                                      <p:tavLst>
                                        <p:tav tm="0">
                                          <p:val>
                                            <p:strVal val="#ppt_x"/>
                                          </p:val>
                                        </p:tav>
                                        <p:tav tm="100000">
                                          <p:val>
                                            <p:strVal val="#ppt_x"/>
                                          </p:val>
                                        </p:tav>
                                      </p:tavLst>
                                    </p:anim>
                                    <p:anim calcmode="lin" valueType="num">
                                      <p:cBhvr>
                                        <p:cTn id="80" dur="500" fill="hold"/>
                                        <p:tgtEl>
                                          <p:spTgt spid="111621"/>
                                        </p:tgtEl>
                                        <p:attrNameLst>
                                          <p:attrName>ppt_y</p:attrName>
                                        </p:attrNameLst>
                                      </p:cBhvr>
                                      <p:tavLst>
                                        <p:tav tm="0">
                                          <p:val>
                                            <p:strVal val="#ppt_h+1"/>
                                          </p:val>
                                        </p:tav>
                                        <p:tav tm="100000">
                                          <p:val>
                                            <p:strVal val="#ppt_y"/>
                                          </p:val>
                                        </p:tav>
                                      </p:tavLst>
                                    </p:anim>
                                    <p:animEffect transition="in" filter="fade">
                                      <p:cBhvr>
                                        <p:cTn id="81" dur="500"/>
                                        <p:tgtEl>
                                          <p:spTgt spid="111621"/>
                                        </p:tgtEl>
                                      </p:cBhvr>
                                    </p:animEffect>
                                  </p:childTnLst>
                                </p:cTn>
                              </p:par>
                              <p:par>
                                <p:cTn id="82" presetID="58" presetClass="entr" presetSubtype="0" accel="100000" fill="hold" nodeType="withEffect">
                                  <p:stCondLst>
                                    <p:cond delay="0"/>
                                  </p:stCondLst>
                                  <p:childTnLst>
                                    <p:set>
                                      <p:cBhvr>
                                        <p:cTn id="83" dur="1" fill="hold">
                                          <p:stCondLst>
                                            <p:cond delay="0"/>
                                          </p:stCondLst>
                                        </p:cTn>
                                        <p:tgtEl>
                                          <p:spTgt spid="111619"/>
                                        </p:tgtEl>
                                        <p:attrNameLst>
                                          <p:attrName>style.visibility</p:attrName>
                                        </p:attrNameLst>
                                      </p:cBhvr>
                                      <p:to>
                                        <p:strVal val="visible"/>
                                      </p:to>
                                    </p:set>
                                    <p:anim calcmode="lin" valueType="num">
                                      <p:cBhvr>
                                        <p:cTn id="84" dur="500" fill="hold"/>
                                        <p:tgtEl>
                                          <p:spTgt spid="111619"/>
                                        </p:tgtEl>
                                        <p:attrNameLst>
                                          <p:attrName>ppt_w</p:attrName>
                                        </p:attrNameLst>
                                      </p:cBhvr>
                                      <p:tavLst>
                                        <p:tav tm="0">
                                          <p:val>
                                            <p:strVal val="#ppt_w*2.5"/>
                                          </p:val>
                                        </p:tav>
                                        <p:tav tm="100000">
                                          <p:val>
                                            <p:strVal val="#ppt_w"/>
                                          </p:val>
                                        </p:tav>
                                      </p:tavLst>
                                    </p:anim>
                                    <p:anim calcmode="lin" valueType="num">
                                      <p:cBhvr>
                                        <p:cTn id="85" dur="500" fill="hold"/>
                                        <p:tgtEl>
                                          <p:spTgt spid="111619"/>
                                        </p:tgtEl>
                                        <p:attrNameLst>
                                          <p:attrName>ppt_h</p:attrName>
                                        </p:attrNameLst>
                                      </p:cBhvr>
                                      <p:tavLst>
                                        <p:tav tm="0">
                                          <p:val>
                                            <p:strVal val="#ppt_h*0.01"/>
                                          </p:val>
                                        </p:tav>
                                        <p:tav tm="100000">
                                          <p:val>
                                            <p:strVal val="#ppt_h"/>
                                          </p:val>
                                        </p:tav>
                                      </p:tavLst>
                                    </p:anim>
                                    <p:anim calcmode="lin" valueType="num">
                                      <p:cBhvr>
                                        <p:cTn id="86" dur="500" fill="hold"/>
                                        <p:tgtEl>
                                          <p:spTgt spid="111619"/>
                                        </p:tgtEl>
                                        <p:attrNameLst>
                                          <p:attrName>ppt_x</p:attrName>
                                        </p:attrNameLst>
                                      </p:cBhvr>
                                      <p:tavLst>
                                        <p:tav tm="0">
                                          <p:val>
                                            <p:strVal val="#ppt_x"/>
                                          </p:val>
                                        </p:tav>
                                        <p:tav tm="100000">
                                          <p:val>
                                            <p:strVal val="#ppt_x"/>
                                          </p:val>
                                        </p:tav>
                                      </p:tavLst>
                                    </p:anim>
                                    <p:anim calcmode="lin" valueType="num">
                                      <p:cBhvr>
                                        <p:cTn id="87" dur="500" fill="hold"/>
                                        <p:tgtEl>
                                          <p:spTgt spid="111619"/>
                                        </p:tgtEl>
                                        <p:attrNameLst>
                                          <p:attrName>ppt_y</p:attrName>
                                        </p:attrNameLst>
                                      </p:cBhvr>
                                      <p:tavLst>
                                        <p:tav tm="0">
                                          <p:val>
                                            <p:strVal val="#ppt_h+1"/>
                                          </p:val>
                                        </p:tav>
                                        <p:tav tm="100000">
                                          <p:val>
                                            <p:strVal val="#ppt_y"/>
                                          </p:val>
                                        </p:tav>
                                      </p:tavLst>
                                    </p:anim>
                                    <p:animEffect transition="in" filter="fade">
                                      <p:cBhvr>
                                        <p:cTn id="88" dur="500"/>
                                        <p:tgtEl>
                                          <p:spTgt spid="111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r>
              <a:rPr lang="ru-RU" dirty="0" smtClean="0"/>
              <a:t>Таким образом, даже в случае простейшего стохастического процесса размножения и гибели общее выражение для </a:t>
            </a:r>
            <a:r>
              <a:rPr lang="ru-RU" i="1" dirty="0" err="1" smtClean="0"/>
              <a:t>p</a:t>
            </a:r>
            <a:r>
              <a:rPr lang="ru-RU" i="1" baseline="-25000" dirty="0" err="1" smtClean="0"/>
              <a:t>n</a:t>
            </a:r>
            <a:r>
              <a:rPr lang="ru-RU" i="1" baseline="-25000" dirty="0" smtClean="0"/>
              <a:t> </a:t>
            </a:r>
            <a:r>
              <a:rPr lang="ru-RU" dirty="0" smtClean="0"/>
              <a:t>(</a:t>
            </a:r>
            <a:r>
              <a:rPr lang="ru-RU" i="1" dirty="0" err="1" smtClean="0"/>
              <a:t>t</a:t>
            </a:r>
            <a:r>
              <a:rPr lang="ru-RU" dirty="0" smtClean="0"/>
              <a:t>) оказывается довольно сложным, и выразить его в явном виде, как правило, не удается.</a:t>
            </a:r>
          </a:p>
          <a:p>
            <a:r>
              <a:rPr lang="ru-RU" dirty="0" smtClean="0"/>
              <a:t>Математическое ожидание и дисперсия распределения (3.33) имеют вид</a:t>
            </a:r>
          </a:p>
          <a:p>
            <a:endParaRPr lang="ru-RU" dirty="0" smtClean="0"/>
          </a:p>
          <a:p>
            <a:pPr>
              <a:buNone/>
            </a:pPr>
            <a:endParaRPr lang="ru-RU" i="1" dirty="0" smtClean="0"/>
          </a:p>
          <a:p>
            <a:pPr>
              <a:buNone/>
            </a:pPr>
            <a:r>
              <a:rPr lang="ru-RU" i="1" dirty="0" smtClean="0"/>
              <a:t>							</a:t>
            </a:r>
            <a:endParaRPr lang="en-US" i="1" dirty="0" smtClean="0"/>
          </a:p>
          <a:p>
            <a:pPr>
              <a:buNone/>
            </a:pPr>
            <a:endParaRPr lang="en-US" i="1" dirty="0" smtClean="0"/>
          </a:p>
          <a:p>
            <a:pPr>
              <a:buNone/>
            </a:pPr>
            <a:r>
              <a:rPr lang="en-US" i="1" dirty="0" smtClean="0"/>
              <a:t>			      				</a:t>
            </a:r>
            <a:r>
              <a:rPr lang="ru-RU" i="1" dirty="0" smtClean="0"/>
              <a:t>  </a:t>
            </a:r>
            <a:r>
              <a:rPr lang="en-US" i="1" dirty="0" smtClean="0"/>
              <a:t>    </a:t>
            </a:r>
            <a:r>
              <a:rPr lang="ru-RU" i="1" dirty="0" smtClean="0"/>
              <a:t> </a:t>
            </a:r>
            <a:r>
              <a:rPr lang="ru-RU" dirty="0" smtClean="0"/>
              <a:t>(3.34)</a:t>
            </a:r>
          </a:p>
          <a:p>
            <a:r>
              <a:rPr lang="ru-RU" dirty="0" smtClean="0"/>
              <a:t>Как и в случае простого процесса размножения, математическое ожидание совпадает со значением численности в детерминистической модели, а выражение для дисперсии показывает, что имеет место значительная </a:t>
            </a:r>
            <a:r>
              <a:rPr lang="ru-RU" dirty="0" err="1" smtClean="0"/>
              <a:t>флуктуационная</a:t>
            </a:r>
            <a:r>
              <a:rPr lang="ru-RU" dirty="0" smtClean="0"/>
              <a:t> изменчивость.</a:t>
            </a:r>
          </a:p>
          <a:p>
            <a:endParaRPr lang="ru-RU" dirty="0"/>
          </a:p>
        </p:txBody>
      </p:sp>
      <p:pic>
        <p:nvPicPr>
          <p:cNvPr id="114690" name="Picture 2" descr="C:\Users\73B5~1\AppData\Local\Temp\Rar$EX60.950\LectMB\Lect03.files\image206.gif"/>
          <p:cNvPicPr>
            <a:picLocks noChangeAspect="1" noChangeArrowheads="1"/>
          </p:cNvPicPr>
          <p:nvPr/>
        </p:nvPicPr>
        <p:blipFill>
          <a:blip r:embed="rId2" cstate="print"/>
          <a:srcRect/>
          <a:stretch>
            <a:fillRect/>
          </a:stretch>
        </p:blipFill>
        <p:spPr bwMode="auto">
          <a:xfrm>
            <a:off x="2285984" y="3929066"/>
            <a:ext cx="4071966" cy="128588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6" end="6"/>
                                            </p:txEl>
                                          </p:spTgt>
                                        </p:tgtEl>
                                      </p:cBhvr>
                                    </p:animEffect>
                                  </p:childTnLst>
                                </p:cTn>
                              </p:par>
                              <p:par>
                                <p:cTn id="39" presetID="58" presetClass="entr" presetSubtype="0" accel="100000" fill="hold" nodeType="withEffect">
                                  <p:stCondLst>
                                    <p:cond delay="0"/>
                                  </p:stCondLst>
                                  <p:childTnLst>
                                    <p:set>
                                      <p:cBhvr>
                                        <p:cTn id="40" dur="1" fill="hold">
                                          <p:stCondLst>
                                            <p:cond delay="0"/>
                                          </p:stCondLst>
                                        </p:cTn>
                                        <p:tgtEl>
                                          <p:spTgt spid="114690"/>
                                        </p:tgtEl>
                                        <p:attrNameLst>
                                          <p:attrName>style.visibility</p:attrName>
                                        </p:attrNameLst>
                                      </p:cBhvr>
                                      <p:to>
                                        <p:strVal val="visible"/>
                                      </p:to>
                                    </p:set>
                                    <p:anim calcmode="lin" valueType="num">
                                      <p:cBhvr>
                                        <p:cTn id="41" dur="500" fill="hold"/>
                                        <p:tgtEl>
                                          <p:spTgt spid="114690"/>
                                        </p:tgtEl>
                                        <p:attrNameLst>
                                          <p:attrName>ppt_w</p:attrName>
                                        </p:attrNameLst>
                                      </p:cBhvr>
                                      <p:tavLst>
                                        <p:tav tm="0">
                                          <p:val>
                                            <p:strVal val="#ppt_w*2.5"/>
                                          </p:val>
                                        </p:tav>
                                        <p:tav tm="100000">
                                          <p:val>
                                            <p:strVal val="#ppt_w"/>
                                          </p:val>
                                        </p:tav>
                                      </p:tavLst>
                                    </p:anim>
                                    <p:anim calcmode="lin" valueType="num">
                                      <p:cBhvr>
                                        <p:cTn id="42" dur="500" fill="hold"/>
                                        <p:tgtEl>
                                          <p:spTgt spid="114690"/>
                                        </p:tgtEl>
                                        <p:attrNameLst>
                                          <p:attrName>ppt_h</p:attrName>
                                        </p:attrNameLst>
                                      </p:cBhvr>
                                      <p:tavLst>
                                        <p:tav tm="0">
                                          <p:val>
                                            <p:strVal val="#ppt_h*0.01"/>
                                          </p:val>
                                        </p:tav>
                                        <p:tav tm="100000">
                                          <p:val>
                                            <p:strVal val="#ppt_h"/>
                                          </p:val>
                                        </p:tav>
                                      </p:tavLst>
                                    </p:anim>
                                    <p:anim calcmode="lin" valueType="num">
                                      <p:cBhvr>
                                        <p:cTn id="43" dur="500" fill="hold"/>
                                        <p:tgtEl>
                                          <p:spTgt spid="114690"/>
                                        </p:tgtEl>
                                        <p:attrNameLst>
                                          <p:attrName>ppt_x</p:attrName>
                                        </p:attrNameLst>
                                      </p:cBhvr>
                                      <p:tavLst>
                                        <p:tav tm="0">
                                          <p:val>
                                            <p:strVal val="#ppt_x"/>
                                          </p:val>
                                        </p:tav>
                                        <p:tav tm="100000">
                                          <p:val>
                                            <p:strVal val="#ppt_x"/>
                                          </p:val>
                                        </p:tav>
                                      </p:tavLst>
                                    </p:anim>
                                    <p:anim calcmode="lin" valueType="num">
                                      <p:cBhvr>
                                        <p:cTn id="44" dur="500" fill="hold"/>
                                        <p:tgtEl>
                                          <p:spTgt spid="114690"/>
                                        </p:tgtEl>
                                        <p:attrNameLst>
                                          <p:attrName>ppt_y</p:attrName>
                                        </p:attrNameLst>
                                      </p:cBhvr>
                                      <p:tavLst>
                                        <p:tav tm="0">
                                          <p:val>
                                            <p:strVal val="#ppt_h+1"/>
                                          </p:val>
                                        </p:tav>
                                        <p:tav tm="100000">
                                          <p:val>
                                            <p:strVal val="#ppt_y"/>
                                          </p:val>
                                        </p:tav>
                                      </p:tavLst>
                                    </p:anim>
                                    <p:animEffect transition="in" filter="fade">
                                      <p:cBhvr>
                                        <p:cTn id="45" dur="500"/>
                                        <p:tgtEl>
                                          <p:spTgt spid="114690"/>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5211763"/>
          </a:xfrm>
        </p:spPr>
        <p:txBody>
          <a:bodyPr>
            <a:normAutofit fontScale="62500" lnSpcReduction="20000"/>
          </a:bodyPr>
          <a:lstStyle/>
          <a:p>
            <a:r>
              <a:rPr lang="ru-RU" dirty="0" smtClean="0"/>
              <a:t>Рассмотрим случай, когда размножение и гибель уравновешивают друг друга, т.е. когда </a:t>
            </a:r>
            <a:r>
              <a:rPr lang="ru-RU" dirty="0" smtClean="0">
                <a:sym typeface="Symbol"/>
              </a:rPr>
              <a:t></a:t>
            </a:r>
            <a:r>
              <a:rPr lang="ru-RU" dirty="0" smtClean="0"/>
              <a:t> = </a:t>
            </a:r>
            <a:r>
              <a:rPr lang="ru-RU" dirty="0" smtClean="0">
                <a:sym typeface="Symbol"/>
              </a:rPr>
              <a:t></a:t>
            </a:r>
            <a:r>
              <a:rPr lang="ru-RU" dirty="0" smtClean="0"/>
              <a:t>. Математическое ожидание и дисперсию находим из формул (3.34), полагая, что </a:t>
            </a:r>
            <a:r>
              <a:rPr lang="ru-RU" dirty="0" smtClean="0">
                <a:sym typeface="Symbol"/>
              </a:rPr>
              <a:t></a:t>
            </a:r>
            <a:r>
              <a:rPr lang="ru-RU" dirty="0" smtClean="0"/>
              <a:t> </a:t>
            </a:r>
            <a:r>
              <a:rPr lang="ru-RU" dirty="0" smtClean="0">
                <a:sym typeface="Symbol"/>
              </a:rPr>
              <a:t></a:t>
            </a:r>
            <a:r>
              <a:rPr lang="ru-RU" dirty="0" smtClean="0"/>
              <a:t> </a:t>
            </a:r>
            <a:r>
              <a:rPr lang="ru-RU" dirty="0" smtClean="0">
                <a:sym typeface="Symbol"/>
              </a:rPr>
              <a:t></a:t>
            </a:r>
            <a:r>
              <a:rPr lang="ru-RU" dirty="0" smtClean="0"/>
              <a:t>, и используя во втором выражении правило </a:t>
            </a:r>
            <a:r>
              <a:rPr lang="ru-RU" dirty="0" err="1" smtClean="0"/>
              <a:t>Лопиталя</a:t>
            </a:r>
            <a:r>
              <a:rPr lang="ru-RU" dirty="0" smtClean="0"/>
              <a:t> для раскрытия неопределенности вида 0/0, получаем</a:t>
            </a:r>
          </a:p>
          <a:p>
            <a:r>
              <a:rPr lang="ru-RU" i="1" dirty="0" err="1" smtClean="0"/>
              <a:t>m</a:t>
            </a:r>
            <a:r>
              <a:rPr lang="ru-RU" i="1" dirty="0" smtClean="0"/>
              <a:t> </a:t>
            </a:r>
            <a:r>
              <a:rPr lang="ru-RU" dirty="0" smtClean="0"/>
              <a:t>(</a:t>
            </a:r>
            <a:r>
              <a:rPr lang="ru-RU" i="1" dirty="0" smtClean="0"/>
              <a:t>е</a:t>
            </a:r>
            <a:r>
              <a:rPr lang="ru-RU" dirty="0" smtClean="0"/>
              <a:t>)</a:t>
            </a:r>
            <a:r>
              <a:rPr lang="ru-RU" i="1" dirty="0" smtClean="0"/>
              <a:t> = </a:t>
            </a:r>
            <a:r>
              <a:rPr lang="ru-RU" i="1" dirty="0" err="1" smtClean="0"/>
              <a:t>a</a:t>
            </a:r>
            <a:r>
              <a:rPr lang="ru-RU" i="1" dirty="0" smtClean="0"/>
              <a:t>,</a:t>
            </a:r>
            <a:endParaRPr lang="ru-RU" dirty="0" smtClean="0"/>
          </a:p>
          <a:p>
            <a:r>
              <a:rPr lang="ru-RU" dirty="0" smtClean="0">
                <a:sym typeface="Symbol"/>
              </a:rPr>
              <a:t></a:t>
            </a:r>
            <a:r>
              <a:rPr lang="ru-RU" dirty="0" smtClean="0"/>
              <a:t> (</a:t>
            </a:r>
            <a:r>
              <a:rPr lang="ru-RU" i="1" dirty="0" err="1" smtClean="0"/>
              <a:t>t</a:t>
            </a:r>
            <a:r>
              <a:rPr lang="ru-RU" dirty="0" smtClean="0"/>
              <a:t>)</a:t>
            </a:r>
            <a:r>
              <a:rPr lang="ru-RU" i="1" dirty="0" smtClean="0"/>
              <a:t> = </a:t>
            </a:r>
            <a:r>
              <a:rPr lang="ru-RU" dirty="0" smtClean="0"/>
              <a:t>2 </a:t>
            </a:r>
            <a:r>
              <a:rPr lang="ru-RU" i="1" dirty="0" err="1" smtClean="0"/>
              <a:t>a</a:t>
            </a:r>
            <a:r>
              <a:rPr lang="ru-RU" i="1" dirty="0" smtClean="0"/>
              <a:t> </a:t>
            </a:r>
            <a:r>
              <a:rPr lang="ru-RU" i="1" dirty="0" err="1" smtClean="0"/>
              <a:t>t</a:t>
            </a:r>
            <a:r>
              <a:rPr lang="ru-RU" i="1" dirty="0" smtClean="0"/>
              <a:t>.</a:t>
            </a:r>
            <a:endParaRPr lang="ru-RU" dirty="0" smtClean="0"/>
          </a:p>
          <a:p>
            <a:r>
              <a:rPr lang="ru-RU" dirty="0" smtClean="0"/>
              <a:t>Первое выражение представляет собой очевидный результат, а именно средний размер популяции сохраняет свое начальное значение. </a:t>
            </a:r>
          </a:p>
          <a:p>
            <a:r>
              <a:rPr lang="ru-RU" dirty="0" smtClean="0"/>
              <a:t>Второе выражение показывает, что дисперсия размера популяции возрастает пропорционально длительности интервала времени, в течение которого протекает процесс.</a:t>
            </a:r>
          </a:p>
          <a:p>
            <a:r>
              <a:rPr lang="ru-RU" dirty="0" smtClean="0"/>
              <a:t>Детерминистическая модель в тех случаях, когда скорость размножения превышает скорость гибели, предсказывает устойчивое экспоненциальное увеличение размера популяции. </a:t>
            </a:r>
          </a:p>
          <a:p>
            <a:r>
              <a:rPr lang="ru-RU" dirty="0" smtClean="0"/>
              <a:t>Однако в вероятностной модели учитывается, что всегда существует определенная вероятность такого большого числа случаев гибели, при котором популяция полностью вымирает. </a:t>
            </a:r>
          </a:p>
          <a:p>
            <a:r>
              <a:rPr lang="ru-RU" dirty="0" smtClean="0"/>
              <a:t>Таким образом, вероятность вымирания является важной характеристикой вероятностной модели. Обозначим через </a:t>
            </a:r>
            <a:r>
              <a:rPr lang="ru-RU" i="1" dirty="0" smtClean="0"/>
              <a:t>p</a:t>
            </a:r>
            <a:r>
              <a:rPr lang="ru-RU" baseline="-25000" dirty="0" smtClean="0"/>
              <a:t>0</a:t>
            </a:r>
            <a:r>
              <a:rPr lang="ru-RU" dirty="0" smtClean="0"/>
              <a:t>(</a:t>
            </a:r>
            <a:r>
              <a:rPr lang="ru-RU" i="1" dirty="0" err="1" smtClean="0"/>
              <a:t>t</a:t>
            </a:r>
            <a:r>
              <a:rPr lang="ru-RU" dirty="0" smtClean="0"/>
              <a:t>) вероятность того, что в момент времени </a:t>
            </a:r>
            <a:r>
              <a:rPr lang="ru-RU" i="1" dirty="0" err="1" smtClean="0"/>
              <a:t>t</a:t>
            </a:r>
            <a:r>
              <a:rPr lang="ru-RU" dirty="0" smtClean="0"/>
              <a:t> не останется ни одной живой особи. </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2"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6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5" dur="5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8" presetClass="entr" presetSubtype="0" accel="10000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71"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7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3"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7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8229600" cy="4783160"/>
          </a:xfrm>
        </p:spPr>
        <p:txBody>
          <a:bodyPr>
            <a:normAutofit fontScale="70000" lnSpcReduction="20000"/>
          </a:bodyPr>
          <a:lstStyle/>
          <a:p>
            <a:r>
              <a:rPr lang="ru-RU" dirty="0" smtClean="0"/>
              <a:t>Приравняв правую часть  к нулю, из уравнений (3.33) можно найти выражения для этой вероятности в явном виде:</a:t>
            </a:r>
          </a:p>
          <a:p>
            <a:pPr>
              <a:buNone/>
            </a:pPr>
            <a:endParaRPr lang="ru-RU" dirty="0" smtClean="0"/>
          </a:p>
          <a:p>
            <a:pPr>
              <a:buNone/>
            </a:pPr>
            <a:r>
              <a:rPr lang="ru-RU" dirty="0" smtClean="0"/>
              <a:t>						     (3.35)</a:t>
            </a:r>
          </a:p>
          <a:p>
            <a:pPr>
              <a:buNone/>
            </a:pPr>
            <a:endParaRPr lang="ru-RU" dirty="0" smtClean="0"/>
          </a:p>
          <a:p>
            <a:pPr>
              <a:buNone/>
            </a:pPr>
            <a:r>
              <a:rPr lang="ru-RU" dirty="0" smtClean="0"/>
              <a:t>						    (3.36)</a:t>
            </a:r>
          </a:p>
          <a:p>
            <a:r>
              <a:rPr lang="ru-RU" dirty="0" smtClean="0"/>
              <a:t>Вероятность того, что рано или поздно произойдет вымирание популяции, можно найти, полагая </a:t>
            </a:r>
            <a:r>
              <a:rPr lang="ru-RU" i="1" dirty="0" err="1" smtClean="0"/>
              <a:t>t</a:t>
            </a:r>
            <a:r>
              <a:rPr lang="ru-RU" i="1" dirty="0" smtClean="0"/>
              <a:t> </a:t>
            </a:r>
            <a:r>
              <a:rPr lang="ru-RU" dirty="0" smtClean="0">
                <a:sym typeface="Symbol"/>
              </a:rPr>
              <a:t></a:t>
            </a:r>
            <a:r>
              <a:rPr lang="ru-RU" dirty="0" smtClean="0"/>
              <a:t> </a:t>
            </a:r>
            <a:r>
              <a:rPr lang="ru-RU" dirty="0" smtClean="0">
                <a:sym typeface="Symbol"/>
              </a:rPr>
              <a:t></a:t>
            </a:r>
            <a:r>
              <a:rPr lang="ru-RU" dirty="0" smtClean="0"/>
              <a:t>. В пределе при </a:t>
            </a:r>
            <a:r>
              <a:rPr lang="ru-RU" i="1" dirty="0" err="1" smtClean="0"/>
              <a:t>t</a:t>
            </a:r>
            <a:r>
              <a:rPr lang="ru-RU" i="1" dirty="0" smtClean="0"/>
              <a:t> </a:t>
            </a:r>
            <a:r>
              <a:rPr lang="ru-RU" dirty="0" smtClean="0">
                <a:sym typeface="Symbol"/>
              </a:rPr>
              <a:t></a:t>
            </a:r>
            <a:r>
              <a:rPr lang="ru-RU" dirty="0" smtClean="0"/>
              <a:t> </a:t>
            </a:r>
            <a:r>
              <a:rPr lang="ru-RU" dirty="0" smtClean="0">
                <a:sym typeface="Symbol"/>
              </a:rPr>
              <a:t></a:t>
            </a:r>
            <a:r>
              <a:rPr lang="ru-RU" dirty="0" smtClean="0"/>
              <a:t> выражения (3.35) и (3.36) для случаев </a:t>
            </a:r>
            <a:r>
              <a:rPr lang="ru-RU" dirty="0" smtClean="0">
                <a:sym typeface="Symbol"/>
              </a:rPr>
              <a:t></a:t>
            </a:r>
            <a:r>
              <a:rPr lang="ru-RU" dirty="0" smtClean="0"/>
              <a:t> &lt; </a:t>
            </a:r>
            <a:r>
              <a:rPr lang="ru-RU" dirty="0" smtClean="0">
                <a:sym typeface="Symbol"/>
              </a:rPr>
              <a:t></a:t>
            </a:r>
            <a:r>
              <a:rPr lang="ru-RU" dirty="0" smtClean="0"/>
              <a:t> , </a:t>
            </a:r>
            <a:r>
              <a:rPr lang="ru-RU" dirty="0" smtClean="0">
                <a:sym typeface="Symbol"/>
              </a:rPr>
              <a:t></a:t>
            </a:r>
            <a:r>
              <a:rPr lang="ru-RU" dirty="0" smtClean="0"/>
              <a:t> = </a:t>
            </a:r>
            <a:r>
              <a:rPr lang="ru-RU" dirty="0" smtClean="0">
                <a:sym typeface="Symbol"/>
              </a:rPr>
              <a:t></a:t>
            </a:r>
            <a:r>
              <a:rPr lang="ru-RU" dirty="0" smtClean="0"/>
              <a:t>, </a:t>
            </a:r>
            <a:r>
              <a:rPr lang="ru-RU" dirty="0" smtClean="0">
                <a:sym typeface="Symbol"/>
              </a:rPr>
              <a:t></a:t>
            </a:r>
            <a:r>
              <a:rPr lang="ru-RU" dirty="0" smtClean="0"/>
              <a:t> &gt; </a:t>
            </a:r>
            <a:r>
              <a:rPr lang="ru-RU" dirty="0" smtClean="0">
                <a:sym typeface="Symbol"/>
              </a:rPr>
              <a:t></a:t>
            </a:r>
            <a:r>
              <a:rPr lang="ru-RU" dirty="0" smtClean="0"/>
              <a:t> можно записать следующим образом:</a:t>
            </a:r>
          </a:p>
          <a:p>
            <a:endParaRPr lang="ru-RU" dirty="0" smtClean="0"/>
          </a:p>
          <a:p>
            <a:endParaRPr lang="ru-RU" dirty="0" smtClean="0"/>
          </a:p>
          <a:p>
            <a:endParaRPr lang="ru-RU" dirty="0" smtClean="0"/>
          </a:p>
          <a:p>
            <a:r>
              <a:rPr lang="ru-RU" dirty="0" smtClean="0"/>
              <a:t>Следовательно, если скорость размножения не превышает скорости гибели, вымирание рано или поздно обязательно произойдет. Если же скорость размножения выше скорости гибели, то вероятность вымирания составляет (</a:t>
            </a:r>
            <a:r>
              <a:rPr lang="ru-RU" dirty="0" smtClean="0">
                <a:sym typeface="Symbol"/>
              </a:rPr>
              <a:t></a:t>
            </a:r>
            <a:r>
              <a:rPr lang="ru-RU" dirty="0" smtClean="0"/>
              <a:t>./</a:t>
            </a:r>
            <a:r>
              <a:rPr lang="ru-RU" dirty="0" smtClean="0">
                <a:sym typeface="Symbol"/>
              </a:rPr>
              <a:t></a:t>
            </a:r>
            <a:r>
              <a:rPr lang="ru-RU" dirty="0" smtClean="0"/>
              <a:t>)</a:t>
            </a:r>
            <a:r>
              <a:rPr lang="ru-RU" i="1" dirty="0" smtClean="0"/>
              <a:t> </a:t>
            </a:r>
            <a:r>
              <a:rPr lang="ru-RU" i="1" baseline="30000" dirty="0" err="1" smtClean="0"/>
              <a:t>a</a:t>
            </a:r>
            <a:r>
              <a:rPr lang="ru-RU" dirty="0" smtClean="0"/>
              <a:t>.</a:t>
            </a:r>
          </a:p>
          <a:p>
            <a:endParaRPr lang="ru-RU" dirty="0"/>
          </a:p>
        </p:txBody>
      </p:sp>
      <p:pic>
        <p:nvPicPr>
          <p:cNvPr id="115714" name="Picture 2" descr="C:\Users\73B5~1\AppData\Local\Temp\Rar$EX60.950\LectMB\Lect03.files\image208.gif"/>
          <p:cNvPicPr>
            <a:picLocks noChangeAspect="1" noChangeArrowheads="1"/>
          </p:cNvPicPr>
          <p:nvPr/>
        </p:nvPicPr>
        <p:blipFill>
          <a:blip r:embed="rId2" cstate="print"/>
          <a:srcRect/>
          <a:stretch>
            <a:fillRect/>
          </a:stretch>
        </p:blipFill>
        <p:spPr bwMode="auto">
          <a:xfrm>
            <a:off x="2928926" y="2143116"/>
            <a:ext cx="2494064" cy="714380"/>
          </a:xfrm>
          <a:prstGeom prst="rect">
            <a:avLst/>
          </a:prstGeom>
          <a:noFill/>
        </p:spPr>
      </p:pic>
      <p:pic>
        <p:nvPicPr>
          <p:cNvPr id="115715" name="Picture 3" descr="C:\Users\73B5~1\AppData\Local\Temp\Rar$EX60.950\LectMB\Lect03.files\image210.gif"/>
          <p:cNvPicPr>
            <a:picLocks noChangeAspect="1" noChangeArrowheads="1"/>
          </p:cNvPicPr>
          <p:nvPr/>
        </p:nvPicPr>
        <p:blipFill>
          <a:blip r:embed="rId3" cstate="print"/>
          <a:srcRect/>
          <a:stretch>
            <a:fillRect/>
          </a:stretch>
        </p:blipFill>
        <p:spPr bwMode="auto">
          <a:xfrm>
            <a:off x="3286116" y="2786058"/>
            <a:ext cx="1785950" cy="591596"/>
          </a:xfrm>
          <a:prstGeom prst="rect">
            <a:avLst/>
          </a:prstGeom>
          <a:noFill/>
        </p:spPr>
      </p:pic>
      <p:pic>
        <p:nvPicPr>
          <p:cNvPr id="115716" name="Picture 4" descr="C:\Users\73B5~1\AppData\Local\Temp\Rar$EX60.950\LectMB\Lect03.files\image212.gif"/>
          <p:cNvPicPr>
            <a:picLocks noChangeAspect="1" noChangeArrowheads="1"/>
          </p:cNvPicPr>
          <p:nvPr/>
        </p:nvPicPr>
        <p:blipFill>
          <a:blip r:embed="rId4" cstate="print"/>
          <a:srcRect/>
          <a:stretch>
            <a:fillRect/>
          </a:stretch>
        </p:blipFill>
        <p:spPr bwMode="auto">
          <a:xfrm>
            <a:off x="3214678" y="4286256"/>
            <a:ext cx="2337971" cy="107157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115714"/>
                                        </p:tgtEl>
                                        <p:attrNameLst>
                                          <p:attrName>style.visibility</p:attrName>
                                        </p:attrNameLst>
                                      </p:cBhvr>
                                      <p:to>
                                        <p:strVal val="visible"/>
                                      </p:to>
                                    </p:set>
                                    <p:anim calcmode="lin" valueType="num">
                                      <p:cBhvr>
                                        <p:cTn id="23" dur="500" fill="hold"/>
                                        <p:tgtEl>
                                          <p:spTgt spid="115714"/>
                                        </p:tgtEl>
                                        <p:attrNameLst>
                                          <p:attrName>ppt_w</p:attrName>
                                        </p:attrNameLst>
                                      </p:cBhvr>
                                      <p:tavLst>
                                        <p:tav tm="0">
                                          <p:val>
                                            <p:strVal val="#ppt_w*2.5"/>
                                          </p:val>
                                        </p:tav>
                                        <p:tav tm="100000">
                                          <p:val>
                                            <p:strVal val="#ppt_w"/>
                                          </p:val>
                                        </p:tav>
                                      </p:tavLst>
                                    </p:anim>
                                    <p:anim calcmode="lin" valueType="num">
                                      <p:cBhvr>
                                        <p:cTn id="24" dur="500" fill="hold"/>
                                        <p:tgtEl>
                                          <p:spTgt spid="115714"/>
                                        </p:tgtEl>
                                        <p:attrNameLst>
                                          <p:attrName>ppt_h</p:attrName>
                                        </p:attrNameLst>
                                      </p:cBhvr>
                                      <p:tavLst>
                                        <p:tav tm="0">
                                          <p:val>
                                            <p:strVal val="#ppt_h*0.01"/>
                                          </p:val>
                                        </p:tav>
                                        <p:tav tm="100000">
                                          <p:val>
                                            <p:strVal val="#ppt_h"/>
                                          </p:val>
                                        </p:tav>
                                      </p:tavLst>
                                    </p:anim>
                                    <p:anim calcmode="lin" valueType="num">
                                      <p:cBhvr>
                                        <p:cTn id="25" dur="500" fill="hold"/>
                                        <p:tgtEl>
                                          <p:spTgt spid="115714"/>
                                        </p:tgtEl>
                                        <p:attrNameLst>
                                          <p:attrName>ppt_x</p:attrName>
                                        </p:attrNameLst>
                                      </p:cBhvr>
                                      <p:tavLst>
                                        <p:tav tm="0">
                                          <p:val>
                                            <p:strVal val="#ppt_x"/>
                                          </p:val>
                                        </p:tav>
                                        <p:tav tm="100000">
                                          <p:val>
                                            <p:strVal val="#ppt_x"/>
                                          </p:val>
                                        </p:tav>
                                      </p:tavLst>
                                    </p:anim>
                                    <p:anim calcmode="lin" valueType="num">
                                      <p:cBhvr>
                                        <p:cTn id="26" dur="500" fill="hold"/>
                                        <p:tgtEl>
                                          <p:spTgt spid="115714"/>
                                        </p:tgtEl>
                                        <p:attrNameLst>
                                          <p:attrName>ppt_y</p:attrName>
                                        </p:attrNameLst>
                                      </p:cBhvr>
                                      <p:tavLst>
                                        <p:tav tm="0">
                                          <p:val>
                                            <p:strVal val="#ppt_h+1"/>
                                          </p:val>
                                        </p:tav>
                                        <p:tav tm="100000">
                                          <p:val>
                                            <p:strVal val="#ppt_y"/>
                                          </p:val>
                                        </p:tav>
                                      </p:tavLst>
                                    </p:anim>
                                    <p:animEffect transition="in" filter="fade">
                                      <p:cBhvr>
                                        <p:cTn id="27" dur="500"/>
                                        <p:tgtEl>
                                          <p:spTgt spid="115714"/>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4" end="4"/>
                                            </p:txEl>
                                          </p:spTgt>
                                        </p:tgtEl>
                                      </p:cBhvr>
                                    </p:animEffect>
                                  </p:childTnLst>
                                </p:cTn>
                              </p:par>
                              <p:par>
                                <p:cTn id="37" presetID="58" presetClass="entr" presetSubtype="0" accel="100000" fill="hold" nodeType="withEffect">
                                  <p:stCondLst>
                                    <p:cond delay="0"/>
                                  </p:stCondLst>
                                  <p:childTnLst>
                                    <p:set>
                                      <p:cBhvr>
                                        <p:cTn id="38" dur="1" fill="hold">
                                          <p:stCondLst>
                                            <p:cond delay="0"/>
                                          </p:stCondLst>
                                        </p:cTn>
                                        <p:tgtEl>
                                          <p:spTgt spid="115715"/>
                                        </p:tgtEl>
                                        <p:attrNameLst>
                                          <p:attrName>style.visibility</p:attrName>
                                        </p:attrNameLst>
                                      </p:cBhvr>
                                      <p:to>
                                        <p:strVal val="visible"/>
                                      </p:to>
                                    </p:set>
                                    <p:anim calcmode="lin" valueType="num">
                                      <p:cBhvr>
                                        <p:cTn id="39" dur="500" fill="hold"/>
                                        <p:tgtEl>
                                          <p:spTgt spid="115715"/>
                                        </p:tgtEl>
                                        <p:attrNameLst>
                                          <p:attrName>ppt_w</p:attrName>
                                        </p:attrNameLst>
                                      </p:cBhvr>
                                      <p:tavLst>
                                        <p:tav tm="0">
                                          <p:val>
                                            <p:strVal val="#ppt_w*2.5"/>
                                          </p:val>
                                        </p:tav>
                                        <p:tav tm="100000">
                                          <p:val>
                                            <p:strVal val="#ppt_w"/>
                                          </p:val>
                                        </p:tav>
                                      </p:tavLst>
                                    </p:anim>
                                    <p:anim calcmode="lin" valueType="num">
                                      <p:cBhvr>
                                        <p:cTn id="40" dur="500" fill="hold"/>
                                        <p:tgtEl>
                                          <p:spTgt spid="115715"/>
                                        </p:tgtEl>
                                        <p:attrNameLst>
                                          <p:attrName>ppt_h</p:attrName>
                                        </p:attrNameLst>
                                      </p:cBhvr>
                                      <p:tavLst>
                                        <p:tav tm="0">
                                          <p:val>
                                            <p:strVal val="#ppt_h*0.01"/>
                                          </p:val>
                                        </p:tav>
                                        <p:tav tm="100000">
                                          <p:val>
                                            <p:strVal val="#ppt_h"/>
                                          </p:val>
                                        </p:tav>
                                      </p:tavLst>
                                    </p:anim>
                                    <p:anim calcmode="lin" valueType="num">
                                      <p:cBhvr>
                                        <p:cTn id="41" dur="500" fill="hold"/>
                                        <p:tgtEl>
                                          <p:spTgt spid="115715"/>
                                        </p:tgtEl>
                                        <p:attrNameLst>
                                          <p:attrName>ppt_x</p:attrName>
                                        </p:attrNameLst>
                                      </p:cBhvr>
                                      <p:tavLst>
                                        <p:tav tm="0">
                                          <p:val>
                                            <p:strVal val="#ppt_x"/>
                                          </p:val>
                                        </p:tav>
                                        <p:tav tm="100000">
                                          <p:val>
                                            <p:strVal val="#ppt_x"/>
                                          </p:val>
                                        </p:tav>
                                      </p:tavLst>
                                    </p:anim>
                                    <p:anim calcmode="lin" valueType="num">
                                      <p:cBhvr>
                                        <p:cTn id="42" dur="500" fill="hold"/>
                                        <p:tgtEl>
                                          <p:spTgt spid="115715"/>
                                        </p:tgtEl>
                                        <p:attrNameLst>
                                          <p:attrName>ppt_y</p:attrName>
                                        </p:attrNameLst>
                                      </p:cBhvr>
                                      <p:tavLst>
                                        <p:tav tm="0">
                                          <p:val>
                                            <p:strVal val="#ppt_h+1"/>
                                          </p:val>
                                        </p:tav>
                                        <p:tav tm="100000">
                                          <p:val>
                                            <p:strVal val="#ppt_y"/>
                                          </p:val>
                                        </p:tav>
                                      </p:tavLst>
                                    </p:anim>
                                    <p:animEffect transition="in" filter="fade">
                                      <p:cBhvr>
                                        <p:cTn id="43" dur="500"/>
                                        <p:tgtEl>
                                          <p:spTgt spid="115715"/>
                                        </p:tgtEl>
                                      </p:cBhvr>
                                    </p:animEffect>
                                  </p:childTnLst>
                                </p:cTn>
                              </p:par>
                            </p:childTnLst>
                          </p:cTn>
                        </p:par>
                      </p:childTnLst>
                    </p:cTn>
                  </p:par>
                  <p:par>
                    <p:cTn id="44" fill="hold">
                      <p:stCondLst>
                        <p:cond delay="indefinite"/>
                      </p:stCondLst>
                      <p:childTnLst>
                        <p:par>
                          <p:cTn id="45" fill="hold">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9"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2" dur="500"/>
                                        <p:tgtEl>
                                          <p:spTgt spid="3">
                                            <p:txEl>
                                              <p:pRg st="5" end="5"/>
                                            </p:txEl>
                                          </p:spTgt>
                                        </p:tgtEl>
                                      </p:cBhvr>
                                    </p:animEffect>
                                  </p:childTnLst>
                                </p:cTn>
                              </p:par>
                              <p:par>
                                <p:cTn id="53" presetID="58" presetClass="entr" presetSubtype="0" accel="100000" fill="hold" nodeType="withEffect">
                                  <p:stCondLst>
                                    <p:cond delay="0"/>
                                  </p:stCondLst>
                                  <p:childTnLst>
                                    <p:set>
                                      <p:cBhvr>
                                        <p:cTn id="54" dur="1" fill="hold">
                                          <p:stCondLst>
                                            <p:cond delay="0"/>
                                          </p:stCondLst>
                                        </p:cTn>
                                        <p:tgtEl>
                                          <p:spTgt spid="115716"/>
                                        </p:tgtEl>
                                        <p:attrNameLst>
                                          <p:attrName>style.visibility</p:attrName>
                                        </p:attrNameLst>
                                      </p:cBhvr>
                                      <p:to>
                                        <p:strVal val="visible"/>
                                      </p:to>
                                    </p:set>
                                    <p:anim calcmode="lin" valueType="num">
                                      <p:cBhvr>
                                        <p:cTn id="55" dur="500" fill="hold"/>
                                        <p:tgtEl>
                                          <p:spTgt spid="115716"/>
                                        </p:tgtEl>
                                        <p:attrNameLst>
                                          <p:attrName>ppt_w</p:attrName>
                                        </p:attrNameLst>
                                      </p:cBhvr>
                                      <p:tavLst>
                                        <p:tav tm="0">
                                          <p:val>
                                            <p:strVal val="#ppt_w*2.5"/>
                                          </p:val>
                                        </p:tav>
                                        <p:tav tm="100000">
                                          <p:val>
                                            <p:strVal val="#ppt_w"/>
                                          </p:val>
                                        </p:tav>
                                      </p:tavLst>
                                    </p:anim>
                                    <p:anim calcmode="lin" valueType="num">
                                      <p:cBhvr>
                                        <p:cTn id="56" dur="500" fill="hold"/>
                                        <p:tgtEl>
                                          <p:spTgt spid="115716"/>
                                        </p:tgtEl>
                                        <p:attrNameLst>
                                          <p:attrName>ppt_h</p:attrName>
                                        </p:attrNameLst>
                                      </p:cBhvr>
                                      <p:tavLst>
                                        <p:tav tm="0">
                                          <p:val>
                                            <p:strVal val="#ppt_h*0.01"/>
                                          </p:val>
                                        </p:tav>
                                        <p:tav tm="100000">
                                          <p:val>
                                            <p:strVal val="#ppt_h"/>
                                          </p:val>
                                        </p:tav>
                                      </p:tavLst>
                                    </p:anim>
                                    <p:anim calcmode="lin" valueType="num">
                                      <p:cBhvr>
                                        <p:cTn id="57" dur="500" fill="hold"/>
                                        <p:tgtEl>
                                          <p:spTgt spid="115716"/>
                                        </p:tgtEl>
                                        <p:attrNameLst>
                                          <p:attrName>ppt_x</p:attrName>
                                        </p:attrNameLst>
                                      </p:cBhvr>
                                      <p:tavLst>
                                        <p:tav tm="0">
                                          <p:val>
                                            <p:strVal val="#ppt_x"/>
                                          </p:val>
                                        </p:tav>
                                        <p:tav tm="100000">
                                          <p:val>
                                            <p:strVal val="#ppt_x"/>
                                          </p:val>
                                        </p:tav>
                                      </p:tavLst>
                                    </p:anim>
                                    <p:anim calcmode="lin" valueType="num">
                                      <p:cBhvr>
                                        <p:cTn id="58" dur="500" fill="hold"/>
                                        <p:tgtEl>
                                          <p:spTgt spid="115716"/>
                                        </p:tgtEl>
                                        <p:attrNameLst>
                                          <p:attrName>ppt_y</p:attrName>
                                        </p:attrNameLst>
                                      </p:cBhvr>
                                      <p:tavLst>
                                        <p:tav tm="0">
                                          <p:val>
                                            <p:strVal val="#ppt_h+1"/>
                                          </p:val>
                                        </p:tav>
                                        <p:tav tm="100000">
                                          <p:val>
                                            <p:strVal val="#ppt_y"/>
                                          </p:val>
                                        </p:tav>
                                      </p:tavLst>
                                    </p:anim>
                                    <p:animEffect transition="in" filter="fade">
                                      <p:cBhvr>
                                        <p:cTn id="59" dur="500"/>
                                        <p:tgtEl>
                                          <p:spTgt spid="115716"/>
                                        </p:tgtEl>
                                      </p:cBhvr>
                                    </p:animEffect>
                                  </p:childTnLst>
                                </p:cTn>
                              </p:par>
                            </p:childTnLst>
                          </p:cTn>
                        </p:par>
                      </p:childTnLst>
                    </p:cTn>
                  </p:par>
                  <p:par>
                    <p:cTn id="60" fill="hold">
                      <p:stCondLst>
                        <p:cond delay="indefinite"/>
                      </p:stCondLst>
                      <p:childTnLst>
                        <p:par>
                          <p:cTn id="61" fill="hold">
                            <p:stCondLst>
                              <p:cond delay="0"/>
                            </p:stCondLst>
                            <p:childTnLst>
                              <p:par>
                                <p:cTn id="62" presetID="58" presetClass="entr" presetSubtype="0" accel="100000" fill="hold" grpId="0"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 calcmode="lin" valueType="num">
                                      <p:cBhvr>
                                        <p:cTn id="64"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65"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6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7"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6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7"/>
            <a:ext cx="8229600" cy="2568581"/>
          </a:xfrm>
        </p:spPr>
        <p:txBody>
          <a:bodyPr>
            <a:normAutofit fontScale="70000" lnSpcReduction="20000"/>
          </a:bodyPr>
          <a:lstStyle/>
          <a:p>
            <a:r>
              <a:rPr lang="ru-RU" dirty="0" smtClean="0"/>
              <a:t>Интересно, что в том случае, когда </a:t>
            </a:r>
            <a:r>
              <a:rPr lang="ru-RU" dirty="0" smtClean="0">
                <a:sym typeface="Symbol"/>
              </a:rPr>
              <a:t></a:t>
            </a:r>
            <a:r>
              <a:rPr lang="ru-RU" dirty="0" smtClean="0"/>
              <a:t> = </a:t>
            </a:r>
            <a:r>
              <a:rPr lang="ru-RU" dirty="0" smtClean="0">
                <a:sym typeface="Symbol"/>
              </a:rPr>
              <a:t></a:t>
            </a:r>
            <a:r>
              <a:rPr lang="ru-RU" dirty="0" smtClean="0"/>
              <a:t> и математическое ожидание численности имеет постоянную величину, вероятность полного вымирания все же равна единице. </a:t>
            </a:r>
          </a:p>
          <a:p>
            <a:r>
              <a:rPr lang="ru-RU" dirty="0" smtClean="0"/>
              <a:t>На самом деле в природе происходит следующее. </a:t>
            </a:r>
          </a:p>
          <a:p>
            <a:r>
              <a:rPr lang="ru-RU" dirty="0" smtClean="0"/>
              <a:t>Несколько популяций увеличиваются до очень больших размеров, тогда как большинство популяций вымирают, и в результате сохраняется некоторое постоянное среднее. </a:t>
            </a:r>
          </a:p>
          <a:p>
            <a:r>
              <a:rPr lang="ru-RU" dirty="0" smtClean="0"/>
              <a:t>Изучая эти наиболее многочисленные в биоценозе популяции, часто можно ограничиться их детерминистической моделью.</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Учет флуктуаций среды. </a:t>
            </a:r>
            <a:endParaRPr lang="ru-RU" dirty="0"/>
          </a:p>
        </p:txBody>
      </p:sp>
      <p:sp>
        <p:nvSpPr>
          <p:cNvPr id="3" name="Содержимое 2"/>
          <p:cNvSpPr>
            <a:spLocks noGrp="1"/>
          </p:cNvSpPr>
          <p:nvPr>
            <p:ph idx="1"/>
          </p:nvPr>
        </p:nvSpPr>
        <p:spPr>
          <a:xfrm>
            <a:off x="457200" y="1214422"/>
            <a:ext cx="8229600" cy="5360114"/>
          </a:xfrm>
        </p:spPr>
        <p:txBody>
          <a:bodyPr>
            <a:normAutofit/>
          </a:bodyPr>
          <a:lstStyle/>
          <a:p>
            <a:r>
              <a:rPr lang="ru-RU" sz="2000" dirty="0" smtClean="0"/>
              <a:t>Флуктуации условий среды могут приводить к изменению характера взаимодействий между отдельными особями, т.е. случайному изменению параметров модели. Для модели экспоненциального роста – это случайные изменения коэффициента естественного прироста, учет которых приводит к уравнению</a:t>
            </a:r>
          </a:p>
          <a:p>
            <a:r>
              <a:rPr lang="ru-RU" sz="2000" dirty="0" err="1" smtClean="0"/>
              <a:t>dx</a:t>
            </a:r>
            <a:r>
              <a:rPr lang="ru-RU" sz="2000" dirty="0" smtClean="0"/>
              <a:t>/</a:t>
            </a:r>
            <a:r>
              <a:rPr lang="ru-RU" sz="2000" dirty="0" err="1" smtClean="0"/>
              <a:t>dt</a:t>
            </a:r>
            <a:r>
              <a:rPr lang="ru-RU" sz="2000" b="1" dirty="0" smtClean="0"/>
              <a:t> =</a:t>
            </a:r>
            <a:r>
              <a:rPr lang="ru-RU" sz="2000" dirty="0" smtClean="0"/>
              <a:t> (</a:t>
            </a:r>
            <a:r>
              <a:rPr lang="ru-RU" sz="2000" dirty="0" smtClean="0">
                <a:sym typeface="Symbol"/>
              </a:rPr>
              <a:t></a:t>
            </a:r>
            <a:r>
              <a:rPr lang="ru-RU" sz="2000" dirty="0" smtClean="0"/>
              <a:t> + </a:t>
            </a:r>
            <a:r>
              <a:rPr lang="ru-RU" sz="2000" dirty="0" err="1" smtClean="0"/>
              <a:t>y</a:t>
            </a:r>
            <a:r>
              <a:rPr lang="ru-RU" sz="2000" dirty="0" smtClean="0"/>
              <a:t>(</a:t>
            </a:r>
            <a:r>
              <a:rPr lang="ru-RU" sz="2000" dirty="0" err="1" smtClean="0"/>
              <a:t>t</a:t>
            </a:r>
            <a:r>
              <a:rPr lang="ru-RU" sz="2000" dirty="0" smtClean="0"/>
              <a:t>))</a:t>
            </a:r>
            <a:r>
              <a:rPr lang="ru-RU" sz="2000" dirty="0" err="1" smtClean="0"/>
              <a:t>x</a:t>
            </a:r>
            <a:r>
              <a:rPr lang="ru-RU" sz="2000" dirty="0" smtClean="0"/>
              <a:t>,</a:t>
            </a:r>
          </a:p>
          <a:p>
            <a:r>
              <a:rPr lang="ru-RU" sz="2000" dirty="0" err="1" smtClean="0"/>
              <a:t>m</a:t>
            </a:r>
            <a:r>
              <a:rPr lang="ru-RU" sz="2000" dirty="0" smtClean="0"/>
              <a:t>(</a:t>
            </a:r>
            <a:r>
              <a:rPr lang="ru-RU" sz="2000" dirty="0" err="1" smtClean="0"/>
              <a:t>t</a:t>
            </a:r>
            <a:r>
              <a:rPr lang="ru-RU" sz="2000" dirty="0" smtClean="0"/>
              <a:t>)</a:t>
            </a:r>
            <a:r>
              <a:rPr lang="ru-RU" sz="2000" dirty="0" err="1" smtClean="0"/>
              <a:t>=ae</a:t>
            </a:r>
            <a:r>
              <a:rPr lang="ru-RU" sz="2000" baseline="30000" dirty="0" smtClean="0">
                <a:sym typeface="Symbol"/>
              </a:rPr>
              <a:t></a:t>
            </a:r>
            <a:r>
              <a:rPr lang="ru-RU" sz="2000" baseline="30000" dirty="0" smtClean="0"/>
              <a:t> </a:t>
            </a:r>
            <a:r>
              <a:rPr lang="ru-RU" sz="2000" baseline="30000" dirty="0" err="1" smtClean="0"/>
              <a:t>t</a:t>
            </a:r>
            <a:r>
              <a:rPr lang="ru-RU" sz="2000" dirty="0" smtClean="0"/>
              <a:t>  </a:t>
            </a:r>
          </a:p>
          <a:p>
            <a:endParaRPr lang="ru-RU" sz="2000" dirty="0" smtClean="0"/>
          </a:p>
          <a:p>
            <a:endParaRPr lang="ru-RU" sz="2000" dirty="0" smtClean="0"/>
          </a:p>
          <a:p>
            <a:r>
              <a:rPr lang="ru-RU" sz="2000" dirty="0" smtClean="0"/>
              <a:t>где </a:t>
            </a:r>
            <a:r>
              <a:rPr lang="ru-RU" sz="2000" dirty="0" smtClean="0">
                <a:sym typeface="Symbol"/>
              </a:rPr>
              <a:t></a:t>
            </a:r>
            <a:r>
              <a:rPr lang="ru-RU" sz="2000" baseline="30000" dirty="0" smtClean="0"/>
              <a:t>2</a:t>
            </a:r>
            <a:r>
              <a:rPr lang="ru-RU" sz="2000" dirty="0" smtClean="0"/>
              <a:t> – дисперсия </a:t>
            </a:r>
            <a:r>
              <a:rPr lang="ru-RU" sz="2000" i="1" dirty="0" err="1" smtClean="0"/>
              <a:t>y</a:t>
            </a:r>
            <a:r>
              <a:rPr lang="ru-RU" sz="2000" i="1" dirty="0" smtClean="0"/>
              <a:t> </a:t>
            </a:r>
            <a:r>
              <a:rPr lang="ru-RU" sz="2000" dirty="0" smtClean="0"/>
              <a:t>(</a:t>
            </a:r>
            <a:r>
              <a:rPr lang="ru-RU" sz="2000" i="1" dirty="0" err="1" smtClean="0"/>
              <a:t>t</a:t>
            </a:r>
            <a:r>
              <a:rPr lang="ru-RU" sz="2000" dirty="0" smtClean="0"/>
              <a:t>)</a:t>
            </a:r>
            <a:r>
              <a:rPr lang="ru-RU" sz="2000" i="1" dirty="0" smtClean="0"/>
              <a:t>.</a:t>
            </a:r>
            <a:r>
              <a:rPr lang="ru-RU" sz="2000" dirty="0" smtClean="0"/>
              <a:t> Отсюда</a:t>
            </a:r>
          </a:p>
          <a:p>
            <a:endParaRPr lang="ru-RU" dirty="0" smtClean="0"/>
          </a:p>
          <a:p>
            <a:endParaRPr lang="ru-RU" dirty="0"/>
          </a:p>
        </p:txBody>
      </p:sp>
      <p:pic>
        <p:nvPicPr>
          <p:cNvPr id="117762" name="Picture 2" descr="C:\Users\73B5~1\AppData\Local\Temp\Rar$EX60.950\LectMB\Lect03.files\image214.gif"/>
          <p:cNvPicPr>
            <a:picLocks noChangeAspect="1" noChangeArrowheads="1"/>
          </p:cNvPicPr>
          <p:nvPr/>
        </p:nvPicPr>
        <p:blipFill>
          <a:blip r:embed="rId2" cstate="print"/>
          <a:srcRect/>
          <a:stretch>
            <a:fillRect/>
          </a:stretch>
        </p:blipFill>
        <p:spPr bwMode="auto">
          <a:xfrm>
            <a:off x="928662" y="3857628"/>
            <a:ext cx="2228866" cy="571504"/>
          </a:xfrm>
          <a:prstGeom prst="rect">
            <a:avLst/>
          </a:prstGeom>
          <a:noFill/>
        </p:spPr>
      </p:pic>
      <p:pic>
        <p:nvPicPr>
          <p:cNvPr id="117763" name="Picture 3" descr="C:\Users\73B5~1\AppData\Local\Temp\Rar$EX60.950\LectMB\Lect03.files\image216.gif"/>
          <p:cNvPicPr>
            <a:picLocks noChangeAspect="1" noChangeArrowheads="1"/>
          </p:cNvPicPr>
          <p:nvPr/>
        </p:nvPicPr>
        <p:blipFill>
          <a:blip r:embed="rId3" cstate="print"/>
          <a:srcRect/>
          <a:stretch>
            <a:fillRect/>
          </a:stretch>
        </p:blipFill>
        <p:spPr bwMode="auto">
          <a:xfrm>
            <a:off x="857224" y="4857760"/>
            <a:ext cx="2370683" cy="50006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117762"/>
                                        </p:tgtEl>
                                        <p:attrNameLst>
                                          <p:attrName>style.visibility</p:attrName>
                                        </p:attrNameLst>
                                      </p:cBhvr>
                                      <p:to>
                                        <p:strVal val="visible"/>
                                      </p:to>
                                    </p:set>
                                    <p:anim calcmode="lin" valueType="num">
                                      <p:cBhvr>
                                        <p:cTn id="32" dur="500" fill="hold"/>
                                        <p:tgtEl>
                                          <p:spTgt spid="117762"/>
                                        </p:tgtEl>
                                        <p:attrNameLst>
                                          <p:attrName>ppt_w</p:attrName>
                                        </p:attrNameLst>
                                      </p:cBhvr>
                                      <p:tavLst>
                                        <p:tav tm="0">
                                          <p:val>
                                            <p:strVal val="#ppt_w*2.5"/>
                                          </p:val>
                                        </p:tav>
                                        <p:tav tm="100000">
                                          <p:val>
                                            <p:strVal val="#ppt_w"/>
                                          </p:val>
                                        </p:tav>
                                      </p:tavLst>
                                    </p:anim>
                                    <p:anim calcmode="lin" valueType="num">
                                      <p:cBhvr>
                                        <p:cTn id="33" dur="500" fill="hold"/>
                                        <p:tgtEl>
                                          <p:spTgt spid="117762"/>
                                        </p:tgtEl>
                                        <p:attrNameLst>
                                          <p:attrName>ppt_h</p:attrName>
                                        </p:attrNameLst>
                                      </p:cBhvr>
                                      <p:tavLst>
                                        <p:tav tm="0">
                                          <p:val>
                                            <p:strVal val="#ppt_h*0.01"/>
                                          </p:val>
                                        </p:tav>
                                        <p:tav tm="100000">
                                          <p:val>
                                            <p:strVal val="#ppt_h"/>
                                          </p:val>
                                        </p:tav>
                                      </p:tavLst>
                                    </p:anim>
                                    <p:anim calcmode="lin" valueType="num">
                                      <p:cBhvr>
                                        <p:cTn id="34" dur="500" fill="hold"/>
                                        <p:tgtEl>
                                          <p:spTgt spid="117762"/>
                                        </p:tgtEl>
                                        <p:attrNameLst>
                                          <p:attrName>ppt_x</p:attrName>
                                        </p:attrNameLst>
                                      </p:cBhvr>
                                      <p:tavLst>
                                        <p:tav tm="0">
                                          <p:val>
                                            <p:strVal val="#ppt_x"/>
                                          </p:val>
                                        </p:tav>
                                        <p:tav tm="100000">
                                          <p:val>
                                            <p:strVal val="#ppt_x"/>
                                          </p:val>
                                        </p:tav>
                                      </p:tavLst>
                                    </p:anim>
                                    <p:anim calcmode="lin" valueType="num">
                                      <p:cBhvr>
                                        <p:cTn id="35" dur="500" fill="hold"/>
                                        <p:tgtEl>
                                          <p:spTgt spid="117762"/>
                                        </p:tgtEl>
                                        <p:attrNameLst>
                                          <p:attrName>ppt_y</p:attrName>
                                        </p:attrNameLst>
                                      </p:cBhvr>
                                      <p:tavLst>
                                        <p:tav tm="0">
                                          <p:val>
                                            <p:strVal val="#ppt_h+1"/>
                                          </p:val>
                                        </p:tav>
                                        <p:tav tm="100000">
                                          <p:val>
                                            <p:strVal val="#ppt_y"/>
                                          </p:val>
                                        </p:tav>
                                      </p:tavLst>
                                    </p:anim>
                                    <p:animEffect transition="in" filter="fade">
                                      <p:cBhvr>
                                        <p:cTn id="36" dur="500"/>
                                        <p:tgtEl>
                                          <p:spTgt spid="117762"/>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5" end="5"/>
                                            </p:txEl>
                                          </p:spTgt>
                                        </p:tgtEl>
                                      </p:cBhvr>
                                    </p:animEffect>
                                  </p:childTnLst>
                                </p:cTn>
                              </p:par>
                              <p:par>
                                <p:cTn id="46" presetID="58" presetClass="entr" presetSubtype="0" accel="100000" fill="hold" nodeType="withEffect">
                                  <p:stCondLst>
                                    <p:cond delay="0"/>
                                  </p:stCondLst>
                                  <p:childTnLst>
                                    <p:set>
                                      <p:cBhvr>
                                        <p:cTn id="47" dur="1" fill="hold">
                                          <p:stCondLst>
                                            <p:cond delay="0"/>
                                          </p:stCondLst>
                                        </p:cTn>
                                        <p:tgtEl>
                                          <p:spTgt spid="117763"/>
                                        </p:tgtEl>
                                        <p:attrNameLst>
                                          <p:attrName>style.visibility</p:attrName>
                                        </p:attrNameLst>
                                      </p:cBhvr>
                                      <p:to>
                                        <p:strVal val="visible"/>
                                      </p:to>
                                    </p:set>
                                    <p:anim calcmode="lin" valueType="num">
                                      <p:cBhvr>
                                        <p:cTn id="48" dur="500" fill="hold"/>
                                        <p:tgtEl>
                                          <p:spTgt spid="117763"/>
                                        </p:tgtEl>
                                        <p:attrNameLst>
                                          <p:attrName>ppt_w</p:attrName>
                                        </p:attrNameLst>
                                      </p:cBhvr>
                                      <p:tavLst>
                                        <p:tav tm="0">
                                          <p:val>
                                            <p:strVal val="#ppt_w*2.5"/>
                                          </p:val>
                                        </p:tav>
                                        <p:tav tm="100000">
                                          <p:val>
                                            <p:strVal val="#ppt_w"/>
                                          </p:val>
                                        </p:tav>
                                      </p:tavLst>
                                    </p:anim>
                                    <p:anim calcmode="lin" valueType="num">
                                      <p:cBhvr>
                                        <p:cTn id="49" dur="500" fill="hold"/>
                                        <p:tgtEl>
                                          <p:spTgt spid="117763"/>
                                        </p:tgtEl>
                                        <p:attrNameLst>
                                          <p:attrName>ppt_h</p:attrName>
                                        </p:attrNameLst>
                                      </p:cBhvr>
                                      <p:tavLst>
                                        <p:tav tm="0">
                                          <p:val>
                                            <p:strVal val="#ppt_h*0.01"/>
                                          </p:val>
                                        </p:tav>
                                        <p:tav tm="100000">
                                          <p:val>
                                            <p:strVal val="#ppt_h"/>
                                          </p:val>
                                        </p:tav>
                                      </p:tavLst>
                                    </p:anim>
                                    <p:anim calcmode="lin" valueType="num">
                                      <p:cBhvr>
                                        <p:cTn id="50" dur="500" fill="hold"/>
                                        <p:tgtEl>
                                          <p:spTgt spid="117763"/>
                                        </p:tgtEl>
                                        <p:attrNameLst>
                                          <p:attrName>ppt_x</p:attrName>
                                        </p:attrNameLst>
                                      </p:cBhvr>
                                      <p:tavLst>
                                        <p:tav tm="0">
                                          <p:val>
                                            <p:strVal val="#ppt_x"/>
                                          </p:val>
                                        </p:tav>
                                        <p:tav tm="100000">
                                          <p:val>
                                            <p:strVal val="#ppt_x"/>
                                          </p:val>
                                        </p:tav>
                                      </p:tavLst>
                                    </p:anim>
                                    <p:anim calcmode="lin" valueType="num">
                                      <p:cBhvr>
                                        <p:cTn id="51" dur="500" fill="hold"/>
                                        <p:tgtEl>
                                          <p:spTgt spid="117763"/>
                                        </p:tgtEl>
                                        <p:attrNameLst>
                                          <p:attrName>ppt_y</p:attrName>
                                        </p:attrNameLst>
                                      </p:cBhvr>
                                      <p:tavLst>
                                        <p:tav tm="0">
                                          <p:val>
                                            <p:strVal val="#ppt_h+1"/>
                                          </p:val>
                                        </p:tav>
                                        <p:tav tm="100000">
                                          <p:val>
                                            <p:strVal val="#ppt_y"/>
                                          </p:val>
                                        </p:tav>
                                      </p:tavLst>
                                    </p:anim>
                                    <p:animEffect transition="in" filter="fade">
                                      <p:cBhvr>
                                        <p:cTn id="52" dur="500"/>
                                        <p:tgtEl>
                                          <p:spTgt spid="117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28670"/>
            <a:ext cx="8229600" cy="5645866"/>
          </a:xfrm>
        </p:spPr>
        <p:txBody>
          <a:bodyPr>
            <a:normAutofit fontScale="77500" lnSpcReduction="20000"/>
          </a:bodyPr>
          <a:lstStyle/>
          <a:p>
            <a:r>
              <a:rPr lang="ru-RU" dirty="0" smtClean="0"/>
              <a:t>Таким образом, с течением времени колебания численности популяции становятся более резкими; это значит, что детерминистическая система не имеет устойчивого стационарного состояния. </a:t>
            </a:r>
          </a:p>
          <a:p>
            <a:r>
              <a:rPr lang="ru-RU" dirty="0" smtClean="0"/>
              <a:t>Можно показать (</a:t>
            </a:r>
            <a:r>
              <a:rPr lang="ru-RU" dirty="0" err="1" smtClean="0"/>
              <a:t>Свирежев</a:t>
            </a:r>
            <a:r>
              <a:rPr lang="ru-RU" dirty="0" smtClean="0"/>
              <a:t>, Логофет, 1978), что при </a:t>
            </a:r>
            <a:r>
              <a:rPr lang="ru-RU" dirty="0" smtClean="0">
                <a:sym typeface="Symbol"/>
              </a:rPr>
              <a:t></a:t>
            </a:r>
            <a:r>
              <a:rPr lang="ru-RU" dirty="0" smtClean="0"/>
              <a:t> &lt; </a:t>
            </a:r>
            <a:r>
              <a:rPr lang="ru-RU" dirty="0" smtClean="0">
                <a:sym typeface="Symbol"/>
              </a:rPr>
              <a:t></a:t>
            </a:r>
            <a:r>
              <a:rPr lang="ru-RU" baseline="30000" dirty="0" smtClean="0"/>
              <a:t>2</a:t>
            </a:r>
            <a:r>
              <a:rPr lang="ru-RU" i="1" baseline="30000" dirty="0" smtClean="0"/>
              <a:t> </a:t>
            </a:r>
            <a:r>
              <a:rPr lang="ru-RU" dirty="0" smtClean="0"/>
              <a:t>вероятность вырождения со временем увеличивается, стремясь в пределе к единице – популяция вероятностно неустойчива, т.е. достаточно длительное воздействие возмущений с большой вероятностью может привести к ее гибели.</a:t>
            </a:r>
          </a:p>
          <a:p>
            <a:r>
              <a:rPr lang="ru-RU" dirty="0" smtClean="0"/>
              <a:t>При</a:t>
            </a:r>
            <a:r>
              <a:rPr lang="ru-RU" b="1" dirty="0" smtClean="0"/>
              <a:t> </a:t>
            </a:r>
            <a:r>
              <a:rPr lang="ru-RU" dirty="0" smtClean="0">
                <a:sym typeface="Symbol"/>
              </a:rPr>
              <a:t></a:t>
            </a:r>
            <a:r>
              <a:rPr lang="ru-RU" dirty="0" smtClean="0"/>
              <a:t> &gt; </a:t>
            </a:r>
            <a:r>
              <a:rPr lang="ru-RU" dirty="0" smtClean="0">
                <a:sym typeface="Symbol"/>
              </a:rPr>
              <a:t></a:t>
            </a:r>
            <a:r>
              <a:rPr lang="ru-RU" baseline="30000" dirty="0" smtClean="0"/>
              <a:t>2</a:t>
            </a:r>
            <a:r>
              <a:rPr lang="ru-RU" i="1" baseline="30000" dirty="0" smtClean="0"/>
              <a:t> </a:t>
            </a:r>
            <a:r>
              <a:rPr lang="ru-RU" dirty="0" smtClean="0"/>
              <a:t> вероятность вырождения уменьшается, и при </a:t>
            </a:r>
            <a:r>
              <a:rPr lang="ru-RU" i="1" dirty="0" err="1" smtClean="0"/>
              <a:t>t</a:t>
            </a:r>
            <a:r>
              <a:rPr lang="ru-RU" i="1" dirty="0" smtClean="0"/>
              <a:t> </a:t>
            </a:r>
            <a:r>
              <a:rPr lang="ru-RU" dirty="0" smtClean="0">
                <a:sym typeface="Symbol"/>
              </a:rPr>
              <a:t></a:t>
            </a:r>
            <a:r>
              <a:rPr lang="ru-RU" dirty="0" smtClean="0"/>
              <a:t> </a:t>
            </a:r>
            <a:r>
              <a:rPr lang="ru-RU" dirty="0" smtClean="0">
                <a:sym typeface="Symbol"/>
              </a:rPr>
              <a:t></a:t>
            </a:r>
            <a:r>
              <a:rPr lang="ru-RU" dirty="0" smtClean="0"/>
              <a:t> стремится к нулю – популяция в этом смысле устойчива.</a:t>
            </a:r>
          </a:p>
          <a:p>
            <a:r>
              <a:rPr lang="ru-RU" dirty="0" smtClean="0"/>
              <a:t>Из полученного результата следуют более жесткие ограничения на коэффициент естественного прироста, чем из детерминистической модели. </a:t>
            </a:r>
          </a:p>
          <a:p>
            <a:r>
              <a:rPr lang="ru-RU" dirty="0" smtClean="0"/>
              <a:t>В самом деле, в последней для </a:t>
            </a:r>
            <a:r>
              <a:rPr lang="ru-RU" dirty="0" err="1" smtClean="0"/>
              <a:t>невырождения</a:t>
            </a:r>
            <a:r>
              <a:rPr lang="ru-RU" dirty="0" smtClean="0"/>
              <a:t> популяции достаточно, чтобы среднее значение коэффициента </a:t>
            </a:r>
            <a:r>
              <a:rPr lang="ru-RU" dirty="0" smtClean="0">
                <a:sym typeface="Symbol"/>
              </a:rPr>
              <a:t></a:t>
            </a:r>
            <a:r>
              <a:rPr lang="ru-RU" i="1" dirty="0" smtClean="0"/>
              <a:t> </a:t>
            </a:r>
            <a:r>
              <a:rPr lang="ru-RU" dirty="0" smtClean="0"/>
              <a:t>было положительным, в то время как в стохастической модели этого недостаточно – нужно, чтобы </a:t>
            </a:r>
            <a:r>
              <a:rPr lang="ru-RU" dirty="0" smtClean="0">
                <a:sym typeface="Symbol"/>
              </a:rPr>
              <a:t></a:t>
            </a:r>
            <a:r>
              <a:rPr lang="ru-RU" dirty="0" smtClean="0"/>
              <a:t> &gt; </a:t>
            </a:r>
            <a:r>
              <a:rPr lang="ru-RU" dirty="0" smtClean="0">
                <a:sym typeface="Symbol"/>
              </a:rPr>
              <a:t></a:t>
            </a:r>
            <a:r>
              <a:rPr lang="ru-RU" baseline="30000" dirty="0" smtClean="0"/>
              <a:t>2</a:t>
            </a:r>
            <a:r>
              <a:rPr lang="ru-RU" dirty="0" smtClean="0"/>
              <a:t>.</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214422"/>
            <a:ext cx="8229600" cy="5360114"/>
          </a:xfrm>
        </p:spPr>
        <p:txBody>
          <a:bodyPr>
            <a:normAutofit fontScale="62500" lnSpcReduction="20000"/>
          </a:bodyPr>
          <a:lstStyle/>
          <a:p>
            <a:r>
              <a:rPr lang="ru-RU" dirty="0" smtClean="0"/>
              <a:t>Следствием учета случайных факторов в математических моделях теории популяций (и в теории биологических сообществ) являются более жесткие требования к параметрам системы, которые обеспечивают ее устойчивость. </a:t>
            </a:r>
          </a:p>
          <a:p>
            <a:r>
              <a:rPr lang="ru-RU" dirty="0" smtClean="0"/>
              <a:t>Область устойчивости, полученная по какому–либо критерию на основании стохастической модели, как правило, бывает уже аналогичной области для детерминированной модели.</a:t>
            </a:r>
          </a:p>
          <a:p>
            <a:r>
              <a:rPr lang="ru-RU" dirty="0" smtClean="0"/>
              <a:t>В целом видно, что детерминированная модель гораздо более проста и наглядна, но не дает сведений о том, насколько кривая роста той или иной популяции под действием случайных величин может на самом деле отклоняться от теоретической кривой, задаваемой этой моделью. Детерминистическая модель также не позволяет оценить вероятность случайного вырождения популяции. </a:t>
            </a:r>
          </a:p>
          <a:p>
            <a:r>
              <a:rPr lang="ru-RU" dirty="0" smtClean="0"/>
              <a:t>Однако, поскольку при возрастании численности случайные величины, характеризующие численности популяций, сходятся по вероятности к своим средним значениям, то поведение популяций с достаточно большой численностью удовлетворительно описываются динамикой средних величин. </a:t>
            </a:r>
          </a:p>
          <a:p>
            <a:r>
              <a:rPr lang="ru-RU" dirty="0" smtClean="0"/>
              <a:t>Поэтому для сообществ, численность которых велика, применимо детерминистическое описание.</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dirty="0"/>
          </a:p>
        </p:txBody>
      </p:sp>
      <p:sp>
        <p:nvSpPr>
          <p:cNvPr id="3" name="Содержимое 2"/>
          <p:cNvSpPr>
            <a:spLocks noGrp="1"/>
          </p:cNvSpPr>
          <p:nvPr>
            <p:ph idx="1"/>
          </p:nvPr>
        </p:nvSpPr>
        <p:spPr/>
        <p:txBody>
          <a:bodyPr>
            <a:normAutofit lnSpcReduction="10000"/>
          </a:bodyPr>
          <a:lstStyle/>
          <a:p>
            <a:pPr algn="r">
              <a:buNone/>
            </a:pPr>
            <a:r>
              <a:rPr lang="ru-RU" sz="4400" b="1" dirty="0" smtClean="0"/>
              <a:t>ЛЕКЦИЯ 4</a:t>
            </a:r>
            <a:br>
              <a:rPr lang="ru-RU" sz="4400" b="1" dirty="0" smtClean="0"/>
            </a:br>
            <a:r>
              <a:rPr lang="ru-RU" sz="4400" b="1" cap="all" dirty="0" smtClean="0"/>
              <a:t>Модели, описываемые системами двух автономных дифференциальных уравнений.</a:t>
            </a:r>
            <a:endParaRPr lang="ru-RU" sz="4400" dirty="0"/>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1319</TotalTime>
  <Words>17897</Words>
  <Application>Microsoft Office PowerPoint</Application>
  <PresentationFormat>Экран (4:3)</PresentationFormat>
  <Paragraphs>2291</Paragraphs>
  <Slides>328</Slides>
  <Notes>4</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328</vt:i4>
      </vt:variant>
    </vt:vector>
  </HeadingPairs>
  <TitlesOfParts>
    <vt:vector size="330" baseType="lpstr">
      <vt:lpstr>Городская</vt:lpstr>
      <vt:lpstr>Формула</vt:lpstr>
      <vt:lpstr>Г.Ю.Ризниченко.</vt:lpstr>
      <vt:lpstr>ВВЕДЕНИЕ. МАТЕМАТИЧЕСКИЕ МОДЕЛИ В БИОЛОГИИ</vt:lpstr>
      <vt:lpstr>Слайд 3</vt:lpstr>
      <vt:lpstr>Слайд 4</vt:lpstr>
      <vt:lpstr>Примеры моделей.</vt:lpstr>
      <vt:lpstr>Примеры моделей.</vt:lpstr>
      <vt:lpstr>Примеры моделей.</vt:lpstr>
      <vt:lpstr>Примеры моделей.</vt:lpstr>
      <vt:lpstr>Примеры моделей.</vt:lpstr>
      <vt:lpstr>Примеры моделей.</vt:lpstr>
      <vt:lpstr>Слайд 11</vt:lpstr>
      <vt:lpstr>Слайд 12</vt:lpstr>
      <vt:lpstr>Слайд 13</vt:lpstr>
      <vt:lpstr>Пример</vt:lpstr>
      <vt:lpstr>Слайд 15</vt:lpstr>
      <vt:lpstr>Слайд 16</vt:lpstr>
      <vt:lpstr>Слайд 17</vt:lpstr>
      <vt:lpstr>Классификация моделей</vt:lpstr>
      <vt:lpstr>Слайд 19</vt:lpstr>
      <vt:lpstr>Примеры</vt:lpstr>
      <vt:lpstr>Слайд 21</vt:lpstr>
      <vt:lpstr>Имитационные модели (simulation)</vt:lpstr>
      <vt:lpstr>Имитационные модели (simulation)</vt:lpstr>
      <vt:lpstr>Имитационные модели (simulation)</vt:lpstr>
      <vt:lpstr>Имитационные модели (simulation)</vt:lpstr>
      <vt:lpstr>Имитационные модели (simulation)</vt:lpstr>
      <vt:lpstr>Примеры</vt:lpstr>
      <vt:lpstr>Примеры</vt:lpstr>
      <vt:lpstr>Примеры</vt:lpstr>
      <vt:lpstr>Слайд 30</vt:lpstr>
      <vt:lpstr>Слайд 31</vt:lpstr>
      <vt:lpstr>Специфика моделей живых систем</vt:lpstr>
      <vt:lpstr>Специфика моделей живых систем</vt:lpstr>
      <vt:lpstr>Специфика моделей живых систем</vt:lpstr>
      <vt:lpstr>Специфика моделей живых систем</vt:lpstr>
      <vt:lpstr>ЛЕКЦИЯ 2 МОДЕЛИ БИОЛОГИЧЕСКИХ СИСТЕМ, ОПИСЫВАЕМЫЕ  ОДНИМ ДИФФЕРЕНЦИАЛЬНЫМ УРАВНЕНИЕМ ПЕРВОГО ПОРЯДКА </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Уравнение Ферхюльста</vt:lpstr>
      <vt:lpstr>Слайд 48</vt:lpstr>
      <vt:lpstr>Слайд 49</vt:lpstr>
      <vt:lpstr> Уравнение экспоненциального роста.</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Дискретные модели популяций.</vt:lpstr>
      <vt:lpstr>Слайд 67</vt:lpstr>
      <vt:lpstr>Слайд 68</vt:lpstr>
      <vt:lpstr>Слайд 69</vt:lpstr>
      <vt:lpstr>Слайд 70</vt:lpstr>
      <vt:lpstr>Слайд 71</vt:lpstr>
      <vt:lpstr>Слайд 72</vt:lpstr>
      <vt:lpstr>Слайд 73</vt:lpstr>
      <vt:lpstr>Слайд 74</vt:lpstr>
      <vt:lpstr>Слайд 75</vt:lpstr>
      <vt:lpstr>Матричные модели популяций</vt:lpstr>
      <vt:lpstr>Слайд 77</vt:lpstr>
      <vt:lpstr>Слайд 78</vt:lpstr>
      <vt:lpstr>Слайд 79</vt:lpstr>
      <vt:lpstr>Слайд 80</vt:lpstr>
      <vt:lpstr>Слайд 81</vt:lpstr>
      <vt:lpstr>Уравнения с запаздыванием</vt:lpstr>
      <vt:lpstr>Слайд 83</vt:lpstr>
      <vt:lpstr>Слайд 84</vt:lpstr>
      <vt:lpstr>Вероятностные модели популяций</vt:lpstr>
      <vt:lpstr>Слайд 86</vt:lpstr>
      <vt:lpstr>Слайд 87</vt:lpstr>
      <vt:lpstr>Слайд 88</vt:lpstr>
      <vt:lpstr>Слайд 89</vt:lpstr>
      <vt:lpstr>Слайд 90</vt:lpstr>
      <vt:lpstr>Слайд 91</vt:lpstr>
      <vt:lpstr>Слайд 92</vt:lpstr>
      <vt:lpstr>Слайд 93</vt:lpstr>
      <vt:lpstr>Слайд 94</vt:lpstr>
      <vt:lpstr>Слайд 95</vt:lpstr>
      <vt:lpstr>Учет флуктуаций среды. </vt:lpstr>
      <vt:lpstr>Слайд 97</vt:lpstr>
      <vt:lpstr>Слайд 98</vt:lpstr>
      <vt:lpstr>Слайд 99</vt:lpstr>
      <vt:lpstr>Слайд 100</vt:lpstr>
      <vt:lpstr>Слайд 101</vt:lpstr>
      <vt:lpstr>Слайд 102</vt:lpstr>
      <vt:lpstr>Слайд 103</vt:lpstr>
      <vt:lpstr>Слайд 104</vt:lpstr>
      <vt:lpstr>Метод изоклин</vt:lpstr>
      <vt:lpstr>Слайд 106</vt:lpstr>
      <vt:lpstr>Слайд 107</vt:lpstr>
      <vt:lpstr>Слайд 108</vt:lpstr>
      <vt:lpstr>Устойчивость стационарного состояния</vt:lpstr>
      <vt:lpstr>Линейные системы.</vt:lpstr>
      <vt:lpstr>Слайд 111</vt:lpstr>
      <vt:lpstr>Слайд 112</vt:lpstr>
      <vt:lpstr>Корни λ1, λ2 – действительны и одного знака</vt:lpstr>
      <vt:lpstr>Такая особая точка, через которую проходят интегральные кривые, подобно тому, как семейство парабол   проходит через начало координат, носит название узла (рис. 4.5) v</vt:lpstr>
      <vt:lpstr>Слайд 115</vt:lpstr>
      <vt:lpstr>Корни λ1, λ2 – действительны и разных знаков.</vt:lpstr>
      <vt:lpstr>Слайд 117</vt:lpstr>
      <vt:lpstr>Слайд 118</vt:lpstr>
      <vt:lpstr>Слайд 119</vt:lpstr>
      <vt:lpstr>Корни λ1, λ2 – комплексные сопряженные</vt:lpstr>
      <vt:lpstr>Слайд 121</vt:lpstr>
      <vt:lpstr>Слайд 122</vt:lpstr>
      <vt:lpstr>Слайд 123</vt:lpstr>
      <vt:lpstr>Бифуркационная диаграмма</vt:lpstr>
      <vt:lpstr>Слайд 125</vt:lpstr>
      <vt:lpstr>Слайд 126</vt:lpstr>
      <vt:lpstr>Слайд 127</vt:lpstr>
      <vt:lpstr>Слайд 128</vt:lpstr>
      <vt:lpstr>Слайд 129</vt:lpstr>
      <vt:lpstr>Слайд 130</vt:lpstr>
      <vt:lpstr>Слайд 131</vt:lpstr>
      <vt:lpstr>Слайд 132</vt:lpstr>
      <vt:lpstr>Примеры 1. Кинетические уравнения Лотки </vt:lpstr>
      <vt:lpstr>Слайд 134</vt:lpstr>
      <vt:lpstr>Слайд 135</vt:lpstr>
      <vt:lpstr>Слайд 136</vt:lpstr>
      <vt:lpstr>Слайд 137</vt:lpstr>
      <vt:lpstr>Слайд 138</vt:lpstr>
      <vt:lpstr>2. Модель Вольтерра</vt:lpstr>
      <vt:lpstr>Слайд 140</vt:lpstr>
      <vt:lpstr>Слайд 141</vt:lpstr>
      <vt:lpstr>Слайд 142</vt:lpstr>
      <vt:lpstr>Слайд 143</vt:lpstr>
      <vt:lpstr>Слайд 144</vt:lpstr>
      <vt:lpstr>Слайд 145</vt:lpstr>
      <vt:lpstr>Слайд 146</vt:lpstr>
      <vt:lpstr>Слайд 147</vt:lpstr>
      <vt:lpstr>Слайд 148</vt:lpstr>
      <vt:lpstr>Слайд 149</vt:lpstr>
      <vt:lpstr>Слайд 150</vt:lpstr>
      <vt:lpstr>МЕТОД ФУНКЦИЙ ЛЯПУНОВА ИССЛЕДОВАНИЯ УСТОЙЧИВОСТИ СТАЦИОНАРНОГО СОСТОЯНИЯ. </vt:lpstr>
      <vt:lpstr>Теорема 2</vt:lpstr>
      <vt:lpstr>Примеры</vt:lpstr>
      <vt:lpstr>Слайд 154</vt:lpstr>
      <vt:lpstr>Слайд 155</vt:lpstr>
      <vt:lpstr>Слайд 156</vt:lpstr>
      <vt:lpstr>Слайд 157</vt:lpstr>
      <vt:lpstr>Слайд 158</vt:lpstr>
      <vt:lpstr>Слайд 159</vt:lpstr>
      <vt:lpstr>Слайд 160</vt:lpstr>
      <vt:lpstr>Слайд 161</vt:lpstr>
      <vt:lpstr>Теорема Тихонова</vt:lpstr>
      <vt:lpstr>Слайд 163</vt:lpstr>
      <vt:lpstr>Слайд 164</vt:lpstr>
      <vt:lpstr>Слайд 165</vt:lpstr>
      <vt:lpstr>Слайд 166</vt:lpstr>
      <vt:lpstr>Слайд 167</vt:lpstr>
      <vt:lpstr>Фермент-субстратная реакция Михаэлиса-Ментен</vt:lpstr>
      <vt:lpstr>Слайд 169</vt:lpstr>
      <vt:lpstr>Слайд 170</vt:lpstr>
      <vt:lpstr>Слайд 171</vt:lpstr>
      <vt:lpstr>Слайд 172</vt:lpstr>
      <vt:lpstr>Слайд 173</vt:lpstr>
      <vt:lpstr>Бифуркации динамических систем.</vt:lpstr>
      <vt:lpstr>Слайд 175</vt:lpstr>
      <vt:lpstr>Слайд 176</vt:lpstr>
      <vt:lpstr>Слайд 177</vt:lpstr>
      <vt:lpstr>Модельные системы</vt:lpstr>
      <vt:lpstr>Седло-узловая бифуркация (складка).</vt:lpstr>
      <vt:lpstr>Слайд 180</vt:lpstr>
      <vt:lpstr>Слайд 181</vt:lpstr>
      <vt:lpstr>Трехкратное равновесие (сборка)</vt:lpstr>
      <vt:lpstr>Слайд 183</vt:lpstr>
      <vt:lpstr>Слайд 184</vt:lpstr>
      <vt:lpstr>Слайд 185</vt:lpstr>
      <vt:lpstr>Слайд 186</vt:lpstr>
      <vt:lpstr>Слайд 187</vt:lpstr>
      <vt:lpstr>Слайд 188</vt:lpstr>
      <vt:lpstr>Слайд 189</vt:lpstr>
      <vt:lpstr>Слайд 190</vt:lpstr>
      <vt:lpstr>Слайд 191</vt:lpstr>
      <vt:lpstr>1. Силовое переключение.</vt:lpstr>
      <vt:lpstr>Слайд 193</vt:lpstr>
      <vt:lpstr>2. Параметрическое переключение.</vt:lpstr>
      <vt:lpstr>Слайд 195</vt:lpstr>
      <vt:lpstr>Слайд 196</vt:lpstr>
      <vt:lpstr>Модели отбора</vt:lpstr>
      <vt:lpstr>Слайд 198</vt:lpstr>
      <vt:lpstr>Слайд 199</vt:lpstr>
      <vt:lpstr>Слайд 200</vt:lpstr>
      <vt:lpstr>Модель образования единого кода.</vt:lpstr>
      <vt:lpstr>Отбор одного из равноправных</vt:lpstr>
      <vt:lpstr>Слайд 203</vt:lpstr>
      <vt:lpstr>Слайд 204</vt:lpstr>
      <vt:lpstr>Биологический смысл модели.</vt:lpstr>
      <vt:lpstr>Слайд 206</vt:lpstr>
      <vt:lpstr>Слайд 207</vt:lpstr>
      <vt:lpstr>Слайд 208</vt:lpstr>
      <vt:lpstr>Слайд 209</vt:lpstr>
      <vt:lpstr>Слайд 210</vt:lpstr>
      <vt:lpstr>Генетический триггер Жакоба и Моно</vt:lpstr>
      <vt:lpstr>Слайд 212</vt:lpstr>
      <vt:lpstr>Слайд 213</vt:lpstr>
      <vt:lpstr>Слайд 214</vt:lpstr>
      <vt:lpstr>Слайд 215</vt:lpstr>
      <vt:lpstr>Слайд 216</vt:lpstr>
      <vt:lpstr>Слайд 217</vt:lpstr>
      <vt:lpstr>Слайд 218</vt:lpstr>
      <vt:lpstr>Слайд 219</vt:lpstr>
      <vt:lpstr>Слайд 220</vt:lpstr>
      <vt:lpstr>Предельный цикл.</vt:lpstr>
      <vt:lpstr>Слайд 222</vt:lpstr>
      <vt:lpstr>Слайд 223</vt:lpstr>
      <vt:lpstr>Слайд 224</vt:lpstr>
      <vt:lpstr>Слайд 225</vt:lpstr>
      <vt:lpstr>Слайд 226</vt:lpstr>
      <vt:lpstr>Слайд 227</vt:lpstr>
      <vt:lpstr>Слайд 228</vt:lpstr>
      <vt:lpstr>Теорема 1.</vt:lpstr>
      <vt:lpstr>Теорема 2</vt:lpstr>
      <vt:lpstr>Слайд 231</vt:lpstr>
      <vt:lpstr>Слайд 232</vt:lpstr>
      <vt:lpstr> Рождение предельного цикла. Бифуркация Андронова-Хопфа.</vt:lpstr>
      <vt:lpstr>Слайд 234</vt:lpstr>
      <vt:lpstr>Слайд 235</vt:lpstr>
      <vt:lpstr>Слайд 236</vt:lpstr>
      <vt:lpstr>Слайд 237</vt:lpstr>
      <vt:lpstr>Слайд 238</vt:lpstr>
      <vt:lpstr>Слайд 239</vt:lpstr>
      <vt:lpstr>Слайд 240</vt:lpstr>
      <vt:lpstr>Брюсселятор.</vt:lpstr>
      <vt:lpstr>Слайд 242</vt:lpstr>
      <vt:lpstr>Слайд 243</vt:lpstr>
      <vt:lpstr>Слайд 244</vt:lpstr>
      <vt:lpstr>Слайд 245</vt:lpstr>
      <vt:lpstr>Слайд 246</vt:lpstr>
      <vt:lpstr>  Модель темновых процессов фотосинтеза. </vt:lpstr>
      <vt:lpstr>Слайд 248</vt:lpstr>
      <vt:lpstr>Слайд 249</vt:lpstr>
      <vt:lpstr>Слайд 250</vt:lpstr>
      <vt:lpstr>Слайд 251</vt:lpstr>
      <vt:lpstr>Слайд 252</vt:lpstr>
      <vt:lpstr>Слайд 253</vt:lpstr>
      <vt:lpstr>Колебания в гликолизе. </vt:lpstr>
      <vt:lpstr>Слайд 255</vt:lpstr>
      <vt:lpstr>Слайд 256</vt:lpstr>
      <vt:lpstr>Слайд 257</vt:lpstr>
      <vt:lpstr>Внутриклеточные колебания кальция. </vt:lpstr>
      <vt:lpstr>Слайд 259</vt:lpstr>
      <vt:lpstr>Слайд 260</vt:lpstr>
      <vt:lpstr>Слайд 261</vt:lpstr>
      <vt:lpstr>Клеточные циклы. </vt:lpstr>
      <vt:lpstr>Слайд 263</vt:lpstr>
      <vt:lpstr>Слайд 264</vt:lpstr>
      <vt:lpstr>Слайд 265</vt:lpstr>
      <vt:lpstr>Слайд 266</vt:lpstr>
      <vt:lpstr>Слайд 267</vt:lpstr>
      <vt:lpstr>Слайд 268</vt:lpstr>
      <vt:lpstr>Слайд 269</vt:lpstr>
      <vt:lpstr>Слайд 270</vt:lpstr>
      <vt:lpstr>Слайд 271</vt:lpstr>
      <vt:lpstr>Слайд 272</vt:lpstr>
      <vt:lpstr>ТИПЫ ВЗАИМОДЕЙСТВИЯ ВИДОВ </vt:lpstr>
      <vt:lpstr>Слайд 274</vt:lpstr>
      <vt:lpstr>Слайд 275</vt:lpstr>
      <vt:lpstr>Слайд 276</vt:lpstr>
      <vt:lpstr>Слайд 277</vt:lpstr>
      <vt:lpstr>Слайд 278</vt:lpstr>
      <vt:lpstr>Слайд 279</vt:lpstr>
      <vt:lpstr>Слайд 280</vt:lpstr>
      <vt:lpstr>Слайд 281</vt:lpstr>
      <vt:lpstr>Слайд 282</vt:lpstr>
      <vt:lpstr>Система ХИЩНИК+ЖЕРТВА</vt:lpstr>
      <vt:lpstr>Слайд 284</vt:lpstr>
      <vt:lpstr>Слайд 285</vt:lpstr>
      <vt:lpstr>Слайд 286</vt:lpstr>
      <vt:lpstr>Слайд 287</vt:lpstr>
      <vt:lpstr>Слайд 288</vt:lpstr>
      <vt:lpstr>Слайд 289</vt:lpstr>
      <vt:lpstr>Слайд 290</vt:lpstr>
      <vt:lpstr>Слайд 291</vt:lpstr>
      <vt:lpstr>Обобщенные модели взаимодействия двух видов</vt:lpstr>
      <vt:lpstr>Слайд 293</vt:lpstr>
      <vt:lpstr>Слайд 294</vt:lpstr>
      <vt:lpstr>Слайд 295</vt:lpstr>
      <vt:lpstr>Слайд 296</vt:lpstr>
      <vt:lpstr>Модель  взаимодействия  двух видов насекомых (MacArthur, 1971)</vt:lpstr>
      <vt:lpstr>Слайд 298</vt:lpstr>
      <vt:lpstr>Слайд 299</vt:lpstr>
      <vt:lpstr>Слайд 300</vt:lpstr>
      <vt:lpstr>Модель А.Д.Базыкина</vt:lpstr>
      <vt:lpstr>Слайд 302</vt:lpstr>
      <vt:lpstr>Слайд 303</vt:lpstr>
      <vt:lpstr>Слайд 304</vt:lpstr>
      <vt:lpstr>Слайд 305</vt:lpstr>
      <vt:lpstr>Слайд 306</vt:lpstr>
      <vt:lpstr>Слайд 307</vt:lpstr>
      <vt:lpstr>Слайд 308</vt:lpstr>
      <vt:lpstr>Слайд 309</vt:lpstr>
      <vt:lpstr>Слайд 310</vt:lpstr>
      <vt:lpstr>Слайд 311</vt:lpstr>
      <vt:lpstr>Слайд 312</vt:lpstr>
      <vt:lpstr>Слайд 313</vt:lpstr>
      <vt:lpstr>Слайд 314</vt:lpstr>
      <vt:lpstr>Слайд 315</vt:lpstr>
      <vt:lpstr>Слайд 316</vt:lpstr>
      <vt:lpstr>Слайд 317</vt:lpstr>
      <vt:lpstr>Слайд 318</vt:lpstr>
      <vt:lpstr>Слайд 319</vt:lpstr>
      <vt:lpstr>Слайд 320</vt:lpstr>
      <vt:lpstr>Слайд 321</vt:lpstr>
      <vt:lpstr>Слайд 322</vt:lpstr>
      <vt:lpstr>Слайд 323</vt:lpstr>
      <vt:lpstr>Слайд 324</vt:lpstr>
      <vt:lpstr>Слайд 325</vt:lpstr>
      <vt:lpstr>Слайд 326</vt:lpstr>
      <vt:lpstr>Слайд 327</vt:lpstr>
      <vt:lpstr>Слайд 328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Г.Ю.Ризниченко.</dc:title>
  <dc:creator>Пользователь</dc:creator>
  <cp:lastModifiedBy>student</cp:lastModifiedBy>
  <cp:revision>149</cp:revision>
  <dcterms:created xsi:type="dcterms:W3CDTF">2011-11-28T14:24:45Z</dcterms:created>
  <dcterms:modified xsi:type="dcterms:W3CDTF">2011-12-20T11:47:34Z</dcterms:modified>
</cp:coreProperties>
</file>