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310" r:id="rId6"/>
    <p:sldId id="311" r:id="rId7"/>
    <p:sldId id="279" r:id="rId8"/>
    <p:sldId id="306" r:id="rId9"/>
    <p:sldId id="288" r:id="rId10"/>
    <p:sldId id="307" r:id="rId11"/>
    <p:sldId id="309" r:id="rId12"/>
    <p:sldId id="289" r:id="rId13"/>
    <p:sldId id="283" r:id="rId14"/>
    <p:sldId id="281" r:id="rId15"/>
    <p:sldId id="308" r:id="rId16"/>
    <p:sldId id="286" r:id="rId17"/>
    <p:sldId id="280" r:id="rId18"/>
    <p:sldId id="282" r:id="rId19"/>
    <p:sldId id="287" r:id="rId20"/>
    <p:sldId id="284" r:id="rId21"/>
    <p:sldId id="296" r:id="rId22"/>
    <p:sldId id="290" r:id="rId23"/>
    <p:sldId id="297" r:id="rId24"/>
    <p:sldId id="299" r:id="rId25"/>
    <p:sldId id="300" r:id="rId26"/>
    <p:sldId id="301" r:id="rId27"/>
    <p:sldId id="291" r:id="rId28"/>
    <p:sldId id="295" r:id="rId29"/>
    <p:sldId id="302" r:id="rId30"/>
    <p:sldId id="292" r:id="rId31"/>
    <p:sldId id="285" r:id="rId32"/>
    <p:sldId id="260" r:id="rId33"/>
    <p:sldId id="293" r:id="rId34"/>
    <p:sldId id="261" r:id="rId35"/>
    <p:sldId id="262" r:id="rId36"/>
    <p:sldId id="303" r:id="rId37"/>
    <p:sldId id="264" r:id="rId38"/>
    <p:sldId id="263" r:id="rId39"/>
    <p:sldId id="265" r:id="rId40"/>
    <p:sldId id="304" r:id="rId41"/>
    <p:sldId id="294" r:id="rId42"/>
    <p:sldId id="266" r:id="rId43"/>
    <p:sldId id="267" r:id="rId44"/>
    <p:sldId id="268" r:id="rId45"/>
    <p:sldId id="269" r:id="rId46"/>
    <p:sldId id="305" r:id="rId47"/>
  </p:sldIdLst>
  <p:sldSz cx="18288000" cy="10287000"/>
  <p:notesSz cx="6858000" cy="9144000"/>
  <p:embeddedFontLst>
    <p:embeddedFont>
      <p:font typeface="Aileron Heavy" pitchFamily="2" charset="0"/>
      <p:regular r:id="rId48"/>
      <p:bold r:id="rId49"/>
      <p:italic r:id="rId50"/>
      <p:boldItalic r:id="rId51"/>
    </p:embeddedFont>
    <p:embeddedFont>
      <p:font typeface="Aileron Regular" pitchFamily="2" charset="0"/>
      <p:regular r:id="rId52"/>
      <p:bold r:id="rId53"/>
      <p:italic r:id="rId54"/>
      <p:boldItalic r:id="rId55"/>
    </p:embeddedFont>
    <p:embeddedFont>
      <p:font typeface="Arial Black" panose="020B0604020202020204" pitchFamily="34" charset="0"/>
      <p:bold r:id="rId56"/>
    </p:embeddedFont>
    <p:embeddedFont>
      <p:font typeface="Book Antiqua" panose="02040602050305030304" pitchFamily="18" charset="0"/>
      <p:regular r:id="rId57"/>
      <p:bold r:id="rId58"/>
      <p:italic r:id="rId59"/>
      <p:boldItalic r:id="rId60"/>
    </p:embeddedFont>
    <p:embeddedFont>
      <p:font typeface="Bookman Old Style" panose="02050604050505020204" pitchFamily="18" charset="0"/>
      <p:regular r:id="rId61"/>
      <p:bold r:id="rId62"/>
      <p:italic r:id="rId63"/>
      <p:boldItalic r:id="rId64"/>
    </p:embeddedFont>
    <p:embeddedFont>
      <p:font typeface="Calibri" panose="020F0502020204030204" pitchFamily="34" charset="0"/>
      <p:regular r:id="rId65"/>
      <p:bold r:id="rId66"/>
      <p:italic r:id="rId67"/>
      <p:boldItalic r:id="rId68"/>
    </p:embeddedFont>
    <p:embeddedFont>
      <p:font typeface="Californian FB" panose="0207040306080B030204" pitchFamily="18" charset="0"/>
      <p:regular r:id="rId69"/>
      <p:bold r:id="rId70"/>
      <p:italic r:id="rId71"/>
    </p:embeddedFont>
    <p:embeddedFont>
      <p:font typeface="Evolventa" panose="020B0502020202020204" pitchFamily="34" charset="0"/>
      <p:regular r:id="rId72"/>
      <p:bold r:id="rId73"/>
      <p:italic r:id="rId74"/>
      <p:boldItalic r:id="rId75"/>
    </p:embeddedFont>
    <p:embeddedFont>
      <p:font typeface="Lora" pitchFamily="2" charset="0"/>
      <p:regular r:id="rId76"/>
      <p:bold r:id="rId77"/>
      <p:italic r:id="rId78"/>
      <p:boldItalic r:id="rId79"/>
    </p:embeddedFont>
    <p:embeddedFont>
      <p:font typeface="Montserrat Extra-Bold" pitchFamily="2" charset="0"/>
      <p:regular r:id="rId80"/>
      <p:bold r:id="rId81"/>
      <p:italic r:id="rId82"/>
      <p:boldItalic r:id="rId8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0EE7"/>
    <a:srgbClr val="0F12FF"/>
    <a:srgbClr val="3D3EFF"/>
    <a:srgbClr val="EDE7FF"/>
    <a:srgbClr val="D9FAFF"/>
    <a:srgbClr val="FFFBF0"/>
    <a:srgbClr val="FAFF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60" autoAdjust="0"/>
    <p:restoredTop sz="94153" autoAdjust="0"/>
  </p:normalViewPr>
  <p:slideViewPr>
    <p:cSldViewPr>
      <p:cViewPr varScale="1">
        <p:scale>
          <a:sx n="72" d="100"/>
          <a:sy n="72" d="100"/>
        </p:scale>
        <p:origin x="720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6.fntdata"/><Relationship Id="rId68" Type="http://schemas.openxmlformats.org/officeDocument/2006/relationships/font" Target="fonts/font21.fntdata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74" Type="http://schemas.openxmlformats.org/officeDocument/2006/relationships/font" Target="fonts/font27.fntdata"/><Relationship Id="rId79" Type="http://schemas.openxmlformats.org/officeDocument/2006/relationships/font" Target="fonts/font32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font" Target="fonts/font22.fntdata"/><Relationship Id="rId77" Type="http://schemas.openxmlformats.org/officeDocument/2006/relationships/font" Target="fonts/font30.fntdata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72" Type="http://schemas.openxmlformats.org/officeDocument/2006/relationships/font" Target="fonts/font25.fntdata"/><Relationship Id="rId80" Type="http://schemas.openxmlformats.org/officeDocument/2006/relationships/font" Target="fonts/font33.fntdata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2.fntdata"/><Relationship Id="rId67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font" Target="fonts/font23.fntdata"/><Relationship Id="rId75" Type="http://schemas.openxmlformats.org/officeDocument/2006/relationships/font" Target="fonts/font28.fntdata"/><Relationship Id="rId83" Type="http://schemas.openxmlformats.org/officeDocument/2006/relationships/font" Target="fonts/font3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73" Type="http://schemas.openxmlformats.org/officeDocument/2006/relationships/font" Target="fonts/font26.fntdata"/><Relationship Id="rId78" Type="http://schemas.openxmlformats.org/officeDocument/2006/relationships/font" Target="fonts/font31.fntdata"/><Relationship Id="rId81" Type="http://schemas.openxmlformats.org/officeDocument/2006/relationships/font" Target="fonts/font34.fntdata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6" Type="http://schemas.openxmlformats.org/officeDocument/2006/relationships/font" Target="fonts/font29.fntdata"/><Relationship Id="rId7" Type="http://schemas.openxmlformats.org/officeDocument/2006/relationships/slide" Target="slides/slide6.xml"/><Relationship Id="rId71" Type="http://schemas.openxmlformats.org/officeDocument/2006/relationships/font" Target="fonts/font24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19.fntdata"/><Relationship Id="rId87" Type="http://schemas.openxmlformats.org/officeDocument/2006/relationships/tableStyles" Target="tableStyles.xml"/><Relationship Id="rId61" Type="http://schemas.openxmlformats.org/officeDocument/2006/relationships/font" Target="fonts/font14.fntdata"/><Relationship Id="rId82" Type="http://schemas.openxmlformats.org/officeDocument/2006/relationships/font" Target="fonts/font3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000">
              <a:schemeClr val="tx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0480"/>
            <a:ext cx="12714290" cy="10256520"/>
            <a:chOff x="-6705600" y="630588"/>
            <a:chExt cx="16952387" cy="1367536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95000"/>
            </a:blip>
            <a:srcRect l="11349" r="11349"/>
            <a:stretch>
              <a:fillRect/>
            </a:stretch>
          </p:blipFill>
          <p:spPr>
            <a:xfrm>
              <a:off x="-6705600" y="630588"/>
              <a:ext cx="16952387" cy="13675360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9906000" y="800100"/>
            <a:ext cx="7807154" cy="6932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9053"/>
              </a:lnSpc>
            </a:pPr>
            <a:r>
              <a:rPr lang="uk-UA" sz="7544" b="1" dirty="0">
                <a:solidFill>
                  <a:srgbClr val="FFFFFF"/>
                </a:solidFill>
                <a:latin typeface="Aileron Heavy"/>
              </a:rPr>
              <a:t>Геополітичний контроль та геополітична експансія  як категорії</a:t>
            </a:r>
            <a:r>
              <a:rPr lang="en-US" sz="7544" b="1" i="0" dirty="0">
                <a:solidFill>
                  <a:srgbClr val="FFFFFF"/>
                </a:solidFill>
                <a:latin typeface="Aileron Heavy"/>
              </a:rPr>
              <a:t> </a:t>
            </a:r>
            <a:r>
              <a:rPr lang="en-US" sz="7544" b="1" i="0" dirty="0" err="1">
                <a:solidFill>
                  <a:srgbClr val="FFFFFF"/>
                </a:solidFill>
                <a:latin typeface="Aileron Heavy"/>
              </a:rPr>
              <a:t>геополітики</a:t>
            </a:r>
            <a:endParaRPr lang="en-US" sz="7544" b="1" i="0" dirty="0">
              <a:solidFill>
                <a:srgbClr val="FFFFFF"/>
              </a:solidFill>
              <a:latin typeface="Aileron Heavy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954000" y="9486900"/>
            <a:ext cx="5903608" cy="575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36"/>
              </a:lnSpc>
            </a:pPr>
            <a:r>
              <a:rPr lang="en-US" sz="3600" b="1" i="0" spc="36" dirty="0" err="1">
                <a:solidFill>
                  <a:schemeClr val="accent4">
                    <a:lumMod val="75000"/>
                  </a:schemeClr>
                </a:solidFill>
                <a:latin typeface="Aileron Regular"/>
              </a:rPr>
              <a:t>к.політ.н</a:t>
            </a:r>
            <a:r>
              <a:rPr lang="en-US" sz="3600" b="1" i="0" spc="36" dirty="0">
                <a:solidFill>
                  <a:schemeClr val="accent4">
                    <a:lumMod val="75000"/>
                  </a:schemeClr>
                </a:solidFill>
                <a:latin typeface="Aileron Regular"/>
              </a:rPr>
              <a:t>.  </a:t>
            </a:r>
            <a:r>
              <a:rPr lang="en-US" sz="3600" b="1" i="0" spc="36" dirty="0" err="1">
                <a:solidFill>
                  <a:schemeClr val="accent4">
                    <a:lumMod val="75000"/>
                  </a:schemeClr>
                </a:solidFill>
                <a:latin typeface="Aileron Regular"/>
              </a:rPr>
              <a:t>Лепська</a:t>
            </a:r>
            <a:r>
              <a:rPr lang="en-US" sz="3600" b="1" i="0" spc="36" dirty="0">
                <a:solidFill>
                  <a:schemeClr val="accent4">
                    <a:lumMod val="75000"/>
                  </a:schemeClr>
                </a:solidFill>
                <a:latin typeface="Aileron Regular"/>
              </a:rPr>
              <a:t> Н.В</a:t>
            </a:r>
            <a:r>
              <a:rPr lang="en-US" sz="3600" b="0" i="0" spc="36" dirty="0">
                <a:solidFill>
                  <a:srgbClr val="FFFFFF"/>
                </a:solidFill>
                <a:latin typeface="Aileron Regular"/>
              </a:rPr>
              <a:t>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D9FAFF"/>
            </a:gs>
            <a:gs pos="41000">
              <a:srgbClr val="FFFBF0"/>
            </a:gs>
            <a:gs pos="67000">
              <a:srgbClr val="EDE7FF"/>
            </a:gs>
            <a:gs pos="95000">
              <a:srgbClr val="FFFB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78486" y="-876300"/>
            <a:ext cx="9470124" cy="104490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76"/>
              </a:lnSpc>
            </a:pPr>
            <a:r>
              <a:rPr lang="en-US" sz="2800" b="1" i="0" spc="104" dirty="0">
                <a:solidFill>
                  <a:srgbClr val="261076"/>
                </a:solidFill>
                <a:latin typeface="Lora"/>
              </a:rPr>
              <a:t> </a:t>
            </a:r>
          </a:p>
          <a:p>
            <a:endParaRPr lang="en-US" sz="2800" b="1" i="0" spc="104" dirty="0">
              <a:solidFill>
                <a:srgbClr val="261076"/>
              </a:solidFill>
              <a:latin typeface="Lora"/>
            </a:endParaRPr>
          </a:p>
          <a:p>
            <a:endParaRPr lang="uk-UA" sz="2800" b="1" spc="104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Тер. розмежування між державами здійснюється поетапно в процесі</a:t>
            </a:r>
            <a:r>
              <a:rPr lang="uk-UA" sz="2800" b="1" spc="104" dirty="0">
                <a:solidFill>
                  <a:srgbClr val="7030A0"/>
                </a:solidFill>
                <a:latin typeface="Bookman Old Style" panose="02050604050505020204" pitchFamily="18" charset="0"/>
              </a:rPr>
              <a:t>:</a:t>
            </a:r>
            <a:r>
              <a:rPr lang="uk-UA" sz="2800" b="1" i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uk-UA" sz="2800" b="1" i="1" spc="104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аллокації</a:t>
            </a:r>
            <a:r>
              <a:rPr lang="uk-UA" sz="2800" b="1" i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(загальна політ. домовленість про тер. розмежування між державами, але це без </a:t>
            </a:r>
            <a:r>
              <a:rPr lang="uk-UA" sz="2800" b="1" spc="104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юрид</a:t>
            </a: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. оформлення)  </a:t>
            </a:r>
            <a:r>
              <a:rPr lang="uk-UA" sz="28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делімітації</a:t>
            </a:r>
            <a:r>
              <a:rPr lang="uk-UA" sz="2800" b="1" spc="104" dirty="0">
                <a:solidFill>
                  <a:srgbClr val="7030A0"/>
                </a:solidFill>
                <a:latin typeface="Bookman Old Style" panose="02050604050505020204" pitchFamily="18" charset="0"/>
              </a:rPr>
              <a:t> і </a:t>
            </a:r>
            <a:r>
              <a:rPr lang="uk-UA" sz="28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демаркації</a:t>
            </a:r>
            <a:r>
              <a:rPr lang="uk-UA" sz="2800" b="1" spc="104" dirty="0">
                <a:solidFill>
                  <a:srgbClr val="7030A0"/>
                </a:solidFill>
                <a:latin typeface="Bookman Old Style" panose="02050604050505020204" pitchFamily="18" charset="0"/>
              </a:rPr>
              <a:t> (</a:t>
            </a: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визначення загального положення і напрямків </a:t>
            </a:r>
            <a:r>
              <a:rPr lang="uk-UA" sz="2800" b="1" spc="104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держ</a:t>
            </a: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. кордону між державами за договором та проведення лінії </a:t>
            </a:r>
            <a:r>
              <a:rPr lang="uk-UA" sz="2800" b="1" spc="104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держ</a:t>
            </a: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. кордону на місцевості з позначенням її спеціальними прикордонними знаками).</a:t>
            </a:r>
          </a:p>
          <a:p>
            <a:endParaRPr lang="uk-UA" sz="2800" b="1" spc="104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Вперше кордон зафіксований у </a:t>
            </a:r>
            <a:r>
              <a:rPr lang="uk-UA" sz="2800" b="1" spc="104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Старод</a:t>
            </a: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. Греції, коли була поставлена прикордонна колона між Пелопоннесом і Аттикою, Вважають, що лінійний кордон є творінням Великої французької революції</a:t>
            </a:r>
          </a:p>
          <a:p>
            <a:endParaRPr lang="uk-UA" sz="2800" b="1" spc="104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Становлення і оформлення </a:t>
            </a:r>
            <a:r>
              <a:rPr lang="uk-UA" sz="2800" b="1" spc="104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держ</a:t>
            </a: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. кордонів у сучасному вигляді – у </a:t>
            </a:r>
            <a:r>
              <a:rPr lang="en-US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XV – XVI</a:t>
            </a: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 в епоху формування </a:t>
            </a:r>
            <a:r>
              <a:rPr lang="uk-UA" sz="2800" b="1" spc="104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нац</a:t>
            </a: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. держав, але навіть у ХІХ в Європі </a:t>
            </a:r>
            <a:r>
              <a:rPr lang="uk-UA" sz="2800" b="1" spc="104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д.к</a:t>
            </a: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. нерідко були відсутні</a:t>
            </a:r>
            <a:endParaRPr lang="en-US" sz="2800" b="1" spc="104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AutoShape 4" descr="Картинки по запросу &quot;карта Европы 15 века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32" name="Picture 8" descr="Картинки по запросу &quot;карта Европы 15 века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564" y="1562100"/>
            <a:ext cx="8899785" cy="656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415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D9FAFF"/>
            </a:gs>
            <a:gs pos="41000">
              <a:srgbClr val="FFFBF0"/>
            </a:gs>
            <a:gs pos="67000">
              <a:srgbClr val="EDE7FF"/>
            </a:gs>
            <a:gs pos="95000">
              <a:srgbClr val="FFFB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236257" y="-271989"/>
            <a:ext cx="8862485" cy="52783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76"/>
              </a:lnSpc>
            </a:pPr>
            <a:endParaRPr lang="uk-UA" sz="2800" b="1" spc="104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Через відсутність демаркації на політ карті світу ще зустрічаються </a:t>
            </a:r>
            <a:r>
              <a:rPr lang="uk-UA" sz="28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невизначені державні кордони </a:t>
            </a: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– </a:t>
            </a:r>
            <a:r>
              <a:rPr lang="uk-UA" sz="28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кордони «де-факто»</a:t>
            </a: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, зокрема в Азії (</a:t>
            </a:r>
            <a:r>
              <a:rPr lang="uk-UA" sz="2800" b="1" spc="104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н-д</a:t>
            </a: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, значну частину кордону між Саудівською Аравією та Єменом навіть не </a:t>
            </a:r>
            <a:r>
              <a:rPr lang="uk-UA" sz="2800" b="1" spc="104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делімітовано</a:t>
            </a: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; між Пакистаном та Афганістаном  у багатьох місцях практично немає </a:t>
            </a:r>
            <a:r>
              <a:rPr lang="uk-UA" sz="2800" b="1" spc="104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держ</a:t>
            </a: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. кордону) та Африці  (не </a:t>
            </a:r>
            <a:r>
              <a:rPr lang="uk-UA" sz="2800" b="1" spc="104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демарковано</a:t>
            </a: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 приблизно 40</a:t>
            </a:r>
            <a:r>
              <a:rPr lang="en-US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%</a:t>
            </a: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 загальної протяжності </a:t>
            </a:r>
            <a:r>
              <a:rPr lang="uk-UA" sz="2800" b="1" spc="104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держ</a:t>
            </a: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. к</a:t>
            </a:r>
            <a:r>
              <a:rPr lang="uk-UA" sz="2800" b="1" spc="104">
                <a:solidFill>
                  <a:srgbClr val="002060"/>
                </a:solidFill>
                <a:latin typeface="Bookman Old Style" panose="02050604050505020204" pitchFamily="18" charset="0"/>
              </a:rPr>
              <a:t>ордонів</a:t>
            </a: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) </a:t>
            </a:r>
            <a:endParaRPr lang="en-US" sz="2800" b="1" spc="104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AutoShape 4" descr="Картинки по запросу &quot;карта Европы 15 века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9218" name="Picture 2" descr="Pakistan Begins Fencing Border With Afghanistan">
            <a:extLst>
              <a:ext uri="{FF2B5EF4-FFF2-40B4-BE49-F238E27FC236}">
                <a16:creationId xmlns:a16="http://schemas.microsoft.com/office/drawing/2014/main" id="{3D6BA8CF-6C61-B24A-B9A7-95536B119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460" y="160337"/>
            <a:ext cx="8862484" cy="4962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akistan asks Trump to help fund border fence with Afghanistan | Pakistan |  The Guardian">
            <a:extLst>
              <a:ext uri="{FF2B5EF4-FFF2-40B4-BE49-F238E27FC236}">
                <a16:creationId xmlns:a16="http://schemas.microsoft.com/office/drawing/2014/main" id="{6FD58ED8-D4EE-5A41-82D6-24EB3D19D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101" y="5314240"/>
            <a:ext cx="7874000" cy="4724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Torkham border crossing between Pakistan, Afghanistan closed for  pedestrians due to clash between officials – ThePrint – ANIFeed">
            <a:extLst>
              <a:ext uri="{FF2B5EF4-FFF2-40B4-BE49-F238E27FC236}">
                <a16:creationId xmlns:a16="http://schemas.microsoft.com/office/drawing/2014/main" id="{C3C02459-4DA5-8542-99AC-3051A9604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4753548"/>
            <a:ext cx="7037824" cy="5278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579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000">
              <a:srgbClr val="BCE7E0">
                <a:alpha val="29020"/>
              </a:srgbClr>
            </a:gs>
            <a:gs pos="42000">
              <a:srgbClr val="FEE3D5">
                <a:alpha val="63922"/>
              </a:srgbClr>
            </a:gs>
            <a:gs pos="63000">
              <a:srgbClr val="F7EFC5">
                <a:alpha val="65098"/>
              </a:srgbClr>
            </a:gs>
            <a:gs pos="78000">
              <a:schemeClr val="accent6">
                <a:lumMod val="20000"/>
                <a:lumOff val="80000"/>
              </a:schemeClr>
            </a:gs>
            <a:gs pos="96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/>
          <p:nvPr/>
        </p:nvSpPr>
        <p:spPr>
          <a:xfrm>
            <a:off x="249865" y="38100"/>
            <a:ext cx="7620000" cy="9771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76"/>
              </a:lnSpc>
            </a:pPr>
            <a:r>
              <a:rPr lang="en-US" sz="3480" b="1" i="0" spc="104" dirty="0">
                <a:solidFill>
                  <a:srgbClr val="261076"/>
                </a:solidFill>
                <a:latin typeface="Lora"/>
              </a:rPr>
              <a:t> </a:t>
            </a:r>
            <a:endParaRPr lang="en-US" sz="3480" b="1" i="0" spc="104" dirty="0">
              <a:solidFill>
                <a:srgbClr val="FF0000"/>
              </a:solidFill>
              <a:latin typeface="Lora"/>
            </a:endParaRPr>
          </a:p>
          <a:p>
            <a:pPr algn="ctr"/>
            <a:r>
              <a:rPr lang="uk-UA" sz="2400" b="1" i="0" spc="104" dirty="0">
                <a:solidFill>
                  <a:srgbClr val="FF0000"/>
                </a:solidFill>
                <a:latin typeface="Lora"/>
              </a:rPr>
              <a:t>КОРДОН ПРОВОДЯТЬ ТРЬОМА СПОСОБАМИ</a:t>
            </a:r>
          </a:p>
          <a:p>
            <a:endParaRPr lang="uk-UA" sz="2400" b="1" i="0" spc="104" dirty="0">
              <a:solidFill>
                <a:srgbClr val="261076"/>
              </a:solidFill>
              <a:latin typeface="Lora"/>
            </a:endParaRPr>
          </a:p>
          <a:p>
            <a:r>
              <a:rPr lang="uk-UA" sz="2400" b="1" i="1" spc="104" dirty="0">
                <a:solidFill>
                  <a:srgbClr val="FF0000"/>
                </a:solidFill>
                <a:latin typeface="Lora"/>
              </a:rPr>
              <a:t> 1.орографічним</a:t>
            </a:r>
            <a:r>
              <a:rPr lang="en-US" sz="2400" b="1" i="1" spc="104" dirty="0">
                <a:solidFill>
                  <a:srgbClr val="FF0000"/>
                </a:solidFill>
                <a:latin typeface="Lora"/>
              </a:rPr>
              <a:t> (</a:t>
            </a:r>
            <a:r>
              <a:rPr lang="uk-UA" sz="2400" b="1" i="1" spc="104" dirty="0" err="1">
                <a:solidFill>
                  <a:srgbClr val="FF0000"/>
                </a:solidFill>
                <a:latin typeface="Lora"/>
              </a:rPr>
              <a:t>грец</a:t>
            </a:r>
            <a:r>
              <a:rPr lang="uk-UA" sz="2400" b="1" i="1" spc="104" dirty="0">
                <a:solidFill>
                  <a:srgbClr val="FF0000"/>
                </a:solidFill>
                <a:latin typeface="Lora"/>
              </a:rPr>
              <a:t>. </a:t>
            </a:r>
            <a:r>
              <a:rPr lang="uk-UA" sz="2400" b="1" i="1" spc="104" dirty="0" err="1">
                <a:solidFill>
                  <a:srgbClr val="FF0000"/>
                </a:solidFill>
                <a:latin typeface="Lora"/>
              </a:rPr>
              <a:t>орос</a:t>
            </a:r>
            <a:r>
              <a:rPr lang="uk-UA" sz="2400" b="1" i="1" spc="104" dirty="0">
                <a:solidFill>
                  <a:srgbClr val="FF0000"/>
                </a:solidFill>
                <a:latin typeface="Lora"/>
              </a:rPr>
              <a:t> – гора)</a:t>
            </a:r>
            <a:r>
              <a:rPr lang="uk-UA" sz="2400" b="1" i="0" spc="104" dirty="0">
                <a:solidFill>
                  <a:srgbClr val="261076"/>
                </a:solidFill>
                <a:latin typeface="Lora"/>
              </a:rPr>
              <a:t>, коли прикордонну лінію проводять з урахуванням </a:t>
            </a:r>
            <a:r>
              <a:rPr lang="uk-UA" sz="2400" b="1" i="0" spc="104" dirty="0">
                <a:solidFill>
                  <a:srgbClr val="FF0000"/>
                </a:solidFill>
                <a:latin typeface="Lora"/>
              </a:rPr>
              <a:t>природних перешкод</a:t>
            </a:r>
            <a:r>
              <a:rPr lang="uk-UA" sz="2400" b="1" i="0" spc="104" dirty="0">
                <a:solidFill>
                  <a:srgbClr val="261076"/>
                </a:solidFill>
                <a:latin typeface="Lora"/>
              </a:rPr>
              <a:t> – гір, річок, озер, морів</a:t>
            </a:r>
          </a:p>
          <a:p>
            <a:endParaRPr lang="uk-UA" sz="2400" b="1" i="0" spc="104" dirty="0">
              <a:solidFill>
                <a:srgbClr val="261076"/>
              </a:solidFill>
              <a:latin typeface="Lora"/>
            </a:endParaRPr>
          </a:p>
          <a:p>
            <a:r>
              <a:rPr lang="uk-UA" sz="2400" b="1" i="1" spc="104" dirty="0">
                <a:solidFill>
                  <a:srgbClr val="FF0000"/>
                </a:solidFill>
                <a:latin typeface="Lora"/>
              </a:rPr>
              <a:t>2. геометричним</a:t>
            </a:r>
            <a:r>
              <a:rPr lang="uk-UA" sz="2400" b="1" spc="104" dirty="0">
                <a:solidFill>
                  <a:srgbClr val="261076"/>
                </a:solidFill>
                <a:latin typeface="Lora"/>
              </a:rPr>
              <a:t>, коли прикордонну </a:t>
            </a:r>
            <a:r>
              <a:rPr lang="uk-UA" sz="2400" b="1" spc="104" dirty="0">
                <a:solidFill>
                  <a:srgbClr val="FF0000"/>
                </a:solidFill>
                <a:latin typeface="Lora"/>
              </a:rPr>
              <a:t>лінію проводять між двома точками</a:t>
            </a:r>
            <a:r>
              <a:rPr lang="uk-UA" sz="2400" b="1" spc="104" dirty="0">
                <a:solidFill>
                  <a:srgbClr val="261076"/>
                </a:solidFill>
                <a:latin typeface="Lora"/>
              </a:rPr>
              <a:t>, при цьому не звертаючи увагу на природні та історичні рубежі (кордони між штатами США,  між Канадою та США, в Північній Африці); в ідеалі має проходити поза населеними пунктами або малоосвоєних місцевостях</a:t>
            </a:r>
          </a:p>
          <a:p>
            <a:endParaRPr lang="uk-UA" sz="2400" b="1" spc="104" dirty="0">
              <a:solidFill>
                <a:srgbClr val="261076"/>
              </a:solidFill>
              <a:latin typeface="Lora"/>
            </a:endParaRPr>
          </a:p>
          <a:p>
            <a:r>
              <a:rPr lang="uk-UA" sz="2400" b="1" i="1" spc="104" dirty="0">
                <a:solidFill>
                  <a:srgbClr val="FF0000"/>
                </a:solidFill>
                <a:latin typeface="Lora"/>
              </a:rPr>
              <a:t>3. астрономічним</a:t>
            </a:r>
            <a:r>
              <a:rPr lang="uk-UA" sz="2400" b="1" i="1" spc="104" dirty="0">
                <a:solidFill>
                  <a:srgbClr val="261076"/>
                </a:solidFill>
                <a:latin typeface="Lora"/>
              </a:rPr>
              <a:t>, </a:t>
            </a:r>
            <a:r>
              <a:rPr lang="uk-UA" sz="2400" b="1" spc="104" dirty="0">
                <a:solidFill>
                  <a:srgbClr val="261076"/>
                </a:solidFill>
                <a:latin typeface="Lora"/>
              </a:rPr>
              <a:t>коли прикордонну лінію проводять по </a:t>
            </a:r>
            <a:r>
              <a:rPr lang="uk-UA" sz="2400" b="1" spc="104" dirty="0">
                <a:solidFill>
                  <a:srgbClr val="FF0000"/>
                </a:solidFill>
                <a:latin typeface="Lora"/>
              </a:rPr>
              <a:t>меридіанах або паралелях </a:t>
            </a:r>
            <a:r>
              <a:rPr lang="uk-UA" sz="2400" b="1" spc="104" dirty="0">
                <a:solidFill>
                  <a:srgbClr val="261076"/>
                </a:solidFill>
                <a:latin typeface="Lora"/>
              </a:rPr>
              <a:t>(кордон між Північною та Південною Кореєю, встановлений за 38-градусною паралеллю; в Африці близько 42% всієї довжини сухопутних кордонів проведені за паралелями, меридіанами і рівновіддаленими лініями – без урахування соціальних реалій, при цьому 37% кордонів були нав'язані африканцям британською та французькою колоніальною владою</a:t>
            </a:r>
            <a:endParaRPr lang="en-US" sz="2400" b="1" spc="104" dirty="0">
              <a:solidFill>
                <a:srgbClr val="261076"/>
              </a:solidFill>
              <a:latin typeface="Lora"/>
            </a:endParaRPr>
          </a:p>
        </p:txBody>
      </p:sp>
      <p:pic>
        <p:nvPicPr>
          <p:cNvPr id="4098" name="Picture 2" descr="Картинки по запросу &quot;карта Африки картин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632" y="95994"/>
            <a:ext cx="6152389" cy="62103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Map of USA for kids (24x30) Poster 50 states and capitals Laminated Extra  Large Young N Refined - Walmart.com">
            <a:extLst>
              <a:ext uri="{FF2B5EF4-FFF2-40B4-BE49-F238E27FC236}">
                <a16:creationId xmlns:a16="http://schemas.microsoft.com/office/drawing/2014/main" id="{5E7627D4-C258-4F48-AFE0-A00915C82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17187" r="3907" b="20312"/>
          <a:stretch/>
        </p:blipFill>
        <p:spPr bwMode="auto">
          <a:xfrm>
            <a:off x="11000743" y="5364574"/>
            <a:ext cx="7058657" cy="48264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164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Vert">
          <a:fgClr>
            <a:schemeClr val="tx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Картинки по запросу &quot;граница КНДР и Южной Кореей картинки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464" y="194688"/>
            <a:ext cx="9152467" cy="51482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Картинки по запросу &quot;граница КНДР и Южной Кореей картинк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863" y="4480849"/>
            <a:ext cx="8870137" cy="57070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Картинки по запросу &quot;граница КНДР и Южной Кореей картинки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75"/>
            <a:ext cx="4485825" cy="1024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Картинки по запросу &quot;граница КНДР и Южной Кореей картинки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464" y="5641438"/>
            <a:ext cx="7598907" cy="44508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Картинки по запросу &quot;граница КНДР и Южной Кореей картинки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6273" y="71874"/>
            <a:ext cx="6553200" cy="44766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661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Vert">
          <a:fgClr>
            <a:schemeClr val="accent5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5800" y="190500"/>
            <a:ext cx="7924800" cy="11268341"/>
            <a:chOff x="0" y="-793381"/>
            <a:chExt cx="10362454" cy="14841562"/>
          </a:xfrm>
        </p:grpSpPr>
        <p:sp>
          <p:nvSpPr>
            <p:cNvPr id="5" name="TextBox 5"/>
            <p:cNvSpPr txBox="1"/>
            <p:nvPr/>
          </p:nvSpPr>
          <p:spPr>
            <a:xfrm>
              <a:off x="67645" y="-793381"/>
              <a:ext cx="10294809" cy="148415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176"/>
                </a:lnSpc>
              </a:pPr>
              <a:r>
                <a:rPr lang="uk-UA" sz="3480" b="1" i="0" spc="104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Основні функції кордону</a:t>
              </a:r>
            </a:p>
            <a:p>
              <a:pPr marL="457200" indent="-457200">
                <a:lnSpc>
                  <a:spcPts val="4176"/>
                </a:lnSpc>
                <a:buFont typeface="Wingdings" panose="05000000000000000000" pitchFamily="2" charset="2"/>
                <a:buChar char="Ø"/>
              </a:pPr>
              <a:r>
                <a:rPr lang="uk-UA" sz="2800" b="1" spc="104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Бар'єрна</a:t>
              </a:r>
              <a:r>
                <a:rPr lang="uk-UA" sz="2800" b="1" spc="104" dirty="0">
                  <a:solidFill>
                    <a:srgbClr val="7030A0"/>
                  </a:solidFill>
                  <a:latin typeface="Bookman Old Style" panose="02050604050505020204" pitchFamily="18" charset="0"/>
                </a:rPr>
                <a:t> </a:t>
              </a:r>
              <a:r>
                <a:rPr lang="uk-UA" sz="2800" b="1" spc="104" dirty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(роз'єднувальна) здійснюється:</a:t>
              </a:r>
            </a:p>
            <a:p>
              <a:pPr>
                <a:lnSpc>
                  <a:spcPts val="4176"/>
                </a:lnSpc>
              </a:pPr>
              <a:r>
                <a:rPr lang="uk-UA" sz="2800" b="1" spc="104" dirty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 - через обмеження умов виникнення потоків товарів , капіталів та людей між країнами;</a:t>
              </a:r>
            </a:p>
            <a:p>
              <a:pPr marL="457200" indent="-457200">
                <a:lnSpc>
                  <a:spcPts val="4176"/>
                </a:lnSpc>
                <a:buFontTx/>
                <a:buChar char="-"/>
              </a:pPr>
              <a:r>
                <a:rPr lang="uk-UA" sz="2800" b="1" spc="104" dirty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через обмеження умов проходження потоків товарів, капіталів, людей між країнами (митні тарифи, посилений санітарний і технічний контроль, візовий режим…)</a:t>
              </a:r>
            </a:p>
            <a:p>
              <a:pPr marL="457200" indent="-457200">
                <a:lnSpc>
                  <a:spcPts val="4176"/>
                </a:lnSpc>
                <a:buFont typeface="Wingdings" pitchFamily="2" charset="2"/>
                <a:buChar char="Ø"/>
              </a:pPr>
              <a:r>
                <a:rPr lang="uk-UA" sz="2800" b="1" spc="104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Контактна</a:t>
              </a:r>
              <a:r>
                <a:rPr lang="uk-UA" sz="2800" b="1" spc="104" dirty="0">
                  <a:solidFill>
                    <a:srgbClr val="7030A0"/>
                  </a:solidFill>
                  <a:latin typeface="Bookman Old Style" panose="02050604050505020204" pitchFamily="18" charset="0"/>
                </a:rPr>
                <a:t> </a:t>
              </a:r>
              <a:r>
                <a:rPr lang="uk-UA" sz="2800" b="1" spc="104" dirty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(з'єднувальна) активізується за умов глобалізації політичних і соціально-економічних процесів і водночас розвитку регіоналізації (особливо характерно для Західної Європи)</a:t>
              </a:r>
            </a:p>
            <a:p>
              <a:pPr marL="457200" indent="-457200">
                <a:lnSpc>
                  <a:spcPts val="4176"/>
                </a:lnSpc>
                <a:buFontTx/>
                <a:buChar char="-"/>
              </a:pPr>
              <a:endParaRPr lang="uk-UA" sz="2800" b="1" spc="104" dirty="0">
                <a:solidFill>
                  <a:srgbClr val="7030A0"/>
                </a:solidFill>
                <a:latin typeface="Bookman Old Style" panose="02050604050505020204" pitchFamily="18" charset="0"/>
              </a:endParaRPr>
            </a:p>
            <a:p>
              <a:pPr marL="457200" indent="-457200">
                <a:lnSpc>
                  <a:spcPts val="4176"/>
                </a:lnSpc>
                <a:buFont typeface="Wingdings" panose="05000000000000000000" pitchFamily="2" charset="2"/>
                <a:buChar char="Ø"/>
              </a:pPr>
              <a:endParaRPr lang="uk-UA" sz="2800" b="1" i="0" spc="104" dirty="0">
                <a:solidFill>
                  <a:srgbClr val="7030A0"/>
                </a:solidFill>
                <a:latin typeface="Bookman Old Style" panose="02050604050505020204" pitchFamily="18" charset="0"/>
              </a:endParaRPr>
            </a:p>
            <a:p>
              <a:pPr marL="457200" indent="-457200">
                <a:lnSpc>
                  <a:spcPts val="4176"/>
                </a:lnSpc>
                <a:buFont typeface="Wingdings" panose="05000000000000000000" pitchFamily="2" charset="2"/>
                <a:buChar char="Ø"/>
              </a:pPr>
              <a:endParaRPr lang="en-US" sz="2800" b="1" i="0" spc="104" dirty="0">
                <a:solidFill>
                  <a:srgbClr val="261076"/>
                </a:solidFill>
                <a:latin typeface="Lora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0256735"/>
              <a:ext cx="9543990" cy="9171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56"/>
                </a:lnSpc>
              </a:pPr>
              <a:endParaRPr/>
            </a:p>
          </p:txBody>
        </p:sp>
      </p:grpSp>
      <p:pic>
        <p:nvPicPr>
          <p:cNvPr id="6146" name="Picture 2" descr="Steps to Fortify Porous Boundaries">
            <a:extLst>
              <a:ext uri="{FF2B5EF4-FFF2-40B4-BE49-F238E27FC236}">
                <a16:creationId xmlns:a16="http://schemas.microsoft.com/office/drawing/2014/main" id="{ECE942B3-8F69-7B4D-A69F-3BE83F8CA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5101"/>
            <a:ext cx="9144000" cy="51206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Build healthy boundaries at work">
            <a:extLst>
              <a:ext uri="{FF2B5EF4-FFF2-40B4-BE49-F238E27FC236}">
                <a16:creationId xmlns:a16="http://schemas.microsoft.com/office/drawing/2014/main" id="{49B41E1F-2E49-DC4D-86F3-278895E88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835" y="5143500"/>
            <a:ext cx="9144000" cy="51070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354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Vert">
          <a:fgClr>
            <a:schemeClr val="accent5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513960" y="815788"/>
            <a:ext cx="8305800" cy="9486900"/>
            <a:chOff x="0" y="9525"/>
            <a:chExt cx="9766079" cy="11294547"/>
          </a:xfrm>
        </p:grpSpPr>
        <p:sp>
          <p:nvSpPr>
            <p:cNvPr id="5" name="TextBox 5"/>
            <p:cNvSpPr txBox="1"/>
            <p:nvPr/>
          </p:nvSpPr>
          <p:spPr>
            <a:xfrm>
              <a:off x="0" y="9525"/>
              <a:ext cx="9766079" cy="112945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176"/>
                </a:lnSpc>
              </a:pPr>
              <a:r>
                <a:rPr lang="uk-UA" sz="3480" b="1" i="0" spc="104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Основні функції кордону</a:t>
              </a:r>
            </a:p>
            <a:p>
              <a:pPr marL="457200" indent="-457200">
                <a:lnSpc>
                  <a:spcPts val="4176"/>
                </a:lnSpc>
                <a:buFont typeface="Wingdings" panose="05000000000000000000" pitchFamily="2" charset="2"/>
                <a:buChar char="Ø"/>
              </a:pPr>
              <a:r>
                <a:rPr lang="uk-UA" sz="2800" b="1" spc="104" dirty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Розділення зон дії національних суверенітетів</a:t>
              </a:r>
            </a:p>
            <a:p>
              <a:pPr marL="457200" indent="-457200">
                <a:lnSpc>
                  <a:spcPts val="4176"/>
                </a:lnSpc>
                <a:buFont typeface="Wingdings" panose="05000000000000000000" pitchFamily="2" charset="2"/>
                <a:buChar char="Ø"/>
              </a:pPr>
              <a:r>
                <a:rPr lang="uk-UA" sz="2800" b="1" i="0" spc="104" dirty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Захист передової лінії оборони держави та її безпеки</a:t>
              </a:r>
            </a:p>
            <a:p>
              <a:pPr marL="457200" indent="-457200">
                <a:lnSpc>
                  <a:spcPts val="4176"/>
                </a:lnSpc>
                <a:buFont typeface="Wingdings" panose="05000000000000000000" pitchFamily="2" charset="2"/>
                <a:buChar char="Ø"/>
              </a:pPr>
              <a:r>
                <a:rPr lang="uk-UA" sz="2800" b="1" spc="104" dirty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Запобігання незаконної міграції з суміжних держав або інших країн, заборона в'їзду-виїзду небажаних осіб</a:t>
              </a:r>
            </a:p>
            <a:p>
              <a:pPr marL="457200" indent="-457200">
                <a:lnSpc>
                  <a:spcPts val="4176"/>
                </a:lnSpc>
                <a:buFont typeface="Wingdings" panose="05000000000000000000" pitchFamily="2" charset="2"/>
                <a:buChar char="Ø"/>
              </a:pPr>
              <a:r>
                <a:rPr lang="uk-UA" sz="2800" b="1" i="0" spc="104" dirty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Затримання злочинців</a:t>
              </a:r>
            </a:p>
            <a:p>
              <a:pPr marL="457200" indent="-457200">
                <a:lnSpc>
                  <a:spcPts val="4176"/>
                </a:lnSpc>
                <a:buFont typeface="Wingdings" panose="05000000000000000000" pitchFamily="2" charset="2"/>
                <a:buChar char="Ø"/>
              </a:pPr>
              <a:r>
                <a:rPr lang="uk-UA" sz="2800" b="1" spc="104" dirty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Збір мита з товарів, що ввозяться та вивозяться</a:t>
              </a:r>
            </a:p>
            <a:p>
              <a:pPr marL="457200" indent="-457200">
                <a:lnSpc>
                  <a:spcPts val="4176"/>
                </a:lnSpc>
                <a:buFont typeface="Wingdings" panose="05000000000000000000" pitchFamily="2" charset="2"/>
                <a:buChar char="Ø"/>
              </a:pPr>
              <a:r>
                <a:rPr lang="uk-UA" sz="2800" b="1" i="0" spc="104" dirty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Контроль над валютним обігом, санітарною безпекою, повітряними польотами</a:t>
              </a:r>
            </a:p>
            <a:p>
              <a:pPr marL="457200" indent="-457200">
                <a:lnSpc>
                  <a:spcPts val="4176"/>
                </a:lnSpc>
                <a:buFont typeface="Wingdings" panose="05000000000000000000" pitchFamily="2" charset="2"/>
                <a:buChar char="Ø"/>
              </a:pPr>
              <a:endParaRPr lang="en-US" sz="2800" b="1" i="0" spc="104" dirty="0">
                <a:solidFill>
                  <a:srgbClr val="261076"/>
                </a:solidFill>
                <a:latin typeface="Lora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0256735"/>
              <a:ext cx="9543990" cy="9171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56"/>
                </a:lnSpc>
              </a:pPr>
              <a:endParaRPr/>
            </a:p>
          </p:txBody>
        </p:sp>
      </p:grpSp>
      <p:pic>
        <p:nvPicPr>
          <p:cNvPr id="5122" name="Picture 2" descr="Картинки по запросу &quot;государственная граница картин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4686300"/>
            <a:ext cx="7468716" cy="4981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Картинки по запросу &quot;государственная граница картинк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184" y="1422067"/>
            <a:ext cx="3904860" cy="58782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RCC Plain Precast Boundary Wall at Rs 55/feet | Precast Compound Wall in  Bulandshahr | ID: 19749005948">
            <a:extLst>
              <a:ext uri="{FF2B5EF4-FFF2-40B4-BE49-F238E27FC236}">
                <a16:creationId xmlns:a16="http://schemas.microsoft.com/office/drawing/2014/main" id="{88F61D0A-510D-3843-9636-7D54EC20E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0600" y="190500"/>
            <a:ext cx="5735082" cy="42957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684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1797">
              <a:srgbClr val="B8DEE8"/>
            </a:gs>
            <a:gs pos="16000">
              <a:schemeClr val="accent3">
                <a:lumMod val="20000"/>
                <a:lumOff val="80000"/>
              </a:schemeClr>
            </a:gs>
            <a:gs pos="73000">
              <a:schemeClr val="accent3">
                <a:lumMod val="40000"/>
                <a:lumOff val="60000"/>
              </a:schemeClr>
            </a:gs>
            <a:gs pos="87000">
              <a:schemeClr val="tx2">
                <a:lumMod val="40000"/>
                <a:lumOff val="60000"/>
              </a:schemeClr>
            </a:gs>
            <a:gs pos="100000">
              <a:schemeClr val="tx2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313147" y="463010"/>
            <a:ext cx="8425080" cy="34317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76"/>
              </a:lnSpc>
            </a:pPr>
            <a:r>
              <a:rPr lang="en-US" sz="3480" b="1" i="0" spc="104" dirty="0">
                <a:solidFill>
                  <a:srgbClr val="261076"/>
                </a:solidFill>
                <a:latin typeface="Lora"/>
              </a:rPr>
              <a:t> </a:t>
            </a:r>
          </a:p>
          <a:p>
            <a:endParaRPr lang="en-US" sz="2000" b="1" i="0" spc="104" dirty="0">
              <a:solidFill>
                <a:srgbClr val="261076"/>
              </a:solidFill>
              <a:latin typeface="Lora"/>
            </a:endParaRPr>
          </a:p>
          <a:p>
            <a:r>
              <a:rPr lang="uk-UA" sz="2800" b="1" spc="104" dirty="0">
                <a:solidFill>
                  <a:srgbClr val="C00000"/>
                </a:solidFill>
                <a:latin typeface="Bookman Old Style" panose="02050604050505020204" pitchFamily="18" charset="0"/>
              </a:rPr>
              <a:t>У.Боггс : «Гарний кордон – той, який служить конкретним специфічним цілям, поставленим </a:t>
            </a:r>
          </a:p>
          <a:p>
            <a:r>
              <a:rPr lang="uk-UA" sz="2800" b="1" spc="104" dirty="0">
                <a:solidFill>
                  <a:srgbClr val="C00000"/>
                </a:solidFill>
                <a:latin typeface="Bookman Old Style" panose="02050604050505020204" pitchFamily="18" charset="0"/>
              </a:rPr>
              <a:t>перед ним, з максимальною ефективністю і з мінімальними упущеннями»</a:t>
            </a:r>
            <a:endParaRPr lang="en-US" sz="2800" b="1" i="1" spc="104" dirty="0">
              <a:solidFill>
                <a:srgbClr val="26107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TextBox 5"/>
          <p:cNvSpPr txBox="1"/>
          <p:nvPr/>
        </p:nvSpPr>
        <p:spPr>
          <a:xfrm>
            <a:off x="313147" y="3475484"/>
            <a:ext cx="7819962" cy="44165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76"/>
              </a:lnSpc>
            </a:pPr>
            <a:r>
              <a:rPr lang="en-US" sz="3480" b="1" i="0" spc="104" dirty="0">
                <a:solidFill>
                  <a:srgbClr val="002060"/>
                </a:solidFill>
                <a:latin typeface="Lora"/>
              </a:rPr>
              <a:t> </a:t>
            </a:r>
            <a:endParaRPr lang="en-US" sz="2800" b="1" i="0" spc="104" dirty="0">
              <a:solidFill>
                <a:srgbClr val="002060"/>
              </a:solidFill>
              <a:latin typeface="Lora"/>
            </a:endParaRPr>
          </a:p>
          <a:p>
            <a:endParaRPr lang="en-US" sz="2800" b="1" i="0" spc="104" dirty="0">
              <a:solidFill>
                <a:srgbClr val="002060"/>
              </a:solidFill>
              <a:latin typeface="Lora"/>
            </a:endParaRPr>
          </a:p>
          <a:p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Кордон – продукт суспільної практики жителів прикордонних районів, результат тривалого історичного розвитку і геополітичних змін, важливий символічний маркер етнічної, релігійної та політичної ідентичності</a:t>
            </a:r>
            <a:endParaRPr lang="en-US" sz="2800" b="1" i="1" spc="104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050" name="Picture 2" descr="Картинки по запросу &quot;безвиз картин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209103"/>
            <a:ext cx="9327203" cy="5474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инки по запросу &quot;безвиз картинк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6675" y="6376633"/>
            <a:ext cx="6109949" cy="3910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Переклад документів для виїзду за кордон на ПМП ➤ ціни від ABC Center">
            <a:extLst>
              <a:ext uri="{FF2B5EF4-FFF2-40B4-BE49-F238E27FC236}">
                <a16:creationId xmlns:a16="http://schemas.microsoft.com/office/drawing/2014/main" id="{22155C3C-F547-B14C-B7C2-8C7130429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990929"/>
            <a:ext cx="5338468" cy="3744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286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chemeClr val="accent6">
                <a:lumMod val="20000"/>
                <a:lumOff val="80000"/>
              </a:schemeClr>
            </a:gs>
            <a:gs pos="53000">
              <a:srgbClr val="D9FAFF"/>
            </a:gs>
            <a:gs pos="75000">
              <a:srgbClr val="EDE7FF"/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68635" y="-22151"/>
            <a:ext cx="7484984" cy="10183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76"/>
              </a:lnSpc>
            </a:pPr>
            <a:r>
              <a:rPr lang="en-US" sz="3480" b="1" i="0" spc="104" dirty="0">
                <a:solidFill>
                  <a:srgbClr val="261076"/>
                </a:solidFill>
                <a:latin typeface="Lora"/>
              </a:rPr>
              <a:t> </a:t>
            </a:r>
          </a:p>
          <a:p>
            <a:pPr>
              <a:lnSpc>
                <a:spcPts val="4176"/>
              </a:lnSpc>
            </a:pPr>
            <a:endParaRPr lang="en-US" sz="3480" b="1" i="0" spc="104" dirty="0">
              <a:solidFill>
                <a:srgbClr val="261076"/>
              </a:solidFill>
              <a:latin typeface="Lora"/>
            </a:endParaRPr>
          </a:p>
          <a:p>
            <a:pPr>
              <a:lnSpc>
                <a:spcPts val="4176"/>
              </a:lnSpc>
            </a:pPr>
            <a:r>
              <a:rPr lang="uk-UA" sz="4000" b="1" u="sng" spc="104" dirty="0">
                <a:solidFill>
                  <a:srgbClr val="C00000"/>
                </a:solidFill>
                <a:latin typeface="Bookman Old Style" panose="02050604050505020204" pitchFamily="18" charset="0"/>
              </a:rPr>
              <a:t>Кордони в геополітиці мають дещо інший сенс</a:t>
            </a:r>
            <a:endParaRPr lang="uk-UA" sz="3480" b="1" spc="104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певна </a:t>
            </a:r>
            <a:r>
              <a:rPr lang="uk-UA" sz="28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смуга</a:t>
            </a: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 території або </a:t>
            </a:r>
            <a:r>
              <a:rPr lang="uk-UA" sz="28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перехідна зона</a:t>
            </a: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, що має властивість високої </a:t>
            </a:r>
            <a:r>
              <a:rPr lang="uk-UA" sz="28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контрастності</a:t>
            </a: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 та високої </a:t>
            </a:r>
            <a:r>
              <a:rPr lang="uk-UA" sz="28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мінливості </a:t>
            </a: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та визначає </a:t>
            </a:r>
            <a:r>
              <a:rPr lang="uk-UA" sz="28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рубіжність </a:t>
            </a:r>
            <a:r>
              <a:rPr lang="uk-UA" sz="2800" b="1" spc="104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геопросторових</a:t>
            </a:r>
            <a:r>
              <a:rPr lang="uk-UA" sz="28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 відносин </a:t>
            </a: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із зовнішнім світом</a:t>
            </a:r>
          </a:p>
          <a:p>
            <a:endParaRPr lang="uk-UA" sz="2800" b="1" spc="104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- </a:t>
            </a:r>
            <a:r>
              <a:rPr lang="uk-UA" sz="28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окреслює простір</a:t>
            </a: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, контрольований членами будь-якої соціальної або соціально-територіальної спільноти, обмеживши права на цей простір/територію для тих, хто до нього/неї не належить</a:t>
            </a:r>
          </a:p>
          <a:p>
            <a:pPr>
              <a:lnSpc>
                <a:spcPts val="4176"/>
              </a:lnSpc>
            </a:pPr>
            <a:r>
              <a:rPr lang="uk-UA" sz="2800" b="1" i="1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метафори «Залізна завіса»</a:t>
            </a:r>
          </a:p>
          <a:p>
            <a:pPr>
              <a:lnSpc>
                <a:spcPts val="4176"/>
              </a:lnSpc>
            </a:pPr>
            <a:r>
              <a:rPr lang="uk-UA" sz="2800" b="1" i="1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«Китайська стіна», «Стіна Трампа»….</a:t>
            </a:r>
            <a:endParaRPr lang="en-US" sz="2800" b="1" i="1" spc="104" dirty="0">
              <a:solidFill>
                <a:srgbClr val="261076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100" name="Picture 4" descr="Картинки по запросу &quot;стена США Мексика картин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619" y="4553347"/>
            <a:ext cx="8499294" cy="48840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Картинки по запросу &quot;государственная граница картинк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3028" y="6995356"/>
            <a:ext cx="5743327" cy="33031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Зі сторони Польщі кордон блокують на шести напрямках - ДПСУ | Економічна  правда">
            <a:extLst>
              <a:ext uri="{FF2B5EF4-FFF2-40B4-BE49-F238E27FC236}">
                <a16:creationId xmlns:a16="http://schemas.microsoft.com/office/drawing/2014/main" id="{1B8A0166-DAAA-3246-8945-65DAE8D29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372" y="2283967"/>
            <a:ext cx="5711252" cy="38005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еретнути кордон Польщі з країнами ЄС стало складніше! Як вплинуть на  українців додаткові перевірки? ‣ Все про Польщу для українців">
            <a:extLst>
              <a:ext uri="{FF2B5EF4-FFF2-40B4-BE49-F238E27FC236}">
                <a16:creationId xmlns:a16="http://schemas.microsoft.com/office/drawing/2014/main" id="{4876D9C0-5B6B-8248-8665-1CC3A8BC3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731" y="81823"/>
            <a:ext cx="6334297" cy="3800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47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67368" y="91067"/>
            <a:ext cx="7772400" cy="10195933"/>
            <a:chOff x="0" y="9525"/>
            <a:chExt cx="10363201" cy="13594576"/>
          </a:xfrm>
          <a:noFill/>
        </p:grpSpPr>
        <p:sp>
          <p:nvSpPr>
            <p:cNvPr id="5" name="TextBox 5"/>
            <p:cNvSpPr txBox="1"/>
            <p:nvPr/>
          </p:nvSpPr>
          <p:spPr>
            <a:xfrm>
              <a:off x="0" y="9525"/>
              <a:ext cx="10363201" cy="13594576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176"/>
                </a:lnSpc>
              </a:pPr>
              <a:r>
                <a:rPr lang="uk-UA" sz="3480" b="1" i="0" spc="104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!!! </a:t>
              </a:r>
              <a:r>
                <a:rPr lang="en-US" sz="3480" b="1" i="0" spc="104" dirty="0" err="1">
                  <a:solidFill>
                    <a:srgbClr val="FF0000"/>
                  </a:solidFill>
                  <a:latin typeface="Bookman Old Style" panose="02050604050505020204" pitchFamily="18" charset="0"/>
                </a:rPr>
                <a:t>Геополітичн</a:t>
              </a:r>
              <a:r>
                <a:rPr lang="uk-UA" sz="3480" b="1" i="0" spc="104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а</a:t>
              </a:r>
              <a:r>
                <a:rPr lang="en-US" sz="3480" b="1" i="0" spc="104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 </a:t>
              </a:r>
              <a:r>
                <a:rPr lang="uk-UA" sz="3480" b="1" i="0" spc="104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проблема кордонів виникає завжди, коли починається боротьба за контроль, приєднання та освоєння політичного простору</a:t>
              </a:r>
              <a:r>
                <a:rPr lang="en-US" sz="3480" b="1" i="0" spc="104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 </a:t>
              </a:r>
            </a:p>
            <a:p>
              <a:pPr>
                <a:lnSpc>
                  <a:spcPts val="4176"/>
                </a:lnSpc>
              </a:pPr>
              <a:r>
                <a:rPr lang="en-US" sz="3200" b="1" i="0" spc="104" dirty="0">
                  <a:solidFill>
                    <a:srgbClr val="261076"/>
                  </a:solidFill>
                  <a:latin typeface="Bookman Old Style" panose="02050604050505020204" pitchFamily="18" charset="0"/>
                </a:rPr>
                <a:t> </a:t>
              </a:r>
              <a:endParaRPr lang="uk-UA" sz="3200" b="1" i="0" spc="104" dirty="0">
                <a:solidFill>
                  <a:srgbClr val="261076"/>
                </a:solidFill>
                <a:latin typeface="Bookman Old Style" panose="02050604050505020204" pitchFamily="18" charset="0"/>
              </a:endParaRPr>
            </a:p>
            <a:p>
              <a:pPr>
                <a:lnSpc>
                  <a:spcPts val="4176"/>
                </a:lnSpc>
              </a:pPr>
              <a:r>
                <a:rPr lang="uk-UA" sz="3200" b="1" spc="104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Фрідріх  Ратцель</a:t>
              </a:r>
              <a:r>
                <a:rPr lang="uk-UA" sz="3200" b="1" spc="104" dirty="0">
                  <a:solidFill>
                    <a:srgbClr val="261076"/>
                  </a:solidFill>
                  <a:latin typeface="Bookman Old Style" panose="02050604050505020204" pitchFamily="18" charset="0"/>
                </a:rPr>
                <a:t>: «Кордон є периферійним органом держави і як такий слугує свідченням її зростання, сили та слабкості, а також змін в державі-організмі»</a:t>
              </a:r>
            </a:p>
            <a:p>
              <a:pPr>
                <a:lnSpc>
                  <a:spcPts val="4176"/>
                </a:lnSpc>
              </a:pPr>
              <a:r>
                <a:rPr lang="uk-UA" sz="3200" b="1" i="0" spc="104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Альберт Хаусхофер </a:t>
              </a:r>
              <a:r>
                <a:rPr lang="uk-UA" sz="3200" b="1" i="0" spc="104" dirty="0">
                  <a:solidFill>
                    <a:srgbClr val="261076"/>
                  </a:solidFill>
                  <a:latin typeface="Bookman Old Style" panose="02050604050505020204" pitchFamily="18" charset="0"/>
                </a:rPr>
                <a:t>: «Не можна розглядати кордони як щось назавжди дане – вони є живими організмами (що розширюються та стискаються), немовби шкіра та інші захисні органи людського тіла»</a:t>
              </a:r>
              <a:endParaRPr lang="en-US" sz="3200" b="1" i="0" spc="104" dirty="0">
                <a:solidFill>
                  <a:srgbClr val="26107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0256735"/>
              <a:ext cx="9543990" cy="917193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56"/>
                </a:lnSpc>
              </a:pPr>
              <a:endParaRPr/>
            </a:p>
          </p:txBody>
        </p:sp>
      </p:grpSp>
      <p:pic>
        <p:nvPicPr>
          <p:cNvPr id="6146" name="Picture 2" descr="Картинки по запросу &quot;граница государства картин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3832" y="676599"/>
            <a:ext cx="4876800" cy="3095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Картинки по запросу &quot;граница государства картинк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25" y="3711"/>
            <a:ext cx="5429250" cy="45434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Картинки по запросу &quot;граница государства картинки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041" y="3551524"/>
            <a:ext cx="6487778" cy="3649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Картинки по запросу &quot;граница государства картинки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9443" y="6832626"/>
            <a:ext cx="5334000" cy="3500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Картинки по запросу &quot;граница государства картинки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543" y="6878044"/>
            <a:ext cx="4635613" cy="34833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896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304800" y="38100"/>
            <a:ext cx="8588664" cy="7001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76"/>
              </a:lnSpc>
            </a:pPr>
            <a:r>
              <a:rPr lang="en-US" sz="2400" b="1" i="0" spc="104" dirty="0">
                <a:solidFill>
                  <a:srgbClr val="261076"/>
                </a:solidFill>
                <a:latin typeface="Lora"/>
              </a:rPr>
              <a:t> </a:t>
            </a:r>
          </a:p>
          <a:p>
            <a:r>
              <a:rPr lang="uk-UA" sz="2800" b="1" spc="104" dirty="0">
                <a:solidFill>
                  <a:srgbClr val="261076"/>
                </a:solidFill>
                <a:latin typeface="Lora"/>
              </a:rPr>
              <a:t>Сучасні кордони стають дедалі більш </a:t>
            </a:r>
            <a:r>
              <a:rPr lang="uk-UA" sz="2800" b="1" spc="104" dirty="0">
                <a:solidFill>
                  <a:srgbClr val="FF0000"/>
                </a:solidFill>
                <a:latin typeface="Lora"/>
              </a:rPr>
              <a:t>«диференційованими», </a:t>
            </a:r>
            <a:r>
              <a:rPr lang="uk-UA" sz="2800" b="1" spc="104" dirty="0">
                <a:solidFill>
                  <a:srgbClr val="261076"/>
                </a:solidFill>
                <a:latin typeface="Lora"/>
              </a:rPr>
              <a:t>опиняючись </a:t>
            </a:r>
            <a:r>
              <a:rPr lang="uk-UA" sz="2800" b="1" spc="104" dirty="0">
                <a:solidFill>
                  <a:srgbClr val="FF0000"/>
                </a:solidFill>
                <a:latin typeface="Lora"/>
              </a:rPr>
              <a:t>проникними </a:t>
            </a:r>
            <a:r>
              <a:rPr lang="uk-UA" sz="2800" b="1" spc="104" dirty="0">
                <a:solidFill>
                  <a:srgbClr val="261076"/>
                </a:solidFill>
                <a:latin typeface="Lora"/>
              </a:rPr>
              <a:t>далеко неоднаковою мірою для різних потоків, видів та суб'єктів діяльності. </a:t>
            </a:r>
            <a:endParaRPr lang="en-US" sz="2800" b="1" spc="104" dirty="0">
              <a:solidFill>
                <a:srgbClr val="261076"/>
              </a:solidFill>
              <a:latin typeface="Lora"/>
            </a:endParaRPr>
          </a:p>
          <a:p>
            <a:r>
              <a:rPr lang="uk-UA" sz="2800" b="1" spc="104" dirty="0">
                <a:solidFill>
                  <a:srgbClr val="261076"/>
                </a:solidFill>
                <a:latin typeface="Lora"/>
              </a:rPr>
              <a:t>Держава встановлює для цього різні кордони, що часто проходять по різних </a:t>
            </a:r>
            <a:r>
              <a:rPr lang="uk-UA" sz="2800" b="1" spc="104" dirty="0" err="1">
                <a:solidFill>
                  <a:srgbClr val="261076"/>
                </a:solidFill>
                <a:latin typeface="Lora"/>
              </a:rPr>
              <a:t>рубіжах</a:t>
            </a:r>
            <a:r>
              <a:rPr lang="uk-UA" sz="2800" b="1" spc="104" dirty="0">
                <a:solidFill>
                  <a:srgbClr val="261076"/>
                </a:solidFill>
                <a:latin typeface="Lora"/>
              </a:rPr>
              <a:t>. Тож різні соціальні спільноти, групи і види діяльності отримали «свої» кордони та прикордонні зони. </a:t>
            </a:r>
            <a:r>
              <a:rPr lang="uk-UA" sz="2800" b="1" spc="104" dirty="0">
                <a:solidFill>
                  <a:srgbClr val="FF0000"/>
                </a:solidFill>
                <a:latin typeface="Lora"/>
              </a:rPr>
              <a:t>У підсумку система кордонів еволюціонує: від єдиних рубіжних ліній – до безлічі; від ліній – до зон; від фізичних меж – до культурних; від непроникних бар'єрів – до просторів взаємодії</a:t>
            </a:r>
            <a:endParaRPr lang="en-US" sz="2800" b="1" i="1" spc="104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122" name="Picture 2" descr="Картинки по запросу &quot;мигранты в Европу картинки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734" y="5361205"/>
            <a:ext cx="5468609" cy="517427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124" name="Picture 4" descr="Картинки по запросу &quot;мигранты в Европу картинк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0044" y="6177742"/>
            <a:ext cx="6533336" cy="435773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126" name="Picture 6" descr="Картинки по запросу &quot;мигранты в Европу картинки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99" y="6369735"/>
            <a:ext cx="6226548" cy="409975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128" name="Picture 8" descr="Картинки по запросу &quot;мигранты в Европу картинки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0511" y="3225325"/>
            <a:ext cx="6568716" cy="47294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130" name="Picture 10" descr="Картинки по запросу &quot;мигранты в Европу картинки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0044" y="338698"/>
            <a:ext cx="7036063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132" name="Picture 12" descr="Картинки по запросу &quot;мигранты в Европу картинки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946" y="1716302"/>
            <a:ext cx="4876800" cy="39404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56049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chemeClr val="tx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&quot;карта земли фото картинки&quot;"/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27214"/>
            <a:ext cx="18135600" cy="103142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/>
          <p:cNvGrpSpPr/>
          <p:nvPr/>
        </p:nvGrpSpPr>
        <p:grpSpPr>
          <a:xfrm>
            <a:off x="2514600" y="647700"/>
            <a:ext cx="12877800" cy="8041542"/>
            <a:chOff x="-73213" y="-1252942"/>
            <a:chExt cx="13248831" cy="9664436"/>
          </a:xfrm>
        </p:grpSpPr>
        <p:sp>
          <p:nvSpPr>
            <p:cNvPr id="4" name="TextBox 4"/>
            <p:cNvSpPr txBox="1"/>
            <p:nvPr/>
          </p:nvSpPr>
          <p:spPr>
            <a:xfrm>
              <a:off x="3097928" y="-1252942"/>
              <a:ext cx="10077690" cy="1562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059"/>
                </a:lnSpc>
              </a:pPr>
              <a:r>
                <a:rPr lang="en-US" sz="7877" b="1" spc="551" dirty="0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ПЛАН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73213" y="309758"/>
              <a:ext cx="12598399" cy="81017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6092"/>
                </a:lnSpc>
              </a:pPr>
              <a:r>
                <a:rPr lang="en-US" sz="3600" b="1" spc="294" dirty="0">
                  <a:solidFill>
                    <a:schemeClr val="tx2">
                      <a:lumMod val="75000"/>
                    </a:schemeClr>
                  </a:solidFill>
                  <a:latin typeface="Evolventa"/>
                </a:rPr>
                <a:t>1.Геополітичн</a:t>
              </a:r>
              <a:r>
                <a:rPr lang="uk-UA" sz="3600" b="1" spc="294" dirty="0">
                  <a:solidFill>
                    <a:schemeClr val="tx2">
                      <a:lumMod val="75000"/>
                    </a:schemeClr>
                  </a:solidFill>
                  <a:latin typeface="Evolventa"/>
                </a:rPr>
                <a:t>і </a:t>
              </a:r>
              <a:r>
                <a:rPr lang="uk-UA" sz="4000" b="1" u="sng" spc="294" dirty="0">
                  <a:solidFill>
                    <a:srgbClr val="FF0000"/>
                  </a:solidFill>
                  <a:latin typeface="Evolventa"/>
                </a:rPr>
                <a:t>лінії</a:t>
              </a:r>
              <a:r>
                <a:rPr lang="uk-UA" sz="3600" b="1" u="sng" spc="294" dirty="0">
                  <a:solidFill>
                    <a:schemeClr val="tx2">
                      <a:lumMod val="75000"/>
                    </a:schemeClr>
                  </a:solidFill>
                  <a:latin typeface="Evolventa"/>
                </a:rPr>
                <a:t> </a:t>
              </a:r>
              <a:r>
                <a:rPr lang="uk-UA" sz="3600" b="1" spc="294" dirty="0">
                  <a:solidFill>
                    <a:schemeClr val="tx2">
                      <a:lumMod val="75000"/>
                    </a:schemeClr>
                  </a:solidFill>
                  <a:latin typeface="Evolventa"/>
                </a:rPr>
                <a:t>в просторовій </a:t>
              </a:r>
              <a:r>
                <a:rPr lang="uk-UA" sz="3600" b="1" spc="294" dirty="0">
                  <a:solidFill>
                    <a:schemeClr val="tx2">
                      <a:lumMod val="75000"/>
                    </a:schemeClr>
                  </a:solidFill>
                  <a:latin typeface="Evolventa"/>
                  <a:cs typeface="Aharoni" panose="02010803020104030203" pitchFamily="2" charset="-79"/>
                </a:rPr>
                <a:t>структурі</a:t>
              </a:r>
              <a:r>
                <a:rPr lang="uk-UA" sz="3600" b="1" spc="294" dirty="0">
                  <a:solidFill>
                    <a:schemeClr val="tx2">
                      <a:lumMod val="75000"/>
                    </a:schemeClr>
                  </a:solidFill>
                  <a:latin typeface="Evolventa"/>
                </a:rPr>
                <a:t> світоустрою</a:t>
              </a:r>
              <a:r>
                <a:rPr lang="en-US" sz="3600" b="1" spc="294" dirty="0">
                  <a:solidFill>
                    <a:schemeClr val="tx2">
                      <a:lumMod val="75000"/>
                    </a:schemeClr>
                  </a:solidFill>
                  <a:latin typeface="Evolventa"/>
                </a:rPr>
                <a:t> </a:t>
              </a:r>
              <a:r>
                <a:rPr lang="ru-RU" sz="3600" b="1" spc="294" dirty="0">
                  <a:solidFill>
                    <a:schemeClr val="tx2">
                      <a:lumMod val="75000"/>
                    </a:schemeClr>
                  </a:solidFill>
                  <a:latin typeface="Evolventa"/>
                </a:rPr>
                <a:t>та с</a:t>
              </a:r>
              <a:r>
                <a:rPr lang="en-US" sz="3600" b="1" spc="294" dirty="0" err="1">
                  <a:solidFill>
                    <a:schemeClr val="tx2">
                      <a:lumMod val="75000"/>
                    </a:schemeClr>
                  </a:solidFill>
                  <a:latin typeface="Evolventa"/>
                </a:rPr>
                <a:t>пецифіка</a:t>
              </a:r>
              <a:r>
                <a:rPr lang="en-US" sz="3600" b="1" spc="294" dirty="0">
                  <a:solidFill>
                    <a:schemeClr val="tx2">
                      <a:lumMod val="75000"/>
                    </a:schemeClr>
                  </a:solidFill>
                  <a:latin typeface="Evolventa"/>
                </a:rPr>
                <a:t> </a:t>
              </a:r>
              <a:r>
                <a:rPr lang="uk-UA" sz="4000" b="1" u="sng" spc="294" dirty="0">
                  <a:solidFill>
                    <a:srgbClr val="FF0000"/>
                  </a:solidFill>
                  <a:latin typeface="Evolventa"/>
                </a:rPr>
                <a:t>кордонів</a:t>
              </a:r>
              <a:r>
                <a:rPr lang="en-US" sz="3600" b="1" spc="294" dirty="0">
                  <a:solidFill>
                    <a:schemeClr val="tx2">
                      <a:lumMod val="75000"/>
                    </a:schemeClr>
                  </a:solidFill>
                  <a:latin typeface="Evolventa"/>
                </a:rPr>
                <a:t> в сучасній геополітиці</a:t>
              </a:r>
            </a:p>
            <a:p>
              <a:pPr algn="l">
                <a:lnSpc>
                  <a:spcPts val="6092"/>
                </a:lnSpc>
              </a:pPr>
              <a:r>
                <a:rPr lang="en-US" sz="3600" b="1" spc="294" dirty="0">
                  <a:solidFill>
                    <a:schemeClr val="tx2">
                      <a:lumMod val="75000"/>
                    </a:schemeClr>
                  </a:solidFill>
                  <a:latin typeface="Evolventa"/>
                </a:rPr>
                <a:t>3. Феномен </a:t>
              </a:r>
              <a:r>
                <a:rPr lang="uk-UA" sz="4000" b="1" u="sng" spc="294" dirty="0">
                  <a:solidFill>
                    <a:srgbClr val="FF0000"/>
                  </a:solidFill>
                  <a:latin typeface="Evolventa"/>
                </a:rPr>
                <a:t>фронтиру</a:t>
              </a:r>
            </a:p>
            <a:p>
              <a:pPr algn="l">
                <a:lnSpc>
                  <a:spcPts val="6092"/>
                </a:lnSpc>
              </a:pPr>
              <a:r>
                <a:rPr lang="uk-UA" sz="3600" b="1" spc="294" dirty="0">
                  <a:solidFill>
                    <a:schemeClr val="tx2">
                      <a:lumMod val="75000"/>
                    </a:schemeClr>
                  </a:solidFill>
                  <a:latin typeface="Evolventa"/>
                </a:rPr>
                <a:t>4. Сутність категорії геополітичного </a:t>
              </a:r>
              <a:r>
                <a:rPr lang="uk-UA" sz="4000" b="1" u="sng" spc="294" dirty="0">
                  <a:solidFill>
                    <a:srgbClr val="FF0000"/>
                  </a:solidFill>
                  <a:latin typeface="Evolventa"/>
                </a:rPr>
                <a:t>контролю</a:t>
              </a:r>
            </a:p>
            <a:p>
              <a:pPr algn="l">
                <a:lnSpc>
                  <a:spcPts val="6092"/>
                </a:lnSpc>
              </a:pPr>
              <a:r>
                <a:rPr lang="uk-UA" sz="3600" b="1" spc="294" dirty="0">
                  <a:solidFill>
                    <a:schemeClr val="tx2">
                      <a:lumMod val="75000"/>
                    </a:schemeClr>
                  </a:solidFill>
                  <a:latin typeface="Evolventa"/>
                </a:rPr>
                <a:t>5. Геополітична </a:t>
              </a:r>
              <a:r>
                <a:rPr lang="uk-UA" sz="4000" b="1" u="sng" spc="294" dirty="0">
                  <a:solidFill>
                    <a:srgbClr val="FF0000"/>
                  </a:solidFill>
                  <a:latin typeface="Evolventa"/>
                </a:rPr>
                <a:t>експансія</a:t>
              </a:r>
              <a:r>
                <a:rPr lang="uk-UA" sz="3600" b="1" spc="294" dirty="0">
                  <a:solidFill>
                    <a:schemeClr val="tx2">
                      <a:lumMod val="75000"/>
                    </a:schemeClr>
                  </a:solidFill>
                  <a:latin typeface="Evolventa"/>
                </a:rPr>
                <a:t> в теорії і практиці геополітики</a:t>
              </a:r>
              <a:endParaRPr lang="en-US" sz="3600" b="1" spc="294" dirty="0">
                <a:solidFill>
                  <a:schemeClr val="tx2">
                    <a:lumMod val="75000"/>
                  </a:schemeClr>
                </a:solidFill>
                <a:latin typeface="Evolventa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77812" y="561113"/>
            <a:ext cx="7341862" cy="9479518"/>
            <a:chOff x="0" y="-1045771"/>
            <a:chExt cx="9789150" cy="12639358"/>
          </a:xfrm>
        </p:grpSpPr>
        <p:sp>
          <p:nvSpPr>
            <p:cNvPr id="5" name="TextBox 5"/>
            <p:cNvSpPr txBox="1"/>
            <p:nvPr/>
          </p:nvSpPr>
          <p:spPr>
            <a:xfrm>
              <a:off x="0" y="-1045771"/>
              <a:ext cx="9789150" cy="1263935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uk-UA" sz="2800" b="1" i="0" spc="104" dirty="0">
                  <a:solidFill>
                    <a:srgbClr val="261076"/>
                  </a:solidFill>
                  <a:latin typeface="Lora"/>
                </a:rPr>
                <a:t>Мішель ФУШЕ : </a:t>
              </a:r>
              <a:r>
                <a:rPr lang="uk-UA" sz="2800" b="1" i="1" spc="104" dirty="0">
                  <a:solidFill>
                    <a:srgbClr val="FF0000"/>
                  </a:solidFill>
                  <a:latin typeface="Lora"/>
                </a:rPr>
                <a:t>«Кордони є елементарними просторовими структурами, що мають лінійну форму, а їхня функція зводиться до позначення порушень геополітичної безперервності в 3-х площинах: реальній, символічній і уявній. </a:t>
              </a:r>
            </a:p>
            <a:p>
              <a:endParaRPr lang="uk-UA" sz="2800" b="1" i="1" spc="104" dirty="0">
                <a:solidFill>
                  <a:srgbClr val="FF0000"/>
                </a:solidFill>
                <a:latin typeface="Lora"/>
              </a:endParaRPr>
            </a:p>
            <a:p>
              <a:r>
                <a:rPr lang="uk-UA" sz="2800" b="1" i="1" spc="104" dirty="0">
                  <a:solidFill>
                    <a:srgbClr val="FF0000"/>
                  </a:solidFill>
                  <a:latin typeface="Lora"/>
                </a:rPr>
                <a:t>Реальний </a:t>
              </a:r>
              <a:r>
                <a:rPr lang="uk-UA" sz="2800" b="1" spc="104" dirty="0">
                  <a:solidFill>
                    <a:srgbClr val="261076"/>
                  </a:solidFill>
                  <a:latin typeface="Lora"/>
                </a:rPr>
                <a:t>поділ простору можна визначити поняттям </a:t>
              </a:r>
              <a:r>
                <a:rPr lang="en-US" sz="2800" b="1" spc="104" dirty="0">
                  <a:solidFill>
                    <a:srgbClr val="FF0000"/>
                  </a:solidFill>
                  <a:latin typeface="Lora"/>
                </a:rPr>
                <a:t>FRONT</a:t>
              </a:r>
              <a:r>
                <a:rPr lang="uk-UA" sz="2800" b="1" spc="104" dirty="0">
                  <a:solidFill>
                    <a:srgbClr val="261076"/>
                  </a:solidFill>
                  <a:latin typeface="Lora"/>
                </a:rPr>
                <a:t>. Він позначає більш-менш чітко </a:t>
              </a:r>
              <a:r>
                <a:rPr lang="uk-UA" sz="2800" b="1" spc="104" dirty="0">
                  <a:solidFill>
                    <a:srgbClr val="FF0000"/>
                  </a:solidFill>
                  <a:latin typeface="Lora"/>
                </a:rPr>
                <a:t>окреслену лінію </a:t>
              </a:r>
              <a:r>
                <a:rPr lang="uk-UA" sz="2800" b="1" spc="104" dirty="0">
                  <a:solidFill>
                    <a:srgbClr val="261076"/>
                  </a:solidFill>
                  <a:latin typeface="Lora"/>
                </a:rPr>
                <a:t>між двома і більше територіями, що відокремлює «наше» від «чужого». </a:t>
              </a:r>
            </a:p>
            <a:p>
              <a:endParaRPr lang="uk-UA" sz="2800" b="1" spc="104" dirty="0">
                <a:solidFill>
                  <a:srgbClr val="261076"/>
                </a:solidFill>
                <a:latin typeface="Lora"/>
              </a:endParaRPr>
            </a:p>
            <a:p>
              <a:r>
                <a:rPr lang="uk-UA" sz="2800" b="1" i="1" spc="104" dirty="0">
                  <a:solidFill>
                    <a:srgbClr val="FF0000"/>
                  </a:solidFill>
                  <a:latin typeface="Lora"/>
                </a:rPr>
                <a:t>Символічному та уявному </a:t>
              </a:r>
              <a:r>
                <a:rPr lang="uk-UA" sz="2800" b="1" spc="104" dirty="0">
                  <a:solidFill>
                    <a:srgbClr val="261076"/>
                  </a:solidFill>
                  <a:latin typeface="Lora"/>
                </a:rPr>
                <a:t>поділу простору більш відповідає поняття</a:t>
              </a:r>
              <a:r>
                <a:rPr lang="en-US" sz="2800" b="1" spc="104" dirty="0">
                  <a:solidFill>
                    <a:srgbClr val="261076"/>
                  </a:solidFill>
                  <a:latin typeface="Lora"/>
                </a:rPr>
                <a:t> </a:t>
              </a:r>
              <a:r>
                <a:rPr lang="en-US" sz="2800" b="1" spc="104" dirty="0">
                  <a:solidFill>
                    <a:srgbClr val="FF0000"/>
                  </a:solidFill>
                  <a:latin typeface="Lora"/>
                </a:rPr>
                <a:t>FRONTIER</a:t>
              </a:r>
              <a:endParaRPr lang="uk-UA" sz="2800" b="1" spc="104" dirty="0">
                <a:solidFill>
                  <a:srgbClr val="261076"/>
                </a:solidFill>
                <a:latin typeface="Lora"/>
              </a:endParaRPr>
            </a:p>
            <a:p>
              <a:r>
                <a:rPr lang="uk-UA" sz="2800" b="1" spc="104" dirty="0">
                  <a:solidFill>
                    <a:srgbClr val="261076"/>
                  </a:solidFill>
                  <a:latin typeface="Lora"/>
                </a:rPr>
                <a:t> </a:t>
              </a:r>
            </a:p>
            <a:p>
              <a:r>
                <a:rPr lang="en-US" sz="2800" b="1" spc="104" dirty="0">
                  <a:solidFill>
                    <a:srgbClr val="FF0000"/>
                  </a:solidFill>
                  <a:latin typeface="Lora"/>
                </a:rPr>
                <a:t>FRONTIER</a:t>
              </a:r>
              <a:r>
                <a:rPr lang="en-US" sz="2800" b="1" spc="104" dirty="0">
                  <a:solidFill>
                    <a:srgbClr val="261076"/>
                  </a:solidFill>
                  <a:latin typeface="Lora"/>
                </a:rPr>
                <a:t> </a:t>
              </a:r>
              <a:r>
                <a:rPr lang="uk-UA" sz="2800" b="1" spc="104" dirty="0">
                  <a:solidFill>
                    <a:srgbClr val="261076"/>
                  </a:solidFill>
                  <a:latin typeface="Lora"/>
                </a:rPr>
                <a:t>на відміну від </a:t>
              </a:r>
              <a:r>
                <a:rPr lang="en-US" sz="2800" b="1" spc="104" dirty="0">
                  <a:solidFill>
                    <a:srgbClr val="FF0000"/>
                  </a:solidFill>
                  <a:latin typeface="Lora"/>
                </a:rPr>
                <a:t>FRONT</a:t>
              </a:r>
              <a:r>
                <a:rPr lang="uk-UA" sz="2800" b="1" spc="104" dirty="0">
                  <a:solidFill>
                    <a:srgbClr val="FF0000"/>
                  </a:solidFill>
                  <a:latin typeface="Lora"/>
                </a:rPr>
                <a:t> </a:t>
              </a:r>
              <a:r>
                <a:rPr lang="uk-UA" sz="2800" b="1" spc="104" dirty="0">
                  <a:solidFill>
                    <a:srgbClr val="261076"/>
                  </a:solidFill>
                  <a:latin typeface="Lora"/>
                </a:rPr>
                <a:t>передбачає наявність </a:t>
              </a:r>
              <a:r>
                <a:rPr lang="uk-UA" sz="2800" b="1" spc="104" dirty="0">
                  <a:solidFill>
                    <a:srgbClr val="FF0000"/>
                  </a:solidFill>
                  <a:latin typeface="Lora"/>
                </a:rPr>
                <a:t>прикордонної зони без чіткої роздільної лінії»</a:t>
              </a:r>
              <a:endParaRPr lang="en-US" sz="2800" b="1" i="0" spc="104" dirty="0">
                <a:solidFill>
                  <a:srgbClr val="FF0000"/>
                </a:solidFill>
                <a:latin typeface="Lora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0256735"/>
              <a:ext cx="9543990" cy="9171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56"/>
                </a:lnSpc>
              </a:pPr>
              <a:endParaRPr/>
            </a:p>
          </p:txBody>
        </p:sp>
      </p:grpSp>
      <p:pic>
        <p:nvPicPr>
          <p:cNvPr id="6146" name="Picture 2" descr="Картинки по запросу &quot;шенген картин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192" y="-57552"/>
            <a:ext cx="10672808" cy="6505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Картинки по запросу &quot;шенген картинк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192" y="5144386"/>
            <a:ext cx="10668000" cy="52707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572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1000">
              <a:schemeClr val="accent3">
                <a:lumMod val="20000"/>
                <a:lumOff val="80000"/>
              </a:schemeClr>
            </a:gs>
            <a:gs pos="43000">
              <a:schemeClr val="accent1">
                <a:lumMod val="20000"/>
                <a:lumOff val="80000"/>
              </a:schemeClr>
            </a:gs>
            <a:gs pos="69000">
              <a:schemeClr val="tx2">
                <a:lumMod val="20000"/>
                <a:lumOff val="80000"/>
              </a:schemeClr>
            </a:gs>
            <a:gs pos="94000">
              <a:schemeClr val="accent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B020F9-9260-6142-AD81-7002BF93A2CB}"/>
              </a:ext>
            </a:extLst>
          </p:cNvPr>
          <p:cNvSpPr txBox="1"/>
          <p:nvPr/>
        </p:nvSpPr>
        <p:spPr>
          <a:xfrm>
            <a:off x="152399" y="190500"/>
            <a:ext cx="8445795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ФРОНТИР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 (</a:t>
            </a:r>
            <a:r>
              <a:rPr lang="ru-RU" sz="3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від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англ. </a:t>
            </a:r>
            <a:r>
              <a:rPr lang="en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frontier — "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кордон", "</a:t>
            </a:r>
            <a:r>
              <a:rPr lang="ru-RU" sz="3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прикордонна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смуга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"; Великий кордон) — 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широка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смуга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незалюднених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земель, яку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тривалий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час не в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змозі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поставити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під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свій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надійний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контроль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жодне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із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суспільств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,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розташованих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по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обидва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її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боки 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(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Енциклопедія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історії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України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)</a:t>
            </a:r>
          </a:p>
          <a:p>
            <a:endParaRPr lang="ru-RU" sz="28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2050" name="Picture 2" descr="Человеческий фронтир | Цветы для Элджернона | Яндекс Дзен">
            <a:extLst>
              <a:ext uri="{FF2B5EF4-FFF2-40B4-BE49-F238E27FC236}">
                <a16:creationId xmlns:a16="http://schemas.microsoft.com/office/drawing/2014/main" id="{4F2E1EF8-C602-144D-A403-0BFDDC62D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195" y="410988"/>
            <a:ext cx="9507279" cy="9465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AFD207DF-FC91-4146-A935-228C5A44C248}"/>
              </a:ext>
            </a:extLst>
          </p:cNvPr>
          <p:cNvSpPr txBox="1"/>
          <p:nvPr/>
        </p:nvSpPr>
        <p:spPr>
          <a:xfrm>
            <a:off x="228600" y="4943468"/>
            <a:ext cx="8153400" cy="5369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76"/>
              </a:lnSpc>
            </a:pPr>
            <a:endParaRPr lang="en-US" sz="32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pPr marL="457200" indent="-457200">
              <a:lnSpc>
                <a:spcPts val="4176"/>
              </a:lnSpc>
              <a:buFont typeface="Wingdings" panose="05000000000000000000" pitchFamily="2" charset="2"/>
              <a:buChar char="§"/>
            </a:pPr>
            <a:r>
              <a:rPr lang="uk-UA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перехідна зона взаємодії 2-х або більше культур / політичних структур</a:t>
            </a:r>
          </a:p>
          <a:p>
            <a:pPr marL="457200" indent="-457200">
              <a:lnSpc>
                <a:spcPts val="4176"/>
              </a:lnSpc>
              <a:buFont typeface="Wingdings" panose="05000000000000000000" pitchFamily="2" charset="2"/>
              <a:buChar char="§"/>
            </a:pPr>
            <a:r>
              <a:rPr lang="uk-UA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рухливий кордон</a:t>
            </a:r>
          </a:p>
          <a:p>
            <a:pPr marL="457200" indent="-457200">
              <a:lnSpc>
                <a:spcPts val="4176"/>
              </a:lnSpc>
              <a:buFont typeface="Wingdings" panose="05000000000000000000" pitchFamily="2" charset="2"/>
              <a:buChar char="§"/>
            </a:pPr>
            <a:r>
              <a:rPr lang="uk-UA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це кордон з територіями, що наново освоюються (саме таке розуміння йде з 1806 р.)</a:t>
            </a:r>
          </a:p>
          <a:p>
            <a:pPr marL="457200" indent="-457200">
              <a:lnSpc>
                <a:spcPts val="4176"/>
              </a:lnSpc>
              <a:buFont typeface="Wingdings" panose="05000000000000000000" pitchFamily="2" charset="2"/>
              <a:buChar char="§"/>
            </a:pPr>
            <a:r>
              <a:rPr lang="uk-UA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зони взаємодії з «диким полем</a:t>
            </a:r>
            <a:r>
              <a:rPr lang="uk-UA" sz="3600" b="1" spc="104" dirty="0">
                <a:solidFill>
                  <a:srgbClr val="002060"/>
                </a:solidFill>
                <a:latin typeface="Book Antiqua" panose="02040602050305030304" pitchFamily="18" charset="0"/>
                <a:cs typeface="Aparajita" panose="020B0604020202020204" pitchFamily="34" charset="0"/>
              </a:rPr>
              <a:t>»</a:t>
            </a:r>
          </a:p>
          <a:p>
            <a:pPr>
              <a:lnSpc>
                <a:spcPts val="4176"/>
              </a:lnSpc>
            </a:pPr>
            <a:r>
              <a:rPr lang="uk-UA" sz="3480" b="1" i="0" spc="104" dirty="0">
                <a:solidFill>
                  <a:srgbClr val="261076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3557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000">
              <a:srgbClr val="B8DEE8"/>
            </a:gs>
            <a:gs pos="16000">
              <a:schemeClr val="accent5">
                <a:lumMod val="40000"/>
                <a:lumOff val="60000"/>
              </a:schemeClr>
            </a:gs>
            <a:gs pos="30000">
              <a:schemeClr val="accent5">
                <a:lumMod val="40000"/>
                <a:lumOff val="60000"/>
              </a:schemeClr>
            </a:gs>
            <a:gs pos="71000">
              <a:schemeClr val="tx2">
                <a:lumMod val="40000"/>
                <a:lumOff val="60000"/>
              </a:schemeClr>
            </a:gs>
            <a:gs pos="82000">
              <a:schemeClr val="tx2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249572" y="6327134"/>
            <a:ext cx="7157992" cy="2676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76"/>
              </a:lnSpc>
            </a:pPr>
            <a:r>
              <a:rPr lang="uk-UA" sz="3480" b="1" i="0" spc="104" dirty="0">
                <a:solidFill>
                  <a:srgbClr val="261076"/>
                </a:solidFill>
              </a:rPr>
              <a:t> </a:t>
            </a:r>
          </a:p>
          <a:p>
            <a:pPr>
              <a:lnSpc>
                <a:spcPts val="4176"/>
              </a:lnSpc>
            </a:pPr>
            <a:r>
              <a:rPr lang="uk-UA" sz="3480" b="1" i="1" spc="104" dirty="0">
                <a:solidFill>
                  <a:srgbClr val="261076"/>
                </a:solidFill>
              </a:rPr>
              <a:t>китайський історик Сима Цянь: «Китай оточений варварською культурою, яку потрібно окультурити по-китайські»</a:t>
            </a:r>
            <a:endParaRPr lang="en-US" sz="3480" b="1" i="1" spc="104" dirty="0">
              <a:solidFill>
                <a:srgbClr val="261076"/>
              </a:solidFill>
            </a:endParaRPr>
          </a:p>
        </p:txBody>
      </p:sp>
      <p:pic>
        <p:nvPicPr>
          <p:cNvPr id="7170" name="Picture 2" descr="Картинки по запросу &quot;освоение пустующих территорий картин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06" y="7124700"/>
            <a:ext cx="5273494" cy="31750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Картинки по запросу &quot;освоение пустующих территорий картинки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4"/>
          <a:stretch/>
        </p:blipFill>
        <p:spPr bwMode="auto">
          <a:xfrm>
            <a:off x="8305800" y="3162300"/>
            <a:ext cx="6153632" cy="3782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Картинки по запросу &quot;освоение пустующих территорий картинки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6015" y="0"/>
            <a:ext cx="6561597" cy="3783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Картинки по запросу &quot;освоение пустующих территорий картинки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3212" y="4449244"/>
            <a:ext cx="6809373" cy="45339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100326-304E-344C-BB80-00D8D272011C}"/>
              </a:ext>
            </a:extLst>
          </p:cNvPr>
          <p:cNvSpPr txBox="1"/>
          <p:nvPr/>
        </p:nvSpPr>
        <p:spPr>
          <a:xfrm>
            <a:off x="0" y="-715667"/>
            <a:ext cx="830580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8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endParaRPr lang="ru-RU" sz="32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ОЗНАКИ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фронтиру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: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3600" b="1" dirty="0" err="1">
                <a:latin typeface="Book Antiqua" panose="02040602050305030304" pitchFamily="18" charset="0"/>
              </a:rPr>
              <a:t>наявність</a:t>
            </a:r>
            <a:r>
              <a:rPr lang="ru-RU" sz="3600" b="1" dirty="0"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latin typeface="Book Antiqua" panose="02040602050305030304" pitchFamily="18" charset="0"/>
              </a:rPr>
              <a:t>об’ємного</a:t>
            </a:r>
            <a:r>
              <a:rPr lang="ru-RU" sz="3600" b="1" dirty="0"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latin typeface="Book Antiqua" panose="02040602050305030304" pitchFamily="18" charset="0"/>
              </a:rPr>
              <a:t>обширу</a:t>
            </a:r>
            <a:r>
              <a:rPr lang="ru-RU" sz="3600" b="1" dirty="0"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latin typeface="Book Antiqua" panose="02040602050305030304" pitchFamily="18" charset="0"/>
              </a:rPr>
              <a:t>вільних</a:t>
            </a:r>
            <a:r>
              <a:rPr lang="ru-RU" sz="3600" b="1" dirty="0">
                <a:latin typeface="Book Antiqua" panose="02040602050305030304" pitchFamily="18" charset="0"/>
              </a:rPr>
              <a:t>, </a:t>
            </a:r>
            <a:r>
              <a:rPr lang="ru-RU" sz="3600" b="1" dirty="0" err="1">
                <a:latin typeface="Book Antiqua" panose="02040602050305030304" pitchFamily="18" charset="0"/>
              </a:rPr>
              <a:t>слабко</a:t>
            </a:r>
            <a:r>
              <a:rPr lang="ru-RU" sz="3600" b="1" dirty="0"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latin typeface="Book Antiqua" panose="02040602050305030304" pitchFamily="18" charset="0"/>
              </a:rPr>
              <a:t>контрольованих</a:t>
            </a:r>
            <a:r>
              <a:rPr lang="ru-RU" sz="3600" b="1" dirty="0">
                <a:latin typeface="Book Antiqua" panose="02040602050305030304" pitchFamily="18" charset="0"/>
              </a:rPr>
              <a:t> будь-ким земель, не </a:t>
            </a:r>
            <a:r>
              <a:rPr lang="ru-RU" sz="3600" b="1" dirty="0" err="1">
                <a:latin typeface="Book Antiqua" panose="02040602050305030304" pitchFamily="18" charset="0"/>
              </a:rPr>
              <a:t>поглинутих</a:t>
            </a:r>
            <a:r>
              <a:rPr lang="ru-RU" sz="3600" b="1" dirty="0"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latin typeface="Book Antiqua" panose="02040602050305030304" pitchFamily="18" charset="0"/>
              </a:rPr>
              <a:t>жодним</a:t>
            </a:r>
            <a:r>
              <a:rPr lang="ru-RU" sz="3600" b="1" dirty="0"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latin typeface="Book Antiqua" panose="02040602050305030304" pitchFamily="18" charset="0"/>
              </a:rPr>
              <a:t>суспільним</a:t>
            </a:r>
            <a:r>
              <a:rPr lang="ru-RU" sz="3600" b="1" dirty="0"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latin typeface="Book Antiqua" panose="02040602050305030304" pitchFamily="18" charset="0"/>
              </a:rPr>
              <a:t>утворенням</a:t>
            </a:r>
            <a:r>
              <a:rPr lang="ru-RU" sz="3600" b="1" dirty="0">
                <a:latin typeface="Book Antiqua" panose="02040602050305030304" pitchFamily="18" charset="0"/>
              </a:rPr>
              <a:t>,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3600" b="1" dirty="0" err="1">
                <a:latin typeface="Book Antiqua" panose="02040602050305030304" pitchFamily="18" charset="0"/>
              </a:rPr>
              <a:t>можливість</a:t>
            </a:r>
            <a:r>
              <a:rPr lang="ru-RU" sz="3600" b="1" dirty="0"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latin typeface="Book Antiqua" panose="02040602050305030304" pitchFamily="18" charset="0"/>
              </a:rPr>
              <a:t>проникнення</a:t>
            </a:r>
            <a:r>
              <a:rPr lang="ru-RU" sz="3600" b="1" dirty="0"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latin typeface="Book Antiqua" panose="02040602050305030304" pitchFamily="18" charset="0"/>
              </a:rPr>
              <a:t>сюди</a:t>
            </a:r>
            <a:r>
              <a:rPr lang="ru-RU" sz="3600" b="1" dirty="0"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latin typeface="Book Antiqua" panose="02040602050305030304" pitchFamily="18" charset="0"/>
              </a:rPr>
              <a:t>рухливого</a:t>
            </a:r>
            <a:r>
              <a:rPr lang="ru-RU" sz="3600" b="1" dirty="0"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latin typeface="Book Antiqua" panose="02040602050305030304" pitchFamily="18" charset="0"/>
              </a:rPr>
              <a:t>населення</a:t>
            </a:r>
            <a:r>
              <a:rPr lang="ru-RU" sz="3600" b="1" dirty="0">
                <a:latin typeface="Book Antiqua" panose="02040602050305030304" pitchFamily="18" charset="0"/>
              </a:rPr>
              <a:t> з </a:t>
            </a:r>
            <a:r>
              <a:rPr lang="ru-RU" sz="3600" b="1" dirty="0" err="1">
                <a:latin typeface="Book Antiqua" panose="02040602050305030304" pitchFamily="18" charset="0"/>
              </a:rPr>
              <a:t>обох</a:t>
            </a:r>
            <a:r>
              <a:rPr lang="ru-RU" sz="3600" b="1" dirty="0"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latin typeface="Book Antiqua" panose="02040602050305030304" pitchFamily="18" charset="0"/>
              </a:rPr>
              <a:t>боків</a:t>
            </a:r>
            <a:r>
              <a:rPr lang="ru-RU" sz="3600" b="1" dirty="0">
                <a:latin typeface="Book Antiqua" panose="02040602050305030304" pitchFamily="18" charset="0"/>
              </a:rPr>
              <a:t>,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3600" b="1" dirty="0">
                <a:latin typeface="Book Antiqua" panose="02040602050305030304" pitchFamily="18" charset="0"/>
              </a:rPr>
              <a:t>комплекс </a:t>
            </a:r>
            <a:r>
              <a:rPr lang="ru-RU" sz="3600" b="1" dirty="0" err="1">
                <a:latin typeface="Book Antiqua" panose="02040602050305030304" pitchFamily="18" charset="0"/>
              </a:rPr>
              <a:t>різносуб’єктних</a:t>
            </a:r>
            <a:r>
              <a:rPr lang="ru-RU" sz="3600" b="1" dirty="0">
                <a:latin typeface="Book Antiqua" panose="02040602050305030304" pitchFamily="18" charset="0"/>
              </a:rPr>
              <a:t> і </a:t>
            </a:r>
            <a:r>
              <a:rPr lang="ru-RU" sz="3600" b="1" dirty="0" err="1">
                <a:latin typeface="Book Antiqua" panose="02040602050305030304" pitchFamily="18" charset="0"/>
              </a:rPr>
              <a:t>різнохарактерних</a:t>
            </a:r>
            <a:r>
              <a:rPr lang="ru-RU" sz="3600" b="1" dirty="0"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latin typeface="Book Antiqua" panose="02040602050305030304" pitchFamily="18" charset="0"/>
              </a:rPr>
              <a:t>стосунків</a:t>
            </a:r>
            <a:r>
              <a:rPr lang="ru-RU" sz="3600" b="1" dirty="0">
                <a:latin typeface="Book Antiqua" panose="02040602050305030304" pitchFamily="18" charset="0"/>
              </a:rPr>
              <a:t>, </a:t>
            </a:r>
            <a:r>
              <a:rPr lang="ru-RU" sz="3600" b="1" dirty="0" err="1">
                <a:latin typeface="Book Antiqua" panose="02040602050305030304" pitchFamily="18" charset="0"/>
              </a:rPr>
              <a:t>зав’язаних</a:t>
            </a:r>
            <a:r>
              <a:rPr lang="ru-RU" sz="3600" b="1" dirty="0">
                <a:latin typeface="Book Antiqua" panose="02040602050305030304" pitchFamily="18" charset="0"/>
              </a:rPr>
              <a:t> на </a:t>
            </a:r>
            <a:r>
              <a:rPr lang="ru-RU" sz="3600" b="1" dirty="0" err="1">
                <a:latin typeface="Book Antiqua" panose="02040602050305030304" pitchFamily="18" charset="0"/>
              </a:rPr>
              <a:t>проблемі</a:t>
            </a:r>
            <a:r>
              <a:rPr lang="ru-RU" sz="3600" b="1" dirty="0"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latin typeface="Book Antiqua" panose="02040602050305030304" pitchFamily="18" charset="0"/>
              </a:rPr>
              <a:t>фронтиру</a:t>
            </a:r>
            <a:endParaRPr lang="uk-UA" sz="36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930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A6609E-F14C-4D4C-BFC4-E2B4E8CDAD47}"/>
              </a:ext>
            </a:extLst>
          </p:cNvPr>
          <p:cNvSpPr txBox="1"/>
          <p:nvPr/>
        </p:nvSpPr>
        <p:spPr>
          <a:xfrm>
            <a:off x="609600" y="495300"/>
            <a:ext cx="8534400" cy="9325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Book Antiqua" panose="02040602050305030304" pitchFamily="18" charset="0"/>
              </a:rPr>
              <a:t>Структура </a:t>
            </a:r>
            <a:r>
              <a:rPr lang="ru-RU" sz="40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фронтиру</a:t>
            </a:r>
            <a:r>
              <a:rPr lang="ru-RU" sz="4000" b="1" dirty="0">
                <a:solidFill>
                  <a:srgbClr val="FF0000"/>
                </a:solidFill>
                <a:latin typeface="Book Antiqua" panose="02040602050305030304" pitchFamily="18" charset="0"/>
              </a:rPr>
              <a:t>:</a:t>
            </a:r>
          </a:p>
          <a:p>
            <a:pPr marL="571500" indent="-571500">
              <a:buFont typeface="Wingdings" pitchFamily="2" charset="2"/>
              <a:buChar char="§"/>
            </a:pPr>
            <a:r>
              <a:rPr lang="ru-RU" sz="4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зона </a:t>
            </a:r>
            <a:r>
              <a:rPr lang="ru-RU" sz="4000" b="1" i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фронтиру</a:t>
            </a:r>
            <a:r>
              <a:rPr lang="ru-RU" sz="4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</a:p>
          <a:p>
            <a:pPr marL="571500" indent="-571500">
              <a:buFont typeface="Wingdings" pitchFamily="2" charset="2"/>
              <a:buChar char="§"/>
            </a:pPr>
            <a:r>
              <a:rPr lang="ru-RU" sz="4000" b="1" i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прикордоння</a:t>
            </a:r>
            <a:r>
              <a:rPr lang="ru-RU" sz="4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– одним </a:t>
            </a:r>
            <a:r>
              <a:rPr lang="ru-RU" sz="4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краєм</a:t>
            </a:r>
            <a:r>
              <a:rPr lang="ru-RU" sz="4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прилягає</a:t>
            </a:r>
            <a:r>
              <a:rPr lang="ru-RU" sz="4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до </a:t>
            </a:r>
            <a:r>
              <a:rPr lang="ru-RU" sz="4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контрольованих</a:t>
            </a:r>
            <a:r>
              <a:rPr lang="ru-RU" sz="4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тим</a:t>
            </a:r>
            <a:r>
              <a:rPr lang="ru-RU" sz="4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чи</a:t>
            </a:r>
            <a:r>
              <a:rPr lang="ru-RU" sz="4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іншим</a:t>
            </a:r>
            <a:r>
              <a:rPr lang="ru-RU" sz="4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суб’єктом</a:t>
            </a:r>
            <a:r>
              <a:rPr lang="ru-RU" sz="4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земель, а другим – плавно переходить </a:t>
            </a:r>
            <a:r>
              <a:rPr lang="ru-RU" sz="4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безпосередньо</a:t>
            </a:r>
            <a:r>
              <a:rPr lang="ru-RU" sz="4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в зону </a:t>
            </a:r>
            <a:r>
              <a:rPr lang="ru-RU" sz="4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фронтиру</a:t>
            </a:r>
            <a:r>
              <a:rPr lang="ru-RU" sz="4000" b="1" dirty="0">
                <a:solidFill>
                  <a:srgbClr val="002060"/>
                </a:solidFill>
                <a:latin typeface="Book Antiqua" panose="02040602050305030304" pitchFamily="18" charset="0"/>
              </a:rPr>
              <a:t>. </a:t>
            </a:r>
          </a:p>
          <a:p>
            <a:endParaRPr lang="ru-RU" sz="40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sz="4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Рухлива</a:t>
            </a:r>
            <a:r>
              <a:rPr lang="ru-RU" sz="4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межа </a:t>
            </a:r>
            <a:r>
              <a:rPr lang="ru-RU" sz="4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між</a:t>
            </a:r>
            <a:r>
              <a:rPr lang="ru-RU" sz="4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зоною </a:t>
            </a:r>
            <a:r>
              <a:rPr lang="ru-RU" sz="4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фронтиру</a:t>
            </a:r>
            <a:r>
              <a:rPr lang="ru-RU" sz="4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та </a:t>
            </a:r>
            <a:r>
              <a:rPr lang="ru-RU" sz="4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прикордонням</a:t>
            </a:r>
            <a:r>
              <a:rPr lang="ru-RU" sz="4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– </a:t>
            </a:r>
            <a:r>
              <a:rPr lang="ru-RU" sz="4000" b="1" dirty="0">
                <a:solidFill>
                  <a:srgbClr val="FF0000"/>
                </a:solidFill>
                <a:latin typeface="Book Antiqua" panose="02040602050305030304" pitchFamily="18" charset="0"/>
              </a:rPr>
              <a:t>«</a:t>
            </a:r>
            <a:r>
              <a:rPr lang="ru-RU" sz="40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лінія</a:t>
            </a:r>
            <a:r>
              <a:rPr lang="ru-RU" sz="40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включення</a:t>
            </a:r>
            <a:r>
              <a:rPr lang="ru-RU" sz="40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фронтиру</a:t>
            </a:r>
            <a:r>
              <a:rPr lang="ru-RU" sz="4000" b="1" dirty="0">
                <a:solidFill>
                  <a:srgbClr val="FF0000"/>
                </a:solidFill>
                <a:latin typeface="Book Antiqua" panose="02040602050305030304" pitchFamily="18" charset="0"/>
              </a:rPr>
              <a:t>» </a:t>
            </a:r>
            <a:r>
              <a:rPr lang="ru-RU" sz="4000" b="1" dirty="0">
                <a:solidFill>
                  <a:srgbClr val="002060"/>
                </a:solidFill>
                <a:latin typeface="Book Antiqua" panose="02040602050305030304" pitchFamily="18" charset="0"/>
              </a:rPr>
              <a:t>– </a:t>
            </a:r>
            <a:r>
              <a:rPr lang="ru-RU" sz="4000" b="1" i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головний</a:t>
            </a:r>
            <a:r>
              <a:rPr lang="ru-RU" sz="4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4000" b="1" i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об’єкт</a:t>
            </a:r>
            <a:r>
              <a:rPr lang="ru-RU" sz="4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4000" b="1" i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зазіхання</a:t>
            </a:r>
            <a:r>
              <a:rPr lang="ru-RU" sz="4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4000" b="1" i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претендентів</a:t>
            </a:r>
            <a:r>
              <a:rPr lang="ru-RU" sz="4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4000" b="1" i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опанувати</a:t>
            </a:r>
            <a:r>
              <a:rPr lang="ru-RU" sz="4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4000" b="1" i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його</a:t>
            </a:r>
            <a:r>
              <a:rPr lang="ru-RU" sz="4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4000" b="1" i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простір</a:t>
            </a:r>
            <a:endParaRPr lang="uk-UA" sz="40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5122" name="Picture 2" descr="Others Wagon Train Stretched Canvas Print / Canvas Art for sale -  paintingandframe.com">
            <a:extLst>
              <a:ext uri="{FF2B5EF4-FFF2-40B4-BE49-F238E27FC236}">
                <a16:creationId xmlns:a16="http://schemas.microsoft.com/office/drawing/2014/main" id="{C514E6D1-9AE4-B34D-AD75-F2EAA62B6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1" y="1181100"/>
            <a:ext cx="8712390" cy="697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928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3F18FB-F4AD-1C40-9EC6-836CCDD04FDC}"/>
              </a:ext>
            </a:extLst>
          </p:cNvPr>
          <p:cNvSpPr txBox="1"/>
          <p:nvPr/>
        </p:nvSpPr>
        <p:spPr>
          <a:xfrm>
            <a:off x="152400" y="4430"/>
            <a:ext cx="10210800" cy="10002738"/>
          </a:xfrm>
          <a:prstGeom prst="rect">
            <a:avLst/>
          </a:prstGeom>
          <a:solidFill>
            <a:srgbClr val="D9FAFF"/>
          </a:solidFill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КЛЮЧОВІ ВІДМІННОСТІ ФРОНТИРУ: 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має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>
                <a:solidFill>
                  <a:srgbClr val="3D3EFF"/>
                </a:solidFill>
                <a:latin typeface="Book Antiqua" panose="02040602050305030304" pitchFamily="18" charset="0"/>
              </a:rPr>
              <a:t>не </a:t>
            </a:r>
            <a:r>
              <a:rPr lang="ru-RU" sz="3600" b="1" dirty="0" err="1">
                <a:solidFill>
                  <a:srgbClr val="3D3EFF"/>
                </a:solidFill>
                <a:latin typeface="Book Antiqua" panose="02040602050305030304" pitchFamily="18" charset="0"/>
              </a:rPr>
              <a:t>тільки</a:t>
            </a:r>
            <a:r>
              <a:rPr lang="ru-RU" sz="3600" b="1" dirty="0">
                <a:solidFill>
                  <a:srgbClr val="3D3EFF"/>
                </a:solidFill>
                <a:latin typeface="Book Antiqua" panose="02040602050305030304" pitchFamily="18" charset="0"/>
              </a:rPr>
              <a:t> геогр. </a:t>
            </a:r>
            <a:r>
              <a:rPr lang="ru-RU" sz="3600" b="1" dirty="0" err="1">
                <a:solidFill>
                  <a:srgbClr val="3D3EFF"/>
                </a:solidFill>
                <a:latin typeface="Book Antiqua" panose="02040602050305030304" pitchFamily="18" charset="0"/>
              </a:rPr>
              <a:t>вимір</a:t>
            </a:r>
            <a:r>
              <a:rPr lang="ru-RU" sz="3600" b="1" dirty="0">
                <a:solidFill>
                  <a:srgbClr val="3D3EFF"/>
                </a:solidFill>
                <a:latin typeface="Book Antiqua" panose="02040602050305030304" pitchFamily="18" charset="0"/>
              </a:rPr>
              <a:t> (як, </a:t>
            </a:r>
            <a:r>
              <a:rPr lang="ru-RU" sz="3600" b="1" dirty="0" err="1">
                <a:solidFill>
                  <a:srgbClr val="3D3EFF"/>
                </a:solidFill>
                <a:latin typeface="Book Antiqua" panose="02040602050305030304" pitchFamily="18" charset="0"/>
              </a:rPr>
              <a:t>приміром</a:t>
            </a:r>
            <a:r>
              <a:rPr lang="ru-RU" sz="3600" b="1" dirty="0">
                <a:solidFill>
                  <a:srgbClr val="3D3EFF"/>
                </a:solidFill>
                <a:latin typeface="Book Antiqua" panose="02040602050305030304" pitchFamily="18" charset="0"/>
              </a:rPr>
              <a:t>, </a:t>
            </a:r>
            <a:r>
              <a:rPr lang="ru-RU" sz="3600" b="1" dirty="0" err="1">
                <a:solidFill>
                  <a:srgbClr val="3D3EFF"/>
                </a:solidFill>
                <a:latin typeface="Book Antiqua" panose="02040602050305030304" pitchFamily="18" charset="0"/>
              </a:rPr>
              <a:t>держ</a:t>
            </a:r>
            <a:r>
              <a:rPr lang="ru-RU" sz="3600" b="1" dirty="0">
                <a:solidFill>
                  <a:srgbClr val="3D3EFF"/>
                </a:solidFill>
                <a:latin typeface="Book Antiqua" panose="02040602050305030304" pitchFamily="18" charset="0"/>
              </a:rPr>
              <a:t>. кордон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), а й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символічний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,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позначаючи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цивілізаційне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перехрестя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(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фронтир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між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європ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.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переселенцями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та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індіанцями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в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Америці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європейцями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та аборигенами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Австралії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європейською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та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азійською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цивілізаціями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від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Піренеїв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до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Каспійського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моря,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осілим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населенням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Китаю та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азійськими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кочовиками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Степовий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фронтир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України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та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ін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.)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ru-RU" sz="3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якщо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3D3EFF"/>
                </a:solidFill>
                <a:latin typeface="Book Antiqua" panose="02040602050305030304" pitchFamily="18" charset="0"/>
              </a:rPr>
              <a:t>держ</a:t>
            </a:r>
            <a:r>
              <a:rPr lang="ru-RU" sz="3600" b="1" dirty="0">
                <a:solidFill>
                  <a:srgbClr val="3D3EFF"/>
                </a:solidFill>
                <a:latin typeface="Book Antiqua" panose="02040602050305030304" pitchFamily="18" charset="0"/>
              </a:rPr>
              <a:t>. кордон - </a:t>
            </a:r>
            <a:r>
              <a:rPr lang="ru-RU" sz="3600" b="1" dirty="0" err="1">
                <a:solidFill>
                  <a:srgbClr val="3D3EFF"/>
                </a:solidFill>
                <a:latin typeface="Book Antiqua" panose="02040602050305030304" pitchFamily="18" charset="0"/>
              </a:rPr>
              <a:t>фіксація</a:t>
            </a:r>
            <a:r>
              <a:rPr lang="ru-RU" sz="3600" b="1" dirty="0">
                <a:solidFill>
                  <a:srgbClr val="3D3EFF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3D3EFF"/>
                </a:solidFill>
                <a:latin typeface="Book Antiqua" panose="02040602050305030304" pitchFamily="18" charset="0"/>
              </a:rPr>
              <a:t>чіткої</a:t>
            </a:r>
            <a:r>
              <a:rPr lang="ru-RU" sz="3600" b="1" dirty="0">
                <a:solidFill>
                  <a:srgbClr val="3D3EFF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3D3EFF"/>
                </a:solidFill>
                <a:latin typeface="Book Antiqua" panose="02040602050305030304" pitchFamily="18" charset="0"/>
              </a:rPr>
              <a:t>лінії</a:t>
            </a:r>
            <a:r>
              <a:rPr lang="ru-RU" sz="3600" b="1" dirty="0">
                <a:solidFill>
                  <a:srgbClr val="3D3EFF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3D3EFF"/>
                </a:solidFill>
                <a:latin typeface="Book Antiqua" panose="02040602050305030304" pitchFamily="18" charset="0"/>
              </a:rPr>
              <a:t>розмежування</a:t>
            </a:r>
            <a:r>
              <a:rPr lang="ru-RU" sz="3600" b="1" dirty="0">
                <a:solidFill>
                  <a:srgbClr val="3D3EFF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між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двома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суб’єктами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то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фронтир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має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пластичне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просторове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наповнення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. 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У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більшості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випадків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його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межі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умовні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складаються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стихійно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та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динамічно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змінюються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відповідно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до балансу сил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між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тими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спільнотами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які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прагнуть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опанувати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його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на свою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користь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витіснивши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конкурента</a:t>
            </a:r>
            <a:endParaRPr lang="uk-UA" sz="32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6146" name="Picture 2" descr="Fort Union on the old Santa Fe Trail: It's How the West Was Won! | Outdoors  New Mexico">
            <a:extLst>
              <a:ext uri="{FF2B5EF4-FFF2-40B4-BE49-F238E27FC236}">
                <a16:creationId xmlns:a16="http://schemas.microsoft.com/office/drawing/2014/main" id="{B0001F7C-C0C1-A242-8D6B-A3F807188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576" y="2339770"/>
            <a:ext cx="7731024" cy="577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230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A91E9DF-3629-5A4B-B524-1139DA364C8C}"/>
              </a:ext>
            </a:extLst>
          </p:cNvPr>
          <p:cNvSpPr txBox="1"/>
          <p:nvPr/>
        </p:nvSpPr>
        <p:spPr>
          <a:xfrm>
            <a:off x="112897" y="1028700"/>
            <a:ext cx="9144000" cy="7848302"/>
          </a:xfrm>
          <a:prstGeom prst="rect">
            <a:avLst/>
          </a:prstGeom>
          <a:solidFill>
            <a:srgbClr val="D9FAFF"/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фронтир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-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зовнішньо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орієнтований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3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спрямування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відцентрових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сил на </a:t>
            </a:r>
            <a:r>
              <a:rPr lang="ru-RU" sz="3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освоєння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нових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територій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3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тоді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як </a:t>
            </a:r>
            <a:r>
              <a:rPr lang="ru-RU" sz="3600" b="1" dirty="0">
                <a:solidFill>
                  <a:srgbClr val="3D3EFF"/>
                </a:solidFill>
                <a:latin typeface="Book Antiqua" panose="02040602050305030304" pitchFamily="18" charset="0"/>
              </a:rPr>
              <a:t>кордон </a:t>
            </a:r>
            <a:r>
              <a:rPr lang="ru-RU" sz="3600" b="1" dirty="0" err="1">
                <a:solidFill>
                  <a:srgbClr val="3D3EFF"/>
                </a:solidFill>
                <a:latin typeface="Book Antiqua" panose="02040602050305030304" pitchFamily="18" charset="0"/>
              </a:rPr>
              <a:t>обмежує</a:t>
            </a:r>
            <a:r>
              <a:rPr lang="ru-RU" sz="3600" b="1" dirty="0">
                <a:solidFill>
                  <a:srgbClr val="3D3EFF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3D3EFF"/>
                </a:solidFill>
                <a:latin typeface="Book Antiqua" panose="02040602050305030304" pitchFamily="18" charset="0"/>
              </a:rPr>
              <a:t>колонізаційний</a:t>
            </a:r>
            <a:r>
              <a:rPr lang="ru-RU" sz="3600" b="1" dirty="0">
                <a:solidFill>
                  <a:srgbClr val="3D3EFF"/>
                </a:solidFill>
                <a:latin typeface="Book Antiqua" panose="02040602050305030304" pitchFamily="18" charset="0"/>
              </a:rPr>
              <a:t> потяг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.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фронтир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вабить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переселенців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,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функціонує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як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інтеграційний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чинник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для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спільнот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3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локалізованих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по </a:t>
            </a:r>
            <a:r>
              <a:rPr lang="ru-RU" sz="3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обидва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його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боки, а в </a:t>
            </a:r>
            <a:r>
              <a:rPr lang="ru-RU" sz="3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ширшій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перспективі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 — для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взаємопроникнення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різних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цивілізаційних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версій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; </a:t>
            </a:r>
            <a:r>
              <a:rPr lang="ru-RU" sz="3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натомість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3D3EFF"/>
                </a:solidFill>
                <a:latin typeface="Book Antiqua" panose="02040602050305030304" pitchFamily="18" charset="0"/>
              </a:rPr>
              <a:t>кордони</a:t>
            </a:r>
            <a:r>
              <a:rPr lang="ru-RU" sz="3600" b="1" dirty="0">
                <a:solidFill>
                  <a:srgbClr val="3D3EFF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3D3EFF"/>
                </a:solidFill>
                <a:latin typeface="Book Antiqua" panose="02040602050305030304" pitchFamily="18" charset="0"/>
              </a:rPr>
              <a:t>розмежовують</a:t>
            </a:r>
            <a:r>
              <a:rPr lang="ru-RU" sz="3600" b="1" dirty="0">
                <a:solidFill>
                  <a:srgbClr val="3D3EFF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3D3EFF"/>
                </a:solidFill>
                <a:latin typeface="Book Antiqua" panose="02040602050305030304" pitchFamily="18" charset="0"/>
              </a:rPr>
              <a:t>суспільства</a:t>
            </a:r>
            <a:r>
              <a:rPr lang="ru-RU" sz="3600" b="1" dirty="0">
                <a:solidFill>
                  <a:srgbClr val="3D3EFF"/>
                </a:solidFill>
                <a:latin typeface="Book Antiqua" panose="02040602050305030304" pitchFamily="18" charset="0"/>
              </a:rPr>
              <a:t> та </a:t>
            </a:r>
            <a:r>
              <a:rPr lang="ru-RU" sz="3600" b="1" dirty="0" err="1">
                <a:solidFill>
                  <a:srgbClr val="3D3EFF"/>
                </a:solidFill>
                <a:latin typeface="Book Antiqua" panose="02040602050305030304" pitchFamily="18" charset="0"/>
              </a:rPr>
              <a:t>перешкоджають</a:t>
            </a:r>
            <a:r>
              <a:rPr lang="ru-RU" sz="3600" b="1" dirty="0">
                <a:solidFill>
                  <a:srgbClr val="3D3EFF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3D3EFF"/>
                </a:solidFill>
                <a:latin typeface="Book Antiqua" panose="02040602050305030304" pitchFamily="18" charset="0"/>
              </a:rPr>
              <a:t>їхній</a:t>
            </a:r>
            <a:r>
              <a:rPr lang="ru-RU" sz="3600" b="1" dirty="0">
                <a:solidFill>
                  <a:srgbClr val="3D3EFF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3D3EFF"/>
                </a:solidFill>
                <a:latin typeface="Book Antiqua" panose="02040602050305030304" pitchFamily="18" charset="0"/>
              </a:rPr>
              <a:t>інтеграції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.</a:t>
            </a:r>
            <a:endParaRPr lang="uk-UA" sz="36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Picture 8" descr="Картинки по запросу &quot;дикий запад картинки&quot;">
            <a:extLst>
              <a:ext uri="{FF2B5EF4-FFF2-40B4-BE49-F238E27FC236}">
                <a16:creationId xmlns:a16="http://schemas.microsoft.com/office/drawing/2014/main" id="{403BBD68-40CB-894C-A908-9AAC248B6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897" y="1638300"/>
            <a:ext cx="9031103" cy="62492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4715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F749E9-F53C-7A47-8189-6C52BAD492D3}"/>
              </a:ext>
            </a:extLst>
          </p:cNvPr>
          <p:cNvSpPr txBox="1"/>
          <p:nvPr/>
        </p:nvSpPr>
        <p:spPr>
          <a:xfrm>
            <a:off x="457199" y="0"/>
            <a:ext cx="10035121" cy="9941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1</a:t>
            </a:r>
            <a:r>
              <a:rPr lang="ru-RU" sz="3200" b="1" u="sng" dirty="0">
                <a:solidFill>
                  <a:srgbClr val="FF0000"/>
                </a:solidFill>
                <a:latin typeface="Book Antiqua" panose="02040602050305030304" pitchFamily="18" charset="0"/>
              </a:rPr>
              <a:t>."ФРОНТИР ВИКЛЮЧЕННЯ" 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-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має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обмежену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інтегративну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функцію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і в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цьому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сенсі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наближається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до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звичайного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кордону,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передбачаючи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відторгнення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опонентів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на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ціннісному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й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фізичному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рівні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(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винищення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аборигенів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Австралії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чи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індіанців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Пн. Америки) та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мінімальні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інтеграційно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орієнтовані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контакти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(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фронтир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обрамлений Великою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Китайською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стіною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) </a:t>
            </a:r>
          </a:p>
          <a:p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2</a:t>
            </a:r>
            <a:r>
              <a:rPr lang="ru-RU" sz="3200" b="1" u="sng" dirty="0">
                <a:solidFill>
                  <a:srgbClr val="FF0000"/>
                </a:solidFill>
                <a:latin typeface="Book Antiqua" panose="02040602050305030304" pitchFamily="18" charset="0"/>
              </a:rPr>
              <a:t>."ФРОНТИР ВКЛЮЧЕННЯ» 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-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спрямований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на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закриття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Ф. через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інтеграцію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конкурента до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свого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політ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.,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екон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., культ. поля аж до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асиміляції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,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є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чинником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тісних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контактів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різного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рівня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між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спільнотами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які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прагнуть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його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опанувати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стимулює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взаємопроникнення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і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етнічну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взаємодію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. </a:t>
            </a:r>
          </a:p>
          <a:p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!!!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Найчастіше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спостерігаються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гібридні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форми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Ф., коли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переплітаються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жорстка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конфронтація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та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взаємодія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на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різних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рівнях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,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проте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без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асиміляційного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ефекту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.</a:t>
            </a:r>
            <a:endParaRPr lang="uk-UA" sz="32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7170" name="Picture 2" descr="Великая китайская стена: тур к Мутяньюй с обедом | GetYourGuide">
            <a:extLst>
              <a:ext uri="{FF2B5EF4-FFF2-40B4-BE49-F238E27FC236}">
                <a16:creationId xmlns:a16="http://schemas.microsoft.com/office/drawing/2014/main" id="{CFDA7E96-AD83-314A-83CA-5EDDB3F91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321" y="106491"/>
            <a:ext cx="7365373" cy="486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Китайська стіна - карта Китай велика Китайська стіна (Східна Азія - Азія)">
            <a:extLst>
              <a:ext uri="{FF2B5EF4-FFF2-40B4-BE49-F238E27FC236}">
                <a16:creationId xmlns:a16="http://schemas.microsoft.com/office/drawing/2014/main" id="{0BAE473C-80C9-B64C-A4EC-E4957E8F5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5175250"/>
            <a:ext cx="6362065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9145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rgbClr val="B8DEE8"/>
            </a:gs>
            <a:gs pos="13000">
              <a:schemeClr val="accent5">
                <a:lumMod val="40000"/>
                <a:lumOff val="60000"/>
              </a:schemeClr>
            </a:gs>
            <a:gs pos="30000">
              <a:schemeClr val="accent5">
                <a:lumMod val="40000"/>
                <a:lumOff val="60000"/>
              </a:schemeClr>
            </a:gs>
            <a:gs pos="71000">
              <a:schemeClr val="tx2">
                <a:lumMod val="40000"/>
                <a:lumOff val="60000"/>
              </a:schemeClr>
            </a:gs>
            <a:gs pos="86000">
              <a:schemeClr val="accent1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16933" y="70292"/>
            <a:ext cx="10820400" cy="10216708"/>
          </a:xfrm>
          <a:prstGeom prst="rect">
            <a:avLst/>
          </a:prstGeom>
          <a:gradFill>
            <a:gsLst>
              <a:gs pos="11000">
                <a:schemeClr val="accent5">
                  <a:lumMod val="40000"/>
                  <a:lumOff val="60000"/>
                </a:schemeClr>
              </a:gs>
              <a:gs pos="43000">
                <a:srgbClr val="D9FAFF"/>
              </a:gs>
              <a:gs pos="69000">
                <a:srgbClr val="D9FAFF"/>
              </a:gs>
              <a:gs pos="94000">
                <a:schemeClr val="bg1">
                  <a:lumMod val="95000"/>
                </a:schemeClr>
              </a:gs>
            </a:gsLst>
            <a:lin ang="5400000" scaled="1"/>
          </a:gra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76"/>
              </a:lnSpc>
            </a:pPr>
            <a:r>
              <a:rPr lang="uk-UA" sz="3480" b="1" spc="104" dirty="0">
                <a:solidFill>
                  <a:srgbClr val="FF0000"/>
                </a:solidFill>
                <a:latin typeface="Arial Black" panose="020B0A04020102020204" pitchFamily="34" charset="0"/>
                <a:cs typeface="Aparajita" panose="020B0604020202020204" pitchFamily="34" charset="0"/>
              </a:rPr>
              <a:t>ФРЕДЕРІК ДЖЕКСОН ТЕРНЕР</a:t>
            </a:r>
          </a:p>
          <a:p>
            <a:pPr algn="ctr">
              <a:lnSpc>
                <a:spcPts val="4176"/>
              </a:lnSpc>
            </a:pPr>
            <a:r>
              <a:rPr lang="uk-UA" sz="3480" b="1" spc="104" dirty="0">
                <a:solidFill>
                  <a:srgbClr val="FF0000"/>
                </a:solidFill>
                <a:latin typeface="Arial Black" panose="020B0A04020102020204" pitchFamily="34" charset="0"/>
                <a:cs typeface="Aparajita" panose="020B0604020202020204" pitchFamily="34" charset="0"/>
              </a:rPr>
              <a:t>(</a:t>
            </a:r>
            <a:r>
              <a:rPr lang="uk-UA" sz="3480" b="1" spc="104" dirty="0" err="1">
                <a:solidFill>
                  <a:srgbClr val="FF0000"/>
                </a:solidFill>
                <a:latin typeface="Arial Black" panose="020B0A04020102020204" pitchFamily="34" charset="0"/>
                <a:cs typeface="Aparajita" panose="020B0604020202020204" pitchFamily="34" charset="0"/>
              </a:rPr>
              <a:t>амер</a:t>
            </a:r>
            <a:r>
              <a:rPr lang="uk-UA" sz="3480" b="1" spc="104" dirty="0">
                <a:solidFill>
                  <a:srgbClr val="FF0000"/>
                </a:solidFill>
                <a:latin typeface="Arial Black" panose="020B0A04020102020204" pitchFamily="34" charset="0"/>
                <a:cs typeface="Aparajita" panose="020B0604020202020204" pitchFamily="34" charset="0"/>
              </a:rPr>
              <a:t>. історик)</a:t>
            </a:r>
          </a:p>
          <a:p>
            <a:pPr algn="ctr">
              <a:lnSpc>
                <a:spcPts val="4176"/>
              </a:lnSpc>
            </a:pPr>
            <a:r>
              <a:rPr lang="uk-UA" sz="3480" b="1" spc="104" dirty="0">
                <a:solidFill>
                  <a:srgbClr val="FF0000"/>
                </a:solidFill>
                <a:latin typeface="Arial Black" panose="020B0A04020102020204" pitchFamily="34" charset="0"/>
                <a:cs typeface="Aparajita" panose="020B0604020202020204" pitchFamily="34" charset="0"/>
              </a:rPr>
              <a:t>Теорія Великого </a:t>
            </a:r>
            <a:r>
              <a:rPr lang="uk-UA" sz="3480" b="1" spc="104" dirty="0" err="1">
                <a:solidFill>
                  <a:srgbClr val="FF0000"/>
                </a:solidFill>
                <a:latin typeface="Arial Black" panose="020B0A04020102020204" pitchFamily="34" charset="0"/>
                <a:cs typeface="Aparajita" panose="020B0604020202020204" pitchFamily="34" charset="0"/>
              </a:rPr>
              <a:t>форонтиру</a:t>
            </a:r>
            <a:endParaRPr lang="uk-UA" sz="3480" b="1" spc="104" dirty="0">
              <a:solidFill>
                <a:srgbClr val="FF0000"/>
              </a:solidFill>
              <a:latin typeface="Arial Black" panose="020B0A04020102020204" pitchFamily="34" charset="0"/>
              <a:cs typeface="Aparajita" panose="020B0604020202020204" pitchFamily="34" charset="0"/>
            </a:endParaRPr>
          </a:p>
          <a:p>
            <a:pPr>
              <a:lnSpc>
                <a:spcPts val="4176"/>
              </a:lnSpc>
            </a:pPr>
            <a:r>
              <a:rPr lang="uk-UA" sz="3480" b="1" spc="104" dirty="0">
                <a:solidFill>
                  <a:srgbClr val="FF0000"/>
                </a:solidFill>
                <a:latin typeface="Arial Black" panose="020B0A04020102020204" pitchFamily="34" charset="0"/>
                <a:cs typeface="Aparajita" panose="020B0604020202020204" pitchFamily="34" charset="0"/>
              </a:rPr>
              <a:t> 1893 – </a:t>
            </a:r>
            <a:r>
              <a:rPr lang="uk-UA" sz="3480" b="1" i="1" spc="104" dirty="0">
                <a:solidFill>
                  <a:srgbClr val="261076"/>
                </a:solidFill>
              </a:rPr>
              <a:t>на </a:t>
            </a:r>
            <a:r>
              <a:rPr lang="ru-RU" sz="3480" b="1" i="1" spc="104" dirty="0" err="1">
                <a:solidFill>
                  <a:srgbClr val="261076"/>
                </a:solidFill>
              </a:rPr>
              <a:t>Всесвітньому</a:t>
            </a:r>
            <a:r>
              <a:rPr lang="ru-RU" sz="3480" b="1" i="1" spc="104" dirty="0">
                <a:solidFill>
                  <a:srgbClr val="261076"/>
                </a:solidFill>
              </a:rPr>
              <a:t> </a:t>
            </a:r>
            <a:r>
              <a:rPr lang="ru-RU" sz="3480" b="1" i="1" spc="104" dirty="0" err="1">
                <a:solidFill>
                  <a:srgbClr val="261076"/>
                </a:solidFill>
              </a:rPr>
              <a:t>історичному</a:t>
            </a:r>
            <a:r>
              <a:rPr lang="ru-RU" sz="3480" b="1" i="1" spc="104" dirty="0">
                <a:solidFill>
                  <a:srgbClr val="261076"/>
                </a:solidFill>
              </a:rPr>
              <a:t> </a:t>
            </a:r>
            <a:r>
              <a:rPr lang="ru-RU" sz="3480" b="1" i="1" spc="104" dirty="0" err="1">
                <a:solidFill>
                  <a:srgbClr val="261076"/>
                </a:solidFill>
              </a:rPr>
              <a:t>конгресі</a:t>
            </a:r>
            <a:r>
              <a:rPr lang="ru-RU" sz="3480" b="1" i="1" spc="104" dirty="0">
                <a:solidFill>
                  <a:srgbClr val="261076"/>
                </a:solidFill>
              </a:rPr>
              <a:t> в Нью-Йорку </a:t>
            </a:r>
            <a:r>
              <a:rPr lang="uk-UA" sz="3480" b="1" spc="104" dirty="0">
                <a:solidFill>
                  <a:srgbClr val="FF0000"/>
                </a:solidFill>
                <a:latin typeface="Arial Black" panose="020B0A04020102020204" pitchFamily="34" charset="0"/>
                <a:cs typeface="Aparajita" panose="020B0604020202020204" pitchFamily="34" charset="0"/>
              </a:rPr>
              <a:t>«Значення </a:t>
            </a:r>
            <a:r>
              <a:rPr lang="uk-UA" sz="3480" b="1" spc="104" dirty="0" err="1">
                <a:solidFill>
                  <a:srgbClr val="FF0000"/>
                </a:solidFill>
                <a:latin typeface="Arial Black" panose="020B0A04020102020204" pitchFamily="34" charset="0"/>
                <a:cs typeface="Aparajita" panose="020B0604020202020204" pitchFamily="34" charset="0"/>
              </a:rPr>
              <a:t>фронтиру</a:t>
            </a:r>
            <a:r>
              <a:rPr lang="uk-UA" sz="3480" b="1" spc="104" dirty="0">
                <a:solidFill>
                  <a:srgbClr val="FF0000"/>
                </a:solidFill>
                <a:latin typeface="Arial Black" panose="020B0A04020102020204" pitchFamily="34" charset="0"/>
                <a:cs typeface="Aparajita" panose="020B0604020202020204" pitchFamily="34" charset="0"/>
              </a:rPr>
              <a:t> в американській історії» </a:t>
            </a:r>
            <a:r>
              <a:rPr lang="uk-UA" sz="3480" b="1" i="1" spc="104" dirty="0">
                <a:solidFill>
                  <a:srgbClr val="261076"/>
                </a:solidFill>
              </a:rPr>
              <a:t>- </a:t>
            </a:r>
          </a:p>
          <a:p>
            <a:pPr marL="457200" indent="-457200">
              <a:lnSpc>
                <a:spcPts val="4176"/>
              </a:lnSpc>
              <a:buFont typeface="Wingdings" pitchFamily="2" charset="2"/>
              <a:buChar char="ü"/>
            </a:pPr>
            <a:r>
              <a:rPr lang="uk-UA" sz="3200" b="1" i="1" spc="104" dirty="0">
                <a:solidFill>
                  <a:srgbClr val="261076"/>
                </a:solidFill>
              </a:rPr>
              <a:t>обґрунтував  теорію </a:t>
            </a:r>
            <a:r>
              <a:rPr lang="uk-UA" sz="3200" b="1" i="1" spc="104" dirty="0" err="1">
                <a:solidFill>
                  <a:srgbClr val="261076"/>
                </a:solidFill>
              </a:rPr>
              <a:t>фронтиру</a:t>
            </a:r>
            <a:r>
              <a:rPr lang="uk-UA" sz="3200" b="1" i="1" spc="104" dirty="0">
                <a:solidFill>
                  <a:srgbClr val="261076"/>
                </a:solidFill>
              </a:rPr>
              <a:t>; </a:t>
            </a:r>
          </a:p>
          <a:p>
            <a:pPr marL="457200" indent="-457200">
              <a:lnSpc>
                <a:spcPts val="4176"/>
              </a:lnSpc>
              <a:buFont typeface="Wingdings" pitchFamily="2" charset="2"/>
              <a:buChar char="ü"/>
            </a:pPr>
            <a:r>
              <a:rPr lang="uk-UA" sz="3200" b="1" i="1" spc="104" dirty="0">
                <a:solidFill>
                  <a:srgbClr val="261076"/>
                </a:solidFill>
              </a:rPr>
              <a:t>зв'язав </a:t>
            </a:r>
            <a:r>
              <a:rPr lang="uk-UA" sz="3200" b="1" i="1" spc="104" dirty="0" err="1">
                <a:solidFill>
                  <a:srgbClr val="261076"/>
                </a:solidFill>
              </a:rPr>
              <a:t>фронтир</a:t>
            </a:r>
            <a:r>
              <a:rPr lang="uk-UA" sz="3200" b="1" i="1" spc="104" dirty="0">
                <a:solidFill>
                  <a:srgbClr val="261076"/>
                </a:solidFill>
              </a:rPr>
              <a:t> з національним характером американців;</a:t>
            </a:r>
          </a:p>
          <a:p>
            <a:pPr marL="457200" indent="-457200">
              <a:lnSpc>
                <a:spcPts val="4176"/>
              </a:lnSpc>
              <a:buFont typeface="Wingdings" pitchFamily="2" charset="2"/>
              <a:buChar char="ü"/>
            </a:pPr>
            <a:r>
              <a:rPr lang="uk-UA" sz="3200" b="1" i="1" spc="104" dirty="0">
                <a:solidFill>
                  <a:srgbClr val="261076"/>
                </a:solidFill>
              </a:rPr>
              <a:t> </a:t>
            </a:r>
            <a:r>
              <a:rPr lang="uk-UA" sz="3200" b="1" i="1" spc="104" dirty="0" err="1">
                <a:solidFill>
                  <a:srgbClr val="FF0000"/>
                </a:solidFill>
              </a:rPr>
              <a:t>фронтир</a:t>
            </a:r>
            <a:r>
              <a:rPr lang="uk-UA" sz="3200" b="1" i="1" spc="104" dirty="0">
                <a:solidFill>
                  <a:srgbClr val="FF0000"/>
                </a:solidFill>
              </a:rPr>
              <a:t> – це стан суспільства, пересувний динамічний кордон</a:t>
            </a:r>
            <a:r>
              <a:rPr lang="uk-UA" sz="3200" b="1" i="1" spc="104" dirty="0">
                <a:solidFill>
                  <a:srgbClr val="261076"/>
                </a:solidFill>
              </a:rPr>
              <a:t>, лінія, що постійно зсувається усе далі углибину території, що освоюється;</a:t>
            </a:r>
          </a:p>
          <a:p>
            <a:pPr marL="457200" indent="-457200">
              <a:lnSpc>
                <a:spcPts val="4176"/>
              </a:lnSpc>
              <a:buFont typeface="Wingdings" pitchFamily="2" charset="2"/>
              <a:buChar char="ü"/>
            </a:pPr>
            <a:r>
              <a:rPr lang="uk-UA" sz="3200" b="1" i="1" spc="104" dirty="0">
                <a:solidFill>
                  <a:srgbClr val="261076"/>
                </a:solidFill>
              </a:rPr>
              <a:t> </a:t>
            </a:r>
            <a:r>
              <a:rPr lang="ru-RU" sz="3200" b="1" i="1" spc="104" dirty="0" err="1">
                <a:solidFill>
                  <a:srgbClr val="FF0000"/>
                </a:solidFill>
              </a:rPr>
              <a:t>безперервна</a:t>
            </a:r>
            <a:r>
              <a:rPr lang="ru-RU" sz="3200" b="1" i="1" spc="104" dirty="0">
                <a:solidFill>
                  <a:srgbClr val="FF0000"/>
                </a:solidFill>
              </a:rPr>
              <a:t> межа </a:t>
            </a:r>
            <a:r>
              <a:rPr lang="ru-RU" sz="3200" b="1" i="1" spc="104" dirty="0" err="1">
                <a:solidFill>
                  <a:srgbClr val="FF0000"/>
                </a:solidFill>
              </a:rPr>
              <a:t>освоюваних</a:t>
            </a:r>
            <a:r>
              <a:rPr lang="ru-RU" sz="3200" b="1" i="1" spc="104" dirty="0">
                <a:solidFill>
                  <a:srgbClr val="FF0000"/>
                </a:solidFill>
              </a:rPr>
              <a:t> в 1820–1890 </a:t>
            </a:r>
            <a:r>
              <a:rPr lang="ru-RU" sz="3200" b="1" i="1" spc="104" dirty="0" err="1">
                <a:solidFill>
                  <a:srgbClr val="FF0000"/>
                </a:solidFill>
              </a:rPr>
              <a:t>рр</a:t>
            </a:r>
            <a:r>
              <a:rPr lang="ru-RU" sz="3200" b="1" i="1" spc="104" dirty="0">
                <a:solidFill>
                  <a:srgbClr val="FF0000"/>
                </a:solidFill>
              </a:rPr>
              <a:t>. </a:t>
            </a:r>
            <a:r>
              <a:rPr lang="ru-RU" sz="3200" b="1" i="1" spc="104" dirty="0" err="1">
                <a:solidFill>
                  <a:srgbClr val="FF0000"/>
                </a:solidFill>
              </a:rPr>
              <a:t>територій</a:t>
            </a:r>
            <a:r>
              <a:rPr lang="ru-RU" sz="3200" b="1" i="1" spc="104" dirty="0">
                <a:solidFill>
                  <a:srgbClr val="FF0000"/>
                </a:solidFill>
              </a:rPr>
              <a:t>, де </a:t>
            </a:r>
            <a:r>
              <a:rPr lang="ru-RU" sz="3200" b="1" i="1" spc="104" dirty="0" err="1">
                <a:solidFill>
                  <a:srgbClr val="FF0000"/>
                </a:solidFill>
              </a:rPr>
              <a:t>влада</a:t>
            </a:r>
            <a:r>
              <a:rPr lang="ru-RU" sz="3200" b="1" i="1" spc="104" dirty="0">
                <a:solidFill>
                  <a:srgbClr val="FF0000"/>
                </a:solidFill>
              </a:rPr>
              <a:t> </a:t>
            </a:r>
            <a:r>
              <a:rPr lang="ru-RU" sz="3200" b="1" i="1" spc="104" dirty="0" err="1">
                <a:solidFill>
                  <a:srgbClr val="FF0000"/>
                </a:solidFill>
              </a:rPr>
              <a:t>держави</a:t>
            </a:r>
            <a:r>
              <a:rPr lang="ru-RU" sz="3200" b="1" i="1" spc="104" dirty="0">
                <a:solidFill>
                  <a:srgbClr val="FF0000"/>
                </a:solidFill>
              </a:rPr>
              <a:t> </a:t>
            </a:r>
            <a:r>
              <a:rPr lang="ru-RU" sz="3200" b="1" i="1" spc="104" dirty="0" err="1">
                <a:solidFill>
                  <a:srgbClr val="FF0000"/>
                </a:solidFill>
              </a:rPr>
              <a:t>умовна</a:t>
            </a:r>
            <a:r>
              <a:rPr lang="ru-RU" sz="3200" b="1" i="1" spc="104" dirty="0">
                <a:solidFill>
                  <a:srgbClr val="FF0000"/>
                </a:solidFill>
              </a:rPr>
              <a:t>, а </a:t>
            </a:r>
            <a:r>
              <a:rPr lang="ru-RU" sz="3200" b="1" i="1" spc="104" dirty="0" err="1">
                <a:solidFill>
                  <a:srgbClr val="FF0000"/>
                </a:solidFill>
              </a:rPr>
              <a:t>ресурси</a:t>
            </a:r>
            <a:r>
              <a:rPr lang="ru-RU" sz="3200" b="1" i="1" spc="104" dirty="0">
                <a:solidFill>
                  <a:srgbClr val="FF0000"/>
                </a:solidFill>
              </a:rPr>
              <a:t> </a:t>
            </a:r>
            <a:r>
              <a:rPr lang="ru-RU" sz="3200" b="1" i="1" spc="104" dirty="0" err="1">
                <a:solidFill>
                  <a:srgbClr val="FF0000"/>
                </a:solidFill>
              </a:rPr>
              <a:t>обширні</a:t>
            </a:r>
            <a:r>
              <a:rPr lang="ru-RU" sz="3200" b="1" i="1" spc="104" dirty="0">
                <a:solidFill>
                  <a:srgbClr val="FF0000"/>
                </a:solidFill>
              </a:rPr>
              <a:t>; </a:t>
            </a:r>
          </a:p>
          <a:p>
            <a:pPr marL="457200" indent="-457200">
              <a:lnSpc>
                <a:spcPts val="4176"/>
              </a:lnSpc>
              <a:buFont typeface="Wingdings" pitchFamily="2" charset="2"/>
              <a:buChar char="ü"/>
            </a:pPr>
            <a:r>
              <a:rPr lang="uk-UA" sz="3200" b="1" i="1" spc="104" dirty="0" err="1">
                <a:solidFill>
                  <a:srgbClr val="FF0000"/>
                </a:solidFill>
              </a:rPr>
              <a:t>фронтир</a:t>
            </a:r>
            <a:r>
              <a:rPr lang="uk-UA" sz="3200" b="1" i="1" spc="104" dirty="0">
                <a:solidFill>
                  <a:srgbClr val="FF0000"/>
                </a:solidFill>
              </a:rPr>
              <a:t> – не тільки географічне, але й політичне і соціальне явище в американській історії і культурі має символічне значення, міфологізований</a:t>
            </a:r>
          </a:p>
          <a:p>
            <a:pPr>
              <a:lnSpc>
                <a:spcPts val="4176"/>
              </a:lnSpc>
            </a:pPr>
            <a:endParaRPr lang="en-US" sz="3480" b="1" i="1" spc="104" dirty="0">
              <a:solidFill>
                <a:srgbClr val="FF0000"/>
              </a:solidFill>
            </a:endParaRPr>
          </a:p>
        </p:txBody>
      </p:sp>
      <p:pic>
        <p:nvPicPr>
          <p:cNvPr id="8198" name="Picture 6" descr="Картинки по запросу &quot;дикий запад картинки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333" y="266700"/>
            <a:ext cx="7450667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Картинки по запросу &quot;дикий запад картинк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566" y="5109830"/>
            <a:ext cx="7194434" cy="4800413"/>
          </a:xfrm>
          <a:prstGeom prst="rect">
            <a:avLst/>
          </a:prstGeom>
          <a:gradFill>
            <a:gsLst>
              <a:gs pos="11000">
                <a:schemeClr val="accent5">
                  <a:lumMod val="40000"/>
                  <a:lumOff val="60000"/>
                </a:schemeClr>
              </a:gs>
              <a:gs pos="43000">
                <a:srgbClr val="D9FAFF"/>
              </a:gs>
              <a:gs pos="69000">
                <a:srgbClr val="D9FAFF"/>
              </a:gs>
              <a:gs pos="94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48932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82A00E5-CBB4-4D4B-884E-A17D62A340ED}"/>
              </a:ext>
            </a:extLst>
          </p:cNvPr>
          <p:cNvSpPr txBox="1"/>
          <p:nvPr/>
        </p:nvSpPr>
        <p:spPr>
          <a:xfrm>
            <a:off x="228600" y="142131"/>
            <a:ext cx="7848600" cy="10002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Суть </a:t>
            </a:r>
            <a:r>
              <a:rPr lang="ru-RU" sz="2800" b="1" u="sng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теорії</a:t>
            </a:r>
            <a:r>
              <a:rPr lang="ru-RU" sz="2800" b="1" u="sng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Ф. Тернера: </a:t>
            </a:r>
          </a:p>
          <a:p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Брак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вільних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земель на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Сході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та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їхня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неосяжність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на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Заході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, а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також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потяг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американців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до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свободи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просував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межу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поселень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все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далі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вглиб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континенту.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</a:p>
          <a:p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За 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Ф. Дж. Тернером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це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процес</a:t>
            </a:r>
            <a:r>
              <a:rPr lang="ru-RU" sz="28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«</a:t>
            </a:r>
            <a:r>
              <a:rPr lang="ru-RU" sz="28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зіткнення</a:t>
            </a:r>
            <a:r>
              <a:rPr lang="ru-RU" sz="28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варварства з </a:t>
            </a:r>
            <a:r>
              <a:rPr lang="ru-RU" sz="28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цивілізацією</a:t>
            </a:r>
            <a:r>
              <a:rPr lang="ru-RU" sz="28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», </a:t>
            </a:r>
            <a:r>
              <a:rPr lang="ru-RU" sz="28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наслідком</a:t>
            </a:r>
            <a:r>
              <a:rPr lang="ru-RU" sz="28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чого</a:t>
            </a:r>
            <a:r>
              <a:rPr lang="ru-RU" sz="28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був</a:t>
            </a:r>
            <a:r>
              <a:rPr lang="ru-RU" sz="28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розвиток</a:t>
            </a:r>
            <a:r>
              <a:rPr lang="ru-RU" sz="28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духу </a:t>
            </a:r>
            <a:r>
              <a:rPr lang="ru-RU" sz="28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індивідуалізму</a:t>
            </a:r>
            <a:r>
              <a:rPr lang="ru-RU" sz="28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28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формування</a:t>
            </a:r>
            <a:r>
              <a:rPr lang="ru-RU" sz="28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американської</a:t>
            </a:r>
            <a:r>
              <a:rPr lang="ru-RU" sz="28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нації</a:t>
            </a:r>
            <a:r>
              <a:rPr lang="ru-RU" sz="28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28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зміцнення</a:t>
            </a:r>
            <a:r>
              <a:rPr lang="ru-RU" sz="28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демократії</a:t>
            </a:r>
            <a:r>
              <a:rPr lang="ru-RU" sz="28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. </a:t>
            </a:r>
          </a:p>
          <a:p>
            <a:endParaRPr lang="ru-RU" sz="28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Доктрина 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«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випускного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клапану»:</a:t>
            </a:r>
          </a:p>
          <a:p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Наявність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вільних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земель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сприяла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вирішенню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соціальних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проблем. </a:t>
            </a:r>
          </a:p>
          <a:p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Таким чином, на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противагу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Європі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, США </a:t>
            </a:r>
            <a:r>
              <a:rPr lang="ru-RU" sz="28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вдалося</a:t>
            </a:r>
            <a:r>
              <a:rPr lang="ru-RU" sz="28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уникнути</a:t>
            </a:r>
            <a:r>
              <a:rPr lang="ru-RU" sz="28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гострих</a:t>
            </a:r>
            <a:r>
              <a:rPr lang="ru-RU" sz="28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форм </a:t>
            </a:r>
            <a:r>
              <a:rPr lang="ru-RU" sz="28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суспільних</a:t>
            </a:r>
            <a:r>
              <a:rPr lang="ru-RU" sz="28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протиріч</a:t>
            </a:r>
            <a:r>
              <a:rPr lang="ru-RU" sz="28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.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</a:p>
          <a:p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Фронтир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довго</a:t>
            </a:r>
            <a:b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служив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свого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роду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соціально-економічним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каталізатором</a:t>
            </a:r>
            <a:r>
              <a:rPr lang="ru-RU" sz="28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розвитку</a:t>
            </a:r>
            <a:b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США 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та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сприяв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розвитку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духу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підприємництва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і демократичного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індивідуалізму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. </a:t>
            </a:r>
            <a:endParaRPr lang="uk-UA" sz="28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Picture 2" descr="Фронтир - презентация онлайн">
            <a:extLst>
              <a:ext uri="{FF2B5EF4-FFF2-40B4-BE49-F238E27FC236}">
                <a16:creationId xmlns:a16="http://schemas.microsoft.com/office/drawing/2014/main" id="{638600D9-0126-554E-AAB5-7EB81490A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028700"/>
            <a:ext cx="10363200" cy="776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4286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25414F-EA94-6A46-8E18-05FC96214C68}"/>
              </a:ext>
            </a:extLst>
          </p:cNvPr>
          <p:cNvSpPr txBox="1"/>
          <p:nvPr/>
        </p:nvSpPr>
        <p:spPr>
          <a:xfrm>
            <a:off x="152400" y="896371"/>
            <a:ext cx="9144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У 1924 р. Ф. Тернер уточнив </a:t>
            </a:r>
            <a:r>
              <a:rPr lang="ru-RU" sz="32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цю</a:t>
            </a:r>
            <a:r>
              <a:rPr lang="ru-RU" sz="32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дефініцію</a:t>
            </a:r>
            <a:r>
              <a:rPr lang="ru-RU" sz="32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: </a:t>
            </a:r>
            <a:r>
              <a:rPr lang="ru-RU" sz="32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«</a:t>
            </a:r>
            <a:r>
              <a:rPr lang="ru-RU" sz="32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Фронтир</a:t>
            </a:r>
            <a:r>
              <a:rPr lang="ru-RU" sz="32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- по </a:t>
            </a:r>
            <a:r>
              <a:rPr lang="ru-RU" sz="32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суті</a:t>
            </a:r>
            <a:r>
              <a:rPr lang="ru-RU" sz="32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32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тимчасовий</a:t>
            </a:r>
            <a:r>
              <a:rPr lang="ru-RU" sz="32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кордон </a:t>
            </a:r>
            <a:r>
              <a:rPr lang="ru-RU" sz="32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експансивного</a:t>
            </a:r>
            <a:r>
              <a:rPr lang="ru-RU" sz="32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суспільства</a:t>
            </a:r>
            <a:r>
              <a:rPr lang="ru-RU" sz="32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на краю </a:t>
            </a:r>
            <a:r>
              <a:rPr lang="ru-RU" sz="32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вільних</a:t>
            </a:r>
            <a:r>
              <a:rPr lang="ru-RU" sz="32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земель</a:t>
            </a:r>
            <a:r>
              <a:rPr lang="ru-RU" sz="32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, ... </a:t>
            </a:r>
            <a:r>
              <a:rPr lang="ru-RU" sz="32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найближча</a:t>
            </a:r>
            <a:r>
              <a:rPr lang="ru-RU" sz="32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до диких земель зона </a:t>
            </a:r>
            <a:r>
              <a:rPr lang="ru-RU" sz="32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поселень</a:t>
            </a:r>
            <a:r>
              <a:rPr lang="ru-RU" sz="32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, де </a:t>
            </a:r>
            <a:r>
              <a:rPr lang="ru-RU" sz="32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суспільство</a:t>
            </a:r>
            <a:r>
              <a:rPr lang="ru-RU" sz="32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та </a:t>
            </a:r>
            <a:r>
              <a:rPr lang="ru-RU" sz="32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влада</a:t>
            </a:r>
            <a:r>
              <a:rPr lang="ru-RU" sz="32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невизначені</a:t>
            </a:r>
            <a:r>
              <a:rPr lang="ru-RU" sz="32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або</a:t>
            </a:r>
            <a:r>
              <a:rPr lang="ru-RU" sz="32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організовані</a:t>
            </a:r>
            <a:r>
              <a:rPr lang="ru-RU" sz="32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не </a:t>
            </a:r>
            <a:r>
              <a:rPr lang="ru-RU" sz="32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повністю</a:t>
            </a:r>
            <a:r>
              <a:rPr lang="ru-RU" sz="32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»</a:t>
            </a:r>
            <a:endParaRPr lang="uk-UA" sz="32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74BCAD-B1D9-C148-81A1-31FE73D74C8C}"/>
              </a:ext>
            </a:extLst>
          </p:cNvPr>
          <p:cNvSpPr txBox="1"/>
          <p:nvPr/>
        </p:nvSpPr>
        <p:spPr>
          <a:xfrm>
            <a:off x="152400" y="5055781"/>
            <a:ext cx="96012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Американський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історик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та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східознавець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Оуен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Латтімор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: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Фронтир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як зона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інтенсивної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взаємодії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різних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культур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міжцивілізаційного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полікультурного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впливу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(«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Внутрішні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фронтири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Китаю», 1940 р.)</a:t>
            </a:r>
            <a:endParaRPr lang="uk-UA" sz="32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Picture 2" descr="Картинки по запросу &quot;дикий запад картинки&quot;">
            <a:extLst>
              <a:ext uri="{FF2B5EF4-FFF2-40B4-BE49-F238E27FC236}">
                <a16:creationId xmlns:a16="http://schemas.microsoft.com/office/drawing/2014/main" id="{186A9911-7B6C-0C46-BF28-36DD1180E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13291"/>
            <a:ext cx="8763000" cy="51811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Картинки по запросу &quot;сша картинки&quot;">
            <a:extLst>
              <a:ext uri="{FF2B5EF4-FFF2-40B4-BE49-F238E27FC236}">
                <a16:creationId xmlns:a16="http://schemas.microsoft.com/office/drawing/2014/main" id="{60CF9E5F-E757-684B-8561-384970F95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949" y="5011980"/>
            <a:ext cx="8747051" cy="5234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799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912" t="2793" r="913"/>
          <a:stretch>
            <a:fillRect/>
          </a:stretch>
        </p:blipFill>
        <p:spPr>
          <a:xfrm>
            <a:off x="-42614" y="5443"/>
            <a:ext cx="18330614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81000" y="8115300"/>
            <a:ext cx="16535400" cy="16792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312" b="1" i="0" spc="265" dirty="0">
                <a:solidFill>
                  <a:srgbClr val="224B2F"/>
                </a:solidFill>
                <a:latin typeface="Lora"/>
              </a:rPr>
              <a:t> </a:t>
            </a:r>
            <a:r>
              <a:rPr lang="en-US" sz="2800" b="1" spc="265" dirty="0">
                <a:solidFill>
                  <a:srgbClr val="FF0000"/>
                </a:solidFill>
                <a:latin typeface="Arial Black" panose="020B0A04020102020204" pitchFamily="34" charset="0"/>
              </a:rPr>
              <a:t>ГЕОПОЛІТИЧН</a:t>
            </a:r>
            <a:r>
              <a:rPr lang="uk-UA" sz="2800" b="1" spc="265" dirty="0">
                <a:solidFill>
                  <a:srgbClr val="FF0000"/>
                </a:solidFill>
                <a:latin typeface="Arial Black" panose="020B0A04020102020204" pitchFamily="34" charset="0"/>
              </a:rPr>
              <a:t>І ЛІНІЇ </a:t>
            </a:r>
            <a:r>
              <a:rPr lang="uk-UA" sz="2800" b="1" spc="265" dirty="0">
                <a:solidFill>
                  <a:srgbClr val="224B2F"/>
                </a:solidFill>
                <a:latin typeface="Arial Black" panose="020B0A04020102020204" pitchFamily="34" charset="0"/>
              </a:rPr>
              <a:t>– первинні елементи з'єднання світового геополітичного простору, що проявляють та впорядковують систему силової взаємодії між державами та їх союзами</a:t>
            </a:r>
            <a:endParaRPr lang="en-US" sz="2800" b="1" spc="265" dirty="0">
              <a:solidFill>
                <a:srgbClr val="224B2F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304800" y="266700"/>
            <a:ext cx="8077200" cy="10216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76"/>
              </a:lnSpc>
            </a:pPr>
            <a:r>
              <a:rPr lang="uk-UA" sz="3600" b="1" spc="104" dirty="0">
                <a:solidFill>
                  <a:srgbClr val="FF0000"/>
                </a:solidFill>
                <a:cs typeface="Arial" panose="020B0604020202020204" pitchFamily="34" charset="0"/>
              </a:rPr>
              <a:t>ФРОНТИР</a:t>
            </a:r>
            <a:r>
              <a:rPr lang="uk-UA" sz="3600" b="1" spc="104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uk-UA" sz="2800" b="1" spc="104" dirty="0">
                <a:solidFill>
                  <a:srgbClr val="002060"/>
                </a:solidFill>
                <a:cs typeface="Arial" panose="020B0604020202020204" pitchFamily="34" charset="0"/>
              </a:rPr>
              <a:t>для США ще 100 років тому географічно «закритий», однак з ним міцно пов’язаний</a:t>
            </a:r>
            <a:r>
              <a:rPr lang="uk-UA" sz="2800" b="1" spc="104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uk-UA" sz="2800" b="1" spc="104" dirty="0">
                <a:solidFill>
                  <a:srgbClr val="FF0000"/>
                </a:solidFill>
                <a:cs typeface="Arial" panose="020B0604020202020204" pitchFamily="34" charset="0"/>
              </a:rPr>
              <a:t>феномен американської мрії;</a:t>
            </a:r>
            <a:r>
              <a:rPr lang="uk-UA" sz="2800" b="1" spc="104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</a:p>
          <a:p>
            <a:pPr>
              <a:lnSpc>
                <a:spcPts val="4176"/>
              </a:lnSpc>
            </a:pPr>
            <a:r>
              <a:rPr lang="uk-UA" sz="2800" b="1" spc="104" dirty="0">
                <a:solidFill>
                  <a:srgbClr val="002060"/>
                </a:solidFill>
                <a:cs typeface="Arial" panose="020B0604020202020204" pitchFamily="34" charset="0"/>
              </a:rPr>
              <a:t>він визначає</a:t>
            </a:r>
            <a:r>
              <a:rPr lang="uk-UA" sz="2800" b="1" spc="104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uk-UA" sz="2800" b="1" spc="104" dirty="0">
                <a:solidFill>
                  <a:srgbClr val="FF0000"/>
                </a:solidFill>
                <a:cs typeface="Arial" panose="020B0604020202020204" pitchFamily="34" charset="0"/>
              </a:rPr>
              <a:t>ідеологічне сприйняття США, їх місію як «піонерів»  у світі;</a:t>
            </a:r>
            <a:r>
              <a:rPr lang="uk-UA" sz="2800" b="1" spc="104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uk-UA" sz="2800" b="1" spc="104" dirty="0">
                <a:solidFill>
                  <a:srgbClr val="002060"/>
                </a:solidFill>
                <a:cs typeface="Arial" panose="020B0604020202020204" pitchFamily="34" charset="0"/>
              </a:rPr>
              <a:t>спрямовує політичну риторику прогресу як довічну боротьбу з силами варварства та зла.</a:t>
            </a:r>
          </a:p>
          <a:p>
            <a:pPr>
              <a:lnSpc>
                <a:spcPts val="4176"/>
              </a:lnSpc>
            </a:pPr>
            <a:r>
              <a:rPr lang="uk-UA" sz="2800" b="1" spc="104" dirty="0">
                <a:solidFill>
                  <a:srgbClr val="002060"/>
                </a:solidFill>
                <a:cs typeface="Arial" panose="020B0604020202020204" pitchFamily="34" charset="0"/>
              </a:rPr>
              <a:t>Феномен американського </a:t>
            </a:r>
            <a:r>
              <a:rPr lang="uk-UA" sz="2800" b="1" spc="104" dirty="0" err="1">
                <a:solidFill>
                  <a:srgbClr val="002060"/>
                </a:solidFill>
                <a:cs typeface="Arial" panose="020B0604020202020204" pitchFamily="34" charset="0"/>
              </a:rPr>
              <a:t>фронтиру</a:t>
            </a:r>
            <a:r>
              <a:rPr lang="uk-UA" sz="2800" b="1" spc="104" dirty="0">
                <a:solidFill>
                  <a:srgbClr val="002060"/>
                </a:solidFill>
                <a:cs typeface="Arial" panose="020B0604020202020204" pitchFamily="34" charset="0"/>
              </a:rPr>
              <a:t> створювався в епоху становлення нової американської держави – США створювалися «не Богом, а людьми» (пуритани, піонери, золотошукачі)</a:t>
            </a:r>
            <a:r>
              <a:rPr lang="uk-UA" sz="2800" b="1" spc="104" dirty="0">
                <a:solidFill>
                  <a:srgbClr val="7030A0"/>
                </a:solidFill>
                <a:cs typeface="Arial" panose="020B0604020202020204" pitchFamily="34" charset="0"/>
              </a:rPr>
              <a:t>            </a:t>
            </a:r>
            <a:r>
              <a:rPr lang="uk-UA" sz="2800" b="1" spc="104" dirty="0">
                <a:solidFill>
                  <a:srgbClr val="FF0000"/>
                </a:solidFill>
                <a:cs typeface="Arial" panose="020B0604020202020204" pitchFamily="34" charset="0"/>
              </a:rPr>
              <a:t>США – це рай на Землі </a:t>
            </a:r>
          </a:p>
          <a:p>
            <a:pPr>
              <a:lnSpc>
                <a:spcPts val="4176"/>
              </a:lnSpc>
            </a:pPr>
            <a:r>
              <a:rPr lang="uk-UA" sz="2800" b="1" spc="104" dirty="0">
                <a:solidFill>
                  <a:srgbClr val="7030A0"/>
                </a:solidFill>
                <a:cs typeface="Arial" panose="020B0604020202020204" pitchFamily="34" charset="0"/>
              </a:rPr>
              <a:t>           </a:t>
            </a:r>
            <a:r>
              <a:rPr lang="uk-UA" sz="2800" b="1" spc="104" dirty="0">
                <a:solidFill>
                  <a:srgbClr val="002060"/>
                </a:solidFill>
                <a:cs typeface="Arial" panose="020B0604020202020204" pitchFamily="34" charset="0"/>
              </a:rPr>
              <a:t>існують землі, які даровані Богом і їх потрібно освоїти; </a:t>
            </a:r>
            <a:r>
              <a:rPr lang="uk-UA" sz="2800" b="1" spc="104" dirty="0">
                <a:solidFill>
                  <a:srgbClr val="FF0000"/>
                </a:solidFill>
                <a:cs typeface="Arial" panose="020B0604020202020204" pitchFamily="34" charset="0"/>
              </a:rPr>
              <a:t>образ героя </a:t>
            </a:r>
            <a:r>
              <a:rPr lang="uk-UA" sz="2800" b="1" spc="104" dirty="0" err="1">
                <a:solidFill>
                  <a:srgbClr val="FF0000"/>
                </a:solidFill>
                <a:cs typeface="Arial" panose="020B0604020202020204" pitchFamily="34" charset="0"/>
              </a:rPr>
              <a:t>фронтиру</a:t>
            </a:r>
            <a:r>
              <a:rPr lang="uk-UA" sz="2800" b="1" spc="104" dirty="0">
                <a:solidFill>
                  <a:srgbClr val="FF0000"/>
                </a:solidFill>
                <a:cs typeface="Arial" panose="020B0604020202020204" pitchFamily="34" charset="0"/>
              </a:rPr>
              <a:t> – людини-воїна</a:t>
            </a:r>
            <a:r>
              <a:rPr lang="uk-UA" sz="2800" b="1" spc="104" dirty="0">
                <a:solidFill>
                  <a:srgbClr val="7030A0"/>
                </a:solidFill>
                <a:cs typeface="Arial" panose="020B0604020202020204" pitchFamily="34" charset="0"/>
              </a:rPr>
              <a:t>, </a:t>
            </a:r>
            <a:r>
              <a:rPr lang="uk-UA" sz="2800" b="1" spc="104" dirty="0">
                <a:solidFill>
                  <a:srgbClr val="002060"/>
                </a:solidFill>
                <a:cs typeface="Arial" panose="020B0604020202020204" pitchFamily="34" charset="0"/>
              </a:rPr>
              <a:t>адже виживає найсильніший</a:t>
            </a:r>
          </a:p>
          <a:p>
            <a:pPr>
              <a:lnSpc>
                <a:spcPts val="4176"/>
              </a:lnSpc>
            </a:pPr>
            <a:r>
              <a:rPr lang="uk-UA" sz="2800" b="1" spc="104" dirty="0">
                <a:solidFill>
                  <a:srgbClr val="7030A0"/>
                </a:solidFill>
                <a:cs typeface="Arial" panose="020B0604020202020204" pitchFamily="34" charset="0"/>
              </a:rPr>
              <a:t>            </a:t>
            </a:r>
            <a:r>
              <a:rPr lang="uk-UA" sz="2800" b="1" spc="104" dirty="0">
                <a:solidFill>
                  <a:srgbClr val="002060"/>
                </a:solidFill>
                <a:cs typeface="Arial" panose="020B0604020202020204" pitchFamily="34" charset="0"/>
              </a:rPr>
              <a:t>наразі</a:t>
            </a:r>
            <a:r>
              <a:rPr lang="uk-UA" sz="2800" b="1" spc="104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uk-UA" sz="2800" b="1" spc="104" dirty="0" err="1">
                <a:solidFill>
                  <a:srgbClr val="FF0000"/>
                </a:solidFill>
                <a:cs typeface="Arial" panose="020B0604020202020204" pitchFamily="34" charset="0"/>
              </a:rPr>
              <a:t>фронтир</a:t>
            </a:r>
            <a:r>
              <a:rPr lang="uk-UA" sz="2800" b="1" spc="104" dirty="0">
                <a:solidFill>
                  <a:srgbClr val="FF0000"/>
                </a:solidFill>
                <a:cs typeface="Arial" panose="020B0604020202020204" pitchFamily="34" charset="0"/>
              </a:rPr>
              <a:t> для США - це метафора американської геополітики як прогресивного освоєння світу</a:t>
            </a:r>
            <a:endParaRPr lang="en-US" sz="2800" b="1" spc="104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>
              <a:lnSpc>
                <a:spcPts val="4176"/>
              </a:lnSpc>
            </a:pPr>
            <a:endParaRPr lang="en-US" sz="3480" b="1" spc="104" dirty="0">
              <a:solidFill>
                <a:srgbClr val="261076"/>
              </a:solidFill>
              <a:latin typeface="Arial Black" panose="020B0A04020102020204" pitchFamily="34" charset="0"/>
              <a:cs typeface="Aparajita" panose="020B0604020202020204" pitchFamily="34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2819400" y="6210300"/>
            <a:ext cx="749808" cy="3322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Стрелка вправо 3"/>
          <p:cNvSpPr/>
          <p:nvPr/>
        </p:nvSpPr>
        <p:spPr>
          <a:xfrm>
            <a:off x="304800" y="6667500"/>
            <a:ext cx="826008" cy="4084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Стрелка вправо 4"/>
          <p:cNvSpPr/>
          <p:nvPr/>
        </p:nvSpPr>
        <p:spPr>
          <a:xfrm>
            <a:off x="533400" y="8343900"/>
            <a:ext cx="781812" cy="44420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220" name="Picture 4" descr="Картинки по запросу &quot;дикий запад картин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255494"/>
            <a:ext cx="8629450" cy="57529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4" name="Picture 8" descr="Картинки по запросу &quot;сша картинк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175" y="4926419"/>
            <a:ext cx="8458200" cy="53605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56352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B8DEE8"/>
            </a:gs>
            <a:gs pos="10000">
              <a:schemeClr val="accent5">
                <a:lumMod val="40000"/>
                <a:lumOff val="60000"/>
              </a:schemeClr>
            </a:gs>
            <a:gs pos="21000">
              <a:schemeClr val="accent5">
                <a:lumMod val="40000"/>
                <a:lumOff val="60000"/>
              </a:schemeClr>
            </a:gs>
            <a:gs pos="51000">
              <a:schemeClr val="accent3">
                <a:lumMod val="40000"/>
                <a:lumOff val="60000"/>
              </a:schemeClr>
            </a:gs>
            <a:gs pos="82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28600" y="1103931"/>
            <a:ext cx="7463279" cy="8079135"/>
            <a:chOff x="0" y="1043577"/>
            <a:chExt cx="9951040" cy="10772180"/>
          </a:xfrm>
        </p:grpSpPr>
        <p:sp>
          <p:nvSpPr>
            <p:cNvPr id="5" name="TextBox 5"/>
            <p:cNvSpPr txBox="1"/>
            <p:nvPr/>
          </p:nvSpPr>
          <p:spPr>
            <a:xfrm>
              <a:off x="165647" y="1043577"/>
              <a:ext cx="9785393" cy="107721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176"/>
                </a:lnSpc>
              </a:pPr>
              <a:r>
                <a:rPr lang="en-US" sz="4000" b="1" i="0" spc="104" dirty="0" err="1">
                  <a:solidFill>
                    <a:srgbClr val="FF0000"/>
                  </a:solidFill>
                  <a:latin typeface="Lora"/>
                </a:rPr>
                <a:t>Геополітичний</a:t>
              </a:r>
              <a:r>
                <a:rPr lang="en-US" sz="4000" b="1" i="0" spc="104" dirty="0">
                  <a:solidFill>
                    <a:srgbClr val="FF0000"/>
                  </a:solidFill>
                  <a:latin typeface="Lora"/>
                </a:rPr>
                <a:t> контроль </a:t>
              </a:r>
              <a:r>
                <a:rPr lang="en-US" sz="3480" b="1" i="0" spc="104" dirty="0">
                  <a:solidFill>
                    <a:srgbClr val="261076"/>
                  </a:solidFill>
                  <a:latin typeface="Lora"/>
                </a:rPr>
                <a:t>- </a:t>
              </a:r>
            </a:p>
            <a:p>
              <a:pPr>
                <a:lnSpc>
                  <a:spcPts val="4176"/>
                </a:lnSpc>
              </a:pPr>
              <a:endParaRPr lang="en-US" sz="3480" b="1" i="0" spc="104" dirty="0">
                <a:solidFill>
                  <a:srgbClr val="261076"/>
                </a:solidFill>
                <a:latin typeface="Lora"/>
              </a:endParaRPr>
            </a:p>
            <a:p>
              <a:pPr>
                <a:lnSpc>
                  <a:spcPts val="4176"/>
                </a:lnSpc>
              </a:pPr>
              <a:r>
                <a:rPr lang="en-US" sz="3480" b="1" i="0" spc="104" dirty="0">
                  <a:solidFill>
                    <a:srgbClr val="261076"/>
                  </a:solidFill>
                  <a:latin typeface="Lora"/>
                </a:rPr>
                <a:t>-</a:t>
              </a:r>
              <a:r>
                <a:rPr lang="uk-UA" sz="3480" b="1" i="0" spc="104" dirty="0">
                  <a:solidFill>
                    <a:srgbClr val="261076"/>
                  </a:solidFill>
                  <a:latin typeface="Lora"/>
                </a:rPr>
                <a:t> </a:t>
              </a:r>
              <a:r>
                <a:rPr lang="en-US" sz="3480" b="1" i="1" spc="104" dirty="0" err="1">
                  <a:solidFill>
                    <a:srgbClr val="FF0000"/>
                  </a:solidFill>
                  <a:latin typeface="Lora"/>
                </a:rPr>
                <a:t>освоєння</a:t>
              </a:r>
              <a:r>
                <a:rPr lang="en-US" sz="3480" b="1" i="1" spc="104" dirty="0">
                  <a:solidFill>
                    <a:srgbClr val="FF0000"/>
                  </a:solidFill>
                  <a:latin typeface="Lora"/>
                </a:rPr>
                <a:t> державою </a:t>
              </a:r>
              <a:r>
                <a:rPr lang="en-US" sz="3480" b="1" i="0" spc="104" dirty="0">
                  <a:solidFill>
                    <a:srgbClr val="261076"/>
                  </a:solidFill>
                  <a:latin typeface="Lora"/>
                </a:rPr>
                <a:t>(іншим актором геополітики) </a:t>
              </a:r>
              <a:r>
                <a:rPr lang="en-US" sz="3480" b="1" i="1" spc="104" dirty="0">
                  <a:solidFill>
                    <a:srgbClr val="FF0000"/>
                  </a:solidFill>
                  <a:latin typeface="Lora"/>
                </a:rPr>
                <a:t>ресурсів</a:t>
              </a:r>
              <a:r>
                <a:rPr lang="en-US" sz="3480" b="1" i="0" spc="104" dirty="0">
                  <a:solidFill>
                    <a:srgbClr val="261076"/>
                  </a:solidFill>
                  <a:latin typeface="Lora"/>
                </a:rPr>
                <a:t> геополітичного простору;</a:t>
              </a:r>
            </a:p>
            <a:p>
              <a:pPr>
                <a:lnSpc>
                  <a:spcPts val="4176"/>
                </a:lnSpc>
              </a:pPr>
              <a:endParaRPr lang="en-US" sz="3480" b="1" i="0" spc="104" dirty="0">
                <a:solidFill>
                  <a:srgbClr val="261076"/>
                </a:solidFill>
                <a:latin typeface="Lora"/>
              </a:endParaRPr>
            </a:p>
            <a:p>
              <a:pPr>
                <a:lnSpc>
                  <a:spcPts val="4176"/>
                </a:lnSpc>
              </a:pPr>
              <a:r>
                <a:rPr lang="en-US" sz="3480" b="1" i="0" spc="104" dirty="0">
                  <a:solidFill>
                    <a:srgbClr val="261076"/>
                  </a:solidFill>
                  <a:latin typeface="Lora"/>
                </a:rPr>
                <a:t>-</a:t>
              </a:r>
              <a:r>
                <a:rPr lang="uk-UA" sz="3480" b="1" i="0" spc="104" dirty="0">
                  <a:solidFill>
                    <a:srgbClr val="261076"/>
                  </a:solidFill>
                  <a:latin typeface="Lora"/>
                </a:rPr>
                <a:t> </a:t>
              </a:r>
              <a:r>
                <a:rPr lang="en-US" sz="3480" b="1" i="0" spc="104" dirty="0" err="1">
                  <a:solidFill>
                    <a:srgbClr val="261076"/>
                  </a:solidFill>
                  <a:latin typeface="Lora"/>
                </a:rPr>
                <a:t>здатність</a:t>
              </a:r>
              <a:r>
                <a:rPr lang="en-US" sz="3480" b="1" i="0" spc="104" dirty="0">
                  <a:solidFill>
                    <a:srgbClr val="261076"/>
                  </a:solidFill>
                  <a:latin typeface="Lora"/>
                </a:rPr>
                <a:t> будь-якої держави</a:t>
              </a:r>
              <a:r>
                <a:rPr lang="uk-UA" sz="3480" b="1" i="0" spc="104" dirty="0">
                  <a:solidFill>
                    <a:srgbClr val="261076"/>
                  </a:solidFill>
                  <a:latin typeface="Lora"/>
                </a:rPr>
                <a:t> (альянсу держав)</a:t>
              </a:r>
              <a:r>
                <a:rPr lang="en-US" sz="3480" b="1" i="0" spc="104" dirty="0">
                  <a:solidFill>
                    <a:srgbClr val="261076"/>
                  </a:solidFill>
                  <a:latin typeface="Lora"/>
                </a:rPr>
                <a:t> розподіляти/</a:t>
              </a:r>
              <a:r>
                <a:rPr lang="en-US" sz="3480" b="1" i="0" spc="104" dirty="0" err="1">
                  <a:solidFill>
                    <a:srgbClr val="261076"/>
                  </a:solidFill>
                  <a:latin typeface="Lora"/>
                </a:rPr>
                <a:t>перерозподіляти</a:t>
              </a:r>
              <a:r>
                <a:rPr lang="en-US" sz="3480" b="1" i="0" spc="104" dirty="0">
                  <a:solidFill>
                    <a:srgbClr val="261076"/>
                  </a:solidFill>
                  <a:latin typeface="Lora"/>
                </a:rPr>
                <a:t> свої ресурси в геопросторі в такому обсязі та кількості, що </a:t>
              </a:r>
              <a:r>
                <a:rPr lang="en-US" sz="3480" b="1" i="1" spc="104" dirty="0">
                  <a:solidFill>
                    <a:srgbClr val="FF0000"/>
                  </a:solidFill>
                  <a:latin typeface="Lora"/>
                </a:rPr>
                <a:t>є доста</a:t>
              </a:r>
              <a:r>
                <a:rPr lang="uk-UA" sz="3480" b="1" i="1" spc="104" dirty="0">
                  <a:solidFill>
                    <a:srgbClr val="FF0000"/>
                  </a:solidFill>
                  <a:latin typeface="Lora"/>
                </a:rPr>
                <a:t>т</a:t>
              </a:r>
              <a:r>
                <a:rPr lang="en-US" sz="3480" b="1" i="1" spc="104" dirty="0">
                  <a:solidFill>
                    <a:srgbClr val="FF0000"/>
                  </a:solidFill>
                  <a:latin typeface="Lora"/>
                </a:rPr>
                <a:t>німи для забезпечення легітимації  </a:t>
              </a:r>
              <a:r>
                <a:rPr lang="uk-UA" sz="3480" b="1" i="1" spc="104" dirty="0">
                  <a:solidFill>
                    <a:srgbClr val="FF0000"/>
                  </a:solidFill>
                  <a:latin typeface="Lora"/>
                </a:rPr>
                <a:t>владарювання</a:t>
              </a:r>
              <a:r>
                <a:rPr lang="en-US" sz="3480" b="1" i="1" spc="104" dirty="0">
                  <a:solidFill>
                    <a:srgbClr val="FF0000"/>
                  </a:solidFill>
                  <a:latin typeface="Lora"/>
                </a:rPr>
                <a:t> цієї держави</a:t>
              </a:r>
              <a:r>
                <a:rPr lang="uk-UA" sz="3480" b="1" i="1" spc="104" dirty="0">
                  <a:solidFill>
                    <a:srgbClr val="FF0000"/>
                  </a:solidFill>
                  <a:latin typeface="Lora"/>
                </a:rPr>
                <a:t> </a:t>
              </a:r>
              <a:r>
                <a:rPr lang="uk-UA" sz="3480" b="1" i="0" spc="104" dirty="0">
                  <a:solidFill>
                    <a:srgbClr val="261076"/>
                  </a:solidFill>
                  <a:latin typeface="Lora"/>
                </a:rPr>
                <a:t>(альянсу держав)</a:t>
              </a:r>
              <a:endParaRPr lang="en-US" sz="3480" b="1" i="0" spc="104" dirty="0">
                <a:solidFill>
                  <a:srgbClr val="261076"/>
                </a:solidFill>
                <a:latin typeface="Lora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0256735"/>
              <a:ext cx="9543990" cy="9171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56"/>
                </a:lnSpc>
              </a:pPr>
              <a:endParaRPr/>
            </a:p>
          </p:txBody>
        </p:sp>
      </p:grpSp>
      <p:pic>
        <p:nvPicPr>
          <p:cNvPr id="10244" name="Picture 4" descr="Картинки по запросу &quot;глобальный контроль США картин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165" y="1381299"/>
            <a:ext cx="10290835" cy="75243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5712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8000"/>
          </a:blip>
          <a:srcRect t="6284" b="4354"/>
          <a:stretch>
            <a:fillRect/>
          </a:stretch>
        </p:blipFill>
        <p:spPr>
          <a:xfrm>
            <a:off x="67724" y="-904063"/>
            <a:ext cx="18220276" cy="11180177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1024528" y="-610859"/>
            <a:ext cx="9276126" cy="9823543"/>
          </a:xfrm>
          <a:prstGeom prst="rect">
            <a:avLst/>
          </a:prstGeom>
          <a:solidFill>
            <a:srgbClr val="004A94">
              <a:alpha val="4705"/>
            </a:srgbClr>
          </a:solidFill>
        </p:spPr>
      </p:sp>
      <p:grpSp>
        <p:nvGrpSpPr>
          <p:cNvPr id="4" name="Group 4"/>
          <p:cNvGrpSpPr/>
          <p:nvPr/>
        </p:nvGrpSpPr>
        <p:grpSpPr>
          <a:xfrm>
            <a:off x="274553" y="4300913"/>
            <a:ext cx="8520801" cy="5624361"/>
            <a:chOff x="0" y="-76200"/>
            <a:chExt cx="11361069" cy="7499148"/>
          </a:xfrm>
        </p:grpSpPr>
        <p:sp>
          <p:nvSpPr>
            <p:cNvPr id="5" name="TextBox 5"/>
            <p:cNvSpPr txBox="1"/>
            <p:nvPr/>
          </p:nvSpPr>
          <p:spPr>
            <a:xfrm>
              <a:off x="0" y="-76200"/>
              <a:ext cx="11361069" cy="8147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46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044449"/>
              <a:ext cx="11361069" cy="63784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302"/>
                </a:lnSpc>
              </a:pPr>
              <a:r>
                <a:rPr lang="en-US" sz="4201" b="1" i="0" spc="42" dirty="0">
                  <a:solidFill>
                    <a:srgbClr val="FF0000"/>
                  </a:solidFill>
                  <a:latin typeface="Lora"/>
                </a:rPr>
                <a:t>Механізми та  форми контролю змінюються залежно від певного історичного часу та відповідно до рівнів геополітичного простору</a:t>
              </a:r>
            </a:p>
          </p:txBody>
        </p:sp>
      </p:grpSp>
      <p:pic>
        <p:nvPicPr>
          <p:cNvPr id="11266" name="Picture 2" descr="Картинки по запросу &quot;глобальный контроль картинк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359" y="4152899"/>
            <a:ext cx="6523984" cy="608511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chemeClr val="accent5">
                <a:lumMod val="20000"/>
                <a:lumOff val="80000"/>
              </a:schemeClr>
            </a:gs>
            <a:gs pos="10000">
              <a:schemeClr val="accent5">
                <a:lumMod val="20000"/>
                <a:lumOff val="80000"/>
              </a:schemeClr>
            </a:gs>
            <a:gs pos="21000">
              <a:schemeClr val="accent5">
                <a:lumMod val="40000"/>
                <a:lumOff val="60000"/>
              </a:schemeClr>
            </a:gs>
            <a:gs pos="51000">
              <a:schemeClr val="accent6">
                <a:lumMod val="40000"/>
                <a:lumOff val="60000"/>
              </a:schemeClr>
            </a:gs>
            <a:gs pos="82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Картинки по запросу &quot;глобальный контроль США картин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051" y="6154900"/>
            <a:ext cx="7560735" cy="4252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2400" y="172908"/>
            <a:ext cx="7239000" cy="9941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spc="42" dirty="0">
                <a:solidFill>
                  <a:srgbClr val="FF0000"/>
                </a:solidFill>
                <a:latin typeface="Lora"/>
              </a:rPr>
              <a:t>К</a:t>
            </a:r>
            <a:r>
              <a:rPr lang="en-US" sz="3200" b="1" spc="42" dirty="0">
                <a:solidFill>
                  <a:srgbClr val="FF0000"/>
                </a:solidFill>
                <a:latin typeface="Lora"/>
              </a:rPr>
              <a:t>онтрол</a:t>
            </a:r>
            <a:r>
              <a:rPr lang="uk-UA" sz="3200" b="1" spc="42" dirty="0">
                <a:solidFill>
                  <a:srgbClr val="FF0000"/>
                </a:solidFill>
                <a:latin typeface="Lora"/>
              </a:rPr>
              <a:t>ь</a:t>
            </a:r>
            <a:r>
              <a:rPr lang="en-US" sz="3200" b="1" spc="42" dirty="0">
                <a:solidFill>
                  <a:srgbClr val="FF0000"/>
                </a:solidFill>
                <a:latin typeface="Lora"/>
              </a:rPr>
              <a:t> </a:t>
            </a:r>
            <a:r>
              <a:rPr lang="uk-UA" sz="3200" b="1" spc="42" dirty="0">
                <a:solidFill>
                  <a:srgbClr val="FF0000"/>
                </a:solidFill>
                <a:latin typeface="Lora"/>
              </a:rPr>
              <a:t>над геополітичним простором є досить диверсифікованим</a:t>
            </a:r>
            <a:r>
              <a:rPr lang="uk-UA" sz="3200" b="1" spc="42" dirty="0">
                <a:solidFill>
                  <a:srgbClr val="004A94"/>
                </a:solidFill>
                <a:latin typeface="Lora"/>
              </a:rPr>
              <a:t> і у більшості випадків не може бути описаним лише в категоріях прямого військового або політичного контролю.</a:t>
            </a:r>
          </a:p>
          <a:p>
            <a:r>
              <a:rPr lang="uk-UA" sz="3200" b="1" spc="42" dirty="0">
                <a:solidFill>
                  <a:srgbClr val="004A94"/>
                </a:solidFill>
                <a:latin typeface="Lora"/>
              </a:rPr>
              <a:t>З розвитком технологій, із зростанням взаємозалежності світу контроль над простором приймає нові, часто </a:t>
            </a:r>
            <a:r>
              <a:rPr lang="uk-UA" sz="3200" b="1" spc="42" dirty="0">
                <a:solidFill>
                  <a:srgbClr val="FF0000"/>
                </a:solidFill>
                <a:latin typeface="Lora"/>
              </a:rPr>
              <a:t>транснаціональні форми </a:t>
            </a:r>
            <a:r>
              <a:rPr lang="uk-UA" sz="3200" b="1" spc="42" dirty="0">
                <a:solidFill>
                  <a:srgbClr val="004A94"/>
                </a:solidFill>
                <a:latin typeface="Lora"/>
              </a:rPr>
              <a:t>– економічний, інформаційний, культурний …, оскільки йде опанування нових вимірів простору.</a:t>
            </a:r>
          </a:p>
          <a:p>
            <a:r>
              <a:rPr lang="uk-UA" sz="3200" b="1" spc="42" dirty="0">
                <a:solidFill>
                  <a:srgbClr val="004A94"/>
                </a:solidFill>
                <a:latin typeface="Lora"/>
              </a:rPr>
              <a:t>                </a:t>
            </a:r>
            <a:r>
              <a:rPr lang="uk-UA" sz="3200" b="1" spc="42" dirty="0">
                <a:solidFill>
                  <a:srgbClr val="FF0000"/>
                </a:solidFill>
                <a:latin typeface="Lora"/>
              </a:rPr>
              <a:t>традиційні форми контролю (передусім, прямий військовий) часто-густо є недоцільними і неефективними</a:t>
            </a:r>
            <a:endParaRPr lang="en-US" sz="3200" b="1" spc="42" dirty="0">
              <a:solidFill>
                <a:srgbClr val="FF0000"/>
              </a:solidFill>
              <a:latin typeface="Lora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673478" y="8120812"/>
            <a:ext cx="902208" cy="52813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292" name="Picture 4" descr="Картинки по запросу &quot;глобальный контроль США картинк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0" y="2107790"/>
            <a:ext cx="5791200" cy="35161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Картинки по запросу &quot;глобальный контроль США картинки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388" y="0"/>
            <a:ext cx="6096000" cy="40767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Картинки по запросу &quot;глобальный контроль США картинки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550" y="4264868"/>
            <a:ext cx="5891914" cy="37526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654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B8DEE8"/>
            </a:gs>
            <a:gs pos="10000">
              <a:schemeClr val="accent1">
                <a:lumMod val="20000"/>
                <a:lumOff val="80000"/>
              </a:schemeClr>
            </a:gs>
            <a:gs pos="21000">
              <a:schemeClr val="accent5">
                <a:lumMod val="40000"/>
                <a:lumOff val="60000"/>
              </a:schemeClr>
            </a:gs>
            <a:gs pos="51000">
              <a:schemeClr val="accent6">
                <a:lumMod val="40000"/>
                <a:lumOff val="60000"/>
              </a:schemeClr>
            </a:gs>
            <a:gs pos="82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1000" y="1540770"/>
            <a:ext cx="10546005" cy="7668765"/>
            <a:chOff x="-1320801" y="3855777"/>
            <a:chExt cx="14061341" cy="8020899"/>
          </a:xfrm>
        </p:grpSpPr>
        <p:sp>
          <p:nvSpPr>
            <p:cNvPr id="3" name="TextBox 3"/>
            <p:cNvSpPr txBox="1"/>
            <p:nvPr/>
          </p:nvSpPr>
          <p:spPr>
            <a:xfrm>
              <a:off x="-1320801" y="3855777"/>
              <a:ext cx="10546575" cy="80208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53781" lvl="1" algn="ctr">
                <a:lnSpc>
                  <a:spcPts val="4980"/>
                </a:lnSpc>
              </a:pPr>
              <a:r>
                <a:rPr lang="uk-UA" sz="3600" b="1" spc="156" dirty="0">
                  <a:solidFill>
                    <a:srgbClr val="002060"/>
                  </a:solidFill>
                  <a:latin typeface="Evolventa"/>
                </a:rPr>
                <a:t>В</a:t>
              </a:r>
              <a:r>
                <a:rPr lang="en-US" sz="3600" b="1" spc="156" dirty="0">
                  <a:solidFill>
                    <a:srgbClr val="002060"/>
                  </a:solidFill>
                  <a:latin typeface="Evolventa"/>
                </a:rPr>
                <a:t> межах будь-якого рівня геопростору </a:t>
              </a:r>
              <a:r>
                <a:rPr lang="en-US" sz="3600" b="1" spc="156" dirty="0" err="1">
                  <a:solidFill>
                    <a:srgbClr val="FF0000"/>
                  </a:solidFill>
                  <a:latin typeface="Evolventa"/>
                </a:rPr>
                <a:t>основна</a:t>
              </a:r>
              <a:r>
                <a:rPr lang="en-US" sz="3600" b="1" spc="156" dirty="0">
                  <a:solidFill>
                    <a:srgbClr val="FF0000"/>
                  </a:solidFill>
                  <a:latin typeface="Evolventa"/>
                </a:rPr>
                <a:t> </a:t>
              </a:r>
              <a:r>
                <a:rPr lang="en-US" sz="3600" b="1" spc="156" dirty="0" err="1">
                  <a:solidFill>
                    <a:srgbClr val="FF0000"/>
                  </a:solidFill>
                  <a:latin typeface="Evolventa"/>
                </a:rPr>
                <a:t>мета</a:t>
              </a:r>
              <a:r>
                <a:rPr lang="en-US" sz="3600" b="1" spc="156" dirty="0">
                  <a:solidFill>
                    <a:srgbClr val="FF0000"/>
                  </a:solidFill>
                  <a:latin typeface="Evolventa"/>
                </a:rPr>
                <a:t> </a:t>
              </a:r>
              <a:r>
                <a:rPr lang="uk-UA" sz="3600" b="1" spc="156" dirty="0">
                  <a:solidFill>
                    <a:srgbClr val="FF0000"/>
                  </a:solidFill>
                  <a:latin typeface="Evolventa"/>
                </a:rPr>
                <a:t>контроля з боку </a:t>
              </a:r>
              <a:r>
                <a:rPr lang="en-US" sz="3600" b="1" spc="156" dirty="0" err="1">
                  <a:solidFill>
                    <a:srgbClr val="FF0000"/>
                  </a:solidFill>
                  <a:latin typeface="Evolventa"/>
                </a:rPr>
                <a:t>суб’єкта</a:t>
              </a:r>
              <a:r>
                <a:rPr lang="en-US" sz="3600" b="1" spc="156" dirty="0">
                  <a:solidFill>
                    <a:srgbClr val="FF0000"/>
                  </a:solidFill>
                  <a:latin typeface="Evolventa"/>
                </a:rPr>
                <a:t> </a:t>
              </a:r>
              <a:r>
                <a:rPr lang="en-US" sz="3600" b="1" spc="156" dirty="0" err="1">
                  <a:solidFill>
                    <a:srgbClr val="FF0000"/>
                  </a:solidFill>
                  <a:latin typeface="Evolventa"/>
                </a:rPr>
                <a:t>геополітики</a:t>
              </a:r>
              <a:r>
                <a:rPr lang="en-US" sz="3600" b="1" spc="156" dirty="0">
                  <a:solidFill>
                    <a:srgbClr val="FF0000"/>
                  </a:solidFill>
                  <a:latin typeface="Evolventa"/>
                </a:rPr>
                <a:t> </a:t>
              </a:r>
              <a:r>
                <a:rPr lang="en-US" sz="3600" b="1" spc="156" dirty="0">
                  <a:solidFill>
                    <a:srgbClr val="002060"/>
                  </a:solidFill>
                  <a:latin typeface="Evolventa"/>
                </a:rPr>
                <a:t>(державного, недержавного) – </a:t>
              </a:r>
              <a:r>
                <a:rPr lang="en-US" sz="3600" b="1" spc="156" dirty="0">
                  <a:solidFill>
                    <a:srgbClr val="FF0000"/>
                  </a:solidFill>
                  <a:latin typeface="Evolventa"/>
                </a:rPr>
                <a:t>освоєння ресурсів </a:t>
              </a:r>
              <a:r>
                <a:rPr lang="en-US" sz="3600" b="1" spc="156" dirty="0">
                  <a:solidFill>
                    <a:srgbClr val="002060"/>
                  </a:solidFill>
                  <a:latin typeface="Evolventa"/>
                </a:rPr>
                <a:t>цього рівня </a:t>
              </a:r>
              <a:r>
                <a:rPr lang="en-US" sz="3600" b="1" spc="156" dirty="0" err="1">
                  <a:solidFill>
                    <a:srgbClr val="002060"/>
                  </a:solidFill>
                  <a:latin typeface="Evolventa"/>
                </a:rPr>
                <a:t>геопростору</a:t>
              </a:r>
              <a:r>
                <a:rPr lang="en-US" sz="3600" b="1" spc="156" dirty="0">
                  <a:solidFill>
                    <a:srgbClr val="002060"/>
                  </a:solidFill>
                  <a:latin typeface="Evolventa"/>
                </a:rPr>
                <a:t>  задля оптимального алгоритму </a:t>
              </a:r>
              <a:r>
                <a:rPr lang="en-US" sz="3600" b="1" spc="156" dirty="0" err="1">
                  <a:solidFill>
                    <a:srgbClr val="002060"/>
                  </a:solidFill>
                  <a:latin typeface="Evolventa"/>
                </a:rPr>
                <a:t>свого</a:t>
              </a:r>
              <a:r>
                <a:rPr lang="en-US" sz="3600" b="1" spc="156" dirty="0">
                  <a:solidFill>
                    <a:srgbClr val="002060"/>
                  </a:solidFill>
                  <a:latin typeface="Evolventa"/>
                </a:rPr>
                <a:t> </a:t>
              </a:r>
              <a:r>
                <a:rPr lang="en-US" sz="3600" b="1" spc="156" dirty="0" err="1">
                  <a:solidFill>
                    <a:srgbClr val="002060"/>
                  </a:solidFill>
                  <a:latin typeface="Evolventa"/>
                </a:rPr>
                <a:t>розвитку</a:t>
              </a:r>
              <a:r>
                <a:rPr lang="uk-UA" sz="3600" b="1" spc="156" dirty="0">
                  <a:solidFill>
                    <a:srgbClr val="002060"/>
                  </a:solidFill>
                  <a:latin typeface="Evolventa"/>
                </a:rPr>
                <a:t> та забезпечення своєї життєздатності</a:t>
              </a:r>
            </a:p>
            <a:p>
              <a:endParaRPr lang="uk-UA" sz="4000" b="1" spc="105" dirty="0">
                <a:solidFill>
                  <a:srgbClr val="002060"/>
                </a:solidFill>
                <a:latin typeface="Lora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0852916"/>
              <a:ext cx="12740540" cy="794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91"/>
                </a:lnSpc>
              </a:pPr>
              <a:endParaRPr/>
            </a:p>
          </p:txBody>
        </p:sp>
      </p:grpSp>
      <p:pic>
        <p:nvPicPr>
          <p:cNvPr id="13320" name="Picture 8" descr="Картинки по запросу &quot;глобальный контроль США картин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34046"/>
            <a:ext cx="11022106" cy="67818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B8DEE8"/>
            </a:gs>
            <a:gs pos="10000">
              <a:schemeClr val="accent1">
                <a:lumMod val="60000"/>
                <a:lumOff val="40000"/>
              </a:schemeClr>
            </a:gs>
            <a:gs pos="21000">
              <a:schemeClr val="accent5">
                <a:lumMod val="40000"/>
                <a:lumOff val="60000"/>
              </a:schemeClr>
            </a:gs>
            <a:gs pos="51000">
              <a:schemeClr val="accent6">
                <a:lumMod val="40000"/>
                <a:lumOff val="60000"/>
              </a:schemeClr>
            </a:gs>
            <a:gs pos="82000">
              <a:schemeClr val="tx2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023" y="1028700"/>
            <a:ext cx="8145875" cy="7845470"/>
            <a:chOff x="-489547" y="-57150"/>
            <a:chExt cx="10861167" cy="10460626"/>
          </a:xfrm>
        </p:grpSpPr>
        <p:sp>
          <p:nvSpPr>
            <p:cNvPr id="3" name="TextBox 3"/>
            <p:cNvSpPr txBox="1"/>
            <p:nvPr/>
          </p:nvSpPr>
          <p:spPr>
            <a:xfrm>
              <a:off x="0" y="-57150"/>
              <a:ext cx="10371620" cy="253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26"/>
                </a:lnSpc>
              </a:pPr>
              <a:r>
                <a:rPr lang="en-US" sz="3797" b="1" spc="193" dirty="0">
                  <a:solidFill>
                    <a:srgbClr val="224B2F"/>
                  </a:solidFill>
                  <a:latin typeface="Montserrat Extra-Bold"/>
                </a:rPr>
                <a:t>РЕСУРСИ – ЗАСОБИ ВИЖИВАННЯ І РОЗВИТКУ ЛЮДСЬКИХ СПІЛЬНОТ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489547" y="2709062"/>
              <a:ext cx="10371620" cy="76944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07562" lvl="1" indent="-253781">
                <a:lnSpc>
                  <a:spcPts val="4980"/>
                </a:lnSpc>
                <a:buFont typeface="Arial"/>
                <a:buChar char="•"/>
              </a:pPr>
              <a:r>
                <a:rPr lang="en-US" sz="3074" b="1" spc="156" dirty="0">
                  <a:solidFill>
                    <a:srgbClr val="002060"/>
                  </a:solidFill>
                  <a:latin typeface="Evolventa"/>
                </a:rPr>
                <a:t>ПРИРОДНІ (СИРОВИНА)</a:t>
              </a:r>
            </a:p>
            <a:p>
              <a:pPr marL="507562" lvl="1" indent="-253781">
                <a:lnSpc>
                  <a:spcPts val="4980"/>
                </a:lnSpc>
                <a:buFont typeface="Arial"/>
                <a:buChar char="•"/>
              </a:pPr>
              <a:r>
                <a:rPr lang="en-US" sz="3074" b="1" i="0" spc="156" dirty="0">
                  <a:solidFill>
                    <a:srgbClr val="002060"/>
                  </a:solidFill>
                  <a:latin typeface="Evolventa"/>
                </a:rPr>
                <a:t>ПРИРОДНО-СОЦІАЛЬНІ (НАРОДОНАСЕЛЕННЯ)</a:t>
              </a:r>
            </a:p>
            <a:p>
              <a:pPr marL="507562" lvl="1" indent="-253781">
                <a:lnSpc>
                  <a:spcPts val="4980"/>
                </a:lnSpc>
                <a:buFont typeface="Arial"/>
                <a:buChar char="•"/>
              </a:pPr>
              <a:r>
                <a:rPr lang="en-US" sz="3074" b="1" i="0" spc="156" dirty="0">
                  <a:solidFill>
                    <a:srgbClr val="002060"/>
                  </a:solidFill>
                  <a:latin typeface="Evolventa"/>
                </a:rPr>
                <a:t> СОЦІАЛЬНІ (ПАРАМЕТРИ ЕКОНОМІЧНОЇ ТА ПОЛІТИЧНОЇ СИСТЕМИ)</a:t>
              </a:r>
            </a:p>
            <a:p>
              <a:pPr marL="507562" lvl="1" indent="-253781">
                <a:lnSpc>
                  <a:spcPts val="4980"/>
                </a:lnSpc>
                <a:buFont typeface="Arial"/>
                <a:buChar char="•"/>
              </a:pPr>
              <a:r>
                <a:rPr lang="en-US" sz="3074" b="1" i="0" spc="156" dirty="0">
                  <a:solidFill>
                    <a:srgbClr val="002060"/>
                  </a:solidFill>
                  <a:latin typeface="Evolventa"/>
                </a:rPr>
                <a:t>МЕНТАЛЬНІ (СИСТЕМА СМИСЛІВ, ЗНАНЬ, ІДЕОЛОГІЙ, КАРТИНА СВІТОСПРИЙНЯТТЯ)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3664" b="3664"/>
          <a:stretch>
            <a:fillRect/>
          </a:stretch>
        </p:blipFill>
        <p:spPr>
          <a:xfrm>
            <a:off x="9142941" y="125935"/>
            <a:ext cx="6609877" cy="38637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1669" r="53972" b="40734"/>
          <a:stretch>
            <a:fillRect/>
          </a:stretch>
        </p:blipFill>
        <p:spPr>
          <a:xfrm>
            <a:off x="13306701" y="2781300"/>
            <a:ext cx="4919128" cy="29246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3861" r="3861"/>
          <a:stretch>
            <a:fillRect/>
          </a:stretch>
        </p:blipFill>
        <p:spPr>
          <a:xfrm>
            <a:off x="7811738" y="7183641"/>
            <a:ext cx="5468069" cy="2918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t="47467" r="30770" b="1431"/>
          <a:stretch>
            <a:fillRect/>
          </a:stretch>
        </p:blipFill>
        <p:spPr>
          <a:xfrm>
            <a:off x="12418332" y="5921317"/>
            <a:ext cx="6077729" cy="33646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Картинки по запросу &quot;глобальный контроль США картинки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564" y="3399994"/>
            <a:ext cx="5717870" cy="35736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1000">
              <a:srgbClr val="F1F1F7"/>
            </a:gs>
            <a:gs pos="40000">
              <a:srgbClr val="F0FDF9"/>
            </a:gs>
            <a:gs pos="69000">
              <a:srgbClr val="FAFFDD"/>
            </a:gs>
            <a:gs pos="94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есто пожара на карте Калифорнии Орегон Вашингтона. Спутник земли за  контроль над мер по лесных пожаров Стоковое Фото - изображение  насчитывающей пламена, ожог: 196434368">
            <a:extLst>
              <a:ext uri="{FF2B5EF4-FFF2-40B4-BE49-F238E27FC236}">
                <a16:creationId xmlns:a16="http://schemas.microsoft.com/office/drawing/2014/main" id="{F6D7BF25-7D2C-674C-AF01-D1FD829D7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8" b="9630"/>
          <a:stretch/>
        </p:blipFill>
        <p:spPr bwMode="auto">
          <a:xfrm>
            <a:off x="11353800" y="1315189"/>
            <a:ext cx="6471442" cy="46481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Ринок землі: експерт про готовність до старту, ціни на землю та контроль за  виконанням нових правил | Новини | Українське радіо">
            <a:extLst>
              <a:ext uri="{FF2B5EF4-FFF2-40B4-BE49-F238E27FC236}">
                <a16:creationId xmlns:a16="http://schemas.microsoft.com/office/drawing/2014/main" id="{04ED5D61-5B76-0D4C-9E47-E6772656A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800" y="5961147"/>
            <a:ext cx="6313223" cy="42088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к увеличить доходы семьи, расширить источники поступления денег и разумно  их тратить?">
            <a:extLst>
              <a:ext uri="{FF2B5EF4-FFF2-40B4-BE49-F238E27FC236}">
                <a16:creationId xmlns:a16="http://schemas.microsoft.com/office/drawing/2014/main" id="{23E8A6E2-DDE7-E74F-B1AA-D89CEA6D7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789" y="-267356"/>
            <a:ext cx="5647485" cy="4230163"/>
          </a:xfrm>
          <a:prstGeom prst="roundRect">
            <a:avLst>
              <a:gd name="adj" fmla="val 12671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20F7BF-9018-3146-909F-371E4BAF6833}"/>
              </a:ext>
            </a:extLst>
          </p:cNvPr>
          <p:cNvSpPr txBox="1"/>
          <p:nvPr/>
        </p:nvSpPr>
        <p:spPr>
          <a:xfrm>
            <a:off x="360721" y="2498504"/>
            <a:ext cx="615213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b="1" spc="105" dirty="0">
                <a:solidFill>
                  <a:srgbClr val="002060"/>
                </a:solidFill>
                <a:latin typeface="Lora"/>
              </a:rPr>
              <a:t>Освоєння ресурсів </a:t>
            </a:r>
            <a:r>
              <a:rPr lang="uk-UA" sz="4000" b="1" spc="105" dirty="0">
                <a:solidFill>
                  <a:srgbClr val="FF0000"/>
                </a:solidFill>
                <a:latin typeface="Lora"/>
              </a:rPr>
              <a:t>супроводжується зміною сфери контролю </a:t>
            </a:r>
            <a:r>
              <a:rPr lang="uk-UA" sz="4000" b="1" spc="105" dirty="0">
                <a:solidFill>
                  <a:srgbClr val="002060"/>
                </a:solidFill>
                <a:latin typeface="Lora"/>
              </a:rPr>
              <a:t>конкретного типу геополітичного простору з боку актора геополітики</a:t>
            </a:r>
            <a:endParaRPr lang="en-US" sz="4000" b="1" spc="105" dirty="0">
              <a:solidFill>
                <a:srgbClr val="002060"/>
              </a:solidFill>
              <a:latin typeface="Lora"/>
            </a:endParaRPr>
          </a:p>
        </p:txBody>
      </p:sp>
      <p:pic>
        <p:nvPicPr>
          <p:cNvPr id="1032" name="Picture 8" descr="Подоляк заявил, что пропагандисты в рф виноваты в убийствах украинцев, как  и военные - Телеграф">
            <a:extLst>
              <a:ext uri="{FF2B5EF4-FFF2-40B4-BE49-F238E27FC236}">
                <a16:creationId xmlns:a16="http://schemas.microsoft.com/office/drawing/2014/main" id="{D589A731-7655-BA4D-BF26-895CFC1AF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342" y="2870024"/>
            <a:ext cx="7221505" cy="40494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Список потужних армій світу: хто найнебезпечніший - 24 Канал">
            <a:extLst>
              <a:ext uri="{FF2B5EF4-FFF2-40B4-BE49-F238E27FC236}">
                <a16:creationId xmlns:a16="http://schemas.microsoft.com/office/drawing/2014/main" id="{D3A6F34D-5C42-FE47-94DA-4B7CD5FEE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6221">
            <a:off x="6159097" y="6477318"/>
            <a:ext cx="5355230" cy="3636826"/>
          </a:xfrm>
          <a:prstGeom prst="roundRect">
            <a:avLst>
              <a:gd name="adj" fmla="val 25991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0523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04800" y="266700"/>
            <a:ext cx="17754600" cy="10412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51"/>
              </a:lnSpc>
            </a:pPr>
            <a:r>
              <a:rPr lang="uk-UA" sz="3600" b="1" i="1" spc="152" dirty="0">
                <a:solidFill>
                  <a:srgbClr val="FF0000"/>
                </a:solidFill>
                <a:latin typeface="Lora"/>
              </a:rPr>
              <a:t>!!! ІМПЕРАТИВИ СУЧАСНОГО ГЕОПОЛІТИЧНОГО КОНТРОЛЮ</a:t>
            </a:r>
          </a:p>
          <a:p>
            <a:pPr algn="ctr">
              <a:lnSpc>
                <a:spcPts val="3651"/>
              </a:lnSpc>
            </a:pPr>
            <a:endParaRPr lang="uk-UA" sz="3600" b="1" i="1" spc="152" dirty="0">
              <a:solidFill>
                <a:schemeClr val="tx2">
                  <a:lumMod val="75000"/>
                </a:schemeClr>
              </a:solidFill>
              <a:latin typeface="Lora"/>
            </a:endParaRPr>
          </a:p>
          <a:p>
            <a:pPr>
              <a:lnSpc>
                <a:spcPts val="3651"/>
              </a:lnSpc>
            </a:pPr>
            <a:r>
              <a:rPr lang="uk-UA" sz="3600" b="1" i="1" spc="152" dirty="0">
                <a:solidFill>
                  <a:srgbClr val="FF0000"/>
                </a:solidFill>
                <a:latin typeface="Lora"/>
              </a:rPr>
              <a:t>1. </a:t>
            </a:r>
            <a:r>
              <a:rPr lang="en-US" sz="3600" b="1" i="0" spc="152" dirty="0">
                <a:solidFill>
                  <a:srgbClr val="261076"/>
                </a:solidFill>
                <a:latin typeface="Lora"/>
              </a:rPr>
              <a:t>простором </a:t>
            </a:r>
            <a:r>
              <a:rPr lang="en-US" sz="3600" b="1" i="0" spc="152" dirty="0">
                <a:solidFill>
                  <a:srgbClr val="FF0000"/>
                </a:solidFill>
                <a:latin typeface="Lora"/>
              </a:rPr>
              <a:t>не обов’язково володіти</a:t>
            </a:r>
            <a:r>
              <a:rPr lang="en-US" sz="3600" b="1" i="0" spc="152" dirty="0">
                <a:solidFill>
                  <a:srgbClr val="261076"/>
                </a:solidFill>
                <a:latin typeface="Lora"/>
              </a:rPr>
              <a:t>, його </a:t>
            </a:r>
            <a:r>
              <a:rPr lang="en-US" sz="3600" b="1" i="0" spc="152" dirty="0">
                <a:solidFill>
                  <a:srgbClr val="FF0000"/>
                </a:solidFill>
                <a:latin typeface="Lora"/>
              </a:rPr>
              <a:t>достатньо контролювати</a:t>
            </a:r>
          </a:p>
          <a:p>
            <a:pPr>
              <a:lnSpc>
                <a:spcPts val="3651"/>
              </a:lnSpc>
            </a:pPr>
            <a:r>
              <a:rPr lang="en-US" sz="3600" b="1" i="0" spc="152" dirty="0">
                <a:solidFill>
                  <a:srgbClr val="FF5757"/>
                </a:solidFill>
                <a:latin typeface="Lora"/>
              </a:rPr>
              <a:t>2. </a:t>
            </a:r>
            <a:r>
              <a:rPr lang="en-US" sz="3600" b="1" i="0" spc="152" dirty="0" err="1">
                <a:solidFill>
                  <a:srgbClr val="261076"/>
                </a:solidFill>
                <a:latin typeface="Lora"/>
              </a:rPr>
              <a:t>концепція</a:t>
            </a:r>
            <a:r>
              <a:rPr lang="en-US" sz="3600" b="1" i="0" spc="152" dirty="0">
                <a:solidFill>
                  <a:srgbClr val="261076"/>
                </a:solidFill>
                <a:latin typeface="Lora"/>
              </a:rPr>
              <a:t> </a:t>
            </a:r>
            <a:r>
              <a:rPr lang="uk-UA" sz="3600" b="1" i="0" spc="152" dirty="0">
                <a:solidFill>
                  <a:srgbClr val="261076"/>
                </a:solidFill>
                <a:latin typeface="Lora"/>
              </a:rPr>
              <a:t>суцільного </a:t>
            </a:r>
            <a:r>
              <a:rPr lang="en-US" sz="3600" b="1" i="0" spc="152" dirty="0">
                <a:solidFill>
                  <a:srgbClr val="261076"/>
                </a:solidFill>
                <a:latin typeface="Lora"/>
              </a:rPr>
              <a:t>панельного контролю </a:t>
            </a:r>
            <a:r>
              <a:rPr lang="uk-UA" sz="3600" b="1" i="0" spc="152" dirty="0">
                <a:solidFill>
                  <a:srgbClr val="261076"/>
                </a:solidFill>
                <a:latin typeface="Lora"/>
              </a:rPr>
              <a:t>(що була властива минулій системі «метрополія – колонія») </a:t>
            </a:r>
            <a:r>
              <a:rPr lang="en-US" sz="3600" b="1" i="0" spc="152" dirty="0" err="1">
                <a:solidFill>
                  <a:srgbClr val="261076"/>
                </a:solidFill>
                <a:latin typeface="Lora"/>
              </a:rPr>
              <a:t>змін</a:t>
            </a:r>
            <a:r>
              <a:rPr lang="ru-RU" sz="3600" b="1" i="0" spc="152" dirty="0" err="1">
                <a:solidFill>
                  <a:srgbClr val="261076"/>
                </a:solidFill>
                <a:latin typeface="Lora"/>
              </a:rPr>
              <a:t>юється</a:t>
            </a:r>
            <a:r>
              <a:rPr lang="en-US" sz="3600" b="1" i="0" spc="152" dirty="0">
                <a:solidFill>
                  <a:srgbClr val="261076"/>
                </a:solidFill>
                <a:latin typeface="Lora"/>
              </a:rPr>
              <a:t> концепцією </a:t>
            </a:r>
            <a:r>
              <a:rPr lang="en-US" sz="3600" b="1" i="0" spc="152" dirty="0">
                <a:solidFill>
                  <a:srgbClr val="FF0000"/>
                </a:solidFill>
                <a:latin typeface="Lora"/>
              </a:rPr>
              <a:t>контролю над геополітичними лініями </a:t>
            </a:r>
            <a:r>
              <a:rPr lang="en-US" sz="3600" b="1" i="0" spc="152" dirty="0">
                <a:solidFill>
                  <a:srgbClr val="261076"/>
                </a:solidFill>
                <a:latin typeface="Lora"/>
              </a:rPr>
              <a:t>геопростору</a:t>
            </a:r>
            <a:r>
              <a:rPr lang="uk-UA" sz="3600" b="1" i="0" spc="152" dirty="0">
                <a:solidFill>
                  <a:srgbClr val="261076"/>
                </a:solidFill>
                <a:latin typeface="Lora"/>
              </a:rPr>
              <a:t> (тобто, над комунікаціями, матеріально-технічним і торгівельним оборотом, інформаційними потоками, геополітичними базами, стратегічними коридорами, що створюють структуру геопростору)</a:t>
            </a:r>
            <a:r>
              <a:rPr lang="en-US" sz="3600" b="1" spc="152" dirty="0">
                <a:solidFill>
                  <a:srgbClr val="FF5757"/>
                </a:solidFill>
                <a:latin typeface="Lora"/>
              </a:rPr>
              <a:t> </a:t>
            </a:r>
            <a:r>
              <a:rPr lang="uk-UA" sz="3600" b="1" spc="152" dirty="0">
                <a:solidFill>
                  <a:srgbClr val="FF5757"/>
                </a:solidFill>
                <a:latin typeface="Lora"/>
              </a:rPr>
              <a:t>       </a:t>
            </a:r>
            <a:r>
              <a:rPr lang="uk-UA" sz="3600" b="1" spc="152" dirty="0">
                <a:solidFill>
                  <a:srgbClr val="FF0000"/>
                </a:solidFill>
                <a:latin typeface="Lora"/>
              </a:rPr>
              <a:t>достатньо контролювати </a:t>
            </a:r>
            <a:r>
              <a:rPr lang="en-US" sz="3600" b="1" spc="152" dirty="0">
                <a:solidFill>
                  <a:srgbClr val="FF0000"/>
                </a:solidFill>
                <a:latin typeface="Lora"/>
              </a:rPr>
              <a:t>ключов</a:t>
            </a:r>
            <a:r>
              <a:rPr lang="uk-UA" sz="3600" b="1" spc="152" dirty="0">
                <a:solidFill>
                  <a:srgbClr val="FF0000"/>
                </a:solidFill>
                <a:latin typeface="Lora"/>
              </a:rPr>
              <a:t>і</a:t>
            </a:r>
            <a:r>
              <a:rPr lang="en-US" sz="3600" b="1" spc="152" dirty="0">
                <a:solidFill>
                  <a:srgbClr val="FF0000"/>
                </a:solidFill>
                <a:latin typeface="Lora"/>
              </a:rPr>
              <a:t> точк</a:t>
            </a:r>
            <a:r>
              <a:rPr lang="uk-UA" sz="3600" b="1" spc="152" dirty="0">
                <a:solidFill>
                  <a:srgbClr val="FF0000"/>
                </a:solidFill>
                <a:latin typeface="Lora"/>
              </a:rPr>
              <a:t>и геопростору, що визначають його якість</a:t>
            </a:r>
            <a:r>
              <a:rPr lang="en-US" sz="3600" b="1" spc="152" dirty="0">
                <a:solidFill>
                  <a:srgbClr val="FF0000"/>
                </a:solidFill>
                <a:latin typeface="Lora"/>
              </a:rPr>
              <a:t> </a:t>
            </a:r>
            <a:endParaRPr lang="en-US" sz="3600" b="1" i="0" spc="152" dirty="0">
              <a:solidFill>
                <a:srgbClr val="FF0000"/>
              </a:solidFill>
              <a:latin typeface="Lora"/>
            </a:endParaRPr>
          </a:p>
          <a:p>
            <a:pPr>
              <a:lnSpc>
                <a:spcPts val="3651"/>
              </a:lnSpc>
            </a:pPr>
            <a:r>
              <a:rPr lang="en-US" sz="3600" b="1" i="0" spc="152" dirty="0">
                <a:solidFill>
                  <a:srgbClr val="FF5757"/>
                </a:solidFill>
                <a:latin typeface="Lora"/>
              </a:rPr>
              <a:t>3.    </a:t>
            </a:r>
            <a:r>
              <a:rPr lang="en-US" sz="3600" b="1" i="0" spc="152" dirty="0">
                <a:solidFill>
                  <a:srgbClr val="261076"/>
                </a:solidFill>
                <a:latin typeface="Lora"/>
              </a:rPr>
              <a:t>чим більшою є міра контролю </a:t>
            </a:r>
            <a:r>
              <a:rPr lang="uk-UA" sz="3600" b="1" i="0" spc="152" dirty="0">
                <a:solidFill>
                  <a:srgbClr val="261076"/>
                </a:solidFill>
                <a:latin typeface="Lora"/>
              </a:rPr>
              <a:t>певної держави </a:t>
            </a:r>
            <a:r>
              <a:rPr lang="en-US" sz="3600" b="1" i="0" spc="152" dirty="0">
                <a:solidFill>
                  <a:srgbClr val="261076"/>
                </a:solidFill>
                <a:latin typeface="Lora"/>
              </a:rPr>
              <a:t>геопростру, тим більшим є ступінь</a:t>
            </a:r>
            <a:r>
              <a:rPr lang="en-US" sz="3600" b="1" i="0" spc="152" dirty="0">
                <a:solidFill>
                  <a:srgbClr val="FF5757"/>
                </a:solidFill>
                <a:latin typeface="Lora"/>
              </a:rPr>
              <a:t> </a:t>
            </a:r>
            <a:r>
              <a:rPr lang="en-US" sz="3600" b="1" i="0" spc="152" dirty="0">
                <a:solidFill>
                  <a:srgbClr val="FF0000"/>
                </a:solidFill>
                <a:latin typeface="Lora"/>
              </a:rPr>
              <a:t>геополітичного виживання даної держави</a:t>
            </a:r>
          </a:p>
          <a:p>
            <a:pPr>
              <a:lnSpc>
                <a:spcPts val="3651"/>
              </a:lnSpc>
            </a:pPr>
            <a:r>
              <a:rPr lang="en-US" sz="3600" b="1" i="0" spc="152" dirty="0">
                <a:solidFill>
                  <a:srgbClr val="FF5757"/>
                </a:solidFill>
                <a:latin typeface="Lora"/>
              </a:rPr>
              <a:t>4.  </a:t>
            </a:r>
            <a:r>
              <a:rPr lang="en-US" sz="3600" b="1" i="0" spc="152" dirty="0">
                <a:solidFill>
                  <a:srgbClr val="261076"/>
                </a:solidFill>
                <a:latin typeface="Lora"/>
              </a:rPr>
              <a:t>  максимальний ступінь контролю – </a:t>
            </a:r>
            <a:r>
              <a:rPr lang="en-US" sz="3600" b="1" i="0" spc="152" dirty="0">
                <a:solidFill>
                  <a:srgbClr val="FF0000"/>
                </a:solidFill>
                <a:latin typeface="Lora"/>
              </a:rPr>
              <a:t>можливості світового панування</a:t>
            </a:r>
          </a:p>
          <a:p>
            <a:pPr>
              <a:lnSpc>
                <a:spcPts val="3651"/>
              </a:lnSpc>
            </a:pPr>
            <a:r>
              <a:rPr lang="en-US" sz="3600" b="1" i="0" spc="152" dirty="0">
                <a:solidFill>
                  <a:srgbClr val="FF5757"/>
                </a:solidFill>
                <a:latin typeface="Lora"/>
              </a:rPr>
              <a:t>5.  </a:t>
            </a:r>
            <a:r>
              <a:rPr lang="en-US" sz="3600" b="1" i="0" spc="152" dirty="0">
                <a:solidFill>
                  <a:srgbClr val="261076"/>
                </a:solidFill>
                <a:latin typeface="Lora"/>
              </a:rPr>
              <a:t>  диверсифікація </a:t>
            </a:r>
            <a:r>
              <a:rPr lang="en-US" sz="3600" b="1" i="0" spc="152" dirty="0" err="1">
                <a:solidFill>
                  <a:srgbClr val="261076"/>
                </a:solidFill>
                <a:latin typeface="Lora"/>
              </a:rPr>
              <a:t>геопростору</a:t>
            </a:r>
            <a:r>
              <a:rPr lang="en-US" sz="3600" b="1" i="0" spc="152" dirty="0">
                <a:solidFill>
                  <a:srgbClr val="261076"/>
                </a:solidFill>
                <a:latin typeface="Lora"/>
              </a:rPr>
              <a:t> </a:t>
            </a:r>
            <a:r>
              <a:rPr lang="uk-UA" sz="3600" b="1" i="0" spc="152" dirty="0">
                <a:solidFill>
                  <a:srgbClr val="261076"/>
                </a:solidFill>
                <a:latin typeface="Lora"/>
              </a:rPr>
              <a:t>       </a:t>
            </a:r>
            <a:r>
              <a:rPr lang="en-US" sz="3600" b="1" i="0" spc="152" dirty="0">
                <a:solidFill>
                  <a:srgbClr val="261076"/>
                </a:solidFill>
                <a:latin typeface="Lora"/>
              </a:rPr>
              <a:t> </a:t>
            </a:r>
            <a:r>
              <a:rPr lang="en-US" sz="3600" b="1" i="0" spc="152" dirty="0">
                <a:solidFill>
                  <a:srgbClr val="FF0000"/>
                </a:solidFill>
                <a:latin typeface="Lora"/>
              </a:rPr>
              <a:t>диверсифікація геополітичного контролю</a:t>
            </a:r>
          </a:p>
          <a:p>
            <a:pPr>
              <a:lnSpc>
                <a:spcPts val="3651"/>
              </a:lnSpc>
            </a:pPr>
            <a:r>
              <a:rPr lang="en-US" sz="3600" b="1" i="0" spc="152" dirty="0">
                <a:solidFill>
                  <a:srgbClr val="FF5757"/>
                </a:solidFill>
                <a:latin typeface="Lora"/>
              </a:rPr>
              <a:t>6.</a:t>
            </a:r>
            <a:r>
              <a:rPr lang="en-US" sz="3600" b="1" i="0" spc="152" dirty="0">
                <a:solidFill>
                  <a:srgbClr val="261076"/>
                </a:solidFill>
                <a:latin typeface="Lora"/>
              </a:rPr>
              <a:t> прямий </a:t>
            </a:r>
            <a:r>
              <a:rPr lang="en-US" sz="3600" b="1" i="0" spc="152" dirty="0">
                <a:solidFill>
                  <a:srgbClr val="FF0000"/>
                </a:solidFill>
                <a:latin typeface="Lora"/>
              </a:rPr>
              <a:t>військовий контроль втрачає </a:t>
            </a:r>
            <a:r>
              <a:rPr lang="en-US" sz="3600" b="1" i="0" spc="152" dirty="0" err="1">
                <a:solidFill>
                  <a:srgbClr val="FF0000"/>
                </a:solidFill>
                <a:latin typeface="Lora"/>
              </a:rPr>
              <a:t>свою</a:t>
            </a:r>
            <a:r>
              <a:rPr lang="en-US" sz="3600" b="1" i="0" spc="152" dirty="0">
                <a:solidFill>
                  <a:srgbClr val="FF0000"/>
                </a:solidFill>
                <a:latin typeface="Lora"/>
              </a:rPr>
              <a:t> </a:t>
            </a:r>
            <a:r>
              <a:rPr lang="en-US" sz="3600" b="1" i="0" spc="152" dirty="0" err="1">
                <a:solidFill>
                  <a:srgbClr val="FF0000"/>
                </a:solidFill>
                <a:latin typeface="Lora"/>
              </a:rPr>
              <a:t>безальтернативність</a:t>
            </a:r>
            <a:r>
              <a:rPr lang="uk-UA" sz="3600" b="1" i="0" spc="152" dirty="0">
                <a:solidFill>
                  <a:srgbClr val="FF0000"/>
                </a:solidFill>
                <a:latin typeface="Lora"/>
              </a:rPr>
              <a:t> та ефективність (як механізм зміцнення геополітичного статусу держави, що його вчиняє), натомість економічний, політичний, інформаційний та інші форм контролю набувають своєї надзвичайної актуальності</a:t>
            </a:r>
            <a:endParaRPr lang="en-US" sz="3600" b="1" i="0" spc="152" dirty="0">
              <a:solidFill>
                <a:srgbClr val="FF0000"/>
              </a:solidFill>
              <a:latin typeface="Lora"/>
            </a:endParaRPr>
          </a:p>
          <a:p>
            <a:pPr>
              <a:lnSpc>
                <a:spcPts val="3651"/>
              </a:lnSpc>
            </a:pPr>
            <a:r>
              <a:rPr lang="en-US" sz="2800" b="1" i="0" spc="152" dirty="0">
                <a:solidFill>
                  <a:srgbClr val="261076"/>
                </a:solidFill>
                <a:latin typeface="Lora"/>
              </a:rPr>
              <a:t> 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13563600" y="4076700"/>
            <a:ext cx="597408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Штриховая стрелка вправо 1">
            <a:extLst>
              <a:ext uri="{FF2B5EF4-FFF2-40B4-BE49-F238E27FC236}">
                <a16:creationId xmlns:a16="http://schemas.microsoft.com/office/drawing/2014/main" id="{BBF0AB90-214A-5B4A-9348-13773FFE8534}"/>
              </a:ext>
            </a:extLst>
          </p:cNvPr>
          <p:cNvSpPr/>
          <p:nvPr/>
        </p:nvSpPr>
        <p:spPr>
          <a:xfrm>
            <a:off x="8534400" y="6896100"/>
            <a:ext cx="978408" cy="48463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chemeClr val="accent5">
                <a:lumMod val="20000"/>
                <a:lumOff val="80000"/>
              </a:schemeClr>
            </a:gs>
            <a:gs pos="5000">
              <a:schemeClr val="accent1">
                <a:lumMod val="20000"/>
                <a:lumOff val="80000"/>
              </a:schemeClr>
            </a:gs>
            <a:gs pos="21000">
              <a:schemeClr val="accent1">
                <a:lumMod val="20000"/>
                <a:lumOff val="80000"/>
              </a:schemeClr>
            </a:gs>
            <a:gs pos="62000">
              <a:schemeClr val="accent6">
                <a:lumMod val="20000"/>
                <a:lumOff val="80000"/>
              </a:schemeClr>
            </a:gs>
            <a:gs pos="91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45578" y="280791"/>
            <a:ext cx="7655220" cy="10071347"/>
            <a:chOff x="0" y="1134191"/>
            <a:chExt cx="10206960" cy="13428463"/>
          </a:xfrm>
        </p:grpSpPr>
        <p:sp>
          <p:nvSpPr>
            <p:cNvPr id="5" name="TextBox 5"/>
            <p:cNvSpPr txBox="1"/>
            <p:nvPr/>
          </p:nvSpPr>
          <p:spPr>
            <a:xfrm>
              <a:off x="0" y="1134191"/>
              <a:ext cx="10206960" cy="134284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uk-UA" sz="3200" b="1" i="0" dirty="0">
                  <a:solidFill>
                    <a:srgbClr val="002060"/>
                  </a:solidFill>
                  <a:latin typeface="Lora"/>
                </a:rPr>
                <a:t>В залежності від ступеня потужності геополітичного актора та умов його діяльності в геополітичному просторі </a:t>
              </a:r>
              <a:r>
                <a:rPr lang="uk-UA" sz="3200" b="1" i="0" dirty="0">
                  <a:solidFill>
                    <a:srgbClr val="FF0000"/>
                  </a:solidFill>
                  <a:latin typeface="Lora"/>
                </a:rPr>
                <a:t>зміна сфери контролю </a:t>
              </a:r>
              <a:r>
                <a:rPr lang="uk-UA" sz="3200" b="1" i="0" dirty="0">
                  <a:solidFill>
                    <a:srgbClr val="002060"/>
                  </a:solidFill>
                  <a:latin typeface="Lora"/>
                </a:rPr>
                <a:t>може бути 2х типів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3200" b="1" i="0" dirty="0">
                  <a:solidFill>
                    <a:srgbClr val="002060"/>
                  </a:solidFill>
                  <a:latin typeface="Lora"/>
                </a:rPr>
                <a:t>РОЗШИРЕННЯ ЗОНИ КОНТРОЛЮ – </a:t>
              </a:r>
              <a:r>
                <a:rPr lang="en-US" sz="3200" b="1" i="0" dirty="0">
                  <a:solidFill>
                    <a:srgbClr val="FF0000"/>
                  </a:solidFill>
                  <a:latin typeface="Lora"/>
                </a:rPr>
                <a:t>ЕКСПАНСІЯ</a:t>
              </a:r>
              <a:endParaRPr lang="uk-UA" sz="3200" b="1" i="0" dirty="0">
                <a:solidFill>
                  <a:srgbClr val="FF0000"/>
                </a:solidFill>
                <a:latin typeface="Lora"/>
              </a:endParaRP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uk-UA" sz="3200" b="1" dirty="0">
                  <a:solidFill>
                    <a:srgbClr val="002060"/>
                  </a:solidFill>
                  <a:latin typeface="Lora"/>
                </a:rPr>
                <a:t>СТИСНЕННЯ</a:t>
              </a:r>
              <a:r>
                <a:rPr lang="en-US" sz="3200" b="1" dirty="0">
                  <a:solidFill>
                    <a:srgbClr val="002060"/>
                  </a:solidFill>
                  <a:latin typeface="Lora"/>
                </a:rPr>
                <a:t> ЗОНИ КОНТРОЛЮ –</a:t>
              </a:r>
              <a:r>
                <a:rPr lang="en-US" sz="3200" b="1" dirty="0">
                  <a:solidFill>
                    <a:srgbClr val="FF0000"/>
                  </a:solidFill>
                  <a:latin typeface="Lora"/>
                </a:rPr>
                <a:t> КОНТРАКЦІЯ</a:t>
              </a:r>
            </a:p>
            <a:p>
              <a:r>
                <a:rPr lang="uk-UA" sz="3200" b="1" i="0" dirty="0">
                  <a:solidFill>
                    <a:srgbClr val="FF0000"/>
                  </a:solidFill>
                  <a:latin typeface="Lora"/>
                </a:rPr>
                <a:t>!!!</a:t>
              </a:r>
              <a:r>
                <a:rPr lang="uk-UA" sz="3200" b="1" i="0" dirty="0">
                  <a:solidFill>
                    <a:srgbClr val="002060"/>
                  </a:solidFill>
                  <a:latin typeface="Lora"/>
                </a:rPr>
                <a:t> Провідною </a:t>
              </a:r>
              <a:r>
                <a:rPr lang="uk-UA" sz="3200" b="1" i="0" dirty="0">
                  <a:solidFill>
                    <a:srgbClr val="FF0000"/>
                  </a:solidFill>
                  <a:latin typeface="Lora"/>
                </a:rPr>
                <a:t>метою</a:t>
              </a:r>
              <a:r>
                <a:rPr lang="uk-UA" sz="3200" b="1" i="0" dirty="0">
                  <a:solidFill>
                    <a:srgbClr val="002060"/>
                  </a:solidFill>
                  <a:latin typeface="Lora"/>
                </a:rPr>
                <a:t> геополітичної діяльності акторів геополітики будь-якої природи </a:t>
              </a:r>
              <a:r>
                <a:rPr lang="uk-UA" sz="3200" b="1" i="0" dirty="0">
                  <a:solidFill>
                    <a:srgbClr val="FF0000"/>
                  </a:solidFill>
                  <a:latin typeface="Lora"/>
                </a:rPr>
                <a:t>є саме розширення</a:t>
              </a:r>
              <a:r>
                <a:rPr lang="uk-UA" sz="3200" b="1" i="0" dirty="0">
                  <a:solidFill>
                    <a:srgbClr val="002060"/>
                  </a:solidFill>
                  <a:latin typeface="Lora"/>
                </a:rPr>
                <a:t> сектору контрольованого ним геопростору і відповідно </a:t>
              </a:r>
              <a:r>
                <a:rPr lang="uk-UA" sz="3200" b="1" i="0" dirty="0">
                  <a:solidFill>
                    <a:srgbClr val="FF0000"/>
                  </a:solidFill>
                  <a:latin typeface="Lora"/>
                </a:rPr>
                <a:t>освоєння якомога більшого обсягу ресурсів </a:t>
              </a:r>
              <a:r>
                <a:rPr lang="uk-UA" sz="3200" b="1" i="0" dirty="0">
                  <a:solidFill>
                    <a:srgbClr val="002060"/>
                  </a:solidFill>
                  <a:latin typeface="Lora"/>
                </a:rPr>
                <a:t>розвитку.</a:t>
              </a:r>
            </a:p>
            <a:p>
              <a:r>
                <a:rPr lang="uk-UA" sz="3200" b="1" i="0" dirty="0">
                  <a:solidFill>
                    <a:srgbClr val="002060"/>
                  </a:solidFill>
                  <a:latin typeface="Lora"/>
                </a:rPr>
                <a:t>          </a:t>
              </a:r>
            </a:p>
            <a:p>
              <a:r>
                <a:rPr lang="uk-UA" sz="3200" b="1" dirty="0">
                  <a:solidFill>
                    <a:srgbClr val="002060"/>
                  </a:solidFill>
                  <a:latin typeface="Lora"/>
                </a:rPr>
                <a:t>	   </a:t>
              </a:r>
              <a:r>
                <a:rPr lang="uk-UA" sz="3200" b="1" i="0" dirty="0">
                  <a:solidFill>
                    <a:srgbClr val="FF0000"/>
                  </a:solidFill>
                  <a:latin typeface="Lora"/>
                </a:rPr>
                <a:t>ЕКСПАНСІЯ – основна форма поведінки акторів в геополітиці </a:t>
              </a:r>
              <a:endParaRPr lang="en-US" sz="3200" b="1" i="0" dirty="0">
                <a:solidFill>
                  <a:srgbClr val="FF0000"/>
                </a:solidFill>
                <a:latin typeface="Lora"/>
              </a:endParaRPr>
            </a:p>
            <a:p>
              <a:pPr>
                <a:lnSpc>
                  <a:spcPts val="6224"/>
                </a:lnSpc>
              </a:pPr>
              <a:endParaRPr lang="en-US" sz="3600" b="1" i="0" dirty="0">
                <a:solidFill>
                  <a:srgbClr val="002060"/>
                </a:solidFill>
                <a:latin typeface="Lora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702910"/>
              <a:ext cx="10206960" cy="5734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5"/>
                </a:lnSpc>
              </a:pPr>
              <a:endParaRPr/>
            </a:p>
          </p:txBody>
        </p:sp>
      </p:grpSp>
      <p:sp>
        <p:nvSpPr>
          <p:cNvPr id="9" name="Стрелка вправо 8"/>
          <p:cNvSpPr/>
          <p:nvPr/>
        </p:nvSpPr>
        <p:spPr>
          <a:xfrm>
            <a:off x="363299" y="8562580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   </a:t>
            </a:r>
          </a:p>
        </p:txBody>
      </p:sp>
      <p:pic>
        <p:nvPicPr>
          <p:cNvPr id="14338" name="Picture 2" descr="Картинки по запросу &quot;экспансия США картин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5689" y="459613"/>
            <a:ext cx="5000625" cy="3333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Картинки по запросу &quot;экспансия США картинк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54074"/>
            <a:ext cx="4552950" cy="3414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Картинки по запросу &quot;экспансия России картинки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5948" y="3523617"/>
            <a:ext cx="4760105" cy="31734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Картинки по запросу &quot;экспансия России картинки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6262" y="6904014"/>
            <a:ext cx="4876800" cy="32385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 descr="Картинки по запросу &quot;экспансия России картинки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030" y="4575989"/>
            <a:ext cx="4286250" cy="2809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Картинки по запросу &quot;экспансия США картинки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840" y="2046350"/>
            <a:ext cx="4864552" cy="27241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4" name="Picture 18" descr="Картинки по запросу &quot;экспансия России картинки&quo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8684" y="6000750"/>
            <a:ext cx="2857500" cy="4286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6" name="Picture 20" descr="Картинки по запросу &quot;экспансия России картинки&quot;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414" y="7527358"/>
            <a:ext cx="3959225" cy="26446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8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2000"/>
                    </a14:imgEffect>
                    <a14:imgEffect>
                      <a14:saturation sat="181000"/>
                    </a14:imgEffect>
                    <a14:imgEffect>
                      <a14:brightnessContrast bright="7000" contrast="10000"/>
                    </a14:imgEffect>
                  </a14:imgLayer>
                </a14:imgProps>
              </a:ext>
            </a:extLst>
          </a:blip>
          <a:srcRect l="2059" t="17896" r="1064" b="654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3"/>
          <p:cNvSpPr txBox="1"/>
          <p:nvPr/>
        </p:nvSpPr>
        <p:spPr>
          <a:xfrm>
            <a:off x="723900" y="190500"/>
            <a:ext cx="16840200" cy="9752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06"/>
              </a:lnSpc>
            </a:pPr>
            <a:r>
              <a:rPr lang="uk-UA" sz="4400" b="1" spc="132" dirty="0">
                <a:solidFill>
                  <a:srgbClr val="FF0000"/>
                </a:solidFill>
                <a:latin typeface="Lora"/>
              </a:rPr>
              <a:t>!!! </a:t>
            </a:r>
            <a:r>
              <a:rPr lang="en-US" sz="4400" b="1" spc="132" dirty="0">
                <a:solidFill>
                  <a:srgbClr val="540EE7"/>
                </a:solidFill>
                <a:latin typeface="Lora"/>
              </a:rPr>
              <a:t>ЕКСПАНСІЯ </a:t>
            </a:r>
            <a:r>
              <a:rPr lang="uk-UA" sz="4400" b="1" spc="132" dirty="0">
                <a:solidFill>
                  <a:srgbClr val="540EE7"/>
                </a:solidFill>
                <a:latin typeface="Lora"/>
              </a:rPr>
              <a:t>СУПРОВОДЖУЄ ВСЮ ІСТОРІЮ ЛЮДСТВА</a:t>
            </a:r>
          </a:p>
          <a:p>
            <a:pPr algn="ctr">
              <a:lnSpc>
                <a:spcPts val="3706"/>
              </a:lnSpc>
            </a:pPr>
            <a:r>
              <a:rPr lang="uk-UA" sz="4400" b="1" spc="132" dirty="0">
                <a:solidFill>
                  <a:srgbClr val="FF0000"/>
                </a:solidFill>
                <a:latin typeface="Lora"/>
              </a:rPr>
              <a:t>!!!</a:t>
            </a:r>
            <a:r>
              <a:rPr lang="uk-UA" sz="4400" b="1" spc="132" dirty="0">
                <a:solidFill>
                  <a:srgbClr val="540EE7"/>
                </a:solidFill>
                <a:latin typeface="Lora"/>
              </a:rPr>
              <a:t> </a:t>
            </a:r>
            <a:r>
              <a:rPr lang="uk-UA" sz="4400" b="1" spc="132" dirty="0" err="1">
                <a:solidFill>
                  <a:srgbClr val="540EE7"/>
                </a:solidFill>
                <a:latin typeface="Lora"/>
              </a:rPr>
              <a:t>Ц</a:t>
            </a:r>
            <a:r>
              <a:rPr lang="en-US" sz="4400" b="1" spc="132" dirty="0" err="1">
                <a:solidFill>
                  <a:srgbClr val="540EE7"/>
                </a:solidFill>
                <a:latin typeface="Lora"/>
              </a:rPr>
              <a:t>Е</a:t>
            </a:r>
            <a:r>
              <a:rPr lang="en-US" sz="4400" b="1" spc="132" dirty="0">
                <a:solidFill>
                  <a:srgbClr val="540EE7"/>
                </a:solidFill>
                <a:latin typeface="Lora"/>
              </a:rPr>
              <a:t> </a:t>
            </a:r>
            <a:r>
              <a:rPr lang="uk-UA" sz="4400" b="1" spc="132" dirty="0">
                <a:solidFill>
                  <a:srgbClr val="540EE7"/>
                </a:solidFill>
                <a:latin typeface="Lora"/>
              </a:rPr>
              <a:t>НЕПОРУШНИЙ ЗАКОН ГЕОПОЛІТИКИ</a:t>
            </a:r>
            <a:endParaRPr lang="en-US" sz="4400" b="1" spc="132" dirty="0">
              <a:solidFill>
                <a:srgbClr val="540EE7"/>
              </a:solidFill>
              <a:latin typeface="Lor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Vert">
          <a:fgClr>
            <a:schemeClr val="accent5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228600" y="800100"/>
            <a:ext cx="8032470" cy="915635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lIns="0" tIns="0" rIns="0" bIns="0" rtlCol="0" anchor="t">
            <a:spAutoFit/>
          </a:bodyPr>
          <a:lstStyle/>
          <a:p>
            <a:pPr>
              <a:lnSpc>
                <a:spcPts val="4176"/>
              </a:lnSpc>
            </a:pPr>
            <a:r>
              <a:rPr lang="en-US" sz="3600" b="1" i="1" spc="104" dirty="0">
                <a:solidFill>
                  <a:srgbClr val="FF0000"/>
                </a:solidFill>
                <a:latin typeface="Lora"/>
              </a:rPr>
              <a:t>Геополітичн</a:t>
            </a:r>
            <a:r>
              <a:rPr lang="uk-UA" sz="3600" b="1" i="1" spc="104" dirty="0">
                <a:solidFill>
                  <a:srgbClr val="FF0000"/>
                </a:solidFill>
                <a:latin typeface="Lora"/>
              </a:rPr>
              <a:t>і</a:t>
            </a:r>
            <a:r>
              <a:rPr lang="en-US" sz="3600" b="1" i="1" spc="104" dirty="0">
                <a:solidFill>
                  <a:srgbClr val="FF0000"/>
                </a:solidFill>
                <a:latin typeface="Lora"/>
              </a:rPr>
              <a:t> </a:t>
            </a:r>
            <a:r>
              <a:rPr lang="uk-UA" sz="3600" b="1" i="1" spc="104" dirty="0">
                <a:solidFill>
                  <a:srgbClr val="FF0000"/>
                </a:solidFill>
                <a:latin typeface="Lora"/>
              </a:rPr>
              <a:t>лінії</a:t>
            </a:r>
            <a:r>
              <a:rPr lang="en-US" sz="3600" b="1" i="1" spc="104" dirty="0">
                <a:solidFill>
                  <a:srgbClr val="FF0000"/>
                </a:solidFill>
                <a:latin typeface="Lora"/>
              </a:rPr>
              <a:t> </a:t>
            </a:r>
            <a:r>
              <a:rPr lang="en-US" sz="3480" b="1" i="0" spc="104" dirty="0">
                <a:solidFill>
                  <a:srgbClr val="261076"/>
                </a:solidFill>
                <a:latin typeface="Lora"/>
              </a:rPr>
              <a:t>-</a:t>
            </a:r>
            <a:r>
              <a:rPr lang="uk-UA" sz="3480" b="1" i="0" spc="104" dirty="0" err="1">
                <a:solidFill>
                  <a:srgbClr val="261076"/>
                </a:solidFill>
                <a:latin typeface="Lora"/>
              </a:rPr>
              <a:t>структуроутворні</a:t>
            </a:r>
            <a:r>
              <a:rPr lang="uk-UA" sz="3480" b="1" i="0" spc="104" dirty="0">
                <a:solidFill>
                  <a:srgbClr val="261076"/>
                </a:solidFill>
                <a:latin typeface="Lora"/>
              </a:rPr>
              <a:t> елементи геопростору</a:t>
            </a:r>
            <a:endParaRPr lang="en-US" sz="3480" b="1" i="0" spc="104" dirty="0">
              <a:solidFill>
                <a:srgbClr val="261076"/>
              </a:solidFill>
              <a:latin typeface="Lora"/>
            </a:endParaRPr>
          </a:p>
          <a:p>
            <a:pPr>
              <a:lnSpc>
                <a:spcPts val="4176"/>
              </a:lnSpc>
            </a:pPr>
            <a:endParaRPr lang="en-US" sz="3480" b="1" i="0" spc="104" dirty="0">
              <a:solidFill>
                <a:srgbClr val="261076"/>
              </a:solidFill>
              <a:latin typeface="Lora"/>
            </a:endParaRPr>
          </a:p>
          <a:p>
            <a:pPr>
              <a:lnSpc>
                <a:spcPts val="4176"/>
              </a:lnSpc>
            </a:pPr>
            <a:r>
              <a:rPr lang="uk-UA" sz="3480" b="1" spc="104" dirty="0">
                <a:solidFill>
                  <a:srgbClr val="261076"/>
                </a:solidFill>
                <a:latin typeface="Lora"/>
              </a:rPr>
              <a:t>-це </a:t>
            </a:r>
            <a:r>
              <a:rPr lang="uk-UA" sz="3480" b="1" spc="104" dirty="0">
                <a:solidFill>
                  <a:srgbClr val="FF0000"/>
                </a:solidFill>
                <a:latin typeface="Lora"/>
              </a:rPr>
              <a:t>«</a:t>
            </a:r>
            <a:r>
              <a:rPr lang="uk-UA" sz="3480" b="1" i="0" spc="104" dirty="0">
                <a:solidFill>
                  <a:srgbClr val="FF0000"/>
                </a:solidFill>
                <a:latin typeface="Lora"/>
              </a:rPr>
              <a:t>стратегічні коридори», </a:t>
            </a:r>
            <a:r>
              <a:rPr lang="uk-UA" sz="3480" b="1" i="0" spc="104" dirty="0">
                <a:solidFill>
                  <a:srgbClr val="261076"/>
                </a:solidFill>
                <a:latin typeface="Lora"/>
              </a:rPr>
              <a:t>що об'єднують сухопутні, морські та повітряні комунікації</a:t>
            </a:r>
            <a:endParaRPr lang="en-US" sz="3480" b="1" i="0" spc="104" dirty="0">
              <a:solidFill>
                <a:srgbClr val="261076"/>
              </a:solidFill>
              <a:latin typeface="Lora"/>
            </a:endParaRPr>
          </a:p>
          <a:p>
            <a:pPr>
              <a:lnSpc>
                <a:spcPts val="4176"/>
              </a:lnSpc>
            </a:pPr>
            <a:endParaRPr lang="en-US" sz="3480" b="1" i="0" spc="104" dirty="0">
              <a:solidFill>
                <a:srgbClr val="261076"/>
              </a:solidFill>
              <a:latin typeface="Lora"/>
            </a:endParaRPr>
          </a:p>
          <a:p>
            <a:pPr>
              <a:lnSpc>
                <a:spcPts val="4176"/>
              </a:lnSpc>
            </a:pPr>
            <a:r>
              <a:rPr lang="en-US" sz="3480" b="1" i="0" spc="104" dirty="0">
                <a:solidFill>
                  <a:srgbClr val="261076"/>
                </a:solidFill>
                <a:latin typeface="Lora"/>
              </a:rPr>
              <a:t>-</a:t>
            </a:r>
            <a:r>
              <a:rPr lang="uk-UA" sz="3480" b="1" i="0" spc="104" dirty="0">
                <a:solidFill>
                  <a:srgbClr val="261076"/>
                </a:solidFill>
                <a:latin typeface="Lora"/>
              </a:rPr>
              <a:t>це лінії найбільш важливих напрямків вантажопотоків та шляхів транспортування сировини (наприклад, нафти)</a:t>
            </a:r>
          </a:p>
          <a:p>
            <a:pPr>
              <a:lnSpc>
                <a:spcPts val="4176"/>
              </a:lnSpc>
            </a:pPr>
            <a:endParaRPr lang="uk-UA" sz="3480" b="1" spc="104" dirty="0">
              <a:solidFill>
                <a:srgbClr val="261076"/>
              </a:solidFill>
              <a:latin typeface="Lora"/>
            </a:endParaRPr>
          </a:p>
          <a:p>
            <a:pPr algn="ctr">
              <a:lnSpc>
                <a:spcPts val="4176"/>
              </a:lnSpc>
            </a:pPr>
            <a:r>
              <a:rPr lang="uk-UA" sz="3480" b="1" i="1" spc="104" dirty="0">
                <a:solidFill>
                  <a:srgbClr val="FF0000"/>
                </a:solidFill>
                <a:latin typeface="Lora"/>
              </a:rPr>
              <a:t>!!! Геополітичні лінії завжди були і є сьогодні об'єктом відкритої або ж прихованої боротьби провідних держав світу</a:t>
            </a:r>
            <a:endParaRPr lang="en-US" sz="3480" b="1" i="1" spc="104" dirty="0">
              <a:solidFill>
                <a:srgbClr val="FF0000"/>
              </a:solidFill>
              <a:latin typeface="Lora"/>
            </a:endParaRPr>
          </a:p>
        </p:txBody>
      </p:sp>
      <p:pic>
        <p:nvPicPr>
          <p:cNvPr id="2050" name="Picture 2" descr="Картинки по запросу &quot;шелковый путь картин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421" y="80120"/>
            <a:ext cx="6991414" cy="3959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Картинки по запросу &quot;нефтепровод картинк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7129" y="2880434"/>
            <a:ext cx="6090871" cy="4036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Картинки по запросу &quot;нефтепровод картинки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702" y="4040100"/>
            <a:ext cx="4286250" cy="2876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Нафтогаз Украины — Википедия (с комментариями)">
            <a:extLst>
              <a:ext uri="{FF2B5EF4-FFF2-40B4-BE49-F238E27FC236}">
                <a16:creationId xmlns:a16="http://schemas.microsoft.com/office/drawing/2014/main" id="{51AA91E2-76C9-704E-956A-3645A7FD4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159" y="5608249"/>
            <a:ext cx="7696200" cy="467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>
            <a:extLst>
              <a:ext uri="{FF2B5EF4-FFF2-40B4-BE49-F238E27FC236}">
                <a16:creationId xmlns:a16="http://schemas.microsoft.com/office/drawing/2014/main" id="{88E5865D-8CAB-8E40-80ED-7F8DBDAE0EF0}"/>
              </a:ext>
            </a:extLst>
          </p:cNvPr>
          <p:cNvSpPr txBox="1"/>
          <p:nvPr/>
        </p:nvSpPr>
        <p:spPr>
          <a:xfrm>
            <a:off x="990600" y="723900"/>
            <a:ext cx="6019800" cy="56988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06"/>
              </a:lnSpc>
            </a:pPr>
            <a:r>
              <a:rPr lang="uk-UA" sz="3600" b="1" i="1" spc="132" dirty="0">
                <a:solidFill>
                  <a:srgbClr val="FF0000"/>
                </a:solidFill>
                <a:latin typeface="Book Antiqua" panose="02040602050305030304" pitchFamily="18" charset="0"/>
              </a:rPr>
              <a:t>Геополітична е</a:t>
            </a:r>
            <a:r>
              <a:rPr lang="en-US" sz="3600" b="1" i="1" spc="132" dirty="0">
                <a:solidFill>
                  <a:srgbClr val="FF0000"/>
                </a:solidFill>
                <a:latin typeface="Book Antiqua" panose="02040602050305030304" pitchFamily="18" charset="0"/>
              </a:rPr>
              <a:t>кспансія </a:t>
            </a:r>
            <a:r>
              <a:rPr lang="en-US" sz="3600" b="1" spc="132" dirty="0">
                <a:solidFill>
                  <a:srgbClr val="FF0000"/>
                </a:solidFill>
                <a:latin typeface="Book Antiqua" panose="02040602050305030304" pitchFamily="18" charset="0"/>
              </a:rPr>
              <a:t>- </a:t>
            </a:r>
            <a:r>
              <a:rPr lang="en-US" sz="3600" b="1" spc="132" dirty="0">
                <a:solidFill>
                  <a:srgbClr val="3D3EFF"/>
                </a:solidFill>
                <a:latin typeface="Book Antiqua" panose="02040602050305030304" pitchFamily="18" charset="0"/>
              </a:rPr>
              <a:t>це </a:t>
            </a:r>
            <a:r>
              <a:rPr lang="uk-UA" sz="3600" b="1" spc="132" dirty="0">
                <a:solidFill>
                  <a:srgbClr val="3D3EFF"/>
                </a:solidFill>
                <a:latin typeface="Book Antiqua" panose="02040602050305030304" pitchFamily="18" charset="0"/>
              </a:rPr>
              <a:t>не просто розширення впливу на певний простір, а ще й </a:t>
            </a:r>
            <a:r>
              <a:rPr lang="uk-UA" sz="3600" b="1" i="1" spc="132" dirty="0">
                <a:solidFill>
                  <a:srgbClr val="FF0000"/>
                </a:solidFill>
                <a:latin typeface="Book Antiqua" panose="02040602050305030304" pitchFamily="18" charset="0"/>
              </a:rPr>
              <a:t>освоєння цього простору через закріплення впливу </a:t>
            </a:r>
            <a:r>
              <a:rPr lang="uk-UA" sz="3600" b="1" spc="132" dirty="0">
                <a:solidFill>
                  <a:srgbClr val="3D3EFF"/>
                </a:solidFill>
                <a:latin typeface="Book Antiqua" panose="02040602050305030304" pitchFamily="18" charset="0"/>
              </a:rPr>
              <a:t>(панування), тобто вбачається необхідність легітимізації експансіоністської стратегії суб'єкта експансії</a:t>
            </a:r>
            <a:endParaRPr lang="en-US" sz="3600" b="1" spc="132" dirty="0">
              <a:solidFill>
                <a:srgbClr val="3D3EFF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D55416A6-E7FB-9042-9DCF-6ADC7140542B}"/>
              </a:ext>
            </a:extLst>
          </p:cNvPr>
          <p:cNvSpPr txBox="1"/>
          <p:nvPr/>
        </p:nvSpPr>
        <p:spPr>
          <a:xfrm>
            <a:off x="685800" y="7505700"/>
            <a:ext cx="6629400" cy="1428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06"/>
              </a:lnSpc>
            </a:pPr>
            <a:r>
              <a:rPr lang="uk-UA" sz="3600" b="1" i="1" spc="132" dirty="0">
                <a:solidFill>
                  <a:srgbClr val="3D3EFF"/>
                </a:solidFill>
                <a:latin typeface="Book Antiqua" panose="02040602050305030304" pitchFamily="18" charset="0"/>
              </a:rPr>
              <a:t>Геополітичний контроль є результуючим наслідком геополітичної експансії</a:t>
            </a:r>
            <a:endParaRPr lang="en-US" sz="3600" b="1" i="1" spc="132" dirty="0">
              <a:solidFill>
                <a:srgbClr val="3D3EFF"/>
              </a:solidFill>
              <a:latin typeface="Book Antiqua" panose="02040602050305030304" pitchFamily="18" charset="0"/>
            </a:endParaRPr>
          </a:p>
        </p:txBody>
      </p:sp>
      <p:pic>
        <p:nvPicPr>
          <p:cNvPr id="2050" name="Picture 2" descr="ШКОЛЬНАЯ ГЕОГРАФИЯ">
            <a:extLst>
              <a:ext uri="{FF2B5EF4-FFF2-40B4-BE49-F238E27FC236}">
                <a16:creationId xmlns:a16="http://schemas.microsoft.com/office/drawing/2014/main" id="{3FF1B647-491E-834B-851C-345138F1E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4959"/>
            <a:ext cx="9829800" cy="98298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1312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chemeClr val="accent5">
                <a:lumMod val="20000"/>
                <a:lumOff val="80000"/>
              </a:schemeClr>
            </a:gs>
            <a:gs pos="5000">
              <a:schemeClr val="accent1">
                <a:lumMod val="20000"/>
                <a:lumOff val="80000"/>
              </a:schemeClr>
            </a:gs>
            <a:gs pos="21000">
              <a:schemeClr val="accent1">
                <a:lumMod val="20000"/>
                <a:lumOff val="80000"/>
              </a:schemeClr>
            </a:gs>
            <a:gs pos="62000">
              <a:schemeClr val="accent6">
                <a:lumMod val="20000"/>
                <a:lumOff val="80000"/>
              </a:schemeClr>
            </a:gs>
            <a:gs pos="91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/>
          <p:cNvSpPr txBox="1"/>
          <p:nvPr/>
        </p:nvSpPr>
        <p:spPr>
          <a:xfrm>
            <a:off x="304802" y="1289521"/>
            <a:ext cx="7239000" cy="80712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06"/>
              </a:lnSpc>
            </a:pPr>
            <a:r>
              <a:rPr lang="uk-UA" sz="3600" b="1" spc="132" dirty="0">
                <a:solidFill>
                  <a:srgbClr val="FF0000"/>
                </a:solidFill>
                <a:latin typeface="Book Antiqua" panose="02040602050305030304" pitchFamily="18" charset="0"/>
              </a:rPr>
              <a:t>Закон геополітичної експансії</a:t>
            </a:r>
            <a:r>
              <a:rPr lang="uk-UA" sz="3600" b="1" spc="132" dirty="0">
                <a:solidFill>
                  <a:srgbClr val="002060"/>
                </a:solidFill>
                <a:latin typeface="Book Antiqua" panose="02040602050305030304" pitchFamily="18" charset="0"/>
              </a:rPr>
              <a:t> (внутрішньої і зовнішньої) обґрунтовує </a:t>
            </a:r>
            <a:r>
              <a:rPr lang="uk-UA" sz="3600" b="1" spc="132" dirty="0">
                <a:solidFill>
                  <a:srgbClr val="FF0000"/>
                </a:solidFill>
                <a:latin typeface="Book Antiqua" panose="02040602050305030304" pitchFamily="18" charset="0"/>
              </a:rPr>
              <a:t>здійснення державою своїх інтересів як на власній території, так і проникнення за межі своїх кордонів</a:t>
            </a:r>
            <a:r>
              <a:rPr lang="uk-UA" sz="3600" b="1" spc="132" dirty="0">
                <a:solidFill>
                  <a:srgbClr val="002060"/>
                </a:solidFill>
                <a:latin typeface="Book Antiqua" panose="02040602050305030304" pitchFamily="18" charset="0"/>
              </a:rPr>
              <a:t>, що реалізується у формі </a:t>
            </a:r>
          </a:p>
          <a:p>
            <a:pPr>
              <a:lnSpc>
                <a:spcPts val="3706"/>
              </a:lnSpc>
            </a:pPr>
            <a:endParaRPr lang="uk-UA" sz="3600" b="1" spc="132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marL="571500" indent="-571500">
              <a:lnSpc>
                <a:spcPts val="3706"/>
              </a:lnSpc>
              <a:buFont typeface="Wingdings" pitchFamily="2" charset="2"/>
              <a:buChar char="ü"/>
            </a:pPr>
            <a:r>
              <a:rPr lang="uk-UA" sz="3600" b="1" spc="132" dirty="0">
                <a:solidFill>
                  <a:srgbClr val="002060"/>
                </a:solidFill>
                <a:latin typeface="Book Antiqua" panose="02040602050305030304" pitchFamily="18" charset="0"/>
              </a:rPr>
              <a:t>присутності, </a:t>
            </a:r>
          </a:p>
          <a:p>
            <a:pPr marL="571500" indent="-571500">
              <a:lnSpc>
                <a:spcPts val="3706"/>
              </a:lnSpc>
              <a:buFont typeface="Wingdings" pitchFamily="2" charset="2"/>
              <a:buChar char="ü"/>
            </a:pPr>
            <a:r>
              <a:rPr lang="uk-UA" sz="3600" b="1" spc="132" dirty="0">
                <a:solidFill>
                  <a:srgbClr val="002060"/>
                </a:solidFill>
                <a:latin typeface="Book Antiqua" panose="02040602050305030304" pitchFamily="18" charset="0"/>
              </a:rPr>
              <a:t>впливу, </a:t>
            </a:r>
          </a:p>
          <a:p>
            <a:pPr marL="571500" indent="-571500">
              <a:lnSpc>
                <a:spcPts val="3706"/>
              </a:lnSpc>
              <a:buFont typeface="Wingdings" pitchFamily="2" charset="2"/>
              <a:buChar char="ü"/>
            </a:pPr>
            <a:r>
              <a:rPr lang="uk-UA" sz="3600" b="1" spc="132" dirty="0">
                <a:solidFill>
                  <a:srgbClr val="002060"/>
                </a:solidFill>
                <a:latin typeface="Book Antiqua" panose="02040602050305030304" pitchFamily="18" charset="0"/>
              </a:rPr>
              <a:t>контролю </a:t>
            </a:r>
          </a:p>
          <a:p>
            <a:pPr marL="571500" indent="-571500">
              <a:lnSpc>
                <a:spcPts val="3706"/>
              </a:lnSpc>
              <a:buFont typeface="Wingdings" pitchFamily="2" charset="2"/>
              <a:buChar char="ü"/>
            </a:pPr>
            <a:r>
              <a:rPr lang="uk-UA" sz="3600" b="1" spc="132" dirty="0">
                <a:solidFill>
                  <a:srgbClr val="002060"/>
                </a:solidFill>
                <a:latin typeface="Book Antiqua" panose="02040602050305030304" pitchFamily="18" charset="0"/>
              </a:rPr>
              <a:t>або панування </a:t>
            </a:r>
          </a:p>
          <a:p>
            <a:pPr>
              <a:lnSpc>
                <a:spcPts val="3706"/>
              </a:lnSpc>
            </a:pPr>
            <a:endParaRPr lang="uk-UA" sz="3600" b="1" spc="132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>
              <a:lnSpc>
                <a:spcPts val="3706"/>
              </a:lnSpc>
            </a:pPr>
            <a:r>
              <a:rPr lang="uk-UA" sz="3600" b="1" spc="132" dirty="0">
                <a:solidFill>
                  <a:srgbClr val="002060"/>
                </a:solidFill>
                <a:latin typeface="Book Antiqua" panose="02040602050305030304" pitchFamily="18" charset="0"/>
              </a:rPr>
              <a:t>на локальному, регіональному та глобальному рівні </a:t>
            </a:r>
            <a:endParaRPr lang="en-US" sz="3600" b="1" spc="132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16402" name="Picture 18" descr="Картинки по запросу &quot;борьба государств картин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2" y="1684520"/>
            <a:ext cx="10744198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751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chemeClr val="accent5">
                <a:lumMod val="20000"/>
                <a:lumOff val="80000"/>
              </a:schemeClr>
            </a:gs>
            <a:gs pos="5000">
              <a:schemeClr val="accent1">
                <a:lumMod val="20000"/>
                <a:lumOff val="80000"/>
              </a:schemeClr>
            </a:gs>
            <a:gs pos="21000">
              <a:schemeClr val="accent1">
                <a:lumMod val="20000"/>
                <a:lumOff val="80000"/>
              </a:schemeClr>
            </a:gs>
            <a:gs pos="62000">
              <a:schemeClr val="accent6">
                <a:lumMod val="20000"/>
                <a:lumOff val="80000"/>
              </a:schemeClr>
            </a:gs>
            <a:gs pos="91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419100"/>
            <a:ext cx="18288000" cy="10260868"/>
          </a:xfrm>
          <a:prstGeom prst="rect">
            <a:avLst/>
          </a:prstGeom>
          <a:gradFill>
            <a:gsLst>
              <a:gs pos="8000">
                <a:schemeClr val="accent1">
                  <a:lumMod val="20000"/>
                  <a:lumOff val="80000"/>
                </a:schemeClr>
              </a:gs>
              <a:gs pos="36000">
                <a:srgbClr val="B8DEE8"/>
              </a:gs>
              <a:gs pos="51000">
                <a:schemeClr val="accent1">
                  <a:lumMod val="40000"/>
                  <a:lumOff val="60000"/>
                </a:schemeClr>
              </a:gs>
              <a:gs pos="21000">
                <a:schemeClr val="accent5">
                  <a:lumMod val="40000"/>
                  <a:lumOff val="60000"/>
                </a:schemeClr>
              </a:gs>
              <a:gs pos="67000">
                <a:schemeClr val="accent6">
                  <a:lumMod val="40000"/>
                  <a:lumOff val="60000"/>
                </a:schemeClr>
              </a:gs>
              <a:gs pos="95000">
                <a:srgbClr val="D9FAFF"/>
              </a:gs>
            </a:gsLst>
            <a:lin ang="5400000" scaled="1"/>
          </a:gradFill>
        </p:spPr>
      </p:sp>
      <p:sp>
        <p:nvSpPr>
          <p:cNvPr id="3" name="TextBox 3"/>
          <p:cNvSpPr txBox="1"/>
          <p:nvPr/>
        </p:nvSpPr>
        <p:spPr>
          <a:xfrm>
            <a:off x="-104741" y="1107120"/>
            <a:ext cx="15749083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5500" b="1" i="0" spc="275" dirty="0">
                <a:solidFill>
                  <a:srgbClr val="FF0000"/>
                </a:solidFill>
                <a:latin typeface="Lora"/>
              </a:rPr>
              <a:t>ГЕОПОЛІТИЧНА ЕКСПАНСІЯ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414685" y="6754174"/>
            <a:ext cx="5037340" cy="3319624"/>
            <a:chOff x="0" y="-57149"/>
            <a:chExt cx="6716453" cy="4426165"/>
          </a:xfrm>
        </p:grpSpPr>
        <p:sp>
          <p:nvSpPr>
            <p:cNvPr id="5" name="TextBox 5"/>
            <p:cNvSpPr txBox="1"/>
            <p:nvPr/>
          </p:nvSpPr>
          <p:spPr>
            <a:xfrm>
              <a:off x="0" y="-57149"/>
              <a:ext cx="6716453" cy="33728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54"/>
                </a:lnSpc>
              </a:pPr>
              <a:r>
                <a:rPr lang="en-US" sz="3200" b="1" spc="131" dirty="0" err="1">
                  <a:solidFill>
                    <a:srgbClr val="FF0000"/>
                  </a:solidFill>
                  <a:latin typeface="Helvetica" pitchFamily="2" charset="0"/>
                </a:rPr>
                <a:t>Експансія</a:t>
              </a:r>
              <a:r>
                <a:rPr lang="en-US" sz="3200" b="1" spc="131" dirty="0">
                  <a:solidFill>
                    <a:srgbClr val="FF0000"/>
                  </a:solidFill>
                  <a:latin typeface="Helvetica" pitchFamily="2" charset="0"/>
                </a:rPr>
                <a:t> </a:t>
              </a:r>
              <a:r>
                <a:rPr lang="uk-UA" sz="2824" b="1" spc="141" dirty="0">
                  <a:solidFill>
                    <a:srgbClr val="004A94"/>
                  </a:solidFill>
                  <a:latin typeface="Helvetica" pitchFamily="2" charset="0"/>
                </a:rPr>
                <a:t> – в</a:t>
              </a:r>
              <a:r>
                <a:rPr lang="en-US" sz="2824" b="1" spc="141" dirty="0" err="1">
                  <a:solidFill>
                    <a:srgbClr val="004A94"/>
                  </a:solidFill>
                  <a:latin typeface="Helvetica" pitchFamily="2" charset="0"/>
                </a:rPr>
                <a:t>ійськово-політичне</a:t>
              </a:r>
              <a:r>
                <a:rPr lang="en-US" sz="2824" b="1" spc="141" dirty="0">
                  <a:solidFill>
                    <a:srgbClr val="004A94"/>
                  </a:solidFill>
                  <a:latin typeface="Helvetica" pitchFamily="2" charset="0"/>
                </a:rPr>
                <a:t>, економічне, культурне, релігійне </a:t>
              </a:r>
              <a:r>
                <a:rPr lang="en-US" sz="2824" b="1" i="1" spc="141" dirty="0">
                  <a:solidFill>
                    <a:srgbClr val="004A94"/>
                  </a:solidFill>
                  <a:latin typeface="Helvetica" pitchFamily="2" charset="0"/>
                </a:rPr>
                <a:t>просування від центрів сили до периферії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826383"/>
              <a:ext cx="6716453" cy="542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600"/>
                </a:lnSpc>
              </a:pPr>
              <a:r>
                <a:rPr lang="en-US" sz="2400" b="0" i="0" spc="24">
                  <a:solidFill>
                    <a:srgbClr val="004A94"/>
                  </a:solidFill>
                  <a:latin typeface="Lora"/>
                </a:rPr>
                <a:t>В.Дергачов</a:t>
              </a:r>
            </a:p>
          </p:txBody>
        </p:sp>
      </p:grpSp>
      <p:sp>
        <p:nvSpPr>
          <p:cNvPr id="7" name="AutoShape 7"/>
          <p:cNvSpPr/>
          <p:nvPr/>
        </p:nvSpPr>
        <p:spPr>
          <a:xfrm>
            <a:off x="1346858" y="3215428"/>
            <a:ext cx="67826" cy="6042872"/>
          </a:xfrm>
          <a:prstGeom prst="rect">
            <a:avLst/>
          </a:prstGeom>
          <a:solidFill>
            <a:srgbClr val="004A94"/>
          </a:solidFill>
        </p:spPr>
      </p:sp>
      <p:grpSp>
        <p:nvGrpSpPr>
          <p:cNvPr id="8" name="Group 8"/>
          <p:cNvGrpSpPr/>
          <p:nvPr/>
        </p:nvGrpSpPr>
        <p:grpSpPr>
          <a:xfrm>
            <a:off x="7442857" y="6698996"/>
            <a:ext cx="3970600" cy="2937690"/>
            <a:chOff x="0" y="-47625"/>
            <a:chExt cx="5294133" cy="3916920"/>
          </a:xfrm>
        </p:grpSpPr>
        <p:sp>
          <p:nvSpPr>
            <p:cNvPr id="9" name="TextBox 9"/>
            <p:cNvSpPr txBox="1"/>
            <p:nvPr/>
          </p:nvSpPr>
          <p:spPr>
            <a:xfrm>
              <a:off x="0" y="-47625"/>
              <a:ext cx="5294133" cy="24960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668"/>
                </a:lnSpc>
              </a:pPr>
              <a:r>
                <a:rPr lang="en-US" sz="2620" b="1" spc="131" dirty="0">
                  <a:solidFill>
                    <a:srgbClr val="FF0000"/>
                  </a:solidFill>
                  <a:latin typeface="Helvetica" pitchFamily="2" charset="0"/>
                </a:rPr>
                <a:t>Експансія</a:t>
              </a:r>
              <a:r>
                <a:rPr lang="en-US" sz="2620" b="1" spc="131" dirty="0">
                  <a:solidFill>
                    <a:srgbClr val="004A94"/>
                  </a:solidFill>
                  <a:latin typeface="Helvetica" pitchFamily="2" charset="0"/>
                </a:rPr>
                <a:t> - це </a:t>
              </a:r>
              <a:r>
                <a:rPr lang="en-US" sz="2620" b="1" i="1" spc="131" dirty="0">
                  <a:solidFill>
                    <a:srgbClr val="004A94"/>
                  </a:solidFill>
                  <a:latin typeface="Helvetica" pitchFamily="2" charset="0"/>
                </a:rPr>
                <a:t>форма соціального руху, каталізатор соціальних процесів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402683"/>
              <a:ext cx="4531840" cy="466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097"/>
                </a:lnSpc>
              </a:pPr>
              <a:r>
                <a:rPr lang="en-US" sz="2064" b="0" i="0" spc="20" dirty="0" err="1">
                  <a:solidFill>
                    <a:srgbClr val="004A94"/>
                  </a:solidFill>
                  <a:latin typeface="Lora"/>
                </a:rPr>
                <a:t>Б.Шапталов</a:t>
              </a:r>
              <a:endParaRPr lang="en-US" sz="2064" b="0" i="0" spc="20" dirty="0">
                <a:solidFill>
                  <a:srgbClr val="004A94"/>
                </a:solidFill>
                <a:latin typeface="Lora"/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>
            <a:off x="6738892" y="3215428"/>
            <a:ext cx="67826" cy="6042872"/>
          </a:xfrm>
          <a:prstGeom prst="rect">
            <a:avLst/>
          </a:prstGeom>
          <a:solidFill>
            <a:srgbClr val="004A94"/>
          </a:solidFill>
        </p:spPr>
      </p:sp>
      <p:grpSp>
        <p:nvGrpSpPr>
          <p:cNvPr id="12" name="Group 12"/>
          <p:cNvGrpSpPr/>
          <p:nvPr/>
        </p:nvGrpSpPr>
        <p:grpSpPr>
          <a:xfrm>
            <a:off x="12682197" y="5278093"/>
            <a:ext cx="4661347" cy="4713856"/>
            <a:chOff x="-26979" y="-57150"/>
            <a:chExt cx="4605781" cy="6285142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57150"/>
              <a:ext cx="4578802" cy="62851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06"/>
                </a:lnSpc>
              </a:pPr>
              <a:r>
                <a:rPr lang="en-US" sz="2647" b="1" spc="132" dirty="0">
                  <a:solidFill>
                    <a:srgbClr val="FF0000"/>
                  </a:solidFill>
                  <a:latin typeface="Helvetica" pitchFamily="2" charset="0"/>
                </a:rPr>
                <a:t>Експансія</a:t>
              </a:r>
              <a:r>
                <a:rPr lang="en-US" sz="2647" b="1" spc="132" dirty="0">
                  <a:solidFill>
                    <a:srgbClr val="004A94"/>
                  </a:solidFill>
                  <a:latin typeface="Helvetica" pitchFamily="2" charset="0"/>
                </a:rPr>
                <a:t> - це </a:t>
              </a:r>
              <a:r>
                <a:rPr lang="en-US" sz="2647" b="1" i="1" spc="132" dirty="0">
                  <a:solidFill>
                    <a:srgbClr val="004A94"/>
                  </a:solidFill>
                  <a:latin typeface="Helvetica" pitchFamily="2" charset="0"/>
                </a:rPr>
                <a:t>механізм підключення до ресурсів інших народів </a:t>
              </a:r>
              <a:r>
                <a:rPr lang="en-US" sz="2647" b="1" spc="132" dirty="0">
                  <a:solidFill>
                    <a:srgbClr val="004A94"/>
                  </a:solidFill>
                  <a:latin typeface="Helvetica" pitchFamily="2" charset="0"/>
                </a:rPr>
                <a:t>або держав, це реактор, який передає енергію від одних народів до інших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-26979" y="4775410"/>
              <a:ext cx="4578802" cy="4803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129"/>
                </a:lnSpc>
              </a:pPr>
              <a:r>
                <a:rPr lang="en-US" sz="2086" b="0" i="0" spc="20" dirty="0" err="1">
                  <a:solidFill>
                    <a:srgbClr val="004A94"/>
                  </a:solidFill>
                  <a:latin typeface="Lora"/>
                </a:rPr>
                <a:t>Б</a:t>
              </a:r>
              <a:r>
                <a:rPr lang="en-US" sz="2086" b="0" i="0" spc="20" dirty="0">
                  <a:solidFill>
                    <a:srgbClr val="004A94"/>
                  </a:solidFill>
                  <a:latin typeface="Lora"/>
                </a:rPr>
                <a:t>. </a:t>
              </a:r>
              <a:r>
                <a:rPr lang="en-US" sz="2086" b="0" i="0" spc="20" dirty="0" err="1">
                  <a:solidFill>
                    <a:srgbClr val="004A94"/>
                  </a:solidFill>
                  <a:latin typeface="Lora"/>
                </a:rPr>
                <a:t>Шапталов</a:t>
              </a:r>
              <a:endParaRPr lang="en-US" sz="2086" b="0" i="0" spc="20" dirty="0">
                <a:solidFill>
                  <a:srgbClr val="004A94"/>
                </a:solidFill>
                <a:latin typeface="Lora"/>
              </a:endParaRPr>
            </a:p>
          </p:txBody>
        </p:sp>
      </p:grpSp>
      <p:sp>
        <p:nvSpPr>
          <p:cNvPr id="15" name="AutoShape 15"/>
          <p:cNvSpPr/>
          <p:nvPr/>
        </p:nvSpPr>
        <p:spPr>
          <a:xfrm>
            <a:off x="12130927" y="3215428"/>
            <a:ext cx="67826" cy="6042872"/>
          </a:xfrm>
          <a:prstGeom prst="rect">
            <a:avLst/>
          </a:prstGeom>
          <a:solidFill>
            <a:srgbClr val="004A94"/>
          </a:solidFill>
        </p:spPr>
      </p:sp>
      <p:grpSp>
        <p:nvGrpSpPr>
          <p:cNvPr id="16" name="Group 16"/>
          <p:cNvGrpSpPr/>
          <p:nvPr/>
        </p:nvGrpSpPr>
        <p:grpSpPr>
          <a:xfrm>
            <a:off x="1552811" y="3293028"/>
            <a:ext cx="4980963" cy="3182665"/>
            <a:chOff x="0" y="0"/>
            <a:chExt cx="6641283" cy="4243553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2"/>
            <a:srcRect l="5983" r="5983"/>
            <a:stretch>
              <a:fillRect/>
            </a:stretch>
          </p:blipFill>
          <p:spPr>
            <a:xfrm>
              <a:off x="0" y="0"/>
              <a:ext cx="6641283" cy="4243553"/>
            </a:xfrm>
            <a:prstGeom prst="rect">
              <a:avLst/>
            </a:prstGeom>
          </p:spPr>
        </p:pic>
      </p:grpSp>
      <p:grpSp>
        <p:nvGrpSpPr>
          <p:cNvPr id="18" name="Group 18"/>
          <p:cNvGrpSpPr/>
          <p:nvPr/>
        </p:nvGrpSpPr>
        <p:grpSpPr>
          <a:xfrm>
            <a:off x="7122529" y="2288807"/>
            <a:ext cx="4494094" cy="3591006"/>
            <a:chOff x="0" y="0"/>
            <a:chExt cx="5992125" cy="4788008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3"/>
            <a:srcRect l="3732" r="3732"/>
            <a:stretch>
              <a:fillRect/>
            </a:stretch>
          </p:blipFill>
          <p:spPr>
            <a:xfrm>
              <a:off x="0" y="0"/>
              <a:ext cx="5992125" cy="4788008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13106744" y="1810151"/>
            <a:ext cx="4289923" cy="2790029"/>
            <a:chOff x="0" y="0"/>
            <a:chExt cx="5719898" cy="3720038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4"/>
            <a:srcRect t="17481" b="17481"/>
            <a:stretch>
              <a:fillRect/>
            </a:stretch>
          </p:blipFill>
          <p:spPr>
            <a:xfrm>
              <a:off x="0" y="0"/>
              <a:ext cx="5719898" cy="372003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B8DEE8"/>
            </a:gs>
            <a:gs pos="6000">
              <a:schemeClr val="accent5">
                <a:lumMod val="20000"/>
                <a:lumOff val="80000"/>
              </a:schemeClr>
            </a:gs>
            <a:gs pos="21000">
              <a:schemeClr val="accent5">
                <a:lumMod val="40000"/>
                <a:lumOff val="60000"/>
              </a:schemeClr>
            </a:gs>
            <a:gs pos="58000">
              <a:schemeClr val="accent6">
                <a:lumMod val="20000"/>
                <a:lumOff val="80000"/>
              </a:schemeClr>
            </a:gs>
            <a:gs pos="82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791515" y="167820"/>
            <a:ext cx="8584506" cy="2789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320"/>
              </a:lnSpc>
            </a:pPr>
            <a:r>
              <a:rPr lang="en-US" sz="6100" b="1" i="0" spc="244" dirty="0" err="1">
                <a:solidFill>
                  <a:srgbClr val="FF0000"/>
                </a:solidFill>
                <a:latin typeface="Lora"/>
              </a:rPr>
              <a:t>класична</a:t>
            </a:r>
            <a:r>
              <a:rPr lang="en-US" sz="6100" b="1" i="0" spc="244" dirty="0">
                <a:solidFill>
                  <a:srgbClr val="FF0000"/>
                </a:solidFill>
                <a:latin typeface="Lora"/>
              </a:rPr>
              <a:t> </a:t>
            </a:r>
            <a:r>
              <a:rPr lang="en-US" sz="6100" b="1" i="0" spc="244" dirty="0" err="1">
                <a:solidFill>
                  <a:srgbClr val="FF0000"/>
                </a:solidFill>
                <a:latin typeface="Lora"/>
              </a:rPr>
              <a:t>геополітика</a:t>
            </a:r>
            <a:r>
              <a:rPr lang="en-US" sz="6100" b="1" i="0" spc="244" dirty="0">
                <a:solidFill>
                  <a:srgbClr val="FF0000"/>
                </a:solidFill>
                <a:latin typeface="Lora"/>
              </a:rPr>
              <a:t> </a:t>
            </a:r>
            <a:r>
              <a:rPr lang="en-US" sz="6100" b="1" i="0" spc="244" dirty="0" err="1">
                <a:solidFill>
                  <a:srgbClr val="FF0000"/>
                </a:solidFill>
                <a:latin typeface="Lora"/>
              </a:rPr>
              <a:t>про</a:t>
            </a:r>
            <a:r>
              <a:rPr lang="en-US" sz="6100" b="1" i="0" spc="244" dirty="0">
                <a:solidFill>
                  <a:srgbClr val="FF0000"/>
                </a:solidFill>
                <a:latin typeface="Lora"/>
              </a:rPr>
              <a:t> </a:t>
            </a:r>
            <a:r>
              <a:rPr lang="en-US" sz="6100" b="1" i="0" spc="244" dirty="0" err="1">
                <a:solidFill>
                  <a:srgbClr val="FF0000"/>
                </a:solidFill>
                <a:latin typeface="Lora"/>
              </a:rPr>
              <a:t>експансію</a:t>
            </a:r>
            <a:r>
              <a:rPr lang="en-US" sz="6100" b="0" i="0" spc="244" dirty="0">
                <a:solidFill>
                  <a:srgbClr val="FF0000"/>
                </a:solidFill>
                <a:latin typeface="Lora"/>
              </a:rPr>
              <a:t> </a:t>
            </a:r>
          </a:p>
        </p:txBody>
      </p:sp>
      <p:sp>
        <p:nvSpPr>
          <p:cNvPr id="3" name="AutoShape 3"/>
          <p:cNvSpPr/>
          <p:nvPr/>
        </p:nvSpPr>
        <p:spPr>
          <a:xfrm>
            <a:off x="1281308" y="4097813"/>
            <a:ext cx="5178362" cy="6189187"/>
          </a:xfrm>
          <a:prstGeom prst="rect">
            <a:avLst/>
          </a:prstGeom>
          <a:solidFill>
            <a:srgbClr val="ACCBE4"/>
          </a:solidFill>
        </p:spPr>
      </p:sp>
      <p:sp>
        <p:nvSpPr>
          <p:cNvPr id="4" name="AutoShape 4"/>
          <p:cNvSpPr/>
          <p:nvPr/>
        </p:nvSpPr>
        <p:spPr>
          <a:xfrm>
            <a:off x="6735149" y="4070599"/>
            <a:ext cx="5178362" cy="6189187"/>
          </a:xfrm>
          <a:prstGeom prst="rect">
            <a:avLst/>
          </a:prstGeom>
          <a:solidFill>
            <a:srgbClr val="628474">
              <a:alpha val="19607"/>
            </a:srgbClr>
          </a:solidFill>
        </p:spPr>
      </p:sp>
      <p:sp>
        <p:nvSpPr>
          <p:cNvPr id="5" name="AutoShape 5"/>
          <p:cNvSpPr/>
          <p:nvPr/>
        </p:nvSpPr>
        <p:spPr>
          <a:xfrm>
            <a:off x="12491331" y="3126272"/>
            <a:ext cx="5178362" cy="6189187"/>
          </a:xfrm>
          <a:prstGeom prst="rect">
            <a:avLst/>
          </a:prstGeom>
          <a:solidFill>
            <a:srgbClr val="DEDEDE"/>
          </a:solidFill>
        </p:spPr>
      </p:sp>
      <p:sp>
        <p:nvSpPr>
          <p:cNvPr id="6" name="TextBox 6"/>
          <p:cNvSpPr txBox="1"/>
          <p:nvPr/>
        </p:nvSpPr>
        <p:spPr>
          <a:xfrm>
            <a:off x="1666618" y="7944516"/>
            <a:ext cx="4407743" cy="1588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7"/>
              </a:lnSpc>
            </a:pPr>
            <a:r>
              <a:rPr lang="en-US" sz="2818" b="1" i="0" spc="28" dirty="0">
                <a:solidFill>
                  <a:srgbClr val="FF0000"/>
                </a:solidFill>
                <a:latin typeface="Lora"/>
              </a:rPr>
              <a:t>Ф.Ратцель</a:t>
            </a:r>
          </a:p>
          <a:p>
            <a:pPr algn="ctr">
              <a:lnSpc>
                <a:spcPts val="4227"/>
              </a:lnSpc>
            </a:pPr>
            <a:r>
              <a:rPr lang="en-US" sz="2818" b="1" i="0" spc="28" dirty="0">
                <a:solidFill>
                  <a:srgbClr val="261076"/>
                </a:solidFill>
                <a:latin typeface="Lora"/>
              </a:rPr>
              <a:t>(1844-1904)</a:t>
            </a:r>
          </a:p>
          <a:p>
            <a:pPr algn="ctr">
              <a:lnSpc>
                <a:spcPts val="4227"/>
              </a:lnSpc>
            </a:pPr>
            <a:r>
              <a:rPr lang="en-US" sz="2818" b="1" i="0" spc="28" dirty="0">
                <a:solidFill>
                  <a:srgbClr val="261076"/>
                </a:solidFill>
                <a:latin typeface="Lora"/>
              </a:rPr>
              <a:t>7 Законів експансі</a:t>
            </a:r>
            <a:r>
              <a:rPr lang="en-US" sz="2818" b="0" i="0" spc="28" dirty="0">
                <a:solidFill>
                  <a:srgbClr val="261076"/>
                </a:solidFill>
                <a:latin typeface="Lora"/>
              </a:rPr>
              <a:t>ї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047008" y="4452335"/>
            <a:ext cx="5015623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800" b="1" i="0" spc="28" dirty="0">
                <a:solidFill>
                  <a:srgbClr val="FF0000"/>
                </a:solidFill>
                <a:latin typeface="Lora"/>
              </a:rPr>
              <a:t>Х. Маккіндер</a:t>
            </a:r>
          </a:p>
          <a:p>
            <a:pPr algn="ctr">
              <a:lnSpc>
                <a:spcPts val="4200"/>
              </a:lnSpc>
            </a:pPr>
            <a:r>
              <a:rPr lang="en-US" sz="2800" b="1" i="0" spc="28" dirty="0">
                <a:solidFill>
                  <a:srgbClr val="261076"/>
                </a:solidFill>
                <a:latin typeface="Lora"/>
              </a:rPr>
              <a:t>(1861 - 1947)</a:t>
            </a:r>
          </a:p>
          <a:p>
            <a:pPr algn="ctr">
              <a:lnSpc>
                <a:spcPts val="4200"/>
              </a:lnSpc>
            </a:pPr>
            <a:r>
              <a:rPr lang="en-US" sz="2800" b="1" i="0" spc="28" dirty="0">
                <a:solidFill>
                  <a:srgbClr val="261076"/>
                </a:solidFill>
                <a:latin typeface="Lora"/>
              </a:rPr>
              <a:t>Експансія як чинник глобальних політичних процесів</a:t>
            </a:r>
          </a:p>
          <a:p>
            <a:pPr algn="ctr">
              <a:lnSpc>
                <a:spcPts val="4200"/>
              </a:lnSpc>
            </a:pPr>
            <a:r>
              <a:rPr lang="en-US" sz="2800" b="1" i="0" spc="28" dirty="0">
                <a:solidFill>
                  <a:srgbClr val="261076"/>
                </a:solidFill>
                <a:latin typeface="Lora"/>
              </a:rPr>
              <a:t>теорія Хартленда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630543" y="7654580"/>
            <a:ext cx="4289657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6"/>
              </a:lnSpc>
            </a:pPr>
            <a:r>
              <a:rPr lang="en-US" sz="2800" b="1" i="0" spc="23" dirty="0">
                <a:solidFill>
                  <a:srgbClr val="FF0000"/>
                </a:solidFill>
                <a:latin typeface="Lora"/>
              </a:rPr>
              <a:t>А. Мехен</a:t>
            </a:r>
          </a:p>
          <a:p>
            <a:pPr algn="ctr">
              <a:lnSpc>
                <a:spcPts val="3596"/>
              </a:lnSpc>
            </a:pPr>
            <a:r>
              <a:rPr lang="en-US" sz="2397" b="1" i="0" spc="23" dirty="0">
                <a:solidFill>
                  <a:srgbClr val="261076"/>
                </a:solidFill>
                <a:latin typeface="Lora"/>
              </a:rPr>
              <a:t>(1840 -1914)</a:t>
            </a:r>
          </a:p>
          <a:p>
            <a:pPr algn="ctr">
              <a:lnSpc>
                <a:spcPts val="3596"/>
              </a:lnSpc>
            </a:pPr>
            <a:r>
              <a:rPr lang="en-US" sz="2397" b="1" i="0" spc="23" dirty="0">
                <a:solidFill>
                  <a:srgbClr val="261076"/>
                </a:solidFill>
                <a:latin typeface="Lora"/>
              </a:rPr>
              <a:t>Експансіоністська перевага морських держав</a:t>
            </a:r>
          </a:p>
          <a:p>
            <a:pPr algn="ctr">
              <a:lnSpc>
                <a:spcPts val="3596"/>
              </a:lnSpc>
            </a:pPr>
            <a:r>
              <a:rPr lang="en-US" sz="2397" b="1" i="0" spc="23" dirty="0">
                <a:solidFill>
                  <a:srgbClr val="261076"/>
                </a:solidFill>
                <a:latin typeface="Lora"/>
              </a:rPr>
              <a:t>Стратегія анаконди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 l="2843" r="2843"/>
          <a:stretch>
            <a:fillRect/>
          </a:stretch>
        </p:blipFill>
        <p:spPr>
          <a:xfrm>
            <a:off x="539004" y="2234367"/>
            <a:ext cx="3702339" cy="5509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55282" y="70168"/>
            <a:ext cx="3122294" cy="438216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 t="4506"/>
          <a:stretch>
            <a:fillRect/>
          </a:stretch>
        </p:blipFill>
        <p:spPr>
          <a:xfrm>
            <a:off x="8881485" y="2212216"/>
            <a:ext cx="3975083" cy="5308628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3560716" y="7847598"/>
            <a:ext cx="3698584" cy="2335527"/>
            <a:chOff x="0" y="0"/>
            <a:chExt cx="3392468" cy="3114035"/>
          </a:xfrm>
        </p:grpSpPr>
        <p:sp>
          <p:nvSpPr>
            <p:cNvPr id="13" name="TextBox 13"/>
            <p:cNvSpPr txBox="1"/>
            <p:nvPr/>
          </p:nvSpPr>
          <p:spPr>
            <a:xfrm>
              <a:off x="0" y="0"/>
              <a:ext cx="3392468" cy="1582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71"/>
                </a:lnSpc>
              </a:pPr>
              <a:endParaRPr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05441"/>
              <a:ext cx="3392468" cy="25804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18"/>
                </a:lnSpc>
              </a:pPr>
              <a:r>
                <a:rPr lang="en-US" sz="2518" b="1" dirty="0">
                  <a:solidFill>
                    <a:srgbClr val="FF0000"/>
                  </a:solidFill>
                  <a:latin typeface="Lora"/>
                </a:rPr>
                <a:t>К. Хаусхофер</a:t>
              </a:r>
            </a:p>
            <a:p>
              <a:pPr algn="ctr">
                <a:lnSpc>
                  <a:spcPts val="2518"/>
                </a:lnSpc>
              </a:pPr>
              <a:r>
                <a:rPr lang="en-US" sz="2518" b="1" dirty="0">
                  <a:solidFill>
                    <a:srgbClr val="261076"/>
                  </a:solidFill>
                  <a:latin typeface="Lora"/>
                </a:rPr>
                <a:t>(1869 - 1946)</a:t>
              </a:r>
            </a:p>
            <a:p>
              <a:pPr algn="ctr">
                <a:lnSpc>
                  <a:spcPts val="2518"/>
                </a:lnSpc>
              </a:pPr>
              <a:endParaRPr lang="en-US" sz="2518" b="1" dirty="0">
                <a:solidFill>
                  <a:srgbClr val="261076"/>
                </a:solidFill>
                <a:latin typeface="Lora"/>
              </a:endParaRPr>
            </a:p>
            <a:p>
              <a:pPr algn="ctr">
                <a:lnSpc>
                  <a:spcPts val="2518"/>
                </a:lnSpc>
              </a:pPr>
              <a:r>
                <a:rPr lang="en-US" sz="2518" b="1" dirty="0">
                  <a:solidFill>
                    <a:srgbClr val="261076"/>
                  </a:solidFill>
                  <a:latin typeface="Lora"/>
                </a:rPr>
                <a:t>Стратегія континентального блоку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2931467"/>
              <a:ext cx="3392468" cy="1825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82"/>
                </a:lnSpc>
              </a:pPr>
              <a:endParaRPr/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5"/>
          <a:srcRect l="6486" r="15310"/>
          <a:stretch>
            <a:fillRect/>
          </a:stretch>
        </p:blipFill>
        <p:spPr>
          <a:xfrm>
            <a:off x="13772363" y="3126272"/>
            <a:ext cx="3897329" cy="4721326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5">
                <a:lumMod val="20000"/>
                <a:lumOff val="80000"/>
              </a:schemeClr>
            </a:gs>
            <a:gs pos="32000">
              <a:srgbClr val="D9FAFF"/>
            </a:gs>
            <a:gs pos="48000">
              <a:srgbClr val="D9FAFF"/>
            </a:gs>
            <a:gs pos="21000">
              <a:srgbClr val="D9FAFF"/>
            </a:gs>
            <a:gs pos="68000">
              <a:schemeClr val="accent6">
                <a:lumMod val="20000"/>
                <a:lumOff val="80000"/>
              </a:schemeClr>
            </a:gs>
            <a:gs pos="92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1734800" y="1333500"/>
            <a:ext cx="6395077" cy="8750627"/>
            <a:chOff x="0" y="0"/>
            <a:chExt cx="8864787" cy="11667502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1139" b="1139"/>
            <a:stretch>
              <a:fillRect/>
            </a:stretch>
          </p:blipFill>
          <p:spPr>
            <a:xfrm>
              <a:off x="0" y="0"/>
              <a:ext cx="8864787" cy="577025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16917" r="16917"/>
            <a:stretch>
              <a:fillRect/>
            </a:stretch>
          </p:blipFill>
          <p:spPr>
            <a:xfrm>
              <a:off x="0" y="5897251"/>
              <a:ext cx="5097042" cy="5770251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20595" r="20595"/>
            <a:stretch>
              <a:fillRect/>
            </a:stretch>
          </p:blipFill>
          <p:spPr>
            <a:xfrm>
              <a:off x="5224042" y="5897251"/>
              <a:ext cx="3640744" cy="5770251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06591" y="10968"/>
            <a:ext cx="15005732" cy="6607942"/>
            <a:chOff x="-8570263" y="-5713061"/>
            <a:chExt cx="18591819" cy="9652089"/>
          </a:xfrm>
        </p:grpSpPr>
        <p:sp>
          <p:nvSpPr>
            <p:cNvPr id="9" name="TextBox 9"/>
            <p:cNvSpPr txBox="1"/>
            <p:nvPr/>
          </p:nvSpPr>
          <p:spPr>
            <a:xfrm>
              <a:off x="-3604168" y="-5713061"/>
              <a:ext cx="13625724" cy="10583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347"/>
                </a:lnSpc>
              </a:pPr>
              <a:r>
                <a:rPr lang="uk-UA" sz="3600" b="1" i="0" spc="158" dirty="0">
                  <a:solidFill>
                    <a:srgbClr val="FF0000"/>
                  </a:solidFill>
                  <a:latin typeface="Lora"/>
                </a:rPr>
                <a:t>Основні р</a:t>
              </a:r>
              <a:r>
                <a:rPr lang="en-US" sz="3600" b="1" i="0" spc="158" dirty="0">
                  <a:solidFill>
                    <a:srgbClr val="FF0000"/>
                  </a:solidFill>
                  <a:latin typeface="Lora"/>
                </a:rPr>
                <a:t>ізновиди </a:t>
              </a:r>
              <a:r>
                <a:rPr lang="uk-UA" sz="3600" b="1" i="0" spc="158" dirty="0">
                  <a:solidFill>
                    <a:srgbClr val="FF0000"/>
                  </a:solidFill>
                  <a:latin typeface="Lora"/>
                </a:rPr>
                <a:t>геополітичної </a:t>
              </a:r>
              <a:r>
                <a:rPr lang="en-US" sz="3600" b="1" i="0" spc="158" dirty="0">
                  <a:solidFill>
                    <a:srgbClr val="FF0000"/>
                  </a:solidFill>
                  <a:latin typeface="Lora"/>
                </a:rPr>
                <a:t>експансії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8570263" y="-4692583"/>
              <a:ext cx="14350376" cy="86316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689403" lvl="1" indent="-344702">
                <a:buFont typeface="Arial"/>
                <a:buChar char="•"/>
              </a:pPr>
              <a:r>
                <a:rPr lang="ru-RU" sz="2400" b="1" i="0" spc="41" dirty="0">
                  <a:solidFill>
                    <a:srgbClr val="FF0000"/>
                  </a:solidFill>
                  <a:latin typeface="Lora"/>
                </a:rPr>
                <a:t>Т</a:t>
              </a:r>
              <a:r>
                <a:rPr lang="en-US" sz="2400" b="1" i="0" spc="41" dirty="0" err="1">
                  <a:solidFill>
                    <a:srgbClr val="FF0000"/>
                  </a:solidFill>
                  <a:latin typeface="Lora"/>
                </a:rPr>
                <a:t>ериторіальна</a:t>
              </a:r>
              <a:r>
                <a:rPr lang="uk-UA" sz="2400" b="1" i="0" spc="41" dirty="0">
                  <a:solidFill>
                    <a:srgbClr val="FF0000"/>
                  </a:solidFill>
                  <a:latin typeface="Lora"/>
                </a:rPr>
                <a:t> </a:t>
              </a:r>
              <a:r>
                <a:rPr lang="uk-UA" sz="2400" b="1" i="0" spc="41" dirty="0">
                  <a:solidFill>
                    <a:srgbClr val="004A94"/>
                  </a:solidFill>
                  <a:latin typeface="Lora"/>
                </a:rPr>
                <a:t>- розширення кордонів держави шляхом приєднання у різний спосіб нових територій ( зазвичай це силове </a:t>
              </a:r>
              <a:r>
                <a:rPr lang="uk-UA" sz="2400" b="1" spc="41" dirty="0">
                  <a:solidFill>
                    <a:srgbClr val="004A94"/>
                  </a:solidFill>
                  <a:latin typeface="Lora"/>
                </a:rPr>
                <a:t>захоплення)</a:t>
              </a:r>
              <a:endParaRPr lang="en-US" sz="2400" b="1" i="0" spc="41" dirty="0">
                <a:solidFill>
                  <a:srgbClr val="004A94"/>
                </a:solidFill>
                <a:latin typeface="Lora"/>
              </a:endParaRPr>
            </a:p>
            <a:p>
              <a:pPr marL="689403" lvl="1" indent="-344702">
                <a:buFont typeface="Arial"/>
                <a:buChar char="•"/>
              </a:pPr>
              <a:r>
                <a:rPr lang="ru-RU" sz="2400" b="1" i="0" spc="41" dirty="0">
                  <a:solidFill>
                    <a:srgbClr val="FF0000"/>
                  </a:solidFill>
                  <a:latin typeface="Lora"/>
                </a:rPr>
                <a:t>П</a:t>
              </a:r>
              <a:r>
                <a:rPr lang="en-US" sz="2400" b="1" i="0" spc="41" dirty="0" err="1">
                  <a:solidFill>
                    <a:srgbClr val="FF0000"/>
                  </a:solidFill>
                  <a:latin typeface="Lora"/>
                </a:rPr>
                <a:t>олітична</a:t>
              </a:r>
              <a:r>
                <a:rPr lang="uk-UA" sz="2400" b="1" i="0" spc="41" dirty="0">
                  <a:solidFill>
                    <a:srgbClr val="FF0000"/>
                  </a:solidFill>
                  <a:latin typeface="Lora"/>
                </a:rPr>
                <a:t> </a:t>
              </a:r>
              <a:r>
                <a:rPr lang="uk-UA" sz="2400" b="1" i="0" spc="41" dirty="0">
                  <a:solidFill>
                    <a:srgbClr val="004A94"/>
                  </a:solidFill>
                  <a:latin typeface="Lora"/>
                </a:rPr>
                <a:t>– пряме/опосередковане сприяння встановленню, збереженню, зміцненню політ. режимів, в першу чергу у суміжних державах, для створення  бажаної геополітичної ситуації</a:t>
              </a:r>
              <a:endParaRPr lang="en-US" sz="2400" b="1" i="0" spc="41" dirty="0">
                <a:solidFill>
                  <a:srgbClr val="004A94"/>
                </a:solidFill>
                <a:latin typeface="Lora"/>
              </a:endParaRPr>
            </a:p>
            <a:p>
              <a:pPr marL="689403" lvl="1" indent="-344702">
                <a:buFont typeface="Arial"/>
                <a:buChar char="•"/>
              </a:pPr>
              <a:r>
                <a:rPr lang="ru-RU" sz="2400" b="1" i="0" spc="41" dirty="0">
                  <a:solidFill>
                    <a:srgbClr val="FF0000"/>
                  </a:solidFill>
                  <a:latin typeface="Lora"/>
                </a:rPr>
                <a:t>Е</a:t>
              </a:r>
              <a:r>
                <a:rPr lang="en-US" sz="2400" b="1" i="0" spc="41" dirty="0">
                  <a:solidFill>
                    <a:srgbClr val="FF0000"/>
                  </a:solidFill>
                  <a:latin typeface="Lora"/>
                </a:rPr>
                <a:t>кономічна</a:t>
              </a:r>
              <a:r>
                <a:rPr lang="uk-UA" sz="2400" b="1" i="0" spc="41" dirty="0">
                  <a:solidFill>
                    <a:srgbClr val="FF0000"/>
                  </a:solidFill>
                  <a:latin typeface="Lora"/>
                </a:rPr>
                <a:t> </a:t>
              </a:r>
              <a:r>
                <a:rPr lang="uk-UA" sz="2400" b="1" i="0" spc="41" dirty="0">
                  <a:solidFill>
                    <a:srgbClr val="004A94"/>
                  </a:solidFill>
                  <a:latin typeface="Lora"/>
                </a:rPr>
                <a:t>- сприяння зміцненню позицій </a:t>
              </a:r>
              <a:r>
                <a:rPr lang="uk-UA" sz="2400" b="1" i="0" spc="41" dirty="0" err="1">
                  <a:solidFill>
                    <a:srgbClr val="004A94"/>
                  </a:solidFill>
                  <a:latin typeface="Lora"/>
                </a:rPr>
                <a:t>націон</a:t>
              </a:r>
              <a:r>
                <a:rPr lang="uk-UA" sz="2400" b="1" i="0" spc="41" dirty="0">
                  <a:solidFill>
                    <a:srgbClr val="004A94"/>
                  </a:solidFill>
                  <a:latin typeface="Lora"/>
                </a:rPr>
                <a:t>. </a:t>
              </a:r>
              <a:r>
                <a:rPr lang="uk-UA" sz="2400" b="1" i="0" spc="41" dirty="0" err="1">
                  <a:solidFill>
                    <a:srgbClr val="004A94"/>
                  </a:solidFill>
                  <a:latin typeface="Lora"/>
                </a:rPr>
                <a:t>екон</a:t>
              </a:r>
              <a:r>
                <a:rPr lang="uk-UA" sz="2400" b="1" i="0" spc="41" dirty="0">
                  <a:solidFill>
                    <a:srgbClr val="004A94"/>
                  </a:solidFill>
                  <a:latin typeface="Lora"/>
                </a:rPr>
                <a:t>. структур в міжнародному розподілі праці та на світовому ринку</a:t>
              </a:r>
              <a:endParaRPr lang="en-US" sz="2400" b="1" i="0" spc="41" dirty="0">
                <a:solidFill>
                  <a:srgbClr val="004A94"/>
                </a:solidFill>
                <a:latin typeface="Lora"/>
              </a:endParaRPr>
            </a:p>
            <a:p>
              <a:pPr marL="689403" lvl="1" indent="-344702">
                <a:buFont typeface="Arial"/>
                <a:buChar char="•"/>
              </a:pPr>
              <a:r>
                <a:rPr lang="ru-RU" sz="2400" b="1" spc="41" dirty="0">
                  <a:solidFill>
                    <a:srgbClr val="FF0000"/>
                  </a:solidFill>
                  <a:latin typeface="Lora"/>
                </a:rPr>
                <a:t>Д</a:t>
              </a:r>
              <a:r>
                <a:rPr lang="en-US" sz="2400" b="1" spc="41" dirty="0" err="1">
                  <a:solidFill>
                    <a:srgbClr val="FF0000"/>
                  </a:solidFill>
                  <a:latin typeface="Lora"/>
                </a:rPr>
                <a:t>емографічна</a:t>
              </a:r>
              <a:r>
                <a:rPr lang="uk-UA" sz="2400" b="1" spc="41" dirty="0">
                  <a:solidFill>
                    <a:srgbClr val="FF0000"/>
                  </a:solidFill>
                  <a:latin typeface="Lora"/>
                </a:rPr>
                <a:t> </a:t>
              </a:r>
              <a:r>
                <a:rPr lang="uk-UA" sz="2400" b="1" spc="41" dirty="0">
                  <a:solidFill>
                    <a:srgbClr val="004A94"/>
                  </a:solidFill>
                  <a:latin typeface="Lora"/>
                </a:rPr>
                <a:t>- незаконне проникнення певного етносу на територію проживання іншого</a:t>
              </a:r>
              <a:endParaRPr lang="en-US" sz="2400" b="1" spc="41" dirty="0">
                <a:solidFill>
                  <a:srgbClr val="004A94"/>
                </a:solidFill>
                <a:latin typeface="Lora"/>
              </a:endParaRPr>
            </a:p>
            <a:p>
              <a:pPr marL="689403" lvl="1" indent="-344702">
                <a:buFont typeface="Arial"/>
                <a:buChar char="•"/>
              </a:pPr>
              <a:r>
                <a:rPr lang="ru-RU" sz="2400" b="1" i="0" spc="41" dirty="0">
                  <a:solidFill>
                    <a:srgbClr val="FF0000"/>
                  </a:solidFill>
                  <a:latin typeface="Lora"/>
                </a:rPr>
                <a:t>С</a:t>
              </a:r>
              <a:r>
                <a:rPr lang="en-US" sz="2400" b="1" i="0" spc="41" dirty="0">
                  <a:solidFill>
                    <a:srgbClr val="FF0000"/>
                  </a:solidFill>
                  <a:latin typeface="Lora"/>
                </a:rPr>
                <a:t>оціокультурна</a:t>
              </a:r>
              <a:r>
                <a:rPr lang="uk-UA" sz="2400" b="1" i="0" spc="41" dirty="0">
                  <a:solidFill>
                    <a:srgbClr val="FF0000"/>
                  </a:solidFill>
                  <a:latin typeface="Lora"/>
                </a:rPr>
                <a:t> </a:t>
              </a:r>
              <a:r>
                <a:rPr lang="uk-UA" sz="2400" b="1" i="0" spc="41" dirty="0">
                  <a:solidFill>
                    <a:srgbClr val="004A94"/>
                  </a:solidFill>
                  <a:latin typeface="Lora"/>
                </a:rPr>
                <a:t>- різні форми впливу на цивілізаційний розвиток, устрій інших держав і народів задля формування у них сприятливого іміджу даної держави та відпрацювання на цій основі внутрішньої готовності їй наслідувати</a:t>
              </a:r>
              <a:endParaRPr lang="en-US" sz="2400" b="1" i="0" spc="41" dirty="0">
                <a:solidFill>
                  <a:srgbClr val="004A94"/>
                </a:solidFill>
                <a:latin typeface="Lora"/>
              </a:endParaRPr>
            </a:p>
            <a:p>
              <a:pPr marL="689403" lvl="1" indent="-344702">
                <a:buFont typeface="Arial"/>
                <a:buChar char="•"/>
              </a:pPr>
              <a:r>
                <a:rPr lang="ru-RU" sz="2400" b="1" i="0" spc="41" dirty="0">
                  <a:solidFill>
                    <a:srgbClr val="FF0000"/>
                  </a:solidFill>
                  <a:latin typeface="Lora"/>
                </a:rPr>
                <a:t>І</a:t>
              </a:r>
              <a:r>
                <a:rPr lang="en-US" sz="2400" b="1" i="0" spc="41" dirty="0">
                  <a:solidFill>
                    <a:srgbClr val="FF0000"/>
                  </a:solidFill>
                  <a:latin typeface="Lora"/>
                </a:rPr>
                <a:t>нформаційна</a:t>
              </a:r>
              <a:r>
                <a:rPr lang="uk-UA" sz="2400" b="1" i="0" spc="41" dirty="0">
                  <a:solidFill>
                    <a:srgbClr val="FF0000"/>
                  </a:solidFill>
                  <a:latin typeface="Lora"/>
                </a:rPr>
                <a:t> </a:t>
              </a:r>
              <a:r>
                <a:rPr lang="uk-UA" sz="2400" b="1" i="0" spc="41" dirty="0">
                  <a:solidFill>
                    <a:srgbClr val="004A94"/>
                  </a:solidFill>
                  <a:latin typeface="Lora"/>
                </a:rPr>
                <a:t>– здійснення впливу на чинники розвитку інших держав засобом інформаційних комунікацій, в т. </a:t>
              </a:r>
              <a:r>
                <a:rPr lang="uk-UA" sz="2400" b="1" i="0" spc="41" dirty="0" err="1">
                  <a:solidFill>
                    <a:srgbClr val="004A94"/>
                  </a:solidFill>
                  <a:latin typeface="Lora"/>
                </a:rPr>
                <a:t>ч</a:t>
              </a:r>
              <a:r>
                <a:rPr lang="uk-UA" sz="2400" b="1" i="0" spc="41" dirty="0">
                  <a:solidFill>
                    <a:srgbClr val="004A94"/>
                  </a:solidFill>
                  <a:latin typeface="Lora"/>
                </a:rPr>
                <a:t>. і мережевих</a:t>
              </a:r>
              <a:endParaRPr lang="en-US" sz="2400" b="1" i="0" spc="41" dirty="0">
                <a:solidFill>
                  <a:srgbClr val="004A94"/>
                </a:solidFill>
                <a:latin typeface="Lora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24000" y="6618910"/>
            <a:ext cx="9220200" cy="3668090"/>
            <a:chOff x="0" y="0"/>
            <a:chExt cx="9555077" cy="4890787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>
              <a:alphaModFix amt="87000"/>
            </a:blip>
            <a:srcRect l="1157" r="1157"/>
            <a:stretch>
              <a:fillRect/>
            </a:stretch>
          </p:blipFill>
          <p:spPr>
            <a:xfrm>
              <a:off x="0" y="0"/>
              <a:ext cx="9555077" cy="48907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5">
                <a:lumMod val="20000"/>
                <a:lumOff val="80000"/>
              </a:schemeClr>
            </a:gs>
            <a:gs pos="47000">
              <a:srgbClr val="B8DEE8"/>
            </a:gs>
            <a:gs pos="65000">
              <a:schemeClr val="accent3">
                <a:lumMod val="20000"/>
                <a:lumOff val="80000"/>
              </a:schemeClr>
            </a:gs>
            <a:gs pos="25000">
              <a:schemeClr val="accent4">
                <a:lumMod val="20000"/>
                <a:lumOff val="80000"/>
              </a:schemeClr>
            </a:gs>
            <a:gs pos="82000">
              <a:schemeClr val="accent6">
                <a:lumMod val="20000"/>
                <a:lumOff val="80000"/>
              </a:schemeClr>
            </a:gs>
            <a:gs pos="95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70271" y="299955"/>
            <a:ext cx="19622093" cy="11574444"/>
            <a:chOff x="-20720431" y="-246978"/>
            <a:chExt cx="26615160" cy="15331282"/>
          </a:xfrm>
        </p:grpSpPr>
        <p:sp>
          <p:nvSpPr>
            <p:cNvPr id="6" name="TextBox 6"/>
            <p:cNvSpPr txBox="1"/>
            <p:nvPr/>
          </p:nvSpPr>
          <p:spPr>
            <a:xfrm>
              <a:off x="-20434601" y="-246978"/>
              <a:ext cx="12433424" cy="57074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2800" b="1" i="0" spc="82" dirty="0">
                  <a:solidFill>
                    <a:srgbClr val="261076"/>
                  </a:solidFill>
                  <a:latin typeface="Californian FB" panose="0207040306080B030204" pitchFamily="18" charset="0"/>
                </a:rPr>
                <a:t>Геополітична експансія є проявом </a:t>
              </a:r>
              <a:r>
                <a:rPr lang="en-US" sz="2800" b="1" i="0" spc="82" dirty="0">
                  <a:solidFill>
                    <a:srgbClr val="DD320C"/>
                  </a:solidFill>
                  <a:latin typeface="Californian FB" panose="0207040306080B030204" pitchFamily="18" charset="0"/>
                </a:rPr>
                <a:t>взаємовідношень акторів</a:t>
              </a:r>
              <a:r>
                <a:rPr lang="en-US" sz="2800" b="1" i="0" spc="82" dirty="0">
                  <a:solidFill>
                    <a:srgbClr val="261076"/>
                  </a:solidFill>
                  <a:latin typeface="Californian FB" panose="0207040306080B030204" pitchFamily="18" charset="0"/>
                </a:rPr>
                <a:t>, які відрізняються за </a:t>
              </a:r>
              <a:r>
                <a:rPr lang="en-US" sz="2800" b="1" i="0" spc="82" dirty="0">
                  <a:solidFill>
                    <a:srgbClr val="DD320C"/>
                  </a:solidFill>
                  <a:latin typeface="Californian FB" panose="0207040306080B030204" pitchFamily="18" charset="0"/>
                </a:rPr>
                <a:t>типом та ступенем влади</a:t>
              </a:r>
              <a:r>
                <a:rPr lang="en-US" sz="2800" b="1" i="0" spc="82" dirty="0">
                  <a:solidFill>
                    <a:srgbClr val="261076"/>
                  </a:solidFill>
                  <a:latin typeface="Californian FB" panose="0207040306080B030204" pitchFamily="18" charset="0"/>
                </a:rPr>
                <a:t>. </a:t>
              </a:r>
            </a:p>
            <a:p>
              <a:endParaRPr lang="en-US" sz="2800" b="1" i="0" spc="82" dirty="0">
                <a:solidFill>
                  <a:srgbClr val="261076"/>
                </a:solidFill>
                <a:latin typeface="Californian FB" panose="0207040306080B030204" pitchFamily="18" charset="0"/>
              </a:endParaRPr>
            </a:p>
            <a:p>
              <a:r>
                <a:rPr lang="en-US" sz="2800" b="1" i="0" spc="82" dirty="0">
                  <a:solidFill>
                    <a:srgbClr val="261076"/>
                  </a:solidFill>
                  <a:latin typeface="Californian FB" panose="0207040306080B030204" pitchFamily="18" charset="0"/>
                </a:rPr>
                <a:t>Наміри одного </a:t>
              </a:r>
              <a:r>
                <a:rPr lang="en-US" sz="2800" b="1" i="0" spc="82" dirty="0" err="1">
                  <a:solidFill>
                    <a:srgbClr val="261076"/>
                  </a:solidFill>
                  <a:latin typeface="Californian FB" panose="0207040306080B030204" pitchFamily="18" charset="0"/>
                </a:rPr>
                <a:t>актора</a:t>
              </a:r>
              <a:r>
                <a:rPr lang="en-US" sz="2800" b="1" i="0" spc="82" dirty="0">
                  <a:solidFill>
                    <a:srgbClr val="261076"/>
                  </a:solidFill>
                  <a:latin typeface="Californian FB" panose="0207040306080B030204" pitchFamily="18" charset="0"/>
                </a:rPr>
                <a:t> </a:t>
              </a:r>
              <a:r>
                <a:rPr lang="en-US" sz="2800" b="1" i="0" spc="82" dirty="0" err="1">
                  <a:solidFill>
                    <a:srgbClr val="261076"/>
                  </a:solidFill>
                  <a:latin typeface="Californian FB" panose="0207040306080B030204" pitchFamily="18" charset="0"/>
                </a:rPr>
                <a:t>владним</a:t>
              </a:r>
              <a:r>
                <a:rPr lang="en-US" sz="2800" b="1" i="0" spc="82" dirty="0">
                  <a:solidFill>
                    <a:srgbClr val="261076"/>
                  </a:solidFill>
                  <a:latin typeface="Californian FB" panose="0207040306080B030204" pitchFamily="18" charset="0"/>
                </a:rPr>
                <a:t> </a:t>
              </a:r>
              <a:r>
                <a:rPr lang="en-US" sz="2800" b="1" i="0" spc="82" dirty="0" err="1">
                  <a:solidFill>
                    <a:srgbClr val="261076"/>
                  </a:solidFill>
                  <a:latin typeface="Californian FB" panose="0207040306080B030204" pitchFamily="18" charset="0"/>
                </a:rPr>
                <a:t>чином</a:t>
              </a:r>
              <a:r>
                <a:rPr lang="en-US" sz="2800" b="1" i="0" spc="82" dirty="0">
                  <a:solidFill>
                    <a:srgbClr val="261076"/>
                  </a:solidFill>
                  <a:latin typeface="Californian FB" panose="0207040306080B030204" pitchFamily="18" charset="0"/>
                </a:rPr>
                <a:t> </a:t>
              </a:r>
              <a:r>
                <a:rPr lang="en-US" sz="2800" b="1" i="0" spc="82" dirty="0" err="1">
                  <a:solidFill>
                    <a:srgbClr val="261076"/>
                  </a:solidFill>
                  <a:latin typeface="Californian FB" panose="0207040306080B030204" pitchFamily="18" charset="0"/>
                </a:rPr>
                <a:t>змінити</a:t>
              </a:r>
              <a:r>
                <a:rPr lang="en-US" sz="2800" b="1" i="0" spc="82" dirty="0">
                  <a:solidFill>
                    <a:srgbClr val="261076"/>
                  </a:solidFill>
                  <a:latin typeface="Californian FB" panose="0207040306080B030204" pitchFamily="18" charset="0"/>
                </a:rPr>
                <a:t> поведінку </a:t>
              </a:r>
              <a:r>
                <a:rPr lang="en-US" sz="2800" b="1" i="0" spc="82" dirty="0" err="1">
                  <a:solidFill>
                    <a:srgbClr val="261076"/>
                  </a:solidFill>
                  <a:latin typeface="Californian FB" panose="0207040306080B030204" pitchFamily="18" charset="0"/>
                </a:rPr>
                <a:t>іншого</a:t>
              </a:r>
              <a:r>
                <a:rPr lang="en-US" sz="2800" b="1" i="0" spc="82" dirty="0">
                  <a:solidFill>
                    <a:srgbClr val="261076"/>
                  </a:solidFill>
                  <a:latin typeface="Californian FB" panose="0207040306080B030204" pitchFamily="18" charset="0"/>
                </a:rPr>
                <a:t> </a:t>
              </a:r>
              <a:r>
                <a:rPr lang="en-US" sz="2800" b="1" i="0" spc="82" dirty="0" err="1">
                  <a:solidFill>
                    <a:srgbClr val="261076"/>
                  </a:solidFill>
                  <a:latin typeface="Californian FB" panose="0207040306080B030204" pitchFamily="18" charset="0"/>
                </a:rPr>
                <a:t>залеж</a:t>
              </a:r>
              <a:r>
                <a:rPr lang="uk-UA" sz="2800" b="1" i="0" spc="82" dirty="0">
                  <a:solidFill>
                    <a:srgbClr val="261076"/>
                  </a:solidFill>
                  <a:latin typeface="Californian FB" panose="0207040306080B030204" pitchFamily="18" charset="0"/>
                </a:rPr>
                <a:t>а</a:t>
              </a:r>
              <a:r>
                <a:rPr lang="en-US" sz="2800" b="1" i="0" spc="82" dirty="0" err="1">
                  <a:solidFill>
                    <a:srgbClr val="261076"/>
                  </a:solidFill>
                  <a:latin typeface="Californian FB" panose="0207040306080B030204" pitchFamily="18" charset="0"/>
                </a:rPr>
                <a:t>ть</a:t>
              </a:r>
              <a:r>
                <a:rPr lang="en-US" sz="2800" b="1" i="0" spc="82" dirty="0">
                  <a:solidFill>
                    <a:srgbClr val="261076"/>
                  </a:solidFill>
                  <a:latin typeface="Californian FB" panose="0207040306080B030204" pitchFamily="18" charset="0"/>
                </a:rPr>
                <a:t> від їх сутності, ресурсів і методів здійснення влади. Суб'єкт влади </a:t>
              </a:r>
              <a:r>
                <a:rPr lang="en-US" sz="2800" b="1" i="0" spc="82" dirty="0">
                  <a:solidFill>
                    <a:srgbClr val="DD320C"/>
                  </a:solidFill>
                  <a:latin typeface="Californian FB" panose="0207040306080B030204" pitchFamily="18" charset="0"/>
                </a:rPr>
                <a:t>завжди </a:t>
              </a:r>
              <a:r>
                <a:rPr lang="en-US" sz="2800" b="1" i="0" spc="82" dirty="0" err="1">
                  <a:solidFill>
                    <a:srgbClr val="DD320C"/>
                  </a:solidFill>
                  <a:latin typeface="Californian FB" panose="0207040306080B030204" pitchFamily="18" charset="0"/>
                </a:rPr>
                <a:t>намагається</a:t>
              </a:r>
              <a:r>
                <a:rPr lang="en-US" sz="2800" b="1" i="0" spc="82" dirty="0">
                  <a:solidFill>
                    <a:srgbClr val="DD320C"/>
                  </a:solidFill>
                  <a:latin typeface="Californian FB" panose="0207040306080B030204" pitchFamily="18" charset="0"/>
                </a:rPr>
                <a:t> </a:t>
              </a:r>
              <a:r>
                <a:rPr lang="en-US" sz="2800" b="1" i="0" spc="82" dirty="0" err="1">
                  <a:solidFill>
                    <a:srgbClr val="DD320C"/>
                  </a:solidFill>
                  <a:latin typeface="Californian FB" panose="0207040306080B030204" pitchFamily="18" charset="0"/>
                </a:rPr>
                <a:t>ро</a:t>
              </a:r>
              <a:r>
                <a:rPr lang="uk-UA" sz="2800" b="1" i="0" spc="82" dirty="0">
                  <a:solidFill>
                    <a:srgbClr val="DD320C"/>
                  </a:solidFill>
                  <a:latin typeface="Californian FB" panose="0207040306080B030204" pitchFamily="18" charset="0"/>
                </a:rPr>
                <a:t>з</a:t>
              </a:r>
              <a:r>
                <a:rPr lang="en-US" sz="2800" b="1" i="0" spc="82" dirty="0" err="1">
                  <a:solidFill>
                    <a:srgbClr val="DD320C"/>
                  </a:solidFill>
                  <a:latin typeface="Californian FB" panose="0207040306080B030204" pitchFamily="18" charset="0"/>
                </a:rPr>
                <a:t>ширити</a:t>
              </a:r>
              <a:r>
                <a:rPr lang="en-US" sz="2800" b="1" i="0" spc="82" dirty="0">
                  <a:solidFill>
                    <a:srgbClr val="DD320C"/>
                  </a:solidFill>
                  <a:latin typeface="Californian FB" panose="0207040306080B030204" pitchFamily="18" charset="0"/>
                </a:rPr>
                <a:t> сферу свого впливу</a:t>
              </a:r>
              <a:r>
                <a:rPr lang="en-US" sz="2800" b="1" i="0" spc="82" dirty="0">
                  <a:solidFill>
                    <a:srgbClr val="261076"/>
                  </a:solidFill>
                  <a:latin typeface="Californian FB" panose="0207040306080B030204" pitchFamily="18" charset="0"/>
                </a:rPr>
                <a:t> і підкорити якомога більше об'єктів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43512" y="7601327"/>
              <a:ext cx="5151217" cy="339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08"/>
                </a:lnSpc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20568577" y="5889092"/>
              <a:ext cx="11813285" cy="17122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2800" b="1" spc="82" dirty="0">
                  <a:solidFill>
                    <a:srgbClr val="FF0000"/>
                  </a:solidFill>
                  <a:latin typeface="Californian FB" panose="0207040306080B030204" pitchFamily="18" charset="0"/>
                </a:rPr>
                <a:t>Влада </a:t>
              </a:r>
              <a:r>
                <a:rPr lang="uk-UA" sz="2800" b="1" spc="82" dirty="0">
                  <a:solidFill>
                    <a:srgbClr val="FF0000"/>
                  </a:solidFill>
                  <a:latin typeface="Californian FB" panose="0207040306080B030204" pitchFamily="18" charset="0"/>
                </a:rPr>
                <a:t>-</a:t>
              </a:r>
              <a:r>
                <a:rPr lang="en-US" sz="2800" b="1" spc="82" dirty="0">
                  <a:solidFill>
                    <a:srgbClr val="FF0000"/>
                  </a:solidFill>
                  <a:latin typeface="Californian FB" panose="0207040306080B030204" pitchFamily="18" charset="0"/>
                </a:rPr>
                <a:t> завжди взаємовідношення, тому владний вплив може здійснюватися обома сторонами владних відношень</a:t>
              </a:r>
              <a:r>
                <a:rPr lang="en-US" sz="2800" b="1" spc="82" dirty="0">
                  <a:solidFill>
                    <a:srgbClr val="261076"/>
                  </a:solidFill>
                  <a:latin typeface="Californian FB" panose="0207040306080B030204" pitchFamily="18" charset="0"/>
                </a:rPr>
                <a:t>.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-20720431" y="8242730"/>
              <a:ext cx="13463039" cy="34244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uk-UA" sz="2800" b="1" spc="82" dirty="0">
                  <a:solidFill>
                    <a:srgbClr val="FF0000"/>
                  </a:solidFill>
                  <a:latin typeface="Californian FB" panose="0207040306080B030204" pitchFamily="18" charset="0"/>
                </a:rPr>
                <a:t>Г</a:t>
              </a:r>
              <a:r>
                <a:rPr lang="en-US" sz="2800" b="1" spc="82" dirty="0" err="1">
                  <a:solidFill>
                    <a:srgbClr val="FF0000"/>
                  </a:solidFill>
                  <a:latin typeface="Californian FB" panose="0207040306080B030204" pitchFamily="18" charset="0"/>
                </a:rPr>
                <a:t>еополітична</a:t>
              </a:r>
              <a:r>
                <a:rPr lang="en-US" sz="2800" b="1" spc="82" dirty="0">
                  <a:solidFill>
                    <a:srgbClr val="FF0000"/>
                  </a:solidFill>
                  <a:latin typeface="Californian FB" panose="0207040306080B030204" pitchFamily="18" charset="0"/>
                </a:rPr>
                <a:t> експансія </a:t>
              </a:r>
              <a:r>
                <a:rPr lang="en-US" sz="2800" b="1" spc="82" dirty="0">
                  <a:solidFill>
                    <a:srgbClr val="261076"/>
                  </a:solidFill>
                  <a:latin typeface="Californian FB" panose="0207040306080B030204" pitchFamily="18" charset="0"/>
                </a:rPr>
                <a:t>як різновид владного впливу також </a:t>
              </a:r>
              <a:r>
                <a:rPr lang="en-US" sz="2800" b="1" spc="82" dirty="0">
                  <a:solidFill>
                    <a:srgbClr val="FF0000"/>
                  </a:solidFill>
                  <a:latin typeface="Californian FB" panose="0207040306080B030204" pitchFamily="18" charset="0"/>
                </a:rPr>
                <a:t>є взаємною</a:t>
              </a:r>
              <a:r>
                <a:rPr lang="en-US" sz="2800" b="1" spc="82" dirty="0">
                  <a:solidFill>
                    <a:srgbClr val="261076"/>
                  </a:solidFill>
                  <a:latin typeface="Californian FB" panose="0207040306080B030204" pitchFamily="18" charset="0"/>
                </a:rPr>
                <a:t>, проте відповідно до до реальних можливостей кожного актора є нерівномірною: </a:t>
              </a:r>
              <a:r>
                <a:rPr lang="en-US" sz="2800" b="1" spc="82" dirty="0">
                  <a:solidFill>
                    <a:srgbClr val="FF0000"/>
                  </a:solidFill>
                  <a:latin typeface="Californian FB" panose="0207040306080B030204" pitchFamily="18" charset="0"/>
                </a:rPr>
                <a:t>найбільш </a:t>
              </a:r>
              <a:r>
                <a:rPr lang="en-US" sz="2800" b="1" spc="82" dirty="0" err="1">
                  <a:solidFill>
                    <a:srgbClr val="FF0000"/>
                  </a:solidFill>
                  <a:latin typeface="Californian FB" panose="0207040306080B030204" pitchFamily="18" charset="0"/>
                </a:rPr>
                <a:t>потужний</a:t>
              </a:r>
              <a:r>
                <a:rPr lang="en-US" sz="2800" b="1" spc="82" dirty="0">
                  <a:solidFill>
                    <a:srgbClr val="FF0000"/>
                  </a:solidFill>
                  <a:latin typeface="Californian FB" panose="0207040306080B030204" pitchFamily="18" charset="0"/>
                </a:rPr>
                <a:t> </a:t>
              </a:r>
              <a:r>
                <a:rPr lang="uk-UA" sz="2800" b="1" spc="82" dirty="0">
                  <a:solidFill>
                    <a:srgbClr val="FF0000"/>
                  </a:solidFill>
                  <a:latin typeface="Californian FB" panose="0207040306080B030204" pitchFamily="18" charset="0"/>
                </a:rPr>
                <a:t>актор </a:t>
              </a:r>
              <a:r>
                <a:rPr lang="en-US" sz="2800" b="1" spc="82" dirty="0" err="1">
                  <a:solidFill>
                    <a:srgbClr val="FF0000"/>
                  </a:solidFill>
                  <a:latin typeface="Californian FB" panose="0207040306080B030204" pitchFamily="18" charset="0"/>
                </a:rPr>
                <a:t>проникає</a:t>
              </a:r>
              <a:r>
                <a:rPr lang="en-US" sz="2800" b="1" spc="82" dirty="0">
                  <a:solidFill>
                    <a:srgbClr val="FF0000"/>
                  </a:solidFill>
                  <a:latin typeface="Californian FB" panose="0207040306080B030204" pitchFamily="18" charset="0"/>
                </a:rPr>
                <a:t> у простір супротивника у більшому масштабі і закріплюється міцніше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43510" y="14066594"/>
              <a:ext cx="5151217" cy="3418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72"/>
                </a:lnSpc>
              </a:pPr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43510" y="14744724"/>
              <a:ext cx="5151217" cy="339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08"/>
                </a:lnSpc>
              </a:pPr>
              <a:endParaRPr/>
            </a:p>
          </p:txBody>
        </p:sp>
      </p:grpSp>
      <p:pic>
        <p:nvPicPr>
          <p:cNvPr id="17420" name="Picture 12" descr="Картинки по запросу &quot;мировая власть картин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100448"/>
            <a:ext cx="8192070" cy="45526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Путін прораховує ризики від вторгнення Росії в Україну">
            <a:extLst>
              <a:ext uri="{FF2B5EF4-FFF2-40B4-BE49-F238E27FC236}">
                <a16:creationId xmlns:a16="http://schemas.microsoft.com/office/drawing/2014/main" id="{62FC1D24-1276-DB4D-817E-9B41BC8910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078" name="Picture 6" descr="Росія напала на Україну - Попільня Онлайн">
            <a:extLst>
              <a:ext uri="{FF2B5EF4-FFF2-40B4-BE49-F238E27FC236}">
                <a16:creationId xmlns:a16="http://schemas.microsoft.com/office/drawing/2014/main" id="{312B7AF4-7923-4749-9F11-EF06ED1D0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0" y="5143500"/>
            <a:ext cx="8255000" cy="45974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5">
                <a:lumMod val="20000"/>
                <a:lumOff val="80000"/>
              </a:schemeClr>
            </a:gs>
            <a:gs pos="32000">
              <a:srgbClr val="D9FAFF"/>
            </a:gs>
            <a:gs pos="48000">
              <a:srgbClr val="D9FAFF"/>
            </a:gs>
            <a:gs pos="21000">
              <a:srgbClr val="D9FAFF"/>
            </a:gs>
            <a:gs pos="68000">
              <a:schemeClr val="accent6">
                <a:lumMod val="20000"/>
                <a:lumOff val="80000"/>
              </a:schemeClr>
            </a:gs>
            <a:gs pos="92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F3AE6DB4-A8E2-934C-9E7B-A4AFDD5C549E}"/>
              </a:ext>
            </a:extLst>
          </p:cNvPr>
          <p:cNvSpPr txBox="1"/>
          <p:nvPr/>
        </p:nvSpPr>
        <p:spPr>
          <a:xfrm>
            <a:off x="3810000" y="4200622"/>
            <a:ext cx="8584506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320"/>
              </a:lnSpc>
            </a:pPr>
            <a:r>
              <a:rPr lang="uk-UA" sz="6100" b="1" i="0" spc="244" dirty="0">
                <a:solidFill>
                  <a:srgbClr val="FF0000"/>
                </a:solidFill>
                <a:latin typeface="Lora"/>
              </a:rPr>
              <a:t>Дякую за увагу!</a:t>
            </a:r>
            <a:endParaRPr lang="en-US" sz="6100" b="0" i="0" spc="244" dirty="0">
              <a:solidFill>
                <a:srgbClr val="FF0000"/>
              </a:solidFill>
              <a:latin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1118487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Vert">
          <a:fgClr>
            <a:schemeClr val="accent5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262041" y="1068705"/>
            <a:ext cx="9448800" cy="787908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lIns="0" tIns="0" rIns="0" bIns="0" rtlCol="0" anchor="t">
            <a:spAutoFit/>
          </a:bodyPr>
          <a:lstStyle/>
          <a:p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ПАРАГ ХАННА : 
«</a:t>
            </a:r>
            <a:r>
              <a:rPr lang="ru-RU" sz="3200" b="1" spc="104" dirty="0">
                <a:solidFill>
                  <a:srgbClr val="FF0000"/>
                </a:solidFill>
                <a:latin typeface="Lora"/>
              </a:rPr>
              <a:t>Один з </a:t>
            </a:r>
            <a:r>
              <a:rPr lang="ru-RU" sz="3200" b="1" spc="104" dirty="0" err="1">
                <a:solidFill>
                  <a:srgbClr val="FF0000"/>
                </a:solidFill>
                <a:latin typeface="Lora"/>
              </a:rPr>
              <a:t>найвідоміших</a:t>
            </a:r>
            <a:r>
              <a:rPr lang="ru-RU" sz="3200" b="1" spc="104" dirty="0">
                <a:solidFill>
                  <a:srgbClr val="FF0000"/>
                </a:solidFill>
                <a:latin typeface="Lora"/>
              </a:rPr>
              <a:t> </a:t>
            </a:r>
            <a:r>
              <a:rPr lang="ru-RU" sz="3200" b="1" spc="104" dirty="0" err="1">
                <a:solidFill>
                  <a:srgbClr val="FF0000"/>
                </a:solidFill>
                <a:latin typeface="Lora"/>
              </a:rPr>
              <a:t>висловів</a:t>
            </a:r>
            <a:r>
              <a:rPr lang="ru-RU" sz="3200" b="1" spc="104" dirty="0">
                <a:solidFill>
                  <a:srgbClr val="FF0000"/>
                </a:solidFill>
                <a:latin typeface="Lora"/>
              </a:rPr>
              <a:t> про те, </a:t>
            </a:r>
            <a:r>
              <a:rPr lang="ru-RU" sz="3200" b="1" spc="104" dirty="0" err="1">
                <a:solidFill>
                  <a:srgbClr val="FF0000"/>
                </a:solidFill>
                <a:latin typeface="Lora"/>
              </a:rPr>
              <a:t>що</a:t>
            </a:r>
            <a:r>
              <a:rPr lang="ru-RU" sz="3200" b="1" spc="104" dirty="0">
                <a:solidFill>
                  <a:srgbClr val="FF0000"/>
                </a:solidFill>
                <a:latin typeface="Lora"/>
              </a:rPr>
              <a:t> «</a:t>
            </a:r>
            <a:r>
              <a:rPr lang="ru-RU" sz="3200" b="1" spc="104" dirty="0" err="1">
                <a:solidFill>
                  <a:srgbClr val="FF0000"/>
                </a:solidFill>
                <a:latin typeface="Lora"/>
              </a:rPr>
              <a:t>географія</a:t>
            </a:r>
            <a:r>
              <a:rPr lang="ru-RU" sz="3200" b="1" spc="104" dirty="0">
                <a:solidFill>
                  <a:srgbClr val="FF0000"/>
                </a:solidFill>
                <a:latin typeface="Lora"/>
              </a:rPr>
              <a:t> – </a:t>
            </a:r>
            <a:r>
              <a:rPr lang="ru-RU" sz="3200" b="1" spc="104" dirty="0" err="1">
                <a:solidFill>
                  <a:srgbClr val="FF0000"/>
                </a:solidFill>
                <a:latin typeface="Lora"/>
              </a:rPr>
              <a:t>це</a:t>
            </a:r>
            <a:r>
              <a:rPr lang="ru-RU" sz="3200" b="1" spc="104" dirty="0">
                <a:solidFill>
                  <a:srgbClr val="FF0000"/>
                </a:solidFill>
                <a:latin typeface="Lora"/>
              </a:rPr>
              <a:t> доля», </a:t>
            </a:r>
            <a:r>
              <a:rPr lang="ru-RU" sz="3200" b="1" spc="104" dirty="0" err="1">
                <a:solidFill>
                  <a:srgbClr val="FF0000"/>
                </a:solidFill>
                <a:latin typeface="Lora"/>
              </a:rPr>
              <a:t>застарілий</a:t>
            </a:r>
            <a:r>
              <a:rPr lang="ru-RU" sz="3200" b="1" spc="104" dirty="0">
                <a:solidFill>
                  <a:srgbClr val="FF0000"/>
                </a:solidFill>
                <a:latin typeface="Lora"/>
              </a:rPr>
              <a:t>.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Він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спростовує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багатовікові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аргументи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про те, як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кліматичні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та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культурні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особливості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спричиняють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занепад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певних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спільнот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,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або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як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маленькі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країни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назавжди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опиняються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в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пастці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та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пригнобленні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великими державами.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Завдяки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світовій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транспортній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системі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,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зв'язку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та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енергетичній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інфраструктурі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—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автомагістралям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,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залізницям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,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аеропортам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, трубопроводам,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електромережам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,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інтернет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-кабелям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тощо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—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майбутнє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створило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новий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вислів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: </a:t>
            </a:r>
            <a:r>
              <a:rPr lang="ru-RU" sz="3200" b="1" spc="104" dirty="0">
                <a:solidFill>
                  <a:srgbClr val="FF0000"/>
                </a:solidFill>
                <a:latin typeface="Lora"/>
              </a:rPr>
              <a:t>«</a:t>
            </a:r>
            <a:r>
              <a:rPr lang="ru-RU" sz="3200" b="1" spc="104" dirty="0" err="1">
                <a:solidFill>
                  <a:srgbClr val="FF0000"/>
                </a:solidFill>
                <a:latin typeface="Lora"/>
              </a:rPr>
              <a:t>Об'єднувати</a:t>
            </a:r>
            <a:r>
              <a:rPr lang="ru-RU" sz="3200" b="1" spc="104" dirty="0">
                <a:solidFill>
                  <a:srgbClr val="FF0000"/>
                </a:solidFill>
                <a:latin typeface="Lora"/>
              </a:rPr>
              <a:t> людей — </a:t>
            </a:r>
            <a:r>
              <a:rPr lang="ru-RU" sz="3200" b="1" spc="104" dirty="0" err="1">
                <a:solidFill>
                  <a:srgbClr val="FF0000"/>
                </a:solidFill>
                <a:latin typeface="Lora"/>
              </a:rPr>
              <a:t>це</a:t>
            </a:r>
            <a:r>
              <a:rPr lang="ru-RU" sz="3200" b="1" spc="104" dirty="0">
                <a:solidFill>
                  <a:srgbClr val="FF0000"/>
                </a:solidFill>
                <a:latin typeface="Lora"/>
              </a:rPr>
              <a:t> доля».</a:t>
            </a:r>
          </a:p>
        </p:txBody>
      </p:sp>
      <p:pic>
        <p:nvPicPr>
          <p:cNvPr id="11270" name="Picture 6" descr="Параг Ханна из Сингапур – профиль автора, статьи и публикации | IPG Journal">
            <a:extLst>
              <a:ext uri="{FF2B5EF4-FFF2-40B4-BE49-F238E27FC236}">
                <a16:creationId xmlns:a16="http://schemas.microsoft.com/office/drawing/2014/main" id="{87840A4D-13B7-E84B-998E-72DC31FDA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125" y="1401128"/>
            <a:ext cx="6229350" cy="622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Parag Khanna: Параг Ханна о будущей значимости стран | TED Talk">
            <a:extLst>
              <a:ext uri="{FF2B5EF4-FFF2-40B4-BE49-F238E27FC236}">
                <a16:creationId xmlns:a16="http://schemas.microsoft.com/office/drawing/2014/main" id="{DCD387E0-476F-B24F-A62C-041E9D54D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0702">
            <a:off x="14736563" y="5196629"/>
            <a:ext cx="3203769" cy="483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Connectography: Mapping the Future of Global Civilization">
            <a:extLst>
              <a:ext uri="{FF2B5EF4-FFF2-40B4-BE49-F238E27FC236}">
                <a16:creationId xmlns:a16="http://schemas.microsoft.com/office/drawing/2014/main" id="{EBF7B5B9-72CE-4044-9E84-60EC5A5E1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6633">
            <a:off x="14554914" y="144500"/>
            <a:ext cx="3379159" cy="514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0A73303B-F0BB-964F-97C8-AA95C82B614C}"/>
              </a:ext>
            </a:extLst>
          </p:cNvPr>
          <p:cNvSpPr txBox="1"/>
          <p:nvPr/>
        </p:nvSpPr>
        <p:spPr>
          <a:xfrm>
            <a:off x="9348224" y="7962900"/>
            <a:ext cx="5830142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spc="55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</a:t>
            </a:r>
            <a:r>
              <a:rPr lang="uk-UA" sz="3200" b="1" spc="55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АРАГ ХАННА</a:t>
            </a:r>
          </a:p>
          <a:p>
            <a:pPr algn="ctr"/>
            <a:r>
              <a:rPr lang="uk-UA" sz="3200" b="1" spc="55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(нар. 1977)</a:t>
            </a:r>
            <a:endParaRPr lang="en-US" sz="3200" b="1" spc="551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590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45000">
              <a:schemeClr val="accent5">
                <a:lumMod val="20000"/>
                <a:lumOff val="80000"/>
              </a:schemeClr>
            </a:gs>
            <a:gs pos="83000">
              <a:schemeClr val="accent3">
                <a:lumMod val="20000"/>
                <a:lumOff val="80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990599" y="800101"/>
            <a:ext cx="16648113" cy="86177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«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Якщо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ми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подивимося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на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світ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через призму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цих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комунікацій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то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зможемо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побачити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нові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шляхи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самоорганізації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людини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як виду. Глобальна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інфраструктура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перетворює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нашу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світову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систему з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розподілення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на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зв'язки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та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від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націй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до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вузлових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точок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.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Інфраструктура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схожа на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нервову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систему,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що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з'єднує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всі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частини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планетарного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тіла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а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столиці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та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індекси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– як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клітини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крові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.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Множинні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комунікації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створюють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світ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за межами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національних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кордонів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;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створюють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глобальну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спільноту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яка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є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більшою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ніж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сума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її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частин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. 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У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міру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того, як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світ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еволюціонує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від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вертикально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інтегрованих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імперій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до горизонтально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взаємозалежних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держав,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він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перетворюється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на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глобальну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мережеву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цивілізацію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, чия карта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комунікацій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замінить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традиційні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атласи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національних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кордонів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.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Кожна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континентальна зона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вже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стає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єдиним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мегарегіоном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(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Північна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Америка,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Південна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Америка,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Європа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Африка,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Аравія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Південна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Азія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Східна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Азія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) з все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більш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вільною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торгівлею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а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також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потужною системою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зв'язку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між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процвітаючими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містами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-державами.
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Взаємопов'язаність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–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це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не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що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інше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, як наш шлях до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загального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спасіння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.</a:t>
            </a:r>
          </a:p>
          <a:p>
            <a:pPr algn="just"/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Водночас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комунікаційні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карти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краще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відображають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геополітичну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динаміку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між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наддержавами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містами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-державами,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компаніями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без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громадянства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та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віртуальними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спільнотами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всіх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видів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у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їхній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боротьбі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за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ресурси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ринки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збуту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та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популярність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. Ми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вступаємо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в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епоху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, в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якій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міста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матимуть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більше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значення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,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ніж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держави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, а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ланцюжки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поставок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стануть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важливішим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джерелом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сили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,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ніж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військова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міць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,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головним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завданням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якої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буде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захист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ланцюжків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поставок, а не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кордонів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. </a:t>
            </a:r>
          </a:p>
          <a:p>
            <a:pPr algn="just"/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Конкурентні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комунікації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–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це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гонка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озброєнь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en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XXI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століття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»</a:t>
            </a:r>
          </a:p>
        </p:txBody>
      </p:sp>
      <p:sp>
        <p:nvSpPr>
          <p:cNvPr id="2" name="AutoShape 2" descr="символический знак раздела Европа и Азия. Недалеко от Оренбурга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8894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chemeClr val="accent1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255467" y="83425"/>
            <a:ext cx="8583733" cy="10202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76"/>
              </a:lnSpc>
            </a:pPr>
            <a:r>
              <a:rPr lang="uk-UA" sz="48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Кордон</a:t>
            </a:r>
            <a:r>
              <a:rPr lang="uk-UA" sz="348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en-US" sz="348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 </a:t>
            </a:r>
          </a:p>
          <a:p>
            <a:r>
              <a:rPr lang="uk-UA" sz="2400" b="1" i="0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Традиційно - це</a:t>
            </a:r>
            <a:r>
              <a:rPr lang="uk-UA" sz="2400" b="1" i="0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uk-UA" sz="2400" b="1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лінія, географічні контури певної території</a:t>
            </a:r>
          </a:p>
          <a:p>
            <a:pPr marL="457200" indent="-457200">
              <a:buFontTx/>
              <a:buChar char="-"/>
            </a:pPr>
            <a:r>
              <a:rPr lang="uk-UA" sz="2400" b="1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демаркація «свій – чужий», - закріплення образу «іншого»</a:t>
            </a:r>
          </a:p>
          <a:p>
            <a:pPr marL="457200" indent="-457200">
              <a:buFontTx/>
              <a:buChar char="-"/>
            </a:pPr>
            <a:r>
              <a:rPr lang="uk-UA" sz="2400" b="1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потенційно сприймається як загроза цілісності </a:t>
            </a:r>
          </a:p>
          <a:p>
            <a:pPr marL="457200" indent="-457200">
              <a:buFontTx/>
              <a:buChar char="-"/>
            </a:pPr>
            <a:r>
              <a:rPr lang="uk-UA" sz="2400" b="1" i="0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лінія, що окреслює політичні межі суверенності держави</a:t>
            </a:r>
          </a:p>
          <a:p>
            <a:endParaRPr lang="uk-UA" sz="2000" b="1" spc="104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endParaRPr lang="uk-UA" sz="2000" b="1" spc="104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r>
              <a:rPr lang="uk-UA" sz="24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Варіанти кордонів:</a:t>
            </a:r>
          </a:p>
          <a:p>
            <a:r>
              <a:rPr lang="uk-UA" sz="2400" b="1" i="0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-географічні сухопутні, морські, повітряні, підземні</a:t>
            </a:r>
          </a:p>
          <a:p>
            <a:r>
              <a:rPr lang="uk-UA" sz="2400" b="1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- природні і штучні</a:t>
            </a:r>
            <a:endParaRPr lang="uk-UA" sz="2400" b="1" i="0" spc="104" dirty="0">
              <a:solidFill>
                <a:srgbClr val="261076"/>
              </a:solidFill>
              <a:latin typeface="Bookman Old Style" panose="02050604050505020204" pitchFamily="18" charset="0"/>
            </a:endParaRPr>
          </a:p>
          <a:p>
            <a:r>
              <a:rPr lang="uk-UA" sz="2400" b="1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-державні</a:t>
            </a:r>
          </a:p>
          <a:p>
            <a:r>
              <a:rPr lang="uk-UA" sz="2400" b="1" i="0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-адміністративні</a:t>
            </a:r>
          </a:p>
          <a:p>
            <a:r>
              <a:rPr lang="uk-UA" sz="2400" b="1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-національні</a:t>
            </a:r>
          </a:p>
          <a:p>
            <a:r>
              <a:rPr lang="uk-UA" sz="2400" b="1" i="0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-етнічні</a:t>
            </a:r>
          </a:p>
          <a:p>
            <a:r>
              <a:rPr lang="uk-UA" sz="2400" b="1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-ментальні</a:t>
            </a:r>
          </a:p>
          <a:p>
            <a:r>
              <a:rPr lang="uk-UA" sz="2400" b="1" i="0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-символічні</a:t>
            </a:r>
          </a:p>
          <a:p>
            <a:r>
              <a:rPr lang="uk-UA" sz="2400" b="1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-культурні </a:t>
            </a:r>
          </a:p>
          <a:p>
            <a:pPr marL="342900" indent="-342900">
              <a:buFontTx/>
              <a:buChar char="-"/>
            </a:pPr>
            <a:r>
              <a:rPr lang="uk-UA" sz="2400" b="1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…</a:t>
            </a:r>
          </a:p>
          <a:p>
            <a:pPr marL="342900" indent="-342900">
              <a:buFontTx/>
              <a:buChar char="-"/>
            </a:pPr>
            <a:endParaRPr lang="uk-UA" sz="2400" b="1" spc="104" dirty="0">
              <a:solidFill>
                <a:srgbClr val="261076"/>
              </a:solidFill>
              <a:latin typeface="Bookman Old Style" panose="02050604050505020204" pitchFamily="18" charset="0"/>
            </a:endParaRPr>
          </a:p>
          <a:p>
            <a:endParaRPr lang="uk-UA" sz="2800" b="1" spc="104" dirty="0">
              <a:solidFill>
                <a:srgbClr val="261076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uk-UA" sz="28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Наука про кордони – </a:t>
            </a:r>
            <a:r>
              <a:rPr lang="uk-UA" sz="2800" b="1" spc="104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лімологія</a:t>
            </a:r>
            <a:r>
              <a:rPr lang="uk-UA" sz="28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 – має міждисциплінарний характер</a:t>
            </a:r>
          </a:p>
        </p:txBody>
      </p:sp>
      <p:pic>
        <p:nvPicPr>
          <p:cNvPr id="3080" name="Picture 8" descr="Картинки по запросу &quot;свой чужой в границах картин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73" y="5031488"/>
            <a:ext cx="7420709" cy="4892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Картинки по запросу &quot;свой чужой в границах картинк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143500"/>
            <a:ext cx="6863502" cy="39354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символический знак раздела Европа и Азия. Недалеко от Оренбурга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4098" name="Picture 2" descr="Boundaries and Boundary Violations | Follow Your Heart Counseling">
            <a:extLst>
              <a:ext uri="{FF2B5EF4-FFF2-40B4-BE49-F238E27FC236}">
                <a16:creationId xmlns:a16="http://schemas.microsoft.com/office/drawing/2014/main" id="{D44846D3-96B0-8646-9914-B31C87DA5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2104" y="83425"/>
            <a:ext cx="7860151" cy="58951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263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chemeClr val="accent1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291324" y="288324"/>
            <a:ext cx="9614676" cy="104490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76"/>
              </a:lnSpc>
            </a:pPr>
            <a:r>
              <a:rPr lang="uk-UA" sz="48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Державний кордон:</a:t>
            </a:r>
            <a:r>
              <a:rPr lang="uk-UA" sz="348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en-US" sz="348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 </a:t>
            </a:r>
          </a:p>
          <a:p>
            <a:endParaRPr lang="uk-UA" sz="2000" b="1" spc="104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uk-UA" sz="2400" b="1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це справжні або умовні </a:t>
            </a:r>
            <a:r>
              <a:rPr lang="uk-UA" sz="24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лінії</a:t>
            </a:r>
            <a:r>
              <a:rPr lang="uk-UA" sz="2400" b="1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 та вертикальні </a:t>
            </a:r>
            <a:r>
              <a:rPr lang="uk-UA" sz="24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площини</a:t>
            </a:r>
            <a:r>
              <a:rPr lang="uk-UA" sz="2400" b="1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, що проходять через них, які </a:t>
            </a:r>
            <a:r>
              <a:rPr lang="uk-UA" sz="24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відповідають конфігурації державної території </a:t>
            </a:r>
            <a:r>
              <a:rPr lang="uk-UA" sz="2400" b="1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й </a:t>
            </a:r>
            <a:r>
              <a:rPr lang="uk-UA" sz="24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відділяють</a:t>
            </a:r>
            <a:r>
              <a:rPr lang="uk-UA" sz="2400" b="1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 її від територій інших держав, а також від міжнародних територій</a:t>
            </a:r>
          </a:p>
          <a:p>
            <a:pPr marL="342900" indent="-342900">
              <a:buFontTx/>
              <a:buChar char="-"/>
            </a:pPr>
            <a:endParaRPr lang="uk-UA" sz="2400" b="1" spc="104" dirty="0">
              <a:solidFill>
                <a:srgbClr val="261076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uk-UA" sz="2400" b="1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це сукупність ліній і </a:t>
            </a:r>
            <a:r>
              <a:rPr lang="uk-UA" sz="2400" b="1" spc="104" dirty="0" err="1">
                <a:solidFill>
                  <a:srgbClr val="261076"/>
                </a:solidFill>
                <a:latin typeface="Bookman Old Style" panose="02050604050505020204" pitchFamily="18" charset="0"/>
              </a:rPr>
              <a:t>площин</a:t>
            </a:r>
            <a:r>
              <a:rPr lang="uk-UA" sz="2400" b="1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, що відокремлюють сухопутну, водну і повітряну територію держави і обмежують її </a:t>
            </a:r>
            <a:r>
              <a:rPr lang="uk-UA" sz="24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територіальне верховенство</a:t>
            </a:r>
          </a:p>
          <a:p>
            <a:endParaRPr lang="uk-UA" sz="2400" b="1" spc="104" dirty="0">
              <a:solidFill>
                <a:srgbClr val="261076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uk-UA" sz="2400" b="1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це політичний та економічний </a:t>
            </a:r>
            <a:r>
              <a:rPr lang="uk-UA" sz="24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рубіж</a:t>
            </a:r>
            <a:r>
              <a:rPr lang="uk-UA" sz="2400" b="1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, лімітований державним устроєм, національною відособленістю, митним та прикордонним контролем, правилами зовнішньої торгівлі тощо</a:t>
            </a:r>
          </a:p>
          <a:p>
            <a:endParaRPr lang="uk-UA" sz="2400" b="1" spc="104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r>
              <a:rPr lang="uk-UA" sz="24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!!! Державний кордон підтверджує права держави (титул) на дану територію</a:t>
            </a:r>
          </a:p>
          <a:p>
            <a:endParaRPr lang="uk-UA" sz="2400" b="1" spc="104" dirty="0">
              <a:solidFill>
                <a:srgbClr val="261076"/>
              </a:solidFill>
              <a:latin typeface="Bookman Old Style" panose="02050604050505020204" pitchFamily="18" charset="0"/>
            </a:endParaRPr>
          </a:p>
          <a:p>
            <a:r>
              <a:rPr lang="uk-UA" sz="24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!!! Тимчасові договірні кордони та лінії розмежування</a:t>
            </a:r>
            <a:r>
              <a:rPr lang="uk-UA" sz="2400" b="1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, що встановлюються між протидіючими угрупованнями в зонах воєнних дій </a:t>
            </a:r>
            <a:r>
              <a:rPr lang="uk-UA" sz="24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не можна вважати державними </a:t>
            </a:r>
            <a:r>
              <a:rPr lang="uk-UA" sz="2400" b="1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(до підписання мирного договору)</a:t>
            </a:r>
          </a:p>
          <a:p>
            <a:endParaRPr lang="uk-UA" sz="2400" b="1" spc="104" dirty="0">
              <a:solidFill>
                <a:srgbClr val="261076"/>
              </a:solidFill>
              <a:latin typeface="Bookman Old Style" panose="02050604050505020204" pitchFamily="18" charset="0"/>
            </a:endParaRPr>
          </a:p>
          <a:p>
            <a:endParaRPr lang="uk-UA" sz="2400" b="1" spc="104" dirty="0">
              <a:solidFill>
                <a:srgbClr val="26107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AutoShape 2" descr="символический знак раздела Европа и Азия. Недалеко от Оренбурга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8" name="Picture 4" descr="Картинки по запросу &quot;свой чужой в границах картинки&quot;">
            <a:extLst>
              <a:ext uri="{FF2B5EF4-FFF2-40B4-BE49-F238E27FC236}">
                <a16:creationId xmlns:a16="http://schemas.microsoft.com/office/drawing/2014/main" id="{123B43DF-9134-3A47-88E7-618E9CC5B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9950" y="179388"/>
            <a:ext cx="7239000" cy="54151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Картинки по запросу &quot;граница государства картинки&quot;">
            <a:extLst>
              <a:ext uri="{FF2B5EF4-FFF2-40B4-BE49-F238E27FC236}">
                <a16:creationId xmlns:a16="http://schemas.microsoft.com/office/drawing/2014/main" id="{91AE424C-1D91-8A4C-B962-55E2E47F9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5268883"/>
            <a:ext cx="7769046" cy="48387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033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D9FAFF"/>
            </a:gs>
            <a:gs pos="41000">
              <a:srgbClr val="FFFBF0"/>
            </a:gs>
            <a:gs pos="67000">
              <a:srgbClr val="EDE7FF"/>
            </a:gs>
            <a:gs pos="95000">
              <a:srgbClr val="FFFB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536575" y="571500"/>
            <a:ext cx="7997825" cy="8233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76"/>
              </a:lnSpc>
            </a:pPr>
            <a:r>
              <a:rPr lang="en-US" sz="2800" b="1" i="0" spc="104" dirty="0">
                <a:solidFill>
                  <a:srgbClr val="261076"/>
                </a:solidFill>
                <a:latin typeface="Lora"/>
              </a:rPr>
              <a:t> </a:t>
            </a:r>
          </a:p>
          <a:p>
            <a:endParaRPr lang="en-US" sz="2800" b="1" i="0" spc="104" dirty="0">
              <a:solidFill>
                <a:srgbClr val="261076"/>
              </a:solidFill>
              <a:latin typeface="Lora"/>
            </a:endParaRPr>
          </a:p>
          <a:p>
            <a:endParaRPr lang="uk-UA" sz="2800" b="1" spc="104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r>
              <a:rPr lang="uk-UA" sz="3200" b="1" spc="104" dirty="0">
                <a:solidFill>
                  <a:srgbClr val="7030A0"/>
                </a:solidFill>
                <a:latin typeface="Bookman Old Style" panose="02050604050505020204" pitchFamily="18" charset="0"/>
              </a:rPr>
              <a:t>Кордони встановлюються внаслідок домовленостей між суміжними державами </a:t>
            </a:r>
            <a:r>
              <a:rPr lang="uk-UA" sz="32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шляхом укладання міжнародних угод</a:t>
            </a:r>
            <a:endParaRPr lang="uk-UA" sz="3200" b="1" spc="104" dirty="0">
              <a:solidFill>
                <a:srgbClr val="7030A0"/>
              </a:solidFill>
              <a:latin typeface="Bookman Old Style" panose="02050604050505020204" pitchFamily="18" charset="0"/>
            </a:endParaRPr>
          </a:p>
          <a:p>
            <a:endParaRPr lang="uk-UA" sz="3200" b="1" spc="104" dirty="0">
              <a:solidFill>
                <a:srgbClr val="7030A0"/>
              </a:solidFill>
              <a:latin typeface="Bookman Old Style" panose="02050604050505020204" pitchFamily="18" charset="0"/>
            </a:endParaRPr>
          </a:p>
          <a:p>
            <a:r>
              <a:rPr lang="uk-UA" sz="3200" b="1" spc="104" dirty="0">
                <a:solidFill>
                  <a:srgbClr val="7030A0"/>
                </a:solidFill>
                <a:latin typeface="Bookman Old Style" panose="02050604050505020204" pitchFamily="18" charset="0"/>
              </a:rPr>
              <a:t>Можливе встановлення державного кордону шляхом </a:t>
            </a:r>
            <a:r>
              <a:rPr lang="uk-UA" sz="32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видання внутрішньодержавного акту</a:t>
            </a:r>
            <a:r>
              <a:rPr lang="uk-UA" sz="3200" b="1" spc="104" dirty="0">
                <a:solidFill>
                  <a:srgbClr val="7030A0"/>
                </a:solidFill>
                <a:latin typeface="Bookman Old Style" panose="02050604050505020204" pitchFamily="18" charset="0"/>
              </a:rPr>
              <a:t>, який вважається правомірними, </a:t>
            </a:r>
            <a:r>
              <a:rPr lang="uk-UA" sz="32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якщо його положення не суперечать загальновизнаним нормам міжнародного права</a:t>
            </a:r>
          </a:p>
          <a:p>
            <a:endParaRPr lang="uk-UA" sz="2800" b="1" spc="104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AutoShape 4" descr="Картинки по запросу &quot;карта Европы 15 века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5122" name="Picture 2" descr="Boundary Street, Hong Kong's Invisible Frontier">
            <a:extLst>
              <a:ext uri="{FF2B5EF4-FFF2-40B4-BE49-F238E27FC236}">
                <a16:creationId xmlns:a16="http://schemas.microsoft.com/office/drawing/2014/main" id="{922934EE-D9F8-4A41-992B-3AA09D255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309" y="160337"/>
            <a:ext cx="8718550" cy="55538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hy and How To Set Personal Boundaries | Chase Oaks">
            <a:extLst>
              <a:ext uri="{FF2B5EF4-FFF2-40B4-BE49-F238E27FC236}">
                <a16:creationId xmlns:a16="http://schemas.microsoft.com/office/drawing/2014/main" id="{2E2CC996-E19D-7645-B0D2-69786A5AD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5065871"/>
            <a:ext cx="9323445" cy="52211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0697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12779</TotalTime>
  <Words>3305</Words>
  <Application>Microsoft Macintosh PowerPoint</Application>
  <PresentationFormat>Произвольный</PresentationFormat>
  <Paragraphs>252</Paragraphs>
  <Slides>46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61" baseType="lpstr">
      <vt:lpstr>Aileron Regular</vt:lpstr>
      <vt:lpstr>Arial Black</vt:lpstr>
      <vt:lpstr>Aileron Heavy</vt:lpstr>
      <vt:lpstr>Montserrat Extra-Bold</vt:lpstr>
      <vt:lpstr>Calibri</vt:lpstr>
      <vt:lpstr>Wingdings</vt:lpstr>
      <vt:lpstr>Helvetica</vt:lpstr>
      <vt:lpstr>Courier New</vt:lpstr>
      <vt:lpstr>Arial</vt:lpstr>
      <vt:lpstr>Evolventa</vt:lpstr>
      <vt:lpstr>Lora</vt:lpstr>
      <vt:lpstr>Californian FB</vt:lpstr>
      <vt:lpstr>Book Antiqua</vt:lpstr>
      <vt:lpstr>Bookman Old Style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 Company Overview</dc:title>
  <dc:creator>user</dc:creator>
  <cp:lastModifiedBy>Microsoft Office User</cp:lastModifiedBy>
  <cp:revision>83</cp:revision>
  <dcterms:created xsi:type="dcterms:W3CDTF">2006-08-16T00:00:00Z</dcterms:created>
  <dcterms:modified xsi:type="dcterms:W3CDTF">2025-03-29T11:42:28Z</dcterms:modified>
  <dc:identifier>DADXYsyJLYc</dc:identifier>
</cp:coreProperties>
</file>