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253" y="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6CB2C-A0DB-40CA-B79B-3505F94BE320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297EE-BCEA-4E12-804F-024C569EBB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624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297EE-BCEA-4E12-804F-024C569EBB1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719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3%D0%BE%D1%80%D1%96%D1%85%D0%BE%D0%B2%D1%96" TargetMode="External"/><Relationship Id="rId7" Type="http://schemas.openxmlformats.org/officeDocument/2006/relationships/hyperlink" Target="https://uk.wikipedia.org/wiki/%D0%A2%D0%B0%D0%B9%D0%B2%D0%B0%D0%BD%D1%8C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9F%D1%96%D0%B2%D0%BD%D1%96%D1%87%D0%BD%D0%B0_%D0%9A%D0%BE%D1%80%D0%B5%D1%8F" TargetMode="External"/><Relationship Id="rId5" Type="http://schemas.openxmlformats.org/officeDocument/2006/relationships/hyperlink" Target="https://uk.wikipedia.org/wiki/%D0%9A%D0%B8%D1%82%D0%B0%D0%B9" TargetMode="External"/><Relationship Id="rId4" Type="http://schemas.openxmlformats.org/officeDocument/2006/relationships/hyperlink" Target="https://uk.wikipedia.org/wiki/%D0%A1%D1%85%D1%96%D0%B4%D0%BD%D0%B0_%D0%90%D0%B7%D1%96%D1%8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0%D0%BE%D0%B4%D0%B8%D0%BD%D0%B0_(%D0%B1%D1%96%D0%BE%D0%BB%D0%BE%D0%B3%D1%96%D1%8F)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uk.wikipedia.org/wiki/%D0%94%D0%B5%D1%80%D0%B5%D0%B2%D0%B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9F%D0%BB%D1%96%D0%B4" TargetMode="External"/><Relationship Id="rId5" Type="http://schemas.openxmlformats.org/officeDocument/2006/relationships/hyperlink" Target="https://uk.wikipedia.org/wiki/%D0%9A%D0%BE%D1%80%D0%B0" TargetMode="External"/><Relationship Id="rId4" Type="http://schemas.openxmlformats.org/officeDocument/2006/relationships/hyperlink" Target="https://uk.wikipedia.org/wiki/%D0%93%D0%BE%D1%80%D1%96%D1%85%D0%BE%D0%B2%D1%96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4%D0%B5%D1%80%D0%B5%D0%B2%D0%B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A1%D1%82%D0%BE%D0%B2%D0%B1%D1%83%D1%80_(%D0%B1%D0%BE%D1%82%D0%B0%D0%BD%D1%96%D0%BA%D0%B0)" TargetMode="External"/><Relationship Id="rId5" Type="http://schemas.openxmlformats.org/officeDocument/2006/relationships/hyperlink" Target="https://uk.wikipedia.org/wiki/%D0%9A%D1%80%D0%BE%D0%BD%D0%B0_%D0%B4%D0%B5%D1%80%D0%B5%D0%B2%D0%B0" TargetMode="External"/><Relationship Id="rId4" Type="http://schemas.openxmlformats.org/officeDocument/2006/relationships/hyperlink" Target="https://uk.wikipedia.org/wiki/%D0%91%D1%83%D0%BA%D0%BE%D0%B2%D1%96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C%D0%B0%D0%B3%D0%BD%D0%BE%D0%BB%D1%96%D1%94%D0%B2%D1%96" TargetMode="External"/><Relationship Id="rId2" Type="http://schemas.openxmlformats.org/officeDocument/2006/relationships/hyperlink" Target="https://uk.wikipedia.org/wiki/%D0%9F%D0%BE%D0%BA%D1%80%D0%B8%D1%82%D0%BE%D0%BD%D0%B0%D1%81%D1%96%D0%BD%D0%BD%D1%9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92'%D1%94%D1%82%D0%BD%D0%B0%D0%BC" TargetMode="External"/><Relationship Id="rId5" Type="http://schemas.openxmlformats.org/officeDocument/2006/relationships/hyperlink" Target="https://uk.wikipedia.org/wiki/%D0%9A%D0%B8%D1%82%D0%B0%D0%B9" TargetMode="External"/><Relationship Id="rId4" Type="http://schemas.openxmlformats.org/officeDocument/2006/relationships/hyperlink" Target="https://uk.wikipedia.org/wiki/%D0%9F%D1%96%D0%B2%D0%BD%D1%96%D1%87%D0%BD%D0%B0_%D0%90%D0%BC%D0%B5%D1%80%D0%B8%D0%BA%D0%B0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A1%D0%BC%D0%BE%D0%BB%D0%B0" TargetMode="External"/><Relationship Id="rId3" Type="http://schemas.openxmlformats.org/officeDocument/2006/relationships/hyperlink" Target="https://uk.wikipedia.org/wiki/%D0%9C%D0%BE%D0%BD%D0%BE%D1%82%D0%B8%D0%BF%D1%96%D1%8F_(%D1%81%D0%B8%D1%81%D1%82%D0%B5%D0%BC%D0%B0%D1%82%D0%B8%D0%BA%D0%B0)" TargetMode="External"/><Relationship Id="rId7" Type="http://schemas.openxmlformats.org/officeDocument/2006/relationships/hyperlink" Target="https://uk.wikipedia.org/wiki/%D2%90%D1%96%D0%BD%D0%BA%D0%BE%D0%B2%D1%96" TargetMode="External"/><Relationship Id="rId2" Type="http://schemas.openxmlformats.org/officeDocument/2006/relationships/hyperlink" Target="https://uk.wikipedia.org/wiki/%D0%A0%D0%B5%D0%BB%D1%96%D0%BA%D1%82%D0%BE%D0%B2%D1%96_%D0%B2%D0%B8%D0%B4%D0%B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A0%D0%BE%D0%B4%D0%B8%D0%BD%D0%B0_(%D0%B1%D1%96%D0%BE%D0%BB%D0%BE%D0%B3%D1%96%D1%8F)" TargetMode="External"/><Relationship Id="rId5" Type="http://schemas.openxmlformats.org/officeDocument/2006/relationships/hyperlink" Target="https://uk.wikipedia.org/wiki/%D2%90%D1%96%D0%BD%D0%BA%D0%B3%D0%BE" TargetMode="External"/><Relationship Id="rId4" Type="http://schemas.openxmlformats.org/officeDocument/2006/relationships/hyperlink" Target="https://uk.wikipedia.org/wiki/%D0%A0%D1%96%D0%B4_(%D0%B1%D1%96%D0%BE%D0%BB%D0%BE%D0%B3%D1%96%D1%8F)" TargetMode="External"/><Relationship Id="rId9" Type="http://schemas.openxmlformats.org/officeDocument/2006/relationships/hyperlink" Target="https://uk.wikipedia.org/wiki/%D0%9B%D0%B8%D1%81%D1%82%D0%BE%D0%B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4%D0%B5%D1%80%D0%B5%D0%B2%D0%BE" TargetMode="External"/><Relationship Id="rId2" Type="http://schemas.openxmlformats.org/officeDocument/2006/relationships/hyperlink" Target="https://uk.wikipedia.org/wiki/%D0%A5%D0%B2%D0%BE%D0%B9%D0%BD%D1%96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uk.wikipedia.org/wiki/%D0%A1%D0%BE%D1%81%D0%BD%D0%BE%D0%B2%D1%9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520255"/>
            <a:ext cx="4968552" cy="181588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Arial" pitchFamily="34" charset="0"/>
                <a:cs typeface="Arial" pitchFamily="34" charset="0"/>
              </a:rPr>
              <a:t>Лабораторна робота </a:t>
            </a: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№2.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2800" b="1" dirty="0">
                <a:latin typeface="Arial" pitchFamily="34" charset="0"/>
                <a:cs typeface="Arial" pitchFamily="34" charset="0"/>
              </a:rPr>
              <a:t>Тема. Інтродукція та акліматизація лісових культур.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328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-29691"/>
            <a:ext cx="3096344" cy="2951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922080"/>
            <a:ext cx="9144000" cy="369331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b="1" dirty="0">
                <a:latin typeface="Arial" pitchFamily="34" charset="0"/>
                <a:cs typeface="Arial" pitchFamily="34" charset="0"/>
              </a:rPr>
              <a:t>Ялина канадська, або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біла (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Picea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latin typeface="Arial" pitchFamily="34" charset="0"/>
                <a:cs typeface="Arial" pitchFamily="34" charset="0"/>
              </a:rPr>
              <a:t>canadensis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b="1" i="1" dirty="0">
                <a:latin typeface="Arial" pitchFamily="34" charset="0"/>
                <a:cs typeface="Arial" pitchFamily="34" charset="0"/>
              </a:rPr>
              <a:t>або </a:t>
            </a:r>
            <a:r>
              <a:rPr lang="en-US" b="1" i="1" dirty="0" err="1">
                <a:latin typeface="Arial" pitchFamily="34" charset="0"/>
                <a:cs typeface="Arial" pitchFamily="34" charset="0"/>
              </a:rPr>
              <a:t>Picea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glauca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). Поширення -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uk-UA" dirty="0">
                <a:latin typeface="Arial" pitchFamily="34" charset="0"/>
                <a:cs typeface="Arial" pitchFamily="34" charset="0"/>
              </a:rPr>
              <a:t>Східна частина Північної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Америки.Ця</a:t>
            </a:r>
            <a:r>
              <a:rPr lang="uk-UA" dirty="0">
                <a:latin typeface="Arial" pitchFamily="34" charset="0"/>
                <a:cs typeface="Arial" pitchFamily="34" charset="0"/>
              </a:rPr>
              <a:t> форма була знайдена в 1904 році А.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Редером</a:t>
            </a:r>
            <a:r>
              <a:rPr lang="uk-UA" dirty="0">
                <a:latin typeface="Arial" pitchFamily="34" charset="0"/>
                <a:cs typeface="Arial" pitchFamily="34" charset="0"/>
              </a:rPr>
              <a:t> і Дж. Г. Джеком в горах Канади і нині стала дуже популярна. Рослина однодомна. Вічнозелене деревце із загостреною, конусоподібною, густою та щільною кроною. Висота - 20-35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м.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Повільноростуча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рослина. </a:t>
            </a:r>
            <a:r>
              <a:rPr lang="uk-UA" dirty="0">
                <a:latin typeface="Arial" pitchFamily="34" charset="0"/>
                <a:cs typeface="Arial" pitchFamily="34" charset="0"/>
              </a:rPr>
              <a:t>Пагони короткі, коричневого кольору, пізніше набувають сіруватого забарвлення. Бруньки кулястої форми, не смолянисті; лусочки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туповато-яйцеподібної</a:t>
            </a:r>
            <a:r>
              <a:rPr lang="uk-UA" dirty="0">
                <a:latin typeface="Arial" pitchFamily="34" charset="0"/>
                <a:cs typeface="Arial" pitchFamily="34" charset="0"/>
              </a:rPr>
              <a:t> форми, світло-коричневого забарвлення. Листок. Хвоя голчаста, коротка - до 10 мм завдовжки, тонка, радіальна, рідко розташована, сизо-зеленого кольору, дуже м'яка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 Плід: шишки </a:t>
            </a:r>
            <a:r>
              <a:rPr lang="uk-UA" dirty="0">
                <a:latin typeface="Arial" pitchFamily="34" charset="0"/>
                <a:cs typeface="Arial" pitchFamily="34" charset="0"/>
              </a:rPr>
              <a:t>циліндричні, блідо-коричневого кольору, до 6 см в довжину, формуються рідко. Використання в озелененні, народній медицині. Світлолюбна рослина, морозостійка, витримує затінення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Цвітіння</a:t>
            </a:r>
            <a:r>
              <a:rPr lang="ru-RU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рослині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з'являється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навесні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uk-UA" dirty="0">
                <a:latin typeface="Arial" pitchFamily="34" charset="0"/>
                <a:cs typeface="Arial" pitchFamily="34" charset="0"/>
              </a:rPr>
              <a:t> 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064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68" y="260648"/>
            <a:ext cx="2344900" cy="3143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261591"/>
            <a:ext cx="67504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 </a:t>
            </a:r>
            <a:endParaRPr lang="ru-RU" dirty="0"/>
          </a:p>
          <a:p>
            <a:r>
              <a:rPr lang="uk-UA" b="1" dirty="0"/>
              <a:t>Сосна Кримська </a:t>
            </a:r>
            <a:r>
              <a:rPr lang="uk-UA" b="1" i="1" dirty="0"/>
              <a:t>(</a:t>
            </a:r>
            <a:r>
              <a:rPr lang="uk-UA" b="1" i="1" dirty="0" err="1"/>
              <a:t>Pinus</a:t>
            </a:r>
            <a:r>
              <a:rPr lang="uk-UA" b="1" i="1" dirty="0"/>
              <a:t> </a:t>
            </a:r>
            <a:r>
              <a:rPr lang="uk-UA" b="1" i="1" dirty="0" err="1"/>
              <a:t>nigra</a:t>
            </a:r>
            <a:r>
              <a:rPr lang="uk-UA" b="1" i="1" dirty="0"/>
              <a:t> </a:t>
            </a:r>
            <a:r>
              <a:rPr lang="uk-UA" b="1" i="1" dirty="0" err="1"/>
              <a:t>ssp</a:t>
            </a:r>
            <a:r>
              <a:rPr lang="uk-UA" b="1" i="1" dirty="0"/>
              <a:t>. </a:t>
            </a:r>
            <a:r>
              <a:rPr lang="uk-UA" b="1" i="1" dirty="0" err="1"/>
              <a:t>pallasiana</a:t>
            </a:r>
            <a:r>
              <a:rPr lang="uk-UA" b="1" i="1" dirty="0"/>
              <a:t>)</a:t>
            </a:r>
            <a:r>
              <a:rPr lang="uk-UA" b="1" dirty="0"/>
              <a:t> </a:t>
            </a:r>
            <a:r>
              <a:rPr lang="uk-UA" dirty="0"/>
              <a:t>Поширена в горах Криму та в Малій Азії. Дерево до 20–30 м заввишки з темним, майже чорним стовбуром і широкою </a:t>
            </a:r>
            <a:r>
              <a:rPr lang="uk-UA" dirty="0" err="1"/>
              <a:t>парасолькоподібною</a:t>
            </a:r>
            <a:r>
              <a:rPr lang="uk-UA" dirty="0"/>
              <a:t> кроною. Жовтувато-бурі пагони покриті своєрідним малюнком, утвореним слідами від опалої хвої. </a:t>
            </a:r>
            <a:r>
              <a:rPr lang="uk-UA" dirty="0" smtClean="0"/>
              <a:t>Хвоя </a:t>
            </a:r>
            <a:r>
              <a:rPr lang="uk-UA" dirty="0"/>
              <a:t>колюча, вигнута, до 15 см завдовжки, темно-зелена, густо покриває пагони, зібрана в пучки по 2 шт. Шишки подовжено-яйцеподібні, до 8-10 см, світло-коричневі. Цвітіння відбувається в квітні-травні. Посухостійка, росте швидко й маловимоглива до ґрунту, мириться навіть з вапняними ґрунтами. Бруньки конічні, гострі. Пагони вохристо-жовті, або майже помаранчеві. </a:t>
            </a:r>
            <a:endParaRPr lang="uk-UA" dirty="0" smtClean="0"/>
          </a:p>
          <a:p>
            <a:r>
              <a:rPr lang="uk-UA" dirty="0" smtClean="0"/>
              <a:t>Стрункі</a:t>
            </a:r>
            <a:r>
              <a:rPr lang="uk-UA" dirty="0"/>
              <a:t>, добре очищені від суків стовбури — чудовий будівельний матеріал; однак часто стовбури бувають викривленими. Деревина цінується в деревообробній промисловості. Кримська сосна може бути використана для залісення крутих схилів і як декоративне дерево в парках та на бульварах на півдні країни.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0395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53" y="35868"/>
            <a:ext cx="9036496" cy="452431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dirty="0"/>
              <a:t>Сосна чорна</a:t>
            </a:r>
            <a:r>
              <a:rPr lang="ru-RU" b="1" dirty="0"/>
              <a:t> </a:t>
            </a:r>
            <a:r>
              <a:rPr lang="ru-RU" b="1" i="1" dirty="0" err="1"/>
              <a:t>Pinus</a:t>
            </a:r>
            <a:r>
              <a:rPr lang="ru-RU" b="1" i="1" dirty="0"/>
              <a:t> </a:t>
            </a:r>
            <a:r>
              <a:rPr lang="ru-RU" b="1" i="1" dirty="0" err="1"/>
              <a:t>nigra</a:t>
            </a:r>
            <a:r>
              <a:rPr lang="uk-UA" i="1" dirty="0"/>
              <a:t>.</a:t>
            </a:r>
            <a:r>
              <a:rPr lang="uk-UA" dirty="0"/>
              <a:t> Поширена в Австрії та на Балканах, сосна чорна австрійська - могутнє і витривале вічнозелене дерево, яке чудово росте в широкому ареалі </a:t>
            </a:r>
            <a:r>
              <a:rPr lang="uk-UA" dirty="0" err="1"/>
              <a:t>грунтів</a:t>
            </a:r>
            <a:r>
              <a:rPr lang="uk-UA" dirty="0"/>
              <a:t> та кліматичних зон. Одна з самих декоративних форм сосни, значно декоративніше кримської. </a:t>
            </a:r>
            <a:r>
              <a:rPr lang="ru-RU" dirty="0" err="1" smtClean="0"/>
              <a:t>Вічнозелене</a:t>
            </a:r>
            <a:r>
              <a:rPr lang="ru-RU" dirty="0" smtClean="0"/>
              <a:t> </a:t>
            </a:r>
            <a:r>
              <a:rPr lang="ru-RU" dirty="0" err="1"/>
              <a:t>хвойне</a:t>
            </a:r>
            <a:r>
              <a:rPr lang="ru-RU" dirty="0"/>
              <a:t> дерево. </a:t>
            </a:r>
            <a:r>
              <a:rPr lang="uk-UA" dirty="0"/>
              <a:t>У молодому віці крона </a:t>
            </a:r>
            <a:r>
              <a:rPr lang="uk-UA" dirty="0" err="1"/>
              <a:t>ширококонічна</a:t>
            </a:r>
            <a:r>
              <a:rPr lang="uk-UA" dirty="0"/>
              <a:t>, з роками стає </a:t>
            </a:r>
            <a:r>
              <a:rPr lang="uk-UA" dirty="0" err="1"/>
              <a:t>парасолеподібна</a:t>
            </a:r>
            <a:r>
              <a:rPr lang="uk-UA" dirty="0"/>
              <a:t>. Гілки розташовані симетрично у вигляді ярусів, що спрямовані догори. </a:t>
            </a:r>
            <a:r>
              <a:rPr lang="ru-RU" dirty="0" err="1"/>
              <a:t>Гілки</a:t>
            </a:r>
            <a:r>
              <a:rPr lang="ru-RU" dirty="0"/>
              <a:t> сосни </a:t>
            </a:r>
            <a:r>
              <a:rPr lang="ru-RU" dirty="0" err="1"/>
              <a:t>чорної</a:t>
            </a:r>
            <a:r>
              <a:rPr lang="ru-RU" dirty="0"/>
              <a:t> 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/>
              <a:t>товсті</a:t>
            </a:r>
            <a:r>
              <a:rPr lang="ru-RU" dirty="0"/>
              <a:t>, </a:t>
            </a:r>
            <a:r>
              <a:rPr lang="ru-RU" dirty="0" err="1"/>
              <a:t>горизонтальні</a:t>
            </a:r>
            <a:r>
              <a:rPr lang="ru-RU" dirty="0"/>
              <a:t>, на </a:t>
            </a:r>
            <a:r>
              <a:rPr lang="ru-RU" dirty="0" err="1"/>
              <a:t>кінцях</a:t>
            </a:r>
            <a:r>
              <a:rPr lang="ru-RU" dirty="0"/>
              <a:t> часто </a:t>
            </a:r>
            <a:r>
              <a:rPr lang="ru-RU" dirty="0" err="1"/>
              <a:t>загинаються</a:t>
            </a:r>
            <a:r>
              <a:rPr lang="ru-RU" dirty="0"/>
              <a:t> догори. </a:t>
            </a:r>
            <a:r>
              <a:rPr lang="uk-UA" dirty="0" smtClean="0"/>
              <a:t>Висота </a:t>
            </a:r>
            <a:r>
              <a:rPr lang="uk-UA" dirty="0"/>
              <a:t>сосни чорної австрійської близько 15-30м. </a:t>
            </a:r>
            <a:r>
              <a:rPr lang="ru-RU" dirty="0" err="1"/>
              <a:t>Стовбур</a:t>
            </a:r>
            <a:r>
              <a:rPr lang="ru-RU" dirty="0"/>
              <a:t> </a:t>
            </a:r>
            <a:r>
              <a:rPr lang="ru-RU" dirty="0" err="1"/>
              <a:t>прямий</a:t>
            </a:r>
            <a:r>
              <a:rPr lang="ru-RU" dirty="0"/>
              <a:t> з </a:t>
            </a:r>
            <a:r>
              <a:rPr lang="ru-RU" dirty="0" err="1"/>
              <a:t>сірою</a:t>
            </a:r>
            <a:r>
              <a:rPr lang="ru-RU" dirty="0"/>
              <a:t> та </a:t>
            </a:r>
            <a:r>
              <a:rPr lang="ru-RU" dirty="0" err="1"/>
              <a:t>зеленувато</a:t>
            </a:r>
            <a:r>
              <a:rPr lang="ru-RU" dirty="0"/>
              <a:t>-коричневою </a:t>
            </a:r>
            <a:r>
              <a:rPr lang="ru-RU" dirty="0" err="1"/>
              <a:t>корою</a:t>
            </a:r>
            <a:r>
              <a:rPr lang="ru-RU" dirty="0"/>
              <a:t>, яка часом </a:t>
            </a:r>
            <a:r>
              <a:rPr lang="ru-RU" dirty="0" err="1"/>
              <a:t>набуває</a:t>
            </a:r>
            <a:r>
              <a:rPr lang="ru-RU" dirty="0"/>
              <a:t> </a:t>
            </a:r>
            <a:r>
              <a:rPr lang="ru-RU" dirty="0" err="1"/>
              <a:t>декоративності</a:t>
            </a:r>
            <a:r>
              <a:rPr lang="ru-RU" dirty="0"/>
              <a:t>. </a:t>
            </a:r>
            <a:r>
              <a:rPr lang="ru-RU" dirty="0" smtClean="0"/>
              <a:t>Хвоя </a:t>
            </a:r>
            <a:r>
              <a:rPr lang="ru-RU" dirty="0" err="1"/>
              <a:t>голчаста</a:t>
            </a:r>
            <a:r>
              <a:rPr lang="ru-RU" dirty="0"/>
              <a:t>, </a:t>
            </a:r>
            <a:r>
              <a:rPr lang="ru-RU" dirty="0" err="1"/>
              <a:t>м'яка</a:t>
            </a:r>
            <a:r>
              <a:rPr lang="ru-RU" dirty="0"/>
              <a:t>, темно-зелена, </a:t>
            </a:r>
            <a:r>
              <a:rPr lang="ru-RU" dirty="0" err="1"/>
              <a:t>довжиною</a:t>
            </a:r>
            <a:r>
              <a:rPr lang="ru-RU" dirty="0"/>
              <a:t> до 10 см, </a:t>
            </a:r>
            <a:r>
              <a:rPr lang="ru-RU" dirty="0" err="1"/>
              <a:t>зібрана</a:t>
            </a:r>
            <a:r>
              <a:rPr lang="ru-RU" dirty="0"/>
              <a:t> по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хвоїнки</a:t>
            </a:r>
            <a:r>
              <a:rPr lang="ru-RU" dirty="0"/>
              <a:t>. Шишки </a:t>
            </a:r>
            <a:r>
              <a:rPr lang="ru-RU" dirty="0" err="1"/>
              <a:t>вузькоциліндричні</a:t>
            </a:r>
            <a:r>
              <a:rPr lang="ru-RU" dirty="0"/>
              <a:t> </a:t>
            </a:r>
            <a:r>
              <a:rPr lang="ru-RU" dirty="0" err="1"/>
              <a:t>довжиною</a:t>
            </a:r>
            <a:r>
              <a:rPr lang="ru-RU" dirty="0"/>
              <a:t> 8-10 см, </a:t>
            </a:r>
            <a:r>
              <a:rPr lang="ru-RU" dirty="0" err="1"/>
              <a:t>світло-коричневі</a:t>
            </a:r>
            <a:r>
              <a:rPr lang="ru-RU" dirty="0"/>
              <a:t> </a:t>
            </a:r>
            <a:r>
              <a:rPr lang="ru-RU" dirty="0" err="1"/>
              <a:t>блискучі</a:t>
            </a:r>
            <a:r>
              <a:rPr lang="ru-RU" dirty="0"/>
              <a:t>. </a:t>
            </a:r>
            <a:r>
              <a:rPr lang="ru-RU" dirty="0" err="1"/>
              <a:t>Посухостійка</a:t>
            </a:r>
            <a:r>
              <a:rPr lang="uk-UA" dirty="0"/>
              <a:t>, </a:t>
            </a:r>
            <a:r>
              <a:rPr lang="ru-RU" dirty="0" err="1"/>
              <a:t>сонцелюбива</a:t>
            </a:r>
            <a:r>
              <a:rPr lang="ru-RU" dirty="0"/>
              <a:t>. </a:t>
            </a:r>
            <a:r>
              <a:rPr lang="ru-RU" dirty="0" err="1"/>
              <a:t>Стійка</a:t>
            </a:r>
            <a:r>
              <a:rPr lang="ru-RU" dirty="0"/>
              <a:t> до </a:t>
            </a:r>
            <a:r>
              <a:rPr lang="ru-RU" dirty="0" err="1"/>
              <a:t>сильних</a:t>
            </a:r>
            <a:r>
              <a:rPr lang="ru-RU" dirty="0"/>
              <a:t> </a:t>
            </a:r>
            <a:r>
              <a:rPr lang="ru-RU" dirty="0" err="1"/>
              <a:t>вітрів</a:t>
            </a:r>
            <a:r>
              <a:rPr lang="ru-RU" dirty="0"/>
              <a:t>. </a:t>
            </a:r>
            <a:r>
              <a:rPr lang="uk-UA" dirty="0"/>
              <a:t>Д</a:t>
            </a:r>
            <a:r>
              <a:rPr lang="ru-RU" dirty="0"/>
              <a:t>о </a:t>
            </a:r>
            <a:r>
              <a:rPr lang="ru-RU" dirty="0" err="1"/>
              <a:t>родючості</a:t>
            </a:r>
            <a:r>
              <a:rPr lang="ru-RU" dirty="0"/>
              <a:t> </a:t>
            </a:r>
            <a:r>
              <a:rPr lang="ru-RU" dirty="0" err="1"/>
              <a:t>грунтів</a:t>
            </a:r>
            <a:r>
              <a:rPr lang="ru-RU" dirty="0"/>
              <a:t> </a:t>
            </a:r>
            <a:r>
              <a:rPr lang="ru-RU" dirty="0" err="1"/>
              <a:t>маловибаглива</a:t>
            </a:r>
            <a:r>
              <a:rPr lang="ru-RU" dirty="0"/>
              <a:t>, любить </a:t>
            </a:r>
            <a:r>
              <a:rPr lang="ru-RU" dirty="0" err="1"/>
              <a:t>супіщані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піщані</a:t>
            </a:r>
            <a:r>
              <a:rPr lang="ru-RU" dirty="0"/>
              <a:t> </a:t>
            </a:r>
            <a:r>
              <a:rPr lang="ru-RU" dirty="0" err="1"/>
              <a:t>ґрунти</a:t>
            </a:r>
            <a:r>
              <a:rPr lang="ru-RU" dirty="0"/>
              <a:t>. </a:t>
            </a:r>
            <a:r>
              <a:rPr lang="ru-RU" dirty="0" err="1"/>
              <a:t>Цвітіння</a:t>
            </a:r>
            <a:r>
              <a:rPr lang="ru-RU" dirty="0"/>
              <a:t> в </a:t>
            </a:r>
            <a:r>
              <a:rPr lang="ru-RU" dirty="0" err="1"/>
              <a:t>кінці</a:t>
            </a:r>
            <a:r>
              <a:rPr lang="ru-RU" dirty="0"/>
              <a:t> </a:t>
            </a:r>
            <a:r>
              <a:rPr lang="ru-RU" dirty="0" err="1"/>
              <a:t>квітня</a:t>
            </a:r>
            <a:r>
              <a:rPr lang="ru-RU" dirty="0"/>
              <a:t> - на початку </a:t>
            </a:r>
            <a:r>
              <a:rPr lang="ru-RU" dirty="0" err="1"/>
              <a:t>травня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Рекомендується</a:t>
            </a:r>
            <a:r>
              <a:rPr lang="ru-RU" dirty="0" smtClean="0"/>
              <a:t> </a:t>
            </a:r>
            <a:r>
              <a:rPr lang="ru-RU" dirty="0"/>
              <a:t>для посадки в парках і великих садах, для </a:t>
            </a:r>
            <a:r>
              <a:rPr lang="ru-RU" dirty="0" err="1"/>
              <a:t>одиночних</a:t>
            </a:r>
            <a:r>
              <a:rPr lang="ru-RU" dirty="0"/>
              <a:t> посадок і у </a:t>
            </a:r>
            <a:r>
              <a:rPr lang="ru-RU" dirty="0" err="1"/>
              <a:t>вільних</a:t>
            </a:r>
            <a:r>
              <a:rPr lang="ru-RU" dirty="0"/>
              <a:t> </a:t>
            </a:r>
            <a:r>
              <a:rPr lang="ru-RU" dirty="0" err="1"/>
              <a:t>групах</a:t>
            </a:r>
            <a:r>
              <a:rPr lang="ru-RU" dirty="0"/>
              <a:t>, як </a:t>
            </a:r>
            <a:r>
              <a:rPr lang="ru-RU" dirty="0" err="1"/>
              <a:t>солітер</a:t>
            </a:r>
            <a:r>
              <a:rPr lang="ru-RU" dirty="0"/>
              <a:t>. </a:t>
            </a:r>
            <a:r>
              <a:rPr lang="ru-RU" dirty="0" err="1"/>
              <a:t>Довговічність</a:t>
            </a:r>
            <a:r>
              <a:rPr lang="ru-RU" dirty="0"/>
              <a:t> 500-600 </a:t>
            </a:r>
            <a:r>
              <a:rPr lang="ru-RU" dirty="0" err="1"/>
              <a:t>років</a:t>
            </a:r>
            <a:r>
              <a:rPr lang="ru-RU" dirty="0"/>
              <a:t>. Добре </a:t>
            </a:r>
            <a:r>
              <a:rPr lang="ru-RU" dirty="0" err="1"/>
              <a:t>розвивається</a:t>
            </a:r>
            <a:r>
              <a:rPr lang="ru-RU" dirty="0"/>
              <a:t> в </a:t>
            </a:r>
            <a:r>
              <a:rPr lang="ru-RU" dirty="0" err="1"/>
              <a:t>міських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і </a:t>
            </a:r>
            <a:r>
              <a:rPr lang="ru-RU" dirty="0" err="1"/>
              <a:t>промислових</a:t>
            </a:r>
            <a:r>
              <a:rPr lang="ru-RU" dirty="0"/>
              <a:t> районах.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49081"/>
            <a:ext cx="1805946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417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8640"/>
            <a:ext cx="244827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700808"/>
            <a:ext cx="91729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itchFamily="34" charset="0"/>
                <a:cs typeface="Arial" pitchFamily="34" charset="0"/>
              </a:rPr>
              <a:t>Горіх маньчжурський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uk-UA" dirty="0">
                <a:latin typeface="Arial" pitchFamily="34" charset="0"/>
                <a:cs typeface="Arial" pitchFamily="34" charset="0"/>
              </a:rPr>
              <a:t>(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Juglans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mandshurica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Maxim</a:t>
            </a:r>
            <a:r>
              <a:rPr lang="uk-UA" dirty="0">
                <a:latin typeface="Arial" pitchFamily="34" charset="0"/>
                <a:cs typeface="Arial" pitchFamily="34" charset="0"/>
              </a:rPr>
              <a:t>.) 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— </a:t>
            </a:r>
            <a:r>
              <a:rPr lang="uk-UA" dirty="0">
                <a:latin typeface="Arial" pitchFamily="34" charset="0"/>
                <a:cs typeface="Arial" pitchFamily="34" charset="0"/>
              </a:rPr>
              <a:t>дерево з родини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uk-UA" dirty="0">
                <a:latin typeface="Arial" pitchFamily="34" charset="0"/>
                <a:cs typeface="Arial" pitchFamily="34" charset="0"/>
                <a:hlinkClick r:id="rId3" tooltip="Горіхові"/>
              </a:rPr>
              <a:t>горіхових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uk-UA" dirty="0">
                <a:latin typeface="Arial" pitchFamily="34" charset="0"/>
                <a:cs typeface="Arial" pitchFamily="34" charset="0"/>
              </a:rPr>
              <a:t>(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Juglandaceae</a:t>
            </a:r>
            <a:r>
              <a:rPr lang="uk-UA" dirty="0">
                <a:latin typeface="Arial" pitchFamily="34" charset="0"/>
                <a:cs typeface="Arial" pitchFamily="34" charset="0"/>
              </a:rPr>
              <a:t>).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 err="1">
                <a:latin typeface="Arial" pitchFamily="34" charset="0"/>
                <a:cs typeface="Arial" pitchFamily="34" charset="0"/>
              </a:rPr>
              <a:t>Природний</a:t>
            </a:r>
            <a:r>
              <a:rPr lang="ru-RU" dirty="0">
                <a:latin typeface="Arial" pitchFamily="34" charset="0"/>
                <a:cs typeface="Arial" pitchFamily="34" charset="0"/>
              </a:rPr>
              <a:t> ареал — </a:t>
            </a:r>
            <a:r>
              <a:rPr lang="ru-RU" dirty="0" err="1">
                <a:latin typeface="Arial" pitchFamily="34" charset="0"/>
                <a:cs typeface="Arial" pitchFamily="34" charset="0"/>
                <a:hlinkClick r:id="rId4" tooltip="Східна Азія"/>
              </a:rPr>
              <a:t>Східна</a:t>
            </a:r>
            <a:r>
              <a:rPr lang="ru-RU" dirty="0">
                <a:latin typeface="Arial" pitchFamily="34" charset="0"/>
                <a:cs typeface="Arial" pitchFamily="34" charset="0"/>
                <a:hlinkClick r:id="rId4" tooltip="Східна Азія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  <a:hlinkClick r:id="rId4" tooltip="Східна Азія"/>
              </a:rPr>
              <a:t>Азія</a:t>
            </a:r>
            <a:r>
              <a:rPr lang="ru-RU" dirty="0">
                <a:latin typeface="Arial" pitchFamily="34" charset="0"/>
                <a:cs typeface="Arial" pitchFamily="34" charset="0"/>
              </a:rPr>
              <a:t> (</a:t>
            </a:r>
            <a:r>
              <a:rPr lang="ru-RU" dirty="0">
                <a:latin typeface="Arial" pitchFamily="34" charset="0"/>
                <a:cs typeface="Arial" pitchFamily="34" charset="0"/>
                <a:hlinkClick r:id="rId5" tooltip="Китай"/>
              </a:rPr>
              <a:t>Китай</a:t>
            </a:r>
            <a:r>
              <a:rPr lang="ru-RU" dirty="0">
                <a:latin typeface="Arial" pitchFamily="34" charset="0"/>
                <a:cs typeface="Arial" pitchFamily="34" charset="0"/>
              </a:rPr>
              <a:t>, </a:t>
            </a:r>
            <a:r>
              <a:rPr lang="ru-RU" dirty="0" err="1">
                <a:latin typeface="Arial" pitchFamily="34" charset="0"/>
                <a:cs typeface="Arial" pitchFamily="34" charset="0"/>
                <a:hlinkClick r:id="rId6" tooltip="Північна Корея"/>
              </a:rPr>
              <a:t>Північна</a:t>
            </a:r>
            <a:r>
              <a:rPr lang="ru-RU" dirty="0">
                <a:latin typeface="Arial" pitchFamily="34" charset="0"/>
                <a:cs typeface="Arial" pitchFamily="34" charset="0"/>
                <a:hlinkClick r:id="rId6" tooltip="Північна Корея"/>
              </a:rPr>
              <a:t> Корея</a:t>
            </a:r>
            <a:r>
              <a:rPr lang="ru-RU" dirty="0">
                <a:latin typeface="Arial" pitchFamily="34" charset="0"/>
                <a:cs typeface="Arial" pitchFamily="34" charset="0"/>
              </a:rPr>
              <a:t>, </a:t>
            </a:r>
            <a:r>
              <a:rPr lang="ru-RU" dirty="0">
                <a:latin typeface="Arial" pitchFamily="34" charset="0"/>
                <a:cs typeface="Arial" pitchFamily="34" charset="0"/>
                <a:hlinkClick r:id="rId7" tooltip="Тайвань"/>
              </a:rPr>
              <a:t>Тайвань</a:t>
            </a:r>
            <a:r>
              <a:rPr lang="ru-RU" dirty="0">
                <a:latin typeface="Arial" pitchFamily="34" charset="0"/>
                <a:cs typeface="Arial" pitchFamily="34" charset="0"/>
              </a:rPr>
              <a:t>).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Дерево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досягає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висоти</a:t>
            </a:r>
            <a:r>
              <a:rPr lang="ru-RU" dirty="0">
                <a:latin typeface="Arial" pitchFamily="34" charset="0"/>
                <a:cs typeface="Arial" pitchFamily="34" charset="0"/>
              </a:rPr>
              <a:t> 25-28 м.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Стовбур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рівний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прямий</a:t>
            </a:r>
            <a:r>
              <a:rPr lang="ru-RU" dirty="0">
                <a:latin typeface="Arial" pitchFamily="34" charset="0"/>
                <a:cs typeface="Arial" pitchFamily="34" charset="0"/>
              </a:rPr>
              <a:t>, з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розлогою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або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широкоокруглою</a:t>
            </a:r>
            <a:r>
              <a:rPr lang="ru-RU" dirty="0">
                <a:latin typeface="Arial" pitchFamily="34" charset="0"/>
                <a:cs typeface="Arial" pitchFamily="34" charset="0"/>
              </a:rPr>
              <a:t> ажурною кроною.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Діаметр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стовбура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досягає</a:t>
            </a:r>
            <a:r>
              <a:rPr lang="ru-RU" dirty="0">
                <a:latin typeface="Arial" pitchFamily="34" charset="0"/>
                <a:cs typeface="Arial" pitchFamily="34" charset="0"/>
              </a:rPr>
              <a:t> 60-75 см,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іноді</a:t>
            </a:r>
            <a:r>
              <a:rPr lang="ru-RU" dirty="0">
                <a:latin typeface="Arial" pitchFamily="34" charset="0"/>
                <a:cs typeface="Arial" pitchFamily="34" charset="0"/>
              </a:rPr>
              <a:t> - 100 см. Кора темно-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сіра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пагони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жовтувато-коричневі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опушені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Листя</a:t>
            </a:r>
            <a:r>
              <a:rPr lang="ru-RU" dirty="0">
                <a:latin typeface="Arial" pitchFamily="34" charset="0"/>
                <a:cs typeface="Arial" pitchFamily="34" charset="0"/>
              </a:rPr>
              <a:t> на черешках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довжиною</a:t>
            </a:r>
            <a:r>
              <a:rPr lang="ru-RU" dirty="0">
                <a:latin typeface="Arial" pitchFamily="34" charset="0"/>
                <a:cs typeface="Arial" pitchFamily="34" charset="0"/>
              </a:rPr>
              <a:t> 5-23 см,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чергові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складні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непарноперисті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Квітки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дрібні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одностатеві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з'являються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одночасно</a:t>
            </a:r>
            <a:r>
              <a:rPr lang="ru-RU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розпусканням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листя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Тичинкові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квітки</a:t>
            </a:r>
            <a:r>
              <a:rPr lang="ru-RU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довгих</a:t>
            </a:r>
            <a:r>
              <a:rPr lang="ru-RU" dirty="0">
                <a:latin typeface="Arial" pitchFamily="34" charset="0"/>
                <a:cs typeface="Arial" pitchFamily="34" charset="0"/>
              </a:rPr>
              <a:t> сережках,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висять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маточкові</a:t>
            </a:r>
            <a:r>
              <a:rPr lang="ru-RU" dirty="0">
                <a:latin typeface="Arial" pitchFamily="34" charset="0"/>
                <a:cs typeface="Arial" pitchFamily="34" charset="0"/>
              </a:rPr>
              <a:t> - по 3-10 на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кінцях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пагонів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Цвіте</a:t>
            </a:r>
            <a:r>
              <a:rPr lang="ru-RU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квітні</a:t>
            </a:r>
            <a:r>
              <a:rPr lang="ru-RU" dirty="0">
                <a:latin typeface="Arial" pitchFamily="34" charset="0"/>
                <a:cs typeface="Arial" pitchFamily="34" charset="0"/>
              </a:rPr>
              <a:t> –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травні</a:t>
            </a:r>
            <a:r>
              <a:rPr lang="ru-RU" dirty="0">
                <a:latin typeface="Arial" pitchFamily="34" charset="0"/>
                <a:cs typeface="Arial" pitchFamily="34" charset="0"/>
              </a:rPr>
              <a:t>. Плоди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кістяноподібні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овальні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нагадують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волоський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горіх</a:t>
            </a:r>
            <a:r>
              <a:rPr lang="ru-RU" dirty="0">
                <a:latin typeface="Arial" pitchFamily="34" charset="0"/>
                <a:cs typeface="Arial" pitchFamily="34" charset="0"/>
              </a:rPr>
              <a:t>, але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дрібніші</a:t>
            </a:r>
            <a:r>
              <a:rPr lang="ru-RU" dirty="0">
                <a:latin typeface="Arial" pitchFamily="34" charset="0"/>
                <a:cs typeface="Arial" pitchFamily="34" charset="0"/>
              </a:rPr>
              <a:t> (3-7,5 см) і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мають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дуже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товсту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зелену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або</a:t>
            </a:r>
            <a:r>
              <a:rPr lang="ru-RU" dirty="0">
                <a:latin typeface="Arial" pitchFamily="34" charset="0"/>
                <a:cs typeface="Arial" pitchFamily="34" charset="0"/>
              </a:rPr>
              <a:t> буру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шкаралупу</a:t>
            </a:r>
            <a:r>
              <a:rPr lang="ru-RU" dirty="0">
                <a:latin typeface="Arial" pitchFamily="34" charset="0"/>
                <a:cs typeface="Arial" pitchFamily="34" charset="0"/>
              </a:rPr>
              <a:t>. Ядро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горіха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має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малий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розмір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їстівний</a:t>
            </a:r>
            <a:r>
              <a:rPr lang="ru-RU" dirty="0">
                <a:latin typeface="Arial" pitchFamily="34" charset="0"/>
                <a:cs typeface="Arial" pitchFamily="34" charset="0"/>
              </a:rPr>
              <a:t>. Ядро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витягується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важко</a:t>
            </a:r>
            <a:r>
              <a:rPr lang="ru-RU" dirty="0">
                <a:latin typeface="Arial" pitchFamily="34" charset="0"/>
                <a:cs typeface="Arial" pitchFamily="34" charset="0"/>
              </a:rPr>
              <a:t>. Плоди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дозрівають</a:t>
            </a:r>
            <a:r>
              <a:rPr lang="ru-RU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серпні</a:t>
            </a:r>
            <a:r>
              <a:rPr lang="ru-RU" dirty="0">
                <a:latin typeface="Arial" pitchFamily="34" charset="0"/>
                <a:cs typeface="Arial" pitchFamily="34" charset="0"/>
              </a:rPr>
              <a:t> —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жовтні</a:t>
            </a:r>
            <a:r>
              <a:rPr lang="ru-RU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швидко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опадають</a:t>
            </a:r>
            <a:r>
              <a:rPr lang="ru-RU" dirty="0">
                <a:latin typeface="Arial" pitchFamily="34" charset="0"/>
                <a:cs typeface="Arial" pitchFamily="34" charset="0"/>
              </a:rPr>
              <a:t> на землю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повністю</a:t>
            </a:r>
            <a:r>
              <a:rPr lang="ru-RU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навколоплідником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розкрився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Маньчжурські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горіхи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вживають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сирими</a:t>
            </a:r>
            <a:r>
              <a:rPr lang="ru-RU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використовують</a:t>
            </a:r>
            <a:r>
              <a:rPr lang="ru-RU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виготовлення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халви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303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16632"/>
            <a:ext cx="725455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b="1" dirty="0">
                <a:latin typeface="Arial" pitchFamily="34" charset="0"/>
                <a:cs typeface="Arial" pitchFamily="34" charset="0"/>
              </a:rPr>
              <a:t>Горі́х </a:t>
            </a:r>
            <a:r>
              <a:rPr lang="vi-VN" b="1" dirty="0" smtClean="0">
                <a:latin typeface="Arial" pitchFamily="34" charset="0"/>
                <a:cs typeface="Arial" pitchFamily="34" charset="0"/>
              </a:rPr>
              <a:t>чо́рний</a:t>
            </a:r>
            <a:r>
              <a:rPr lang="uk-UA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Juglans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nigra</a:t>
            </a:r>
            <a:r>
              <a:rPr lang="en-US" dirty="0">
                <a:latin typeface="Arial" pitchFamily="34" charset="0"/>
                <a:cs typeface="Arial" pitchFamily="34" charset="0"/>
              </a:rPr>
              <a:t> 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.)</a:t>
            </a:r>
            <a:r>
              <a:rPr lang="en-US" dirty="0">
                <a:latin typeface="Arial" pitchFamily="34" charset="0"/>
                <a:cs typeface="Arial" pitchFamily="34" charset="0"/>
              </a:rPr>
              <a:t> — </a:t>
            </a:r>
            <a:r>
              <a:rPr lang="vi-VN" dirty="0">
                <a:latin typeface="Arial" pitchFamily="34" charset="0"/>
                <a:cs typeface="Arial" pitchFamily="34" charset="0"/>
                <a:hlinkClick r:id="rId2" tooltip="Дерево"/>
              </a:rPr>
              <a:t>дерево</a:t>
            </a:r>
            <a:r>
              <a:rPr lang="vi-VN" dirty="0">
                <a:latin typeface="Arial" pitchFamily="34" charset="0"/>
                <a:cs typeface="Arial" pitchFamily="34" charset="0"/>
              </a:rPr>
              <a:t> </a:t>
            </a:r>
            <a:r>
              <a:rPr lang="vi-VN" dirty="0">
                <a:latin typeface="Arial" pitchFamily="34" charset="0"/>
                <a:cs typeface="Arial" pitchFamily="34" charset="0"/>
                <a:hlinkClick r:id="rId3" tooltip="Родина (біологія)"/>
              </a:rPr>
              <a:t>родини</a:t>
            </a:r>
            <a:r>
              <a:rPr lang="vi-VN" dirty="0">
                <a:latin typeface="Arial" pitchFamily="34" charset="0"/>
                <a:cs typeface="Arial" pitchFamily="34" charset="0"/>
              </a:rPr>
              <a:t> </a:t>
            </a:r>
            <a:r>
              <a:rPr lang="vi-VN" dirty="0">
                <a:latin typeface="Arial" pitchFamily="34" charset="0"/>
                <a:cs typeface="Arial" pitchFamily="34" charset="0"/>
                <a:hlinkClick r:id="rId4" tooltip="Горіхові"/>
              </a:rPr>
              <a:t>горіхових</a:t>
            </a:r>
            <a:r>
              <a:rPr lang="vi-VN" dirty="0">
                <a:latin typeface="Arial" pitchFamily="34" charset="0"/>
                <a:cs typeface="Arial" pitchFamily="34" charset="0"/>
              </a:rPr>
              <a:t> 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Juglandaceae</a:t>
            </a:r>
            <a:r>
              <a:rPr lang="en-US" dirty="0">
                <a:latin typeface="Arial" pitchFamily="34" charset="0"/>
                <a:cs typeface="Arial" pitchFamily="34" charset="0"/>
              </a:rPr>
              <a:t>) </a:t>
            </a:r>
            <a:r>
              <a:rPr lang="vi-VN" dirty="0">
                <a:latin typeface="Arial" pitchFamily="34" charset="0"/>
                <a:cs typeface="Arial" pitchFamily="34" charset="0"/>
              </a:rPr>
              <a:t>з майже чорною </a:t>
            </a:r>
            <a:r>
              <a:rPr lang="vi-VN" dirty="0" smtClean="0">
                <a:latin typeface="Arial" pitchFamily="34" charset="0"/>
                <a:cs typeface="Arial" pitchFamily="34" charset="0"/>
                <a:hlinkClick r:id="rId5" tooltip="Кора"/>
              </a:rPr>
              <a:t>корою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ч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орнуватим</a:t>
            </a:r>
            <a:r>
              <a:rPr lang="vi-VN" dirty="0">
                <a:latin typeface="Arial" pitchFamily="34" charset="0"/>
                <a:cs typeface="Arial" pitchFamily="34" charset="0"/>
              </a:rPr>
              <a:t> </a:t>
            </a:r>
            <a:r>
              <a:rPr lang="vi-VN" dirty="0">
                <a:latin typeface="Arial" pitchFamily="34" charset="0"/>
                <a:cs typeface="Arial" pitchFamily="34" charset="0"/>
                <a:hlinkClick r:id="rId6" tooltip="Плід"/>
              </a:rPr>
              <a:t>плодом</a:t>
            </a:r>
            <a:r>
              <a:rPr lang="vi-VN" dirty="0">
                <a:latin typeface="Arial" pitchFamily="34" charset="0"/>
                <a:cs typeface="Arial" pitchFamily="34" charset="0"/>
              </a:rPr>
              <a:t>, голою кісточкою з гостроборознистою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поверхнею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556792"/>
            <a:ext cx="6732240" cy="50783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>
                <a:latin typeface="Arial" pitchFamily="34" charset="0"/>
                <a:cs typeface="Arial" pitchFamily="34" charset="0"/>
              </a:rPr>
              <a:t>Чорний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горіх</a:t>
            </a:r>
            <a:r>
              <a:rPr lang="ru-RU" dirty="0">
                <a:latin typeface="Arial" pitchFamily="34" charset="0"/>
                <a:cs typeface="Arial" pitchFamily="34" charset="0"/>
              </a:rPr>
              <a:t> -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це</a:t>
            </a:r>
            <a:r>
              <a:rPr lang="ru-RU" dirty="0">
                <a:latin typeface="Arial" pitchFamily="34" charset="0"/>
                <a:cs typeface="Arial" pitchFamily="34" charset="0"/>
              </a:rPr>
              <a:t> дерево,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розміри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його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досить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значні</a:t>
            </a:r>
            <a:r>
              <a:rPr lang="ru-RU" dirty="0">
                <a:latin typeface="Arial" pitchFamily="34" charset="0"/>
                <a:cs typeface="Arial" pitchFamily="34" charset="0"/>
              </a:rPr>
              <a:t>, доросла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рослина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може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досягати</a:t>
            </a:r>
            <a:r>
              <a:rPr lang="ru-RU" dirty="0">
                <a:latin typeface="Arial" pitchFamily="34" charset="0"/>
                <a:cs typeface="Arial" pitchFamily="34" charset="0"/>
              </a:rPr>
              <a:t> 40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метрів</a:t>
            </a:r>
            <a:r>
              <a:rPr lang="ru-RU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висоту</a:t>
            </a:r>
            <a:r>
              <a:rPr lang="ru-RU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залежності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від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кліматичних</a:t>
            </a:r>
            <a:r>
              <a:rPr lang="ru-RU" dirty="0">
                <a:latin typeface="Arial" pitchFamily="34" charset="0"/>
                <a:cs typeface="Arial" pitchFamily="34" charset="0"/>
              </a:rPr>
              <a:t> умов. Кора дерева з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віком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темніє</a:t>
            </a:r>
            <a:r>
              <a:rPr lang="ru-RU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перетворюється</a:t>
            </a:r>
            <a:r>
              <a:rPr lang="ru-RU" dirty="0">
                <a:latin typeface="Arial" pitchFamily="34" charset="0"/>
                <a:cs typeface="Arial" pitchFamily="34" charset="0"/>
              </a:rPr>
              <a:t> в практично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чорну</a:t>
            </a:r>
            <a:r>
              <a:rPr lang="ru-RU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глибокими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тріщинами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Листя</a:t>
            </a:r>
            <a:r>
              <a:rPr lang="ru-RU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чорного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горіха</a:t>
            </a:r>
            <a:r>
              <a:rPr lang="ru-RU" dirty="0">
                <a:latin typeface="Arial" pitchFamily="34" charset="0"/>
                <a:cs typeface="Arial" pitchFamily="34" charset="0"/>
              </a:rPr>
              <a:t> не парне,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листя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виростають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завдовжки</a:t>
            </a:r>
            <a:r>
              <a:rPr lang="ru-RU" dirty="0">
                <a:latin typeface="Arial" pitchFamily="34" charset="0"/>
                <a:cs typeface="Arial" pitchFamily="34" charset="0"/>
              </a:rPr>
              <a:t> до 50 см, форма листа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довгаста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яйцеподібна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Краї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мають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неправильну</a:t>
            </a:r>
            <a:r>
              <a:rPr lang="ru-RU" dirty="0">
                <a:latin typeface="Arial" pitchFamily="34" charset="0"/>
                <a:cs typeface="Arial" pitchFamily="34" charset="0"/>
              </a:rPr>
              <a:t> форму,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дрібнозубчасті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Колір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листя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світло-зелений</a:t>
            </a:r>
            <a:r>
              <a:rPr lang="ru-RU" dirty="0">
                <a:latin typeface="Arial" pitchFamily="34" charset="0"/>
                <a:cs typeface="Arial" pitchFamily="34" charset="0"/>
              </a:rPr>
              <a:t> на початку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розпускання</a:t>
            </a:r>
            <a:r>
              <a:rPr lang="ru-RU" dirty="0">
                <a:latin typeface="Arial" pitchFamily="34" charset="0"/>
                <a:cs typeface="Arial" pitchFamily="34" charset="0"/>
              </a:rPr>
              <a:t> і з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віком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набувають</a:t>
            </a:r>
            <a:r>
              <a:rPr lang="ru-RU" dirty="0">
                <a:latin typeface="Arial" pitchFamily="34" charset="0"/>
                <a:cs typeface="Arial" pitchFamily="34" charset="0"/>
              </a:rPr>
              <a:t> темно-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зелений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колір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  <a:r>
              <a:rPr lang="uk-UA" dirty="0">
                <a:latin typeface="Arial" pitchFamily="34" charset="0"/>
                <a:cs typeface="Arial" pitchFamily="34" charset="0"/>
              </a:rPr>
              <a:t>Квіти його зібрані в суцвіття у вигляді сережок, довжина сережок досягає 15 см в довжину, сережки зібрані в суцвіття від 3 до 5 штук. </a:t>
            </a:r>
            <a:r>
              <a:rPr lang="ru-RU" dirty="0">
                <a:latin typeface="Arial" pitchFamily="34" charset="0"/>
                <a:cs typeface="Arial" pitchFamily="34" charset="0"/>
              </a:rPr>
              <a:t>Коренева система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міцна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стрижнева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розростаються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коріння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дуже</a:t>
            </a:r>
            <a:r>
              <a:rPr lang="ru-RU" dirty="0">
                <a:latin typeface="Arial" pitchFamily="34" charset="0"/>
                <a:cs typeface="Arial" pitchFamily="34" charset="0"/>
              </a:rPr>
              <a:t> далеко. Плоди у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чорного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горіха</a:t>
            </a:r>
            <a:r>
              <a:rPr lang="ru-RU" dirty="0">
                <a:latin typeface="Arial" pitchFamily="34" charset="0"/>
                <a:cs typeface="Arial" pitchFamily="34" charset="0"/>
              </a:rPr>
              <a:t> невеликого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розміру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шкаралупа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дуже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товста</a:t>
            </a:r>
            <a:r>
              <a:rPr lang="ru-RU" dirty="0">
                <a:latin typeface="Arial" pitchFamily="34" charset="0"/>
                <a:cs typeface="Arial" pitchFamily="34" charset="0"/>
              </a:rPr>
              <a:t> через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дуже</a:t>
            </a:r>
            <a:r>
              <a:rPr lang="ru-RU" dirty="0">
                <a:latin typeface="Arial" pitchFamily="34" charset="0"/>
                <a:cs typeface="Arial" pitchFamily="34" charset="0"/>
              </a:rPr>
              <a:t> складно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вилучити</a:t>
            </a:r>
            <a:r>
              <a:rPr lang="ru-RU" dirty="0">
                <a:latin typeface="Arial" pitchFamily="34" charset="0"/>
                <a:cs typeface="Arial" pitchFamily="34" charset="0"/>
              </a:rPr>
              <a:t> ядро,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робить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його</a:t>
            </a:r>
            <a:r>
              <a:rPr lang="ru-RU" dirty="0">
                <a:latin typeface="Arial" pitchFamily="34" charset="0"/>
                <a:cs typeface="Arial" pitchFamily="34" charset="0"/>
              </a:rPr>
              <a:t> не особливо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популярним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Плодоносити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дерево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починає</a:t>
            </a:r>
            <a:r>
              <a:rPr lang="ru-RU" dirty="0">
                <a:latin typeface="Arial" pitchFamily="34" charset="0"/>
                <a:cs typeface="Arial" pitchFamily="34" charset="0"/>
              </a:rPr>
              <a:t> через 8-10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років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Деревина у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чорного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горіха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дуже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міцна</a:t>
            </a:r>
            <a:r>
              <a:rPr lang="ru-RU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застосовується</a:t>
            </a:r>
            <a:r>
              <a:rPr lang="ru-RU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промисловост</a:t>
            </a:r>
            <a:r>
              <a:rPr lang="uk-UA" dirty="0">
                <a:latin typeface="Arial" pitchFamily="34" charset="0"/>
                <a:cs typeface="Arial" pitchFamily="34" charset="0"/>
              </a:rPr>
              <a:t>і, ядра їстівні. Цвіте у травні.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1991591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317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836712"/>
            <a:ext cx="67504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itchFamily="34" charset="0"/>
                <a:cs typeface="Arial" pitchFamily="34" charset="0"/>
              </a:rPr>
              <a:t>Дуб Білий (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Qu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é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rcus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 á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lba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) </a:t>
            </a:r>
            <a:r>
              <a:rPr lang="uk-UA" dirty="0">
                <a:latin typeface="Arial" pitchFamily="34" charset="0"/>
                <a:cs typeface="Arial" pitchFamily="34" charset="0"/>
              </a:rPr>
              <a:t>- Поширений на півдні Онтаріо й півдні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Квебеку</a:t>
            </a:r>
            <a:r>
              <a:rPr lang="uk-UA" dirty="0">
                <a:latin typeface="Arial" pitchFamily="34" charset="0"/>
                <a:cs typeface="Arial" pitchFamily="34" charset="0"/>
              </a:rPr>
              <a:t> (Канада) й центральній і східній частинах США; також культивується. Велике красиве дерево до 30 м, з потужними розлогими гілками, які утворюють широку, кулясту крону. Крона розлога. Кора блідо-сіра до білуватої на старих деревах, з лускатими пластинками. Гілочки зелені або червонуваті, часто пухнасті, потім оголені. Пагони голі, кора стовбура сіра, неглибоко розтріскується.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Листки еліптичні</a:t>
            </a:r>
            <a:r>
              <a:rPr lang="uk-UA" dirty="0">
                <a:latin typeface="Arial" pitchFamily="34" charset="0"/>
                <a:cs typeface="Arial" pitchFamily="34" charset="0"/>
              </a:rPr>
              <a:t>, голі, з 3–9 парами зубчастих часточок; основа клиноподібна; темно-зелені зверху й білуваті знизу, є темно-червона серединна жилка; ніжки листків голі,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1–2 </a:t>
            </a:r>
            <a:r>
              <a:rPr lang="uk-UA" dirty="0">
                <a:latin typeface="Arial" pitchFamily="34" charset="0"/>
                <a:cs typeface="Arial" pitchFamily="34" charset="0"/>
              </a:rPr>
              <a:t>см завдовжки. Бруньки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яйцюваті</a:t>
            </a:r>
            <a:r>
              <a:rPr lang="uk-UA" dirty="0">
                <a:latin typeface="Arial" pitchFamily="34" charset="0"/>
                <a:cs typeface="Arial" pitchFamily="34" charset="0"/>
              </a:rPr>
              <a:t>, темно-коричневі, загострені.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Жолудь </a:t>
            </a:r>
            <a:r>
              <a:rPr lang="uk-UA" dirty="0">
                <a:latin typeface="Arial" pitchFamily="34" charset="0"/>
                <a:cs typeface="Arial" pitchFamily="34" charset="0"/>
              </a:rPr>
              <a:t>завдовжки 2–3 см, довгастий; укладений на 1/4 довжини в неглибоку чашку; ніжка коротка або відсутня; дозріває через 1 рік. Дуже ефектне алейне дерево завдяки стрункому світло – сірому стовбуру, добре виглядає в групових і одиночних посадках. Деревина є міцною й використовується для виробництва меблів, бочок, пиломатеріалів, підлоги та виробів з дерева. Також використовується як декоративне дерево. Квітне навесні.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38" y="188640"/>
            <a:ext cx="254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047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2" y="189806"/>
            <a:ext cx="1979712" cy="279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332656"/>
            <a:ext cx="6750496" cy="563231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dirty="0"/>
              <a:t>Дуб </a:t>
            </a:r>
            <a:r>
              <a:rPr lang="uk-UA" b="1" dirty="0" smtClean="0"/>
              <a:t>червоний</a:t>
            </a:r>
            <a:r>
              <a:rPr lang="ru-RU" dirty="0"/>
              <a:t> </a:t>
            </a:r>
            <a:r>
              <a:rPr lang="uk-UA" dirty="0"/>
              <a:t>(</a:t>
            </a:r>
            <a:r>
              <a:rPr lang="ru-RU" i="1" dirty="0" err="1"/>
              <a:t>Quercus</a:t>
            </a:r>
            <a:r>
              <a:rPr lang="ru-RU" i="1" dirty="0"/>
              <a:t> </a:t>
            </a:r>
            <a:r>
              <a:rPr lang="ru-RU" i="1" dirty="0" err="1"/>
              <a:t>rubra</a:t>
            </a:r>
            <a:r>
              <a:rPr lang="uk-UA" dirty="0" smtClean="0"/>
              <a:t>), </a:t>
            </a:r>
            <a:r>
              <a:rPr lang="uk-UA" dirty="0"/>
              <a:t>синонім</a:t>
            </a:r>
            <a:r>
              <a:rPr lang="ru-RU" dirty="0"/>
              <a:t> </a:t>
            </a:r>
            <a:r>
              <a:rPr lang="uk-UA" b="1" dirty="0"/>
              <a:t>дуб північний</a:t>
            </a:r>
            <a:r>
              <a:rPr lang="ru-RU" dirty="0"/>
              <a:t> </a:t>
            </a:r>
            <a:r>
              <a:rPr lang="uk-UA" dirty="0"/>
              <a:t>(</a:t>
            </a:r>
            <a:r>
              <a:rPr lang="ru-RU" i="1" dirty="0" err="1"/>
              <a:t>Quercus</a:t>
            </a:r>
            <a:r>
              <a:rPr lang="ru-RU" i="1" dirty="0"/>
              <a:t> </a:t>
            </a:r>
            <a:r>
              <a:rPr lang="ru-RU" i="1" dirty="0" err="1"/>
              <a:t>borealis</a:t>
            </a:r>
            <a:r>
              <a:rPr lang="uk-UA" dirty="0"/>
              <a:t>)</a:t>
            </a:r>
            <a:r>
              <a:rPr lang="ru-RU" dirty="0"/>
              <a:t> </a:t>
            </a:r>
            <a:r>
              <a:rPr lang="uk-UA" dirty="0"/>
              <a:t>—</a:t>
            </a:r>
            <a:r>
              <a:rPr lang="ru-RU" dirty="0"/>
              <a:t> </a:t>
            </a:r>
            <a:r>
              <a:rPr lang="uk-UA" dirty="0">
                <a:hlinkClick r:id="rId3" tooltip="Дерево"/>
              </a:rPr>
              <a:t>дерево</a:t>
            </a:r>
            <a:r>
              <a:rPr lang="ru-RU" dirty="0"/>
              <a:t> </a:t>
            </a:r>
            <a:r>
              <a:rPr lang="uk-UA" dirty="0"/>
              <a:t>родини</a:t>
            </a:r>
            <a:r>
              <a:rPr lang="ru-RU" dirty="0"/>
              <a:t> </a:t>
            </a:r>
            <a:r>
              <a:rPr lang="uk-UA" dirty="0">
                <a:hlinkClick r:id="rId4" tooltip="Букові"/>
              </a:rPr>
              <a:t>букових</a:t>
            </a:r>
            <a:r>
              <a:rPr lang="ru-RU" dirty="0"/>
              <a:t> </a:t>
            </a:r>
            <a:r>
              <a:rPr lang="uk-UA" dirty="0"/>
              <a:t>(до 30–35</a:t>
            </a:r>
            <a:r>
              <a:rPr lang="ru-RU" dirty="0"/>
              <a:t> </a:t>
            </a:r>
            <a:r>
              <a:rPr lang="uk-UA" dirty="0"/>
              <a:t>м заввишки) з густою, </a:t>
            </a:r>
            <a:r>
              <a:rPr lang="uk-UA" dirty="0" err="1"/>
              <a:t>широкояйцюватою</a:t>
            </a:r>
            <a:r>
              <a:rPr lang="ru-RU" dirty="0"/>
              <a:t> </a:t>
            </a:r>
            <a:r>
              <a:rPr lang="ru-RU" dirty="0">
                <a:hlinkClick r:id="rId5" tooltip="Крона дерева"/>
              </a:rPr>
              <a:t>кроною</a:t>
            </a:r>
            <a:r>
              <a:rPr lang="ru-RU" dirty="0"/>
              <a:t>, </a:t>
            </a:r>
            <a:r>
              <a:rPr lang="ru-RU" dirty="0" err="1"/>
              <a:t>міцними</a:t>
            </a:r>
            <a:r>
              <a:rPr lang="ru-RU" dirty="0"/>
              <a:t> </a:t>
            </a:r>
            <a:r>
              <a:rPr lang="ru-RU" dirty="0" err="1"/>
              <a:t>гілками</a:t>
            </a:r>
            <a:r>
              <a:rPr lang="ru-RU" dirty="0"/>
              <a:t> і </a:t>
            </a:r>
            <a:r>
              <a:rPr lang="ru-RU" dirty="0" err="1"/>
              <a:t>товстим</a:t>
            </a:r>
            <a:r>
              <a:rPr lang="ru-RU" dirty="0"/>
              <a:t> прямим </a:t>
            </a:r>
            <a:r>
              <a:rPr lang="ru-RU" u="sng" dirty="0" err="1">
                <a:hlinkClick r:id="rId6"/>
              </a:rPr>
              <a:t>стовбуром</a:t>
            </a:r>
            <a:r>
              <a:rPr lang="ru-RU" dirty="0"/>
              <a:t>. Росте в </a:t>
            </a:r>
            <a:r>
              <a:rPr lang="ru-RU" dirty="0" err="1"/>
              <a:t>лісах</a:t>
            </a:r>
            <a:r>
              <a:rPr lang="ru-RU" dirty="0"/>
              <a:t>, на берегах </a:t>
            </a:r>
            <a:r>
              <a:rPr lang="ru-RU" dirty="0" err="1"/>
              <a:t>річок</a:t>
            </a:r>
            <a:r>
              <a:rPr lang="ru-RU" dirty="0"/>
              <a:t>, де </a:t>
            </a:r>
            <a:r>
              <a:rPr lang="ru-RU" dirty="0" err="1"/>
              <a:t>немає</a:t>
            </a:r>
            <a:r>
              <a:rPr lang="ru-RU" dirty="0"/>
              <a:t> застою води в </a:t>
            </a:r>
            <a:r>
              <a:rPr lang="ru-RU" dirty="0" err="1" smtClean="0"/>
              <a:t>ґрунті</a:t>
            </a:r>
            <a:r>
              <a:rPr lang="ru-RU" dirty="0" smtClean="0"/>
              <a:t>. </a:t>
            </a:r>
            <a:r>
              <a:rPr lang="ru-RU" dirty="0" err="1" smtClean="0"/>
              <a:t>Поширений</a:t>
            </a:r>
            <a:r>
              <a:rPr lang="ru-RU" dirty="0" smtClean="0"/>
              <a:t> в </a:t>
            </a:r>
            <a:r>
              <a:rPr lang="ru-RU" dirty="0" err="1" smtClean="0"/>
              <a:t>північній</a:t>
            </a:r>
            <a:r>
              <a:rPr lang="ru-RU" dirty="0" smtClean="0"/>
              <a:t> </a:t>
            </a:r>
            <a:r>
              <a:rPr lang="ru-RU" dirty="0" err="1" smtClean="0"/>
              <a:t>америці</a:t>
            </a:r>
            <a:r>
              <a:rPr lang="ru-RU" dirty="0" smtClean="0"/>
              <a:t> та </a:t>
            </a:r>
            <a:r>
              <a:rPr lang="ru-RU" dirty="0" err="1" smtClean="0"/>
              <a:t>Канаді</a:t>
            </a:r>
            <a:r>
              <a:rPr lang="ru-RU" dirty="0" smtClean="0"/>
              <a:t>. </a:t>
            </a:r>
            <a:r>
              <a:rPr lang="ru-RU" dirty="0"/>
              <a:t>Кора </a:t>
            </a:r>
            <a:r>
              <a:rPr lang="ru-RU" dirty="0" err="1"/>
              <a:t>сіра</a:t>
            </a:r>
            <a:r>
              <a:rPr lang="ru-RU" dirty="0"/>
              <a:t>, тонка, гладка. </a:t>
            </a:r>
            <a:r>
              <a:rPr lang="ru-RU" dirty="0" err="1"/>
              <a:t>Молоді</a:t>
            </a:r>
            <a:r>
              <a:rPr lang="ru-RU" dirty="0"/>
              <a:t> </a:t>
            </a:r>
            <a:r>
              <a:rPr lang="ru-RU" dirty="0" err="1"/>
              <a:t>пагони</a:t>
            </a:r>
            <a:r>
              <a:rPr lang="ru-RU" dirty="0"/>
              <a:t> </a:t>
            </a:r>
            <a:r>
              <a:rPr lang="ru-RU" dirty="0" err="1"/>
              <a:t>голі</a:t>
            </a:r>
            <a:r>
              <a:rPr lang="ru-RU" dirty="0"/>
              <a:t>, </a:t>
            </a:r>
            <a:r>
              <a:rPr lang="ru-RU" dirty="0" err="1"/>
              <a:t>червоно-бурі</a:t>
            </a:r>
            <a:r>
              <a:rPr lang="ru-RU" dirty="0"/>
              <a:t>, </a:t>
            </a:r>
            <a:r>
              <a:rPr lang="ru-RU" dirty="0" err="1"/>
              <a:t>гладкі</a:t>
            </a:r>
            <a:r>
              <a:rPr lang="ru-RU" dirty="0"/>
              <a:t>. Коренева система </a:t>
            </a:r>
            <a:r>
              <a:rPr lang="ru-RU" dirty="0" err="1"/>
              <a:t>розвинена</a:t>
            </a:r>
            <a:r>
              <a:rPr lang="ru-RU" dirty="0"/>
              <a:t>, </a:t>
            </a:r>
            <a:r>
              <a:rPr lang="ru-RU" dirty="0" err="1"/>
              <a:t>коріння</a:t>
            </a:r>
            <a:r>
              <a:rPr lang="ru-RU" dirty="0"/>
              <a:t> росте у </a:t>
            </a:r>
            <a:r>
              <a:rPr lang="ru-RU" dirty="0" err="1"/>
              <a:t>глибину</a:t>
            </a:r>
            <a:r>
              <a:rPr lang="ru-RU" dirty="0"/>
              <a:t>. </a:t>
            </a:r>
            <a:r>
              <a:rPr lang="ru-RU" dirty="0" err="1"/>
              <a:t>Довжина</a:t>
            </a:r>
            <a:r>
              <a:rPr lang="ru-RU" dirty="0"/>
              <a:t> </a:t>
            </a:r>
            <a:r>
              <a:rPr lang="ru-RU" dirty="0" err="1"/>
              <a:t>кореня</a:t>
            </a:r>
            <a:r>
              <a:rPr lang="ru-RU" dirty="0"/>
              <a:t> </a:t>
            </a:r>
            <a:r>
              <a:rPr lang="ru-RU" dirty="0" err="1"/>
              <a:t>дорівнює</a:t>
            </a:r>
            <a:r>
              <a:rPr lang="ru-RU" dirty="0"/>
              <a:t> </a:t>
            </a:r>
            <a:r>
              <a:rPr lang="ru-RU" dirty="0" err="1"/>
              <a:t>висоті</a:t>
            </a:r>
            <a:r>
              <a:rPr lang="ru-RU" dirty="0"/>
              <a:t> </a:t>
            </a:r>
            <a:r>
              <a:rPr lang="ru-RU" dirty="0" err="1"/>
              <a:t>надземної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дерева. Листки </a:t>
            </a:r>
            <a:r>
              <a:rPr lang="ru-RU" dirty="0" err="1"/>
              <a:t>глибоковиїмчасті</a:t>
            </a:r>
            <a:r>
              <a:rPr lang="ru-RU" dirty="0"/>
              <a:t>, </a:t>
            </a:r>
            <a:r>
              <a:rPr lang="ru-RU" dirty="0" err="1"/>
              <a:t>тонкі</a:t>
            </a:r>
            <a:r>
              <a:rPr lang="ru-RU" dirty="0"/>
              <a:t>, </a:t>
            </a:r>
            <a:r>
              <a:rPr lang="ru-RU" dirty="0" err="1"/>
              <a:t>блискучі</a:t>
            </a:r>
            <a:r>
              <a:rPr lang="ru-RU" dirty="0"/>
              <a:t>, до 15–20 см, </a:t>
            </a:r>
            <a:r>
              <a:rPr lang="ru-RU" dirty="0" err="1"/>
              <a:t>із</a:t>
            </a:r>
            <a:r>
              <a:rPr lang="ru-RU" dirty="0"/>
              <a:t> 3–5 </a:t>
            </a:r>
            <a:r>
              <a:rPr lang="ru-RU" dirty="0" err="1"/>
              <a:t>загостреними</a:t>
            </a:r>
            <a:r>
              <a:rPr lang="ru-RU" dirty="0"/>
              <a:t> </a:t>
            </a:r>
            <a:r>
              <a:rPr lang="ru-RU" dirty="0" err="1"/>
              <a:t>кінчиками</a:t>
            </a:r>
            <a:r>
              <a:rPr lang="ru-RU" dirty="0"/>
              <a:t> з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листка, при </a:t>
            </a:r>
            <a:r>
              <a:rPr lang="ru-RU" dirty="0" err="1"/>
              <a:t>розпусканні</a:t>
            </a:r>
            <a:r>
              <a:rPr lang="ru-RU" dirty="0"/>
              <a:t> </a:t>
            </a:r>
            <a:r>
              <a:rPr lang="ru-RU" dirty="0" err="1"/>
              <a:t>червонуваті</a:t>
            </a:r>
            <a:r>
              <a:rPr lang="ru-RU" dirty="0"/>
              <a:t>, </a:t>
            </a:r>
            <a:r>
              <a:rPr lang="ru-RU" dirty="0" err="1"/>
              <a:t>влітку</a:t>
            </a:r>
            <a:r>
              <a:rPr lang="ru-RU" dirty="0"/>
              <a:t> темно-</a:t>
            </a:r>
            <a:r>
              <a:rPr lang="ru-RU" dirty="0" err="1"/>
              <a:t>зелені</a:t>
            </a:r>
            <a:r>
              <a:rPr lang="ru-RU" dirty="0"/>
              <a:t>, </a:t>
            </a:r>
            <a:r>
              <a:rPr lang="ru-RU" dirty="0" err="1"/>
              <a:t>світліші</a:t>
            </a:r>
            <a:r>
              <a:rPr lang="ru-RU" dirty="0"/>
              <a:t> </a:t>
            </a:r>
            <a:r>
              <a:rPr lang="ru-RU" dirty="0" err="1"/>
              <a:t>знизу</a:t>
            </a:r>
            <a:r>
              <a:rPr lang="ru-RU" dirty="0"/>
              <a:t>; </a:t>
            </a:r>
            <a:r>
              <a:rPr lang="ru-RU" dirty="0" err="1"/>
              <a:t>восени</a:t>
            </a:r>
            <a:r>
              <a:rPr lang="ru-RU" dirty="0"/>
              <a:t>, перед </a:t>
            </a:r>
            <a:r>
              <a:rPr lang="ru-RU" dirty="0" err="1"/>
              <a:t>опаданням</a:t>
            </a:r>
            <a:r>
              <a:rPr lang="ru-RU" dirty="0"/>
              <a:t>, у </a:t>
            </a:r>
            <a:r>
              <a:rPr lang="ru-RU" dirty="0" err="1"/>
              <a:t>молодих</a:t>
            </a:r>
            <a:r>
              <a:rPr lang="ru-RU" dirty="0"/>
              <a:t> дерев — </a:t>
            </a:r>
            <a:r>
              <a:rPr lang="ru-RU" dirty="0" err="1"/>
              <a:t>червонуваті</a:t>
            </a:r>
            <a:r>
              <a:rPr lang="ru-RU" dirty="0"/>
              <a:t>, у </a:t>
            </a:r>
            <a:r>
              <a:rPr lang="ru-RU" dirty="0" err="1"/>
              <a:t>старих</a:t>
            </a:r>
            <a:r>
              <a:rPr lang="ru-RU" dirty="0"/>
              <a:t> — </a:t>
            </a:r>
            <a:r>
              <a:rPr lang="ru-RU" dirty="0" err="1"/>
              <a:t>бурувато-коричневі</a:t>
            </a:r>
            <a:r>
              <a:rPr lang="ru-RU" dirty="0"/>
              <a:t>. </a:t>
            </a:r>
            <a:r>
              <a:rPr lang="ru-RU" dirty="0" err="1"/>
              <a:t>Квітки</a:t>
            </a:r>
            <a:r>
              <a:rPr lang="ru-RU" dirty="0"/>
              <a:t> </a:t>
            </a:r>
            <a:r>
              <a:rPr lang="ru-RU" dirty="0" err="1"/>
              <a:t>одностатеві</a:t>
            </a:r>
            <a:r>
              <a:rPr lang="ru-RU" dirty="0"/>
              <a:t>. </a:t>
            </a:r>
            <a:r>
              <a:rPr lang="ru-RU" dirty="0" err="1"/>
              <a:t>Рослина</a:t>
            </a:r>
            <a:r>
              <a:rPr lang="ru-RU" dirty="0"/>
              <a:t> однодомна. </a:t>
            </a:r>
            <a:r>
              <a:rPr lang="ru-RU" dirty="0" err="1"/>
              <a:t>Жолуді</a:t>
            </a:r>
            <a:r>
              <a:rPr lang="ru-RU" dirty="0"/>
              <a:t> </a:t>
            </a:r>
            <a:r>
              <a:rPr lang="ru-RU" dirty="0" err="1"/>
              <a:t>кулясто-яйцеподібної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, 2–3 см, </a:t>
            </a:r>
            <a:r>
              <a:rPr lang="ru-RU" dirty="0" err="1"/>
              <a:t>блискучі</a:t>
            </a:r>
            <a:r>
              <a:rPr lang="ru-RU" dirty="0"/>
              <a:t>, </a:t>
            </a:r>
            <a:r>
              <a:rPr lang="ru-RU" dirty="0" err="1"/>
              <a:t>червоно-коричневі</a:t>
            </a:r>
            <a:r>
              <a:rPr lang="ru-RU" dirty="0"/>
              <a:t>, </a:t>
            </a:r>
            <a:r>
              <a:rPr lang="ru-RU" dirty="0" err="1"/>
              <a:t>запушені</a:t>
            </a:r>
            <a:r>
              <a:rPr lang="ru-RU" dirty="0"/>
              <a:t>. </a:t>
            </a:r>
            <a:r>
              <a:rPr lang="ru-RU" dirty="0" smtClean="0"/>
              <a:t>Плодоносить </a:t>
            </a:r>
            <a:r>
              <a:rPr lang="ru-RU" dirty="0" err="1"/>
              <a:t>стабільно</a:t>
            </a:r>
            <a:r>
              <a:rPr lang="ru-RU" dirty="0"/>
              <a:t> та </a:t>
            </a:r>
            <a:r>
              <a:rPr lang="ru-RU" dirty="0" err="1"/>
              <a:t>достатньо</a:t>
            </a:r>
            <a:r>
              <a:rPr lang="ru-RU" dirty="0"/>
              <a:t> з 15–20 </a:t>
            </a:r>
            <a:r>
              <a:rPr lang="ru-RU" dirty="0" err="1"/>
              <a:t>років</a:t>
            </a:r>
            <a:r>
              <a:rPr lang="ru-RU" dirty="0"/>
              <a:t>. В молодому </a:t>
            </a:r>
            <a:r>
              <a:rPr lang="ru-RU" dirty="0" err="1"/>
              <a:t>віці</a:t>
            </a:r>
            <a:r>
              <a:rPr lang="ru-RU" dirty="0"/>
              <a:t> росте </a:t>
            </a:r>
            <a:r>
              <a:rPr lang="ru-RU" dirty="0" err="1"/>
              <a:t>швидше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європейських</a:t>
            </a:r>
            <a:r>
              <a:rPr lang="ru-RU" dirty="0"/>
              <a:t> </a:t>
            </a:r>
            <a:r>
              <a:rPr lang="ru-RU" dirty="0" err="1"/>
              <a:t>дубів</a:t>
            </a:r>
            <a:r>
              <a:rPr lang="ru-RU" dirty="0"/>
              <a:t>. </a:t>
            </a:r>
            <a:r>
              <a:rPr lang="ru-RU" dirty="0" err="1"/>
              <a:t>Цвіте</a:t>
            </a:r>
            <a:r>
              <a:rPr lang="ru-RU" dirty="0"/>
              <a:t> </a:t>
            </a:r>
            <a:r>
              <a:rPr lang="ru-RU" dirty="0" err="1"/>
              <a:t>одночасно</a:t>
            </a:r>
            <a:r>
              <a:rPr lang="ru-RU" dirty="0"/>
              <a:t> з </a:t>
            </a:r>
            <a:r>
              <a:rPr lang="ru-RU" dirty="0" err="1"/>
              <a:t>розпусканням</a:t>
            </a:r>
            <a:r>
              <a:rPr lang="ru-RU" dirty="0"/>
              <a:t> </a:t>
            </a:r>
            <a:r>
              <a:rPr lang="ru-RU" dirty="0" err="1"/>
              <a:t>листя</a:t>
            </a:r>
            <a:r>
              <a:rPr lang="ru-RU" dirty="0"/>
              <a:t>, в </a:t>
            </a:r>
            <a:r>
              <a:rPr lang="ru-RU" dirty="0" err="1"/>
              <a:t>кінці</a:t>
            </a:r>
            <a:r>
              <a:rPr lang="ru-RU" dirty="0"/>
              <a:t> </a:t>
            </a:r>
            <a:r>
              <a:rPr lang="ru-RU" dirty="0" err="1"/>
              <a:t>травня</a:t>
            </a:r>
            <a:r>
              <a:rPr lang="ru-RU" dirty="0"/>
              <a:t> — на початку </a:t>
            </a:r>
            <a:r>
              <a:rPr lang="ru-RU" dirty="0" err="1"/>
              <a:t>червня</a:t>
            </a:r>
            <a:r>
              <a:rPr lang="ru-RU" dirty="0"/>
              <a:t>. За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декоративними</a:t>
            </a:r>
            <a:r>
              <a:rPr lang="ru-RU" dirty="0"/>
              <a:t> та </a:t>
            </a:r>
            <a:r>
              <a:rPr lang="ru-RU" dirty="0" err="1"/>
              <a:t>механічними</a:t>
            </a:r>
            <a:r>
              <a:rPr lang="ru-RU" dirty="0"/>
              <a:t> </a:t>
            </a:r>
            <a:r>
              <a:rPr lang="ru-RU" dirty="0" err="1"/>
              <a:t>властивостями</a:t>
            </a:r>
            <a:r>
              <a:rPr lang="ru-RU" dirty="0"/>
              <a:t> деревина дуба </a:t>
            </a:r>
            <a:r>
              <a:rPr lang="ru-RU" dirty="0" err="1"/>
              <a:t>червоного</a:t>
            </a:r>
            <a:r>
              <a:rPr lang="ru-RU" dirty="0"/>
              <a:t> </a:t>
            </a:r>
            <a:r>
              <a:rPr lang="ru-RU" dirty="0" err="1"/>
              <a:t>поціновується</a:t>
            </a:r>
            <a:r>
              <a:rPr lang="ru-RU" dirty="0"/>
              <a:t> в </a:t>
            </a:r>
            <a:r>
              <a:rPr lang="ru-RU" dirty="0" err="1"/>
              <a:t>деревообробній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87051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604448" cy="50783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dirty="0">
                <a:latin typeface="Arial" pitchFamily="34" charset="0"/>
                <a:cs typeface="Arial" pitchFamily="34" charset="0"/>
              </a:rPr>
              <a:t>Тюльпанне дерево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uk-UA" dirty="0">
                <a:latin typeface="Arial" pitchFamily="34" charset="0"/>
                <a:cs typeface="Arial" pitchFamily="34" charset="0"/>
              </a:rPr>
              <a:t>(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Liriodendron</a:t>
            </a:r>
            <a:r>
              <a:rPr lang="uk-UA" dirty="0">
                <a:latin typeface="Arial" pitchFamily="34" charset="0"/>
                <a:cs typeface="Arial" pitchFamily="34" charset="0"/>
              </a:rPr>
              <a:t>)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uk-UA" dirty="0">
                <a:latin typeface="Arial" pitchFamily="34" charset="0"/>
                <a:cs typeface="Arial" pitchFamily="34" charset="0"/>
              </a:rPr>
              <a:t>— рід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uk-UA" dirty="0">
                <a:latin typeface="Arial" pitchFamily="34" charset="0"/>
                <a:cs typeface="Arial" pitchFamily="34" charset="0"/>
                <a:hlinkClick r:id="rId2" tooltip="Покритонасінні"/>
              </a:rPr>
              <a:t>квіткових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uk-UA" dirty="0">
                <a:latin typeface="Arial" pitchFamily="34" charset="0"/>
                <a:cs typeface="Arial" pitchFamily="34" charset="0"/>
              </a:rPr>
              <a:t>рослин родини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uk-UA" dirty="0">
                <a:latin typeface="Arial" pitchFamily="34" charset="0"/>
                <a:cs typeface="Arial" pitchFamily="34" charset="0"/>
                <a:hlinkClick r:id="rId3" tooltip="Магнолієві"/>
              </a:rPr>
              <a:t>магнолієві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uk-UA" dirty="0">
                <a:latin typeface="Arial" pitchFamily="34" charset="0"/>
                <a:cs typeface="Arial" pitchFamily="34" charset="0"/>
              </a:rPr>
              <a:t>(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Magnoliaceae</a:t>
            </a:r>
            <a:r>
              <a:rPr lang="uk-UA" dirty="0">
                <a:latin typeface="Arial" pitchFamily="34" charset="0"/>
                <a:cs typeface="Arial" pitchFamily="34" charset="0"/>
              </a:rPr>
              <a:t>).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Рід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поширений</a:t>
            </a:r>
            <a:r>
              <a:rPr lang="ru-RU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помірній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зоні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err="1">
                <a:latin typeface="Arial" pitchFamily="34" charset="0"/>
                <a:cs typeface="Arial" pitchFamily="34" charset="0"/>
                <a:hlinkClick r:id="rId4" tooltip="Північна Америка"/>
              </a:rPr>
              <a:t>Північної</a:t>
            </a:r>
            <a:r>
              <a:rPr lang="ru-RU" dirty="0">
                <a:latin typeface="Arial" pitchFamily="34" charset="0"/>
                <a:cs typeface="Arial" pitchFamily="34" charset="0"/>
                <a:hlinkClick r:id="rId4" tooltip="Північна Америка"/>
              </a:rPr>
              <a:t> Америки</a:t>
            </a:r>
            <a:r>
              <a:rPr lang="ru-RU" dirty="0">
                <a:latin typeface="Arial" pitchFamily="34" charset="0"/>
                <a:cs typeface="Arial" pitchFamily="34" charset="0"/>
              </a:rPr>
              <a:t>, у </a:t>
            </a:r>
            <a:r>
              <a:rPr lang="ru-RU" dirty="0" err="1">
                <a:latin typeface="Arial" pitchFamily="34" charset="0"/>
                <a:cs typeface="Arial" pitchFamily="34" charset="0"/>
                <a:hlinkClick r:id="rId5" tooltip="Китай"/>
              </a:rPr>
              <a:t>Південному</a:t>
            </a:r>
            <a:r>
              <a:rPr lang="ru-RU" dirty="0">
                <a:latin typeface="Arial" pitchFamily="34" charset="0"/>
                <a:cs typeface="Arial" pitchFamily="34" charset="0"/>
                <a:hlinkClick r:id="rId5" tooltip="Китай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  <a:hlinkClick r:id="rId5" tooltip="Китай"/>
              </a:rPr>
              <a:t>Китаї</a:t>
            </a:r>
            <a:r>
              <a:rPr lang="ru-RU" dirty="0">
                <a:latin typeface="Arial" pitchFamily="34" charset="0"/>
                <a:cs typeface="Arial" pitchFamily="34" charset="0"/>
              </a:rPr>
              <a:t> та </a:t>
            </a:r>
            <a:r>
              <a:rPr lang="ru-RU" dirty="0" err="1">
                <a:latin typeface="Arial" pitchFamily="34" charset="0"/>
                <a:cs typeface="Arial" pitchFamily="34" charset="0"/>
                <a:hlinkClick r:id="rId6" tooltip="В'єтнам"/>
              </a:rPr>
              <a:t>В'єтнамі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Листопадне</a:t>
            </a:r>
            <a:r>
              <a:rPr lang="ru-RU" dirty="0">
                <a:latin typeface="Arial" pitchFamily="34" charset="0"/>
                <a:cs typeface="Arial" pitchFamily="34" charset="0"/>
              </a:rPr>
              <a:t> дерево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висотою</a:t>
            </a:r>
            <a:r>
              <a:rPr lang="ru-RU" dirty="0">
                <a:latin typeface="Arial" pitchFamily="34" charset="0"/>
                <a:cs typeface="Arial" pitchFamily="34" charset="0"/>
              </a:rPr>
              <a:t> до 60 м, 3,5 м в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діаметрі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Стовбур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прямий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світло-сірою</a:t>
            </a:r>
            <a:r>
              <a:rPr lang="ru-RU" dirty="0">
                <a:latin typeface="Arial" pitchFamily="34" charset="0"/>
                <a:cs typeface="Arial" pitchFamily="34" charset="0"/>
              </a:rPr>
              <a:t>, гладкою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корою</a:t>
            </a:r>
            <a:r>
              <a:rPr lang="ru-RU" dirty="0">
                <a:latin typeface="Arial" pitchFamily="34" charset="0"/>
                <a:cs typeface="Arial" pitchFamily="34" charset="0"/>
              </a:rPr>
              <a:t>. Крона у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молодих</a:t>
            </a:r>
            <a:r>
              <a:rPr lang="ru-RU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середньовікових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екземплярів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широкопірамідальна</a:t>
            </a:r>
            <a:r>
              <a:rPr lang="ru-RU" dirty="0">
                <a:latin typeface="Arial" pitchFamily="34" charset="0"/>
                <a:cs typeface="Arial" pitchFamily="34" charset="0"/>
              </a:rPr>
              <a:t>, у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старих</a:t>
            </a:r>
            <a:r>
              <a:rPr lang="ru-RU" dirty="0">
                <a:latin typeface="Arial" pitchFamily="34" charset="0"/>
                <a:cs typeface="Arial" pitchFamily="34" charset="0"/>
              </a:rPr>
              <a:t> овально-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продовгувата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або</a:t>
            </a:r>
            <a:r>
              <a:rPr lang="ru-RU" dirty="0">
                <a:latin typeface="Arial" pitchFamily="34" charset="0"/>
                <a:cs typeface="Arial" pitchFamily="34" charset="0"/>
              </a:rPr>
              <a:t> округло-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шатроподібна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діаметром</a:t>
            </a:r>
            <a:r>
              <a:rPr lang="ru-RU" dirty="0">
                <a:latin typeface="Arial" pitchFamily="34" charset="0"/>
                <a:cs typeface="Arial" pitchFamily="34" charset="0"/>
              </a:rPr>
              <a:t> до 15 м.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Стовбур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виключно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прямий</a:t>
            </a:r>
            <a:r>
              <a:rPr lang="ru-RU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самісінької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верхівки</a:t>
            </a:r>
            <a:r>
              <a:rPr lang="ru-RU" dirty="0">
                <a:latin typeface="Arial" pitchFamily="34" charset="0"/>
                <a:cs typeface="Arial" pitchFamily="34" charset="0"/>
              </a:rPr>
              <a:t> з ясно-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сірою</a:t>
            </a:r>
            <a:r>
              <a:rPr lang="ru-RU" dirty="0">
                <a:latin typeface="Arial" pitchFamily="34" charset="0"/>
                <a:cs typeface="Arial" pitchFamily="34" charset="0"/>
              </a:rPr>
              <a:t> гладенькою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корою</a:t>
            </a:r>
            <a:r>
              <a:rPr lang="ru-RU" dirty="0">
                <a:latin typeface="Arial" pitchFamily="34" charset="0"/>
                <a:cs typeface="Arial" pitchFamily="34" charset="0"/>
              </a:rPr>
              <a:t>, з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віком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з’являються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неглибокі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поздовжні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тріщини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  <a:r>
              <a:rPr lang="uk-UA" dirty="0">
                <a:latin typeface="Arial" pitchFamily="34" charset="0"/>
                <a:cs typeface="Arial" pitchFamily="34" charset="0"/>
              </a:rPr>
              <a:t>Листки 4–6 лопатеві, ліроподібні 14–15 см довжиною і 14–15 см шириною, на довгих черешках. Основа листка майже пряма або серцеподібна. Зверху поверхня листка гладка, забарвлення блакитнувато-зелене, знизу блідо-зелене або сизе. Восени листки забарвлюються в розкішний золотистий колір. Квітки тюльпаноподібні, слабо духмяні, до 6 см в діаметрі, чашолистики донизу відгинаються, зеленуваті або зеленувато-білі, пелюстки зеленувато-жовті, з помаранчевими плямами всередині (біля основи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пелюсток). Плід</a:t>
            </a:r>
            <a:r>
              <a:rPr lang="uk-UA" dirty="0">
                <a:latin typeface="Arial" pitchFamily="34" charset="0"/>
                <a:cs typeface="Arial" pitchFamily="34" charset="0"/>
              </a:rPr>
              <a:t>. Насіння – крилатка 3,4 см довжиною і 0,4 см в діаметрі. Розмножується насінням, а також молодими відводками, які слід відокремлювати від дерева вже через два роки.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408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188640"/>
            <a:ext cx="6408712" cy="64633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>
                <a:latin typeface="Arial" pitchFamily="34" charset="0"/>
                <a:cs typeface="Arial" pitchFamily="34" charset="0"/>
              </a:rPr>
              <a:t>Морозостійкий</a:t>
            </a:r>
            <a:r>
              <a:rPr lang="ru-RU" dirty="0">
                <a:latin typeface="Arial" pitchFamily="34" charset="0"/>
                <a:cs typeface="Arial" pitchFamily="34" charset="0"/>
              </a:rPr>
              <a:t>, прекрасно переносить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навіть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суворі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зими</a:t>
            </a:r>
            <a:r>
              <a:rPr lang="ru-RU" dirty="0">
                <a:latin typeface="Arial" pitchFamily="34" charset="0"/>
                <a:cs typeface="Arial" pitchFamily="34" charset="0"/>
              </a:rPr>
              <a:t>, з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віком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здатність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витримувати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люті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зими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зростає</a:t>
            </a:r>
            <a:r>
              <a:rPr lang="ru-RU" dirty="0">
                <a:latin typeface="Arial" pitchFamily="34" charset="0"/>
                <a:cs typeface="Arial" pitchFamily="34" charset="0"/>
              </a:rPr>
              <a:t>;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дуже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вимогливий</a:t>
            </a:r>
            <a:r>
              <a:rPr lang="ru-RU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світла</a:t>
            </a:r>
            <a:r>
              <a:rPr lang="ru-RU" dirty="0">
                <a:latin typeface="Arial" pitchFamily="34" charset="0"/>
                <a:cs typeface="Arial" pitchFamily="34" charset="0"/>
              </a:rPr>
              <a:t>, особливо у молодому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віці</a:t>
            </a:r>
            <a:r>
              <a:rPr lang="ru-RU" dirty="0">
                <a:latin typeface="Arial" pitchFamily="34" charset="0"/>
                <a:cs typeface="Arial" pitchFamily="34" charset="0"/>
              </a:rPr>
              <a:t>. Не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менш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вимогливим</a:t>
            </a:r>
            <a:r>
              <a:rPr lang="ru-RU" dirty="0">
                <a:latin typeface="Arial" pitchFamily="34" charset="0"/>
                <a:cs typeface="Arial" pitchFamily="34" charset="0"/>
              </a:rPr>
              <a:t> є й до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ґрунтових</a:t>
            </a:r>
            <a:r>
              <a:rPr lang="ru-RU" dirty="0">
                <a:latin typeface="Arial" pitchFamily="34" charset="0"/>
                <a:cs typeface="Arial" pitchFamily="34" charset="0"/>
              </a:rPr>
              <a:t> умов –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потребує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родючих</a:t>
            </a:r>
            <a:r>
              <a:rPr lang="ru-RU" dirty="0">
                <a:latin typeface="Arial" pitchFamily="34" charset="0"/>
                <a:cs typeface="Arial" pitchFamily="34" charset="0"/>
              </a:rPr>
              <a:t>, добре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дренованих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грунтів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причому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родючий</a:t>
            </a:r>
            <a:r>
              <a:rPr lang="ru-RU" dirty="0">
                <a:latin typeface="Arial" pitchFamily="34" charset="0"/>
                <a:cs typeface="Arial" pitchFamily="34" charset="0"/>
              </a:rPr>
              <a:t> шар повинен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залягати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досить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глибоко</a:t>
            </a:r>
            <a:r>
              <a:rPr lang="ru-RU" dirty="0">
                <a:latin typeface="Arial" pitchFamily="34" charset="0"/>
                <a:cs typeface="Arial" pitchFamily="34" charset="0"/>
              </a:rPr>
              <a:t> через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особливості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кореневої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системи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цих</a:t>
            </a:r>
            <a:r>
              <a:rPr lang="ru-RU" dirty="0">
                <a:latin typeface="Arial" pitchFamily="34" charset="0"/>
                <a:cs typeface="Arial" pitchFamily="34" charset="0"/>
              </a:rPr>
              <a:t> дерев; погано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витримує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надлишок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вапна</a:t>
            </a:r>
            <a:r>
              <a:rPr lang="ru-RU" dirty="0">
                <a:latin typeface="Arial" pitchFamily="34" charset="0"/>
                <a:cs typeface="Arial" pitchFamily="34" charset="0"/>
              </a:rPr>
              <a:t>, добре росте на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вологих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багатих</a:t>
            </a:r>
            <a:r>
              <a:rPr lang="ru-RU" dirty="0">
                <a:latin typeface="Arial" pitchFamily="34" charset="0"/>
                <a:cs typeface="Arial" pitchFamily="34" charset="0"/>
              </a:rPr>
              <a:t> на гумус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ґрунтах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Стійкий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проти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шкідників</a:t>
            </a:r>
            <a:r>
              <a:rPr lang="ru-RU" dirty="0">
                <a:latin typeface="Arial" pitchFamily="34" charset="0"/>
                <a:cs typeface="Arial" pitchFamily="34" charset="0"/>
              </a:rPr>
              <a:t> і хвороб.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Через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особливість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розмірів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тюльпанове</a:t>
            </a:r>
            <a:r>
              <a:rPr lang="ru-RU" dirty="0">
                <a:latin typeface="Arial" pitchFamily="34" charset="0"/>
                <a:cs typeface="Arial" pitchFamily="34" charset="0"/>
              </a:rPr>
              <a:t> дерево не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вирощують</a:t>
            </a:r>
            <a:r>
              <a:rPr lang="ru-RU" dirty="0">
                <a:latin typeface="Arial" pitchFamily="34" charset="0"/>
                <a:cs typeface="Arial" pitchFamily="34" charset="0"/>
              </a:rPr>
              <a:t> в маленьких садах,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оскільки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воно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вимагає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досить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багато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вільного</a:t>
            </a:r>
            <a:r>
              <a:rPr lang="ru-RU" dirty="0">
                <a:latin typeface="Arial" pitchFamily="34" charset="0"/>
                <a:cs typeface="Arial" pitchFamily="34" charset="0"/>
              </a:rPr>
              <a:t> простору для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повноцінного</a:t>
            </a:r>
            <a:r>
              <a:rPr lang="ru-RU" dirty="0">
                <a:latin typeface="Arial" pitchFamily="34" charset="0"/>
                <a:cs typeface="Arial" pitchFamily="34" charset="0"/>
              </a:rPr>
              <a:t> росту і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розвитку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Використовують </a:t>
            </a:r>
            <a:r>
              <a:rPr lang="uk-UA" dirty="0">
                <a:latin typeface="Arial" pitchFamily="34" charset="0"/>
                <a:cs typeface="Arial" pitchFamily="34" charset="0"/>
              </a:rPr>
              <a:t>у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солітерних</a:t>
            </a:r>
            <a:r>
              <a:rPr lang="uk-UA" dirty="0">
                <a:latin typeface="Arial" pitchFamily="34" charset="0"/>
                <a:cs typeface="Arial" pitchFamily="34" charset="0"/>
              </a:rPr>
              <a:t> та групових посадках, де створює центральний акцент завдяки своїм розмірам і красі крони. Вишукано декоративний в алейних і рядових вуличних посадках. Особливо декоративний у період цвітіння – своїми екзотичними квітками і восени, коли листки набувають яскраво-золотавого забарвлення. В себе на батьківщині має не декоративне, а переважно промислове значення, оскільки його деревина легка, міцна і легко піддається обробці. Цвітіння в травні-червні, починаючи з віку 8–15 років. Плодоношення в жовтні.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1"/>
            <a:ext cx="2444750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617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859" y="260648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latin typeface="Arial" pitchFamily="34" charset="0"/>
                <a:cs typeface="Arial" pitchFamily="34" charset="0"/>
              </a:rPr>
              <a:t>Мета: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вивчити інтродуковані </a:t>
            </a:r>
            <a:r>
              <a:rPr lang="uk-UA" sz="2400">
                <a:latin typeface="Arial" pitchFamily="34" charset="0"/>
                <a:cs typeface="Arial" pitchFamily="34" charset="0"/>
              </a:rPr>
              <a:t>лісові </a:t>
            </a:r>
            <a:r>
              <a:rPr lang="uk-UA" sz="2400" smtClean="0">
                <a:latin typeface="Arial" pitchFamily="34" charset="0"/>
                <a:cs typeface="Arial" pitchFamily="34" charset="0"/>
              </a:rPr>
              <a:t>породи.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Вивчити їх поширення, морфологічні якості, значення та використання.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uk-UA" sz="2400" b="1" dirty="0">
                <a:latin typeface="Arial" pitchFamily="34" charset="0"/>
                <a:cs typeface="Arial" pitchFamily="34" charset="0"/>
              </a:rPr>
              <a:t>Обладнання: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довідники з дендрології, гербарій, рулетки, ручні лупи.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6189" y="1988840"/>
            <a:ext cx="862230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Arial" pitchFamily="34" charset="0"/>
                <a:cs typeface="Arial" pitchFamily="34" charset="0"/>
              </a:rPr>
              <a:t>Хід роботи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r>
              <a:rPr lang="uk-UA" sz="2000" dirty="0">
                <a:latin typeface="Arial" pitchFamily="34" charset="0"/>
                <a:cs typeface="Arial" pitchFamily="34" charset="0"/>
              </a:rPr>
              <a:t>Охарактеризувати інтродуковані на Україну лісові породи. Оформити у вигляді таблиці.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2000" dirty="0">
                <a:latin typeface="Arial" pitchFamily="34" charset="0"/>
                <a:cs typeface="Arial" pitchFamily="34" charset="0"/>
              </a:rPr>
              <a:t>Таблиця – Характеристика деревних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рослин-інтродуцентів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2000" dirty="0">
                <a:latin typeface="Arial" pitchFamily="34" charset="0"/>
                <a:cs typeface="Arial" pitchFamily="34" charset="0"/>
              </a:rPr>
              <a:t> 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28"/>
          <a:stretch/>
        </p:blipFill>
        <p:spPr bwMode="auto">
          <a:xfrm>
            <a:off x="952947" y="3501008"/>
            <a:ext cx="712879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76907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581128"/>
            <a:ext cx="8604448" cy="20313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dirty="0">
                <a:latin typeface="Arial" pitchFamily="34" charset="0"/>
                <a:cs typeface="Arial" pitchFamily="34" charset="0"/>
              </a:rPr>
              <a:t>Питання для контролю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dirty="0">
                <a:latin typeface="Arial" pitchFamily="34" charset="0"/>
                <a:cs typeface="Arial" pitchFamily="34" charset="0"/>
              </a:rPr>
              <a:t>Дати	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визначення термінів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«інтродукція</a:t>
            </a:r>
            <a:r>
              <a:rPr lang="uk-UA" dirty="0">
                <a:latin typeface="Arial" pitchFamily="34" charset="0"/>
                <a:cs typeface="Arial" pitchFamily="34" charset="0"/>
              </a:rPr>
              <a:t>»,	«акліматизація»,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uk-UA" dirty="0">
                <a:latin typeface="Arial" pitchFamily="34" charset="0"/>
                <a:cs typeface="Arial" pitchFamily="34" charset="0"/>
              </a:rPr>
              <a:t>«натуралізація».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dirty="0" smtClean="0">
                <a:latin typeface="Arial" pitchFamily="34" charset="0"/>
                <a:cs typeface="Arial" pitchFamily="34" charset="0"/>
              </a:rPr>
              <a:t>2. Методи </a:t>
            </a:r>
            <a:r>
              <a:rPr lang="uk-UA" dirty="0">
                <a:latin typeface="Arial" pitchFamily="34" charset="0"/>
                <a:cs typeface="Arial" pitchFamily="34" charset="0"/>
              </a:rPr>
              <a:t>акліматизації лісових культур.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dirty="0" smtClean="0">
                <a:latin typeface="Arial" pitchFamily="34" charset="0"/>
                <a:cs typeface="Arial" pitchFamily="34" charset="0"/>
              </a:rPr>
              <a:t>3. Навести </a:t>
            </a:r>
            <a:r>
              <a:rPr lang="uk-UA" dirty="0">
                <a:latin typeface="Arial" pitchFamily="34" charset="0"/>
                <a:cs typeface="Arial" pitchFamily="34" charset="0"/>
              </a:rPr>
              <a:t>приклади інтродукованих на Україні видів дерев, які використовуються у лісовому господарстві.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dirty="0" smtClean="0">
                <a:latin typeface="Arial" pitchFamily="34" charset="0"/>
                <a:cs typeface="Arial" pitchFamily="34" charset="0"/>
              </a:rPr>
              <a:t>4. Які </a:t>
            </a:r>
            <a:r>
              <a:rPr lang="uk-UA" dirty="0">
                <a:latin typeface="Arial" pitchFamily="34" charset="0"/>
                <a:cs typeface="Arial" pitchFamily="34" charset="0"/>
              </a:rPr>
              <a:t>сучасні напрямки інтродукційних досліджень на Україні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88640"/>
            <a:ext cx="7110536" cy="42473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numCol="3">
            <a:spAutoFit/>
          </a:bodyPr>
          <a:lstStyle/>
          <a:p>
            <a:r>
              <a:rPr lang="uk-UA" b="1" dirty="0">
                <a:latin typeface="Arial" pitchFamily="34" charset="0"/>
                <a:cs typeface="Arial" pitchFamily="34" charset="0"/>
              </a:rPr>
              <a:t>Список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деревних </a:t>
            </a:r>
            <a:r>
              <a:rPr lang="uk-UA" b="1" dirty="0" err="1" smtClean="0">
                <a:latin typeface="Arial" pitchFamily="34" charset="0"/>
                <a:cs typeface="Arial" pitchFamily="34" charset="0"/>
              </a:rPr>
              <a:t>рослин-інтродуцентів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lvl="0"/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dirty="0" err="1" smtClean="0">
                <a:latin typeface="Arial" pitchFamily="34" charset="0"/>
                <a:cs typeface="Arial" pitchFamily="34" charset="0"/>
              </a:rPr>
              <a:t>Гінкго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dirty="0">
                <a:latin typeface="Arial" pitchFamily="34" charset="0"/>
                <a:cs typeface="Arial" pitchFamily="34" charset="0"/>
              </a:rPr>
              <a:t>дволопатеве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dirty="0">
                <a:latin typeface="Arial" pitchFamily="34" charset="0"/>
                <a:cs typeface="Arial" pitchFamily="34" charset="0"/>
              </a:rPr>
              <a:t>Ялина колюча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dirty="0">
                <a:latin typeface="Arial" pitchFamily="34" charset="0"/>
                <a:cs typeface="Arial" pitchFamily="34" charset="0"/>
              </a:rPr>
              <a:t>Ялина канадська, або біла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dirty="0">
                <a:latin typeface="Arial" pitchFamily="34" charset="0"/>
                <a:cs typeface="Arial" pitchFamily="34" charset="0"/>
              </a:rPr>
              <a:t>Сосна кримська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dirty="0">
                <a:latin typeface="Arial" pitchFamily="34" charset="0"/>
                <a:cs typeface="Arial" pitchFamily="34" charset="0"/>
              </a:rPr>
              <a:t>Сосна чорна австрійська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dirty="0">
                <a:latin typeface="Arial" pitchFamily="34" charset="0"/>
                <a:cs typeface="Arial" pitchFamily="34" charset="0"/>
              </a:rPr>
              <a:t>Горіх маньчжурський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dirty="0">
                <a:latin typeface="Arial" pitchFamily="34" charset="0"/>
                <a:cs typeface="Arial" pitchFamily="34" charset="0"/>
              </a:rPr>
              <a:t>Горіх чорний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dirty="0">
                <a:latin typeface="Arial" pitchFamily="34" charset="0"/>
                <a:cs typeface="Arial" pitchFamily="34" charset="0"/>
              </a:rPr>
              <a:t>Дуб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білий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uk-UA" dirty="0">
              <a:latin typeface="Arial" pitchFamily="34" charset="0"/>
              <a:cs typeface="Arial" pitchFamily="34" charset="0"/>
            </a:endParaRPr>
          </a:p>
          <a:p>
            <a:pPr lvl="0"/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uk-UA" dirty="0">
              <a:latin typeface="Arial" pitchFamily="34" charset="0"/>
              <a:cs typeface="Arial" pitchFamily="34" charset="0"/>
            </a:endParaRPr>
          </a:p>
          <a:p>
            <a:pPr lvl="0"/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dirty="0" smtClean="0">
                <a:latin typeface="Arial" pitchFamily="34" charset="0"/>
                <a:cs typeface="Arial" pitchFamily="34" charset="0"/>
              </a:rPr>
              <a:t>Дуб </a:t>
            </a:r>
            <a:r>
              <a:rPr lang="uk-UA" dirty="0">
                <a:latin typeface="Arial" pitchFamily="34" charset="0"/>
                <a:cs typeface="Arial" pitchFamily="34" charset="0"/>
              </a:rPr>
              <a:t>північний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dirty="0" err="1">
                <a:latin typeface="Arial" pitchFamily="34" charset="0"/>
                <a:cs typeface="Arial" pitchFamily="34" charset="0"/>
              </a:rPr>
              <a:t>Ліріодендрон</a:t>
            </a:r>
            <a:r>
              <a:rPr lang="uk-UA" dirty="0">
                <a:latin typeface="Arial" pitchFamily="34" charset="0"/>
                <a:cs typeface="Arial" pitchFamily="34" charset="0"/>
              </a:rPr>
              <a:t> тюльпанний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dirty="0">
                <a:latin typeface="Arial" pitchFamily="34" charset="0"/>
                <a:cs typeface="Arial" pitchFamily="34" charset="0"/>
              </a:rPr>
              <a:t>Платан західний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dirty="0">
                <a:latin typeface="Arial" pitchFamily="34" charset="0"/>
                <a:cs typeface="Arial" pitchFamily="34" charset="0"/>
              </a:rPr>
              <a:t>Робінія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псевдоакація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dirty="0">
                <a:latin typeface="Arial" pitchFamily="34" charset="0"/>
                <a:cs typeface="Arial" pitchFamily="34" charset="0"/>
              </a:rPr>
              <a:t>Софора японська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dirty="0">
                <a:latin typeface="Arial" pitchFamily="34" charset="0"/>
                <a:cs typeface="Arial" pitchFamily="34" charset="0"/>
              </a:rPr>
              <a:t>Липа американська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dirty="0">
                <a:latin typeface="Arial" pitchFamily="34" charset="0"/>
                <a:cs typeface="Arial" pitchFamily="34" charset="0"/>
              </a:rPr>
              <a:t>Ясен пенсільванський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773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7431" y="260648"/>
            <a:ext cx="8568952" cy="56323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літературі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й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практиці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по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даному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питанню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звичайно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застосовують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три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 err="1">
                <a:latin typeface="Arial" pitchFamily="34" charset="0"/>
                <a:cs typeface="Arial" pitchFamily="34" charset="0"/>
              </a:rPr>
              <a:t>основних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терміни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 «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інтродукція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», «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акліматизація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», «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натуралізація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».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 err="1">
                <a:latin typeface="Arial" pitchFamily="34" charset="0"/>
                <a:cs typeface="Arial" pitchFamily="34" charset="0"/>
              </a:rPr>
              <a:t>Термін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інтродукція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узвичаївся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ботанічну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літературу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з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II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половини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latin typeface="Arial" pitchFamily="34" charset="0"/>
                <a:cs typeface="Arial" pitchFamily="34" charset="0"/>
              </a:rPr>
              <a:t>XIX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ст.,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він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походить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від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латинського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слова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introduction 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введення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Під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 err="1">
                <a:latin typeface="Arial" pitchFamily="34" charset="0"/>
                <a:cs typeface="Arial" pitchFamily="34" charset="0"/>
              </a:rPr>
              <a:t>інтродукцією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розуміється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цілеспрямована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діяльність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людини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по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введенню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 культуру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даному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природничо-історичному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районі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де вони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раніше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не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виростали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нових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родів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видів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сортів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і форм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рослин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Акліматизація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− латино-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грецьке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словосполучення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складене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з</a:t>
            </a:r>
          </a:p>
          <a:p>
            <a:r>
              <a:rPr lang="ru-RU" sz="2000" dirty="0" err="1">
                <a:latin typeface="Arial" pitchFamily="34" charset="0"/>
                <a:cs typeface="Arial" pitchFamily="34" charset="0"/>
              </a:rPr>
              <a:t>латинського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ad 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стосовно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відповідності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с)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грецького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klima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клімат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Цим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терміном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позначають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процес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пристосування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рослин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нових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умов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існування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uk-UA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акліматизації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рослин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велике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значення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мають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кліматичні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фактори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(температура,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вологість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кількість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розподіл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опадів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світловий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режим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.),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тип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ґрунтів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склад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мікрофлори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населяє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ґрунти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Виділяють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природну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акліматизацію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(перенос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насіння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водними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плинами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тваринами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й т.д.)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штучну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253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672" y="188640"/>
            <a:ext cx="8687816" cy="22159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М.А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Кохно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виділяє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наступні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ступені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акліматизації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:</a:t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r>
              <a:rPr lang="ru-RU" sz="2000" dirty="0" err="1">
                <a:latin typeface="Arial" pitchFamily="34" charset="0"/>
                <a:cs typeface="Arial" pitchFamily="34" charset="0"/>
              </a:rPr>
              <a:t>повна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- А – 81 - 100,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гарна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 А – 61 - 80,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задовільна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 А – 41 - 60,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слабка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 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–21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- 40,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відсутність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акліматизації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- А – 20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нижче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6672" y="2564904"/>
            <a:ext cx="8568952" cy="34778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думку М.А.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Кохно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вона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здійсненна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допомогою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його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інтродукційної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ємності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е):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en-US" sz="2400" b="1" dirty="0">
                <a:latin typeface="Arial" pitchFamily="34" charset="0"/>
                <a:cs typeface="Arial" pitchFamily="34" charset="0"/>
              </a:rPr>
              <a:t>I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е =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n /N. </a:t>
            </a:r>
            <a:endParaRPr lang="uk-UA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/>
              <a:t>«</a:t>
            </a:r>
            <a:r>
              <a:rPr lang="ru-RU" sz="2400" b="1" dirty="0" err="1"/>
              <a:t>Натуралізація</a:t>
            </a:r>
            <a:r>
              <a:rPr lang="ru-RU" sz="2400" b="1" dirty="0"/>
              <a:t>» </a:t>
            </a:r>
            <a:r>
              <a:rPr lang="ru-RU" sz="2400" dirty="0"/>
              <a:t>походить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латинського</a:t>
            </a:r>
            <a:r>
              <a:rPr lang="ru-RU" sz="2400" dirty="0"/>
              <a:t> </a:t>
            </a:r>
            <a:r>
              <a:rPr lang="ru-RU" sz="2400" dirty="0" err="1" smtClean="0"/>
              <a:t>naturalis</a:t>
            </a:r>
            <a:r>
              <a:rPr lang="ru-RU" sz="2400" dirty="0"/>
              <a:t> </a:t>
            </a:r>
            <a:r>
              <a:rPr lang="ru-RU" sz="2400" dirty="0" smtClean="0"/>
              <a:t>(</a:t>
            </a:r>
            <a:r>
              <a:rPr lang="ru-RU" sz="2400" dirty="0" err="1" smtClean="0"/>
              <a:t>природний</a:t>
            </a:r>
            <a:r>
              <a:rPr lang="ru-RU" sz="2400" dirty="0"/>
              <a:t>). А. </a:t>
            </a:r>
            <a:r>
              <a:rPr lang="ru-RU" sz="2400" dirty="0" err="1" smtClean="0"/>
              <a:t>Декандоль</a:t>
            </a:r>
            <a:r>
              <a:rPr lang="ru-RU" sz="2400" dirty="0"/>
              <a:t> </a:t>
            </a:r>
            <a:r>
              <a:rPr lang="ru-RU" sz="2400" dirty="0" err="1" smtClean="0"/>
              <a:t>визначав</a:t>
            </a:r>
            <a:r>
              <a:rPr lang="ru-RU" sz="2400" dirty="0" smtClean="0"/>
              <a:t> </a:t>
            </a:r>
            <a:r>
              <a:rPr lang="ru-RU" sz="2400" dirty="0" err="1"/>
              <a:t>натуралізацію</a:t>
            </a:r>
            <a:r>
              <a:rPr lang="ru-RU" sz="2400" dirty="0"/>
              <a:t> як </a:t>
            </a:r>
            <a:r>
              <a:rPr lang="ru-RU" sz="2400" dirty="0" err="1"/>
              <a:t>вищий</a:t>
            </a:r>
            <a:r>
              <a:rPr lang="ru-RU" sz="2400" dirty="0"/>
              <a:t> </a:t>
            </a:r>
            <a:r>
              <a:rPr lang="ru-RU" sz="2400" dirty="0" err="1"/>
              <a:t>ступінь</a:t>
            </a:r>
            <a:r>
              <a:rPr lang="ru-RU" sz="2400" dirty="0"/>
              <a:t> </a:t>
            </a:r>
            <a:r>
              <a:rPr lang="ru-RU" sz="2400" dirty="0" err="1"/>
              <a:t>акліматизації</a:t>
            </a:r>
            <a:r>
              <a:rPr lang="ru-RU" sz="2400" dirty="0"/>
              <a:t>, коли </a:t>
            </a:r>
            <a:r>
              <a:rPr lang="ru-RU" sz="2400" dirty="0" err="1" smtClean="0"/>
              <a:t>рослина</a:t>
            </a:r>
            <a:r>
              <a:rPr lang="ru-RU" sz="2400" dirty="0"/>
              <a:t> </a:t>
            </a:r>
            <a:r>
              <a:rPr lang="ru-RU" sz="2400" dirty="0" err="1" smtClean="0"/>
              <a:t>настільки</a:t>
            </a:r>
            <a:r>
              <a:rPr lang="ru-RU" sz="2400" dirty="0" smtClean="0"/>
              <a:t> </a:t>
            </a:r>
            <a:r>
              <a:rPr lang="ru-RU" sz="2400" dirty="0" err="1"/>
              <a:t>пристосовується</a:t>
            </a:r>
            <a:r>
              <a:rPr lang="ru-RU" sz="2400" dirty="0"/>
              <a:t> до </a:t>
            </a:r>
            <a:r>
              <a:rPr lang="ru-RU" sz="2400" dirty="0" err="1"/>
              <a:t>нових</a:t>
            </a:r>
            <a:r>
              <a:rPr lang="ru-RU" sz="2400" dirty="0"/>
              <a:t> умов,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 smtClean="0"/>
              <a:t>самостійно</a:t>
            </a:r>
            <a:r>
              <a:rPr lang="ru-RU" sz="2400" dirty="0"/>
              <a:t> </a:t>
            </a:r>
            <a:r>
              <a:rPr lang="ru-RU" sz="2400" dirty="0" err="1" smtClean="0"/>
              <a:t>розмножуватися</a:t>
            </a:r>
            <a:r>
              <a:rPr lang="ru-RU" sz="2400" dirty="0" smtClean="0"/>
              <a:t> </a:t>
            </a:r>
            <a:r>
              <a:rPr lang="ru-RU" sz="2400" dirty="0"/>
              <a:t>й </a:t>
            </a:r>
            <a:r>
              <a:rPr lang="ru-RU" sz="2400" dirty="0" err="1"/>
              <a:t>витримує</a:t>
            </a:r>
            <a:r>
              <a:rPr lang="ru-RU" sz="2400" dirty="0"/>
              <a:t> </a:t>
            </a:r>
            <a:r>
              <a:rPr lang="ru-RU" sz="2400" dirty="0" err="1"/>
              <a:t>конкуренцію</a:t>
            </a:r>
            <a:r>
              <a:rPr lang="ru-RU" sz="2400" dirty="0"/>
              <a:t> </a:t>
            </a:r>
            <a:r>
              <a:rPr lang="ru-RU" sz="2400" dirty="0" err="1"/>
              <a:t>аборигенних</a:t>
            </a:r>
            <a:r>
              <a:rPr lang="ru-RU" sz="2400" dirty="0"/>
              <a:t> </a:t>
            </a:r>
            <a:r>
              <a:rPr lang="ru-RU" sz="2400" dirty="0" err="1"/>
              <a:t>видів</a:t>
            </a:r>
            <a:r>
              <a:rPr lang="ru-RU" sz="2400" dirty="0"/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569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619" y="548680"/>
            <a:ext cx="8712968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dirty="0">
                <a:latin typeface="Arial" pitchFamily="34" charset="0"/>
                <a:cs typeface="Arial" pitchFamily="34" charset="0"/>
              </a:rPr>
              <a:t>Для України, територія якої не є єдиним ботаніко-географічним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регіоном, а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флора формувалася під впливом декількох флористичних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центрів, найважливішим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етапом роботи із введення нових видів є правильне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визначення перспективності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флористичних джерел і підбор вихідного матеріалу. </a:t>
            </a: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Саме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від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попереднього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вивчення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й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обґрунтування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вибору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вихідного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матеріалу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залежить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вся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подальша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інтродукційна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робота.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619" y="3573016"/>
            <a:ext cx="8640960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err="1">
                <a:latin typeface="Arial" pitchFamily="34" charset="0"/>
                <a:cs typeface="Arial" pitchFamily="34" charset="0"/>
              </a:rPr>
              <a:t>Цілеспрямоване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й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систематизоване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зелене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будівництво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Україні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 err="1">
                <a:latin typeface="Arial" pitchFamily="34" charset="0"/>
                <a:cs typeface="Arial" pitchFamily="34" charset="0"/>
              </a:rPr>
              <a:t>почалося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 XIX ст. У наш час на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Україні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культурі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більше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2300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видів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750 форм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дерев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чагарників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Це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 6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разів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більше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ніж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є 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її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природній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флорі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частку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інтродуцентів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доводиться не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менш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80%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загального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числа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видів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виростають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у кожному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регіоні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України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Поліссі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- 83%,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Лісостепу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- 81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%, Степу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- 84%, на ПБК 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більше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85%).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Переважають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представники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Північної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Америки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й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Східної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Азії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082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672"/>
            <a:ext cx="9197752" cy="48013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dirty="0" err="1">
                <a:latin typeface="Arial" pitchFamily="34" charset="0"/>
                <a:cs typeface="Arial" pitchFamily="34" charset="0"/>
              </a:rPr>
              <a:t>Ґі́нко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b="1" dirty="0" err="1">
                <a:latin typeface="Arial" pitchFamily="34" charset="0"/>
                <a:cs typeface="Arial" pitchFamily="34" charset="0"/>
              </a:rPr>
              <a:t>дволопате́ве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uk-UA" dirty="0">
                <a:latin typeface="Arial" pitchFamily="34" charset="0"/>
                <a:cs typeface="Arial" pitchFamily="34" charset="0"/>
              </a:rPr>
              <a:t>(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Ginkgo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biloba</a:t>
            </a:r>
            <a:r>
              <a:rPr lang="uk-UA" dirty="0">
                <a:latin typeface="Arial" pitchFamily="34" charset="0"/>
                <a:cs typeface="Arial" pitchFamily="34" charset="0"/>
              </a:rPr>
              <a:t>)—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uk-UA" u="sng" dirty="0">
                <a:latin typeface="Arial" pitchFamily="34" charset="0"/>
                <a:cs typeface="Arial" pitchFamily="34" charset="0"/>
                <a:hlinkClick r:id="rId2" tooltip="Реліктові види"/>
              </a:rPr>
              <a:t>реліктова рослина</a:t>
            </a:r>
            <a:r>
              <a:rPr lang="uk-UA" dirty="0">
                <a:latin typeface="Arial" pitchFamily="34" charset="0"/>
                <a:cs typeface="Arial" pitchFamily="34" charset="0"/>
              </a:rPr>
              <a:t>,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uk-UA" u="sng" dirty="0">
                <a:latin typeface="Arial" pitchFamily="34" charset="0"/>
                <a:cs typeface="Arial" pitchFamily="34" charset="0"/>
                <a:hlinkClick r:id="rId3" tooltip="Монотипія (систематика)"/>
              </a:rPr>
              <a:t>єдиний сучасний вид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uk-UA" u="sng" dirty="0">
                <a:latin typeface="Arial" pitchFamily="34" charset="0"/>
                <a:cs typeface="Arial" pitchFamily="34" charset="0"/>
                <a:hlinkClick r:id="rId4" tooltip="Рід (біологія)"/>
              </a:rPr>
              <a:t>роду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uk-UA" u="sng" dirty="0" err="1">
                <a:latin typeface="Arial" pitchFamily="34" charset="0"/>
                <a:cs typeface="Arial" pitchFamily="34" charset="0"/>
                <a:hlinkClick r:id="rId5" tooltip="Ґінкго"/>
              </a:rPr>
              <a:t>ґінко</a:t>
            </a:r>
            <a:r>
              <a:rPr lang="uk-UA" dirty="0">
                <a:latin typeface="Arial" pitchFamily="34" charset="0"/>
                <a:cs typeface="Arial" pitchFamily="34" charset="0"/>
              </a:rPr>
              <a:t>, що є єдиним представником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uk-UA" u="sng" dirty="0">
                <a:latin typeface="Arial" pitchFamily="34" charset="0"/>
                <a:cs typeface="Arial" pitchFamily="34" charset="0"/>
                <a:hlinkClick r:id="rId6" tooltip="Родина (біологія)"/>
              </a:rPr>
              <a:t>родини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uk-UA" u="sng" dirty="0" err="1">
                <a:latin typeface="Arial" pitchFamily="34" charset="0"/>
                <a:cs typeface="Arial" pitchFamily="34" charset="0"/>
                <a:hlinkClick r:id="rId7" tooltip="Ґінкові"/>
              </a:rPr>
              <a:t>ґінкгові</a:t>
            </a:r>
            <a:r>
              <a:rPr lang="uk-UA" dirty="0">
                <a:latin typeface="Arial" pitchFamily="34" charset="0"/>
                <a:cs typeface="Arial" pitchFamily="34" charset="0"/>
              </a:rPr>
              <a:t>, яка, у свою чергу, є єдиною в класі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Ginkgoopsida</a:t>
            </a:r>
            <a:r>
              <a:rPr lang="uk-UA" dirty="0">
                <a:latin typeface="Arial" pitchFamily="34" charset="0"/>
                <a:cs typeface="Arial" pitchFamily="34" charset="0"/>
              </a:rPr>
              <a:t>. Викопних видів у родині відомо близько 18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природі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ґінко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збереглося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лише</a:t>
            </a:r>
            <a:r>
              <a:rPr lang="ru-RU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Китаї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uk-UA" dirty="0">
                <a:latin typeface="Arial" pitchFamily="34" charset="0"/>
                <a:cs typeface="Arial" pitchFamily="34" charset="0"/>
              </a:rPr>
              <a:t>Листопадне дерево, яке при сприятливих умовах досягає висоти 20–30 м. Стрункий конусоподібний стовбур вкритий коричнево-сірою корою. Крона у молодих екземплярів широко-пірамідальна, основні гілки відходять від стовбура під гострим або майже прямим кутом; з віком крона притуплюється і розширюється. Стовбур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ґінко</a:t>
            </a:r>
            <a:r>
              <a:rPr lang="uk-UA" dirty="0">
                <a:latin typeface="Arial" pitchFamily="34" charset="0"/>
                <a:cs typeface="Arial" pitchFamily="34" charset="0"/>
              </a:rPr>
              <a:t> в основному складається з деревини і нагадує за будовою стовбури сучасних хвойних, але, на відміну від них, не має смоляних ходів у деревині і не утворює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uk-UA" dirty="0">
                <a:latin typeface="Arial" pitchFamily="34" charset="0"/>
                <a:cs typeface="Arial" pitchFamily="34" charset="0"/>
                <a:hlinkClick r:id="rId8" tooltip="Смола"/>
              </a:rPr>
              <a:t>смоли</a:t>
            </a:r>
            <a:r>
              <a:rPr lang="uk-UA" dirty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Ґінко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має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дуже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просту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судинну</a:t>
            </a:r>
            <a:r>
              <a:rPr lang="ru-RU" dirty="0">
                <a:latin typeface="Arial" pitchFamily="34" charset="0"/>
                <a:cs typeface="Arial" pitchFamily="34" charset="0"/>
              </a:rPr>
              <a:t> систему: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головна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судина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ділиться</a:t>
            </a:r>
            <a:r>
              <a:rPr lang="ru-RU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дві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Така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будова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судин</a:t>
            </a:r>
            <a:r>
              <a:rPr lang="ru-RU" dirty="0">
                <a:latin typeface="Arial" pitchFamily="34" charset="0"/>
                <a:cs typeface="Arial" pitchFamily="34" charset="0"/>
              </a:rPr>
              <a:t> характерна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лише</a:t>
            </a:r>
            <a:r>
              <a:rPr lang="ru-RU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ґінко</a:t>
            </a:r>
            <a:r>
              <a:rPr lang="ru-RU" dirty="0">
                <a:latin typeface="Arial" pitchFamily="34" charset="0"/>
                <a:cs typeface="Arial" pitchFamily="34" charset="0"/>
              </a:rPr>
              <a:t>. </a:t>
            </a:r>
            <a:r>
              <a:rPr lang="ru-RU" dirty="0">
                <a:latin typeface="Arial" pitchFamily="34" charset="0"/>
                <a:cs typeface="Arial" pitchFamily="34" charset="0"/>
                <a:hlinkClick r:id="rId9" tooltip="Листок"/>
              </a:rPr>
              <a:t>Листки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світло-зелені</a:t>
            </a:r>
            <a:r>
              <a:rPr lang="ru-RU" dirty="0">
                <a:latin typeface="Arial" pitchFamily="34" charset="0"/>
                <a:cs typeface="Arial" pitchFamily="34" charset="0"/>
              </a:rPr>
              <a:t>, у молодому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віці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восьмилопатеві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згодом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після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зростання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лопатей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дволопатеві</a:t>
            </a:r>
            <a:r>
              <a:rPr lang="ru-RU" dirty="0">
                <a:latin typeface="Arial" pitchFamily="34" charset="0"/>
                <a:cs typeface="Arial" pitchFamily="34" charset="0"/>
              </a:rPr>
              <a:t>, з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оригінальним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жилкуванням</a:t>
            </a:r>
            <a:r>
              <a:rPr lang="ru-RU" dirty="0">
                <a:latin typeface="Arial" pitchFamily="34" charset="0"/>
                <a:cs typeface="Arial" pitchFamily="34" charset="0"/>
              </a:rPr>
              <a:t>: жилки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віялом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розходяться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від</a:t>
            </a:r>
            <a:r>
              <a:rPr lang="ru-RU" dirty="0">
                <a:latin typeface="Arial" pitchFamily="34" charset="0"/>
                <a:cs typeface="Arial" pitchFamily="34" charset="0"/>
              </a:rPr>
              <a:t> черешка.</a:t>
            </a:r>
            <a:r>
              <a:rPr lang="uk-UA" dirty="0">
                <a:latin typeface="Arial" pitchFamily="34" charset="0"/>
                <a:cs typeface="Arial" pitchFamily="34" charset="0"/>
              </a:rPr>
              <a:t>Рослина роздільностатева. Рослина досягає зрілості й починає плодоносити у 25–30 років, до того часу важко визначити її стать.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Ґінкго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дуже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перспективне</a:t>
            </a:r>
            <a:r>
              <a:rPr lang="ru-RU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озеленення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південних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міст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України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Цвітіння</a:t>
            </a:r>
            <a:r>
              <a:rPr lang="ru-RU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березні-квітні</a:t>
            </a:r>
            <a:r>
              <a:rPr lang="ru-RU" dirty="0">
                <a:latin typeface="Arial" pitchFamily="34" charset="0"/>
                <a:cs typeface="Arial" pitchFamily="34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4091226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73" y="548680"/>
            <a:ext cx="9131027" cy="53553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err="1"/>
              <a:t> </a:t>
            </a:r>
            <a:r>
              <a:rPr lang="uk-UA" b="1" dirty="0" err="1" smtClean="0">
                <a:latin typeface="Arial" pitchFamily="34" charset="0"/>
                <a:cs typeface="Arial" pitchFamily="34" charset="0"/>
              </a:rPr>
              <a:t>Яли́на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колю́ча</a:t>
            </a:r>
            <a:r>
              <a:rPr lang="uk-UA" dirty="0">
                <a:latin typeface="Arial" pitchFamily="34" charset="0"/>
                <a:cs typeface="Arial" pitchFamily="34" charset="0"/>
              </a:rPr>
              <a:t>,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блакитна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uk-UA" dirty="0">
                <a:latin typeface="Arial" pitchFamily="34" charset="0"/>
                <a:cs typeface="Arial" pitchFamily="34" charset="0"/>
              </a:rPr>
              <a:t>або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колорадська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uk-UA" dirty="0">
                <a:latin typeface="Arial" pitchFamily="34" charset="0"/>
                <a:cs typeface="Arial" pitchFamily="34" charset="0"/>
              </a:rPr>
              <a:t>(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Picea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pungens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Engelm</a:t>
            </a:r>
            <a:r>
              <a:rPr lang="uk-UA" dirty="0">
                <a:latin typeface="Arial" pitchFamily="34" charset="0"/>
                <a:cs typeface="Arial" pitchFamily="34" charset="0"/>
              </a:rPr>
              <a:t>.)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uk-UA" dirty="0">
                <a:latin typeface="Arial" pitchFamily="34" charset="0"/>
                <a:cs typeface="Arial" pitchFamily="34" charset="0"/>
              </a:rPr>
              <a:t>— вид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uk-UA" dirty="0">
                <a:latin typeface="Arial" pitchFamily="34" charset="0"/>
                <a:cs typeface="Arial" pitchFamily="34" charset="0"/>
                <a:hlinkClick r:id="rId2" tooltip="Хвойні"/>
              </a:rPr>
              <a:t>хвойних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uk-UA" dirty="0">
                <a:latin typeface="Arial" pitchFamily="34" charset="0"/>
                <a:cs typeface="Arial" pitchFamily="34" charset="0"/>
                <a:hlinkClick r:id="rId3" tooltip="Дерево"/>
              </a:rPr>
              <a:t>дерев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uk-UA" dirty="0">
                <a:latin typeface="Arial" pitchFamily="34" charset="0"/>
                <a:cs typeface="Arial" pitchFamily="34" charset="0"/>
              </a:rPr>
              <a:t>родини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uk-UA" dirty="0">
                <a:latin typeface="Arial" pitchFamily="34" charset="0"/>
                <a:cs typeface="Arial" pitchFamily="34" charset="0"/>
                <a:hlinkClick r:id="rId4" tooltip="Соснові"/>
              </a:rPr>
              <a:t>соснових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uk-UA" dirty="0">
                <a:latin typeface="Arial" pitchFamily="34" charset="0"/>
                <a:cs typeface="Arial" pitchFamily="34" charset="0"/>
              </a:rPr>
              <a:t>(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Pinaceae</a:t>
            </a:r>
            <a:r>
              <a:rPr lang="uk-UA" dirty="0">
                <a:latin typeface="Arial" pitchFamily="34" charset="0"/>
                <a:cs typeface="Arial" pitchFamily="34" charset="0"/>
              </a:rPr>
              <a:t>). Походить з Заходу Північної Америки.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uk-UA" dirty="0">
                <a:latin typeface="Arial" pitchFamily="34" charset="0"/>
                <a:cs typeface="Arial" pitchFamily="34" charset="0"/>
              </a:rPr>
              <a:t>Це дерево висотою 20-30 метрів з симетричною конусоподібною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низькоопущеною</a:t>
            </a:r>
            <a:r>
              <a:rPr lang="uk-UA" dirty="0">
                <a:latin typeface="Arial" pitchFamily="34" charset="0"/>
                <a:cs typeface="Arial" pitchFamily="34" charset="0"/>
              </a:rPr>
              <a:t> кроною, прямим стовбуром, що йде до самої вершини,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мутовчато</a:t>
            </a:r>
            <a:r>
              <a:rPr lang="uk-UA" dirty="0">
                <a:latin typeface="Arial" pitchFamily="34" charset="0"/>
                <a:cs typeface="Arial" pitchFamily="34" charset="0"/>
              </a:rPr>
              <a:t> розміщеними горизонтальними гілками, що утворюють рівномірні яруси. Пагони голі, рудуваті. Ялина колюча швидко ростучий вид, але в молодому віці в неї повільний ріст, котрий прискорюється в середньому віці; доживає до 500 річного віку. Хвоя в цього виду ялини дуже колюча, завдяки цьому ялина і отримала свою назву.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Вона чотиригранна </a:t>
            </a:r>
            <a:r>
              <a:rPr lang="uk-UA" dirty="0">
                <a:latin typeface="Arial" pitchFamily="34" charset="0"/>
                <a:cs typeface="Arial" pitchFamily="34" charset="0"/>
              </a:rPr>
              <a:t>сизо-зеленого кольору, жорстка та міцна, завдовжки від 1,5 до 3,0 сантиметрів, спрямована у всі боки, без запаху, пагони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рудоватого</a:t>
            </a:r>
            <a:r>
              <a:rPr lang="uk-UA" dirty="0">
                <a:latin typeface="Arial" pitchFamily="34" charset="0"/>
                <a:cs typeface="Arial" pitchFamily="34" charset="0"/>
              </a:rPr>
              <a:t> відтінку. Шишки циліндричні, довжиною 5-10 сантиметрів, світло-коричневі, звисають з гілок вниз, в зрілому стані світло-коричневі, лусочки тонкі, продовгувато-ромбічні, по краю хвилясті, на верхівці зубчасті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 Світлолюбна</a:t>
            </a:r>
            <a:r>
              <a:rPr lang="uk-UA" dirty="0">
                <a:latin typeface="Arial" pitchFamily="34" charset="0"/>
                <a:cs typeface="Arial" pitchFamily="34" charset="0"/>
              </a:rPr>
              <a:t>, не вибаглива до ґрунту, росте на усіх помірно сухих, свіжих ґрунтах, від кислих до лужних. 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Ялина </a:t>
            </a:r>
            <a:r>
              <a:rPr lang="uk-UA" dirty="0">
                <a:latin typeface="Arial" pitchFamily="34" charset="0"/>
                <a:cs typeface="Arial" pitchFamily="34" charset="0"/>
              </a:rPr>
              <a:t>колюча рахується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найдекоративнішим</a:t>
            </a:r>
            <a:r>
              <a:rPr lang="uk-UA" dirty="0">
                <a:latin typeface="Arial" pitchFamily="34" charset="0"/>
                <a:cs typeface="Arial" pitchFamily="34" charset="0"/>
              </a:rPr>
              <a:t> видом серед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насіневих</a:t>
            </a:r>
            <a:r>
              <a:rPr lang="uk-UA" dirty="0">
                <a:latin typeface="Arial" pitchFamily="34" charset="0"/>
                <a:cs typeface="Arial" pitchFamily="34" charset="0"/>
              </a:rPr>
              <a:t> видів ялин, завдяки своїй кроні, що опущена до низу. Широко використовується в озелененні парків та великих садів, при створені різноманітних куртин з вічнозелених хвойних видів рослин. Цвітіння: відбувається у травні.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558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3168352" cy="4230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37975" y="34409"/>
            <a:ext cx="2372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err="1">
                <a:latin typeface="Arial" pitchFamily="34" charset="0"/>
                <a:cs typeface="Arial" pitchFamily="34" charset="0"/>
              </a:rPr>
              <a:t>Яли́на</a:t>
            </a:r>
            <a:r>
              <a:rPr lang="uk-UA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 err="1">
                <a:latin typeface="Arial" pitchFamily="34" charset="0"/>
                <a:cs typeface="Arial" pitchFamily="34" charset="0"/>
              </a:rPr>
              <a:t>колю́ча</a:t>
            </a:r>
            <a:endParaRPr lang="ru-RU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75209"/>
            <a:ext cx="3431951" cy="426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76056" y="126742"/>
            <a:ext cx="30042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err="1">
                <a:latin typeface="Arial" pitchFamily="34" charset="0"/>
                <a:cs typeface="Arial" pitchFamily="34" charset="0"/>
              </a:rPr>
              <a:t>Ґі́нко</a:t>
            </a:r>
            <a:r>
              <a:rPr lang="uk-UA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 err="1">
                <a:latin typeface="Arial" pitchFamily="34" charset="0"/>
                <a:cs typeface="Arial" pitchFamily="34" charset="0"/>
              </a:rPr>
              <a:t>дволопате́ве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71904894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135</TotalTime>
  <Words>918</Words>
  <Application>Microsoft Office PowerPoint</Application>
  <PresentationFormat>Экран (4:3)</PresentationFormat>
  <Paragraphs>83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Паркет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Пользователь Windows</cp:lastModifiedBy>
  <cp:revision>26</cp:revision>
  <dcterms:created xsi:type="dcterms:W3CDTF">2024-11-06T17:19:47Z</dcterms:created>
  <dcterms:modified xsi:type="dcterms:W3CDTF">2025-11-23T19:34:28Z</dcterms:modified>
</cp:coreProperties>
</file>