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7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8D230F3-CF80-4859-8CE7-A43EE81993B5}" styleName="Светлый стиль 1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10/7/2025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0115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10/7/2025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589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10/7/2025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2421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10/7/2025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93530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10/7/2025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48443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10/7/2025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17462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10/7/2025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4046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87DE6118-2437-4B30-8E3C-4D2BE6020583}" type="datetimeFigureOut">
              <a:rPr lang="en-US" smtClean="0"/>
              <a:t>10/7/2025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17010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87DE6118-2437-4B30-8E3C-4D2BE6020583}" type="datetimeFigureOut">
              <a:rPr lang="en-US" smtClean="0"/>
              <a:t>10/7/2025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439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10/7/2025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3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10/7/2025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0707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10/7/2025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915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10/7/2025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9021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10/7/2025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6818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10/7/2025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9474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10/7/2025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8379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10/7/2025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8510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10/7/2025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428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19" r:id="rId12"/>
    <p:sldLayoutId id="2147483720" r:id="rId13"/>
    <p:sldLayoutId id="2147483721" r:id="rId14"/>
    <p:sldLayoutId id="2147483722" r:id="rId15"/>
    <p:sldLayoutId id="2147483723" r:id="rId16"/>
    <p:sldLayoutId id="2147483724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06250" y="2063931"/>
            <a:ext cx="8361229" cy="2142309"/>
          </a:xfrm>
        </p:spPr>
        <p:txBody>
          <a:bodyPr/>
          <a:lstStyle/>
          <a:p>
            <a:pPr algn="ctr"/>
            <a:r>
              <a:rPr lang="uk-UA" dirty="0" smtClean="0"/>
              <a:t>«</a:t>
            </a:r>
            <a:r>
              <a:rPr lang="uk-UA" dirty="0"/>
              <a:t>Організація управління освітнім процесом»</a:t>
            </a:r>
            <a:r>
              <a:rPr lang="uk-UA" b="1" dirty="0"/>
              <a:t> </a:t>
            </a:r>
            <a:endParaRPr lang="ru-RU" sz="6600" b="1" dirty="0"/>
          </a:p>
        </p:txBody>
      </p:sp>
    </p:spTree>
    <p:extLst>
      <p:ext uri="{BB962C8B-B14F-4D97-AF65-F5344CB8AC3E}">
        <p14:creationId xmlns:p14="http://schemas.microsoft.com/office/powerpoint/2010/main" val="232396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Опис навчальної дисципліни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749734"/>
              </p:ext>
            </p:extLst>
          </p:nvPr>
        </p:nvGraphicFramePr>
        <p:xfrm>
          <a:off x="2331341" y="2423572"/>
          <a:ext cx="7096754" cy="4341213"/>
        </p:xfrm>
        <a:graphic>
          <a:graphicData uri="http://schemas.openxmlformats.org/drawingml/2006/table">
            <a:tbl>
              <a:tblPr>
                <a:tableStyleId>{93296810-A885-4BE3-A3E7-6D5BEEA58F35}</a:tableStyleId>
              </a:tblPr>
              <a:tblGrid>
                <a:gridCol w="32792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74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7508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</a:rPr>
                        <a:t>Найменування показників 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463" marR="2746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</a:rPr>
                        <a:t>Характеристика навчальної дисципліни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463" marR="2746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0852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Кількість кредитів – </a:t>
                      </a:r>
                      <a:r>
                        <a:rPr lang="uk-UA" sz="1400" dirty="0" smtClean="0">
                          <a:effectLst/>
                        </a:rPr>
                        <a:t>3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463" marR="2746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</a:rPr>
                        <a:t>Вибіркова 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463" marR="2746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071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463" marR="27463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7383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</a:rPr>
                        <a:t>Змістових модулів – 4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463" marR="2746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Рік підготовки: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463" marR="27463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90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</a:rPr>
                        <a:t>2-й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463" marR="27463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04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Загальна кількість годин – </a:t>
                      </a:r>
                      <a:r>
                        <a:rPr lang="uk-UA" sz="1400" dirty="0" smtClean="0">
                          <a:effectLst/>
                        </a:rPr>
                        <a:t>90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463" marR="2746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Лекції 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463" marR="27463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0478">
                <a:tc rowSpan="6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Тижневих аудиторних годин для денної форми навчання – 2 год.</a:t>
                      </a:r>
                      <a:endParaRPr lang="ru-RU" sz="14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463" marR="2746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</a:rPr>
                        <a:t>12 </a:t>
                      </a:r>
                      <a:r>
                        <a:rPr lang="uk-UA" sz="1400" dirty="0">
                          <a:effectLst/>
                        </a:rPr>
                        <a:t>год.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463" marR="27463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90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Практичні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463" marR="27463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047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</a:rPr>
                        <a:t>12 </a:t>
                      </a:r>
                      <a:r>
                        <a:rPr lang="uk-UA" sz="1400" dirty="0">
                          <a:effectLst/>
                        </a:rPr>
                        <a:t>год. 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463" marR="27463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90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Самостійна робота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463" marR="27463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047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</a:rPr>
                        <a:t>66  </a:t>
                      </a:r>
                      <a:r>
                        <a:rPr lang="uk-UA" sz="1400" dirty="0">
                          <a:effectLst/>
                        </a:rPr>
                        <a:t>год.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463" marR="27463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3810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Вид контролю: </a:t>
                      </a:r>
                      <a:endParaRPr lang="ru-RU" sz="14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Залік  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463" marR="27463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6391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3844" y="1165194"/>
            <a:ext cx="9601200" cy="761260"/>
          </a:xfrm>
        </p:spPr>
        <p:txBody>
          <a:bodyPr>
            <a:noAutofit/>
          </a:bodyPr>
          <a:lstStyle/>
          <a:p>
            <a:pPr algn="ctr"/>
            <a:r>
              <a:rPr lang="uk-UA" sz="4800" b="1" dirty="0" smtClean="0"/>
              <a:t>МЕТА КУРСУ 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76291" y="2535315"/>
            <a:ext cx="9601200" cy="1461919"/>
          </a:xfrm>
        </p:spPr>
        <p:txBody>
          <a:bodyPr>
            <a:normAutofit/>
          </a:bodyPr>
          <a:lstStyle/>
          <a:p>
            <a:pPr algn="just"/>
            <a:r>
              <a:rPr lang="uk-UA" dirty="0"/>
              <a:t>Мета дисципліни: сформувати у здобувачів магістерського рівня здатність вирішення завдань ефективної організації управління освітнього процесу з урахуванням принципів лідерства, </a:t>
            </a:r>
            <a:r>
              <a:rPr lang="uk-UA" dirty="0" err="1"/>
              <a:t>інноваційності</a:t>
            </a:r>
            <a:r>
              <a:rPr lang="uk-UA" dirty="0"/>
              <a:t> та якості освіти.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0217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68018" y="1009179"/>
            <a:ext cx="8761413" cy="706964"/>
          </a:xfrm>
        </p:spPr>
        <p:txBody>
          <a:bodyPr/>
          <a:lstStyle/>
          <a:p>
            <a:pPr algn="ctr"/>
            <a:r>
              <a:rPr lang="uk-UA" sz="4800" b="1" dirty="0" smtClean="0"/>
              <a:t>Завдання курсу</a:t>
            </a:r>
            <a:endParaRPr lang="ru-RU" sz="4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68018" y="2459115"/>
            <a:ext cx="9205287" cy="4287913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 err="1"/>
              <a:t>Сформувати</a:t>
            </a:r>
            <a:r>
              <a:rPr lang="ru-RU" b="1" dirty="0"/>
              <a:t> </a:t>
            </a:r>
            <a:r>
              <a:rPr lang="ru-RU" b="1" dirty="0" err="1"/>
              <a:t>цілісне</a:t>
            </a:r>
            <a:r>
              <a:rPr lang="ru-RU" b="1" dirty="0"/>
              <a:t> </a:t>
            </a:r>
            <a:r>
              <a:rPr lang="ru-RU" b="1" dirty="0" err="1"/>
              <a:t>уявлення</a:t>
            </a:r>
            <a:r>
              <a:rPr lang="ru-RU" b="1" dirty="0"/>
              <a:t> про </a:t>
            </a:r>
            <a:r>
              <a:rPr lang="ru-RU" b="1" dirty="0" err="1"/>
              <a:t>теоретичні</a:t>
            </a:r>
            <a:r>
              <a:rPr lang="ru-RU" b="1" dirty="0"/>
              <a:t> засади та </a:t>
            </a:r>
            <a:r>
              <a:rPr lang="ru-RU" b="1" dirty="0" err="1"/>
              <a:t>еволюцію</a:t>
            </a:r>
            <a:r>
              <a:rPr lang="ru-RU" b="1" dirty="0"/>
              <a:t> </a:t>
            </a:r>
            <a:r>
              <a:rPr lang="ru-RU" b="1" dirty="0" err="1"/>
              <a:t>управління</a:t>
            </a:r>
            <a:r>
              <a:rPr lang="ru-RU" b="1" dirty="0"/>
              <a:t> </a:t>
            </a:r>
            <a:r>
              <a:rPr lang="ru-RU" b="1" dirty="0" err="1"/>
              <a:t>освітою</a:t>
            </a:r>
            <a:r>
              <a:rPr lang="ru-RU" b="1" dirty="0"/>
              <a:t>.</a:t>
            </a:r>
          </a:p>
          <a:p>
            <a:endParaRPr lang="ru-RU" b="1" dirty="0"/>
          </a:p>
          <a:p>
            <a:r>
              <a:rPr lang="ru-RU" b="1" dirty="0" err="1"/>
              <a:t>Пояснити</a:t>
            </a:r>
            <a:r>
              <a:rPr lang="ru-RU" b="1" dirty="0"/>
              <a:t> </a:t>
            </a:r>
            <a:r>
              <a:rPr lang="ru-RU" b="1" dirty="0" err="1"/>
              <a:t>принципи</a:t>
            </a:r>
            <a:r>
              <a:rPr lang="ru-RU" b="1" dirty="0"/>
              <a:t>, </a:t>
            </a:r>
            <a:r>
              <a:rPr lang="ru-RU" b="1" dirty="0" err="1"/>
              <a:t>цілі</a:t>
            </a:r>
            <a:r>
              <a:rPr lang="ru-RU" b="1" dirty="0"/>
              <a:t> та </a:t>
            </a:r>
            <a:r>
              <a:rPr lang="ru-RU" b="1" dirty="0" err="1"/>
              <a:t>нормативне</a:t>
            </a:r>
            <a:r>
              <a:rPr lang="ru-RU" b="1" dirty="0"/>
              <a:t> </a:t>
            </a:r>
            <a:r>
              <a:rPr lang="ru-RU" b="1" dirty="0" err="1"/>
              <a:t>підґрунтя</a:t>
            </a:r>
            <a:r>
              <a:rPr lang="ru-RU" b="1" dirty="0"/>
              <a:t> </a:t>
            </a:r>
            <a:r>
              <a:rPr lang="ru-RU" b="1" dirty="0" err="1"/>
              <a:t>освітнього</a:t>
            </a:r>
            <a:r>
              <a:rPr lang="ru-RU" b="1" dirty="0"/>
              <a:t> менеджменту як </a:t>
            </a:r>
            <a:r>
              <a:rPr lang="ru-RU" b="1" dirty="0" err="1"/>
              <a:t>складника</a:t>
            </a:r>
            <a:r>
              <a:rPr lang="ru-RU" b="1" dirty="0"/>
              <a:t> </a:t>
            </a:r>
            <a:r>
              <a:rPr lang="ru-RU" b="1" dirty="0" err="1"/>
              <a:t>державної</a:t>
            </a:r>
            <a:r>
              <a:rPr lang="ru-RU" b="1" dirty="0"/>
              <a:t> </a:t>
            </a:r>
            <a:r>
              <a:rPr lang="ru-RU" b="1" dirty="0" err="1"/>
              <a:t>політики</a:t>
            </a:r>
            <a:r>
              <a:rPr lang="ru-RU" b="1" dirty="0"/>
              <a:t>.</a:t>
            </a:r>
          </a:p>
          <a:p>
            <a:endParaRPr lang="ru-RU" b="1" dirty="0"/>
          </a:p>
          <a:p>
            <a:r>
              <a:rPr lang="ru-RU" b="1" dirty="0" err="1"/>
              <a:t>Навчити</a:t>
            </a:r>
            <a:r>
              <a:rPr lang="ru-RU" b="1" dirty="0"/>
              <a:t> </a:t>
            </a:r>
            <a:r>
              <a:rPr lang="ru-RU" b="1" dirty="0" err="1"/>
              <a:t>аналізувати</a:t>
            </a:r>
            <a:r>
              <a:rPr lang="ru-RU" b="1" dirty="0"/>
              <a:t> </a:t>
            </a:r>
            <a:r>
              <a:rPr lang="ru-RU" b="1" dirty="0" err="1"/>
              <a:t>функції</a:t>
            </a:r>
            <a:r>
              <a:rPr lang="ru-RU" b="1" dirty="0"/>
              <a:t>, </a:t>
            </a:r>
            <a:r>
              <a:rPr lang="ru-RU" b="1" dirty="0" err="1"/>
              <a:t>повноваження</a:t>
            </a:r>
            <a:r>
              <a:rPr lang="ru-RU" b="1" dirty="0"/>
              <a:t> та </a:t>
            </a:r>
            <a:r>
              <a:rPr lang="ru-RU" b="1" dirty="0" err="1"/>
              <a:t>взаємодію</a:t>
            </a:r>
            <a:r>
              <a:rPr lang="ru-RU" b="1" dirty="0"/>
              <a:t> </a:t>
            </a:r>
            <a:r>
              <a:rPr lang="ru-RU" b="1" dirty="0" err="1"/>
              <a:t>суб’єктів</a:t>
            </a:r>
            <a:r>
              <a:rPr lang="ru-RU" b="1" dirty="0"/>
              <a:t> </a:t>
            </a:r>
            <a:r>
              <a:rPr lang="ru-RU" b="1" dirty="0" err="1"/>
              <a:t>управління</a:t>
            </a:r>
            <a:r>
              <a:rPr lang="ru-RU" b="1" dirty="0"/>
              <a:t> </a:t>
            </a:r>
            <a:r>
              <a:rPr lang="ru-RU" b="1" dirty="0" err="1"/>
              <a:t>освітою</a:t>
            </a:r>
            <a:r>
              <a:rPr lang="ru-RU" b="1" dirty="0"/>
              <a:t> в </a:t>
            </a:r>
            <a:r>
              <a:rPr lang="ru-RU" b="1" dirty="0" err="1"/>
              <a:t>Україні</a:t>
            </a:r>
            <a:r>
              <a:rPr lang="ru-RU" b="1" dirty="0"/>
              <a:t>.</a:t>
            </a:r>
          </a:p>
          <a:p>
            <a:endParaRPr lang="ru-RU" b="1" dirty="0"/>
          </a:p>
          <a:p>
            <a:r>
              <a:rPr lang="ru-RU" b="1" dirty="0" err="1"/>
              <a:t>Розвивати</a:t>
            </a:r>
            <a:r>
              <a:rPr lang="ru-RU" b="1" dirty="0"/>
              <a:t> </a:t>
            </a:r>
            <a:r>
              <a:rPr lang="ru-RU" b="1" dirty="0" err="1"/>
              <a:t>навички</a:t>
            </a:r>
            <a:r>
              <a:rPr lang="ru-RU" b="1" dirty="0"/>
              <a:t> </a:t>
            </a:r>
            <a:r>
              <a:rPr lang="ru-RU" b="1" dirty="0" err="1"/>
              <a:t>управління</a:t>
            </a:r>
            <a:r>
              <a:rPr lang="ru-RU" b="1" dirty="0"/>
              <a:t> </a:t>
            </a:r>
            <a:r>
              <a:rPr lang="ru-RU" b="1" dirty="0" err="1"/>
              <a:t>якістю</a:t>
            </a:r>
            <a:r>
              <a:rPr lang="ru-RU" b="1" dirty="0"/>
              <a:t> </a:t>
            </a:r>
            <a:r>
              <a:rPr lang="ru-RU" b="1" dirty="0" err="1"/>
              <a:t>освіти</a:t>
            </a:r>
            <a:r>
              <a:rPr lang="ru-RU" b="1" dirty="0"/>
              <a:t> через </a:t>
            </a:r>
            <a:r>
              <a:rPr lang="ru-RU" b="1" dirty="0" err="1"/>
              <a:t>планування</a:t>
            </a:r>
            <a:r>
              <a:rPr lang="ru-RU" b="1" dirty="0"/>
              <a:t>, </a:t>
            </a:r>
            <a:r>
              <a:rPr lang="ru-RU" b="1" dirty="0" err="1"/>
              <a:t>моніторинг</a:t>
            </a:r>
            <a:r>
              <a:rPr lang="ru-RU" b="1" dirty="0"/>
              <a:t> і </a:t>
            </a:r>
            <a:r>
              <a:rPr lang="ru-RU" b="1" dirty="0" err="1"/>
              <a:t>прийняття</a:t>
            </a:r>
            <a:r>
              <a:rPr lang="ru-RU" b="1" dirty="0"/>
              <a:t> </a:t>
            </a:r>
            <a:r>
              <a:rPr lang="ru-RU" b="1" dirty="0" err="1"/>
              <a:t>рішень</a:t>
            </a:r>
            <a:r>
              <a:rPr lang="ru-RU" b="1" dirty="0"/>
              <a:t>.</a:t>
            </a:r>
          </a:p>
          <a:p>
            <a:endParaRPr lang="ru-RU" b="1" dirty="0"/>
          </a:p>
          <a:p>
            <a:r>
              <a:rPr lang="ru-RU" b="1" dirty="0" err="1"/>
              <a:t>Сформувати</a:t>
            </a:r>
            <a:r>
              <a:rPr lang="ru-RU" b="1" dirty="0"/>
              <a:t> </a:t>
            </a:r>
            <a:r>
              <a:rPr lang="ru-RU" b="1" dirty="0" err="1"/>
              <a:t>здатність</a:t>
            </a:r>
            <a:r>
              <a:rPr lang="ru-RU" b="1" dirty="0"/>
              <a:t> </a:t>
            </a:r>
            <a:r>
              <a:rPr lang="ru-RU" b="1" dirty="0" err="1"/>
              <a:t>діяти</a:t>
            </a:r>
            <a:r>
              <a:rPr lang="ru-RU" b="1" dirty="0"/>
              <a:t> в </a:t>
            </a:r>
            <a:r>
              <a:rPr lang="ru-RU" b="1" dirty="0" err="1"/>
              <a:t>умовах</a:t>
            </a:r>
            <a:r>
              <a:rPr lang="ru-RU" b="1" dirty="0"/>
              <a:t> криз через </a:t>
            </a:r>
            <a:r>
              <a:rPr lang="ru-RU" b="1" dirty="0" err="1"/>
              <a:t>впровадження</a:t>
            </a:r>
            <a:r>
              <a:rPr lang="ru-RU" b="1" dirty="0"/>
              <a:t> </a:t>
            </a:r>
            <a:r>
              <a:rPr lang="ru-RU" b="1" dirty="0" err="1"/>
              <a:t>цифрових</a:t>
            </a:r>
            <a:r>
              <a:rPr lang="ru-RU" b="1" dirty="0"/>
              <a:t> </a:t>
            </a:r>
            <a:r>
              <a:rPr lang="ru-RU" b="1" dirty="0" err="1"/>
              <a:t>рішень</a:t>
            </a:r>
            <a:r>
              <a:rPr lang="ru-RU" b="1" dirty="0"/>
              <a:t> та </a:t>
            </a:r>
            <a:r>
              <a:rPr lang="ru-RU" b="1" dirty="0" err="1"/>
              <a:t>забезпечення</a:t>
            </a:r>
            <a:r>
              <a:rPr lang="ru-RU" b="1" dirty="0"/>
              <a:t> </a:t>
            </a:r>
            <a:r>
              <a:rPr lang="ru-RU" b="1" dirty="0" err="1"/>
              <a:t>безпеки</a:t>
            </a:r>
            <a:r>
              <a:rPr lang="ru-RU" b="1" dirty="0"/>
              <a:t> в </a:t>
            </a:r>
            <a:r>
              <a:rPr lang="ru-RU" b="1" dirty="0" err="1"/>
              <a:t>освіті</a:t>
            </a:r>
            <a:r>
              <a:rPr lang="ru-RU" b="1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7846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523" y="1562470"/>
            <a:ext cx="4979516" cy="3478898"/>
          </a:xfrm>
        </p:spPr>
        <p:txBody>
          <a:bodyPr/>
          <a:lstStyle/>
          <a:p>
            <a:r>
              <a:rPr lang="uk-UA" b="1" dirty="0"/>
              <a:t>У разі успішного завершення курсу студент </a:t>
            </a:r>
            <a:r>
              <a:rPr lang="uk-UA" b="1" u="sng" dirty="0"/>
              <a:t>зможе</a:t>
            </a:r>
            <a:r>
              <a:rPr lang="uk-UA" b="1" dirty="0"/>
              <a:t>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type="body" idx="1"/>
          </p:nvPr>
        </p:nvSpPr>
        <p:spPr>
          <a:xfrm>
            <a:off x="6531575" y="1127464"/>
            <a:ext cx="5337870" cy="4856086"/>
          </a:xfrm>
        </p:spPr>
        <p:txBody>
          <a:bodyPr anchor="t">
            <a:noAutofit/>
          </a:bodyPr>
          <a:lstStyle/>
          <a:p>
            <a:pPr marL="228600" indent="-228600">
              <a:buFont typeface="+mj-lt"/>
              <a:buAutoNum type="arabicPeriod"/>
            </a:pPr>
            <a:r>
              <a:rPr lang="ru-RU" sz="1000" dirty="0" err="1">
                <a:latin typeface="Arial Black" panose="020B0A04020102020204" pitchFamily="34" charset="0"/>
                <a:cs typeface="Arial" panose="020B0604020202020204" pitchFamily="34" charset="0"/>
              </a:rPr>
              <a:t>Самостійно</a:t>
            </a:r>
            <a:r>
              <a:rPr lang="ru-RU" sz="1000" dirty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  <a:cs typeface="Arial" panose="020B0604020202020204" pitchFamily="34" charset="0"/>
              </a:rPr>
              <a:t>здійснювати</a:t>
            </a:r>
            <a:r>
              <a:rPr lang="ru-RU" sz="1000" dirty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  <a:cs typeface="Arial" panose="020B0604020202020204" pitchFamily="34" charset="0"/>
              </a:rPr>
              <a:t>пошук</a:t>
            </a:r>
            <a:r>
              <a:rPr lang="ru-RU" sz="1000" dirty="0">
                <a:latin typeface="Arial Black" panose="020B0A04020102020204" pitchFamily="34" charset="0"/>
                <a:cs typeface="Arial" panose="020B0604020202020204" pitchFamily="34" charset="0"/>
              </a:rPr>
              <a:t>, </a:t>
            </a:r>
            <a:r>
              <a:rPr lang="ru-RU" sz="1000" dirty="0" err="1">
                <a:latin typeface="Arial Black" panose="020B0A04020102020204" pitchFamily="34" charset="0"/>
                <a:cs typeface="Arial" panose="020B0604020202020204" pitchFamily="34" charset="0"/>
              </a:rPr>
              <a:t>добір</a:t>
            </a:r>
            <a:r>
              <a:rPr lang="ru-RU" sz="1000" dirty="0">
                <a:latin typeface="Arial Black" panose="020B0A04020102020204" pitchFamily="34" charset="0"/>
                <a:cs typeface="Arial" panose="020B0604020202020204" pitchFamily="34" charset="0"/>
              </a:rPr>
              <a:t> і </a:t>
            </a:r>
            <a:r>
              <a:rPr lang="ru-RU" sz="1000" dirty="0" err="1">
                <a:latin typeface="Arial Black" panose="020B0A04020102020204" pitchFamily="34" charset="0"/>
                <a:cs typeface="Arial" panose="020B0604020202020204" pitchFamily="34" charset="0"/>
              </a:rPr>
              <a:t>оброблення</a:t>
            </a:r>
            <a:r>
              <a:rPr lang="ru-RU" sz="1000" dirty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  <a:cs typeface="Arial" panose="020B0604020202020204" pitchFamily="34" charset="0"/>
              </a:rPr>
              <a:t>інформації</a:t>
            </a:r>
            <a:r>
              <a:rPr lang="ru-RU" sz="1000" dirty="0">
                <a:latin typeface="Arial Black" panose="020B0A04020102020204" pitchFamily="34" charset="0"/>
                <a:cs typeface="Arial" panose="020B0604020202020204" pitchFamily="34" charset="0"/>
              </a:rPr>
              <a:t> з </a:t>
            </a:r>
            <a:r>
              <a:rPr lang="ru-RU" sz="1000" dirty="0" err="1">
                <a:latin typeface="Arial Black" panose="020B0A04020102020204" pitchFamily="34" charset="0"/>
                <a:cs typeface="Arial" panose="020B0604020202020204" pitchFamily="34" charset="0"/>
              </a:rPr>
              <a:t>різноманітних</a:t>
            </a:r>
            <a:r>
              <a:rPr lang="ru-RU" sz="1000" dirty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  <a:cs typeface="Arial" panose="020B0604020202020204" pitchFamily="34" charset="0"/>
              </a:rPr>
              <a:t>джерел</a:t>
            </a:r>
            <a:r>
              <a:rPr lang="ru-RU" sz="1000" dirty="0">
                <a:latin typeface="Arial Black" panose="020B0A04020102020204" pitchFamily="34" charset="0"/>
                <a:cs typeface="Arial" panose="020B0604020202020204" pitchFamily="34" charset="0"/>
              </a:rPr>
              <a:t> (</a:t>
            </a:r>
            <a:r>
              <a:rPr lang="ru-RU" sz="1000" dirty="0" err="1">
                <a:latin typeface="Arial Black" panose="020B0A04020102020204" pitchFamily="34" charset="0"/>
                <a:cs typeface="Arial" panose="020B0604020202020204" pitchFamily="34" charset="0"/>
              </a:rPr>
              <a:t>друкованих</a:t>
            </a:r>
            <a:r>
              <a:rPr lang="ru-RU" sz="1000" dirty="0">
                <a:latin typeface="Arial Black" panose="020B0A04020102020204" pitchFamily="34" charset="0"/>
                <a:cs typeface="Arial" panose="020B0604020202020204" pitchFamily="34" charset="0"/>
              </a:rPr>
              <a:t>, </a:t>
            </a:r>
            <a:r>
              <a:rPr lang="ru-RU" sz="1000" dirty="0" err="1">
                <a:latin typeface="Arial Black" panose="020B0A04020102020204" pitchFamily="34" charset="0"/>
                <a:cs typeface="Arial" panose="020B0604020202020204" pitchFamily="34" charset="0"/>
              </a:rPr>
              <a:t>електронних</a:t>
            </a:r>
            <a:r>
              <a:rPr lang="ru-RU" sz="1000" dirty="0">
                <a:latin typeface="Arial Black" panose="020B0A04020102020204" pitchFamily="34" charset="0"/>
                <a:cs typeface="Arial" panose="020B0604020202020204" pitchFamily="34" charset="0"/>
              </a:rPr>
              <a:t>, </a:t>
            </a:r>
            <a:r>
              <a:rPr lang="ru-RU" sz="1000" dirty="0" err="1">
                <a:latin typeface="Arial Black" panose="020B0A04020102020204" pitchFamily="34" charset="0"/>
                <a:cs typeface="Arial" panose="020B0604020202020204" pitchFamily="34" charset="0"/>
              </a:rPr>
              <a:t>офіційних</a:t>
            </a:r>
            <a:r>
              <a:rPr lang="ru-RU" sz="1000" dirty="0">
                <a:latin typeface="Arial Black" panose="020B0A04020102020204" pitchFamily="34" charset="0"/>
                <a:cs typeface="Arial" panose="020B0604020202020204" pitchFamily="34" charset="0"/>
              </a:rPr>
              <a:t>, </a:t>
            </a:r>
            <a:r>
              <a:rPr lang="ru-RU" sz="1000" dirty="0" err="1">
                <a:latin typeface="Arial Black" panose="020B0A04020102020204" pitchFamily="34" charset="0"/>
                <a:cs typeface="Arial" panose="020B0604020202020204" pitchFamily="34" charset="0"/>
              </a:rPr>
              <a:t>наукових</a:t>
            </a:r>
            <a:r>
              <a:rPr lang="ru-RU" sz="1000" dirty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  <a:cs typeface="Arial" panose="020B0604020202020204" pitchFamily="34" charset="0"/>
              </a:rPr>
              <a:t>тощо</a:t>
            </a:r>
            <a:r>
              <a:rPr lang="ru-RU" sz="1000" dirty="0">
                <a:latin typeface="Arial Black" panose="020B0A04020102020204" pitchFamily="34" charset="0"/>
                <a:cs typeface="Arial" panose="020B0604020202020204" pitchFamily="34" charset="0"/>
              </a:rPr>
              <a:t>) у </a:t>
            </a:r>
            <a:r>
              <a:rPr lang="ru-RU" sz="1000" dirty="0" err="1">
                <a:latin typeface="Arial Black" panose="020B0A04020102020204" pitchFamily="34" charset="0"/>
                <a:cs typeface="Arial" panose="020B0604020202020204" pitchFamily="34" charset="0"/>
              </a:rPr>
              <a:t>сфері</a:t>
            </a:r>
            <a:r>
              <a:rPr lang="ru-RU" sz="1000" dirty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  <a:cs typeface="Arial" panose="020B0604020202020204" pitchFamily="34" charset="0"/>
              </a:rPr>
              <a:t>освітнього</a:t>
            </a:r>
            <a:r>
              <a:rPr lang="ru-RU" sz="1000" dirty="0">
                <a:latin typeface="Arial Black" panose="020B0A04020102020204" pitchFamily="34" charset="0"/>
                <a:cs typeface="Arial" panose="020B0604020202020204" pitchFamily="34" charset="0"/>
              </a:rPr>
              <a:t> менеджменту та </a:t>
            </a:r>
            <a:r>
              <a:rPr lang="ru-RU" sz="1000" dirty="0" err="1">
                <a:latin typeface="Arial Black" panose="020B0A04020102020204" pitchFamily="34" charset="0"/>
                <a:cs typeface="Arial" panose="020B0604020202020204" pitchFamily="34" charset="0"/>
              </a:rPr>
              <a:t>педагогіки</a:t>
            </a:r>
            <a:r>
              <a:rPr lang="ru-RU" sz="1000" dirty="0">
                <a:latin typeface="Arial Black" panose="020B0A04020102020204" pitchFamily="34" charset="0"/>
                <a:cs typeface="Arial" panose="020B0604020202020204" pitchFamily="34" charset="0"/>
              </a:rPr>
              <a:t>.</a:t>
            </a:r>
          </a:p>
          <a:p>
            <a:pPr marL="228600" indent="-228600">
              <a:buFont typeface="+mj-lt"/>
              <a:buAutoNum type="arabicPeriod"/>
            </a:pPr>
            <a:endParaRPr lang="ru-RU" sz="1000" dirty="0"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marL="228600" indent="-228600">
              <a:buFont typeface="+mj-lt"/>
              <a:buAutoNum type="arabicPeriod"/>
            </a:pPr>
            <a:r>
              <a:rPr lang="ru-RU" sz="1000" dirty="0">
                <a:latin typeface="Arial Black" panose="020B0A04020102020204" pitchFamily="34" charset="0"/>
                <a:cs typeface="Arial" panose="020B0604020202020204" pitchFamily="34" charset="0"/>
              </a:rPr>
              <a:t>Критично </a:t>
            </a:r>
            <a:r>
              <a:rPr lang="ru-RU" sz="1000" dirty="0" err="1">
                <a:latin typeface="Arial Black" panose="020B0A04020102020204" pitchFamily="34" charset="0"/>
                <a:cs typeface="Arial" panose="020B0604020202020204" pitchFamily="34" charset="0"/>
              </a:rPr>
              <a:t>аналізувати</a:t>
            </a:r>
            <a:r>
              <a:rPr lang="ru-RU" sz="1000" dirty="0">
                <a:latin typeface="Arial Black" panose="020B0A04020102020204" pitchFamily="34" charset="0"/>
                <a:cs typeface="Arial" panose="020B0604020202020204" pitchFamily="34" charset="0"/>
              </a:rPr>
              <a:t>, </a:t>
            </a:r>
            <a:r>
              <a:rPr lang="ru-RU" sz="1000" dirty="0" err="1">
                <a:latin typeface="Arial Black" panose="020B0A04020102020204" pitchFamily="34" charset="0"/>
                <a:cs typeface="Arial" panose="020B0604020202020204" pitchFamily="34" charset="0"/>
              </a:rPr>
              <a:t>систематизувати</a:t>
            </a:r>
            <a:r>
              <a:rPr lang="ru-RU" sz="1000" dirty="0">
                <a:latin typeface="Arial Black" panose="020B0A04020102020204" pitchFamily="34" charset="0"/>
                <a:cs typeface="Arial" panose="020B0604020202020204" pitchFamily="34" charset="0"/>
              </a:rPr>
              <a:t> та </a:t>
            </a:r>
            <a:r>
              <a:rPr lang="ru-RU" sz="1000" dirty="0" err="1">
                <a:latin typeface="Arial Black" panose="020B0A04020102020204" pitchFamily="34" charset="0"/>
                <a:cs typeface="Arial" panose="020B0604020202020204" pitchFamily="34" charset="0"/>
              </a:rPr>
              <a:t>оцінювати</a:t>
            </a:r>
            <a:r>
              <a:rPr lang="ru-RU" sz="1000" dirty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  <a:cs typeface="Arial" panose="020B0604020202020204" pitchFamily="34" charset="0"/>
              </a:rPr>
              <a:t>інформацію</a:t>
            </a:r>
            <a:r>
              <a:rPr lang="ru-RU" sz="1000" dirty="0">
                <a:latin typeface="Arial Black" panose="020B0A04020102020204" pitchFamily="34" charset="0"/>
                <a:cs typeface="Arial" panose="020B0604020202020204" pitchFamily="34" charset="0"/>
              </a:rPr>
              <a:t>, </a:t>
            </a:r>
            <a:r>
              <a:rPr lang="ru-RU" sz="1000" dirty="0" err="1">
                <a:latin typeface="Arial Black" panose="020B0A04020102020204" pitchFamily="34" charset="0"/>
                <a:cs typeface="Arial" panose="020B0604020202020204" pitchFamily="34" charset="0"/>
              </a:rPr>
              <a:t>визначаючи</a:t>
            </a:r>
            <a:r>
              <a:rPr lang="ru-RU" sz="1000" dirty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  <a:cs typeface="Arial" panose="020B0604020202020204" pitchFamily="34" charset="0"/>
              </a:rPr>
              <a:t>її</a:t>
            </a:r>
            <a:r>
              <a:rPr lang="ru-RU" sz="1000" dirty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  <a:cs typeface="Arial" panose="020B0604020202020204" pitchFamily="34" charset="0"/>
              </a:rPr>
              <a:t>достовірність</a:t>
            </a:r>
            <a:r>
              <a:rPr lang="ru-RU" sz="1000" dirty="0">
                <a:latin typeface="Arial Black" panose="020B0A04020102020204" pitchFamily="34" charset="0"/>
                <a:cs typeface="Arial" panose="020B0604020202020204" pitchFamily="34" charset="0"/>
              </a:rPr>
              <a:t>, </a:t>
            </a:r>
            <a:r>
              <a:rPr lang="ru-RU" sz="1000" dirty="0" err="1">
                <a:latin typeface="Arial Black" panose="020B0A04020102020204" pitchFamily="34" charset="0"/>
                <a:cs typeface="Arial" panose="020B0604020202020204" pitchFamily="34" charset="0"/>
              </a:rPr>
              <a:t>актуальність</a:t>
            </a:r>
            <a:r>
              <a:rPr lang="ru-RU" sz="1000" dirty="0">
                <a:latin typeface="Arial Black" panose="020B0A04020102020204" pitchFamily="34" charset="0"/>
                <a:cs typeface="Arial" panose="020B0604020202020204" pitchFamily="34" charset="0"/>
              </a:rPr>
              <a:t> і </a:t>
            </a:r>
            <a:r>
              <a:rPr lang="ru-RU" sz="1000" dirty="0" err="1">
                <a:latin typeface="Arial Black" panose="020B0A04020102020204" pitchFamily="34" charset="0"/>
                <a:cs typeface="Arial" panose="020B0604020202020204" pitchFamily="34" charset="0"/>
              </a:rPr>
              <a:t>відповідність</a:t>
            </a:r>
            <a:r>
              <a:rPr lang="ru-RU" sz="1000" dirty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  <a:cs typeface="Arial" panose="020B0604020202020204" pitchFamily="34" charset="0"/>
              </a:rPr>
              <a:t>професійним</a:t>
            </a:r>
            <a:r>
              <a:rPr lang="ru-RU" sz="1000" dirty="0">
                <a:latin typeface="Arial Black" panose="020B0A04020102020204" pitchFamily="34" charset="0"/>
                <a:cs typeface="Arial" panose="020B0604020202020204" pitchFamily="34" charset="0"/>
              </a:rPr>
              <a:t> потребам </a:t>
            </a:r>
            <a:r>
              <a:rPr lang="ru-RU" sz="1000" dirty="0" err="1">
                <a:latin typeface="Arial Black" panose="020B0A04020102020204" pitchFamily="34" charset="0"/>
                <a:cs typeface="Arial" panose="020B0604020202020204" pitchFamily="34" charset="0"/>
              </a:rPr>
              <a:t>управління</a:t>
            </a:r>
            <a:r>
              <a:rPr lang="ru-RU" sz="1000" dirty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  <a:cs typeface="Arial" panose="020B0604020202020204" pitchFamily="34" charset="0"/>
              </a:rPr>
              <a:t>освітою</a:t>
            </a:r>
            <a:r>
              <a:rPr lang="ru-RU" sz="1000" dirty="0">
                <a:latin typeface="Arial Black" panose="020B0A04020102020204" pitchFamily="34" charset="0"/>
                <a:cs typeface="Arial" panose="020B0604020202020204" pitchFamily="34" charset="0"/>
              </a:rPr>
              <a:t>.</a:t>
            </a:r>
          </a:p>
          <a:p>
            <a:pPr marL="228600" indent="-228600">
              <a:buFont typeface="+mj-lt"/>
              <a:buAutoNum type="arabicPeriod"/>
            </a:pPr>
            <a:endParaRPr lang="ru-RU" sz="1000" dirty="0"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marL="228600" indent="-228600">
              <a:buFont typeface="+mj-lt"/>
              <a:buAutoNum type="arabicPeriod"/>
            </a:pPr>
            <a:r>
              <a:rPr lang="ru-RU" sz="1000" dirty="0" err="1">
                <a:latin typeface="Arial Black" panose="020B0A04020102020204" pitchFamily="34" charset="0"/>
                <a:cs typeface="Arial" panose="020B0604020202020204" pitchFamily="34" charset="0"/>
              </a:rPr>
              <a:t>Виявляти</a:t>
            </a:r>
            <a:r>
              <a:rPr lang="ru-RU" sz="1000" dirty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  <a:cs typeface="Arial" panose="020B0604020202020204" pitchFamily="34" charset="0"/>
              </a:rPr>
              <a:t>управлінські</a:t>
            </a:r>
            <a:r>
              <a:rPr lang="ru-RU" sz="1000" dirty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  <a:cs typeface="Arial" panose="020B0604020202020204" pitchFamily="34" charset="0"/>
              </a:rPr>
              <a:t>проблеми</a:t>
            </a:r>
            <a:r>
              <a:rPr lang="ru-RU" sz="1000" dirty="0">
                <a:latin typeface="Arial Black" panose="020B0A04020102020204" pitchFamily="34" charset="0"/>
                <a:cs typeface="Arial" panose="020B0604020202020204" pitchFamily="34" charset="0"/>
              </a:rPr>
              <a:t>, </a:t>
            </a:r>
            <a:r>
              <a:rPr lang="ru-RU" sz="1000" dirty="0" err="1">
                <a:latin typeface="Arial Black" panose="020B0A04020102020204" pitchFamily="34" charset="0"/>
                <a:cs typeface="Arial" panose="020B0604020202020204" pitchFamily="34" charset="0"/>
              </a:rPr>
              <a:t>формулювати</a:t>
            </a:r>
            <a:r>
              <a:rPr lang="ru-RU" sz="1000" dirty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  <a:cs typeface="Arial" panose="020B0604020202020204" pitchFamily="34" charset="0"/>
              </a:rPr>
              <a:t>їх</a:t>
            </a:r>
            <a:r>
              <a:rPr lang="ru-RU" sz="1000" dirty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  <a:cs typeface="Arial" panose="020B0604020202020204" pitchFamily="34" charset="0"/>
              </a:rPr>
              <a:t>сутність</a:t>
            </a:r>
            <a:r>
              <a:rPr lang="ru-RU" sz="1000" dirty="0">
                <a:latin typeface="Arial Black" panose="020B0A04020102020204" pitchFamily="34" charset="0"/>
                <a:cs typeface="Arial" panose="020B0604020202020204" pitchFamily="34" charset="0"/>
              </a:rPr>
              <a:t> та </a:t>
            </a:r>
            <a:r>
              <a:rPr lang="ru-RU" sz="1000" dirty="0" err="1">
                <a:latin typeface="Arial Black" panose="020B0A04020102020204" pitchFamily="34" charset="0"/>
                <a:cs typeface="Arial" panose="020B0604020202020204" pitchFamily="34" charset="0"/>
              </a:rPr>
              <a:t>знаходити</a:t>
            </a:r>
            <a:r>
              <a:rPr lang="ru-RU" sz="1000" dirty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  <a:cs typeface="Arial" panose="020B0604020202020204" pitchFamily="34" charset="0"/>
              </a:rPr>
              <a:t>ефективні</a:t>
            </a:r>
            <a:r>
              <a:rPr lang="ru-RU" sz="1000" dirty="0">
                <a:latin typeface="Arial Black" panose="020B0A04020102020204" pitchFamily="34" charset="0"/>
                <a:cs typeface="Arial" panose="020B0604020202020204" pitchFamily="34" charset="0"/>
              </a:rPr>
              <a:t> шляхи </a:t>
            </a:r>
            <a:r>
              <a:rPr lang="ru-RU" sz="1000" dirty="0" err="1">
                <a:latin typeface="Arial Black" panose="020B0A04020102020204" pitchFamily="34" charset="0"/>
                <a:cs typeface="Arial" panose="020B0604020202020204" pitchFamily="34" charset="0"/>
              </a:rPr>
              <a:t>розв’язання</a:t>
            </a:r>
            <a:r>
              <a:rPr lang="ru-RU" sz="1000" dirty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  <a:cs typeface="Arial" panose="020B0604020202020204" pitchFamily="34" charset="0"/>
              </a:rPr>
              <a:t>із</a:t>
            </a:r>
            <a:r>
              <a:rPr lang="ru-RU" sz="1000" dirty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  <a:cs typeface="Arial" panose="020B0604020202020204" pitchFamily="34" charset="0"/>
              </a:rPr>
              <a:t>застосуванням</a:t>
            </a:r>
            <a:r>
              <a:rPr lang="ru-RU" sz="1000" dirty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  <a:cs typeface="Arial" panose="020B0604020202020204" pitchFamily="34" charset="0"/>
              </a:rPr>
              <a:t>сучасних</a:t>
            </a:r>
            <a:r>
              <a:rPr lang="ru-RU" sz="1000" dirty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  <a:cs typeface="Arial" panose="020B0604020202020204" pitchFamily="34" charset="0"/>
              </a:rPr>
              <a:t>теорій</a:t>
            </a:r>
            <a:r>
              <a:rPr lang="ru-RU" sz="1000" dirty="0">
                <a:latin typeface="Arial Black" panose="020B0A04020102020204" pitchFamily="34" charset="0"/>
                <a:cs typeface="Arial" panose="020B0604020202020204" pitchFamily="34" charset="0"/>
              </a:rPr>
              <a:t>, </a:t>
            </a:r>
            <a:r>
              <a:rPr lang="ru-RU" sz="1000" dirty="0" err="1">
                <a:latin typeface="Arial Black" panose="020B0A04020102020204" pitchFamily="34" charset="0"/>
                <a:cs typeface="Arial" panose="020B0604020202020204" pitchFamily="34" charset="0"/>
              </a:rPr>
              <a:t>підходів</a:t>
            </a:r>
            <a:r>
              <a:rPr lang="ru-RU" sz="1000" dirty="0">
                <a:latin typeface="Arial Black" panose="020B0A04020102020204" pitchFamily="34" charset="0"/>
                <a:cs typeface="Arial" panose="020B0604020202020204" pitchFamily="34" charset="0"/>
              </a:rPr>
              <a:t> і методик.</a:t>
            </a:r>
          </a:p>
          <a:p>
            <a:pPr marL="228600" indent="-228600">
              <a:buFont typeface="+mj-lt"/>
              <a:buAutoNum type="arabicPeriod"/>
            </a:pPr>
            <a:endParaRPr lang="ru-RU" sz="1000" dirty="0"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marL="228600" indent="-228600">
              <a:buFont typeface="+mj-lt"/>
              <a:buAutoNum type="arabicPeriod"/>
            </a:pPr>
            <a:r>
              <a:rPr lang="ru-RU" sz="1000" dirty="0" err="1">
                <a:latin typeface="Arial Black" panose="020B0A04020102020204" pitchFamily="34" charset="0"/>
                <a:cs typeface="Arial" panose="020B0604020202020204" pitchFamily="34" charset="0"/>
              </a:rPr>
              <a:t>Приймати</a:t>
            </a:r>
            <a:r>
              <a:rPr lang="ru-RU" sz="1000" dirty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  <a:cs typeface="Arial" panose="020B0604020202020204" pitchFamily="34" charset="0"/>
              </a:rPr>
              <a:t>обґрунтовані</a:t>
            </a:r>
            <a:r>
              <a:rPr lang="ru-RU" sz="1000" dirty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  <a:cs typeface="Arial" panose="020B0604020202020204" pitchFamily="34" charset="0"/>
              </a:rPr>
              <a:t>управлінські</a:t>
            </a:r>
            <a:r>
              <a:rPr lang="ru-RU" sz="1000" dirty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  <a:cs typeface="Arial" panose="020B0604020202020204" pitchFamily="34" charset="0"/>
              </a:rPr>
              <a:t>рішення</a:t>
            </a:r>
            <a:r>
              <a:rPr lang="ru-RU" sz="1000" dirty="0">
                <a:latin typeface="Arial Black" panose="020B0A04020102020204" pitchFamily="34" charset="0"/>
                <a:cs typeface="Arial" panose="020B0604020202020204" pitchFamily="34" charset="0"/>
              </a:rPr>
              <a:t> в </a:t>
            </a:r>
            <a:r>
              <a:rPr lang="ru-RU" sz="1000" dirty="0" err="1">
                <a:latin typeface="Arial Black" panose="020B0A04020102020204" pitchFamily="34" charset="0"/>
                <a:cs typeface="Arial" panose="020B0604020202020204" pitchFamily="34" charset="0"/>
              </a:rPr>
              <a:t>умовах</a:t>
            </a:r>
            <a:r>
              <a:rPr lang="ru-RU" sz="1000" dirty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  <a:cs typeface="Arial" panose="020B0604020202020204" pitchFamily="34" charset="0"/>
              </a:rPr>
              <a:t>невизначеності</a:t>
            </a:r>
            <a:r>
              <a:rPr lang="ru-RU" sz="1000" dirty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  <a:cs typeface="Arial" panose="020B0604020202020204" pitchFamily="34" charset="0"/>
              </a:rPr>
              <a:t>або</a:t>
            </a:r>
            <a:r>
              <a:rPr lang="ru-RU" sz="1000" dirty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  <a:cs typeface="Arial" panose="020B0604020202020204" pitchFamily="34" charset="0"/>
              </a:rPr>
              <a:t>недостатньої</a:t>
            </a:r>
            <a:r>
              <a:rPr lang="ru-RU" sz="1000" dirty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  <a:cs typeface="Arial" panose="020B0604020202020204" pitchFamily="34" charset="0"/>
              </a:rPr>
              <a:t>інформації</a:t>
            </a:r>
            <a:r>
              <a:rPr lang="ru-RU" sz="1000" dirty="0">
                <a:latin typeface="Arial Black" panose="020B0A04020102020204" pitchFamily="34" charset="0"/>
                <a:cs typeface="Arial" panose="020B0604020202020204" pitchFamily="34" charset="0"/>
              </a:rPr>
              <a:t>, з </a:t>
            </a:r>
            <a:r>
              <a:rPr lang="ru-RU" sz="1000" dirty="0" err="1">
                <a:latin typeface="Arial Black" panose="020B0A04020102020204" pitchFamily="34" charset="0"/>
                <a:cs typeface="Arial" panose="020B0604020202020204" pitchFamily="34" charset="0"/>
              </a:rPr>
              <a:t>урахуванням</a:t>
            </a:r>
            <a:r>
              <a:rPr lang="ru-RU" sz="1000" dirty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  <a:cs typeface="Arial" panose="020B0604020202020204" pitchFamily="34" charset="0"/>
              </a:rPr>
              <a:t>різних</a:t>
            </a:r>
            <a:r>
              <a:rPr lang="ru-RU" sz="1000" dirty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  <a:cs typeface="Arial" panose="020B0604020202020204" pitchFamily="34" charset="0"/>
              </a:rPr>
              <a:t>критеріїв</a:t>
            </a:r>
            <a:r>
              <a:rPr lang="ru-RU" sz="1000" dirty="0">
                <a:latin typeface="Arial Black" panose="020B0A04020102020204" pitchFamily="34" charset="0"/>
                <a:cs typeface="Arial" panose="020B0604020202020204" pitchFamily="34" charset="0"/>
              </a:rPr>
              <a:t>, </a:t>
            </a:r>
            <a:r>
              <a:rPr lang="ru-RU" sz="1000" dirty="0" err="1">
                <a:latin typeface="Arial Black" panose="020B0A04020102020204" pitchFamily="34" charset="0"/>
                <a:cs typeface="Arial" panose="020B0604020202020204" pitchFamily="34" charset="0"/>
              </a:rPr>
              <a:t>інтересів</a:t>
            </a:r>
            <a:r>
              <a:rPr lang="ru-RU" sz="1000" dirty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  <a:cs typeface="Arial" panose="020B0604020202020204" pitchFamily="34" charset="0"/>
              </a:rPr>
              <a:t>зацікавлених</a:t>
            </a:r>
            <a:r>
              <a:rPr lang="ru-RU" sz="1000" dirty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  <a:cs typeface="Arial" panose="020B0604020202020204" pitchFamily="34" charset="0"/>
              </a:rPr>
              <a:t>сторін</a:t>
            </a:r>
            <a:r>
              <a:rPr lang="ru-RU" sz="1000" dirty="0">
                <a:latin typeface="Arial Black" panose="020B0A04020102020204" pitchFamily="34" charset="0"/>
                <a:cs typeface="Arial" panose="020B0604020202020204" pitchFamily="34" charset="0"/>
              </a:rPr>
              <a:t> та </a:t>
            </a:r>
            <a:r>
              <a:rPr lang="ru-RU" sz="1000" dirty="0" err="1">
                <a:latin typeface="Arial Black" panose="020B0A04020102020204" pitchFamily="34" charset="0"/>
                <a:cs typeface="Arial" panose="020B0604020202020204" pitchFamily="34" charset="0"/>
              </a:rPr>
              <a:t>специфіки</a:t>
            </a:r>
            <a:r>
              <a:rPr lang="ru-RU" sz="1000" dirty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  <a:cs typeface="Arial" panose="020B0604020202020204" pitchFamily="34" charset="0"/>
              </a:rPr>
              <a:t>освітнього</a:t>
            </a:r>
            <a:r>
              <a:rPr lang="ru-RU" sz="1000" dirty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  <a:cs typeface="Arial" panose="020B0604020202020204" pitchFamily="34" charset="0"/>
              </a:rPr>
              <a:t>середовища</a:t>
            </a:r>
            <a:r>
              <a:rPr lang="ru-RU" sz="1000" dirty="0">
                <a:latin typeface="Arial Black" panose="020B0A04020102020204" pitchFamily="34" charset="0"/>
                <a:cs typeface="Arial" panose="020B0604020202020204" pitchFamily="34" charset="0"/>
              </a:rPr>
              <a:t>.</a:t>
            </a:r>
          </a:p>
          <a:p>
            <a:pPr marL="228600" indent="-228600">
              <a:buFont typeface="+mj-lt"/>
              <a:buAutoNum type="arabicPeriod"/>
            </a:pPr>
            <a:endParaRPr lang="ru-RU" sz="1000" dirty="0"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marL="228600" indent="-228600">
              <a:buFont typeface="+mj-lt"/>
              <a:buAutoNum type="arabicPeriod"/>
            </a:pPr>
            <a:r>
              <a:rPr lang="ru-RU" sz="1000" dirty="0" err="1">
                <a:latin typeface="Arial Black" panose="020B0A04020102020204" pitchFamily="34" charset="0"/>
                <a:cs typeface="Arial" panose="020B0604020202020204" pitchFamily="34" charset="0"/>
              </a:rPr>
              <a:t>Здійснювати</a:t>
            </a:r>
            <a:r>
              <a:rPr lang="ru-RU" sz="1000" dirty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  <a:cs typeface="Arial" panose="020B0604020202020204" pitchFamily="34" charset="0"/>
              </a:rPr>
              <a:t>професійну</a:t>
            </a:r>
            <a:r>
              <a:rPr lang="ru-RU" sz="1000" dirty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  <a:cs typeface="Arial" panose="020B0604020202020204" pitchFamily="34" charset="0"/>
              </a:rPr>
              <a:t>консультативну</a:t>
            </a:r>
            <a:r>
              <a:rPr lang="ru-RU" sz="1000" dirty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  <a:cs typeface="Arial" panose="020B0604020202020204" pitchFamily="34" charset="0"/>
              </a:rPr>
              <a:t>діяльність</a:t>
            </a:r>
            <a:r>
              <a:rPr lang="ru-RU" sz="1000" dirty="0">
                <a:latin typeface="Arial Black" panose="020B0A04020102020204" pitchFamily="34" charset="0"/>
                <a:cs typeface="Arial" panose="020B0604020202020204" pitchFamily="34" charset="0"/>
              </a:rPr>
              <a:t> у </a:t>
            </a:r>
            <a:r>
              <a:rPr lang="ru-RU" sz="1000" dirty="0" err="1">
                <a:latin typeface="Arial Black" panose="020B0A04020102020204" pitchFamily="34" charset="0"/>
                <a:cs typeface="Arial" panose="020B0604020202020204" pitchFamily="34" charset="0"/>
              </a:rPr>
              <a:t>сфері</a:t>
            </a:r>
            <a:r>
              <a:rPr lang="ru-RU" sz="1000" dirty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  <a:cs typeface="Arial" panose="020B0604020202020204" pitchFamily="34" charset="0"/>
              </a:rPr>
              <a:t>управління</a:t>
            </a:r>
            <a:r>
              <a:rPr lang="ru-RU" sz="1000" dirty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  <a:cs typeface="Arial" panose="020B0604020202020204" pitchFamily="34" charset="0"/>
              </a:rPr>
              <a:t>освітою</a:t>
            </a:r>
            <a:r>
              <a:rPr lang="ru-RU" sz="1000" dirty="0">
                <a:latin typeface="Arial Black" panose="020B0A04020102020204" pitchFamily="34" charset="0"/>
                <a:cs typeface="Arial" panose="020B0604020202020204" pitchFamily="34" charset="0"/>
              </a:rPr>
              <a:t>, </a:t>
            </a:r>
            <a:r>
              <a:rPr lang="ru-RU" sz="1000" dirty="0" err="1">
                <a:latin typeface="Arial Black" panose="020B0A04020102020204" pitchFamily="34" charset="0"/>
                <a:cs typeface="Arial" panose="020B0604020202020204" pitchFamily="34" charset="0"/>
              </a:rPr>
              <a:t>надаючи</a:t>
            </a:r>
            <a:r>
              <a:rPr lang="ru-RU" sz="1000" dirty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  <a:cs typeface="Arial" panose="020B0604020202020204" pitchFamily="34" charset="0"/>
              </a:rPr>
              <a:t>рекомендації</a:t>
            </a:r>
            <a:r>
              <a:rPr lang="ru-RU" sz="1000" dirty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  <a:cs typeface="Arial" panose="020B0604020202020204" pitchFamily="34" charset="0"/>
              </a:rPr>
              <a:t>щодо</a:t>
            </a:r>
            <a:r>
              <a:rPr lang="ru-RU" sz="1000" dirty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  <a:cs typeface="Arial" panose="020B0604020202020204" pitchFamily="34" charset="0"/>
              </a:rPr>
              <a:t>вирішення</a:t>
            </a:r>
            <a:r>
              <a:rPr lang="ru-RU" sz="1000" dirty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  <a:cs typeface="Arial" panose="020B0604020202020204" pitchFamily="34" charset="0"/>
              </a:rPr>
              <a:t>педагогічних</a:t>
            </a:r>
            <a:r>
              <a:rPr lang="ru-RU" sz="1000" dirty="0">
                <a:latin typeface="Arial Black" panose="020B0A04020102020204" pitchFamily="34" charset="0"/>
                <a:cs typeface="Arial" panose="020B0604020202020204" pitchFamily="34" charset="0"/>
              </a:rPr>
              <a:t> та </a:t>
            </a:r>
            <a:r>
              <a:rPr lang="ru-RU" sz="1000" dirty="0" err="1">
                <a:latin typeface="Arial Black" panose="020B0A04020102020204" pitchFamily="34" charset="0"/>
                <a:cs typeface="Arial" panose="020B0604020202020204" pitchFamily="34" charset="0"/>
              </a:rPr>
              <a:t>організаційних</a:t>
            </a:r>
            <a:r>
              <a:rPr lang="ru-RU" sz="1000" dirty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  <a:cs typeface="Arial" panose="020B0604020202020204" pitchFamily="34" charset="0"/>
              </a:rPr>
              <a:t>завдань</a:t>
            </a:r>
            <a:r>
              <a:rPr lang="ru-RU" sz="1000" dirty="0">
                <a:latin typeface="Arial Black" panose="020B0A04020102020204" pitchFamily="34" charset="0"/>
                <a:cs typeface="Arial" panose="020B0604020202020204" pitchFamily="34" charset="0"/>
              </a:rPr>
              <a:t> на </a:t>
            </a:r>
            <a:r>
              <a:rPr lang="ru-RU" sz="1000" dirty="0" err="1">
                <a:latin typeface="Arial Black" panose="020B0A04020102020204" pitchFamily="34" charset="0"/>
                <a:cs typeface="Arial" panose="020B0604020202020204" pitchFamily="34" charset="0"/>
              </a:rPr>
              <a:t>основі</a:t>
            </a:r>
            <a:r>
              <a:rPr lang="ru-RU" sz="1000" dirty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  <a:cs typeface="Arial" panose="020B0604020202020204" pitchFamily="34" charset="0"/>
              </a:rPr>
              <a:t>аналізу</a:t>
            </a:r>
            <a:r>
              <a:rPr lang="ru-RU" sz="1000" dirty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  <a:cs typeface="Arial" panose="020B0604020202020204" pitchFamily="34" charset="0"/>
              </a:rPr>
              <a:t>даних</a:t>
            </a:r>
            <a:r>
              <a:rPr lang="ru-RU" sz="1000" dirty="0">
                <a:latin typeface="Arial Black" panose="020B0A04020102020204" pitchFamily="34" charset="0"/>
                <a:cs typeface="Arial" panose="020B0604020202020204" pitchFamily="34" charset="0"/>
              </a:rPr>
              <a:t> і </a:t>
            </a:r>
            <a:r>
              <a:rPr lang="ru-RU" sz="1000" dirty="0" err="1">
                <a:latin typeface="Arial Black" panose="020B0A04020102020204" pitchFamily="34" charset="0"/>
                <a:cs typeface="Arial" panose="020B0604020202020204" pitchFamily="34" charset="0"/>
              </a:rPr>
              <a:t>кращих</a:t>
            </a:r>
            <a:r>
              <a:rPr lang="ru-RU" sz="1000" dirty="0">
                <a:latin typeface="Arial Black" panose="020B0A04020102020204" pitchFamily="34" charset="0"/>
                <a:cs typeface="Arial" panose="020B0604020202020204" pitchFamily="34" charset="0"/>
              </a:rPr>
              <a:t> практик.</a:t>
            </a:r>
            <a:endParaRPr lang="ru-RU" sz="10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8256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618561"/>
            <a:ext cx="8761413" cy="1307893"/>
          </a:xfrm>
        </p:spPr>
        <p:txBody>
          <a:bodyPr/>
          <a:lstStyle/>
          <a:p>
            <a:pPr algn="ctr"/>
            <a:r>
              <a:rPr lang="uk-UA" b="1" dirty="0"/>
              <a:t>Відвідування занять. </a:t>
            </a:r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b="1" dirty="0" smtClean="0"/>
              <a:t>Регуляція пропусків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5257" y="2452579"/>
            <a:ext cx="10279485" cy="4081385"/>
          </a:xfrm>
        </p:spPr>
        <p:txBody>
          <a:bodyPr>
            <a:normAutofit/>
          </a:bodyPr>
          <a:lstStyle/>
          <a:p>
            <a:pPr marL="0" indent="355600" algn="just">
              <a:buNone/>
            </a:pPr>
            <a:r>
              <a:rPr lang="uk-UA" sz="2400" i="1" dirty="0"/>
              <a:t>Відвідування усіх занять є </a:t>
            </a:r>
            <a:r>
              <a:rPr lang="uk-UA" sz="2400" b="1" i="1" dirty="0"/>
              <a:t>обов’язковим</a:t>
            </a:r>
            <a:r>
              <a:rPr lang="uk-UA" sz="2400" i="1" dirty="0"/>
              <a:t>. Студенти, які за певних обставин не можуть відвідувати практичні заняття регулярно, мусять впродовж тижня узгодити із викладачем графік індивідуального відпрацювання пропущених занять. </a:t>
            </a:r>
            <a:endParaRPr lang="uk-UA" sz="2400" i="1" dirty="0" smtClean="0"/>
          </a:p>
          <a:p>
            <a:pPr marL="0" indent="355600" algn="just">
              <a:buNone/>
            </a:pPr>
            <a:r>
              <a:rPr lang="uk-UA" sz="2400" i="1" dirty="0" smtClean="0"/>
              <a:t>Окремі </a:t>
            </a:r>
            <a:r>
              <a:rPr lang="uk-UA" sz="2400" i="1" dirty="0"/>
              <a:t>пропущенні завдання мають бути відпрацьовані на найближчій консультації впродовж тижня після пропуску. </a:t>
            </a:r>
            <a:endParaRPr lang="uk-UA" sz="2400" i="1" dirty="0" smtClean="0"/>
          </a:p>
          <a:p>
            <a:pPr marL="0" indent="355600" algn="just">
              <a:buNone/>
            </a:pPr>
            <a:r>
              <a:rPr lang="uk-UA" sz="2400" i="1" dirty="0" smtClean="0"/>
              <a:t>Відпрацювання </a:t>
            </a:r>
            <a:r>
              <a:rPr lang="uk-UA" sz="2400" i="1" dirty="0"/>
              <a:t>практичних занять здійснюється шляхом виконання студентом усіх завдань відповідно до плану заняття та їх презентація на співбесіді.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4686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/>
              <a:t>Політика академічної </a:t>
            </a:r>
            <a:r>
              <a:rPr lang="uk-UA" b="1" dirty="0" smtClean="0"/>
              <a:t>доброчесності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54954" y="2603500"/>
            <a:ext cx="9835601" cy="3416300"/>
          </a:xfrm>
        </p:spPr>
        <p:txBody>
          <a:bodyPr>
            <a:noAutofit/>
          </a:bodyPr>
          <a:lstStyle/>
          <a:p>
            <a:pPr marL="0" indent="355600" algn="just">
              <a:buNone/>
            </a:pPr>
            <a:r>
              <a:rPr lang="uk-UA" sz="2000" i="1" dirty="0"/>
              <a:t>Кожний студент </a:t>
            </a:r>
            <a:r>
              <a:rPr lang="uk-UA" sz="2000" b="1" i="1" dirty="0"/>
              <a:t>зобов’язаний</a:t>
            </a:r>
            <a:r>
              <a:rPr lang="uk-UA" sz="2000" i="1" dirty="0"/>
              <a:t> дотримуватися принципів академічної доброчесності. </a:t>
            </a:r>
            <a:endParaRPr lang="uk-UA" sz="2000" i="1" dirty="0" smtClean="0"/>
          </a:p>
          <a:p>
            <a:pPr marL="0" indent="355600" algn="just">
              <a:buNone/>
            </a:pPr>
            <a:r>
              <a:rPr lang="uk-UA" sz="2000" i="1" dirty="0" smtClean="0"/>
              <a:t>Письмові </a:t>
            </a:r>
            <a:r>
              <a:rPr lang="uk-UA" sz="2000" i="1" dirty="0"/>
              <a:t>завдання з використанням часткових або повнотекстових запозичень з інших робіт без зазначення авторства – це плагіат. Використання будь-якої інформації (текст, фото, ілюстрації тощо) мають бути правильно процитовані з посиланням на першоджерела. </a:t>
            </a:r>
            <a:endParaRPr lang="uk-UA" sz="2000" i="1" dirty="0" smtClean="0"/>
          </a:p>
          <a:p>
            <a:pPr marL="0" indent="355600" algn="just">
              <a:buNone/>
            </a:pPr>
            <a:r>
              <a:rPr lang="uk-UA" sz="2000" i="1" dirty="0" smtClean="0"/>
              <a:t>До </a:t>
            </a:r>
            <a:r>
              <a:rPr lang="uk-UA" sz="2000" i="1" dirty="0"/>
              <a:t>студентів, у роботах яких буде виявлено списування, плагіат чи інші прояви недоброчесної поведінки можуть бути застосовані різні дисциплінарні </a:t>
            </a:r>
            <a:r>
              <a:rPr lang="uk-UA" sz="2000" i="1" dirty="0" smtClean="0"/>
              <a:t>заходи. </a:t>
            </a:r>
          </a:p>
          <a:p>
            <a:pPr marL="0" indent="355600" algn="just">
              <a:buNone/>
            </a:pPr>
            <a:r>
              <a:rPr lang="uk-UA" sz="2000" i="1" dirty="0" smtClean="0"/>
              <a:t>Роботи</a:t>
            </a:r>
            <a:r>
              <a:rPr lang="uk-UA" sz="2000" i="1" dirty="0"/>
              <a:t>, у яких виявлено ознаки плагіату, до розгляду не приймаються і відхиляються без права перескладання. 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630508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 (конференц-зал)">
  <a:themeElements>
    <a:clrScheme name="Ион (конференц-зал)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Ион (конференц-зал)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 (конференц-зал)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TM10001106[[fn=Эмблема]]</Template>
  <TotalTime>103</TotalTime>
  <Words>438</Words>
  <Application>Microsoft Office PowerPoint</Application>
  <PresentationFormat>Широкоэкранный</PresentationFormat>
  <Paragraphs>51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Arial Black</vt:lpstr>
      <vt:lpstr>Century Gothic</vt:lpstr>
      <vt:lpstr>Times New Roman</vt:lpstr>
      <vt:lpstr>Wingdings 3</vt:lpstr>
      <vt:lpstr>Ион (конференц-зал)</vt:lpstr>
      <vt:lpstr>«Організація управління освітнім процесом» </vt:lpstr>
      <vt:lpstr>Опис навчальної дисципліни</vt:lpstr>
      <vt:lpstr>МЕТА КУРСУ </vt:lpstr>
      <vt:lpstr>Завдання курсу</vt:lpstr>
      <vt:lpstr>У разі успішного завершення курсу студент зможе: </vt:lpstr>
      <vt:lpstr>Відвідування занять.  Регуляція пропусків</vt:lpstr>
      <vt:lpstr>Політика академічної доброчесності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Педагогіка та психологія вищої школи</dc:title>
  <dc:creator>Home-PC</dc:creator>
  <cp:lastModifiedBy>Татьяна</cp:lastModifiedBy>
  <cp:revision>15</cp:revision>
  <dcterms:created xsi:type="dcterms:W3CDTF">2020-08-26T11:19:41Z</dcterms:created>
  <dcterms:modified xsi:type="dcterms:W3CDTF">2025-10-07T16:35:34Z</dcterms:modified>
</cp:coreProperties>
</file>