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4" r:id="rId5"/>
    <p:sldId id="275" r:id="rId6"/>
    <p:sldId id="261" r:id="rId7"/>
    <p:sldId id="262" r:id="rId8"/>
    <p:sldId id="263" r:id="rId9"/>
    <p:sldId id="264" r:id="rId10"/>
    <p:sldId id="265" r:id="rId11"/>
    <p:sldId id="266" r:id="rId12"/>
    <p:sldId id="278" r:id="rId13"/>
    <p:sldId id="279" r:id="rId14"/>
    <p:sldId id="277" r:id="rId15"/>
    <p:sldId id="267" r:id="rId16"/>
    <p:sldId id="269" r:id="rId17"/>
    <p:sldId id="270" r:id="rId18"/>
    <p:sldId id="271" r:id="rId19"/>
    <p:sldId id="272" r:id="rId20"/>
    <p:sldId id="273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Оля" initials="О" lastIdx="1" clrIdx="0">
    <p:extLst>
      <p:ext uri="{19B8F6BF-5375-455C-9EA6-DF929625EA0E}">
        <p15:presenceInfo xmlns:p15="http://schemas.microsoft.com/office/powerpoint/2012/main" userId="Ол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01T20:15:21.830" idx="1">
    <p:pos x="6253" y="877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D1B631-6774-47E6-9F07-F927E77BC9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887" y="596348"/>
            <a:ext cx="9276521" cy="1374913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СУТНІСТЬ МІЖНАРОДНОЇ ЛОГІСТИКИ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7A634F8-717E-46FA-A65C-5115EE228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8556" y="2078936"/>
            <a:ext cx="8454887" cy="2267777"/>
          </a:xfrm>
        </p:spPr>
        <p:txBody>
          <a:bodyPr>
            <a:noAutofit/>
          </a:bodyPr>
          <a:lstStyle/>
          <a:p>
            <a:pPr algn="l">
              <a:spcBef>
                <a:spcPts val="600"/>
              </a:spcBef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та завдання міжнародної логістики.  </a:t>
            </a:r>
          </a:p>
          <a:p>
            <a:pPr algn="l">
              <a:spcBef>
                <a:spcPts val="600"/>
              </a:spcBef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Основні поняття та визначення. Матеріальний потік. Логістичні операції.  </a:t>
            </a:r>
          </a:p>
          <a:p>
            <a:pPr algn="l">
              <a:spcBef>
                <a:spcPts val="600"/>
              </a:spcBef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Функціональні області міжнародної логістики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spcBef>
                <a:spcPts val="600"/>
              </a:spcBef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міжнародної логістики на сучасному етапі.</a:t>
            </a:r>
          </a:p>
          <a:p>
            <a:pPr algn="l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UA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6DB71E8-62D3-4620-A025-D0FECC9A8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8278" y="4401379"/>
            <a:ext cx="4055165" cy="197457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F99B0C7-FE74-4B34-ACC0-98D3D0CF68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939" y="4427883"/>
            <a:ext cx="4386470" cy="1916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813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7ACA1-54C2-45CD-ADE0-8CD5A9820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17240" cy="742122"/>
          </a:xfrm>
        </p:spPr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Матеріальний потік</a:t>
            </a:r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11A999-5D29-4BA7-99E0-5D1F667CB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856" y="1497497"/>
            <a:ext cx="8917240" cy="319377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Матеріальним потоком 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називаються матеріальні ресурси, незавершене виробництво, готова продукція, які перебувають у стані руху (тобто віднесені до  певного  часового  інтервалу)  і  до  яких  застосовуються  різні  логістичні операції. 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Розмірність матеріального потоку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являє собою дріб, у чисельнику якого зазначена  одиниця  виміру  вантажу  (штуки,  тони  тощо),  а  в  знаменнику  – одиниця виміру часу (доба, місяць, рік тощо). </a:t>
            </a:r>
          </a:p>
          <a:p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0766C3-9443-4487-9A1F-90409E379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4426226"/>
            <a:ext cx="4227443" cy="212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954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52ECCA0-C624-4764-A4CE-8B592193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325" y="1099930"/>
            <a:ext cx="8970250" cy="5247861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Логістичні операції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сукупність дій, спрямованих на перетворення матеріального і (або) інформаційного потоків.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 логістичних  операцій  з  матеріальним  потоком  можна  віднести навантаження, розвантаження, транспортування, складування, комплектацію, упаковку та інші операції.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Логістичні операції з інформаційним потоком – це збір, обробка і передача інформації стосовно матеріального потоку.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Логістичний  ланцюг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–  упорядковані  ланки  логістичної  системи (виробників,  дистриб’юторів,  складів  тощо),  які  здійснюють  логістичні операції з доведення матеріального чи сервісного потоку від однієї логістичної системи  до  іншої  (у  разі  виробничого  споживання)  або  до  кінцевого споживача. </a:t>
            </a:r>
          </a:p>
        </p:txBody>
      </p:sp>
    </p:spTree>
    <p:extLst>
      <p:ext uri="{BB962C8B-B14F-4D97-AF65-F5344CB8AC3E}">
        <p14:creationId xmlns:p14="http://schemas.microsoft.com/office/powerpoint/2010/main" val="3471337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5B21F0-19FF-4196-A49D-7F923B057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891" y="498585"/>
            <a:ext cx="6003236" cy="6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Види вантажів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B1BCD6-92DE-405B-AD23-179ABDFF8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04731"/>
            <a:ext cx="9606353" cy="4636632"/>
          </a:xfrm>
        </p:spPr>
        <p:txBody>
          <a:bodyPr>
            <a:normAutofit/>
          </a:bodyPr>
          <a:lstStyle/>
          <a:p>
            <a:pPr marL="0" lvl="0" algn="just">
              <a:lnSpc>
                <a:spcPct val="107000"/>
              </a:lnSpc>
              <a:spcBef>
                <a:spcPts val="600"/>
              </a:spcBef>
              <a:buSzPts val="1400"/>
              <a:buFont typeface="Wingdings" panose="05000000000000000000" pitchFamily="2" charset="2"/>
              <a:buChar char="Ø"/>
              <a:tabLst>
                <a:tab pos="630555" algn="l"/>
              </a:tabLst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генеральні 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(різні штучні вантажі в упаковці або без неї);</a:t>
            </a:r>
          </a:p>
          <a:p>
            <a:pPr marL="0" lvl="0" algn="just">
              <a:lnSpc>
                <a:spcPct val="107000"/>
              </a:lnSpc>
              <a:spcBef>
                <a:spcPts val="600"/>
              </a:spcBef>
              <a:buSzPts val="1400"/>
              <a:buFont typeface="Wingdings" panose="05000000000000000000" pitchFamily="2" charset="2"/>
              <a:buChar char="Ø"/>
              <a:tabLst>
                <a:tab pos="630555" algn="l"/>
              </a:tabLst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масові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вантажі, що мають певну структурну масу, яка перевозиться у великій кількості без упаковки.</a:t>
            </a:r>
            <a:endParaRPr lang="ru-UA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масових вантажів відносяться 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наливні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(нафта, нафтопродукти, гази, спирти, хімічні речовини тощо), 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навальні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(вугілля, каміння, гравій, руда, добрива тощо – мінерального походження), 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насипні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(зерно та насіння всіх видів сільгоспкультур, цукор-сирець тощо) та 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деревина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algn="just">
              <a:lnSpc>
                <a:spcPct val="107000"/>
              </a:lnSpc>
              <a:spcBef>
                <a:spcPts val="600"/>
              </a:spcBef>
              <a:buSzPts val="1400"/>
              <a:buFont typeface="Wingdings" panose="05000000000000000000" pitchFamily="2" charset="2"/>
              <a:buChar char="Ø"/>
              <a:tabLst>
                <a:tab pos="630555" algn="l"/>
              </a:tabLst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 режимні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вантажі, які зберігаються та перевозяться при дотриманні спеціальних правил (небезпечні вантажі, ті, що швидко псуються та ін.).</a:t>
            </a:r>
            <a:endParaRPr lang="ru-UA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44509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E8430-11DE-4C18-9ACE-8A8ABB5E0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5878" y="569844"/>
            <a:ext cx="5883966" cy="662609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Маркування вантажів</a:t>
            </a: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1EEF2D-3CE8-45F6-9494-8CC8336DD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4974"/>
            <a:ext cx="8930492" cy="4744278"/>
          </a:xfrm>
        </p:spPr>
        <p:txBody>
          <a:bodyPr>
            <a:normAutofit lnSpcReduction="10000"/>
          </a:bodyPr>
          <a:lstStyle/>
          <a:p>
            <a:pPr marL="0" algn="just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Товарне (фабричне) маркування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містить найменування виробу та назву виробника товару, його адресу, заводську марку, зазначення сорту та інші необхідні відомості про товар.</a:t>
            </a:r>
            <a:endParaRPr lang="ru-UA" sz="2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Відправницьке маркування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містить реквізити одержувача та відправника.</a:t>
            </a:r>
            <a:endParaRPr lang="ru-UA" sz="2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Спеціальне (попереджуюче) маркування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містить попередження про особливості поводження з вантажем, позначення умов зберігання, особливості завантаження. На небезпечні вантажі наносять додаткове маркування знаками, надписами та кольоровими наклейками згідно правил перевезення цих вантажів.</a:t>
            </a:r>
          </a:p>
          <a:p>
            <a:pPr marL="0" algn="just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2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Транспортне маркування </a:t>
            </a:r>
            <a:r>
              <a:rPr lang="uk-UA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містить інформацію про кількість місць та порядковий номер, за яким даний вантаж прийнятий до перевезення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UA" sz="2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18946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5A7463-65DA-4EF6-8E04-276F7C89D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475" y="557556"/>
            <a:ext cx="8596668" cy="649357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Спеціальне маркування </a:t>
            </a:r>
            <a:endParaRPr lang="ru-UA" sz="3200" b="1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167CCDF3-4D4C-4F80-8101-F251205C1C2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775" y="1378226"/>
            <a:ext cx="7169426" cy="49222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3224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76E18E-83F0-444C-98E6-69CD4AC9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856" y="757003"/>
            <a:ext cx="8596668" cy="60797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 області міжнародної логістики</a:t>
            </a: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462D90-DB69-4773-913C-276FB8240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856" y="1869041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Закупівельна логістика або логістика постачання.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–  задоволення  потреби  виробництва (споживачів) в  матеріальних  ресурсах (товарах) з максимально можливою ефективністю.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 потреби  в  матеріальних  ресурсах;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ринку постачальників;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оцінка  та  вибір  постачальників;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 контракту; 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  закупки;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і оцінка виконання закупок тощо.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20488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2A28BF8-2013-49E6-99B6-85520FF95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37322"/>
            <a:ext cx="9116023" cy="581770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Збутова або розподільча логістика.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–  управління процесом доставки готової продукції від виробника до кінцевого споживача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 на  мікрорівні:  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 отримання  і  обробки  замовлення, вибір  виду  упаковки,  комплектація;  організація  доставки  та  контроль  за транспортуванням; 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</a:t>
            </a:r>
            <a:r>
              <a:rPr 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післяпродажного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обслуговування.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 на  макрорівні: 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вибір  і  побудова  системи  розподілу  (каналів розподілу); 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визначення  оптимальної  кількості  складів  на  території,  що обслуговується;  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 оптимального  розташування  розподільчих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 (складів) на території.</a:t>
            </a:r>
          </a:p>
        </p:txBody>
      </p:sp>
    </p:spTree>
    <p:extLst>
      <p:ext uri="{BB962C8B-B14F-4D97-AF65-F5344CB8AC3E}">
        <p14:creationId xmlns:p14="http://schemas.microsoft.com/office/powerpoint/2010/main" val="1288104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64F7862-FAE8-46AD-A9FE-97D372532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662609"/>
            <a:ext cx="8996753" cy="3485321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Транспортна логістика.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Займається плануванням та організацією перевезень, оформленням документів, навантаженням/розвантаженням, а також оптимізацією транспортних маршрутів для мінімізації витрат і підвищення якості перевезення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  виду транспорту та транспортного засобу;  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 раціональних маршрутів доставки; 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 перевізника та експедитора тощо. </a:t>
            </a:r>
          </a:p>
          <a:p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049522-B6F3-4D8A-8CB4-0114E77C8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634" y="4412974"/>
            <a:ext cx="3595688" cy="197291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53B9A9-C635-4E34-9FC6-8BF886A76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3199" y="4305299"/>
            <a:ext cx="3595688" cy="2254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156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9AA60DD-F3AF-43F3-81DB-2AAF65B71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954157"/>
            <a:ext cx="9208789" cy="5087205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Логістика запасів.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матеріальними запасами на всіх етапах їх руху, від постачання до розподілу, з метою забезпечення потреб логістичної системи та досягнення стратегічних цілей підприємства.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Логістика складування.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товарними запасами та процесами на складі, що включає їх прийом, зберігання, облік, переміщення, комплектацію та відвантаження з метою оптимізації роботи складу та підвищення ефективності бізнесу.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  виду  складу,  розрахунок  потужності  складу;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вибір системи  складування;  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 та  забезпечення  управління  логістичним процесом на складі;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зберігання і вантажопереробки на складі тощо.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32163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F4F741-A154-4C46-884B-DD5AB32F2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690" y="525090"/>
            <a:ext cx="8596668" cy="58309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проблеми міжнародної логістики</a:t>
            </a:r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4CD433-5B95-441A-85A5-7EBDBC55F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5217"/>
            <a:ext cx="9246024" cy="471614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Економічні та операційні: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 витрат на логістику (інфляція, нестабільність цін на паливо, зростання вартості робочої сили тощо);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 робочої сили;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зростаючі очікування клієнтів (високі вимоги з боку споживачів).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Технологічні: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в </a:t>
            </a:r>
            <a:r>
              <a:rPr 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цифровізації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використанні нових технологій створює нові проблеми, що пов'язані з </a:t>
            </a:r>
            <a:r>
              <a:rPr lang="uk-UA" sz="24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кібербезпекою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необхідністю значних інвестицій;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 технологій.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90588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CF4F6A-EADD-4A98-9006-F978E4B69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028" y="346185"/>
            <a:ext cx="8596668" cy="755374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логістики</a:t>
            </a:r>
            <a:endParaRPr lang="ru-UA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D201B0-E014-4054-86B3-F8D681E46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94324"/>
            <a:ext cx="9553345" cy="5224726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«логістика»  походить  від  грецького  слова 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logistike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  обчислювати,  міркувати. </a:t>
            </a:r>
          </a:p>
          <a:p>
            <a:pPr marL="0" indent="0">
              <a:spcBef>
                <a:spcPts val="0"/>
              </a:spcBef>
              <a:buNone/>
            </a:pPr>
            <a:endParaRPr lang="uk-UA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Логістика як військове мистецтво.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 забезпечувати армію та керувати її переміщеннями»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візантійський імператор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Леон VI 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(IX-X ст.))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«практичне мистецтво руху військ» (французький військовий фахівець Антуан-Анрі </a:t>
            </a:r>
            <a:r>
              <a:rPr lang="uk-UA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Жоміні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(ХІХ ст.))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злагоджена робота тилу щодо забезпечення військ усім необхідним (під час другої світової війни  </a:t>
            </a:r>
            <a:b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(ХХ ст.))</a:t>
            </a:r>
          </a:p>
          <a:p>
            <a:pPr marL="0" indent="0">
              <a:spcBef>
                <a:spcPts val="0"/>
              </a:spcBef>
              <a:buNone/>
            </a:pPr>
            <a:endParaRPr lang="uk-UA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958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8F94C9-BF0C-44AB-AFE0-C1795024C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27653"/>
            <a:ext cx="9076266" cy="4015408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Геополітичні та екологічні проблеми: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геополітична нестабільність (збройні конфлікти, політичні суперечки порушують традиційні маршрути постачання, спричиняючи затримки та змушуючи компанії шукати нові, часто дорожчі шляхи);</a:t>
            </a:r>
          </a:p>
          <a:p>
            <a:pPr mar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вимоги (вимоги скоротити викиди вуглекислого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газу, СО, 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 екологічні види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 та упаковки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583201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424FA6-276F-43D1-91DD-E2A9DDC50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820AF7-9482-4F0A-BB62-AED692C1A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38689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96DBE8-4EA1-43AE-9A25-732DFE3B5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95132"/>
            <a:ext cx="9102770" cy="4890052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>
                <a:srgbClr val="90C226"/>
              </a:buClr>
              <a:buNone/>
            </a:pPr>
            <a:r>
              <a:rPr lang="uk-UA" sz="2800" b="1" dirty="0">
                <a:solidFill>
                  <a:srgbClr val="90C226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Логістика як управління.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управління матеріальними, інформаційними та фінансовими потоками в системах, що забезпечує їх ефективний рух від точки походження до точки споживання.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–  наука  управління  матеріальними  і  пов’язаними  з  ними інформаційними, фінансовими та сервісними потоками в економічній системі від місця їх зародження до місця споживання для досягнення цілей системи з оптимальними витратами ресурсів. </a:t>
            </a:r>
          </a:p>
          <a:p>
            <a:pPr marL="0" indent="0" algn="just">
              <a:buNone/>
            </a:pPr>
            <a:endParaRPr lang="uk-UA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399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DC85FF-5F96-48DD-B2B3-50B76BB46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0917" y="445576"/>
            <a:ext cx="8596668" cy="742122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міжнародної логістики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216C99-D671-4925-916B-548F2564B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87699"/>
            <a:ext cx="9248545" cy="501431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uk-UA" sz="31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логістика </a:t>
            </a:r>
            <a:r>
              <a:rPr lang="uk-UA" sz="31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особлива сфера логістики, яка охоплює логістичну діяльність підприємств та організації, що виконується на міжнародному рівні.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uk-UA" sz="31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логістика (логістика в міжнародному бізнесі)</a:t>
            </a:r>
            <a:r>
              <a:rPr lang="uk-UA" sz="31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 планування, організація, контроль і управління рухом потоків (матеріальних, фінансових, інформаційних та ін.), які перетинають національні кордони, від точки їх виникнення до кінцевого споживача в просторі і в часі.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uk-UA" sz="31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логістика </a:t>
            </a:r>
            <a:r>
              <a:rPr lang="uk-UA" sz="31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організація та забезпечення ефективного управління  матеріальними, фінансовими та інформаційними потоками з  метою мінімізації операційних витрат для досягнення основних  завдань зовнішньоторговельної угоди з використанням механізмів та інструментів глобальної та національної логістичних систем.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31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73482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EEDAF-2C42-4685-82F7-4FD1622FB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987" y="331304"/>
            <a:ext cx="8596668" cy="675861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міжнародної логістики</a:t>
            </a: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D5C32F-62E5-4512-9EE1-D1A500785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829" y="1172818"/>
            <a:ext cx="9182283" cy="5353878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міжнародної логістики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 у тому, що вона пов'язана з організацією, плануванням та контролем руху товарів через державні кордони:</a:t>
            </a:r>
          </a:p>
          <a:p>
            <a:pPr marL="0" algn="just">
              <a:spcBef>
                <a:spcPts val="600"/>
              </a:spcBef>
              <a:buFontTx/>
              <a:buChar char="-"/>
            </a:pPr>
            <a:r>
              <a:rPr lang="uk-UA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митне оформлення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(знання митного законодавства різних країн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правильне оформлення митних декларацій, сертифікатів походження та інших документів);</a:t>
            </a:r>
          </a:p>
          <a:p>
            <a:pPr marL="0" algn="just">
              <a:spcBef>
                <a:spcPts val="600"/>
              </a:spcBef>
              <a:buFontTx/>
              <a:buChar char="-"/>
            </a:pPr>
            <a:r>
              <a:rPr lang="uk-UA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 вартість та складність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координації дій багатьох учасників, комбінацію різних видів транспорту (мультимодальні перевезення), транспортування на значні відстані тощо);</a:t>
            </a:r>
          </a:p>
          <a:p>
            <a:pPr marL="0" algn="just">
              <a:spcBef>
                <a:spcPts val="600"/>
              </a:spcBef>
              <a:buFontTx/>
              <a:buChar char="-"/>
            </a:pPr>
            <a:r>
              <a:rPr lang="uk-UA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 міжнародних стандартів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(санітарні норми, вимоги до пакування та маркування товарів тощо);</a:t>
            </a:r>
          </a:p>
          <a:p>
            <a:pPr marL="0" algn="just">
              <a:spcBef>
                <a:spcPts val="600"/>
              </a:spcBef>
              <a:buFontTx/>
              <a:buChar char="-"/>
            </a:pPr>
            <a:r>
              <a:rPr lang="uk-UA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ризиками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(політичні, економічні, валютні,  ризики, пов'язані з псуванням товару, форс-мажорні обставини тощо).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uk-UA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858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6758A3-D403-4CBD-8D20-A8DF43709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3682" y="417445"/>
            <a:ext cx="8596668" cy="79513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Логістична інфраструктура</a:t>
            </a:r>
            <a:endParaRPr lang="ru-UA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806CDB-6431-4713-B8FE-888A22F2E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1272209"/>
            <a:ext cx="8744962" cy="4989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Логістична інфраструктура</a:t>
            </a:r>
            <a:r>
              <a:rPr lang="uk-UA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сукупність матеріальних, технічних, інформаційних та організаційних ресурсів, які забезпечують ефективне переміщення товарів, послуг, інформації та фінансових потоків від виробника до кінцевого споживача. </a:t>
            </a:r>
          </a:p>
          <a:p>
            <a:pPr marL="0" indent="0" algn="just">
              <a:buNone/>
            </a:pPr>
            <a:endParaRPr lang="uk-UA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95E324D-DE09-4C97-B474-131187E69005}"/>
              </a:ext>
            </a:extLst>
          </p:cNvPr>
          <p:cNvSpPr/>
          <p:nvPr/>
        </p:nvSpPr>
        <p:spPr>
          <a:xfrm>
            <a:off x="3126990" y="2971800"/>
            <a:ext cx="489005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Логістична інфраструктура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D46234EF-DE0D-493A-A6F4-8BBD9C435AC7}"/>
              </a:ext>
            </a:extLst>
          </p:cNvPr>
          <p:cNvSpPr/>
          <p:nvPr/>
        </p:nvSpPr>
        <p:spPr>
          <a:xfrm>
            <a:off x="1179444" y="4159526"/>
            <a:ext cx="259742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Транспортна</a:t>
            </a:r>
          </a:p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інфраструктура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116C41EB-73B0-4994-8399-54709F332F4A}"/>
              </a:ext>
            </a:extLst>
          </p:cNvPr>
          <p:cNvSpPr/>
          <p:nvPr/>
        </p:nvSpPr>
        <p:spPr>
          <a:xfrm>
            <a:off x="3126990" y="5210589"/>
            <a:ext cx="259742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Складська інфраструктура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9C0DCA7E-09BA-4EF0-A881-5F1230C20141}"/>
              </a:ext>
            </a:extLst>
          </p:cNvPr>
          <p:cNvSpPr/>
          <p:nvPr/>
        </p:nvSpPr>
        <p:spPr>
          <a:xfrm>
            <a:off x="5485354" y="4159526"/>
            <a:ext cx="259742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</a:t>
            </a:r>
          </a:p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інфраструктура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A84D9B9F-CD71-4C6C-8A35-E537189B375B}"/>
              </a:ext>
            </a:extLst>
          </p:cNvPr>
          <p:cNvSpPr/>
          <p:nvPr/>
        </p:nvSpPr>
        <p:spPr>
          <a:xfrm>
            <a:off x="8174072" y="4948031"/>
            <a:ext cx="259742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Сервісна інфраструктура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82832B8C-D8DB-4210-8E02-2EFF19E915CD}"/>
              </a:ext>
            </a:extLst>
          </p:cNvPr>
          <p:cNvCxnSpPr/>
          <p:nvPr/>
        </p:nvCxnSpPr>
        <p:spPr>
          <a:xfrm>
            <a:off x="4518991" y="3886200"/>
            <a:ext cx="0" cy="132438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393DD9F-100F-4577-AA25-6974B89C3CAC}"/>
              </a:ext>
            </a:extLst>
          </p:cNvPr>
          <p:cNvCxnSpPr/>
          <p:nvPr/>
        </p:nvCxnSpPr>
        <p:spPr>
          <a:xfrm flipH="1">
            <a:off x="2358887" y="3286539"/>
            <a:ext cx="76810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737DF29-9345-4452-B73F-D9632BD18C7D}"/>
              </a:ext>
            </a:extLst>
          </p:cNvPr>
          <p:cNvCxnSpPr>
            <a:stCxn id="4" idx="3"/>
          </p:cNvCxnSpPr>
          <p:nvPr/>
        </p:nvCxnSpPr>
        <p:spPr>
          <a:xfrm>
            <a:off x="8017042" y="3429000"/>
            <a:ext cx="15510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C17FC9C2-FDD8-4B99-8912-E0889F0EC443}"/>
              </a:ext>
            </a:extLst>
          </p:cNvPr>
          <p:cNvCxnSpPr/>
          <p:nvPr/>
        </p:nvCxnSpPr>
        <p:spPr>
          <a:xfrm>
            <a:off x="2358887" y="3286539"/>
            <a:ext cx="0" cy="87298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1DA08062-7307-446B-95B2-0C1141CC3773}"/>
              </a:ext>
            </a:extLst>
          </p:cNvPr>
          <p:cNvCxnSpPr/>
          <p:nvPr/>
        </p:nvCxnSpPr>
        <p:spPr>
          <a:xfrm>
            <a:off x="9568070" y="3429000"/>
            <a:ext cx="0" cy="15190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BB56CF83-30F6-405D-898D-DA3526DF92A0}"/>
              </a:ext>
            </a:extLst>
          </p:cNvPr>
          <p:cNvCxnSpPr/>
          <p:nvPr/>
        </p:nvCxnSpPr>
        <p:spPr>
          <a:xfrm>
            <a:off x="6824870" y="3886200"/>
            <a:ext cx="0" cy="27332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249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5C03D07-0557-4B13-A9CF-E48A58DA3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887897"/>
            <a:ext cx="9182283" cy="5153466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Транспортна інфраструктура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Автомобільні, залізничні, водні та повітряні шляхи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дороги, залізничні колії, річки, морські шляхи, аеропорти.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 вузли та термінали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морські та річкові порти, залізничні станції, вантажні термінали, аеропорти, сортувальні центри.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 засоби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вантажні автомобілі, потяги, судна, літаки, трубопроводи.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Складська інфраструктура: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Склади та складські приміщення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логістичні центри, розподільні склади, митні склади, склади готової продукції.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 для складування та обробки вантажів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стелажні системи, навантажувачі, конвеєри.</a:t>
            </a:r>
          </a:p>
        </p:txBody>
      </p:sp>
    </p:spTree>
    <p:extLst>
      <p:ext uri="{BB962C8B-B14F-4D97-AF65-F5344CB8AC3E}">
        <p14:creationId xmlns:p14="http://schemas.microsoft.com/office/powerpoint/2010/main" val="458450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F6A517C-DF5D-45CB-B61C-E92D1DFA3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60" y="706493"/>
            <a:ext cx="8596668" cy="5445014"/>
          </a:xfrm>
        </p:spPr>
        <p:txBody>
          <a:bodyPr/>
          <a:lstStyle/>
          <a:p>
            <a:pPr marL="0" lvl="0" indent="0" algn="just">
              <a:spcBef>
                <a:spcPts val="0"/>
              </a:spcBef>
              <a:buClr>
                <a:srgbClr val="90C226"/>
              </a:buClr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 інфраструктура:</a:t>
            </a:r>
          </a:p>
          <a:p>
            <a:pPr lvl="0" algn="just">
              <a:spcBef>
                <a:spcPts val="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 забезпечення</a:t>
            </a:r>
            <a:r>
              <a:rPr lang="uk-UA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системи управління складом </a:t>
            </a:r>
            <a:r>
              <a:rPr lang="ru-RU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WMS), </a:t>
            </a:r>
            <a:r>
              <a:rPr lang="uk-UA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управління транспортом </a:t>
            </a:r>
            <a:r>
              <a:rPr lang="ru-RU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TMS), ERP-</a:t>
            </a:r>
            <a:r>
              <a:rPr lang="ru-RU" sz="2400" b="1" dirty="0" err="1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Bef>
                <a:spcPts val="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 засоби</a:t>
            </a:r>
            <a:r>
              <a:rPr lang="uk-UA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комп'ютери, сервери, засоби зв'язку, системи </a:t>
            </a:r>
            <a:r>
              <a:rPr lang="en-US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GPS-</a:t>
            </a:r>
            <a:r>
              <a:rPr lang="ru-RU" sz="2400" b="1" dirty="0" err="1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відстеження</a:t>
            </a:r>
            <a:r>
              <a:rPr lang="ru-RU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>
              <a:spcBef>
                <a:spcPts val="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 потоки</a:t>
            </a:r>
            <a:r>
              <a:rPr lang="uk-UA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дані про замовлення, залишки на складах, маршрути перевезень, фінансові розрахунки</a:t>
            </a:r>
            <a:r>
              <a:rPr lang="ru-RU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spcBef>
                <a:spcPts val="600"/>
              </a:spcBef>
              <a:buClr>
                <a:srgbClr val="90C226"/>
              </a:buClr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Сервісна інфраструктура: </a:t>
            </a:r>
          </a:p>
          <a:p>
            <a:pPr lvl="0" algn="just">
              <a:spcBef>
                <a:spcPts val="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 з пакування, маркування та сортування товарів</a:t>
            </a:r>
            <a:r>
              <a:rPr lang="uk-UA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Bef>
                <a:spcPts val="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Митно-брокерські послуги</a:t>
            </a:r>
            <a:r>
              <a:rPr lang="uk-UA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>
              <a:spcBef>
                <a:spcPts val="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послуги</a:t>
            </a:r>
            <a:r>
              <a:rPr lang="uk-UA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страхування вантажів, кредитування.</a:t>
            </a:r>
          </a:p>
          <a:p>
            <a:pPr lvl="0" algn="just">
              <a:spcBef>
                <a:spcPts val="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Кадрова та навчальна база</a:t>
            </a:r>
            <a:r>
              <a:rPr lang="uk-UA" sz="24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кваліфікований персонал, освітні заклади.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15471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C675E1-1A95-4D29-9FB7-4C52A1E94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908" y="609600"/>
            <a:ext cx="8596668" cy="715617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міжнародної логістики</a:t>
            </a: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DF6C5A-C138-4304-A9AC-51DFF2DAB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108" y="1577009"/>
            <a:ext cx="6174039" cy="38033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Метою діяльності міжнародної логістики є забезпечення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(модель 7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R): </a:t>
            </a:r>
            <a:endParaRPr lang="uk-UA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потрібного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Right)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товару;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необхідній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Right)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Right)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потрібному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Right)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Right)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конкретному (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Right)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покупцю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найкращими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мінімальними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Right) </a:t>
            </a:r>
            <a:r>
              <a:rPr lang="ru-RU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UA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C0F6CFE-1980-4CA9-A688-927F48CF5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6174" y="1776413"/>
            <a:ext cx="4464509" cy="3404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38981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233</TotalTime>
  <Words>1430</Words>
  <Application>Microsoft Office PowerPoint</Application>
  <PresentationFormat>Широкоэкранный</PresentationFormat>
  <Paragraphs>127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Times New Roman</vt:lpstr>
      <vt:lpstr>Trebuchet MS</vt:lpstr>
      <vt:lpstr>Wingdings</vt:lpstr>
      <vt:lpstr>Wingdings 3</vt:lpstr>
      <vt:lpstr>Аспект</vt:lpstr>
      <vt:lpstr>ТЕМА: СУТНІСТЬ МІЖНАРОДНОЇ ЛОГІСТИКИ</vt:lpstr>
      <vt:lpstr>Визначення логістики</vt:lpstr>
      <vt:lpstr>Презентация PowerPoint</vt:lpstr>
      <vt:lpstr>Визначення міжнародної логістики</vt:lpstr>
      <vt:lpstr>Особливості міжнародної логістики</vt:lpstr>
      <vt:lpstr>Логістична інфраструктура</vt:lpstr>
      <vt:lpstr>Презентация PowerPoint</vt:lpstr>
      <vt:lpstr>Презентация PowerPoint</vt:lpstr>
      <vt:lpstr>Завдання міжнародної логістики</vt:lpstr>
      <vt:lpstr>Матеріальний потік</vt:lpstr>
      <vt:lpstr>Презентация PowerPoint</vt:lpstr>
      <vt:lpstr>Види вантажів</vt:lpstr>
      <vt:lpstr>Маркування вантажів</vt:lpstr>
      <vt:lpstr>Спеціальне маркування </vt:lpstr>
      <vt:lpstr>Функціональні області міжнародної логістики</vt:lpstr>
      <vt:lpstr>Презентация PowerPoint</vt:lpstr>
      <vt:lpstr>Презентация PowerPoint</vt:lpstr>
      <vt:lpstr>Презентация PowerPoint</vt:lpstr>
      <vt:lpstr>Сучасні проблеми міжнародної логістики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СУТНІСТЬ ТА ЗАВДАННЯ ЛОГІСТИКИ</dc:title>
  <dc:creator>Оля</dc:creator>
  <cp:lastModifiedBy>Оля</cp:lastModifiedBy>
  <cp:revision>37</cp:revision>
  <dcterms:created xsi:type="dcterms:W3CDTF">2025-09-01T05:29:37Z</dcterms:created>
  <dcterms:modified xsi:type="dcterms:W3CDTF">2025-09-02T11:13:18Z</dcterms:modified>
</cp:coreProperties>
</file>