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0" r:id="rId5"/>
    <p:sldId id="292" r:id="rId6"/>
    <p:sldId id="293" r:id="rId7"/>
    <p:sldId id="294" r:id="rId8"/>
    <p:sldId id="295" r:id="rId9"/>
    <p:sldId id="296" r:id="rId10"/>
    <p:sldId id="297" r:id="rId11"/>
    <p:sldId id="298" r:id="rId12"/>
    <p:sldId id="299" r:id="rId13"/>
    <p:sldId id="300" r:id="rId14"/>
    <p:sldId id="301" r:id="rId15"/>
    <p:sldId id="330"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31" r:id="rId40"/>
    <p:sldId id="326" r:id="rId41"/>
    <p:sldId id="327" r:id="rId42"/>
    <p:sldId id="328" r:id="rId43"/>
    <p:sldId id="329" r:id="rId44"/>
    <p:sldId id="332" r:id="rId45"/>
    <p:sldId id="333" r:id="rId46"/>
    <p:sldId id="334" r:id="rId47"/>
    <p:sldId id="335" r:id="rId48"/>
    <p:sldId id="336" r:id="rId49"/>
    <p:sldId id="337" r:id="rId50"/>
    <p:sldId id="338" r:id="rId51"/>
    <p:sldId id="289"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image" Target="../media/image6.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8732C-089F-4B54-AD29-FF966F74BCDB}" type="doc">
      <dgm:prSet loTypeId="urn:microsoft.com/office/officeart/2005/8/layout/pList1" loCatId="list" qsTypeId="urn:microsoft.com/office/officeart/2005/8/quickstyle/simple3" qsCatId="simple" csTypeId="urn:microsoft.com/office/officeart/2005/8/colors/accent1_2" csCatId="accent1" phldr="1"/>
      <dgm:spPr/>
      <dgm:t>
        <a:bodyPr/>
        <a:lstStyle/>
        <a:p>
          <a:endParaRPr lang="ru-RU"/>
        </a:p>
      </dgm:t>
    </dgm:pt>
    <dgm:pt modelId="{A7FB6767-3CC8-4A11-B4DB-F32365B62298}">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3200" dirty="0" err="1"/>
            <a:t>життя</a:t>
          </a:r>
          <a:r>
            <a:rPr lang="ru-RU" sz="3200" dirty="0"/>
            <a:t> державного </a:t>
          </a:r>
          <a:r>
            <a:rPr lang="ru-RU" sz="3200" dirty="0" err="1"/>
            <a:t>або</a:t>
          </a:r>
          <a:r>
            <a:rPr lang="ru-RU" sz="3200" dirty="0"/>
            <a:t> </a:t>
          </a:r>
          <a:r>
            <a:rPr lang="ru-RU" sz="3200" dirty="0" err="1"/>
            <a:t>громадського</a:t>
          </a:r>
          <a:r>
            <a:rPr lang="ru-RU" sz="3200" dirty="0"/>
            <a:t> </a:t>
          </a:r>
          <a:r>
            <a:rPr lang="ru-RU" sz="3200" dirty="0" err="1"/>
            <a:t>діяча</a:t>
          </a:r>
          <a:r>
            <a:rPr lang="ru-RU" sz="3200" dirty="0"/>
            <a:t> </a:t>
          </a:r>
        </a:p>
        <a:p>
          <a:r>
            <a:rPr lang="ru-RU" sz="3200" dirty="0"/>
            <a:t>(ст. 112 КК)</a:t>
          </a:r>
        </a:p>
      </dgm:t>
    </dgm:pt>
    <dgm:pt modelId="{5FF36CB5-1D80-43F7-B93A-C460C9DC0783}" type="parTrans" cxnId="{EFC8513B-9396-497F-AEFC-53231251430F}">
      <dgm:prSet/>
      <dgm:spPr/>
      <dgm:t>
        <a:bodyPr/>
        <a:lstStyle/>
        <a:p>
          <a:endParaRPr lang="ru-RU"/>
        </a:p>
      </dgm:t>
    </dgm:pt>
    <dgm:pt modelId="{7C1C8471-6B09-48D1-9258-F430586037DF}" type="sibTrans" cxnId="{EFC8513B-9396-497F-AEFC-53231251430F}">
      <dgm:prSet/>
      <dgm:spPr/>
      <dgm:t>
        <a:bodyPr/>
        <a:lstStyle/>
        <a:p>
          <a:endParaRPr lang="ru-RU"/>
        </a:p>
      </dgm:t>
    </dgm:pt>
    <dgm:pt modelId="{3CC72E57-69D9-45A8-B63A-1366D343027F}">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3200" dirty="0" err="1"/>
            <a:t>життя</a:t>
          </a:r>
          <a:r>
            <a:rPr lang="ru-RU" sz="3200" dirty="0"/>
            <a:t> і </a:t>
          </a:r>
          <a:r>
            <a:rPr lang="ru-RU" sz="3200" dirty="0" err="1"/>
            <a:t>здоров’я</a:t>
          </a:r>
          <a:r>
            <a:rPr lang="ru-RU" sz="3200" dirty="0"/>
            <a:t> </a:t>
          </a:r>
          <a:r>
            <a:rPr lang="ru-RU" sz="3200" dirty="0" err="1"/>
            <a:t>громадян</a:t>
          </a:r>
          <a:r>
            <a:rPr lang="ru-RU" sz="3200" dirty="0"/>
            <a:t>  (ст.ст.110</a:t>
          </a:r>
          <a:r>
            <a:rPr lang="uk-UA" sz="3200" dirty="0"/>
            <a:t>, </a:t>
          </a:r>
          <a:r>
            <a:rPr lang="ru-RU" sz="3200" dirty="0"/>
            <a:t>113, 114</a:t>
          </a:r>
          <a:r>
            <a:rPr lang="uk-UA" sz="3200" baseline="30000" dirty="0"/>
            <a:t>1</a:t>
          </a:r>
          <a:r>
            <a:rPr lang="uk-UA" sz="3200" dirty="0"/>
            <a:t> </a:t>
          </a:r>
          <a:r>
            <a:rPr lang="ru-RU" sz="3200" dirty="0"/>
            <a:t>КК)</a:t>
          </a:r>
        </a:p>
      </dgm:t>
    </dgm:pt>
    <dgm:pt modelId="{70896F55-0A2D-42DA-9C2F-6A5455AAEC1D}" type="parTrans" cxnId="{EBB5CDFC-F77C-4035-86CB-019091D22FB9}">
      <dgm:prSet/>
      <dgm:spPr/>
      <dgm:t>
        <a:bodyPr/>
        <a:lstStyle/>
        <a:p>
          <a:endParaRPr lang="ru-RU"/>
        </a:p>
      </dgm:t>
    </dgm:pt>
    <dgm:pt modelId="{6E2B2A3F-0490-4D19-8C10-711D1D3D38CB}" type="sibTrans" cxnId="{EBB5CDFC-F77C-4035-86CB-019091D22FB9}">
      <dgm:prSet/>
      <dgm:spPr/>
      <dgm:t>
        <a:bodyPr/>
        <a:lstStyle/>
        <a:p>
          <a:endParaRPr lang="ru-RU"/>
        </a:p>
      </dgm:t>
    </dgm:pt>
    <dgm:pt modelId="{333CA56A-7465-4755-AF3F-F53655562937}">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3200" dirty="0" err="1"/>
            <a:t>власність</a:t>
          </a:r>
          <a:r>
            <a:rPr lang="ru-RU" sz="3200" dirty="0"/>
            <a:t>: приватна, </a:t>
          </a:r>
          <a:r>
            <a:rPr lang="ru-RU" sz="3200" dirty="0" err="1"/>
            <a:t>колективна</a:t>
          </a:r>
          <a:r>
            <a:rPr lang="ru-RU" sz="3200" dirty="0"/>
            <a:t>, </a:t>
          </a:r>
          <a:r>
            <a:rPr lang="ru-RU" sz="3200" dirty="0" err="1"/>
            <a:t>державна</a:t>
          </a:r>
          <a:r>
            <a:rPr lang="ru-RU" sz="3200" dirty="0"/>
            <a:t> (ч. 3 ст. 110, ст. 113 КК)</a:t>
          </a:r>
        </a:p>
      </dgm:t>
    </dgm:pt>
    <dgm:pt modelId="{5A29B46E-453E-4E78-B20E-0EF3E51B445C}" type="parTrans" cxnId="{99FBF7A5-CCCB-4D3A-8D81-DFC8E8D212B9}">
      <dgm:prSet/>
      <dgm:spPr/>
      <dgm:t>
        <a:bodyPr/>
        <a:lstStyle/>
        <a:p>
          <a:endParaRPr lang="ru-RU"/>
        </a:p>
      </dgm:t>
    </dgm:pt>
    <dgm:pt modelId="{239DEFCA-DFB9-4FF4-A873-21355CBB91A2}" type="sibTrans" cxnId="{99FBF7A5-CCCB-4D3A-8D81-DFC8E8D212B9}">
      <dgm:prSet/>
      <dgm:spPr/>
      <dgm:t>
        <a:bodyPr/>
        <a:lstStyle/>
        <a:p>
          <a:endParaRPr lang="ru-RU"/>
        </a:p>
      </dgm:t>
    </dgm:pt>
    <dgm:pt modelId="{C7DCC673-1624-48C7-847F-4C560A9A22ED}" type="pres">
      <dgm:prSet presAssocID="{8898732C-089F-4B54-AD29-FF966F74BCDB}" presName="Name0" presStyleCnt="0">
        <dgm:presLayoutVars>
          <dgm:dir/>
          <dgm:resizeHandles val="exact"/>
        </dgm:presLayoutVars>
      </dgm:prSet>
      <dgm:spPr/>
    </dgm:pt>
    <dgm:pt modelId="{BA4674A9-9000-4A54-AAAD-F06FC5D7DF2B}" type="pres">
      <dgm:prSet presAssocID="{A7FB6767-3CC8-4A11-B4DB-F32365B62298}" presName="compNode" presStyleCnt="0"/>
      <dgm:spPr/>
    </dgm:pt>
    <dgm:pt modelId="{2BA81551-CF78-4D90-8937-0A3AE00C0781}" type="pres">
      <dgm:prSet presAssocID="{A7FB6767-3CC8-4A11-B4DB-F32365B62298}" presName="pictRect" presStyleLbl="node1" presStyleIdx="0" presStyleCnt="3" custLinFactNeighborX="2540" custLinFactNeighborY="-33078"/>
      <dgm:spPr>
        <a:blipFill rotWithShape="0">
          <a:blip xmlns:r="http://schemas.openxmlformats.org/officeDocument/2006/relationships" r:embed="rId1"/>
          <a:stretch>
            <a:fillRect/>
          </a:stretch>
        </a:blipFill>
      </dgm:spPr>
    </dgm:pt>
    <dgm:pt modelId="{E4FAEDE6-8338-4725-88CD-45DB2FD47AA3}" type="pres">
      <dgm:prSet presAssocID="{A7FB6767-3CC8-4A11-B4DB-F32365B62298}" presName="textRect" presStyleLbl="revTx" presStyleIdx="0" presStyleCnt="3" custScaleY="293069" custLinFactNeighborX="5142" custLinFactNeighborY="52837">
        <dgm:presLayoutVars>
          <dgm:bulletEnabled val="1"/>
        </dgm:presLayoutVars>
      </dgm:prSet>
      <dgm:spPr/>
    </dgm:pt>
    <dgm:pt modelId="{8B019CAE-352F-4F11-B441-1B0DB06348D8}" type="pres">
      <dgm:prSet presAssocID="{7C1C8471-6B09-48D1-9258-F430586037DF}" presName="sibTrans" presStyleLbl="sibTrans2D1" presStyleIdx="0" presStyleCnt="0"/>
      <dgm:spPr/>
    </dgm:pt>
    <dgm:pt modelId="{9685E1ED-6592-4AE4-B765-2B42698C69A6}" type="pres">
      <dgm:prSet presAssocID="{3CC72E57-69D9-45A8-B63A-1366D343027F}" presName="compNode" presStyleCnt="0"/>
      <dgm:spPr/>
    </dgm:pt>
    <dgm:pt modelId="{CB3B6BA8-3F94-4D45-A330-2CEF4944EB66}" type="pres">
      <dgm:prSet presAssocID="{3CC72E57-69D9-45A8-B63A-1366D343027F}" presName="pictRect" presStyleLbl="node1" presStyleIdx="1" presStyleCnt="3" custLinFactNeighborX="-753" custLinFactNeighborY="-35190"/>
      <dgm:spPr>
        <a:blipFill rotWithShape="0">
          <a:blip xmlns:r="http://schemas.openxmlformats.org/officeDocument/2006/relationships" r:embed="rId2"/>
          <a:stretch>
            <a:fillRect/>
          </a:stretch>
        </a:blipFill>
      </dgm:spPr>
    </dgm:pt>
    <dgm:pt modelId="{11D7E1AA-8963-431A-8B1A-D5A4A60878D2}" type="pres">
      <dgm:prSet presAssocID="{3CC72E57-69D9-45A8-B63A-1366D343027F}" presName="textRect" presStyleLbl="revTx" presStyleIdx="1" presStyleCnt="3" custScaleY="291425" custLinFactNeighborX="-753" custLinFactNeighborY="51604">
        <dgm:presLayoutVars>
          <dgm:bulletEnabled val="1"/>
        </dgm:presLayoutVars>
      </dgm:prSet>
      <dgm:spPr/>
    </dgm:pt>
    <dgm:pt modelId="{644CB26E-F3DB-4AFB-9953-F03D9CA9919E}" type="pres">
      <dgm:prSet presAssocID="{6E2B2A3F-0490-4D19-8C10-711D1D3D38CB}" presName="sibTrans" presStyleLbl="sibTrans2D1" presStyleIdx="0" presStyleCnt="0"/>
      <dgm:spPr/>
    </dgm:pt>
    <dgm:pt modelId="{F4164869-44FA-402D-BCE2-28D3D979BF98}" type="pres">
      <dgm:prSet presAssocID="{333CA56A-7465-4755-AF3F-F53655562937}" presName="compNode" presStyleCnt="0"/>
      <dgm:spPr/>
    </dgm:pt>
    <dgm:pt modelId="{255EE9D1-49BA-424D-A227-0FDF600B882A}" type="pres">
      <dgm:prSet presAssocID="{333CA56A-7465-4755-AF3F-F53655562937}" presName="pictRect" presStyleLbl="node1" presStyleIdx="2" presStyleCnt="3" custLinFactNeighborX="-4046" custLinFactNeighborY="-36809"/>
      <dgm:spPr>
        <a:blipFill rotWithShape="0">
          <a:blip xmlns:r="http://schemas.openxmlformats.org/officeDocument/2006/relationships" r:embed="rId3"/>
          <a:stretch>
            <a:fillRect/>
          </a:stretch>
        </a:blipFill>
      </dgm:spPr>
    </dgm:pt>
    <dgm:pt modelId="{97C9F9AB-51F5-4846-AACA-05E44E812BB1}" type="pres">
      <dgm:prSet presAssocID="{333CA56A-7465-4755-AF3F-F53655562937}" presName="textRect" presStyleLbl="revTx" presStyleIdx="2" presStyleCnt="3" custScaleY="293413" custLinFactNeighborX="-4046" custLinFactNeighborY="53095">
        <dgm:presLayoutVars>
          <dgm:bulletEnabled val="1"/>
        </dgm:presLayoutVars>
      </dgm:prSet>
      <dgm:spPr/>
    </dgm:pt>
  </dgm:ptLst>
  <dgm:cxnLst>
    <dgm:cxn modelId="{760A1122-30DE-4D20-A784-EE81BA9EC0BA}" type="presOf" srcId="{333CA56A-7465-4755-AF3F-F53655562937}" destId="{97C9F9AB-51F5-4846-AACA-05E44E812BB1}" srcOrd="0" destOrd="0" presId="urn:microsoft.com/office/officeart/2005/8/layout/pList1"/>
    <dgm:cxn modelId="{B0FBE927-964F-4974-9FC3-72B4AB37C094}" type="presOf" srcId="{6E2B2A3F-0490-4D19-8C10-711D1D3D38CB}" destId="{644CB26E-F3DB-4AFB-9953-F03D9CA9919E}" srcOrd="0" destOrd="0" presId="urn:microsoft.com/office/officeart/2005/8/layout/pList1"/>
    <dgm:cxn modelId="{A24FF231-79BD-45C9-936C-6D8B31777BF4}" type="presOf" srcId="{8898732C-089F-4B54-AD29-FF966F74BCDB}" destId="{C7DCC673-1624-48C7-847F-4C560A9A22ED}" srcOrd="0" destOrd="0" presId="urn:microsoft.com/office/officeart/2005/8/layout/pList1"/>
    <dgm:cxn modelId="{EFC8513B-9396-497F-AEFC-53231251430F}" srcId="{8898732C-089F-4B54-AD29-FF966F74BCDB}" destId="{A7FB6767-3CC8-4A11-B4DB-F32365B62298}" srcOrd="0" destOrd="0" parTransId="{5FF36CB5-1D80-43F7-B93A-C460C9DC0783}" sibTransId="{7C1C8471-6B09-48D1-9258-F430586037DF}"/>
    <dgm:cxn modelId="{537E3A57-EE8B-4F43-BBA0-134D86855EF1}" type="presOf" srcId="{A7FB6767-3CC8-4A11-B4DB-F32365B62298}" destId="{E4FAEDE6-8338-4725-88CD-45DB2FD47AA3}" srcOrd="0" destOrd="0" presId="urn:microsoft.com/office/officeart/2005/8/layout/pList1"/>
    <dgm:cxn modelId="{4A3F09A4-C2FE-4A05-9FF8-360A7EC47889}" type="presOf" srcId="{3CC72E57-69D9-45A8-B63A-1366D343027F}" destId="{11D7E1AA-8963-431A-8B1A-D5A4A60878D2}" srcOrd="0" destOrd="0" presId="urn:microsoft.com/office/officeart/2005/8/layout/pList1"/>
    <dgm:cxn modelId="{99FBF7A5-CCCB-4D3A-8D81-DFC8E8D212B9}" srcId="{8898732C-089F-4B54-AD29-FF966F74BCDB}" destId="{333CA56A-7465-4755-AF3F-F53655562937}" srcOrd="2" destOrd="0" parTransId="{5A29B46E-453E-4E78-B20E-0EF3E51B445C}" sibTransId="{239DEFCA-DFB9-4FF4-A873-21355CBB91A2}"/>
    <dgm:cxn modelId="{6D4F04A6-AE3D-44EC-8265-9CE9E98E6E23}" type="presOf" srcId="{7C1C8471-6B09-48D1-9258-F430586037DF}" destId="{8B019CAE-352F-4F11-B441-1B0DB06348D8}" srcOrd="0" destOrd="0" presId="urn:microsoft.com/office/officeart/2005/8/layout/pList1"/>
    <dgm:cxn modelId="{EBB5CDFC-F77C-4035-86CB-019091D22FB9}" srcId="{8898732C-089F-4B54-AD29-FF966F74BCDB}" destId="{3CC72E57-69D9-45A8-B63A-1366D343027F}" srcOrd="1" destOrd="0" parTransId="{70896F55-0A2D-42DA-9C2F-6A5455AAEC1D}" sibTransId="{6E2B2A3F-0490-4D19-8C10-711D1D3D38CB}"/>
    <dgm:cxn modelId="{BB923BD9-2972-4804-B2D4-8A12A05D7FFE}" type="presParOf" srcId="{C7DCC673-1624-48C7-847F-4C560A9A22ED}" destId="{BA4674A9-9000-4A54-AAAD-F06FC5D7DF2B}" srcOrd="0" destOrd="0" presId="urn:microsoft.com/office/officeart/2005/8/layout/pList1"/>
    <dgm:cxn modelId="{44676505-31E0-4753-89AA-ABB073CDC98F}" type="presParOf" srcId="{BA4674A9-9000-4A54-AAAD-F06FC5D7DF2B}" destId="{2BA81551-CF78-4D90-8937-0A3AE00C0781}" srcOrd="0" destOrd="0" presId="urn:microsoft.com/office/officeart/2005/8/layout/pList1"/>
    <dgm:cxn modelId="{1F4F1497-1591-41BF-8F26-C7F93B2214E6}" type="presParOf" srcId="{BA4674A9-9000-4A54-AAAD-F06FC5D7DF2B}" destId="{E4FAEDE6-8338-4725-88CD-45DB2FD47AA3}" srcOrd="1" destOrd="0" presId="urn:microsoft.com/office/officeart/2005/8/layout/pList1"/>
    <dgm:cxn modelId="{6D7CA5C5-BA30-4F6C-A35A-3237DB03620F}" type="presParOf" srcId="{C7DCC673-1624-48C7-847F-4C560A9A22ED}" destId="{8B019CAE-352F-4F11-B441-1B0DB06348D8}" srcOrd="1" destOrd="0" presId="urn:microsoft.com/office/officeart/2005/8/layout/pList1"/>
    <dgm:cxn modelId="{21AE8992-4655-432C-856A-93CB01F6C05C}" type="presParOf" srcId="{C7DCC673-1624-48C7-847F-4C560A9A22ED}" destId="{9685E1ED-6592-4AE4-B765-2B42698C69A6}" srcOrd="2" destOrd="0" presId="urn:microsoft.com/office/officeart/2005/8/layout/pList1"/>
    <dgm:cxn modelId="{B5DDD131-ED80-4C57-A5A5-6FCD7849A262}" type="presParOf" srcId="{9685E1ED-6592-4AE4-B765-2B42698C69A6}" destId="{CB3B6BA8-3F94-4D45-A330-2CEF4944EB66}" srcOrd="0" destOrd="0" presId="urn:microsoft.com/office/officeart/2005/8/layout/pList1"/>
    <dgm:cxn modelId="{B6641FD6-B207-408B-B453-FDCCBDC91A0F}" type="presParOf" srcId="{9685E1ED-6592-4AE4-B765-2B42698C69A6}" destId="{11D7E1AA-8963-431A-8B1A-D5A4A60878D2}" srcOrd="1" destOrd="0" presId="urn:microsoft.com/office/officeart/2005/8/layout/pList1"/>
    <dgm:cxn modelId="{A593BD1C-27E6-4E00-ADA4-15C86E9D2634}" type="presParOf" srcId="{C7DCC673-1624-48C7-847F-4C560A9A22ED}" destId="{644CB26E-F3DB-4AFB-9953-F03D9CA9919E}" srcOrd="3" destOrd="0" presId="urn:microsoft.com/office/officeart/2005/8/layout/pList1"/>
    <dgm:cxn modelId="{75C44A1B-4006-4315-989E-406E7FBEA91E}" type="presParOf" srcId="{C7DCC673-1624-48C7-847F-4C560A9A22ED}" destId="{F4164869-44FA-402D-BCE2-28D3D979BF98}" srcOrd="4" destOrd="0" presId="urn:microsoft.com/office/officeart/2005/8/layout/pList1"/>
    <dgm:cxn modelId="{FB81A25C-43D7-4216-B412-C4FB77C5020F}" type="presParOf" srcId="{F4164869-44FA-402D-BCE2-28D3D979BF98}" destId="{255EE9D1-49BA-424D-A227-0FDF600B882A}" srcOrd="0" destOrd="0" presId="urn:microsoft.com/office/officeart/2005/8/layout/pList1"/>
    <dgm:cxn modelId="{07307CC5-7856-4CB5-A4F4-EE1DFB991B2A}" type="presParOf" srcId="{F4164869-44FA-402D-BCE2-28D3D979BF98}" destId="{97C9F9AB-51F5-4846-AACA-05E44E812BB1}"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7512B-84A9-4137-9068-838FFDDD29B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8FA6FCAA-0F0B-4F81-AA41-D317CD9D4588}">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err="1"/>
            <a:t>майно</a:t>
          </a:r>
          <a:r>
            <a:rPr lang="ru-RU" dirty="0"/>
            <a:t> </a:t>
          </a:r>
          <a:r>
            <a:rPr lang="ru-RU" dirty="0" err="1"/>
            <a:t>приватне</a:t>
          </a:r>
          <a:r>
            <a:rPr lang="ru-RU" dirty="0"/>
            <a:t>, </a:t>
          </a:r>
          <a:r>
            <a:rPr lang="ru-RU" dirty="0" err="1"/>
            <a:t>державне</a:t>
          </a:r>
          <a:r>
            <a:rPr lang="ru-RU" dirty="0"/>
            <a:t> </a:t>
          </a:r>
          <a:r>
            <a:rPr lang="ru-RU" dirty="0" err="1"/>
            <a:t>або</a:t>
          </a:r>
          <a:r>
            <a:rPr lang="ru-RU" dirty="0"/>
            <a:t> </a:t>
          </a:r>
          <a:r>
            <a:rPr lang="ru-RU" dirty="0" err="1"/>
            <a:t>колективне</a:t>
          </a:r>
          <a:r>
            <a:rPr lang="ru-RU" dirty="0"/>
            <a:t> (ст. 113 КК)</a:t>
          </a:r>
        </a:p>
      </dgm:t>
    </dgm:pt>
    <dgm:pt modelId="{8C0B6598-6993-471C-866F-D0F809425766}" type="parTrans" cxnId="{8215436C-3E80-47A6-BAEB-A569374FE51F}">
      <dgm:prSet/>
      <dgm:spPr/>
      <dgm:t>
        <a:bodyPr/>
        <a:lstStyle/>
        <a:p>
          <a:endParaRPr lang="ru-RU"/>
        </a:p>
      </dgm:t>
    </dgm:pt>
    <dgm:pt modelId="{8557AD1A-B3E7-4B55-A3F2-4C9003269D13}" type="sibTrans" cxnId="{8215436C-3E80-47A6-BAEB-A569374FE51F}">
      <dgm:prSet/>
      <dgm:spPr/>
      <dgm:t>
        <a:bodyPr/>
        <a:lstStyle/>
        <a:p>
          <a:endParaRPr lang="ru-RU"/>
        </a:p>
      </dgm:t>
    </dgm:pt>
    <dgm:pt modelId="{53EA6768-31F5-45B7-9F47-9E8311A15C7F}">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err="1"/>
            <a:t>відомості</a:t>
          </a:r>
          <a:r>
            <a:rPr lang="ru-RU" dirty="0"/>
            <a:t>, </a:t>
          </a:r>
          <a:r>
            <a:rPr lang="ru-RU" dirty="0" err="1"/>
            <a:t>що</a:t>
          </a:r>
          <a:r>
            <a:rPr lang="ru-RU" dirty="0"/>
            <a:t> </a:t>
          </a:r>
          <a:r>
            <a:rPr lang="ru-RU" dirty="0" err="1"/>
            <a:t>становлять</a:t>
          </a:r>
          <a:r>
            <a:rPr lang="ru-RU" dirty="0"/>
            <a:t> </a:t>
          </a:r>
          <a:r>
            <a:rPr lang="ru-RU" dirty="0" err="1"/>
            <a:t>державну</a:t>
          </a:r>
          <a:r>
            <a:rPr lang="ru-RU" dirty="0"/>
            <a:t> </a:t>
          </a:r>
          <a:r>
            <a:rPr lang="ru-RU" dirty="0" err="1"/>
            <a:t>таємницю</a:t>
          </a:r>
          <a:r>
            <a:rPr lang="ru-RU" dirty="0"/>
            <a:t> (ст. 114 КК)</a:t>
          </a:r>
        </a:p>
      </dgm:t>
    </dgm:pt>
    <dgm:pt modelId="{67265E86-1940-439B-B4F9-A7C1EF35E212}" type="parTrans" cxnId="{AF1F05B3-F221-4A22-B270-D3468CDBF925}">
      <dgm:prSet/>
      <dgm:spPr/>
      <dgm:t>
        <a:bodyPr/>
        <a:lstStyle/>
        <a:p>
          <a:endParaRPr lang="ru-RU"/>
        </a:p>
      </dgm:t>
    </dgm:pt>
    <dgm:pt modelId="{A20247DA-85DB-476D-9176-09E27D2B7F54}" type="sibTrans" cxnId="{AF1F05B3-F221-4A22-B270-D3468CDBF925}">
      <dgm:prSet/>
      <dgm:spPr/>
      <dgm:t>
        <a:bodyPr/>
        <a:lstStyle/>
        <a:p>
          <a:endParaRPr lang="ru-RU"/>
        </a:p>
      </dgm:t>
    </dgm:pt>
    <dgm:pt modelId="{2E40DF6A-E8BD-4EDC-B85C-757E5E479407}" type="pres">
      <dgm:prSet presAssocID="{6127512B-84A9-4137-9068-838FFDDD29BC}" presName="linear" presStyleCnt="0">
        <dgm:presLayoutVars>
          <dgm:dir/>
          <dgm:resizeHandles val="exact"/>
        </dgm:presLayoutVars>
      </dgm:prSet>
      <dgm:spPr/>
    </dgm:pt>
    <dgm:pt modelId="{2532B46A-1D90-4CF3-85AF-4E58F46A7B40}" type="pres">
      <dgm:prSet presAssocID="{8FA6FCAA-0F0B-4F81-AA41-D317CD9D4588}" presName="comp" presStyleCnt="0"/>
      <dgm:spPr/>
    </dgm:pt>
    <dgm:pt modelId="{4A79403D-A4E9-4A11-9C57-DC371DA9FFC6}" type="pres">
      <dgm:prSet presAssocID="{8FA6FCAA-0F0B-4F81-AA41-D317CD9D4588}" presName="box" presStyleLbl="node1" presStyleIdx="0" presStyleCnt="2" custLinFactNeighborX="-825" custLinFactNeighborY="31"/>
      <dgm:spPr/>
    </dgm:pt>
    <dgm:pt modelId="{683EF75B-2546-44C9-B6D7-C76133803467}" type="pres">
      <dgm:prSet presAssocID="{8FA6FCAA-0F0B-4F81-AA41-D317CD9D4588}" presName="img" presStyleLbl="fgImgPlace1" presStyleIdx="0" presStyleCnt="2"/>
      <dgm:spPr>
        <a:blipFill rotWithShape="0">
          <a:blip xmlns:r="http://schemas.openxmlformats.org/officeDocument/2006/relationships" r:embed="rId1"/>
          <a:stretch>
            <a:fillRect/>
          </a:stretch>
        </a:blipFill>
      </dgm:spPr>
    </dgm:pt>
    <dgm:pt modelId="{2839121B-AB0D-40D3-B911-62F501F46220}" type="pres">
      <dgm:prSet presAssocID="{8FA6FCAA-0F0B-4F81-AA41-D317CD9D4588}" presName="text" presStyleLbl="node1" presStyleIdx="0" presStyleCnt="2">
        <dgm:presLayoutVars>
          <dgm:bulletEnabled val="1"/>
        </dgm:presLayoutVars>
      </dgm:prSet>
      <dgm:spPr/>
    </dgm:pt>
    <dgm:pt modelId="{515BC199-6BA5-4AF5-8C37-F26423A26EFF}" type="pres">
      <dgm:prSet presAssocID="{8557AD1A-B3E7-4B55-A3F2-4C9003269D13}" presName="spacer" presStyleCnt="0"/>
      <dgm:spPr/>
    </dgm:pt>
    <dgm:pt modelId="{99C8B4B7-D4DA-4CEA-89E1-078C616C92AA}" type="pres">
      <dgm:prSet presAssocID="{53EA6768-31F5-45B7-9F47-9E8311A15C7F}" presName="comp" presStyleCnt="0"/>
      <dgm:spPr/>
    </dgm:pt>
    <dgm:pt modelId="{0CEF69EB-0639-4537-9D8E-4561C0BEEF1D}" type="pres">
      <dgm:prSet presAssocID="{53EA6768-31F5-45B7-9F47-9E8311A15C7F}" presName="box" presStyleLbl="node1" presStyleIdx="1" presStyleCnt="2"/>
      <dgm:spPr/>
    </dgm:pt>
    <dgm:pt modelId="{B6A375BF-B023-4157-9957-2C49DD967530}" type="pres">
      <dgm:prSet presAssocID="{53EA6768-31F5-45B7-9F47-9E8311A15C7F}" presName="img" presStyleLbl="fgImgPlace1" presStyleIdx="1" presStyleCnt="2"/>
      <dgm:spPr>
        <a:blipFill rotWithShape="0">
          <a:blip xmlns:r="http://schemas.openxmlformats.org/officeDocument/2006/relationships" r:embed="rId2"/>
          <a:stretch>
            <a:fillRect/>
          </a:stretch>
        </a:blipFill>
      </dgm:spPr>
    </dgm:pt>
    <dgm:pt modelId="{ABA9AC89-0B33-42A6-8D9B-C57B4E47A616}" type="pres">
      <dgm:prSet presAssocID="{53EA6768-31F5-45B7-9F47-9E8311A15C7F}" presName="text" presStyleLbl="node1" presStyleIdx="1" presStyleCnt="2">
        <dgm:presLayoutVars>
          <dgm:bulletEnabled val="1"/>
        </dgm:presLayoutVars>
      </dgm:prSet>
      <dgm:spPr/>
    </dgm:pt>
  </dgm:ptLst>
  <dgm:cxnLst>
    <dgm:cxn modelId="{9389991E-B273-4C5B-B2B9-88E3D36DA460}" type="presOf" srcId="{53EA6768-31F5-45B7-9F47-9E8311A15C7F}" destId="{0CEF69EB-0639-4537-9D8E-4561C0BEEF1D}" srcOrd="0" destOrd="0" presId="urn:microsoft.com/office/officeart/2005/8/layout/vList4"/>
    <dgm:cxn modelId="{39DF702E-E067-4825-9082-E371D867E266}" type="presOf" srcId="{8FA6FCAA-0F0B-4F81-AA41-D317CD9D4588}" destId="{4A79403D-A4E9-4A11-9C57-DC371DA9FFC6}" srcOrd="0" destOrd="0" presId="urn:microsoft.com/office/officeart/2005/8/layout/vList4"/>
    <dgm:cxn modelId="{8215436C-3E80-47A6-BAEB-A569374FE51F}" srcId="{6127512B-84A9-4137-9068-838FFDDD29BC}" destId="{8FA6FCAA-0F0B-4F81-AA41-D317CD9D4588}" srcOrd="0" destOrd="0" parTransId="{8C0B6598-6993-471C-866F-D0F809425766}" sibTransId="{8557AD1A-B3E7-4B55-A3F2-4C9003269D13}"/>
    <dgm:cxn modelId="{4BCA3D80-47D0-4C88-A1DC-D21A33B00AAB}" type="presOf" srcId="{53EA6768-31F5-45B7-9F47-9E8311A15C7F}" destId="{ABA9AC89-0B33-42A6-8D9B-C57B4E47A616}" srcOrd="1" destOrd="0" presId="urn:microsoft.com/office/officeart/2005/8/layout/vList4"/>
    <dgm:cxn modelId="{AF1F05B3-F221-4A22-B270-D3468CDBF925}" srcId="{6127512B-84A9-4137-9068-838FFDDD29BC}" destId="{53EA6768-31F5-45B7-9F47-9E8311A15C7F}" srcOrd="1" destOrd="0" parTransId="{67265E86-1940-439B-B4F9-A7C1EF35E212}" sibTransId="{A20247DA-85DB-476D-9176-09E27D2B7F54}"/>
    <dgm:cxn modelId="{BE94F0B5-27F2-4505-8F17-D29310F4BE9B}" type="presOf" srcId="{8FA6FCAA-0F0B-4F81-AA41-D317CD9D4588}" destId="{2839121B-AB0D-40D3-B911-62F501F46220}" srcOrd="1" destOrd="0" presId="urn:microsoft.com/office/officeart/2005/8/layout/vList4"/>
    <dgm:cxn modelId="{6863A2BD-94B0-483B-B0EF-FD871DEC9092}" type="presOf" srcId="{6127512B-84A9-4137-9068-838FFDDD29BC}" destId="{2E40DF6A-E8BD-4EDC-B85C-757E5E479407}" srcOrd="0" destOrd="0" presId="urn:microsoft.com/office/officeart/2005/8/layout/vList4"/>
    <dgm:cxn modelId="{2FC55182-4DB6-41D9-867C-C91995057DCD}" type="presParOf" srcId="{2E40DF6A-E8BD-4EDC-B85C-757E5E479407}" destId="{2532B46A-1D90-4CF3-85AF-4E58F46A7B40}" srcOrd="0" destOrd="0" presId="urn:microsoft.com/office/officeart/2005/8/layout/vList4"/>
    <dgm:cxn modelId="{BD165AFB-F980-482B-8C7C-A6BD22006330}" type="presParOf" srcId="{2532B46A-1D90-4CF3-85AF-4E58F46A7B40}" destId="{4A79403D-A4E9-4A11-9C57-DC371DA9FFC6}" srcOrd="0" destOrd="0" presId="urn:microsoft.com/office/officeart/2005/8/layout/vList4"/>
    <dgm:cxn modelId="{9FBA475E-73E8-4A7F-88BB-2A2E4EEC92C8}" type="presParOf" srcId="{2532B46A-1D90-4CF3-85AF-4E58F46A7B40}" destId="{683EF75B-2546-44C9-B6D7-C76133803467}" srcOrd="1" destOrd="0" presId="urn:microsoft.com/office/officeart/2005/8/layout/vList4"/>
    <dgm:cxn modelId="{495C54AB-D49E-40B3-A413-B77C582AFBFC}" type="presParOf" srcId="{2532B46A-1D90-4CF3-85AF-4E58F46A7B40}" destId="{2839121B-AB0D-40D3-B911-62F501F46220}" srcOrd="2" destOrd="0" presId="urn:microsoft.com/office/officeart/2005/8/layout/vList4"/>
    <dgm:cxn modelId="{2B77F4BF-8406-4F1D-8007-AB89F8D9615E}" type="presParOf" srcId="{2E40DF6A-E8BD-4EDC-B85C-757E5E479407}" destId="{515BC199-6BA5-4AF5-8C37-F26423A26EFF}" srcOrd="1" destOrd="0" presId="urn:microsoft.com/office/officeart/2005/8/layout/vList4"/>
    <dgm:cxn modelId="{48DCCFA3-AF16-4156-8113-C97D847487C5}" type="presParOf" srcId="{2E40DF6A-E8BD-4EDC-B85C-757E5E479407}" destId="{99C8B4B7-D4DA-4CEA-89E1-078C616C92AA}" srcOrd="2" destOrd="0" presId="urn:microsoft.com/office/officeart/2005/8/layout/vList4"/>
    <dgm:cxn modelId="{BE93C85B-2F5B-4850-BE91-B7A61538FEF6}" type="presParOf" srcId="{99C8B4B7-D4DA-4CEA-89E1-078C616C92AA}" destId="{0CEF69EB-0639-4537-9D8E-4561C0BEEF1D}" srcOrd="0" destOrd="0" presId="urn:microsoft.com/office/officeart/2005/8/layout/vList4"/>
    <dgm:cxn modelId="{6C6E3593-D62C-4B7C-A10E-8BF1F041C881}" type="presParOf" srcId="{99C8B4B7-D4DA-4CEA-89E1-078C616C92AA}" destId="{B6A375BF-B023-4157-9957-2C49DD967530}" srcOrd="1" destOrd="0" presId="urn:microsoft.com/office/officeart/2005/8/layout/vList4"/>
    <dgm:cxn modelId="{C1B6D3C5-C377-4117-9483-670183851282}" type="presParOf" srcId="{99C8B4B7-D4DA-4CEA-89E1-078C616C92AA}" destId="{ABA9AC89-0B33-42A6-8D9B-C57B4E47A61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B68C6E-DD4C-41B2-A07A-E81669E57C8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2AD3FE93-2204-4661-921E-FAFF004589C2}">
      <dgm:prSet phldrT="[Текст]"/>
      <dgm:spPr/>
      <dgm:t>
        <a:bodyPr/>
        <a:lstStyle/>
        <a:p>
          <a:r>
            <a:rPr lang="uk-UA" dirty="0"/>
            <a:t>З 16 років</a:t>
          </a:r>
          <a:endParaRPr lang="ru-RU" dirty="0"/>
        </a:p>
      </dgm:t>
    </dgm:pt>
    <dgm:pt modelId="{F1EBA103-F822-4CED-AE6B-723909D83B74}" type="parTrans" cxnId="{E2EFAF67-3635-4820-A690-65698B699515}">
      <dgm:prSet/>
      <dgm:spPr/>
      <dgm:t>
        <a:bodyPr/>
        <a:lstStyle/>
        <a:p>
          <a:endParaRPr lang="ru-RU"/>
        </a:p>
      </dgm:t>
    </dgm:pt>
    <dgm:pt modelId="{5173A5DA-DBA3-489D-966B-B00DE3839D8A}" type="sibTrans" cxnId="{E2EFAF67-3635-4820-A690-65698B699515}">
      <dgm:prSet/>
      <dgm:spPr/>
      <dgm:t>
        <a:bodyPr/>
        <a:lstStyle/>
        <a:p>
          <a:endParaRPr lang="ru-RU"/>
        </a:p>
      </dgm:t>
    </dgm:pt>
    <dgm:pt modelId="{52F393CE-C75C-44EE-A158-BE211623BC45}">
      <dgm:prSet phldrT="[Текст]"/>
      <dgm:spPr/>
      <dgm:t>
        <a:bodyPr/>
        <a:lstStyle/>
        <a:p>
          <a:r>
            <a:rPr lang="ru-RU" dirty="0"/>
            <a:t>З 14 </a:t>
          </a:r>
          <a:r>
            <a:rPr lang="ru-RU" dirty="0" err="1"/>
            <a:t>років</a:t>
          </a:r>
          <a:r>
            <a:rPr lang="ru-RU" dirty="0"/>
            <a:t> за ст.112 та ст.113 </a:t>
          </a:r>
        </a:p>
      </dgm:t>
    </dgm:pt>
    <dgm:pt modelId="{221062C4-9B4D-43D2-AF9F-B7610867AE08}" type="parTrans" cxnId="{A341C338-B233-4E26-8446-93D0100A57D3}">
      <dgm:prSet/>
      <dgm:spPr/>
      <dgm:t>
        <a:bodyPr/>
        <a:lstStyle/>
        <a:p>
          <a:endParaRPr lang="ru-RU"/>
        </a:p>
      </dgm:t>
    </dgm:pt>
    <dgm:pt modelId="{CA739C23-3219-4FBD-9B1E-64B810DE33B8}" type="sibTrans" cxnId="{A341C338-B233-4E26-8446-93D0100A57D3}">
      <dgm:prSet/>
      <dgm:spPr/>
      <dgm:t>
        <a:bodyPr/>
        <a:lstStyle/>
        <a:p>
          <a:endParaRPr lang="ru-RU"/>
        </a:p>
      </dgm:t>
    </dgm:pt>
    <dgm:pt modelId="{D38655BF-7C4E-4516-8C8A-5601F6ECA07B}">
      <dgm:prSet phldrT="[Текст]"/>
      <dgm:spPr/>
      <dgm:t>
        <a:bodyPr/>
        <a:lstStyle/>
        <a:p>
          <a:r>
            <a:rPr lang="ru-RU" dirty="0" err="1"/>
            <a:t>Спеціальний</a:t>
          </a:r>
          <a:r>
            <a:rPr lang="ru-RU" dirty="0"/>
            <a:t> </a:t>
          </a:r>
          <a:r>
            <a:rPr lang="ru-RU" dirty="0" err="1"/>
            <a:t>суб’єкт</a:t>
          </a:r>
          <a:r>
            <a:rPr lang="ru-RU" dirty="0"/>
            <a:t> у ст.ст. 111, 114, ч. 3 ст. 109 та ч. 2 ст. 110 КК</a:t>
          </a:r>
        </a:p>
      </dgm:t>
    </dgm:pt>
    <dgm:pt modelId="{2CB1781B-06B3-4E2F-965B-702AA10E2C30}" type="parTrans" cxnId="{A2A7177D-4523-4D00-902C-9498CB76AFB1}">
      <dgm:prSet/>
      <dgm:spPr/>
      <dgm:t>
        <a:bodyPr/>
        <a:lstStyle/>
        <a:p>
          <a:endParaRPr lang="ru-RU"/>
        </a:p>
      </dgm:t>
    </dgm:pt>
    <dgm:pt modelId="{5097DF4E-DAEE-48B1-9CAE-287000DE7997}" type="sibTrans" cxnId="{A2A7177D-4523-4D00-902C-9498CB76AFB1}">
      <dgm:prSet/>
      <dgm:spPr/>
      <dgm:t>
        <a:bodyPr/>
        <a:lstStyle/>
        <a:p>
          <a:endParaRPr lang="ru-RU"/>
        </a:p>
      </dgm:t>
    </dgm:pt>
    <dgm:pt modelId="{90134EE1-40DA-4932-8A3C-3E2F8FA621A7}" type="pres">
      <dgm:prSet presAssocID="{11B68C6E-DD4C-41B2-A07A-E81669E57C8A}" presName="diagram" presStyleCnt="0">
        <dgm:presLayoutVars>
          <dgm:dir/>
          <dgm:resizeHandles val="exact"/>
        </dgm:presLayoutVars>
      </dgm:prSet>
      <dgm:spPr/>
    </dgm:pt>
    <dgm:pt modelId="{1643BC93-21BD-41CD-8E31-164DFBCAB761}" type="pres">
      <dgm:prSet presAssocID="{2AD3FE93-2204-4661-921E-FAFF004589C2}" presName="node" presStyleLbl="node1" presStyleIdx="0" presStyleCnt="3">
        <dgm:presLayoutVars>
          <dgm:bulletEnabled val="1"/>
        </dgm:presLayoutVars>
      </dgm:prSet>
      <dgm:spPr/>
    </dgm:pt>
    <dgm:pt modelId="{D9F6F70C-46D7-43E0-9296-5B949806CFA7}" type="pres">
      <dgm:prSet presAssocID="{5173A5DA-DBA3-489D-966B-B00DE3839D8A}" presName="sibTrans" presStyleCnt="0"/>
      <dgm:spPr/>
    </dgm:pt>
    <dgm:pt modelId="{EBDE3BD6-7B4E-4A7F-B670-132CEFB632EB}" type="pres">
      <dgm:prSet presAssocID="{52F393CE-C75C-44EE-A158-BE211623BC45}" presName="node" presStyleLbl="node1" presStyleIdx="1" presStyleCnt="3">
        <dgm:presLayoutVars>
          <dgm:bulletEnabled val="1"/>
        </dgm:presLayoutVars>
      </dgm:prSet>
      <dgm:spPr/>
    </dgm:pt>
    <dgm:pt modelId="{573ADCAC-BFEB-4747-B17F-FC4F24EBDF52}" type="pres">
      <dgm:prSet presAssocID="{CA739C23-3219-4FBD-9B1E-64B810DE33B8}" presName="sibTrans" presStyleCnt="0"/>
      <dgm:spPr/>
    </dgm:pt>
    <dgm:pt modelId="{5D21527B-262B-4416-BA7D-CA2C07698DC5}" type="pres">
      <dgm:prSet presAssocID="{D38655BF-7C4E-4516-8C8A-5601F6ECA07B}" presName="node" presStyleLbl="node1" presStyleIdx="2" presStyleCnt="3">
        <dgm:presLayoutVars>
          <dgm:bulletEnabled val="1"/>
        </dgm:presLayoutVars>
      </dgm:prSet>
      <dgm:spPr/>
    </dgm:pt>
  </dgm:ptLst>
  <dgm:cxnLst>
    <dgm:cxn modelId="{2D0F1127-8FC3-4407-9E49-0AE024CA22D9}" type="presOf" srcId="{D38655BF-7C4E-4516-8C8A-5601F6ECA07B}" destId="{5D21527B-262B-4416-BA7D-CA2C07698DC5}" srcOrd="0" destOrd="0" presId="urn:microsoft.com/office/officeart/2005/8/layout/default"/>
    <dgm:cxn modelId="{A341C338-B233-4E26-8446-93D0100A57D3}" srcId="{11B68C6E-DD4C-41B2-A07A-E81669E57C8A}" destId="{52F393CE-C75C-44EE-A158-BE211623BC45}" srcOrd="1" destOrd="0" parTransId="{221062C4-9B4D-43D2-AF9F-B7610867AE08}" sibTransId="{CA739C23-3219-4FBD-9B1E-64B810DE33B8}"/>
    <dgm:cxn modelId="{E2EFAF67-3635-4820-A690-65698B699515}" srcId="{11B68C6E-DD4C-41B2-A07A-E81669E57C8A}" destId="{2AD3FE93-2204-4661-921E-FAFF004589C2}" srcOrd="0" destOrd="0" parTransId="{F1EBA103-F822-4CED-AE6B-723909D83B74}" sibTransId="{5173A5DA-DBA3-489D-966B-B00DE3839D8A}"/>
    <dgm:cxn modelId="{CE59A66A-B120-4927-939F-8BEFD173C20D}" type="presOf" srcId="{11B68C6E-DD4C-41B2-A07A-E81669E57C8A}" destId="{90134EE1-40DA-4932-8A3C-3E2F8FA621A7}" srcOrd="0" destOrd="0" presId="urn:microsoft.com/office/officeart/2005/8/layout/default"/>
    <dgm:cxn modelId="{A2A7177D-4523-4D00-902C-9498CB76AFB1}" srcId="{11B68C6E-DD4C-41B2-A07A-E81669E57C8A}" destId="{D38655BF-7C4E-4516-8C8A-5601F6ECA07B}" srcOrd="2" destOrd="0" parTransId="{2CB1781B-06B3-4E2F-965B-702AA10E2C30}" sibTransId="{5097DF4E-DAEE-48B1-9CAE-287000DE7997}"/>
    <dgm:cxn modelId="{83440988-6049-433F-B119-4BBEB8472CAF}" type="presOf" srcId="{2AD3FE93-2204-4661-921E-FAFF004589C2}" destId="{1643BC93-21BD-41CD-8E31-164DFBCAB761}" srcOrd="0" destOrd="0" presId="urn:microsoft.com/office/officeart/2005/8/layout/default"/>
    <dgm:cxn modelId="{36244A88-9DA0-44D1-9137-6F3CBE428F5D}" type="presOf" srcId="{52F393CE-C75C-44EE-A158-BE211623BC45}" destId="{EBDE3BD6-7B4E-4A7F-B670-132CEFB632EB}" srcOrd="0" destOrd="0" presId="urn:microsoft.com/office/officeart/2005/8/layout/default"/>
    <dgm:cxn modelId="{F53D81F4-301E-4ED3-B41E-5D90AFA8086A}" type="presParOf" srcId="{90134EE1-40DA-4932-8A3C-3E2F8FA621A7}" destId="{1643BC93-21BD-41CD-8E31-164DFBCAB761}" srcOrd="0" destOrd="0" presId="urn:microsoft.com/office/officeart/2005/8/layout/default"/>
    <dgm:cxn modelId="{ACE83219-3B93-4261-8FBD-76C8ABF31984}" type="presParOf" srcId="{90134EE1-40DA-4932-8A3C-3E2F8FA621A7}" destId="{D9F6F70C-46D7-43E0-9296-5B949806CFA7}" srcOrd="1" destOrd="0" presId="urn:microsoft.com/office/officeart/2005/8/layout/default"/>
    <dgm:cxn modelId="{AD488F62-3EF4-4167-9083-B42D792B03EE}" type="presParOf" srcId="{90134EE1-40DA-4932-8A3C-3E2F8FA621A7}" destId="{EBDE3BD6-7B4E-4A7F-B670-132CEFB632EB}" srcOrd="2" destOrd="0" presId="urn:microsoft.com/office/officeart/2005/8/layout/default"/>
    <dgm:cxn modelId="{5B5339C9-D0AA-4D3C-BA1A-0503274BED91}" type="presParOf" srcId="{90134EE1-40DA-4932-8A3C-3E2F8FA621A7}" destId="{573ADCAC-BFEB-4747-B17F-FC4F24EBDF52}" srcOrd="3" destOrd="0" presId="urn:microsoft.com/office/officeart/2005/8/layout/default"/>
    <dgm:cxn modelId="{75551AED-B4F0-460F-A0F1-82605FC6569C}" type="presParOf" srcId="{90134EE1-40DA-4932-8A3C-3E2F8FA621A7}" destId="{5D21527B-262B-4416-BA7D-CA2C07698DC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81551-CF78-4D90-8937-0A3AE00C0781}">
      <dsp:nvSpPr>
        <dsp:cNvPr id="0" name=""/>
        <dsp:cNvSpPr/>
      </dsp:nvSpPr>
      <dsp:spPr>
        <a:xfrm>
          <a:off x="72016" y="144015"/>
          <a:ext cx="2766645" cy="1906218"/>
        </a:xfrm>
        <a:prstGeom prst="roundRect">
          <a:avLst/>
        </a:prstGeom>
        <a:blipFill rotWithShape="0">
          <a:blip xmlns:r="http://schemas.openxmlformats.org/officeDocument/2006/relationships" r:embed="rId1"/>
          <a:stretch>
            <a:fillRect/>
          </a:stretch>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FAEDE6-8338-4725-88CD-45DB2FD47AA3}">
      <dsp:nvSpPr>
        <dsp:cNvPr id="0" name=""/>
        <dsp:cNvSpPr/>
      </dsp:nvSpPr>
      <dsp:spPr>
        <a:xfrm>
          <a:off x="144004" y="2232251"/>
          <a:ext cx="2766645" cy="3008134"/>
        </a:xfrm>
        <a:prstGeom prst="rect">
          <a:avLst/>
        </a:prstGeom>
        <a:blipFill>
          <a:blip xmlns:r="http://schemas.openxmlformats.org/officeDocument/2006/relationships" r:embed="rId2">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ru-RU" sz="3200" kern="1200" dirty="0" err="1"/>
            <a:t>життя</a:t>
          </a:r>
          <a:r>
            <a:rPr lang="ru-RU" sz="3200" kern="1200" dirty="0"/>
            <a:t> державного </a:t>
          </a:r>
          <a:r>
            <a:rPr lang="ru-RU" sz="3200" kern="1200" dirty="0" err="1"/>
            <a:t>або</a:t>
          </a:r>
          <a:r>
            <a:rPr lang="ru-RU" sz="3200" kern="1200" dirty="0"/>
            <a:t> </a:t>
          </a:r>
          <a:r>
            <a:rPr lang="ru-RU" sz="3200" kern="1200" dirty="0" err="1"/>
            <a:t>громадського</a:t>
          </a:r>
          <a:r>
            <a:rPr lang="ru-RU" sz="3200" kern="1200" dirty="0"/>
            <a:t> </a:t>
          </a:r>
          <a:r>
            <a:rPr lang="ru-RU" sz="3200" kern="1200" dirty="0" err="1"/>
            <a:t>діяча</a:t>
          </a:r>
          <a:r>
            <a:rPr lang="ru-RU" sz="3200" kern="1200" dirty="0"/>
            <a:t> </a:t>
          </a:r>
        </a:p>
        <a:p>
          <a:pPr marL="0" lvl="0" indent="0" algn="ctr" defTabSz="1422400">
            <a:lnSpc>
              <a:spcPct val="90000"/>
            </a:lnSpc>
            <a:spcBef>
              <a:spcPct val="0"/>
            </a:spcBef>
            <a:spcAft>
              <a:spcPct val="35000"/>
            </a:spcAft>
            <a:buNone/>
          </a:pPr>
          <a:r>
            <a:rPr lang="ru-RU" sz="3200" kern="1200" dirty="0"/>
            <a:t>(ст. 112 КК)</a:t>
          </a:r>
        </a:p>
      </dsp:txBody>
      <dsp:txXfrm>
        <a:off x="144004" y="2232251"/>
        <a:ext cx="2766645" cy="3008134"/>
      </dsp:txXfrm>
    </dsp:sp>
    <dsp:sp modelId="{CB3B6BA8-3F94-4D45-A330-2CEF4944EB66}">
      <dsp:nvSpPr>
        <dsp:cNvPr id="0" name=""/>
        <dsp:cNvSpPr/>
      </dsp:nvSpPr>
      <dsp:spPr>
        <a:xfrm>
          <a:off x="3024336" y="107975"/>
          <a:ext cx="2766645" cy="1906218"/>
        </a:xfrm>
        <a:prstGeom prst="roundRect">
          <a:avLst/>
        </a:prstGeom>
        <a:blipFill rotWithShape="0">
          <a:blip xmlns:r="http://schemas.openxmlformats.org/officeDocument/2006/relationships" r:embed="rId3"/>
          <a:stretch>
            <a:fillRect/>
          </a:stretch>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D7E1AA-8963-431A-8B1A-D5A4A60878D2}">
      <dsp:nvSpPr>
        <dsp:cNvPr id="0" name=""/>
        <dsp:cNvSpPr/>
      </dsp:nvSpPr>
      <dsp:spPr>
        <a:xfrm>
          <a:off x="3024336" y="2232251"/>
          <a:ext cx="2766645" cy="2991259"/>
        </a:xfrm>
        <a:prstGeom prst="rect">
          <a:avLst/>
        </a:prstGeom>
        <a:blipFill>
          <a:blip xmlns:r="http://schemas.openxmlformats.org/officeDocument/2006/relationships" r:embed="rId2">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ru-RU" sz="3200" kern="1200" dirty="0" err="1"/>
            <a:t>життя</a:t>
          </a:r>
          <a:r>
            <a:rPr lang="ru-RU" sz="3200" kern="1200" dirty="0"/>
            <a:t> і </a:t>
          </a:r>
          <a:r>
            <a:rPr lang="ru-RU" sz="3200" kern="1200" dirty="0" err="1"/>
            <a:t>здоров’я</a:t>
          </a:r>
          <a:r>
            <a:rPr lang="ru-RU" sz="3200" kern="1200" dirty="0"/>
            <a:t> </a:t>
          </a:r>
          <a:r>
            <a:rPr lang="ru-RU" sz="3200" kern="1200" dirty="0" err="1"/>
            <a:t>громадян</a:t>
          </a:r>
          <a:r>
            <a:rPr lang="ru-RU" sz="3200" kern="1200" dirty="0"/>
            <a:t>  (ст.ст.110</a:t>
          </a:r>
          <a:r>
            <a:rPr lang="uk-UA" sz="3200" kern="1200" dirty="0"/>
            <a:t>, </a:t>
          </a:r>
          <a:r>
            <a:rPr lang="ru-RU" sz="3200" kern="1200" dirty="0"/>
            <a:t>113, 114</a:t>
          </a:r>
          <a:r>
            <a:rPr lang="uk-UA" sz="3200" kern="1200" baseline="30000" dirty="0"/>
            <a:t>1</a:t>
          </a:r>
          <a:r>
            <a:rPr lang="uk-UA" sz="3200" kern="1200" dirty="0"/>
            <a:t> </a:t>
          </a:r>
          <a:r>
            <a:rPr lang="ru-RU" sz="3200" kern="1200" dirty="0"/>
            <a:t>КК)</a:t>
          </a:r>
        </a:p>
      </dsp:txBody>
      <dsp:txXfrm>
        <a:off x="3024336" y="2232251"/>
        <a:ext cx="2766645" cy="2991259"/>
      </dsp:txXfrm>
    </dsp:sp>
    <dsp:sp modelId="{255EE9D1-49BA-424D-A227-0FDF600B882A}">
      <dsp:nvSpPr>
        <dsp:cNvPr id="0" name=""/>
        <dsp:cNvSpPr/>
      </dsp:nvSpPr>
      <dsp:spPr>
        <a:xfrm>
          <a:off x="5976656" y="72012"/>
          <a:ext cx="2766645" cy="1906218"/>
        </a:xfrm>
        <a:prstGeom prst="roundRect">
          <a:avLst/>
        </a:prstGeom>
        <a:blipFill rotWithShape="0">
          <a:blip xmlns:r="http://schemas.openxmlformats.org/officeDocument/2006/relationships" r:embed="rId4"/>
          <a:stretch>
            <a:fillRect/>
          </a:stretch>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C9F9AB-51F5-4846-AACA-05E44E812BB1}">
      <dsp:nvSpPr>
        <dsp:cNvPr id="0" name=""/>
        <dsp:cNvSpPr/>
      </dsp:nvSpPr>
      <dsp:spPr>
        <a:xfrm>
          <a:off x="5976656" y="2232251"/>
          <a:ext cx="2766645" cy="3011665"/>
        </a:xfrm>
        <a:prstGeom prst="rect">
          <a:avLst/>
        </a:prstGeom>
        <a:blipFill>
          <a:blip xmlns:r="http://schemas.openxmlformats.org/officeDocument/2006/relationships" r:embed="rId2">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ru-RU" sz="3200" kern="1200" dirty="0" err="1"/>
            <a:t>власність</a:t>
          </a:r>
          <a:r>
            <a:rPr lang="ru-RU" sz="3200" kern="1200" dirty="0"/>
            <a:t>: приватна, </a:t>
          </a:r>
          <a:r>
            <a:rPr lang="ru-RU" sz="3200" kern="1200" dirty="0" err="1"/>
            <a:t>колективна</a:t>
          </a:r>
          <a:r>
            <a:rPr lang="ru-RU" sz="3200" kern="1200" dirty="0"/>
            <a:t>, </a:t>
          </a:r>
          <a:r>
            <a:rPr lang="ru-RU" sz="3200" kern="1200" dirty="0" err="1"/>
            <a:t>державна</a:t>
          </a:r>
          <a:r>
            <a:rPr lang="ru-RU" sz="3200" kern="1200" dirty="0"/>
            <a:t> (ч. 3 ст. 110, ст. 113 КК)</a:t>
          </a:r>
        </a:p>
      </dsp:txBody>
      <dsp:txXfrm>
        <a:off x="5976656" y="2232251"/>
        <a:ext cx="2766645" cy="3011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9403D-A4E9-4A11-9C57-DC371DA9FFC6}">
      <dsp:nvSpPr>
        <dsp:cNvPr id="0" name=""/>
        <dsp:cNvSpPr/>
      </dsp:nvSpPr>
      <dsp:spPr>
        <a:xfrm>
          <a:off x="0" y="520"/>
          <a:ext cx="8642350" cy="1679316"/>
        </a:xfrm>
        <a:prstGeom prst="roundRect">
          <a:avLst>
            <a:gd name="adj" fmla="val 10000"/>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ru-RU" sz="3500" kern="1200" dirty="0" err="1"/>
            <a:t>майно</a:t>
          </a:r>
          <a:r>
            <a:rPr lang="ru-RU" sz="3500" kern="1200" dirty="0"/>
            <a:t> </a:t>
          </a:r>
          <a:r>
            <a:rPr lang="ru-RU" sz="3500" kern="1200" dirty="0" err="1"/>
            <a:t>приватне</a:t>
          </a:r>
          <a:r>
            <a:rPr lang="ru-RU" sz="3500" kern="1200" dirty="0"/>
            <a:t>, </a:t>
          </a:r>
          <a:r>
            <a:rPr lang="ru-RU" sz="3500" kern="1200" dirty="0" err="1"/>
            <a:t>державне</a:t>
          </a:r>
          <a:r>
            <a:rPr lang="ru-RU" sz="3500" kern="1200" dirty="0"/>
            <a:t> </a:t>
          </a:r>
          <a:r>
            <a:rPr lang="ru-RU" sz="3500" kern="1200" dirty="0" err="1"/>
            <a:t>або</a:t>
          </a:r>
          <a:r>
            <a:rPr lang="ru-RU" sz="3500" kern="1200" dirty="0"/>
            <a:t> </a:t>
          </a:r>
          <a:r>
            <a:rPr lang="ru-RU" sz="3500" kern="1200" dirty="0" err="1"/>
            <a:t>колективне</a:t>
          </a:r>
          <a:r>
            <a:rPr lang="ru-RU" sz="3500" kern="1200" dirty="0"/>
            <a:t> (ст. 113 КК)</a:t>
          </a:r>
        </a:p>
      </dsp:txBody>
      <dsp:txXfrm>
        <a:off x="1896401" y="520"/>
        <a:ext cx="6745948" cy="1679316"/>
      </dsp:txXfrm>
    </dsp:sp>
    <dsp:sp modelId="{683EF75B-2546-44C9-B6D7-C76133803467}">
      <dsp:nvSpPr>
        <dsp:cNvPr id="0" name=""/>
        <dsp:cNvSpPr/>
      </dsp:nvSpPr>
      <dsp:spPr>
        <a:xfrm>
          <a:off x="167931" y="167931"/>
          <a:ext cx="1728470" cy="1343452"/>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F69EB-0639-4537-9D8E-4561C0BEEF1D}">
      <dsp:nvSpPr>
        <dsp:cNvPr id="0" name=""/>
        <dsp:cNvSpPr/>
      </dsp:nvSpPr>
      <dsp:spPr>
        <a:xfrm>
          <a:off x="0" y="1847247"/>
          <a:ext cx="8642350" cy="1679316"/>
        </a:xfrm>
        <a:prstGeom prst="roundRect">
          <a:avLst>
            <a:gd name="adj" fmla="val 10000"/>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ru-RU" sz="3500" kern="1200" dirty="0" err="1"/>
            <a:t>відомості</a:t>
          </a:r>
          <a:r>
            <a:rPr lang="ru-RU" sz="3500" kern="1200" dirty="0"/>
            <a:t>, </a:t>
          </a:r>
          <a:r>
            <a:rPr lang="ru-RU" sz="3500" kern="1200" dirty="0" err="1"/>
            <a:t>що</a:t>
          </a:r>
          <a:r>
            <a:rPr lang="ru-RU" sz="3500" kern="1200" dirty="0"/>
            <a:t> </a:t>
          </a:r>
          <a:r>
            <a:rPr lang="ru-RU" sz="3500" kern="1200" dirty="0" err="1"/>
            <a:t>становлять</a:t>
          </a:r>
          <a:r>
            <a:rPr lang="ru-RU" sz="3500" kern="1200" dirty="0"/>
            <a:t> </a:t>
          </a:r>
          <a:r>
            <a:rPr lang="ru-RU" sz="3500" kern="1200" dirty="0" err="1"/>
            <a:t>державну</a:t>
          </a:r>
          <a:r>
            <a:rPr lang="ru-RU" sz="3500" kern="1200" dirty="0"/>
            <a:t> </a:t>
          </a:r>
          <a:r>
            <a:rPr lang="ru-RU" sz="3500" kern="1200" dirty="0" err="1"/>
            <a:t>таємницю</a:t>
          </a:r>
          <a:r>
            <a:rPr lang="ru-RU" sz="3500" kern="1200" dirty="0"/>
            <a:t> (ст. 114 КК)</a:t>
          </a:r>
        </a:p>
      </dsp:txBody>
      <dsp:txXfrm>
        <a:off x="1896401" y="1847247"/>
        <a:ext cx="6745948" cy="1679316"/>
      </dsp:txXfrm>
    </dsp:sp>
    <dsp:sp modelId="{B6A375BF-B023-4157-9957-2C49DD967530}">
      <dsp:nvSpPr>
        <dsp:cNvPr id="0" name=""/>
        <dsp:cNvSpPr/>
      </dsp:nvSpPr>
      <dsp:spPr>
        <a:xfrm>
          <a:off x="167931" y="2015179"/>
          <a:ext cx="1728470" cy="1343452"/>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3BC93-21BD-41CD-8E31-164DFBCAB761}">
      <dsp:nvSpPr>
        <dsp:cNvPr id="0" name=""/>
        <dsp:cNvSpPr/>
      </dsp:nvSpPr>
      <dsp:spPr>
        <a:xfrm>
          <a:off x="345062" y="17"/>
          <a:ext cx="3820791" cy="2292475"/>
        </a:xfrm>
        <a:prstGeom prst="rect">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uk-UA" sz="3300" kern="1200" dirty="0"/>
            <a:t>З 16 років</a:t>
          </a:r>
          <a:endParaRPr lang="ru-RU" sz="3300" kern="1200" dirty="0"/>
        </a:p>
      </dsp:txBody>
      <dsp:txXfrm>
        <a:off x="345062" y="17"/>
        <a:ext cx="3820791" cy="2292475"/>
      </dsp:txXfrm>
    </dsp:sp>
    <dsp:sp modelId="{EBDE3BD6-7B4E-4A7F-B670-132CEFB632EB}">
      <dsp:nvSpPr>
        <dsp:cNvPr id="0" name=""/>
        <dsp:cNvSpPr/>
      </dsp:nvSpPr>
      <dsp:spPr>
        <a:xfrm>
          <a:off x="4547933" y="17"/>
          <a:ext cx="3820791" cy="2292475"/>
        </a:xfrm>
        <a:prstGeom prst="rect">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u-RU" sz="3300" kern="1200" dirty="0"/>
            <a:t>З 14 </a:t>
          </a:r>
          <a:r>
            <a:rPr lang="ru-RU" sz="3300" kern="1200" dirty="0" err="1"/>
            <a:t>років</a:t>
          </a:r>
          <a:r>
            <a:rPr lang="ru-RU" sz="3300" kern="1200" dirty="0"/>
            <a:t> за ст.112 та ст.113 </a:t>
          </a:r>
        </a:p>
      </dsp:txBody>
      <dsp:txXfrm>
        <a:off x="4547933" y="17"/>
        <a:ext cx="3820791" cy="2292475"/>
      </dsp:txXfrm>
    </dsp:sp>
    <dsp:sp modelId="{5D21527B-262B-4416-BA7D-CA2C07698DC5}">
      <dsp:nvSpPr>
        <dsp:cNvPr id="0" name=""/>
        <dsp:cNvSpPr/>
      </dsp:nvSpPr>
      <dsp:spPr>
        <a:xfrm>
          <a:off x="2446498" y="2674571"/>
          <a:ext cx="3820791" cy="2292475"/>
        </a:xfrm>
        <a:prstGeom prst="rect">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u-RU" sz="3300" kern="1200" dirty="0" err="1"/>
            <a:t>Спеціальний</a:t>
          </a:r>
          <a:r>
            <a:rPr lang="ru-RU" sz="3300" kern="1200" dirty="0"/>
            <a:t> </a:t>
          </a:r>
          <a:r>
            <a:rPr lang="ru-RU" sz="3300" kern="1200" dirty="0" err="1"/>
            <a:t>суб’єкт</a:t>
          </a:r>
          <a:r>
            <a:rPr lang="ru-RU" sz="3300" kern="1200" dirty="0"/>
            <a:t> у ст.ст. 111, 114, ч. 3 ст. 109 та ч. 2 ст. 110 КК</a:t>
          </a:r>
        </a:p>
      </dsp:txBody>
      <dsp:txXfrm>
        <a:off x="2446498" y="2674571"/>
        <a:ext cx="3820791" cy="229247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08.09.2025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08.09.2025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zakon.rada.gov.ua/laws/show/254%D0%BA/96-%D0%B2%D1%8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ÐÐ°ÑÑÐ¸Ð½ÐºÐ¸ Ð¿Ð¾ Ð·Ð°Ð¿ÑÐ¾ÑÑ Ð¿ÑÐ¾ Ð¾ÑÐ½Ð¾Ð²Ð¸ Ð½Ð°ÑÑÐ¾Ð½Ð°Ð»ÑÐ½Ð¾Ñ Ð±ÐµÐ·Ð¿ÐµÐºÐ¸"/>
          <p:cNvPicPr>
            <a:picLocks noChangeAspect="1" noChangeArrowheads="1"/>
          </p:cNvPicPr>
          <p:nvPr/>
        </p:nvPicPr>
        <p:blipFill>
          <a:blip r:embed="rId2" cstate="print"/>
          <a:srcRect/>
          <a:stretch>
            <a:fillRect/>
          </a:stretch>
        </p:blipFill>
        <p:spPr bwMode="auto">
          <a:xfrm>
            <a:off x="6588224" y="5252844"/>
            <a:ext cx="2306985" cy="1372386"/>
          </a:xfrm>
          <a:prstGeom prst="rect">
            <a:avLst/>
          </a:prstGeom>
          <a:noFill/>
        </p:spPr>
      </p:pic>
      <p:sp>
        <p:nvSpPr>
          <p:cNvPr id="3" name="Подзаголовок 2"/>
          <p:cNvSpPr>
            <a:spLocks noGrp="1"/>
          </p:cNvSpPr>
          <p:nvPr>
            <p:ph type="subTitle" idx="1"/>
          </p:nvPr>
        </p:nvSpPr>
        <p:spPr>
          <a:xfrm>
            <a:off x="1295400" y="3200400"/>
            <a:ext cx="6400800" cy="3036912"/>
          </a:xfrm>
        </p:spPr>
        <p:txBody>
          <a:bodyPr>
            <a:noAutofit/>
          </a:bodyPr>
          <a:lstStyle/>
          <a:p>
            <a:r>
              <a:rPr lang="uk-UA" sz="3600" b="1" dirty="0">
                <a:solidFill>
                  <a:schemeClr val="tx1"/>
                </a:solidFill>
              </a:rPr>
              <a:t>КРИМІНАЛЬНІ ПРАВОПОРУШЕННЯ ПРОТИ ОСНОВ НАЦІОНАЛЬНОЇ БЕЗПЕКИ УКРАЇНИ</a:t>
            </a:r>
            <a:endParaRPr lang="ru-RU" sz="3600" dirty="0">
              <a:solidFill>
                <a:schemeClr val="tx1"/>
              </a:solidFill>
            </a:endParaRPr>
          </a:p>
        </p:txBody>
      </p:sp>
      <p:sp>
        <p:nvSpPr>
          <p:cNvPr id="2" name="Заголовок 1"/>
          <p:cNvSpPr>
            <a:spLocks noGrp="1"/>
          </p:cNvSpPr>
          <p:nvPr>
            <p:ph type="ctrTitle"/>
          </p:nvPr>
        </p:nvSpPr>
        <p:spPr/>
        <p:txBody>
          <a:bodyPr>
            <a:normAutofit/>
          </a:bodyPr>
          <a:lstStyle/>
          <a:p>
            <a:r>
              <a:rPr lang="uk-UA" b="1" dirty="0"/>
              <a:t>ТЕМА </a:t>
            </a:r>
            <a:r>
              <a:rPr lang="ru-RU" b="1" dirty="0"/>
              <a:t>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60648"/>
            <a:ext cx="8568952" cy="6336704"/>
          </a:xfrm>
        </p:spPr>
        <p:txBody>
          <a:bodyPr>
            <a:normAutofit/>
          </a:bodyPr>
          <a:lstStyle/>
          <a:p>
            <a:pPr lvl="0"/>
            <a:r>
              <a:rPr lang="ru-RU" sz="3900" dirty="0" err="1"/>
              <a:t>використання</a:t>
            </a:r>
            <a:r>
              <a:rPr lang="ru-RU" sz="3900" dirty="0"/>
              <a:t> </a:t>
            </a:r>
            <a:r>
              <a:rPr lang="ru-RU" sz="3900" dirty="0" err="1"/>
              <a:t>засобів</a:t>
            </a:r>
            <a:r>
              <a:rPr lang="ru-RU" sz="3900" dirty="0"/>
              <a:t> </a:t>
            </a:r>
            <a:r>
              <a:rPr lang="ru-RU" sz="3900" dirty="0" err="1"/>
              <a:t>масової</a:t>
            </a:r>
            <a:r>
              <a:rPr lang="ru-RU" sz="3900" dirty="0"/>
              <a:t> </a:t>
            </a:r>
            <a:r>
              <a:rPr lang="ru-RU" sz="3900" dirty="0" err="1"/>
              <a:t>інформації</a:t>
            </a:r>
            <a:r>
              <a:rPr lang="ru-RU" sz="3900" dirty="0"/>
              <a:t> (ч. 3 ст. 109);</a:t>
            </a:r>
          </a:p>
          <a:p>
            <a:pPr lvl="0"/>
            <a:r>
              <a:rPr lang="ru-RU" sz="3900" dirty="0" err="1"/>
              <a:t>фінансування</a:t>
            </a:r>
            <a:r>
              <a:rPr lang="ru-RU" sz="3900" dirty="0"/>
              <a:t> </a:t>
            </a:r>
            <a:r>
              <a:rPr lang="ru-RU" sz="3900" dirty="0" err="1"/>
              <a:t>дій</a:t>
            </a:r>
            <a:r>
              <a:rPr lang="ru-RU" sz="3900" dirty="0"/>
              <a:t>, </a:t>
            </a:r>
            <a:r>
              <a:rPr lang="ru-RU" sz="3900" dirty="0" err="1"/>
              <a:t>вчинених</a:t>
            </a:r>
            <a:r>
              <a:rPr lang="ru-RU" sz="3900" dirty="0"/>
              <a:t> </a:t>
            </a:r>
            <a:r>
              <a:rPr lang="ru-RU" sz="3900" dirty="0" err="1"/>
              <a:t>з</a:t>
            </a:r>
            <a:r>
              <a:rPr lang="ru-RU" sz="3900" dirty="0"/>
              <a:t> метою </a:t>
            </a:r>
            <a:r>
              <a:rPr lang="ru-RU" sz="3900" dirty="0" err="1"/>
              <a:t>зміни</a:t>
            </a:r>
            <a:r>
              <a:rPr lang="ru-RU" sz="3900" dirty="0"/>
              <a:t> меж </a:t>
            </a:r>
            <a:r>
              <a:rPr lang="ru-RU" sz="3900" dirty="0" err="1"/>
              <a:t>території</a:t>
            </a:r>
            <a:r>
              <a:rPr lang="ru-RU" sz="3900" dirty="0"/>
              <a:t> </a:t>
            </a:r>
            <a:r>
              <a:rPr lang="ru-RU" sz="3900" dirty="0" err="1"/>
              <a:t>або</a:t>
            </a:r>
            <a:r>
              <a:rPr lang="ru-RU" sz="3900" dirty="0"/>
              <a:t> державного кордону </a:t>
            </a:r>
            <a:r>
              <a:rPr lang="ru-RU" sz="3900" dirty="0" err="1"/>
              <a:t>України</a:t>
            </a:r>
            <a:r>
              <a:rPr lang="ru-RU" sz="3900" dirty="0"/>
              <a:t> на </a:t>
            </a:r>
            <a:r>
              <a:rPr lang="ru-RU" sz="3900" dirty="0" err="1"/>
              <a:t>порушення</a:t>
            </a:r>
            <a:r>
              <a:rPr lang="ru-RU" sz="3900" dirty="0"/>
              <a:t> порядку, </a:t>
            </a:r>
            <a:r>
              <a:rPr lang="ru-RU" sz="3900" dirty="0" err="1"/>
              <a:t>встановленого</a:t>
            </a:r>
            <a:r>
              <a:rPr lang="ru-RU" sz="3900" dirty="0"/>
              <a:t> </a:t>
            </a:r>
            <a:r>
              <a:rPr lang="ru-RU" sz="3900" dirty="0" err="1"/>
              <a:t>Конституцією</a:t>
            </a:r>
            <a:r>
              <a:rPr lang="ru-RU" sz="3900" dirty="0"/>
              <a:t> </a:t>
            </a:r>
            <a:r>
              <a:rPr lang="ru-RU" sz="3900" dirty="0" err="1"/>
              <a:t>України</a:t>
            </a:r>
            <a:r>
              <a:rPr lang="ru-RU" sz="3900" dirty="0"/>
              <a:t> (ст. 110-2);</a:t>
            </a:r>
          </a:p>
          <a:p>
            <a:pPr lvl="0"/>
            <a:r>
              <a:rPr lang="ru-RU" sz="3900" dirty="0" err="1"/>
              <a:t>перехід</a:t>
            </a:r>
            <a:r>
              <a:rPr lang="ru-RU" sz="3900" dirty="0"/>
              <a:t> на </a:t>
            </a:r>
            <a:r>
              <a:rPr lang="ru-RU" sz="3900" dirty="0" err="1"/>
              <a:t>бік</a:t>
            </a:r>
            <a:r>
              <a:rPr lang="ru-RU" sz="3900" dirty="0"/>
              <a:t> ворога (ст. 111 КК); </a:t>
            </a:r>
          </a:p>
          <a:p>
            <a:pPr lvl="0"/>
            <a:r>
              <a:rPr lang="ru-RU" sz="3900" dirty="0" err="1"/>
              <a:t>підпали</a:t>
            </a:r>
            <a:r>
              <a:rPr lang="ru-RU" sz="3900" dirty="0"/>
              <a:t>, </a:t>
            </a:r>
            <a:r>
              <a:rPr lang="ru-RU" sz="3900" dirty="0" err="1"/>
              <a:t>вибухи</a:t>
            </a:r>
            <a:r>
              <a:rPr lang="ru-RU" sz="3900" dirty="0"/>
              <a:t>, </a:t>
            </a:r>
            <a:r>
              <a:rPr lang="ru-RU" sz="3900" dirty="0" err="1"/>
              <a:t>масові</a:t>
            </a:r>
            <a:r>
              <a:rPr lang="ru-RU" sz="3900" dirty="0"/>
              <a:t> </a:t>
            </a:r>
            <a:r>
              <a:rPr lang="ru-RU" sz="3900" dirty="0" err="1"/>
              <a:t>отруєння</a:t>
            </a:r>
            <a:r>
              <a:rPr lang="ru-RU" sz="3900" dirty="0"/>
              <a:t> </a:t>
            </a:r>
            <a:r>
              <a:rPr lang="ru-RU" sz="3900" dirty="0" err="1"/>
              <a:t>тощо</a:t>
            </a:r>
            <a:r>
              <a:rPr lang="ru-RU" sz="3900" dirty="0"/>
              <a:t> (ст. 113 КК);</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404664"/>
            <a:ext cx="8568952" cy="6192688"/>
          </a:xfrm>
        </p:spPr>
        <p:txBody>
          <a:bodyPr/>
          <a:lstStyle/>
          <a:p>
            <a:r>
              <a:rPr lang="ru-RU" sz="3600" dirty="0"/>
              <a:t>передача </a:t>
            </a:r>
            <a:r>
              <a:rPr lang="ru-RU" sz="3600" dirty="0" err="1"/>
              <a:t>або</a:t>
            </a:r>
            <a:r>
              <a:rPr lang="ru-RU" sz="3600" dirty="0"/>
              <a:t> </a:t>
            </a:r>
            <a:r>
              <a:rPr lang="ru-RU" sz="3600" dirty="0" err="1"/>
              <a:t>збирання</a:t>
            </a:r>
            <a:r>
              <a:rPr lang="ru-RU" sz="3600" dirty="0"/>
              <a:t> </a:t>
            </a:r>
            <a:r>
              <a:rPr lang="ru-RU" sz="3600" dirty="0" err="1"/>
              <a:t>відомостей</a:t>
            </a:r>
            <a:r>
              <a:rPr lang="ru-RU" sz="3600" dirty="0"/>
              <a:t>, </a:t>
            </a:r>
            <a:r>
              <a:rPr lang="ru-RU" sz="3600" dirty="0" err="1"/>
              <a:t>що</a:t>
            </a:r>
            <a:r>
              <a:rPr lang="ru-RU" sz="3600" dirty="0"/>
              <a:t> </a:t>
            </a:r>
            <a:r>
              <a:rPr lang="ru-RU" sz="3600" dirty="0" err="1"/>
              <a:t>становлять</a:t>
            </a:r>
            <a:r>
              <a:rPr lang="ru-RU" sz="3600" dirty="0"/>
              <a:t> </a:t>
            </a:r>
            <a:r>
              <a:rPr lang="ru-RU" sz="3600" dirty="0" err="1"/>
              <a:t>державну</a:t>
            </a:r>
            <a:r>
              <a:rPr lang="ru-RU" sz="3600" dirty="0"/>
              <a:t> </a:t>
            </a:r>
            <a:r>
              <a:rPr lang="ru-RU" sz="3600" dirty="0" err="1"/>
              <a:t>таємницю</a:t>
            </a:r>
            <a:r>
              <a:rPr lang="ru-RU" sz="3600" dirty="0"/>
              <a:t> (ст.114</a:t>
            </a:r>
            <a:r>
              <a:rPr lang="uk-UA" sz="3600" dirty="0"/>
              <a:t> КК</a:t>
            </a:r>
            <a:r>
              <a:rPr lang="ru-RU" sz="3600" dirty="0"/>
              <a:t>)</a:t>
            </a:r>
          </a:p>
          <a:p>
            <a:pPr lvl="0"/>
            <a:r>
              <a:rPr lang="ru-RU" sz="3600" dirty="0" err="1"/>
              <a:t>перешкоджання</a:t>
            </a:r>
            <a:r>
              <a:rPr lang="ru-RU" sz="3600" dirty="0"/>
              <a:t> </a:t>
            </a:r>
            <a:r>
              <a:rPr lang="ru-RU" sz="3600" dirty="0" err="1"/>
              <a:t>законній</a:t>
            </a:r>
            <a:r>
              <a:rPr lang="ru-RU" sz="3600" dirty="0"/>
              <a:t> </a:t>
            </a:r>
            <a:r>
              <a:rPr lang="ru-RU" sz="3600" dirty="0" err="1"/>
              <a:t>діяльності</a:t>
            </a:r>
            <a:r>
              <a:rPr lang="ru-RU" sz="3600" dirty="0"/>
              <a:t> </a:t>
            </a:r>
            <a:r>
              <a:rPr lang="ru-RU" sz="3600" dirty="0" err="1"/>
              <a:t>Збройних</a:t>
            </a:r>
            <a:r>
              <a:rPr lang="ru-RU" sz="3600" dirty="0"/>
              <a:t> Сил </a:t>
            </a:r>
            <a:r>
              <a:rPr lang="ru-RU" sz="3600" dirty="0" err="1"/>
              <a:t>України</a:t>
            </a:r>
            <a:r>
              <a:rPr lang="ru-RU" sz="3600" dirty="0"/>
              <a:t> (ст. 114</a:t>
            </a:r>
            <a:r>
              <a:rPr lang="uk-UA" sz="3600" baseline="30000" dirty="0"/>
              <a:t>1</a:t>
            </a:r>
            <a:r>
              <a:rPr lang="uk-UA" sz="3600" dirty="0"/>
              <a:t> КК</a:t>
            </a:r>
            <a:r>
              <a:rPr lang="ru-RU" sz="3600" dirty="0"/>
              <a:t>)</a:t>
            </a:r>
            <a:r>
              <a:rPr lang="uk-UA" sz="3600" dirty="0"/>
              <a:t>.</a:t>
            </a:r>
            <a:endParaRPr lang="ru-RU" sz="3600" dirty="0"/>
          </a:p>
          <a:p>
            <a:endParaRPr lang="ru-RU" dirty="0"/>
          </a:p>
        </p:txBody>
      </p:sp>
      <p:pic>
        <p:nvPicPr>
          <p:cNvPr id="48130" name="Picture 2" descr="C:\Users\lenvo\Desktop\diversiya-kvest-komnata-56dc0315a285b.jpg"/>
          <p:cNvPicPr>
            <a:picLocks noChangeAspect="1" noChangeArrowheads="1"/>
          </p:cNvPicPr>
          <p:nvPr/>
        </p:nvPicPr>
        <p:blipFill>
          <a:blip r:embed="rId2" cstate="print"/>
          <a:srcRect/>
          <a:stretch>
            <a:fillRect/>
          </a:stretch>
        </p:blipFill>
        <p:spPr bwMode="auto">
          <a:xfrm>
            <a:off x="1907704" y="3717032"/>
            <a:ext cx="6967017" cy="2830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640960" cy="6336704"/>
          </a:xfrm>
        </p:spPr>
        <p:txBody>
          <a:bodyPr>
            <a:normAutofit lnSpcReduction="10000"/>
          </a:bodyPr>
          <a:lstStyle/>
          <a:p>
            <a:pPr marL="0" indent="0" algn="just">
              <a:buNone/>
            </a:pPr>
            <a:r>
              <a:rPr lang="ru-RU" sz="3600" dirty="0" err="1"/>
              <a:t>Встановлення</a:t>
            </a:r>
            <a:r>
              <a:rPr lang="ru-RU" sz="3600" dirty="0"/>
              <a:t> </a:t>
            </a:r>
            <a:r>
              <a:rPr lang="ru-RU" sz="3600" b="1" i="1" dirty="0" err="1"/>
              <a:t>інших</a:t>
            </a:r>
            <a:r>
              <a:rPr lang="ru-RU" sz="3600" b="1" i="1" dirty="0"/>
              <a:t> </a:t>
            </a:r>
            <a:r>
              <a:rPr lang="ru-RU" sz="3600" b="1" i="1" dirty="0" err="1"/>
              <a:t>ознак</a:t>
            </a:r>
            <a:r>
              <a:rPr lang="ru-RU" sz="3600" b="1" i="1" dirty="0"/>
              <a:t> </a:t>
            </a:r>
            <a:r>
              <a:rPr lang="ru-RU" sz="3600" b="1" i="1" dirty="0" err="1"/>
              <a:t>об’єктивної</a:t>
            </a:r>
            <a:r>
              <a:rPr lang="ru-RU" sz="3600" b="1" i="1" dirty="0"/>
              <a:t> </a:t>
            </a:r>
            <a:r>
              <a:rPr lang="ru-RU" sz="3600" b="1" i="1" dirty="0" err="1"/>
              <a:t>сторони</a:t>
            </a:r>
            <a:r>
              <a:rPr lang="ru-RU" sz="3600" dirty="0"/>
              <a:t> (час, </a:t>
            </a:r>
            <a:r>
              <a:rPr lang="ru-RU" sz="3600" dirty="0" err="1"/>
              <a:t>місце</a:t>
            </a:r>
            <a:r>
              <a:rPr lang="ru-RU" sz="3600" dirty="0"/>
              <a:t>, </a:t>
            </a:r>
            <a:r>
              <a:rPr lang="ru-RU" sz="3600" dirty="0" err="1"/>
              <a:t>знаряддя</a:t>
            </a:r>
            <a:r>
              <a:rPr lang="ru-RU" sz="3600" dirty="0"/>
              <a:t>, </a:t>
            </a:r>
            <a:r>
              <a:rPr lang="ru-RU" sz="3600" dirty="0" err="1"/>
              <a:t>засоби</a:t>
            </a:r>
            <a:r>
              <a:rPr lang="ru-RU" sz="3600" dirty="0"/>
              <a:t>, обстановка, </a:t>
            </a:r>
            <a:r>
              <a:rPr lang="ru-RU" sz="3600" dirty="0" err="1"/>
              <a:t>умови</a:t>
            </a:r>
            <a:r>
              <a:rPr lang="ru-RU" sz="3600" dirty="0"/>
              <a:t>) у </a:t>
            </a:r>
            <a:r>
              <a:rPr lang="ru-RU" sz="3600" dirty="0" err="1"/>
              <a:t>більшій</a:t>
            </a:r>
            <a:r>
              <a:rPr lang="ru-RU" sz="3600" dirty="0"/>
              <a:t> </a:t>
            </a:r>
            <a:r>
              <a:rPr lang="ru-RU" sz="3600" dirty="0" err="1"/>
              <a:t>своїй</a:t>
            </a:r>
            <a:r>
              <a:rPr lang="ru-RU" sz="3600" dirty="0"/>
              <a:t> </a:t>
            </a:r>
            <a:r>
              <a:rPr lang="ru-RU" sz="3600" dirty="0" err="1"/>
              <a:t>частині</a:t>
            </a:r>
            <a:r>
              <a:rPr lang="ru-RU" sz="3600" dirty="0"/>
              <a:t> для </a:t>
            </a:r>
            <a:r>
              <a:rPr lang="ru-RU" sz="3600" dirty="0" err="1"/>
              <a:t>кваліфікації</a:t>
            </a:r>
            <a:r>
              <a:rPr lang="ru-RU" sz="3600" dirty="0"/>
              <a:t> </a:t>
            </a:r>
            <a:r>
              <a:rPr lang="ru-RU" sz="3600" u="sng" dirty="0" err="1"/>
              <a:t>значення</a:t>
            </a:r>
            <a:r>
              <a:rPr lang="ru-RU" sz="3600" u="sng" dirty="0"/>
              <a:t> не </a:t>
            </a:r>
            <a:r>
              <a:rPr lang="ru-RU" sz="3600" u="sng" dirty="0" err="1"/>
              <a:t>мають</a:t>
            </a:r>
            <a:r>
              <a:rPr lang="ru-RU" sz="3600" u="sng" dirty="0"/>
              <a:t>.</a:t>
            </a:r>
          </a:p>
          <a:p>
            <a:pPr marL="0" indent="0" algn="just">
              <a:buNone/>
            </a:pPr>
            <a:r>
              <a:rPr lang="ru-RU" sz="3600" dirty="0"/>
              <a:t>У </a:t>
            </a:r>
            <a:r>
              <a:rPr lang="ru-RU" sz="3600" dirty="0" err="1"/>
              <a:t>ряді</a:t>
            </a:r>
            <a:r>
              <a:rPr lang="ru-RU" sz="3600" dirty="0"/>
              <a:t> </a:t>
            </a:r>
            <a:r>
              <a:rPr lang="ru-RU" sz="3600" dirty="0" err="1"/>
              <a:t>випадків</a:t>
            </a:r>
            <a:r>
              <a:rPr lang="ru-RU" sz="3600" dirty="0"/>
              <a:t> </a:t>
            </a:r>
            <a:r>
              <a:rPr lang="ru-RU" sz="3600" dirty="0" err="1"/>
              <a:t>ці</a:t>
            </a:r>
            <a:r>
              <a:rPr lang="ru-RU" sz="3600" dirty="0"/>
              <a:t> </a:t>
            </a:r>
            <a:r>
              <a:rPr lang="ru-RU" sz="3600" dirty="0" err="1"/>
              <a:t>ознаки</a:t>
            </a:r>
            <a:r>
              <a:rPr lang="ru-RU" sz="3600" dirty="0"/>
              <a:t> </a:t>
            </a:r>
            <a:r>
              <a:rPr lang="ru-RU" sz="3600" u="sng" dirty="0" err="1"/>
              <a:t>набувають</a:t>
            </a:r>
            <a:r>
              <a:rPr lang="ru-RU" sz="3600" u="sng" dirty="0"/>
              <a:t> </a:t>
            </a:r>
            <a:r>
              <a:rPr lang="ru-RU" sz="3600" u="sng" dirty="0" err="1"/>
              <a:t>значення</a:t>
            </a:r>
            <a:r>
              <a:rPr lang="ru-RU" sz="3600" dirty="0"/>
              <a:t> для </a:t>
            </a:r>
            <a:r>
              <a:rPr lang="ru-RU" sz="3600" dirty="0" err="1"/>
              <a:t>вірної</a:t>
            </a:r>
            <a:r>
              <a:rPr lang="ru-RU" sz="3600" dirty="0"/>
              <a:t> </a:t>
            </a:r>
            <a:r>
              <a:rPr lang="ru-RU" sz="3600" dirty="0" err="1"/>
              <a:t>кваліфікації</a:t>
            </a:r>
            <a:r>
              <a:rPr lang="ru-RU" sz="3600" dirty="0"/>
              <a:t> </a:t>
            </a:r>
            <a:r>
              <a:rPr lang="ru-RU" sz="3600" dirty="0" err="1"/>
              <a:t>вчиненого</a:t>
            </a:r>
            <a:r>
              <a:rPr lang="ru-RU" sz="3600" dirty="0"/>
              <a:t> в </a:t>
            </a:r>
            <a:r>
              <a:rPr lang="ru-RU" sz="3600" u="sng" dirty="0"/>
              <a:t>силу того, </a:t>
            </a:r>
            <a:r>
              <a:rPr lang="ru-RU" sz="3600" u="sng" dirty="0" err="1"/>
              <a:t>що</a:t>
            </a:r>
            <a:r>
              <a:rPr lang="ru-RU" sz="3600" u="sng" dirty="0"/>
              <a:t> вони </a:t>
            </a:r>
            <a:r>
              <a:rPr lang="ru-RU" sz="3600" u="sng" dirty="0" err="1"/>
              <a:t>безпосередньо</a:t>
            </a:r>
            <a:r>
              <a:rPr lang="ru-RU" sz="3600" u="sng" dirty="0"/>
              <a:t> </a:t>
            </a:r>
            <a:r>
              <a:rPr lang="ru-RU" sz="3600" u="sng" dirty="0" err="1"/>
              <a:t>вказані</a:t>
            </a:r>
            <a:r>
              <a:rPr lang="ru-RU" sz="3600" u="sng" dirty="0"/>
              <a:t> в </a:t>
            </a:r>
            <a:r>
              <a:rPr lang="ru-RU" sz="3600" u="sng" dirty="0" err="1"/>
              <a:t>статті</a:t>
            </a:r>
            <a:r>
              <a:rPr lang="ru-RU" sz="3600" u="sng" dirty="0"/>
              <a:t>:</a:t>
            </a:r>
          </a:p>
          <a:p>
            <a:pPr lvl="0"/>
            <a:r>
              <a:rPr lang="ru-RU" sz="3600" dirty="0" err="1"/>
              <a:t>умови</a:t>
            </a:r>
            <a:r>
              <a:rPr lang="ru-RU" sz="3600" dirty="0"/>
              <a:t> </a:t>
            </a:r>
            <a:r>
              <a:rPr lang="ru-RU" sz="3600" dirty="0" err="1"/>
              <a:t>воєнного</a:t>
            </a:r>
            <a:r>
              <a:rPr lang="ru-RU" sz="3600" dirty="0"/>
              <a:t> стану (ст.111 КК);</a:t>
            </a:r>
          </a:p>
          <a:p>
            <a:pPr lvl="0"/>
            <a:r>
              <a:rPr lang="ru-RU" sz="3600" dirty="0" err="1"/>
              <a:t>період</a:t>
            </a:r>
            <a:r>
              <a:rPr lang="ru-RU" sz="3600" dirty="0"/>
              <a:t> </a:t>
            </a:r>
            <a:r>
              <a:rPr lang="ru-RU" sz="3600" dirty="0" err="1"/>
              <a:t>збройного</a:t>
            </a:r>
            <a:r>
              <a:rPr lang="ru-RU" sz="3600" dirty="0"/>
              <a:t> </a:t>
            </a:r>
            <a:r>
              <a:rPr lang="ru-RU" sz="3600" dirty="0" err="1"/>
              <a:t>конфлікту</a:t>
            </a:r>
            <a:r>
              <a:rPr lang="ru-RU" sz="3600" dirty="0"/>
              <a:t> (ст.111 КК).</a:t>
            </a:r>
          </a:p>
          <a:p>
            <a:pPr marL="0" indent="0" algn="just">
              <a:buNone/>
            </a:pPr>
            <a:endParaRPr lang="ru-RU" sz="3600" dirty="0"/>
          </a:p>
          <a:p>
            <a:endParaRPr lang="ru-RU"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712968" cy="6336704"/>
          </a:xfrm>
        </p:spPr>
        <p:txBody>
          <a:bodyPr/>
          <a:lstStyle/>
          <a:p>
            <a:pPr marL="0" indent="0" algn="just">
              <a:buNone/>
            </a:pPr>
            <a:r>
              <a:rPr lang="ru-RU" dirty="0"/>
              <a:t>За </a:t>
            </a:r>
            <a:r>
              <a:rPr lang="ru-RU" dirty="0" err="1"/>
              <a:t>особливостями</a:t>
            </a:r>
            <a:r>
              <a:rPr lang="ru-RU" dirty="0"/>
              <a:t> </a:t>
            </a:r>
            <a:r>
              <a:rPr lang="ru-RU" dirty="0" err="1"/>
              <a:t>конструкції</a:t>
            </a:r>
            <a:r>
              <a:rPr lang="ru-RU" dirty="0"/>
              <a:t> </a:t>
            </a:r>
            <a:r>
              <a:rPr lang="ru-RU" i="1" dirty="0" err="1"/>
              <a:t>всі</a:t>
            </a:r>
            <a:r>
              <a:rPr lang="ru-RU" i="1" dirty="0"/>
              <a:t> </a:t>
            </a:r>
            <a:r>
              <a:rPr lang="ru-RU" i="1" dirty="0" err="1"/>
              <a:t>основні</a:t>
            </a:r>
            <a:r>
              <a:rPr lang="ru-RU" i="1" dirty="0"/>
              <a:t> </a:t>
            </a:r>
            <a:r>
              <a:rPr lang="ru-RU" i="1" dirty="0" err="1"/>
              <a:t>склади</a:t>
            </a:r>
            <a:r>
              <a:rPr lang="ru-RU" i="1" dirty="0"/>
              <a:t> </a:t>
            </a:r>
            <a:r>
              <a:rPr lang="ru-RU" i="1" dirty="0" err="1"/>
              <a:t>цих</a:t>
            </a:r>
            <a:r>
              <a:rPr lang="ru-RU" i="1" dirty="0"/>
              <a:t> </a:t>
            </a:r>
            <a:r>
              <a:rPr lang="ru-RU" i="1" dirty="0" err="1"/>
              <a:t>кр</a:t>
            </a:r>
            <a:r>
              <a:rPr lang="ru-RU" i="1" dirty="0"/>
              <a:t>.</a:t>
            </a:r>
            <a:r>
              <a:rPr lang="ru-RU" dirty="0"/>
              <a:t> </a:t>
            </a:r>
            <a:r>
              <a:rPr lang="ru-RU" i="1" dirty="0"/>
              <a:t>пр. </a:t>
            </a:r>
            <a:r>
              <a:rPr lang="ru-RU" i="1" dirty="0" err="1"/>
              <a:t>є</a:t>
            </a:r>
            <a:r>
              <a:rPr lang="ru-RU" i="1" dirty="0"/>
              <a:t> </a:t>
            </a:r>
            <a:r>
              <a:rPr lang="ru-RU" i="1" dirty="0" err="1"/>
              <a:t>кр</a:t>
            </a:r>
            <a:r>
              <a:rPr lang="ru-RU" i="1" dirty="0"/>
              <a:t>. пр. </a:t>
            </a:r>
            <a:r>
              <a:rPr lang="ru-RU" i="1" dirty="0" err="1"/>
              <a:t>з</a:t>
            </a:r>
            <a:r>
              <a:rPr lang="ru-RU" i="1" dirty="0"/>
              <a:t> </a:t>
            </a:r>
            <a:r>
              <a:rPr lang="ru-RU" i="1" u="sng" dirty="0" err="1"/>
              <a:t>формальним</a:t>
            </a:r>
            <a:r>
              <a:rPr lang="ru-RU" i="1" u="sng" dirty="0"/>
              <a:t> складом</a:t>
            </a:r>
            <a:r>
              <a:rPr lang="ru-RU" dirty="0"/>
              <a:t>, </a:t>
            </a:r>
          </a:p>
          <a:p>
            <a:pPr marL="0" indent="0" algn="just">
              <a:buNone/>
            </a:pPr>
            <a:endParaRPr lang="ru-RU" u="sng" dirty="0"/>
          </a:p>
          <a:p>
            <a:pPr marL="0" indent="0" algn="ctr">
              <a:buNone/>
            </a:pPr>
            <a:r>
              <a:rPr lang="ru-RU" u="sng" dirty="0"/>
              <a:t>Але</a:t>
            </a:r>
            <a:r>
              <a:rPr lang="ru-RU" dirty="0"/>
              <a:t> </a:t>
            </a:r>
            <a:r>
              <a:rPr lang="ru-RU" i="1" dirty="0" err="1"/>
              <a:t>деякі</a:t>
            </a:r>
            <a:r>
              <a:rPr lang="ru-RU" i="1" dirty="0"/>
              <a:t> </a:t>
            </a:r>
            <a:r>
              <a:rPr lang="ru-RU" i="1" dirty="0" err="1"/>
              <a:t>склади</a:t>
            </a:r>
            <a:r>
              <a:rPr lang="ru-RU" i="1" dirty="0"/>
              <a:t> </a:t>
            </a:r>
            <a:r>
              <a:rPr lang="ru-RU" dirty="0" err="1"/>
              <a:t>кр</a:t>
            </a:r>
            <a:r>
              <a:rPr lang="ru-RU" dirty="0"/>
              <a:t>. </a:t>
            </a:r>
            <a:r>
              <a:rPr lang="ru-RU" i="1" dirty="0"/>
              <a:t>пр</a:t>
            </a:r>
            <a:r>
              <a:rPr lang="ru-RU" dirty="0"/>
              <a:t>. </a:t>
            </a:r>
            <a:r>
              <a:rPr lang="ru-RU" i="1" dirty="0"/>
              <a:t>, </a:t>
            </a:r>
            <a:r>
              <a:rPr lang="ru-RU" i="1" dirty="0" err="1"/>
              <a:t>є</a:t>
            </a:r>
            <a:r>
              <a:rPr lang="ru-RU" i="1" dirty="0"/>
              <a:t> </a:t>
            </a:r>
            <a:r>
              <a:rPr lang="ru-RU" i="1" dirty="0" err="1"/>
              <a:t>кр</a:t>
            </a:r>
            <a:r>
              <a:rPr lang="ru-RU" i="1" dirty="0"/>
              <a:t>. пр. </a:t>
            </a:r>
            <a:r>
              <a:rPr lang="ru-RU" i="1" dirty="0" err="1"/>
              <a:t>з</a:t>
            </a:r>
            <a:r>
              <a:rPr lang="ru-RU" i="1" dirty="0"/>
              <a:t> </a:t>
            </a:r>
          </a:p>
          <a:p>
            <a:pPr marL="0" indent="0" algn="ctr">
              <a:buNone/>
            </a:pPr>
            <a:r>
              <a:rPr lang="ru-RU" i="1" u="sng" dirty="0" err="1"/>
              <a:t>усіченим</a:t>
            </a:r>
            <a:r>
              <a:rPr lang="ru-RU" i="1" u="sng" dirty="0"/>
              <a:t> складом, </a:t>
            </a:r>
            <a:r>
              <a:rPr lang="ru-RU" i="1" u="sng" dirty="0" err="1"/>
              <a:t>наприклад</a:t>
            </a:r>
            <a:r>
              <a:rPr lang="ru-RU" dirty="0"/>
              <a:t>:</a:t>
            </a:r>
          </a:p>
          <a:p>
            <a:pPr lvl="0"/>
            <a:r>
              <a:rPr lang="ru-RU" dirty="0" err="1"/>
              <a:t>змова</a:t>
            </a:r>
            <a:r>
              <a:rPr lang="ru-RU" dirty="0"/>
              <a:t> (ч. 1 ст. 109 КК);</a:t>
            </a:r>
          </a:p>
          <a:p>
            <a:pPr lvl="0"/>
            <a:r>
              <a:rPr lang="ru-RU" dirty="0" err="1"/>
              <a:t>публічні</a:t>
            </a:r>
            <a:r>
              <a:rPr lang="ru-RU" dirty="0"/>
              <a:t> </a:t>
            </a:r>
            <a:r>
              <a:rPr lang="ru-RU" dirty="0" err="1"/>
              <a:t>заклики</a:t>
            </a:r>
            <a:r>
              <a:rPr lang="ru-RU" dirty="0"/>
              <a:t> (ч. 2 ст. 109, ч. 1 ст. 110 КК);</a:t>
            </a:r>
          </a:p>
          <a:p>
            <a:pPr lvl="0"/>
            <a:r>
              <a:rPr lang="ru-RU" dirty="0" err="1"/>
              <a:t>збирання</a:t>
            </a:r>
            <a:r>
              <a:rPr lang="ru-RU" dirty="0"/>
              <a:t> </a:t>
            </a:r>
            <a:r>
              <a:rPr lang="ru-RU" dirty="0" err="1"/>
              <a:t>відомостей</a:t>
            </a:r>
            <a:r>
              <a:rPr lang="ru-RU" dirty="0"/>
              <a:t> (ст. 114 КК); </a:t>
            </a:r>
          </a:p>
          <a:p>
            <a:pPr lvl="0"/>
            <a:r>
              <a:rPr lang="ru-RU" dirty="0" err="1"/>
              <a:t>посягання</a:t>
            </a:r>
            <a:r>
              <a:rPr lang="ru-RU" dirty="0"/>
              <a:t> на </a:t>
            </a:r>
            <a:r>
              <a:rPr lang="ru-RU" dirty="0" err="1"/>
              <a:t>життя</a:t>
            </a:r>
            <a:r>
              <a:rPr lang="ru-RU" dirty="0"/>
              <a:t> державного </a:t>
            </a:r>
            <a:r>
              <a:rPr lang="ru-RU" dirty="0" err="1"/>
              <a:t>чи</a:t>
            </a:r>
            <a:r>
              <a:rPr lang="ru-RU" dirty="0"/>
              <a:t> </a:t>
            </a:r>
            <a:r>
              <a:rPr lang="ru-RU" dirty="0" err="1"/>
              <a:t>громадського</a:t>
            </a:r>
            <a:r>
              <a:rPr lang="ru-RU" dirty="0"/>
              <a:t> </a:t>
            </a:r>
            <a:r>
              <a:rPr lang="ru-RU" dirty="0" err="1"/>
              <a:t>діяча</a:t>
            </a:r>
            <a:r>
              <a:rPr lang="ru-RU" dirty="0"/>
              <a:t> (ст. 112 КК).</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76672"/>
            <a:ext cx="8640960" cy="6120680"/>
          </a:xfrm>
        </p:spPr>
        <p:txBody>
          <a:bodyPr/>
          <a:lstStyle/>
          <a:p>
            <a:pPr marL="0" indent="447675" algn="just">
              <a:buNone/>
            </a:pPr>
            <a:r>
              <a:rPr lang="ru-RU" i="1" dirty="0" err="1"/>
              <a:t>Деякі</a:t>
            </a:r>
            <a:r>
              <a:rPr lang="ru-RU" i="1" dirty="0"/>
              <a:t> </a:t>
            </a:r>
            <a:r>
              <a:rPr lang="ru-RU" i="1" dirty="0" err="1"/>
              <a:t>кр</a:t>
            </a:r>
            <a:r>
              <a:rPr lang="ru-RU" i="1" dirty="0"/>
              <a:t>. пр. </a:t>
            </a:r>
            <a:r>
              <a:rPr lang="ru-RU" i="1" dirty="0" err="1"/>
              <a:t>мають</a:t>
            </a:r>
            <a:r>
              <a:rPr lang="ru-RU" i="1" dirty="0"/>
              <a:t> </a:t>
            </a:r>
            <a:r>
              <a:rPr lang="ru-RU" i="1" dirty="0" err="1"/>
              <a:t>кваліфікуючі</a:t>
            </a:r>
            <a:r>
              <a:rPr lang="ru-RU" i="1" dirty="0"/>
              <a:t> </a:t>
            </a:r>
            <a:r>
              <a:rPr lang="ru-RU" i="1" dirty="0" err="1"/>
              <a:t>ознаки</a:t>
            </a:r>
            <a:r>
              <a:rPr lang="ru-RU" dirty="0"/>
              <a:t>, </a:t>
            </a:r>
            <a:r>
              <a:rPr lang="ru-RU" dirty="0" err="1"/>
              <a:t>внаслідок</a:t>
            </a:r>
            <a:r>
              <a:rPr lang="ru-RU" dirty="0"/>
              <a:t> </a:t>
            </a:r>
            <a:r>
              <a:rPr lang="ru-RU" dirty="0" err="1"/>
              <a:t>чого</a:t>
            </a:r>
            <a:r>
              <a:rPr lang="ru-RU" dirty="0"/>
              <a:t> </a:t>
            </a:r>
            <a:r>
              <a:rPr lang="ru-RU" i="1" dirty="0"/>
              <a:t>момент </a:t>
            </a:r>
            <a:r>
              <a:rPr lang="ru-RU" i="1" dirty="0" err="1"/>
              <a:t>закінчення</a:t>
            </a:r>
            <a:r>
              <a:rPr lang="ru-RU" i="1" dirty="0"/>
              <a:t> </a:t>
            </a:r>
            <a:r>
              <a:rPr lang="ru-RU" i="1" dirty="0" err="1"/>
              <a:t>цих</a:t>
            </a:r>
            <a:r>
              <a:rPr lang="ru-RU" i="1" dirty="0"/>
              <a:t> </a:t>
            </a:r>
            <a:r>
              <a:rPr lang="ru-RU" i="1" dirty="0" err="1"/>
              <a:t>кр</a:t>
            </a:r>
            <a:r>
              <a:rPr lang="ru-RU" i="1" dirty="0"/>
              <a:t>. пр</a:t>
            </a:r>
            <a:r>
              <a:rPr lang="ru-RU" dirty="0"/>
              <a:t>. </a:t>
            </a:r>
            <a:r>
              <a:rPr lang="ru-RU" i="1" dirty="0" err="1"/>
              <a:t>залежить</a:t>
            </a:r>
            <a:r>
              <a:rPr lang="ru-RU" i="1" dirty="0"/>
              <a:t> від </a:t>
            </a:r>
            <a:r>
              <a:rPr lang="ru-RU" i="1" dirty="0" err="1"/>
              <a:t>настання</a:t>
            </a:r>
            <a:r>
              <a:rPr lang="ru-RU" i="1" dirty="0"/>
              <a:t> СНН</a:t>
            </a:r>
            <a:r>
              <a:rPr lang="ru-RU" dirty="0"/>
              <a:t>, </a:t>
            </a:r>
            <a:r>
              <a:rPr lang="ru-RU" dirty="0" err="1"/>
              <a:t>тобто</a:t>
            </a:r>
            <a:r>
              <a:rPr lang="ru-RU" dirty="0"/>
              <a:t> </a:t>
            </a:r>
            <a:r>
              <a:rPr lang="ru-RU" b="1" u="sng" dirty="0"/>
              <a:t>– </a:t>
            </a:r>
            <a:r>
              <a:rPr lang="ru-RU" b="1" u="sng" dirty="0" err="1"/>
              <a:t>це</a:t>
            </a:r>
            <a:r>
              <a:rPr lang="ru-RU" b="1" u="sng" dirty="0"/>
              <a:t> </a:t>
            </a:r>
            <a:r>
              <a:rPr lang="ru-RU" b="1" u="sng" dirty="0" err="1"/>
              <a:t>матеріальні</a:t>
            </a:r>
            <a:r>
              <a:rPr lang="ru-RU" b="1" u="sng" dirty="0"/>
              <a:t> </a:t>
            </a:r>
            <a:r>
              <a:rPr lang="ru-RU" b="1" u="sng" dirty="0" err="1"/>
              <a:t>склади</a:t>
            </a:r>
            <a:r>
              <a:rPr lang="ru-RU" b="1" u="sng" dirty="0"/>
              <a:t> </a:t>
            </a:r>
            <a:r>
              <a:rPr lang="ru-RU" b="1" u="sng" dirty="0" err="1"/>
              <a:t>кр</a:t>
            </a:r>
            <a:r>
              <a:rPr lang="ru-RU" b="1" u="sng" dirty="0"/>
              <a:t>. пр. </a:t>
            </a:r>
            <a:endParaRPr lang="ru-RU" u="sng" dirty="0"/>
          </a:p>
          <a:p>
            <a:pPr marL="0" indent="447675" algn="just">
              <a:buNone/>
            </a:pPr>
            <a:r>
              <a:rPr lang="ru-RU" dirty="0" err="1"/>
              <a:t>Наприклад</a:t>
            </a:r>
            <a:r>
              <a:rPr lang="ru-RU" dirty="0"/>
              <a:t>, ч. 3 ст. 110 КК – </a:t>
            </a:r>
            <a:r>
              <a:rPr lang="ru-RU" dirty="0" err="1"/>
              <a:t>загибель</a:t>
            </a:r>
            <a:r>
              <a:rPr lang="ru-RU" dirty="0"/>
              <a:t> людей </a:t>
            </a:r>
            <a:r>
              <a:rPr lang="ru-RU" dirty="0" err="1"/>
              <a:t>або</a:t>
            </a:r>
            <a:r>
              <a:rPr lang="ru-RU" dirty="0"/>
              <a:t> </a:t>
            </a:r>
            <a:r>
              <a:rPr lang="ru-RU" dirty="0" err="1"/>
              <a:t>інші</a:t>
            </a:r>
            <a:r>
              <a:rPr lang="ru-RU" dirty="0"/>
              <a:t> </a:t>
            </a:r>
            <a:r>
              <a:rPr lang="ru-RU" dirty="0" err="1"/>
              <a:t>тяжкі</a:t>
            </a:r>
            <a:r>
              <a:rPr lang="ru-RU" dirty="0"/>
              <a:t> </a:t>
            </a:r>
            <a:r>
              <a:rPr lang="ru-RU" dirty="0" err="1"/>
              <a:t>наслідки</a:t>
            </a:r>
            <a:r>
              <a:rPr lang="ru-RU" dirty="0"/>
              <a:t>.</a:t>
            </a:r>
          </a:p>
          <a:p>
            <a:endParaRPr lang="ru-RU" dirty="0"/>
          </a:p>
        </p:txBody>
      </p:sp>
      <p:pic>
        <p:nvPicPr>
          <p:cNvPr id="49154" name="Picture 2" descr="C:\Users\lenvo\Desktop\n46H4ELwV6c.jpg"/>
          <p:cNvPicPr>
            <a:picLocks noChangeAspect="1" noChangeArrowheads="1"/>
          </p:cNvPicPr>
          <p:nvPr/>
        </p:nvPicPr>
        <p:blipFill>
          <a:blip r:embed="rId2" cstate="print"/>
          <a:srcRect/>
          <a:stretch>
            <a:fillRect/>
          </a:stretch>
        </p:blipFill>
        <p:spPr bwMode="auto">
          <a:xfrm>
            <a:off x="4572000" y="2564904"/>
            <a:ext cx="4297709" cy="398591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07504" y="116632"/>
            <a:ext cx="9036496" cy="6552728"/>
          </a:xfrm>
        </p:spPr>
        <p:txBody>
          <a:bodyPr>
            <a:normAutofit fontScale="92500" lnSpcReduction="10000"/>
          </a:bodyPr>
          <a:lstStyle/>
          <a:p>
            <a:r>
              <a:rPr lang="ru-RU" sz="2800" b="1" i="1" dirty="0" err="1"/>
              <a:t>Суб‘єктивна</a:t>
            </a:r>
            <a:r>
              <a:rPr lang="ru-RU" sz="2800" b="1" i="1" dirty="0"/>
              <a:t> сторона</a:t>
            </a:r>
            <a:r>
              <a:rPr lang="ru-RU" sz="2800" dirty="0"/>
              <a:t> – </a:t>
            </a:r>
            <a:r>
              <a:rPr lang="ru-RU" sz="2800" dirty="0" err="1"/>
              <a:t>тільки</a:t>
            </a:r>
            <a:r>
              <a:rPr lang="ru-RU" sz="2800" dirty="0"/>
              <a:t> </a:t>
            </a:r>
            <a:r>
              <a:rPr lang="ru-RU" sz="2800" i="1" dirty="0" err="1"/>
              <a:t>умисна</a:t>
            </a:r>
            <a:r>
              <a:rPr lang="ru-RU" sz="2800" i="1" dirty="0"/>
              <a:t> форма вини</a:t>
            </a:r>
          </a:p>
          <a:p>
            <a:pPr algn="just"/>
            <a:r>
              <a:rPr lang="ru-RU" sz="2800" b="1" i="1" dirty="0"/>
              <a:t>Мета </a:t>
            </a:r>
            <a:r>
              <a:rPr lang="ru-RU" sz="2800" b="1" dirty="0" err="1"/>
              <a:t>кр</a:t>
            </a:r>
            <a:r>
              <a:rPr lang="ru-RU" sz="2800" b="1" dirty="0"/>
              <a:t>. пр.</a:t>
            </a:r>
            <a:r>
              <a:rPr lang="ru-RU" sz="2800" dirty="0"/>
              <a:t> :</a:t>
            </a:r>
          </a:p>
          <a:p>
            <a:pPr marL="0" indent="358775" algn="just">
              <a:buNone/>
            </a:pPr>
            <a:r>
              <a:rPr lang="ru-RU" sz="2800" dirty="0"/>
              <a:t>ст. 109 КК – </a:t>
            </a:r>
            <a:r>
              <a:rPr lang="ru-RU" sz="2800" dirty="0" err="1"/>
              <a:t>насильницька</a:t>
            </a:r>
            <a:r>
              <a:rPr lang="ru-RU" sz="2800" dirty="0"/>
              <a:t> </a:t>
            </a:r>
            <a:r>
              <a:rPr lang="ru-RU" sz="2800" dirty="0" err="1"/>
              <a:t>зміна</a:t>
            </a:r>
            <a:r>
              <a:rPr lang="ru-RU" sz="2800" dirty="0"/>
              <a:t> </a:t>
            </a:r>
            <a:r>
              <a:rPr lang="ru-RU" sz="2800" dirty="0" err="1"/>
              <a:t>чи</a:t>
            </a:r>
            <a:r>
              <a:rPr lang="ru-RU" sz="2800" dirty="0"/>
              <a:t> </a:t>
            </a:r>
            <a:r>
              <a:rPr lang="ru-RU" sz="2800" dirty="0" err="1"/>
              <a:t>повалення</a:t>
            </a:r>
            <a:r>
              <a:rPr lang="ru-RU" sz="2800" dirty="0"/>
              <a:t> </a:t>
            </a:r>
            <a:r>
              <a:rPr lang="ru-RU" sz="2800" dirty="0" err="1"/>
              <a:t>конституційного</a:t>
            </a:r>
            <a:r>
              <a:rPr lang="ru-RU" sz="2800" dirty="0"/>
              <a:t> ладу </a:t>
            </a:r>
            <a:r>
              <a:rPr lang="ru-RU" sz="2800" dirty="0" err="1"/>
              <a:t>або</a:t>
            </a:r>
            <a:r>
              <a:rPr lang="ru-RU" sz="2800" dirty="0"/>
              <a:t> </a:t>
            </a:r>
            <a:r>
              <a:rPr lang="ru-RU" sz="2800" dirty="0" err="1"/>
              <a:t>захоплення</a:t>
            </a:r>
            <a:r>
              <a:rPr lang="ru-RU" sz="2800" dirty="0"/>
              <a:t> </a:t>
            </a:r>
            <a:r>
              <a:rPr lang="ru-RU" sz="2800" dirty="0" err="1"/>
              <a:t>державної</a:t>
            </a:r>
            <a:r>
              <a:rPr lang="ru-RU" sz="2800" dirty="0"/>
              <a:t> </a:t>
            </a:r>
            <a:r>
              <a:rPr lang="ru-RU" sz="2800" dirty="0" err="1"/>
              <a:t>влади</a:t>
            </a:r>
            <a:r>
              <a:rPr lang="ru-RU" sz="2800" dirty="0"/>
              <a:t>;</a:t>
            </a:r>
          </a:p>
          <a:p>
            <a:pPr marL="0" indent="358775" algn="just">
              <a:buNone/>
            </a:pPr>
            <a:r>
              <a:rPr lang="ru-RU" sz="2800" dirty="0"/>
              <a:t>ст.ст. 110, 110</a:t>
            </a:r>
            <a:r>
              <a:rPr lang="uk-UA" sz="2800" baseline="30000" dirty="0"/>
              <a:t>2</a:t>
            </a:r>
            <a:r>
              <a:rPr lang="uk-UA" sz="2800" dirty="0"/>
              <a:t> </a:t>
            </a:r>
            <a:r>
              <a:rPr lang="ru-RU" sz="2800" dirty="0"/>
              <a:t>КК – </a:t>
            </a:r>
            <a:r>
              <a:rPr lang="ru-RU" sz="2800" dirty="0" err="1"/>
              <a:t>зміна</a:t>
            </a:r>
            <a:r>
              <a:rPr lang="ru-RU" sz="2800" dirty="0"/>
              <a:t> меж </a:t>
            </a:r>
            <a:r>
              <a:rPr lang="ru-RU" sz="2800" dirty="0" err="1"/>
              <a:t>території</a:t>
            </a:r>
            <a:r>
              <a:rPr lang="ru-RU" sz="2800" dirty="0"/>
              <a:t> </a:t>
            </a:r>
            <a:r>
              <a:rPr lang="ru-RU" sz="2800" dirty="0" err="1"/>
              <a:t>або</a:t>
            </a:r>
            <a:r>
              <a:rPr lang="ru-RU" sz="2800" dirty="0"/>
              <a:t> державного кордону </a:t>
            </a:r>
            <a:r>
              <a:rPr lang="ru-RU" sz="2800" dirty="0" err="1"/>
              <a:t>України</a:t>
            </a:r>
            <a:r>
              <a:rPr lang="ru-RU" sz="2800" dirty="0"/>
              <a:t>;</a:t>
            </a:r>
          </a:p>
          <a:p>
            <a:pPr marL="0" lvl="0" indent="358775" algn="just">
              <a:buNone/>
            </a:pPr>
            <a:r>
              <a:rPr lang="uk-UA" sz="2800" dirty="0"/>
              <a:t>ч. 3 ст. 111</a:t>
            </a:r>
            <a:r>
              <a:rPr lang="uk-UA" sz="2800" baseline="30000" dirty="0"/>
              <a:t>1</a:t>
            </a:r>
            <a:r>
              <a:rPr lang="uk-UA" sz="2800" dirty="0"/>
              <a:t> КК України - </a:t>
            </a:r>
            <a:r>
              <a:rPr lang="ru-RU" sz="2800" dirty="0" err="1"/>
              <a:t>сприяння</a:t>
            </a:r>
            <a:r>
              <a:rPr lang="ru-RU" sz="2800" dirty="0"/>
              <a:t> </a:t>
            </a:r>
            <a:r>
              <a:rPr lang="ru-RU" sz="2800" dirty="0" err="1"/>
              <a:t>здійсненню</a:t>
            </a:r>
            <a:r>
              <a:rPr lang="ru-RU" sz="2800" dirty="0"/>
              <a:t> </a:t>
            </a:r>
            <a:r>
              <a:rPr lang="ru-RU" sz="2800" dirty="0" err="1"/>
              <a:t>збройної</a:t>
            </a:r>
            <a:r>
              <a:rPr lang="ru-RU" sz="2800" dirty="0"/>
              <a:t> </a:t>
            </a:r>
            <a:r>
              <a:rPr lang="ru-RU" sz="2800" dirty="0" err="1"/>
              <a:t>агресії</a:t>
            </a:r>
            <a:r>
              <a:rPr lang="ru-RU" sz="2800" dirty="0"/>
              <a:t> </a:t>
            </a:r>
            <a:r>
              <a:rPr lang="ru-RU" sz="2800" dirty="0" err="1"/>
              <a:t>проти</a:t>
            </a:r>
            <a:r>
              <a:rPr lang="ru-RU" sz="2800" dirty="0"/>
              <a:t> </a:t>
            </a:r>
            <a:r>
              <a:rPr lang="ru-RU" sz="2800" dirty="0" err="1"/>
              <a:t>України</a:t>
            </a:r>
            <a:r>
              <a:rPr lang="ru-RU" sz="2800" dirty="0"/>
              <a:t>, </a:t>
            </a:r>
            <a:r>
              <a:rPr lang="ru-RU" sz="2800" dirty="0" err="1"/>
              <a:t>встановленню</a:t>
            </a:r>
            <a:r>
              <a:rPr lang="ru-RU" sz="2800" dirty="0"/>
              <a:t> та </a:t>
            </a:r>
            <a:r>
              <a:rPr lang="ru-RU" sz="2800" dirty="0" err="1"/>
              <a:t>утвердженню</a:t>
            </a:r>
            <a:r>
              <a:rPr lang="ru-RU" sz="2800" dirty="0"/>
              <a:t> </a:t>
            </a:r>
            <a:r>
              <a:rPr lang="ru-RU" sz="2800" dirty="0" err="1"/>
              <a:t>тимчасової</a:t>
            </a:r>
            <a:r>
              <a:rPr lang="ru-RU" sz="2800" dirty="0"/>
              <a:t> </a:t>
            </a:r>
            <a:r>
              <a:rPr lang="ru-RU" sz="2800" dirty="0" err="1"/>
              <a:t>окупації</a:t>
            </a:r>
            <a:r>
              <a:rPr lang="ru-RU" sz="2800" dirty="0"/>
              <a:t> </a:t>
            </a:r>
            <a:r>
              <a:rPr lang="ru-RU" sz="2800" dirty="0" err="1"/>
              <a:t>частини</a:t>
            </a:r>
            <a:r>
              <a:rPr lang="ru-RU" sz="2800" dirty="0"/>
              <a:t> </a:t>
            </a:r>
            <a:r>
              <a:rPr lang="ru-RU" sz="2800" dirty="0" err="1"/>
              <a:t>території</a:t>
            </a:r>
            <a:r>
              <a:rPr lang="ru-RU" sz="2800" dirty="0"/>
              <a:t> </a:t>
            </a:r>
            <a:r>
              <a:rPr lang="ru-RU" sz="2800" dirty="0" err="1"/>
              <a:t>України</a:t>
            </a:r>
            <a:r>
              <a:rPr lang="ru-RU" sz="2800" dirty="0"/>
              <a:t>, </a:t>
            </a:r>
            <a:r>
              <a:rPr lang="ru-RU" sz="2800" dirty="0" err="1"/>
              <a:t>уникненню</a:t>
            </a:r>
            <a:r>
              <a:rPr lang="ru-RU" sz="2800" dirty="0"/>
              <a:t> </a:t>
            </a:r>
            <a:r>
              <a:rPr lang="ru-RU" sz="2800" dirty="0" err="1"/>
              <a:t>відповідальності</a:t>
            </a:r>
            <a:r>
              <a:rPr lang="ru-RU" sz="2800" dirty="0"/>
              <a:t> за </a:t>
            </a:r>
            <a:r>
              <a:rPr lang="ru-RU" sz="2800" dirty="0" err="1"/>
              <a:t>здійснення</a:t>
            </a:r>
            <a:r>
              <a:rPr lang="ru-RU" sz="2800" dirty="0"/>
              <a:t> </a:t>
            </a:r>
            <a:r>
              <a:rPr lang="ru-RU" sz="2800" dirty="0" err="1"/>
              <a:t>державою-агресором</a:t>
            </a:r>
            <a:r>
              <a:rPr lang="ru-RU" sz="2800" dirty="0"/>
              <a:t> </a:t>
            </a:r>
            <a:r>
              <a:rPr lang="ru-RU" sz="2800" dirty="0" err="1"/>
              <a:t>збройної</a:t>
            </a:r>
            <a:r>
              <a:rPr lang="ru-RU" sz="2800" dirty="0"/>
              <a:t> </a:t>
            </a:r>
            <a:r>
              <a:rPr lang="ru-RU" sz="2800" dirty="0" err="1"/>
              <a:t>агресії</a:t>
            </a:r>
            <a:r>
              <a:rPr lang="ru-RU" sz="2800" dirty="0"/>
              <a:t> </a:t>
            </a:r>
            <a:r>
              <a:rPr lang="ru-RU" sz="2800" dirty="0" err="1"/>
              <a:t>проти</a:t>
            </a:r>
            <a:r>
              <a:rPr lang="ru-RU" sz="2800" dirty="0"/>
              <a:t> </a:t>
            </a:r>
            <a:r>
              <a:rPr lang="ru-RU" sz="2800" dirty="0" err="1"/>
              <a:t>Україн</a:t>
            </a:r>
            <a:r>
              <a:rPr lang="uk-UA" sz="2800" dirty="0"/>
              <a:t>и;</a:t>
            </a:r>
            <a:endParaRPr lang="ru-RU" sz="2800" dirty="0"/>
          </a:p>
          <a:p>
            <a:pPr marL="0" indent="358775" algn="just">
              <a:buNone/>
            </a:pPr>
            <a:r>
              <a:rPr lang="ru-RU" sz="2800" dirty="0"/>
              <a:t>ст. 113 КК – </a:t>
            </a:r>
            <a:r>
              <a:rPr lang="ru-RU" sz="2800" dirty="0" err="1"/>
              <a:t>ослаблення</a:t>
            </a:r>
            <a:r>
              <a:rPr lang="ru-RU" sz="2800" dirty="0"/>
              <a:t> </a:t>
            </a:r>
            <a:r>
              <a:rPr lang="ru-RU" sz="2800" dirty="0" err="1"/>
              <a:t>держави</a:t>
            </a:r>
            <a:r>
              <a:rPr lang="ru-RU" sz="2800" dirty="0"/>
              <a:t>;</a:t>
            </a:r>
          </a:p>
          <a:p>
            <a:pPr marL="0" indent="358775" algn="just">
              <a:buNone/>
            </a:pPr>
            <a:r>
              <a:rPr lang="ru-RU" sz="2800" dirty="0"/>
              <a:t>ст. 114 КК – передача </a:t>
            </a:r>
            <a:r>
              <a:rPr lang="ru-RU" sz="2800" dirty="0" err="1"/>
              <a:t>іноземній</a:t>
            </a:r>
            <a:r>
              <a:rPr lang="ru-RU" sz="2800" dirty="0"/>
              <a:t> </a:t>
            </a:r>
            <a:r>
              <a:rPr lang="ru-RU" sz="2800" dirty="0" err="1"/>
              <a:t>державі</a:t>
            </a:r>
            <a:r>
              <a:rPr lang="ru-RU" sz="2800" dirty="0"/>
              <a:t> </a:t>
            </a:r>
            <a:r>
              <a:rPr lang="ru-RU" sz="2800" dirty="0" err="1"/>
              <a:t>відомостей</a:t>
            </a:r>
            <a:r>
              <a:rPr lang="ru-RU" sz="2800" dirty="0"/>
              <a:t>, </a:t>
            </a:r>
            <a:r>
              <a:rPr lang="ru-RU" sz="2800" dirty="0" err="1"/>
              <a:t>що</a:t>
            </a:r>
            <a:r>
              <a:rPr lang="ru-RU" sz="2800" dirty="0"/>
              <a:t> </a:t>
            </a:r>
            <a:r>
              <a:rPr lang="ru-RU" sz="2800" dirty="0" err="1"/>
              <a:t>становлять</a:t>
            </a:r>
            <a:r>
              <a:rPr lang="ru-RU" sz="2800" dirty="0"/>
              <a:t> </a:t>
            </a:r>
            <a:r>
              <a:rPr lang="ru-RU" sz="2800" dirty="0" err="1"/>
              <a:t>державну</a:t>
            </a:r>
            <a:r>
              <a:rPr lang="ru-RU" sz="2800" dirty="0"/>
              <a:t> </a:t>
            </a:r>
            <a:r>
              <a:rPr lang="ru-RU" sz="2800" dirty="0" err="1"/>
              <a:t>таємницю</a:t>
            </a:r>
            <a:r>
              <a:rPr lang="ru-RU" sz="2800" dirty="0"/>
              <a:t>.</a:t>
            </a:r>
          </a:p>
          <a:p>
            <a:pPr marL="0" indent="358775" algn="just">
              <a:buNone/>
            </a:pPr>
            <a:r>
              <a:rPr lang="ru-RU" sz="2800" dirty="0"/>
              <a:t>В </a:t>
            </a:r>
            <a:r>
              <a:rPr lang="ru-RU" sz="2800" dirty="0" err="1"/>
              <a:t>інших</a:t>
            </a:r>
            <a:r>
              <a:rPr lang="ru-RU" sz="2800" dirty="0"/>
              <a:t> мета сама собою </a:t>
            </a:r>
            <a:r>
              <a:rPr lang="ru-RU" sz="2800" dirty="0" err="1"/>
              <a:t>розуміється</a:t>
            </a:r>
            <a:r>
              <a:rPr lang="ru-RU" sz="2800" dirty="0"/>
              <a:t> –</a:t>
            </a:r>
            <a:r>
              <a:rPr lang="ru-RU" sz="2800" dirty="0" err="1"/>
              <a:t>підрив</a:t>
            </a:r>
            <a:r>
              <a:rPr lang="ru-RU" sz="2800" dirty="0"/>
              <a:t> </a:t>
            </a:r>
            <a:r>
              <a:rPr lang="ru-RU" sz="2800" dirty="0" err="1"/>
              <a:t>або</a:t>
            </a:r>
            <a:r>
              <a:rPr lang="ru-RU" sz="2800" dirty="0"/>
              <a:t> </a:t>
            </a:r>
            <a:r>
              <a:rPr lang="ru-RU" sz="2800" dirty="0" err="1"/>
              <a:t>ослаблення</a:t>
            </a:r>
            <a:r>
              <a:rPr lang="ru-RU" sz="2800" dirty="0"/>
              <a:t> </a:t>
            </a:r>
            <a:r>
              <a:rPr lang="ru-RU" sz="2800" dirty="0" err="1"/>
              <a:t>суспільного</a:t>
            </a:r>
            <a:r>
              <a:rPr lang="ru-RU" sz="2800" dirty="0"/>
              <a:t> </a:t>
            </a:r>
            <a:r>
              <a:rPr lang="ru-RU" sz="2800" dirty="0" err="1"/>
              <a:t>або</a:t>
            </a:r>
            <a:r>
              <a:rPr lang="ru-RU" sz="2800" dirty="0"/>
              <a:t> державного ладу </a:t>
            </a:r>
            <a:r>
              <a:rPr lang="ru-RU" sz="2800" dirty="0" err="1"/>
              <a:t>України</a:t>
            </a:r>
            <a:r>
              <a:rPr lang="ru-RU" sz="2800" dirty="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88640"/>
            <a:ext cx="8568952" cy="6192688"/>
          </a:xfrm>
        </p:spPr>
        <p:txBody>
          <a:bodyPr/>
          <a:lstStyle/>
          <a:p>
            <a:endParaRPr lang="ru-RU" dirty="0"/>
          </a:p>
        </p:txBody>
      </p:sp>
      <p:sp>
        <p:nvSpPr>
          <p:cNvPr id="4" name="Прямоугольник 3"/>
          <p:cNvSpPr/>
          <p:nvPr/>
        </p:nvSpPr>
        <p:spPr>
          <a:xfrm>
            <a:off x="467544" y="260649"/>
            <a:ext cx="8352928" cy="5509200"/>
          </a:xfrm>
          <a:prstGeom prst="rect">
            <a:avLst/>
          </a:prstGeom>
        </p:spPr>
        <p:txBody>
          <a:bodyPr wrap="square">
            <a:spAutoFit/>
          </a:bodyPr>
          <a:lstStyle/>
          <a:p>
            <a:pPr algn="just"/>
            <a:r>
              <a:rPr lang="uk-UA" sz="3200" b="1" i="1" dirty="0"/>
              <a:t>Мотиви</a:t>
            </a:r>
            <a:r>
              <a:rPr lang="uk-UA" sz="3200" dirty="0"/>
              <a:t> цих </a:t>
            </a:r>
            <a:r>
              <a:rPr lang="ru-RU" sz="3200" dirty="0" err="1"/>
              <a:t>кр</a:t>
            </a:r>
            <a:r>
              <a:rPr lang="ru-RU" sz="3200" dirty="0"/>
              <a:t>. пр.</a:t>
            </a:r>
            <a:r>
              <a:rPr lang="uk-UA" sz="3200" dirty="0"/>
              <a:t> </a:t>
            </a:r>
            <a:r>
              <a:rPr lang="ru-RU" sz="3200" dirty="0"/>
              <a:t>на </a:t>
            </a:r>
            <a:r>
              <a:rPr lang="ru-RU" sz="3200" dirty="0" err="1"/>
              <a:t>кваліфікацію</a:t>
            </a:r>
            <a:r>
              <a:rPr lang="ru-RU" sz="3200" dirty="0"/>
              <a:t> </a:t>
            </a:r>
            <a:r>
              <a:rPr lang="ru-RU" sz="3200" dirty="0" err="1"/>
              <a:t>дій</a:t>
            </a:r>
            <a:r>
              <a:rPr lang="ru-RU" sz="3200" dirty="0"/>
              <a:t> винного не </a:t>
            </a:r>
            <a:r>
              <a:rPr lang="ru-RU" sz="3200" dirty="0" err="1"/>
              <a:t>впливають</a:t>
            </a:r>
            <a:endParaRPr lang="ru-RU" sz="3200" dirty="0"/>
          </a:p>
          <a:p>
            <a:pPr algn="just"/>
            <a:r>
              <a:rPr lang="uk-UA" sz="3200" dirty="0"/>
              <a:t>Психічне відношення особи до суспільно небезпечних наслідків, вказаних у </a:t>
            </a:r>
            <a:r>
              <a:rPr lang="uk-UA" sz="3200" u="sng" dirty="0"/>
              <a:t>ч. 3 ст. 110 </a:t>
            </a:r>
            <a:r>
              <a:rPr lang="uk-UA" sz="3200" dirty="0"/>
              <a:t>КК (загибель людей, інші тяжкі наслідки) повинно бути у формі </a:t>
            </a:r>
            <a:r>
              <a:rPr lang="uk-UA" sz="3200" u="sng" dirty="0"/>
              <a:t>необережності,</a:t>
            </a:r>
            <a:r>
              <a:rPr lang="uk-UA" sz="3200" dirty="0"/>
              <a:t> а у разі умислу, дії належить кваліфікувати за сукупністю </a:t>
            </a:r>
            <a:r>
              <a:rPr lang="ru-RU" sz="3200" dirty="0" err="1"/>
              <a:t>кр</a:t>
            </a:r>
            <a:r>
              <a:rPr lang="ru-RU" sz="3200" dirty="0"/>
              <a:t>. </a:t>
            </a:r>
            <a:r>
              <a:rPr lang="ru-RU" sz="3200"/>
              <a:t>пр.</a:t>
            </a:r>
            <a:r>
              <a:rPr lang="uk-UA" sz="3200"/>
              <a:t>, </a:t>
            </a:r>
            <a:r>
              <a:rPr lang="uk-UA" sz="3200" dirty="0"/>
              <a:t>передбачених ч. 3 ст. 110 та ст. 115 КК Умисне вбивство або іншою нормою, якою передбачено відповідні наслідки.</a:t>
            </a:r>
            <a:endParaRPr lang="ru-RU"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06090"/>
          </a:xfrm>
        </p:spPr>
        <p:txBody>
          <a:bodyPr>
            <a:normAutofit fontScale="90000"/>
          </a:bodyPr>
          <a:lstStyle/>
          <a:p>
            <a:r>
              <a:rPr lang="uk-UA" b="1" dirty="0">
                <a:solidFill>
                  <a:schemeClr val="tx1"/>
                </a:solidFill>
              </a:rPr>
              <a:t>Суб’єкт</a:t>
            </a:r>
            <a:endParaRPr lang="ru-RU" b="1" dirty="0">
              <a:solidFill>
                <a:schemeClr val="tx1"/>
              </a:solidFill>
            </a:endParaRPr>
          </a:p>
        </p:txBody>
      </p:sp>
      <p:graphicFrame>
        <p:nvGraphicFramePr>
          <p:cNvPr id="4" name="Содержимое 3"/>
          <p:cNvGraphicFramePr>
            <a:graphicFrameLocks noGrp="1"/>
          </p:cNvGraphicFramePr>
          <p:nvPr>
            <p:ph sz="quarter" idx="1"/>
          </p:nvPr>
        </p:nvGraphicFramePr>
        <p:xfrm>
          <a:off x="250825" y="1052736"/>
          <a:ext cx="8713788" cy="4967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2146250"/>
          </a:xfrm>
        </p:spPr>
        <p:txBody>
          <a:bodyPr>
            <a:normAutofit fontScale="90000"/>
          </a:bodyPr>
          <a:lstStyle/>
          <a:p>
            <a:r>
              <a:rPr lang="uk-UA" dirty="0">
                <a:solidFill>
                  <a:schemeClr val="tx1"/>
                </a:solidFill>
              </a:rPr>
              <a:t>2. </a:t>
            </a:r>
            <a:r>
              <a:rPr lang="ru-RU" b="1" dirty="0" err="1">
                <a:solidFill>
                  <a:schemeClr val="tx1"/>
                </a:solidFill>
              </a:rPr>
              <a:t>Дії</a:t>
            </a:r>
            <a:r>
              <a:rPr lang="ru-RU" b="1" dirty="0">
                <a:solidFill>
                  <a:schemeClr val="tx1"/>
                </a:solidFill>
              </a:rPr>
              <a:t>, </a:t>
            </a:r>
            <a:r>
              <a:rPr lang="ru-RU" b="1" dirty="0" err="1">
                <a:solidFill>
                  <a:schemeClr val="tx1"/>
                </a:solidFill>
              </a:rPr>
              <a:t>спрямовані</a:t>
            </a:r>
            <a:r>
              <a:rPr lang="ru-RU" b="1" dirty="0">
                <a:solidFill>
                  <a:schemeClr val="tx1"/>
                </a:solidFill>
              </a:rPr>
              <a:t> на </a:t>
            </a:r>
            <a:r>
              <a:rPr lang="ru-RU" b="1" dirty="0" err="1">
                <a:solidFill>
                  <a:schemeClr val="tx1"/>
                </a:solidFill>
              </a:rPr>
              <a:t>насильницьку</a:t>
            </a:r>
            <a:r>
              <a:rPr lang="ru-RU" b="1" dirty="0">
                <a:solidFill>
                  <a:schemeClr val="tx1"/>
                </a:solidFill>
              </a:rPr>
              <a:t> </a:t>
            </a:r>
            <a:r>
              <a:rPr lang="ru-RU" b="1" dirty="0" err="1">
                <a:solidFill>
                  <a:schemeClr val="tx1"/>
                </a:solidFill>
              </a:rPr>
              <a:t>зміну</a:t>
            </a:r>
            <a:r>
              <a:rPr lang="ru-RU" b="1" dirty="0">
                <a:solidFill>
                  <a:schemeClr val="tx1"/>
                </a:solidFill>
              </a:rPr>
              <a:t> </a:t>
            </a:r>
            <a:r>
              <a:rPr lang="ru-RU" b="1" dirty="0" err="1">
                <a:solidFill>
                  <a:schemeClr val="tx1"/>
                </a:solidFill>
              </a:rPr>
              <a:t>чи</a:t>
            </a:r>
            <a:r>
              <a:rPr lang="ru-RU" b="1" dirty="0">
                <a:solidFill>
                  <a:schemeClr val="tx1"/>
                </a:solidFill>
              </a:rPr>
              <a:t> </a:t>
            </a:r>
            <a:r>
              <a:rPr lang="ru-RU" b="1" dirty="0" err="1">
                <a:solidFill>
                  <a:schemeClr val="tx1"/>
                </a:solidFill>
              </a:rPr>
              <a:t>повалення</a:t>
            </a:r>
            <a:r>
              <a:rPr lang="ru-RU" b="1" dirty="0">
                <a:solidFill>
                  <a:schemeClr val="tx1"/>
                </a:solidFill>
              </a:rPr>
              <a:t> </a:t>
            </a:r>
            <a:r>
              <a:rPr lang="ru-RU" b="1" dirty="0" err="1">
                <a:solidFill>
                  <a:schemeClr val="tx1"/>
                </a:solidFill>
              </a:rPr>
              <a:t>конституційного</a:t>
            </a:r>
            <a:r>
              <a:rPr lang="ru-RU" b="1" dirty="0">
                <a:solidFill>
                  <a:schemeClr val="tx1"/>
                </a:solidFill>
              </a:rPr>
              <a:t> ладу </a:t>
            </a:r>
            <a:r>
              <a:rPr lang="ru-RU" b="1" dirty="0" err="1">
                <a:solidFill>
                  <a:schemeClr val="tx1"/>
                </a:solidFill>
              </a:rPr>
              <a:t>або</a:t>
            </a:r>
            <a:r>
              <a:rPr lang="ru-RU" b="1" dirty="0">
                <a:solidFill>
                  <a:schemeClr val="tx1"/>
                </a:solidFill>
              </a:rPr>
              <a:t> на </a:t>
            </a:r>
            <a:r>
              <a:rPr lang="ru-RU" b="1" dirty="0" err="1">
                <a:solidFill>
                  <a:schemeClr val="tx1"/>
                </a:solidFill>
              </a:rPr>
              <a:t>захоплення</a:t>
            </a:r>
            <a:r>
              <a:rPr lang="ru-RU" b="1" dirty="0">
                <a:solidFill>
                  <a:schemeClr val="tx1"/>
                </a:solidFill>
              </a:rPr>
              <a:t> </a:t>
            </a:r>
            <a:r>
              <a:rPr lang="ru-RU" b="1" dirty="0" err="1">
                <a:solidFill>
                  <a:schemeClr val="tx1"/>
                </a:solidFill>
              </a:rPr>
              <a:t>державної</a:t>
            </a:r>
            <a:r>
              <a:rPr lang="ru-RU" b="1" dirty="0">
                <a:solidFill>
                  <a:schemeClr val="tx1"/>
                </a:solidFill>
              </a:rPr>
              <a:t> </a:t>
            </a:r>
            <a:r>
              <a:rPr lang="ru-RU" b="1" dirty="0" err="1">
                <a:solidFill>
                  <a:schemeClr val="tx1"/>
                </a:solidFill>
              </a:rPr>
              <a:t>влади</a:t>
            </a:r>
            <a:r>
              <a:rPr lang="uk-UA" b="1" dirty="0">
                <a:solidFill>
                  <a:schemeClr val="tx1"/>
                </a:solidFill>
              </a:rPr>
              <a:t> (ст. 109 КК)</a:t>
            </a:r>
            <a:endParaRPr lang="ru-RU" dirty="0">
              <a:solidFill>
                <a:schemeClr val="tx1"/>
              </a:solidFill>
            </a:endParaRPr>
          </a:p>
        </p:txBody>
      </p:sp>
      <p:pic>
        <p:nvPicPr>
          <p:cNvPr id="5" name="Содержимое 4" descr="1396884926-6679-donetsk.jpg"/>
          <p:cNvPicPr>
            <a:picLocks noGrp="1" noChangeAspect="1"/>
          </p:cNvPicPr>
          <p:nvPr>
            <p:ph sz="quarter" idx="1"/>
          </p:nvPr>
        </p:nvPicPr>
        <p:blipFill>
          <a:blip r:embed="rId2" cstate="print"/>
          <a:stretch>
            <a:fillRect/>
          </a:stretch>
        </p:blipFill>
        <p:spPr>
          <a:xfrm>
            <a:off x="1691680" y="2636912"/>
            <a:ext cx="5905500" cy="36195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447800"/>
            <a:ext cx="8640960" cy="334935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buNone/>
            </a:pPr>
            <a:r>
              <a:rPr lang="uk-UA" sz="3600" b="1" i="1" u="sng" dirty="0"/>
              <a:t>Безпосередній об’єкт</a:t>
            </a:r>
            <a:r>
              <a:rPr lang="uk-UA" sz="3600" dirty="0"/>
              <a:t> – </a:t>
            </a:r>
          </a:p>
          <a:p>
            <a:pPr algn="ctr">
              <a:buNone/>
            </a:pPr>
            <a:r>
              <a:rPr lang="uk-UA" sz="3600" dirty="0"/>
              <a:t>внутрішня безпека держави в політичній сфері, у двох її аспектах: функціонування конституційного ладу та діяльності державної влади.</a:t>
            </a:r>
            <a:endParaRPr lang="ru-RU" sz="3600"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tx1"/>
                </a:solidFill>
              </a:rPr>
              <a:t>План</a:t>
            </a:r>
            <a:endParaRPr lang="ru-RU" b="1" dirty="0">
              <a:solidFill>
                <a:schemeClr val="tx1"/>
              </a:solidFill>
            </a:endParaRPr>
          </a:p>
        </p:txBody>
      </p:sp>
      <p:sp>
        <p:nvSpPr>
          <p:cNvPr id="3" name="Содержимое 2"/>
          <p:cNvSpPr>
            <a:spLocks noGrp="1"/>
          </p:cNvSpPr>
          <p:nvPr>
            <p:ph sz="quarter" idx="1"/>
          </p:nvPr>
        </p:nvSpPr>
        <p:spPr>
          <a:xfrm>
            <a:off x="251520" y="1988840"/>
            <a:ext cx="8435280" cy="4572000"/>
          </a:xfrm>
        </p:spPr>
        <p:txBody>
          <a:bodyPr>
            <a:normAutofit/>
          </a:bodyPr>
          <a:lstStyle/>
          <a:p>
            <a:pPr marL="514350" lvl="0" indent="-514350">
              <a:buFont typeface="+mj-lt"/>
              <a:buAutoNum type="arabicPeriod"/>
            </a:pPr>
            <a:r>
              <a:rPr lang="ru-RU" dirty="0" err="1"/>
              <a:t>Загальна</a:t>
            </a:r>
            <a:r>
              <a:rPr lang="ru-RU" dirty="0"/>
              <a:t> характеристика </a:t>
            </a:r>
            <a:r>
              <a:rPr lang="uk-UA" dirty="0"/>
              <a:t>кримінальних правопорушень</a:t>
            </a:r>
            <a:r>
              <a:rPr lang="ru-RU" dirty="0"/>
              <a:t> </a:t>
            </a:r>
            <a:r>
              <a:rPr lang="ru-RU" dirty="0" err="1"/>
              <a:t>проти</a:t>
            </a:r>
            <a:r>
              <a:rPr lang="ru-RU" dirty="0"/>
              <a:t> основ </a:t>
            </a:r>
            <a:r>
              <a:rPr lang="ru-RU" dirty="0" err="1"/>
              <a:t>національної</a:t>
            </a:r>
            <a:r>
              <a:rPr lang="ru-RU" dirty="0"/>
              <a:t> </a:t>
            </a:r>
            <a:r>
              <a:rPr lang="ru-RU" dirty="0" err="1"/>
              <a:t>безпеки</a:t>
            </a:r>
            <a:r>
              <a:rPr lang="ru-RU" dirty="0"/>
              <a:t> </a:t>
            </a:r>
            <a:r>
              <a:rPr lang="ru-RU" dirty="0" err="1"/>
              <a:t>України</a:t>
            </a:r>
            <a:r>
              <a:rPr lang="ru-RU" dirty="0"/>
              <a:t>.</a:t>
            </a:r>
          </a:p>
          <a:p>
            <a:pPr marL="514350" lvl="0" indent="-514350">
              <a:buFont typeface="+mj-lt"/>
              <a:buAutoNum type="arabicPeriod"/>
            </a:pPr>
            <a:r>
              <a:rPr lang="ru-RU" dirty="0" err="1"/>
              <a:t>Дії</a:t>
            </a:r>
            <a:r>
              <a:rPr lang="ru-RU" dirty="0"/>
              <a:t>, </a:t>
            </a:r>
            <a:r>
              <a:rPr lang="ru-RU" dirty="0" err="1"/>
              <a:t>спрямовані</a:t>
            </a:r>
            <a:r>
              <a:rPr lang="ru-RU" dirty="0"/>
              <a:t> на </a:t>
            </a:r>
            <a:r>
              <a:rPr lang="ru-RU" dirty="0" err="1"/>
              <a:t>насильницьку</a:t>
            </a:r>
            <a:r>
              <a:rPr lang="ru-RU" dirty="0"/>
              <a:t> </a:t>
            </a:r>
            <a:r>
              <a:rPr lang="ru-RU" dirty="0" err="1"/>
              <a:t>зміну</a:t>
            </a:r>
            <a:r>
              <a:rPr lang="ru-RU" dirty="0"/>
              <a:t> </a:t>
            </a:r>
            <a:r>
              <a:rPr lang="ru-RU" dirty="0" err="1"/>
              <a:t>чи</a:t>
            </a:r>
            <a:r>
              <a:rPr lang="ru-RU" dirty="0"/>
              <a:t> </a:t>
            </a:r>
            <a:r>
              <a:rPr lang="ru-RU" dirty="0" err="1"/>
              <a:t>повалення</a:t>
            </a:r>
            <a:r>
              <a:rPr lang="ru-RU" dirty="0"/>
              <a:t> </a:t>
            </a:r>
            <a:r>
              <a:rPr lang="ru-RU" dirty="0" err="1"/>
              <a:t>конституційного</a:t>
            </a:r>
            <a:r>
              <a:rPr lang="ru-RU" dirty="0"/>
              <a:t> ладу </a:t>
            </a:r>
            <a:r>
              <a:rPr lang="ru-RU" dirty="0" err="1"/>
              <a:t>або</a:t>
            </a:r>
            <a:r>
              <a:rPr lang="ru-RU" dirty="0"/>
              <a:t> на </a:t>
            </a:r>
            <a:r>
              <a:rPr lang="ru-RU" dirty="0" err="1"/>
              <a:t>захоплення</a:t>
            </a:r>
            <a:r>
              <a:rPr lang="ru-RU" dirty="0"/>
              <a:t> </a:t>
            </a:r>
            <a:r>
              <a:rPr lang="ru-RU" dirty="0" err="1"/>
              <a:t>державної</a:t>
            </a:r>
            <a:r>
              <a:rPr lang="ru-RU" dirty="0"/>
              <a:t> </a:t>
            </a:r>
            <a:r>
              <a:rPr lang="ru-RU" dirty="0" err="1"/>
              <a:t>влади</a:t>
            </a:r>
            <a:r>
              <a:rPr lang="uk-UA" dirty="0"/>
              <a:t> (ст. 109 КК України).</a:t>
            </a:r>
            <a:endParaRPr lang="ru-RU" dirty="0"/>
          </a:p>
          <a:p>
            <a:pPr marL="514350" lvl="0" indent="-514350">
              <a:buFont typeface="+mj-lt"/>
              <a:buAutoNum type="arabicPeriod"/>
            </a:pPr>
            <a:r>
              <a:rPr lang="ru-RU" dirty="0" err="1"/>
              <a:t>Посягання</a:t>
            </a:r>
            <a:r>
              <a:rPr lang="ru-RU" dirty="0"/>
              <a:t> на </a:t>
            </a:r>
            <a:r>
              <a:rPr lang="ru-RU" dirty="0" err="1"/>
              <a:t>територіальну</a:t>
            </a:r>
            <a:r>
              <a:rPr lang="ru-RU" dirty="0"/>
              <a:t> </a:t>
            </a:r>
            <a:r>
              <a:rPr lang="ru-RU" dirty="0" err="1"/>
              <a:t>цілісність</a:t>
            </a:r>
            <a:r>
              <a:rPr lang="ru-RU" dirty="0"/>
              <a:t> і </a:t>
            </a:r>
            <a:r>
              <a:rPr lang="ru-RU" dirty="0" err="1"/>
              <a:t>недоторканність</a:t>
            </a:r>
            <a:r>
              <a:rPr lang="ru-RU" dirty="0"/>
              <a:t> </a:t>
            </a:r>
            <a:r>
              <a:rPr lang="ru-RU" dirty="0" err="1"/>
              <a:t>України</a:t>
            </a:r>
            <a:r>
              <a:rPr lang="uk-UA" dirty="0"/>
              <a:t> (ст. 110 КК України)</a:t>
            </a:r>
            <a:endParaRPr lang="ru-RU" dirty="0"/>
          </a:p>
          <a:p>
            <a:pPr marL="514350" lvl="0" indent="-514350">
              <a:buFont typeface="+mj-lt"/>
              <a:buAutoNum type="arabicPeriod"/>
            </a:pPr>
            <a:r>
              <a:rPr lang="uk-UA" dirty="0"/>
              <a:t>Державна зрада (ст. 111 КК України)</a:t>
            </a:r>
            <a:endParaRPr lang="ru-RU" dirty="0"/>
          </a:p>
          <a:p>
            <a:pPr marL="514350" lvl="0" indent="-514350">
              <a:buFont typeface="+mj-lt"/>
              <a:buAutoNum type="arabicPeriod"/>
            </a:pPr>
            <a:r>
              <a:rPr lang="ru-RU" dirty="0" err="1"/>
              <a:t>Колабораційна</a:t>
            </a:r>
            <a:r>
              <a:rPr lang="ru-RU" dirty="0"/>
              <a:t> </a:t>
            </a:r>
            <a:r>
              <a:rPr lang="ru-RU" dirty="0" err="1"/>
              <a:t>діяльність</a:t>
            </a:r>
            <a:r>
              <a:rPr lang="uk-UA" dirty="0"/>
              <a:t> (ст. 111</a:t>
            </a:r>
            <a:r>
              <a:rPr lang="uk-UA" baseline="30000" dirty="0"/>
              <a:t>1 </a:t>
            </a:r>
            <a:r>
              <a:rPr lang="uk-UA" dirty="0"/>
              <a:t>КК України)</a:t>
            </a:r>
            <a:endParaRPr lang="ru-RU" dirty="0"/>
          </a:p>
          <a:p>
            <a:endParaRPr lang="ru-RU" dirty="0"/>
          </a:p>
          <a:p>
            <a:pPr marL="514350" indent="-514350">
              <a:buFont typeface="+mj-lt"/>
              <a:buAutoNum type="arabicPeriod"/>
            </a:pPr>
            <a:endParaRPr lang="ru-RU" dirty="0"/>
          </a:p>
        </p:txBody>
      </p:sp>
      <p:pic>
        <p:nvPicPr>
          <p:cNvPr id="31746" name="Picture 2" descr="ÐÐ°ÑÑÐ¸Ð½ÐºÐ¸ Ð¿Ð¾ Ð·Ð°Ð¿ÑÐ¾ÑÑ Ð·Ð»Ð¾ÑÐ¸Ð½Ð¸ Ð¿ÑÐ¾ÑÐ¸ Ð¾ÑÐ½Ð¾Ð²Ð¸ Ð½Ð°ÑÑÐ¾Ð½Ð°Ð»ÑÐ½Ð¾Ñ Ð±ÐµÐ·Ð¿ÐµÐºÐ¸"/>
          <p:cNvPicPr>
            <a:picLocks noChangeAspect="1" noChangeArrowheads="1"/>
          </p:cNvPicPr>
          <p:nvPr/>
        </p:nvPicPr>
        <p:blipFill>
          <a:blip r:embed="rId2" cstate="print"/>
          <a:srcRect/>
          <a:stretch>
            <a:fillRect/>
          </a:stretch>
        </p:blipFill>
        <p:spPr bwMode="auto">
          <a:xfrm>
            <a:off x="4716016" y="116632"/>
            <a:ext cx="4130824" cy="165233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640960" cy="56871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ctr">
              <a:buNone/>
            </a:pPr>
            <a:r>
              <a:rPr lang="uk-UA" sz="3200" b="1" i="1" u="sng" dirty="0"/>
              <a:t>Суспільна небезпечність</a:t>
            </a:r>
            <a:r>
              <a:rPr lang="uk-UA" sz="3200" dirty="0"/>
              <a:t> </a:t>
            </a:r>
          </a:p>
          <a:p>
            <a:pPr algn="ctr">
              <a:buNone/>
            </a:pPr>
            <a:r>
              <a:rPr lang="uk-UA" sz="3200" dirty="0"/>
              <a:t>вчинення цього </a:t>
            </a:r>
            <a:r>
              <a:rPr lang="ru-RU" sz="3200" dirty="0" err="1"/>
              <a:t>кр</a:t>
            </a:r>
            <a:r>
              <a:rPr lang="ru-RU" sz="3200" dirty="0"/>
              <a:t>. пр.</a:t>
            </a:r>
            <a:r>
              <a:rPr lang="uk-UA" sz="3200" dirty="0"/>
              <a:t> ставить під загрозу існування демократії, суверенітету держави, республіканської форми правління та інших складових конституційного ладу України, заважає органам влади, обраним чи призначеним легітимним шляхом, виконувати свої функції, дестабілізує суспільство, може привести до узурпації державної влади.</a:t>
            </a:r>
            <a:endParaRPr lang="ru-RU" sz="3200" dirty="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tx1"/>
                </a:solidFill>
              </a:rPr>
              <a:t>Об’єктивна сторона</a:t>
            </a:r>
            <a:endParaRPr lang="ru-RU" b="1" dirty="0">
              <a:solidFill>
                <a:schemeClr val="tx1"/>
              </a:solidFill>
            </a:endParaRPr>
          </a:p>
        </p:txBody>
      </p:sp>
      <p:sp>
        <p:nvSpPr>
          <p:cNvPr id="3" name="Содержимое 2"/>
          <p:cNvSpPr>
            <a:spLocks noGrp="1"/>
          </p:cNvSpPr>
          <p:nvPr>
            <p:ph sz="quarter" idx="1"/>
          </p:nvPr>
        </p:nvSpPr>
        <p:spPr>
          <a:xfrm>
            <a:off x="251520" y="1340768"/>
            <a:ext cx="8435280" cy="5256584"/>
          </a:xfrm>
        </p:spPr>
        <p:txBody>
          <a:bodyPr/>
          <a:lstStyle/>
          <a:p>
            <a:pPr marL="0" indent="447675">
              <a:buNone/>
            </a:pPr>
            <a:r>
              <a:rPr lang="uk-UA" sz="2800" dirty="0"/>
              <a:t>1) дії, вчинені з метою насильницької зміни чи повалення конституційного ладу або захоплення державної влади(ч. 2 ст. 109 КК); </a:t>
            </a:r>
            <a:endParaRPr lang="ru-RU" sz="2800" dirty="0"/>
          </a:p>
          <a:p>
            <a:pPr marL="0" indent="447675">
              <a:buNone/>
            </a:pPr>
            <a:r>
              <a:rPr lang="uk-UA" sz="2800" dirty="0"/>
              <a:t>2) змова про вчинення таких дій (ч. 1 ст. 109 КК); </a:t>
            </a:r>
            <a:endParaRPr lang="ru-RU" sz="2800" dirty="0"/>
          </a:p>
          <a:p>
            <a:pPr marL="0" indent="447675">
              <a:buNone/>
            </a:pPr>
            <a:r>
              <a:rPr lang="uk-UA" sz="2800" dirty="0"/>
              <a:t>3) публічні заклики до насильницької зміни чи повалення конституційного ладу або до захоплення державної влади(ч. 2 ст. 109 КК); </a:t>
            </a:r>
            <a:endParaRPr lang="ru-RU" sz="2800" dirty="0"/>
          </a:p>
          <a:p>
            <a:pPr marL="0" indent="447675">
              <a:buNone/>
            </a:pPr>
            <a:r>
              <a:rPr lang="uk-UA" sz="2800" dirty="0"/>
              <a:t>4) розповсюдження матеріалів із закликами до вчинення таких дій (ч. 2 ст. 109 КК).</a:t>
            </a:r>
            <a:endParaRPr lang="ru-RU" sz="2800" dirty="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476672"/>
            <a:ext cx="8568952" cy="6048672"/>
          </a:xfrm>
        </p:spPr>
        <p:txBody>
          <a:bodyPr>
            <a:normAutofit/>
          </a:bodyPr>
          <a:lstStyle/>
          <a:p>
            <a:pPr marL="0" indent="358775" algn="just">
              <a:buNone/>
            </a:pPr>
            <a:r>
              <a:rPr lang="ru-RU" b="1" i="1" dirty="0" err="1"/>
              <a:t>Конституційний</a:t>
            </a:r>
            <a:r>
              <a:rPr lang="ru-RU" b="1" i="1" dirty="0"/>
              <a:t> лад</a:t>
            </a:r>
            <a:r>
              <a:rPr lang="ru-RU" dirty="0"/>
              <a:t> - </a:t>
            </a:r>
            <a:r>
              <a:rPr lang="ru-RU" dirty="0" err="1"/>
              <a:t>це</a:t>
            </a:r>
            <a:r>
              <a:rPr lang="ru-RU" dirty="0"/>
              <a:t> </a:t>
            </a:r>
            <a:r>
              <a:rPr lang="ru-RU" dirty="0" err="1"/>
              <a:t>встановлені</a:t>
            </a:r>
            <a:r>
              <a:rPr lang="ru-RU" dirty="0"/>
              <a:t> </a:t>
            </a:r>
            <a:r>
              <a:rPr lang="ru-RU" dirty="0" err="1"/>
              <a:t>Конституцією</a:t>
            </a:r>
            <a:r>
              <a:rPr lang="ru-RU" dirty="0"/>
              <a:t> </a:t>
            </a:r>
            <a:r>
              <a:rPr lang="ru-RU" dirty="0" err="1"/>
              <a:t>основні</a:t>
            </a:r>
            <a:r>
              <a:rPr lang="ru-RU" dirty="0"/>
              <a:t> засади </a:t>
            </a:r>
            <a:r>
              <a:rPr lang="ru-RU" dirty="0" err="1"/>
              <a:t>життєдіяльності</a:t>
            </a:r>
            <a:r>
              <a:rPr lang="ru-RU" dirty="0"/>
              <a:t> </a:t>
            </a:r>
            <a:r>
              <a:rPr lang="ru-RU" dirty="0" err="1"/>
              <a:t>суспільства</a:t>
            </a:r>
            <a:r>
              <a:rPr lang="ru-RU" dirty="0"/>
              <a:t>, </a:t>
            </a:r>
            <a:r>
              <a:rPr lang="ru-RU" dirty="0" err="1"/>
              <a:t>держави</a:t>
            </a:r>
            <a:r>
              <a:rPr lang="ru-RU" dirty="0"/>
              <a:t> </a:t>
            </a:r>
            <a:r>
              <a:rPr lang="ru-RU" dirty="0" err="1"/>
              <a:t>і</a:t>
            </a:r>
            <a:r>
              <a:rPr lang="ru-RU" dirty="0"/>
              <a:t> </a:t>
            </a:r>
            <a:r>
              <a:rPr lang="ru-RU" dirty="0" err="1"/>
              <a:t>людини</a:t>
            </a:r>
            <a:r>
              <a:rPr lang="ru-RU" dirty="0"/>
              <a:t> в </a:t>
            </a:r>
            <a:r>
              <a:rPr lang="ru-RU" dirty="0" err="1"/>
              <a:t>Україні</a:t>
            </a:r>
            <a:endParaRPr lang="ru-RU" dirty="0"/>
          </a:p>
          <a:p>
            <a:pPr marL="0" indent="358775" algn="just">
              <a:buNone/>
            </a:pPr>
            <a:endParaRPr lang="ru-RU" dirty="0"/>
          </a:p>
          <a:p>
            <a:pPr marL="0" indent="358775" algn="just">
              <a:buNone/>
            </a:pPr>
            <a:r>
              <a:rPr lang="ru-RU" b="1" i="1" dirty="0" err="1"/>
              <a:t>Державна</a:t>
            </a:r>
            <a:r>
              <a:rPr lang="ru-RU" b="1" i="1" dirty="0"/>
              <a:t> </a:t>
            </a:r>
            <a:r>
              <a:rPr lang="ru-RU" b="1" i="1" dirty="0" err="1"/>
              <a:t>влада</a:t>
            </a:r>
            <a:r>
              <a:rPr lang="ru-RU" b="1" i="1" dirty="0"/>
              <a:t> </a:t>
            </a:r>
            <a:r>
              <a:rPr lang="ru-RU" dirty="0"/>
              <a:t>- </a:t>
            </a:r>
            <a:r>
              <a:rPr lang="ru-RU" dirty="0" err="1"/>
              <a:t>це</a:t>
            </a:r>
            <a:r>
              <a:rPr lang="ru-RU" dirty="0"/>
              <a:t> система </a:t>
            </a:r>
            <a:r>
              <a:rPr lang="ru-RU" dirty="0" err="1"/>
              <a:t>сформованих</a:t>
            </a:r>
            <a:r>
              <a:rPr lang="ru-RU" dirty="0"/>
              <a:t> у порядку, </a:t>
            </a:r>
            <a:r>
              <a:rPr lang="ru-RU" dirty="0" err="1"/>
              <a:t>передбаченому</a:t>
            </a:r>
            <a:r>
              <a:rPr lang="ru-RU" dirty="0"/>
              <a:t> </a:t>
            </a:r>
            <a:r>
              <a:rPr lang="ru-RU" dirty="0" err="1"/>
              <a:t>Конституцією</a:t>
            </a:r>
            <a:r>
              <a:rPr lang="ru-RU" dirty="0"/>
              <a:t> та законами </a:t>
            </a:r>
            <a:r>
              <a:rPr lang="ru-RU" dirty="0" err="1"/>
              <a:t>України</a:t>
            </a:r>
            <a:r>
              <a:rPr lang="ru-RU" dirty="0"/>
              <a:t>, </a:t>
            </a:r>
            <a:r>
              <a:rPr lang="ru-RU" dirty="0" err="1"/>
              <a:t>органів</a:t>
            </a:r>
            <a:r>
              <a:rPr lang="ru-RU" dirty="0"/>
              <a:t>, </a:t>
            </a:r>
            <a:r>
              <a:rPr lang="ru-RU" dirty="0" err="1"/>
              <a:t>які</a:t>
            </a:r>
            <a:r>
              <a:rPr lang="ru-RU" dirty="0"/>
              <a:t> </a:t>
            </a:r>
            <a:r>
              <a:rPr lang="ru-RU" dirty="0" err="1"/>
              <a:t>уособлюють</a:t>
            </a:r>
            <a:r>
              <a:rPr lang="ru-RU" dirty="0"/>
              <a:t> </a:t>
            </a:r>
            <a:r>
              <a:rPr lang="ru-RU" dirty="0" err="1"/>
              <a:t>владу</a:t>
            </a:r>
            <a:r>
              <a:rPr lang="ru-RU" dirty="0"/>
              <a:t> </a:t>
            </a:r>
            <a:r>
              <a:rPr lang="ru-RU" dirty="0" err="1"/>
              <a:t>глави</a:t>
            </a:r>
            <a:r>
              <a:rPr lang="ru-RU" dirty="0"/>
              <a:t> </a:t>
            </a:r>
            <a:r>
              <a:rPr lang="ru-RU" dirty="0" err="1"/>
              <a:t>держави</a:t>
            </a:r>
            <a:r>
              <a:rPr lang="ru-RU" dirty="0"/>
              <a:t>, </a:t>
            </a:r>
            <a:r>
              <a:rPr lang="ru-RU" dirty="0" err="1"/>
              <a:t>законодавчу</a:t>
            </a:r>
            <a:r>
              <a:rPr lang="ru-RU" dirty="0"/>
              <a:t>, </a:t>
            </a:r>
            <a:r>
              <a:rPr lang="ru-RU" dirty="0" err="1"/>
              <a:t>виконавчу</a:t>
            </a:r>
            <a:r>
              <a:rPr lang="ru-RU" dirty="0"/>
              <a:t> </a:t>
            </a:r>
            <a:r>
              <a:rPr lang="ru-RU" dirty="0" err="1"/>
              <a:t>і</a:t>
            </a:r>
            <a:r>
              <a:rPr lang="ru-RU" dirty="0"/>
              <a:t> </a:t>
            </a:r>
            <a:r>
              <a:rPr lang="ru-RU" dirty="0" err="1"/>
              <a:t>судову</a:t>
            </a:r>
            <a:r>
              <a:rPr lang="ru-RU" dirty="0"/>
              <a:t> </a:t>
            </a:r>
            <a:r>
              <a:rPr lang="ru-RU" dirty="0" err="1"/>
              <a:t>влади</a:t>
            </a:r>
            <a:r>
              <a:rPr lang="ru-RU" dirty="0"/>
              <a:t>, а </a:t>
            </a:r>
            <a:r>
              <a:rPr lang="ru-RU" dirty="0" err="1"/>
              <a:t>також</a:t>
            </a:r>
            <a:r>
              <a:rPr lang="ru-RU" dirty="0"/>
              <a:t> </a:t>
            </a:r>
            <a:r>
              <a:rPr lang="ru-RU" dirty="0" err="1"/>
              <a:t>органи</a:t>
            </a:r>
            <a:r>
              <a:rPr lang="ru-RU" dirty="0"/>
              <a:t> </a:t>
            </a:r>
            <a:r>
              <a:rPr lang="ru-RU" dirty="0" err="1"/>
              <a:t>місцевого</a:t>
            </a:r>
            <a:r>
              <a:rPr lang="ru-RU" dirty="0"/>
              <a:t> </a:t>
            </a:r>
            <a:r>
              <a:rPr lang="ru-RU" dirty="0" err="1"/>
              <a:t>самоврядування</a:t>
            </a:r>
            <a:r>
              <a:rPr lang="ru-RU" dirty="0"/>
              <a:t> </a:t>
            </a:r>
            <a:r>
              <a:rPr lang="ru-RU" dirty="0" err="1"/>
              <a:t>і</a:t>
            </a:r>
            <a:r>
              <a:rPr lang="ru-RU" dirty="0"/>
              <a:t> </a:t>
            </a:r>
            <a:r>
              <a:rPr lang="ru-RU" dirty="0" err="1"/>
              <a:t>контрольно-наглядові</a:t>
            </a:r>
            <a:r>
              <a:rPr lang="ru-RU" dirty="0"/>
              <a:t> та </a:t>
            </a:r>
            <a:r>
              <a:rPr lang="ru-RU" dirty="0" err="1"/>
              <a:t>деякі</a:t>
            </a:r>
            <a:r>
              <a:rPr lang="ru-RU" dirty="0"/>
              <a:t> </a:t>
            </a:r>
            <a:r>
              <a:rPr lang="ru-RU" dirty="0" err="1"/>
              <a:t>інші</a:t>
            </a:r>
            <a:r>
              <a:rPr lang="ru-RU" dirty="0"/>
              <a:t> </a:t>
            </a:r>
            <a:r>
              <a:rPr lang="ru-RU" dirty="0" err="1"/>
              <a:t>органи</a:t>
            </a:r>
            <a:r>
              <a:rPr lang="ru-RU" dirty="0"/>
              <a:t>, </a:t>
            </a:r>
            <a:r>
              <a:rPr lang="ru-RU" dirty="0" err="1"/>
              <a:t>які</a:t>
            </a:r>
            <a:r>
              <a:rPr lang="ru-RU" dirty="0"/>
              <a:t>, </a:t>
            </a:r>
            <a:r>
              <a:rPr lang="ru-RU" dirty="0" err="1"/>
              <a:t>користуючись</a:t>
            </a:r>
            <a:r>
              <a:rPr lang="ru-RU" dirty="0"/>
              <a:t> </a:t>
            </a:r>
            <a:r>
              <a:rPr lang="ru-RU" dirty="0" err="1"/>
              <a:t>певною</a:t>
            </a:r>
            <a:r>
              <a:rPr lang="ru-RU" dirty="0"/>
              <a:t> </a:t>
            </a:r>
            <a:r>
              <a:rPr lang="ru-RU" dirty="0" err="1"/>
              <a:t>незалежністю</a:t>
            </a:r>
            <a:r>
              <a:rPr lang="ru-RU" dirty="0"/>
              <a:t>, </a:t>
            </a:r>
            <a:r>
              <a:rPr lang="ru-RU" dirty="0" err="1"/>
              <a:t>de-jure</a:t>
            </a:r>
            <a:r>
              <a:rPr lang="ru-RU" dirty="0"/>
              <a:t> не належать до </a:t>
            </a:r>
            <a:r>
              <a:rPr lang="ru-RU" dirty="0" err="1"/>
              <a:t>трьох</a:t>
            </a:r>
            <a:r>
              <a:rPr lang="ru-RU" dirty="0"/>
              <a:t> </a:t>
            </a:r>
            <a:r>
              <a:rPr lang="ru-RU" dirty="0" err="1"/>
              <a:t>головних</a:t>
            </a:r>
            <a:r>
              <a:rPr lang="ru-RU" dirty="0"/>
              <a:t> </a:t>
            </a:r>
            <a:r>
              <a:rPr lang="ru-RU" dirty="0" err="1"/>
              <a:t>гілок</a:t>
            </a:r>
            <a:r>
              <a:rPr lang="ru-RU" dirty="0"/>
              <a:t> </a:t>
            </a:r>
            <a:r>
              <a:rPr lang="ru-RU" dirty="0" err="1"/>
              <a:t>влади</a:t>
            </a:r>
            <a:r>
              <a:rPr lang="ru-RU" dirty="0"/>
              <a:t>. Таким чином, </a:t>
            </a:r>
            <a:r>
              <a:rPr lang="ru-RU" dirty="0" err="1"/>
              <a:t>існуюча</a:t>
            </a:r>
            <a:r>
              <a:rPr lang="ru-RU" dirty="0"/>
              <a:t> в </a:t>
            </a:r>
            <a:r>
              <a:rPr lang="ru-RU" dirty="0" err="1"/>
              <a:t>Україні</a:t>
            </a:r>
            <a:r>
              <a:rPr lang="ru-RU" dirty="0"/>
              <a:t> </a:t>
            </a:r>
            <a:r>
              <a:rPr lang="ru-RU" dirty="0" err="1"/>
              <a:t>державна</a:t>
            </a:r>
            <a:r>
              <a:rPr lang="ru-RU" dirty="0"/>
              <a:t> </a:t>
            </a:r>
            <a:r>
              <a:rPr lang="ru-RU" dirty="0" err="1"/>
              <a:t>влада</a:t>
            </a:r>
            <a:r>
              <a:rPr lang="ru-RU" dirty="0"/>
              <a:t> </a:t>
            </a:r>
            <a:r>
              <a:rPr lang="ru-RU" dirty="0" err="1"/>
              <a:t>є</a:t>
            </a:r>
            <a:r>
              <a:rPr lang="ru-RU" dirty="0"/>
              <a:t> </a:t>
            </a:r>
            <a:r>
              <a:rPr lang="ru-RU" dirty="0" err="1"/>
              <a:t>частиною</a:t>
            </a:r>
            <a:r>
              <a:rPr lang="ru-RU" dirty="0"/>
              <a:t> </a:t>
            </a:r>
            <a:r>
              <a:rPr lang="ru-RU" dirty="0" err="1"/>
              <a:t>її</a:t>
            </a:r>
            <a:r>
              <a:rPr lang="ru-RU" dirty="0"/>
              <a:t> </a:t>
            </a:r>
            <a:r>
              <a:rPr lang="ru-RU" dirty="0" err="1"/>
              <a:t>конституційного</a:t>
            </a:r>
            <a:r>
              <a:rPr lang="ru-RU" dirty="0"/>
              <a:t> ладу.</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16632"/>
            <a:ext cx="8640960" cy="6480720"/>
          </a:xfrm>
        </p:spPr>
        <p:txBody>
          <a:bodyPr>
            <a:noAutofit/>
          </a:bodyPr>
          <a:lstStyle/>
          <a:p>
            <a:pPr marL="0" indent="0">
              <a:buNone/>
            </a:pPr>
            <a:r>
              <a:rPr lang="uk-UA" sz="3600" b="1" i="1" dirty="0"/>
              <a:t>Змова </a:t>
            </a:r>
            <a:r>
              <a:rPr lang="uk-UA" sz="3600" b="1" dirty="0"/>
              <a:t>у </a:t>
            </a:r>
            <a:r>
              <a:rPr lang="uk-UA" sz="3600" dirty="0"/>
              <a:t>ст. 109 КК передбачає угоду між двома чи більше особами про вчинення спільних дій з відповідною метою та яка містить певні істотні умови, що стосуються способу, часу і місця їх вчинення, засобів і знарядь.</a:t>
            </a:r>
          </a:p>
        </p:txBody>
      </p:sp>
      <p:pic>
        <p:nvPicPr>
          <p:cNvPr id="63491" name="Picture 3" descr="C:\Users\lenvo\Desktop\9a5880f5832d7dbedbba.jpg"/>
          <p:cNvPicPr>
            <a:picLocks noChangeAspect="1" noChangeArrowheads="1"/>
          </p:cNvPicPr>
          <p:nvPr/>
        </p:nvPicPr>
        <p:blipFill>
          <a:blip r:embed="rId2" cstate="print"/>
          <a:srcRect/>
          <a:stretch>
            <a:fillRect/>
          </a:stretch>
        </p:blipFill>
        <p:spPr bwMode="auto">
          <a:xfrm>
            <a:off x="4211960" y="3789040"/>
            <a:ext cx="4286250" cy="26860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lenvo\Desktop\2113016.jpg"/>
          <p:cNvPicPr>
            <a:picLocks noChangeAspect="1" noChangeArrowheads="1"/>
          </p:cNvPicPr>
          <p:nvPr/>
        </p:nvPicPr>
        <p:blipFill>
          <a:blip r:embed="rId2" cstate="print"/>
          <a:srcRect/>
          <a:stretch>
            <a:fillRect/>
          </a:stretch>
        </p:blipFill>
        <p:spPr bwMode="auto">
          <a:xfrm>
            <a:off x="3289300" y="3789040"/>
            <a:ext cx="5810250" cy="2880320"/>
          </a:xfrm>
          <a:prstGeom prst="rect">
            <a:avLst/>
          </a:prstGeom>
          <a:noFill/>
        </p:spPr>
      </p:pic>
      <p:sp>
        <p:nvSpPr>
          <p:cNvPr id="3" name="Содержимое 2"/>
          <p:cNvSpPr>
            <a:spLocks noGrp="1"/>
          </p:cNvSpPr>
          <p:nvPr>
            <p:ph sz="quarter" idx="1"/>
          </p:nvPr>
        </p:nvSpPr>
        <p:spPr>
          <a:xfrm>
            <a:off x="179512" y="332656"/>
            <a:ext cx="8712968" cy="5687144"/>
          </a:xfrm>
        </p:spPr>
        <p:txBody>
          <a:bodyPr>
            <a:normAutofit/>
          </a:bodyPr>
          <a:lstStyle/>
          <a:p>
            <a:pPr marL="0" indent="0">
              <a:buNone/>
            </a:pPr>
            <a:r>
              <a:rPr lang="uk-UA" b="1" i="1" dirty="0"/>
              <a:t>Публічні заклики</a:t>
            </a:r>
            <a:r>
              <a:rPr lang="uk-UA" dirty="0"/>
              <a:t> – це активний вплив винного на свідомість інших осіб, який  передбачає хоча б одне відкрите звернення (усно, письмово, з використанням магнітофону та інших технічних засобів) до невизначеного або значного кола осіб (слухачів, читачів, членів певної партії, організації тощо), в якому висловлюються ідеї, погляди чи вимоги, спрямовані на те, щоб шляхом посилення їх серед населення чи його окремих категорій та пов’язане зі схиленням їх до насильницької зміни чи повалення конституційного ладу або насильницького захоплення державної влади.</a:t>
            </a:r>
            <a:endParaRPr lang="ru-RU" dirty="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lenvo\Desktop\Без названия.jpg"/>
          <p:cNvPicPr>
            <a:picLocks noChangeAspect="1" noChangeArrowheads="1"/>
          </p:cNvPicPr>
          <p:nvPr/>
        </p:nvPicPr>
        <p:blipFill>
          <a:blip r:embed="rId2" cstate="print"/>
          <a:srcRect/>
          <a:stretch>
            <a:fillRect/>
          </a:stretch>
        </p:blipFill>
        <p:spPr bwMode="auto">
          <a:xfrm>
            <a:off x="4067944" y="2924944"/>
            <a:ext cx="4613821" cy="3381121"/>
          </a:xfrm>
          <a:prstGeom prst="rect">
            <a:avLst/>
          </a:prstGeom>
          <a:noFill/>
        </p:spPr>
      </p:pic>
      <p:sp>
        <p:nvSpPr>
          <p:cNvPr id="3" name="Содержимое 2"/>
          <p:cNvSpPr>
            <a:spLocks noGrp="1"/>
          </p:cNvSpPr>
          <p:nvPr>
            <p:ph sz="quarter" idx="1"/>
          </p:nvPr>
        </p:nvSpPr>
        <p:spPr>
          <a:xfrm>
            <a:off x="683568" y="908720"/>
            <a:ext cx="8003232" cy="2520280"/>
          </a:xfrm>
        </p:spPr>
        <p:txBody>
          <a:bodyPr>
            <a:normAutofit/>
          </a:bodyPr>
          <a:lstStyle/>
          <a:p>
            <a:pPr marL="0" indent="0">
              <a:buNone/>
            </a:pPr>
            <a:r>
              <a:rPr lang="ru-RU" sz="3600" b="1" i="1" dirty="0" err="1"/>
              <a:t>Розповсюдження</a:t>
            </a:r>
            <a:r>
              <a:rPr lang="ru-RU" sz="3600" b="1" i="1" dirty="0"/>
              <a:t> </a:t>
            </a:r>
            <a:r>
              <a:rPr lang="ru-RU" sz="3600" b="1" i="1" dirty="0" err="1"/>
              <a:t>матеріалів</a:t>
            </a:r>
            <a:r>
              <a:rPr lang="ru-RU" sz="3600" b="1" i="1" dirty="0"/>
              <a:t> </a:t>
            </a:r>
            <a:r>
              <a:rPr lang="ru-RU" sz="3600" dirty="0"/>
              <a:t>– </a:t>
            </a:r>
            <a:r>
              <a:rPr lang="ru-RU" sz="3600" dirty="0" err="1"/>
              <a:t>полягає</a:t>
            </a:r>
            <a:r>
              <a:rPr lang="ru-RU" sz="3600" dirty="0"/>
              <a:t> у </a:t>
            </a:r>
            <a:r>
              <a:rPr lang="ru-RU" sz="3600" dirty="0" err="1"/>
              <a:t>доведенні</a:t>
            </a:r>
            <a:r>
              <a:rPr lang="ru-RU" sz="3600" dirty="0"/>
              <a:t> </a:t>
            </a:r>
            <a:r>
              <a:rPr lang="ru-RU" sz="3600" dirty="0" err="1"/>
              <a:t>їх</a:t>
            </a:r>
            <a:r>
              <a:rPr lang="ru-RU" sz="3600" dirty="0"/>
              <a:t> </a:t>
            </a:r>
            <a:r>
              <a:rPr lang="ru-RU" sz="3600" dirty="0" err="1"/>
              <a:t>змісту</a:t>
            </a:r>
            <a:r>
              <a:rPr lang="ru-RU" sz="3600" dirty="0"/>
              <a:t> до </a:t>
            </a:r>
            <a:r>
              <a:rPr lang="ru-RU" sz="3600" dirty="0" err="1"/>
              <a:t>відома</a:t>
            </a:r>
            <a:r>
              <a:rPr lang="ru-RU" sz="3600" dirty="0"/>
              <a:t> </a:t>
            </a:r>
            <a:r>
              <a:rPr lang="ru-RU" sz="3600" dirty="0" err="1"/>
              <a:t>невизначеної</a:t>
            </a:r>
            <a:r>
              <a:rPr lang="ru-RU" sz="3600" dirty="0"/>
              <a:t> </a:t>
            </a:r>
            <a:r>
              <a:rPr lang="ru-RU" sz="3600" dirty="0" err="1"/>
              <a:t>кількості</a:t>
            </a:r>
            <a:r>
              <a:rPr lang="ru-RU" sz="3600" dirty="0"/>
              <a:t> людей </a:t>
            </a:r>
            <a:r>
              <a:rPr lang="ru-RU" sz="3600" dirty="0" err="1"/>
              <a:t>або</a:t>
            </a:r>
            <a:r>
              <a:rPr lang="ru-RU" sz="3600" dirty="0"/>
              <a:t> </a:t>
            </a:r>
            <a:r>
              <a:rPr lang="ru-RU" sz="3600" dirty="0" err="1"/>
              <a:t>певної</a:t>
            </a:r>
            <a:r>
              <a:rPr lang="ru-RU" sz="3600" dirty="0"/>
              <a:t> </a:t>
            </a:r>
            <a:r>
              <a:rPr lang="ru-RU" sz="3600" dirty="0" err="1"/>
              <a:t>групи</a:t>
            </a:r>
            <a:r>
              <a:rPr lang="ru-RU" sz="3600" dirty="0"/>
              <a:t> </a:t>
            </a:r>
            <a:r>
              <a:rPr lang="ru-RU" sz="3600" dirty="0" err="1"/>
              <a:t>осіб</a:t>
            </a:r>
            <a:r>
              <a:rPr lang="ru-RU" sz="36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07504" y="188640"/>
            <a:ext cx="8928992" cy="6408712"/>
          </a:xfrm>
        </p:spPr>
        <p:txBody>
          <a:bodyPr>
            <a:noAutofit/>
          </a:bodyPr>
          <a:lstStyle/>
          <a:p>
            <a:pPr marL="0" indent="0" algn="ctr">
              <a:buNone/>
            </a:pPr>
            <a:r>
              <a:rPr lang="ru-RU" sz="3600" b="1" i="1" u="sng" dirty="0" err="1"/>
              <a:t>Суб’єктивна</a:t>
            </a:r>
            <a:r>
              <a:rPr lang="ru-RU" sz="3600" b="1" i="1" u="sng" dirty="0"/>
              <a:t> сторона</a:t>
            </a:r>
            <a:r>
              <a:rPr lang="ru-RU" sz="3600" dirty="0"/>
              <a:t> </a:t>
            </a:r>
          </a:p>
          <a:p>
            <a:pPr marL="0" indent="0" algn="ctr">
              <a:buNone/>
            </a:pPr>
            <a:r>
              <a:rPr lang="ru-RU" sz="3600" dirty="0"/>
              <a:t> </a:t>
            </a:r>
            <a:r>
              <a:rPr lang="ru-RU" sz="3600" dirty="0" err="1"/>
              <a:t>умисна</a:t>
            </a:r>
            <a:r>
              <a:rPr lang="ru-RU" sz="3600" dirty="0"/>
              <a:t> формою вини </a:t>
            </a:r>
            <a:r>
              <a:rPr lang="ru-RU" sz="3600" dirty="0" err="1"/>
              <a:t>і</a:t>
            </a:r>
            <a:r>
              <a:rPr lang="ru-RU" sz="3600" dirty="0"/>
              <a:t> </a:t>
            </a:r>
            <a:r>
              <a:rPr lang="ru-RU" sz="3600" dirty="0" err="1"/>
              <a:t>тільки</a:t>
            </a:r>
            <a:r>
              <a:rPr lang="ru-RU" sz="3600" dirty="0"/>
              <a:t> </a:t>
            </a:r>
            <a:r>
              <a:rPr lang="ru-RU" sz="3600" dirty="0" err="1"/>
              <a:t>прямий</a:t>
            </a:r>
            <a:r>
              <a:rPr lang="ru-RU" sz="3600" dirty="0"/>
              <a:t> </a:t>
            </a:r>
            <a:r>
              <a:rPr lang="ru-RU" sz="3600" dirty="0" err="1"/>
              <a:t>умисел</a:t>
            </a:r>
            <a:r>
              <a:rPr lang="ru-RU" sz="3600" dirty="0"/>
              <a:t>. </a:t>
            </a:r>
          </a:p>
          <a:p>
            <a:pPr marL="0" indent="0" algn="just">
              <a:buNone/>
            </a:pPr>
            <a:r>
              <a:rPr lang="ru-RU" sz="3600" dirty="0"/>
              <a:t>Для </a:t>
            </a:r>
            <a:r>
              <a:rPr lang="ru-RU" sz="3600" dirty="0" err="1"/>
              <a:t>кр</a:t>
            </a:r>
            <a:r>
              <a:rPr lang="ru-RU" sz="3600" dirty="0"/>
              <a:t>. пр. , </a:t>
            </a:r>
            <a:r>
              <a:rPr lang="ru-RU" sz="3600" dirty="0" err="1"/>
              <a:t>передбаченого</a:t>
            </a:r>
            <a:r>
              <a:rPr lang="ru-RU" sz="3600" dirty="0"/>
              <a:t> ч. 1 ст. 109 КК </a:t>
            </a:r>
            <a:r>
              <a:rPr lang="ru-RU" sz="3600" dirty="0" err="1"/>
              <a:t>обов’язкова</a:t>
            </a:r>
            <a:r>
              <a:rPr lang="ru-RU" sz="3600" dirty="0"/>
              <a:t>  </a:t>
            </a:r>
            <a:r>
              <a:rPr lang="ru-RU" sz="3600" b="1" dirty="0" err="1"/>
              <a:t>наявність</a:t>
            </a:r>
            <a:r>
              <a:rPr lang="ru-RU" sz="3600" b="1" dirty="0"/>
              <a:t> </a:t>
            </a:r>
            <a:r>
              <a:rPr lang="ru-RU" sz="3600" b="1" dirty="0" err="1"/>
              <a:t>спеціальної</a:t>
            </a:r>
            <a:r>
              <a:rPr lang="ru-RU" sz="3600" b="1" dirty="0"/>
              <a:t> мети</a:t>
            </a:r>
            <a:r>
              <a:rPr lang="ru-RU" sz="3600" dirty="0"/>
              <a:t> –</a:t>
            </a:r>
            <a:r>
              <a:rPr lang="ru-RU" sz="3600" dirty="0" err="1"/>
              <a:t>насильницька</a:t>
            </a:r>
            <a:r>
              <a:rPr lang="ru-RU" sz="3600" dirty="0"/>
              <a:t> </a:t>
            </a:r>
            <a:r>
              <a:rPr lang="ru-RU" sz="3600" dirty="0" err="1"/>
              <a:t>зміна</a:t>
            </a:r>
            <a:r>
              <a:rPr lang="ru-RU" sz="3600" dirty="0"/>
              <a:t> </a:t>
            </a:r>
            <a:r>
              <a:rPr lang="ru-RU" sz="3600" dirty="0" err="1"/>
              <a:t>чи</a:t>
            </a:r>
            <a:r>
              <a:rPr lang="ru-RU" sz="3600" dirty="0"/>
              <a:t> </a:t>
            </a:r>
            <a:r>
              <a:rPr lang="ru-RU" sz="3600" dirty="0" err="1"/>
              <a:t>повалення</a:t>
            </a:r>
            <a:r>
              <a:rPr lang="ru-RU" sz="3600" dirty="0"/>
              <a:t> </a:t>
            </a:r>
            <a:r>
              <a:rPr lang="ru-RU" sz="3600" dirty="0" err="1"/>
              <a:t>конституційного</a:t>
            </a:r>
            <a:r>
              <a:rPr lang="ru-RU" sz="3600" dirty="0"/>
              <a:t> ладу </a:t>
            </a:r>
            <a:r>
              <a:rPr lang="ru-RU" sz="3600" dirty="0" err="1"/>
              <a:t>або</a:t>
            </a:r>
            <a:r>
              <a:rPr lang="ru-RU" sz="3600" dirty="0"/>
              <a:t> </a:t>
            </a:r>
            <a:r>
              <a:rPr lang="ru-RU" sz="3600" dirty="0" err="1"/>
              <a:t>захоплення</a:t>
            </a:r>
            <a:r>
              <a:rPr lang="ru-RU" sz="3600" dirty="0"/>
              <a:t> </a:t>
            </a:r>
            <a:r>
              <a:rPr lang="ru-RU" sz="3600" dirty="0" err="1"/>
              <a:t>державної</a:t>
            </a:r>
            <a:r>
              <a:rPr lang="ru-RU" sz="3600" dirty="0"/>
              <a:t> </a:t>
            </a:r>
            <a:r>
              <a:rPr lang="ru-RU" sz="3600" dirty="0" err="1"/>
              <a:t>влади</a:t>
            </a:r>
            <a:r>
              <a:rPr lang="ru-RU" sz="3600" dirty="0"/>
              <a:t>.</a:t>
            </a:r>
          </a:p>
          <a:p>
            <a:pPr marL="0" indent="0" algn="just">
              <a:buNone/>
            </a:pPr>
            <a:endParaRPr lang="ru-RU" sz="3600" dirty="0"/>
          </a:p>
          <a:p>
            <a:pPr marL="0" indent="0" algn="just">
              <a:buNone/>
            </a:pPr>
            <a:r>
              <a:rPr lang="ru-RU" sz="3600" dirty="0" err="1"/>
              <a:t>Мотиви</a:t>
            </a:r>
            <a:r>
              <a:rPr lang="ru-RU" sz="3600" dirty="0"/>
              <a:t> </a:t>
            </a:r>
            <a:r>
              <a:rPr lang="ru-RU" sz="3600" dirty="0" err="1"/>
              <a:t>можуть</a:t>
            </a:r>
            <a:r>
              <a:rPr lang="ru-RU" sz="3600" dirty="0"/>
              <a:t> бути </a:t>
            </a:r>
            <a:r>
              <a:rPr lang="ru-RU" sz="3600" dirty="0" err="1"/>
              <a:t>різноманітними</a:t>
            </a:r>
            <a:r>
              <a:rPr lang="ru-RU" sz="3600" dirty="0"/>
              <a:t> </a:t>
            </a:r>
            <a:r>
              <a:rPr lang="ru-RU" sz="3600" dirty="0" err="1"/>
              <a:t>і</a:t>
            </a:r>
            <a:r>
              <a:rPr lang="ru-RU" sz="3600" dirty="0"/>
              <a:t> на </a:t>
            </a:r>
            <a:r>
              <a:rPr lang="ru-RU" sz="3600" dirty="0" err="1"/>
              <a:t>кваліфікацію</a:t>
            </a:r>
            <a:r>
              <a:rPr lang="ru-RU" sz="3600" dirty="0"/>
              <a:t> не </a:t>
            </a:r>
            <a:r>
              <a:rPr lang="ru-RU" sz="3600" dirty="0" err="1"/>
              <a:t>впливають</a:t>
            </a:r>
            <a:endParaRPr lang="ru-RU"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640960" cy="6264696"/>
          </a:xfrm>
        </p:spPr>
        <p:txBody>
          <a:bodyPr/>
          <a:lstStyle/>
          <a:p>
            <a:pPr marL="0" indent="0" algn="ctr">
              <a:buNone/>
            </a:pPr>
            <a:r>
              <a:rPr lang="uk-UA" b="1" i="1" u="sng" dirty="0"/>
              <a:t>Суб’єкт</a:t>
            </a:r>
            <a:endParaRPr lang="ru-RU" u="sng" dirty="0"/>
          </a:p>
          <a:p>
            <a:pPr marL="0" indent="0" algn="ctr">
              <a:buNone/>
            </a:pPr>
            <a:r>
              <a:rPr lang="ru-RU" dirty="0" err="1"/>
              <a:t>фізична</a:t>
            </a:r>
            <a:r>
              <a:rPr lang="ru-RU" dirty="0"/>
              <a:t> </a:t>
            </a:r>
            <a:r>
              <a:rPr lang="ru-RU" dirty="0" err="1"/>
              <a:t>осудна</a:t>
            </a:r>
            <a:r>
              <a:rPr lang="ru-RU" dirty="0"/>
              <a:t> особа, яка </a:t>
            </a:r>
            <a:r>
              <a:rPr lang="ru-RU" dirty="0" err="1"/>
              <a:t>досягла</a:t>
            </a:r>
            <a:r>
              <a:rPr lang="ru-RU" dirty="0"/>
              <a:t> 16-ти </a:t>
            </a:r>
            <a:r>
              <a:rPr lang="ru-RU" dirty="0" err="1"/>
              <a:t>річного</a:t>
            </a:r>
            <a:r>
              <a:rPr lang="ru-RU" dirty="0"/>
              <a:t> </a:t>
            </a:r>
            <a:r>
              <a:rPr lang="ru-RU" dirty="0" err="1"/>
              <a:t>віку</a:t>
            </a:r>
            <a:r>
              <a:rPr lang="ru-RU" dirty="0"/>
              <a:t>.</a:t>
            </a:r>
          </a:p>
          <a:p>
            <a:pPr marL="0" indent="0" algn="ctr">
              <a:buNone/>
            </a:pPr>
            <a:endParaRPr lang="uk-UA" dirty="0"/>
          </a:p>
          <a:p>
            <a:pPr marL="0" indent="0" algn="just">
              <a:buNone/>
            </a:pPr>
            <a:r>
              <a:rPr lang="ru-RU" sz="3200" i="1" dirty="0" err="1"/>
              <a:t>Представник</a:t>
            </a:r>
            <a:r>
              <a:rPr lang="ru-RU" sz="3200" i="1" dirty="0"/>
              <a:t> </a:t>
            </a:r>
            <a:r>
              <a:rPr lang="ru-RU" sz="3200" i="1" dirty="0" err="1"/>
              <a:t>влади</a:t>
            </a:r>
            <a:r>
              <a:rPr lang="ru-RU" sz="3200" i="1" dirty="0"/>
              <a:t> (</a:t>
            </a:r>
            <a:r>
              <a:rPr lang="ru-RU" sz="3200" dirty="0"/>
              <a:t>ч. 2 ст. 109)  – </a:t>
            </a:r>
            <a:r>
              <a:rPr lang="ru-RU" sz="3200" dirty="0" err="1"/>
              <a:t>це</a:t>
            </a:r>
            <a:r>
              <a:rPr lang="ru-RU" sz="3200" dirty="0"/>
              <a:t> </a:t>
            </a:r>
            <a:r>
              <a:rPr lang="ru-RU" sz="3200" dirty="0" err="1"/>
              <a:t>представники</a:t>
            </a:r>
            <a:r>
              <a:rPr lang="ru-RU" sz="3200" dirty="0"/>
              <a:t> </a:t>
            </a:r>
            <a:r>
              <a:rPr lang="ru-RU" sz="3200" dirty="0" err="1"/>
              <a:t>державних</a:t>
            </a:r>
            <a:r>
              <a:rPr lang="ru-RU" sz="3200" dirty="0"/>
              <a:t> </a:t>
            </a:r>
            <a:r>
              <a:rPr lang="ru-RU" sz="3200" dirty="0" err="1"/>
              <a:t>органів</a:t>
            </a:r>
            <a:r>
              <a:rPr lang="ru-RU" sz="3200" dirty="0"/>
              <a:t> </a:t>
            </a:r>
            <a:r>
              <a:rPr lang="ru-RU" sz="3200" dirty="0" err="1"/>
              <a:t>і</a:t>
            </a:r>
            <a:r>
              <a:rPr lang="ru-RU" sz="3200" dirty="0"/>
              <a:t> </a:t>
            </a:r>
            <a:r>
              <a:rPr lang="ru-RU" sz="3200" dirty="0" err="1"/>
              <a:t>установ</a:t>
            </a:r>
            <a:r>
              <a:rPr lang="ru-RU" sz="3200" dirty="0"/>
              <a:t>, </a:t>
            </a:r>
            <a:r>
              <a:rPr lang="ru-RU" sz="3200" dirty="0" err="1"/>
              <a:t>які</a:t>
            </a:r>
            <a:r>
              <a:rPr lang="ru-RU" sz="3200" dirty="0"/>
              <a:t> </a:t>
            </a:r>
            <a:r>
              <a:rPr lang="ru-RU" sz="3200" dirty="0" err="1"/>
              <a:t>наділені</a:t>
            </a:r>
            <a:r>
              <a:rPr lang="ru-RU" sz="3200" dirty="0"/>
              <a:t> правом, в межах </a:t>
            </a:r>
            <a:r>
              <a:rPr lang="ru-RU" sz="3200" dirty="0" err="1"/>
              <a:t>своєї</a:t>
            </a:r>
            <a:r>
              <a:rPr lang="ru-RU" sz="3200" dirty="0"/>
              <a:t> </a:t>
            </a:r>
            <a:r>
              <a:rPr lang="ru-RU" sz="3200" dirty="0" err="1"/>
              <a:t>компетенції</a:t>
            </a:r>
            <a:r>
              <a:rPr lang="ru-RU" sz="3200" dirty="0"/>
              <a:t> </a:t>
            </a:r>
            <a:r>
              <a:rPr lang="ru-RU" sz="3200" dirty="0" err="1"/>
              <a:t>пред’являти</a:t>
            </a:r>
            <a:r>
              <a:rPr lang="ru-RU" sz="3200" dirty="0"/>
              <a:t> </a:t>
            </a:r>
            <a:r>
              <a:rPr lang="ru-RU" sz="3200" dirty="0" err="1"/>
              <a:t>вимоги</a:t>
            </a:r>
            <a:r>
              <a:rPr lang="ru-RU" sz="3200" dirty="0"/>
              <a:t>, а </a:t>
            </a:r>
            <a:r>
              <a:rPr lang="ru-RU" sz="3200" dirty="0" err="1"/>
              <a:t>також</a:t>
            </a:r>
            <a:r>
              <a:rPr lang="ru-RU" sz="3200" dirty="0"/>
              <a:t> </a:t>
            </a:r>
            <a:r>
              <a:rPr lang="ru-RU" sz="3200" dirty="0" err="1"/>
              <a:t>приймати</a:t>
            </a:r>
            <a:r>
              <a:rPr lang="ru-RU" sz="3200" dirty="0"/>
              <a:t> </a:t>
            </a:r>
            <a:r>
              <a:rPr lang="ru-RU" sz="3200" dirty="0" err="1"/>
              <a:t>рішення</a:t>
            </a:r>
            <a:r>
              <a:rPr lang="ru-RU" sz="3200" dirty="0"/>
              <a:t>, </a:t>
            </a:r>
            <a:r>
              <a:rPr lang="ru-RU" sz="3200" dirty="0" err="1"/>
              <a:t>обов‘язкові</a:t>
            </a:r>
            <a:r>
              <a:rPr lang="ru-RU" sz="3200" dirty="0"/>
              <a:t> для </a:t>
            </a:r>
            <a:r>
              <a:rPr lang="ru-RU" sz="3200" dirty="0" err="1"/>
              <a:t>виконання</a:t>
            </a:r>
            <a:r>
              <a:rPr lang="ru-RU" sz="3200" dirty="0"/>
              <a:t> </a:t>
            </a:r>
            <a:r>
              <a:rPr lang="ru-RU" sz="3200" dirty="0" err="1"/>
              <a:t>фізичними</a:t>
            </a:r>
            <a:r>
              <a:rPr lang="ru-RU" sz="3200" dirty="0"/>
              <a:t> та </a:t>
            </a:r>
            <a:r>
              <a:rPr lang="ru-RU" sz="3200" dirty="0" err="1"/>
              <a:t>юридичними</a:t>
            </a:r>
            <a:r>
              <a:rPr lang="ru-RU" sz="3200" dirty="0"/>
              <a:t> особами </a:t>
            </a:r>
            <a:r>
              <a:rPr lang="ru-RU" sz="3200" dirty="0" err="1"/>
              <a:t>незалежно</a:t>
            </a:r>
            <a:r>
              <a:rPr lang="ru-RU" sz="3200" dirty="0"/>
              <a:t> від </a:t>
            </a:r>
            <a:r>
              <a:rPr lang="ru-RU" sz="3200" dirty="0" err="1"/>
              <a:t>їх</a:t>
            </a:r>
            <a:r>
              <a:rPr lang="ru-RU" sz="3200" dirty="0"/>
              <a:t> </a:t>
            </a:r>
            <a:r>
              <a:rPr lang="ru-RU" sz="3200" dirty="0" err="1"/>
              <a:t>відомчої</a:t>
            </a:r>
            <a:r>
              <a:rPr lang="ru-RU" sz="3200" dirty="0"/>
              <a:t> </a:t>
            </a:r>
            <a:r>
              <a:rPr lang="ru-RU" sz="3200" dirty="0" err="1"/>
              <a:t>належності</a:t>
            </a:r>
            <a:r>
              <a:rPr lang="ru-RU" sz="3200" dirty="0"/>
              <a:t> </a:t>
            </a:r>
            <a:r>
              <a:rPr lang="ru-RU" sz="3200" dirty="0" err="1"/>
              <a:t>чи</a:t>
            </a:r>
            <a:r>
              <a:rPr lang="ru-RU" sz="3200" dirty="0"/>
              <a:t> </a:t>
            </a:r>
            <a:r>
              <a:rPr lang="ru-RU" sz="3200" dirty="0" err="1"/>
              <a:t>підлеглості</a:t>
            </a:r>
            <a:endParaRPr lang="ru-RU"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76672"/>
            <a:ext cx="8640960" cy="496855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ru-RU" sz="3600" b="1" i="1" dirty="0" err="1"/>
              <a:t>Повторність</a:t>
            </a:r>
            <a:r>
              <a:rPr lang="ru-RU" sz="3600" dirty="0"/>
              <a:t> </a:t>
            </a:r>
            <a:r>
              <a:rPr lang="ru-RU" sz="3600" dirty="0" err="1"/>
              <a:t>має</a:t>
            </a:r>
            <a:r>
              <a:rPr lang="ru-RU" sz="3600" dirty="0"/>
              <a:t> </a:t>
            </a:r>
            <a:r>
              <a:rPr lang="ru-RU" sz="3600" dirty="0" err="1"/>
              <a:t>місце</a:t>
            </a:r>
            <a:r>
              <a:rPr lang="ru-RU" sz="3600" dirty="0"/>
              <a:t> </a:t>
            </a:r>
            <a:r>
              <a:rPr lang="ru-RU" sz="3600" dirty="0" err="1"/>
              <a:t>тоді</a:t>
            </a:r>
            <a:r>
              <a:rPr lang="ru-RU" sz="3600" dirty="0"/>
              <a:t>, коли </a:t>
            </a:r>
            <a:r>
              <a:rPr lang="ru-RU" sz="3600" dirty="0" err="1"/>
              <a:t>кр</a:t>
            </a:r>
            <a:r>
              <a:rPr lang="ru-RU" sz="3600" dirty="0"/>
              <a:t>. пр. вчинено особою, яка </a:t>
            </a:r>
            <a:r>
              <a:rPr lang="ru-RU" sz="3600" dirty="0" err="1"/>
              <a:t>раніше</a:t>
            </a:r>
            <a:r>
              <a:rPr lang="ru-RU" sz="3600" dirty="0"/>
              <a:t> вчинила </a:t>
            </a:r>
            <a:r>
              <a:rPr lang="ru-RU" sz="3600" dirty="0" err="1"/>
              <a:t>одне</a:t>
            </a:r>
            <a:r>
              <a:rPr lang="ru-RU" sz="3600" dirty="0"/>
              <a:t> </a:t>
            </a:r>
            <a:r>
              <a:rPr lang="ru-RU" sz="3600" dirty="0" err="1"/>
              <a:t>із</a:t>
            </a:r>
            <a:r>
              <a:rPr lang="ru-RU" sz="3600" dirty="0"/>
              <a:t> </a:t>
            </a:r>
            <a:r>
              <a:rPr lang="ru-RU" sz="3600" dirty="0" err="1"/>
              <a:t>діянь</a:t>
            </a:r>
            <a:r>
              <a:rPr lang="ru-RU" sz="3600" dirty="0"/>
              <a:t> </a:t>
            </a:r>
            <a:r>
              <a:rPr lang="uk-UA" sz="3600" dirty="0"/>
              <a:t>в</a:t>
            </a:r>
            <a:r>
              <a:rPr lang="ru-RU" sz="3600" dirty="0" err="1"/>
              <a:t>казаних</a:t>
            </a:r>
            <a:r>
              <a:rPr lang="ru-RU" sz="3600" dirty="0"/>
              <a:t> в ч. 2 ст. 109 КК, </a:t>
            </a:r>
            <a:r>
              <a:rPr lang="ru-RU" sz="3600" dirty="0" err="1"/>
              <a:t>незалежно</a:t>
            </a:r>
            <a:r>
              <a:rPr lang="ru-RU" sz="3600" dirty="0"/>
              <a:t> від того, </a:t>
            </a:r>
            <a:r>
              <a:rPr lang="ru-RU" sz="3600" dirty="0" err="1"/>
              <a:t>була</a:t>
            </a:r>
            <a:r>
              <a:rPr lang="ru-RU" sz="3600" dirty="0"/>
              <a:t> вона </a:t>
            </a:r>
            <a:r>
              <a:rPr lang="ru-RU" sz="3600" dirty="0" err="1"/>
              <a:t>засуджена</a:t>
            </a:r>
            <a:r>
              <a:rPr lang="ru-RU" sz="3600" dirty="0"/>
              <a:t> </a:t>
            </a:r>
            <a:r>
              <a:rPr lang="ru-RU" sz="3600" dirty="0" err="1"/>
              <a:t>чи</a:t>
            </a:r>
            <a:r>
              <a:rPr lang="ru-RU" sz="3600" dirty="0"/>
              <a:t> </a:t>
            </a:r>
            <a:r>
              <a:rPr lang="ru-RU" sz="3600" dirty="0" err="1"/>
              <a:t>ні</a:t>
            </a:r>
            <a:r>
              <a:rPr lang="ru-RU" sz="3600" dirty="0"/>
              <a:t>, </a:t>
            </a:r>
            <a:r>
              <a:rPr lang="ru-RU" sz="3600" dirty="0" err="1"/>
              <a:t>аби</a:t>
            </a:r>
            <a:r>
              <a:rPr lang="ru-RU" sz="3600" dirty="0"/>
              <a:t> не </a:t>
            </a:r>
            <a:r>
              <a:rPr lang="ru-RU" sz="3600" dirty="0" err="1"/>
              <a:t>спливли</a:t>
            </a:r>
            <a:r>
              <a:rPr lang="ru-RU" sz="3600" dirty="0"/>
              <a:t> строки </a:t>
            </a:r>
            <a:r>
              <a:rPr lang="ru-RU" sz="3600" dirty="0" err="1"/>
              <a:t>давності</a:t>
            </a:r>
            <a:r>
              <a:rPr lang="ru-RU" sz="3600" dirty="0"/>
              <a:t> </a:t>
            </a:r>
            <a:r>
              <a:rPr lang="ru-RU" sz="3600" dirty="0" err="1"/>
              <a:t>притягнення</a:t>
            </a:r>
            <a:r>
              <a:rPr lang="ru-RU" sz="3600" dirty="0"/>
              <a:t> до </a:t>
            </a:r>
            <a:r>
              <a:rPr lang="ru-RU" sz="3600" dirty="0" err="1"/>
              <a:t>кримінальної</a:t>
            </a:r>
            <a:r>
              <a:rPr lang="ru-RU" sz="3600" dirty="0"/>
              <a:t> </a:t>
            </a:r>
            <a:r>
              <a:rPr lang="ru-RU" sz="3600" dirty="0" err="1"/>
              <a:t>відповідальності</a:t>
            </a:r>
            <a:r>
              <a:rPr lang="ru-RU" sz="3600" dirty="0"/>
              <a:t> (ст. 49, 106 КК) </a:t>
            </a:r>
            <a:r>
              <a:rPr lang="ru-RU" sz="3600" dirty="0" err="1"/>
              <a:t>або</a:t>
            </a:r>
            <a:r>
              <a:rPr lang="ru-RU" sz="3600" dirty="0"/>
              <a:t> строки </a:t>
            </a:r>
            <a:r>
              <a:rPr lang="ru-RU" sz="3600" dirty="0" err="1"/>
              <a:t>погашення</a:t>
            </a:r>
            <a:r>
              <a:rPr lang="ru-RU" sz="3600" dirty="0"/>
              <a:t> </a:t>
            </a:r>
            <a:r>
              <a:rPr lang="ru-RU" sz="3600" dirty="0" err="1"/>
              <a:t>судимості</a:t>
            </a:r>
            <a:r>
              <a:rPr lang="ru-RU" sz="3600" dirty="0"/>
              <a:t> (ст. 89, 108 КК).</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640960" cy="23042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ru-RU" sz="3600" dirty="0"/>
              <a:t>ЗМІ - </a:t>
            </a:r>
            <a:r>
              <a:rPr lang="ru-RU" sz="3600" dirty="0" err="1"/>
              <a:t>засоби</a:t>
            </a:r>
            <a:r>
              <a:rPr lang="ru-RU" sz="3600" dirty="0"/>
              <a:t>, </a:t>
            </a:r>
            <a:r>
              <a:rPr lang="ru-RU" sz="3600" dirty="0" err="1"/>
              <a:t>призначені</a:t>
            </a:r>
            <a:r>
              <a:rPr lang="ru-RU" sz="3600" dirty="0"/>
              <a:t> для </a:t>
            </a:r>
            <a:r>
              <a:rPr lang="ru-RU" sz="3600" dirty="0" err="1"/>
              <a:t>публічного</a:t>
            </a:r>
            <a:r>
              <a:rPr lang="ru-RU" sz="3600" dirty="0"/>
              <a:t> </a:t>
            </a:r>
            <a:r>
              <a:rPr lang="ru-RU" sz="3600" dirty="0" err="1"/>
              <a:t>поширення</a:t>
            </a:r>
            <a:r>
              <a:rPr lang="ru-RU" sz="3600" dirty="0"/>
              <a:t> </a:t>
            </a:r>
            <a:r>
              <a:rPr lang="ru-RU" sz="3600" dirty="0" err="1"/>
              <a:t>друкованої</a:t>
            </a:r>
            <a:r>
              <a:rPr lang="ru-RU" sz="3600" dirty="0"/>
              <a:t> </a:t>
            </a:r>
            <a:r>
              <a:rPr lang="ru-RU" sz="3600" dirty="0" err="1"/>
              <a:t>або</a:t>
            </a:r>
            <a:r>
              <a:rPr lang="ru-RU" sz="3600" dirty="0"/>
              <a:t> </a:t>
            </a:r>
            <a:r>
              <a:rPr lang="ru-RU" sz="3600" dirty="0" err="1"/>
              <a:t>аудіовізуальної</a:t>
            </a:r>
            <a:r>
              <a:rPr lang="ru-RU" sz="3600" dirty="0"/>
              <a:t> </a:t>
            </a:r>
            <a:r>
              <a:rPr lang="ru-RU" sz="3600" dirty="0" err="1"/>
              <a:t>інформації</a:t>
            </a:r>
            <a:r>
              <a:rPr lang="uk-UA" sz="3600" dirty="0"/>
              <a:t> (</a:t>
            </a:r>
            <a:r>
              <a:rPr lang="ru-RU" sz="3600" dirty="0"/>
              <a:t>ст. 2</a:t>
            </a:r>
            <a:r>
              <a:rPr lang="uk-UA" sz="3600" dirty="0"/>
              <a:t>2</a:t>
            </a:r>
            <a:r>
              <a:rPr lang="ru-RU" sz="3600" dirty="0"/>
              <a:t> ЗУ Про </a:t>
            </a:r>
            <a:r>
              <a:rPr lang="ru-RU" sz="3600" dirty="0" err="1"/>
              <a:t>інформацію</a:t>
            </a:r>
            <a:r>
              <a:rPr lang="ru-RU" sz="3600" dirty="0"/>
              <a:t> </a:t>
            </a:r>
            <a:r>
              <a:rPr lang="uk-UA" sz="3600" dirty="0"/>
              <a:t>)</a:t>
            </a:r>
            <a:endParaRPr lang="ru-RU" sz="3600" dirty="0"/>
          </a:p>
        </p:txBody>
      </p:sp>
      <p:pic>
        <p:nvPicPr>
          <p:cNvPr id="66562" name="Picture 2" descr="C:\Users\lenvo\Desktop\388040c73be1a3fcccf8d53f59ae6060be5c1588.jpg"/>
          <p:cNvPicPr>
            <a:picLocks noChangeAspect="1" noChangeArrowheads="1"/>
          </p:cNvPicPr>
          <p:nvPr/>
        </p:nvPicPr>
        <p:blipFill>
          <a:blip r:embed="rId2" cstate="print"/>
          <a:srcRect/>
          <a:stretch>
            <a:fillRect/>
          </a:stretch>
        </p:blipFill>
        <p:spPr bwMode="auto">
          <a:xfrm>
            <a:off x="2136775" y="3014663"/>
            <a:ext cx="6286500" cy="2857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84976" cy="1143000"/>
          </a:xfrm>
        </p:spPr>
        <p:txBody>
          <a:bodyPr>
            <a:normAutofit fontScale="90000"/>
          </a:bodyPr>
          <a:lstStyle/>
          <a:p>
            <a:pPr lvl="0"/>
            <a:r>
              <a:rPr lang="uk-UA" b="1" dirty="0">
                <a:solidFill>
                  <a:schemeClr val="tx1"/>
                </a:solidFill>
                <a:effectLst>
                  <a:outerShdw blurRad="38100" dist="38100" dir="2700000" algn="tl">
                    <a:srgbClr val="000000">
                      <a:alpha val="43137"/>
                    </a:srgbClr>
                  </a:outerShdw>
                </a:effectLst>
              </a:rPr>
              <a:t>1. </a:t>
            </a:r>
            <a:r>
              <a:rPr lang="ru-RU" b="1" dirty="0" err="1">
                <a:solidFill>
                  <a:schemeClr val="tx1"/>
                </a:solidFill>
              </a:rPr>
              <a:t>Загальна</a:t>
            </a:r>
            <a:r>
              <a:rPr lang="ru-RU" b="1" dirty="0">
                <a:solidFill>
                  <a:schemeClr val="tx1"/>
                </a:solidFill>
              </a:rPr>
              <a:t> характеристика </a:t>
            </a:r>
            <a:r>
              <a:rPr lang="ru-RU" b="1" dirty="0" err="1"/>
              <a:t>кр</a:t>
            </a:r>
            <a:r>
              <a:rPr lang="ru-RU" b="1" dirty="0"/>
              <a:t>. пр</a:t>
            </a:r>
            <a:r>
              <a:rPr lang="ru-RU" dirty="0"/>
              <a:t>.</a:t>
            </a:r>
            <a:r>
              <a:rPr lang="ru-RU" b="1" dirty="0">
                <a:solidFill>
                  <a:schemeClr val="tx1"/>
                </a:solidFill>
              </a:rPr>
              <a:t> </a:t>
            </a:r>
            <a:r>
              <a:rPr lang="ru-RU" b="1" dirty="0" err="1">
                <a:solidFill>
                  <a:schemeClr val="tx1"/>
                </a:solidFill>
              </a:rPr>
              <a:t>проти</a:t>
            </a:r>
            <a:r>
              <a:rPr lang="ru-RU" b="1" dirty="0">
                <a:solidFill>
                  <a:schemeClr val="tx1"/>
                </a:solidFill>
              </a:rPr>
              <a:t> основ </a:t>
            </a:r>
            <a:r>
              <a:rPr lang="ru-RU" b="1" dirty="0" err="1">
                <a:solidFill>
                  <a:schemeClr val="tx1"/>
                </a:solidFill>
              </a:rPr>
              <a:t>національної</a:t>
            </a:r>
            <a:r>
              <a:rPr lang="ru-RU" b="1" dirty="0">
                <a:solidFill>
                  <a:schemeClr val="tx1"/>
                </a:solidFill>
              </a:rPr>
              <a:t> </a:t>
            </a:r>
            <a:r>
              <a:rPr lang="ru-RU" b="1" dirty="0" err="1">
                <a:solidFill>
                  <a:schemeClr val="tx1"/>
                </a:solidFill>
              </a:rPr>
              <a:t>безпеки</a:t>
            </a:r>
            <a:r>
              <a:rPr lang="ru-RU" b="1" dirty="0">
                <a:solidFill>
                  <a:schemeClr val="tx1"/>
                </a:solidFill>
              </a:rPr>
              <a:t> </a:t>
            </a:r>
            <a:r>
              <a:rPr lang="ru-RU" b="1" dirty="0" err="1">
                <a:solidFill>
                  <a:schemeClr val="tx1"/>
                </a:solidFill>
              </a:rPr>
              <a:t>України</a:t>
            </a:r>
            <a:endParaRPr lang="ru-RU" dirty="0">
              <a:solidFill>
                <a:schemeClr val="tx1"/>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251520" y="1447800"/>
            <a:ext cx="8640960" cy="5149552"/>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buNone/>
            </a:pPr>
            <a:r>
              <a:rPr lang="uk-UA" sz="3200" i="1" dirty="0"/>
              <a:t>п.9 ст. 1 Закону України </a:t>
            </a:r>
            <a:r>
              <a:rPr lang="uk-UA" sz="3200" i="1" u="sng" dirty="0"/>
              <a:t>«Про національну безпеку України»</a:t>
            </a:r>
            <a:r>
              <a:rPr lang="uk-UA" sz="3200" i="1" dirty="0"/>
              <a:t> </a:t>
            </a:r>
            <a:r>
              <a:rPr lang="uk-UA" sz="3200" i="1" u="sng" dirty="0"/>
              <a:t>від 21.06.2018</a:t>
            </a:r>
          </a:p>
          <a:p>
            <a:pPr marL="0" indent="0" algn="just">
              <a:buNone/>
            </a:pPr>
            <a:r>
              <a:rPr lang="uk-UA" sz="3600" b="1" i="1" dirty="0"/>
              <a:t>національна безпека України</a:t>
            </a:r>
            <a:r>
              <a:rPr lang="uk-UA" sz="3600" dirty="0"/>
              <a:t> – захищеність державного суверенітету, територіальної цілісності, демократичного конституційного ладу та інших національних інтересів України від реальних та потенційних загроз</a:t>
            </a:r>
            <a:endParaRPr lang="uk-UA" sz="3600" i="1"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210146"/>
          </a:xfrm>
        </p:spPr>
        <p:txBody>
          <a:bodyPr>
            <a:normAutofit fontScale="90000"/>
          </a:bodyPr>
          <a:lstStyle/>
          <a:p>
            <a:pPr algn="just"/>
            <a:r>
              <a:rPr lang="ru-RU" b="1" dirty="0" err="1">
                <a:solidFill>
                  <a:schemeClr val="tx1"/>
                </a:solidFill>
              </a:rPr>
              <a:t>Стаття</a:t>
            </a:r>
            <a:r>
              <a:rPr lang="ru-RU" b="1" dirty="0">
                <a:solidFill>
                  <a:schemeClr val="tx1"/>
                </a:solidFill>
              </a:rPr>
              <a:t> 110. </a:t>
            </a:r>
            <a:r>
              <a:rPr lang="ru-RU" b="1" dirty="0" err="1">
                <a:solidFill>
                  <a:schemeClr val="tx1"/>
                </a:solidFill>
              </a:rPr>
              <a:t>Посягання</a:t>
            </a:r>
            <a:r>
              <a:rPr lang="ru-RU" b="1" dirty="0">
                <a:solidFill>
                  <a:schemeClr val="tx1"/>
                </a:solidFill>
              </a:rPr>
              <a:t> на </a:t>
            </a:r>
            <a:r>
              <a:rPr lang="ru-RU" b="1" dirty="0" err="1">
                <a:solidFill>
                  <a:schemeClr val="tx1"/>
                </a:solidFill>
              </a:rPr>
              <a:t>територіальну</a:t>
            </a:r>
            <a:r>
              <a:rPr lang="ru-RU" b="1" dirty="0">
                <a:solidFill>
                  <a:schemeClr val="tx1"/>
                </a:solidFill>
              </a:rPr>
              <a:t> </a:t>
            </a:r>
            <a:r>
              <a:rPr lang="ru-RU" b="1" dirty="0" err="1">
                <a:solidFill>
                  <a:schemeClr val="tx1"/>
                </a:solidFill>
              </a:rPr>
              <a:t>цілісність</a:t>
            </a:r>
            <a:r>
              <a:rPr lang="ru-RU" b="1" dirty="0">
                <a:solidFill>
                  <a:schemeClr val="tx1"/>
                </a:solidFill>
              </a:rPr>
              <a:t> </a:t>
            </a:r>
            <a:r>
              <a:rPr lang="ru-RU" b="1" dirty="0" err="1">
                <a:solidFill>
                  <a:schemeClr val="tx1"/>
                </a:solidFill>
              </a:rPr>
              <a:t>і</a:t>
            </a:r>
            <a:r>
              <a:rPr lang="ru-RU" b="1" dirty="0">
                <a:solidFill>
                  <a:schemeClr val="tx1"/>
                </a:solidFill>
              </a:rPr>
              <a:t> </a:t>
            </a:r>
            <a:r>
              <a:rPr lang="ru-RU" b="1" dirty="0" err="1">
                <a:solidFill>
                  <a:schemeClr val="tx1"/>
                </a:solidFill>
              </a:rPr>
              <a:t>недоторканність</a:t>
            </a:r>
            <a:r>
              <a:rPr lang="ru-RU" b="1" dirty="0">
                <a:solidFill>
                  <a:schemeClr val="tx1"/>
                </a:solidFill>
              </a:rPr>
              <a:t> </a:t>
            </a:r>
            <a:r>
              <a:rPr lang="ru-RU" b="1" dirty="0" err="1">
                <a:solidFill>
                  <a:schemeClr val="tx1"/>
                </a:solidFill>
              </a:rPr>
              <a:t>України</a:t>
            </a:r>
            <a:endParaRPr lang="ru-RU" b="1" dirty="0">
              <a:solidFill>
                <a:schemeClr val="tx1"/>
              </a:solidFill>
            </a:endParaRPr>
          </a:p>
        </p:txBody>
      </p:sp>
      <p:sp>
        <p:nvSpPr>
          <p:cNvPr id="3" name="Содержимое 2"/>
          <p:cNvSpPr>
            <a:spLocks noGrp="1"/>
          </p:cNvSpPr>
          <p:nvPr>
            <p:ph sz="quarter" idx="1"/>
          </p:nvPr>
        </p:nvSpPr>
        <p:spPr>
          <a:xfrm>
            <a:off x="107504" y="1484784"/>
            <a:ext cx="8928992" cy="5112568"/>
          </a:xfrm>
        </p:spPr>
        <p:txBody>
          <a:bodyPr>
            <a:noAutofit/>
          </a:bodyPr>
          <a:lstStyle/>
          <a:p>
            <a:pPr marL="0" indent="0">
              <a:buNone/>
            </a:pPr>
            <a:r>
              <a:rPr lang="ru-RU" sz="2400" dirty="0"/>
              <a:t>1. </a:t>
            </a:r>
            <a:r>
              <a:rPr lang="ru-RU" sz="2400" dirty="0" err="1"/>
              <a:t>Умисні</a:t>
            </a:r>
            <a:r>
              <a:rPr lang="ru-RU" sz="2400" dirty="0"/>
              <a:t> </a:t>
            </a:r>
            <a:r>
              <a:rPr lang="ru-RU" sz="2400" dirty="0" err="1"/>
              <a:t>дії</a:t>
            </a:r>
            <a:r>
              <a:rPr lang="ru-RU" sz="2400" dirty="0"/>
              <a:t>, </a:t>
            </a:r>
            <a:r>
              <a:rPr lang="ru-RU" sz="2400" dirty="0" err="1"/>
              <a:t>вчинені</a:t>
            </a:r>
            <a:r>
              <a:rPr lang="ru-RU" sz="2400" dirty="0"/>
              <a:t> </a:t>
            </a:r>
            <a:r>
              <a:rPr lang="ru-RU" sz="2400" dirty="0" err="1"/>
              <a:t>з</a:t>
            </a:r>
            <a:r>
              <a:rPr lang="ru-RU" sz="2400" dirty="0"/>
              <a:t> метою </a:t>
            </a:r>
            <a:r>
              <a:rPr lang="ru-RU" sz="2400" dirty="0" err="1"/>
              <a:t>зміни</a:t>
            </a:r>
            <a:r>
              <a:rPr lang="ru-RU" sz="2400" dirty="0"/>
              <a:t> меж </a:t>
            </a:r>
            <a:r>
              <a:rPr lang="ru-RU" sz="2400" dirty="0" err="1"/>
              <a:t>території</a:t>
            </a:r>
            <a:r>
              <a:rPr lang="ru-RU" sz="2400" dirty="0"/>
              <a:t> </a:t>
            </a:r>
            <a:r>
              <a:rPr lang="ru-RU" sz="2400" dirty="0" err="1"/>
              <a:t>або</a:t>
            </a:r>
            <a:r>
              <a:rPr lang="ru-RU" sz="2400" dirty="0"/>
              <a:t> державного кордону </a:t>
            </a:r>
            <a:r>
              <a:rPr lang="ru-RU" sz="2400" dirty="0" err="1"/>
              <a:t>України</a:t>
            </a:r>
            <a:r>
              <a:rPr lang="ru-RU" sz="2400" dirty="0"/>
              <a:t> на </a:t>
            </a:r>
            <a:r>
              <a:rPr lang="ru-RU" sz="2400" dirty="0" err="1"/>
              <a:t>порушення</a:t>
            </a:r>
            <a:r>
              <a:rPr lang="ru-RU" sz="2400" dirty="0"/>
              <a:t> порядку, </a:t>
            </a:r>
            <a:r>
              <a:rPr lang="ru-RU" sz="2400" dirty="0" err="1"/>
              <a:t>встановленого</a:t>
            </a:r>
            <a:r>
              <a:rPr lang="ru-RU" sz="2400" dirty="0"/>
              <a:t> </a:t>
            </a:r>
            <a:r>
              <a:rPr lang="ru-RU" sz="2400" u="sng" dirty="0" err="1">
                <a:hlinkClick r:id="rId2"/>
              </a:rPr>
              <a:t>Конституцією</a:t>
            </a:r>
            <a:r>
              <a:rPr lang="ru-RU" sz="2400" u="sng" dirty="0">
                <a:hlinkClick r:id="rId2"/>
              </a:rPr>
              <a:t> </a:t>
            </a:r>
            <a:r>
              <a:rPr lang="ru-RU" sz="2400" u="sng" dirty="0" err="1">
                <a:hlinkClick r:id="rId2"/>
              </a:rPr>
              <a:t>України</a:t>
            </a:r>
            <a:r>
              <a:rPr lang="ru-RU" sz="2400" dirty="0"/>
              <a:t>, а </a:t>
            </a:r>
            <a:r>
              <a:rPr lang="ru-RU" sz="2400" dirty="0" err="1"/>
              <a:t>також</a:t>
            </a:r>
            <a:r>
              <a:rPr lang="ru-RU" sz="2400" dirty="0"/>
              <a:t> </a:t>
            </a:r>
            <a:r>
              <a:rPr lang="ru-RU" sz="2400" dirty="0" err="1"/>
              <a:t>публічні</a:t>
            </a:r>
            <a:r>
              <a:rPr lang="ru-RU" sz="2400" dirty="0"/>
              <a:t> </a:t>
            </a:r>
            <a:r>
              <a:rPr lang="ru-RU" sz="2400" dirty="0" err="1"/>
              <a:t>заклики</a:t>
            </a:r>
            <a:r>
              <a:rPr lang="ru-RU" sz="2400" dirty="0"/>
              <a:t> </a:t>
            </a:r>
            <a:r>
              <a:rPr lang="ru-RU" sz="2400" dirty="0" err="1"/>
              <a:t>чи</a:t>
            </a:r>
            <a:r>
              <a:rPr lang="ru-RU" sz="2400" dirty="0"/>
              <a:t> </a:t>
            </a:r>
            <a:r>
              <a:rPr lang="ru-RU" sz="2400" dirty="0" err="1"/>
              <a:t>розповсюдження</a:t>
            </a:r>
            <a:r>
              <a:rPr lang="ru-RU" sz="2400" dirty="0"/>
              <a:t> </a:t>
            </a:r>
            <a:r>
              <a:rPr lang="ru-RU" sz="2400" dirty="0" err="1"/>
              <a:t>матеріалів</a:t>
            </a:r>
            <a:r>
              <a:rPr lang="ru-RU" sz="2400" dirty="0"/>
              <a:t> </a:t>
            </a:r>
            <a:r>
              <a:rPr lang="ru-RU" sz="2400" dirty="0" err="1"/>
              <a:t>із</a:t>
            </a:r>
            <a:r>
              <a:rPr lang="ru-RU" sz="2400" dirty="0"/>
              <a:t> </a:t>
            </a:r>
            <a:r>
              <a:rPr lang="ru-RU" sz="2400" dirty="0" err="1"/>
              <a:t>закликами</a:t>
            </a:r>
            <a:r>
              <a:rPr lang="ru-RU" sz="2400" dirty="0"/>
              <a:t> до </a:t>
            </a:r>
            <a:r>
              <a:rPr lang="ru-RU" sz="2400" dirty="0" err="1"/>
              <a:t>вчинення</a:t>
            </a:r>
            <a:r>
              <a:rPr lang="ru-RU" sz="2400" dirty="0"/>
              <a:t> таких </a:t>
            </a:r>
            <a:r>
              <a:rPr lang="ru-RU" sz="2400" dirty="0" err="1"/>
              <a:t>дій</a:t>
            </a:r>
            <a:r>
              <a:rPr lang="ru-RU" sz="2400" dirty="0"/>
              <a:t>, -</a:t>
            </a:r>
          </a:p>
          <a:p>
            <a:pPr marL="0" indent="0">
              <a:buNone/>
            </a:pPr>
            <a:endParaRPr lang="ru-RU" sz="2400" dirty="0"/>
          </a:p>
          <a:p>
            <a:pPr marL="0" indent="0">
              <a:buNone/>
            </a:pPr>
            <a:r>
              <a:rPr lang="ru-RU" sz="2400" dirty="0"/>
              <a:t>2. </a:t>
            </a:r>
            <a:r>
              <a:rPr lang="ru-RU" sz="2400" dirty="0" err="1"/>
              <a:t>Ті</a:t>
            </a:r>
            <a:r>
              <a:rPr lang="ru-RU" sz="2400" dirty="0"/>
              <a:t> </a:t>
            </a:r>
            <a:r>
              <a:rPr lang="ru-RU" sz="2400" dirty="0" err="1"/>
              <a:t>самі</a:t>
            </a:r>
            <a:r>
              <a:rPr lang="ru-RU" sz="2400" dirty="0"/>
              <a:t> </a:t>
            </a:r>
            <a:r>
              <a:rPr lang="ru-RU" sz="2400" dirty="0" err="1"/>
              <a:t>дії</a:t>
            </a:r>
            <a:r>
              <a:rPr lang="ru-RU" sz="2400" dirty="0"/>
              <a:t>, </a:t>
            </a:r>
            <a:r>
              <a:rPr lang="ru-RU" sz="2400" dirty="0" err="1"/>
              <a:t>якщо</a:t>
            </a:r>
            <a:r>
              <a:rPr lang="ru-RU" sz="2400" dirty="0"/>
              <a:t> вони </a:t>
            </a:r>
            <a:r>
              <a:rPr lang="ru-RU" sz="2400" dirty="0" err="1"/>
              <a:t>вчинені</a:t>
            </a:r>
            <a:r>
              <a:rPr lang="ru-RU" sz="2400" dirty="0"/>
              <a:t> особою, яка </a:t>
            </a:r>
            <a:r>
              <a:rPr lang="ru-RU" sz="2400" dirty="0" err="1"/>
              <a:t>є</a:t>
            </a:r>
            <a:r>
              <a:rPr lang="ru-RU" sz="2400" dirty="0"/>
              <a:t> </a:t>
            </a:r>
            <a:r>
              <a:rPr lang="ru-RU" sz="2400" dirty="0" err="1"/>
              <a:t>представником</a:t>
            </a:r>
            <a:r>
              <a:rPr lang="ru-RU" sz="2400" dirty="0"/>
              <a:t> </a:t>
            </a:r>
            <a:r>
              <a:rPr lang="ru-RU" sz="2400" dirty="0" err="1"/>
              <a:t>влади</a:t>
            </a:r>
            <a:r>
              <a:rPr lang="ru-RU" sz="2400" dirty="0"/>
              <a:t>, </a:t>
            </a:r>
            <a:r>
              <a:rPr lang="ru-RU" sz="2400" dirty="0" err="1"/>
              <a:t>або</a:t>
            </a:r>
            <a:r>
              <a:rPr lang="ru-RU" sz="2400" dirty="0"/>
              <a:t> повторно, </a:t>
            </a:r>
            <a:r>
              <a:rPr lang="ru-RU" sz="2400" dirty="0" err="1"/>
              <a:t>або</a:t>
            </a:r>
            <a:r>
              <a:rPr lang="ru-RU" sz="2400" dirty="0"/>
              <a:t> за </a:t>
            </a:r>
            <a:r>
              <a:rPr lang="ru-RU" sz="2400" dirty="0" err="1"/>
              <a:t>попередньою</a:t>
            </a:r>
            <a:r>
              <a:rPr lang="ru-RU" sz="2400" dirty="0"/>
              <a:t> </a:t>
            </a:r>
            <a:r>
              <a:rPr lang="ru-RU" sz="2400" dirty="0" err="1"/>
              <a:t>змовою</a:t>
            </a:r>
            <a:r>
              <a:rPr lang="ru-RU" sz="2400" dirty="0"/>
              <a:t> </a:t>
            </a:r>
            <a:r>
              <a:rPr lang="ru-RU" sz="2400" dirty="0" err="1"/>
              <a:t>групою</a:t>
            </a:r>
            <a:r>
              <a:rPr lang="ru-RU" sz="2400" dirty="0"/>
              <a:t> </a:t>
            </a:r>
            <a:r>
              <a:rPr lang="ru-RU" sz="2400" dirty="0" err="1"/>
              <a:t>осіб</a:t>
            </a:r>
            <a:r>
              <a:rPr lang="ru-RU" sz="2400" dirty="0"/>
              <a:t>, </a:t>
            </a:r>
            <a:r>
              <a:rPr lang="ru-RU" sz="2400" dirty="0" err="1"/>
              <a:t>або</a:t>
            </a:r>
            <a:r>
              <a:rPr lang="ru-RU" sz="2400" dirty="0"/>
              <a:t> </a:t>
            </a:r>
            <a:r>
              <a:rPr lang="ru-RU" sz="2400" dirty="0" err="1"/>
              <a:t>поєднані</a:t>
            </a:r>
            <a:r>
              <a:rPr lang="ru-RU" sz="2400" dirty="0"/>
              <a:t> </a:t>
            </a:r>
            <a:r>
              <a:rPr lang="ru-RU" sz="2400" dirty="0" err="1"/>
              <a:t>з</a:t>
            </a:r>
            <a:r>
              <a:rPr lang="ru-RU" sz="2400" dirty="0"/>
              <a:t> </a:t>
            </a:r>
            <a:r>
              <a:rPr lang="ru-RU" sz="2400" dirty="0" err="1"/>
              <a:t>розпалюванням</a:t>
            </a:r>
            <a:r>
              <a:rPr lang="ru-RU" sz="2400" dirty="0"/>
              <a:t> </a:t>
            </a:r>
            <a:r>
              <a:rPr lang="ru-RU" sz="2400" dirty="0" err="1"/>
              <a:t>національної</a:t>
            </a:r>
            <a:r>
              <a:rPr lang="ru-RU" sz="2400" dirty="0"/>
              <a:t> </a:t>
            </a:r>
            <a:r>
              <a:rPr lang="ru-RU" sz="2400" dirty="0" err="1"/>
              <a:t>чи</a:t>
            </a:r>
            <a:r>
              <a:rPr lang="ru-RU" sz="2400" dirty="0"/>
              <a:t> </a:t>
            </a:r>
            <a:r>
              <a:rPr lang="ru-RU" sz="2400" dirty="0" err="1"/>
              <a:t>релігійної</a:t>
            </a:r>
            <a:r>
              <a:rPr lang="ru-RU" sz="2400" dirty="0"/>
              <a:t> </a:t>
            </a:r>
            <a:r>
              <a:rPr lang="ru-RU" sz="2400" dirty="0" err="1"/>
              <a:t>ворожнечі</a:t>
            </a:r>
            <a:r>
              <a:rPr lang="ru-RU" sz="2400" dirty="0"/>
              <a:t>, -</a:t>
            </a:r>
          </a:p>
          <a:p>
            <a:pPr marL="0" indent="0">
              <a:buNone/>
            </a:pPr>
            <a:endParaRPr lang="ru-RU" sz="2400" dirty="0"/>
          </a:p>
          <a:p>
            <a:pPr marL="0" indent="0">
              <a:buNone/>
            </a:pPr>
            <a:r>
              <a:rPr lang="ru-RU" sz="2400" dirty="0"/>
              <a:t>3. </a:t>
            </a:r>
            <a:r>
              <a:rPr lang="ru-RU" sz="2400" dirty="0" err="1"/>
              <a:t>Дії</a:t>
            </a:r>
            <a:r>
              <a:rPr lang="ru-RU" sz="2400" dirty="0"/>
              <a:t>, </a:t>
            </a:r>
            <a:r>
              <a:rPr lang="ru-RU" sz="2400" dirty="0" err="1"/>
              <a:t>передбачені</a:t>
            </a:r>
            <a:r>
              <a:rPr lang="ru-RU" sz="2400" dirty="0"/>
              <a:t> </a:t>
            </a:r>
            <a:r>
              <a:rPr lang="ru-RU" sz="2400" dirty="0" err="1"/>
              <a:t>частинами</a:t>
            </a:r>
            <a:r>
              <a:rPr lang="ru-RU" sz="2400" dirty="0"/>
              <a:t> </a:t>
            </a:r>
            <a:r>
              <a:rPr lang="ru-RU" sz="2400" dirty="0" err="1"/>
              <a:t>першою</a:t>
            </a:r>
            <a:r>
              <a:rPr lang="ru-RU" sz="2400" dirty="0"/>
              <a:t> </a:t>
            </a:r>
            <a:r>
              <a:rPr lang="ru-RU" sz="2400" dirty="0" err="1"/>
              <a:t>або</a:t>
            </a:r>
            <a:r>
              <a:rPr lang="ru-RU" sz="2400" dirty="0"/>
              <a:t> другою </a:t>
            </a:r>
            <a:r>
              <a:rPr lang="ru-RU" sz="2400" dirty="0" err="1"/>
              <a:t>цієї</a:t>
            </a:r>
            <a:r>
              <a:rPr lang="ru-RU" sz="2400" dirty="0"/>
              <a:t> </a:t>
            </a:r>
            <a:r>
              <a:rPr lang="ru-RU" sz="2400" dirty="0" err="1"/>
              <a:t>статті</a:t>
            </a:r>
            <a:r>
              <a:rPr lang="ru-RU" sz="2400" dirty="0"/>
              <a:t>, </a:t>
            </a:r>
            <a:r>
              <a:rPr lang="ru-RU" sz="2400" dirty="0" err="1"/>
              <a:t>які</a:t>
            </a:r>
            <a:r>
              <a:rPr lang="ru-RU" sz="2400" dirty="0"/>
              <a:t> </a:t>
            </a:r>
            <a:r>
              <a:rPr lang="ru-RU" sz="2400" dirty="0" err="1"/>
              <a:t>призвели</a:t>
            </a:r>
            <a:r>
              <a:rPr lang="ru-RU" sz="2400" dirty="0"/>
              <a:t> до </a:t>
            </a:r>
            <a:r>
              <a:rPr lang="ru-RU" sz="2400" dirty="0" err="1"/>
              <a:t>загибелі</a:t>
            </a:r>
            <a:r>
              <a:rPr lang="ru-RU" sz="2400" dirty="0"/>
              <a:t> людей </a:t>
            </a:r>
            <a:r>
              <a:rPr lang="ru-RU" sz="2400" dirty="0" err="1"/>
              <a:t>або</a:t>
            </a:r>
            <a:r>
              <a:rPr lang="ru-RU" sz="2400" dirty="0"/>
              <a:t> </a:t>
            </a:r>
            <a:r>
              <a:rPr lang="ru-RU" sz="2400" dirty="0" err="1"/>
              <a:t>інших</a:t>
            </a:r>
            <a:r>
              <a:rPr lang="ru-RU" sz="2400" dirty="0"/>
              <a:t> тяжких </a:t>
            </a:r>
            <a:r>
              <a:rPr lang="ru-RU" sz="2400" dirty="0" err="1"/>
              <a:t>наслідків</a:t>
            </a:r>
            <a:r>
              <a:rPr lang="ru-RU" sz="24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435280" cy="223224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marL="0" indent="0" algn="just">
              <a:buNone/>
            </a:pPr>
            <a:r>
              <a:rPr lang="uk-UA" b="1" i="1" u="sng" dirty="0"/>
              <a:t>Безпосередній об’єкт (основний)</a:t>
            </a:r>
            <a:r>
              <a:rPr lang="uk-UA" dirty="0"/>
              <a:t> – </a:t>
            </a:r>
            <a:r>
              <a:rPr lang="uk-UA" dirty="0" err="1"/>
              <a:t>суспiльнi</a:t>
            </a:r>
            <a:r>
              <a:rPr lang="uk-UA" dirty="0"/>
              <a:t> </a:t>
            </a:r>
            <a:r>
              <a:rPr lang="uk-UA" dirty="0" err="1"/>
              <a:t>вiдносини</a:t>
            </a:r>
            <a:r>
              <a:rPr lang="uk-UA" dirty="0"/>
              <a:t> щодо забезпечення </a:t>
            </a:r>
            <a:r>
              <a:rPr lang="uk-UA" dirty="0" err="1"/>
              <a:t>територiальної</a:t>
            </a:r>
            <a:r>
              <a:rPr lang="uk-UA" dirty="0"/>
              <a:t> </a:t>
            </a:r>
            <a:r>
              <a:rPr lang="uk-UA" dirty="0" err="1"/>
              <a:t>цiлiсностi</a:t>
            </a:r>
            <a:r>
              <a:rPr lang="uk-UA" dirty="0"/>
              <a:t> й недоторканності України в межах встановлених державних </a:t>
            </a:r>
            <a:r>
              <a:rPr lang="uk-UA" dirty="0" err="1"/>
              <a:t>кордонiв</a:t>
            </a:r>
            <a:r>
              <a:rPr lang="uk-UA" dirty="0"/>
              <a:t>, як </a:t>
            </a:r>
            <a:r>
              <a:rPr lang="uk-UA" dirty="0" err="1"/>
              <a:t>невiд’мної</a:t>
            </a:r>
            <a:r>
              <a:rPr lang="uk-UA" dirty="0"/>
              <a:t> складової </a:t>
            </a:r>
            <a:r>
              <a:rPr lang="uk-UA" dirty="0" err="1"/>
              <a:t>самостiйностi</a:t>
            </a:r>
            <a:r>
              <a:rPr lang="uk-UA" dirty="0"/>
              <a:t> та </a:t>
            </a:r>
            <a:r>
              <a:rPr lang="uk-UA" dirty="0" err="1"/>
              <a:t>незалежностi</a:t>
            </a:r>
            <a:r>
              <a:rPr lang="uk-UA" dirty="0"/>
              <a:t>.</a:t>
            </a:r>
          </a:p>
          <a:p>
            <a:pPr marL="0" indent="0" algn="just">
              <a:buNone/>
            </a:pPr>
            <a:endParaRPr lang="ru-RU" dirty="0"/>
          </a:p>
        </p:txBody>
      </p:sp>
      <p:pic>
        <p:nvPicPr>
          <p:cNvPr id="1026" name="Picture 2" descr="C:\Users\lenvo\Desktop\250px-Kiev_highlighted.JPG"/>
          <p:cNvPicPr>
            <a:picLocks noChangeAspect="1" noChangeArrowheads="1"/>
          </p:cNvPicPr>
          <p:nvPr/>
        </p:nvPicPr>
        <p:blipFill>
          <a:blip r:embed="rId2" cstate="print"/>
          <a:srcRect/>
          <a:stretch>
            <a:fillRect/>
          </a:stretch>
        </p:blipFill>
        <p:spPr bwMode="auto">
          <a:xfrm>
            <a:off x="4139952" y="2996952"/>
            <a:ext cx="4480644" cy="31364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332656"/>
            <a:ext cx="8208912" cy="56871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uk-UA" sz="3200" b="1" i="1" u="sng" dirty="0"/>
              <a:t>Безпосередній об’єкт (додатковий):</a:t>
            </a:r>
            <a:endParaRPr lang="ru-RU" sz="3200" dirty="0"/>
          </a:p>
          <a:p>
            <a:pPr marL="0" indent="0" algn="just">
              <a:buNone/>
            </a:pPr>
            <a:r>
              <a:rPr lang="ru-RU" sz="3200" dirty="0"/>
              <a:t>1) </a:t>
            </a:r>
            <a:r>
              <a:rPr lang="ru-RU" sz="3200" dirty="0" err="1"/>
              <a:t>інтереси</a:t>
            </a:r>
            <a:r>
              <a:rPr lang="ru-RU" sz="3200" dirty="0"/>
              <a:t> </a:t>
            </a:r>
            <a:r>
              <a:rPr lang="ru-RU" sz="3200" dirty="0" err="1"/>
              <a:t>держави</a:t>
            </a:r>
            <a:r>
              <a:rPr lang="ru-RU" sz="3200" dirty="0"/>
              <a:t> в </a:t>
            </a:r>
            <a:r>
              <a:rPr lang="ru-RU" sz="3200" dirty="0" err="1"/>
              <a:t>сфері</a:t>
            </a:r>
            <a:r>
              <a:rPr lang="ru-RU" sz="3200" dirty="0"/>
              <a:t> </a:t>
            </a:r>
            <a:r>
              <a:rPr lang="ru-RU" sz="3200" dirty="0" err="1"/>
              <a:t>сприяння</a:t>
            </a:r>
            <a:r>
              <a:rPr lang="ru-RU" sz="3200" dirty="0"/>
              <a:t> </a:t>
            </a:r>
            <a:r>
              <a:rPr lang="ru-RU" sz="3200" dirty="0" err="1"/>
              <a:t>консолідації</a:t>
            </a:r>
            <a:r>
              <a:rPr lang="ru-RU" sz="3200" dirty="0"/>
              <a:t> </a:t>
            </a:r>
            <a:r>
              <a:rPr lang="ru-RU" sz="3200" dirty="0" err="1"/>
              <a:t>і</a:t>
            </a:r>
            <a:r>
              <a:rPr lang="ru-RU" sz="3200" dirty="0"/>
              <a:t> </a:t>
            </a:r>
            <a:r>
              <a:rPr lang="ru-RU" sz="3200" dirty="0" err="1"/>
              <a:t>розвитку</a:t>
            </a:r>
            <a:r>
              <a:rPr lang="ru-RU" sz="3200" dirty="0"/>
              <a:t> </a:t>
            </a:r>
            <a:r>
              <a:rPr lang="ru-RU" sz="3200" dirty="0" err="1"/>
              <a:t>української</a:t>
            </a:r>
            <a:r>
              <a:rPr lang="ru-RU" sz="3200" dirty="0"/>
              <a:t> </a:t>
            </a:r>
            <a:r>
              <a:rPr lang="ru-RU" sz="3200" dirty="0" err="1"/>
              <a:t>нації</a:t>
            </a:r>
            <a:r>
              <a:rPr lang="ru-RU" sz="3200" dirty="0"/>
              <a:t>;</a:t>
            </a:r>
          </a:p>
          <a:p>
            <a:pPr marL="0" indent="0" algn="just">
              <a:buNone/>
            </a:pPr>
            <a:r>
              <a:rPr lang="ru-RU" sz="3200" dirty="0"/>
              <a:t>2) </a:t>
            </a:r>
            <a:r>
              <a:rPr lang="ru-RU" sz="3200" dirty="0" err="1"/>
              <a:t>інтереси</a:t>
            </a:r>
            <a:r>
              <a:rPr lang="ru-RU" sz="3200" dirty="0"/>
              <a:t> </a:t>
            </a:r>
            <a:r>
              <a:rPr lang="ru-RU" sz="3200" dirty="0" err="1"/>
              <a:t>суспільства</a:t>
            </a:r>
            <a:r>
              <a:rPr lang="ru-RU" sz="3200" dirty="0"/>
              <a:t> </a:t>
            </a:r>
            <a:r>
              <a:rPr lang="ru-RU" sz="3200" dirty="0" err="1"/>
              <a:t>і</a:t>
            </a:r>
            <a:r>
              <a:rPr lang="ru-RU" sz="3200" dirty="0"/>
              <a:t> </a:t>
            </a:r>
            <a:r>
              <a:rPr lang="ru-RU" sz="3200" dirty="0" err="1"/>
              <a:t>держави</a:t>
            </a:r>
            <a:r>
              <a:rPr lang="ru-RU" sz="3200" dirty="0"/>
              <a:t> у </a:t>
            </a:r>
            <a:r>
              <a:rPr lang="ru-RU" sz="3200" dirty="0" err="1"/>
              <a:t>сфері</a:t>
            </a:r>
            <a:r>
              <a:rPr lang="ru-RU" sz="3200" dirty="0"/>
              <a:t> </a:t>
            </a:r>
            <a:r>
              <a:rPr lang="ru-RU" sz="3200" dirty="0" err="1"/>
              <a:t>захисту</a:t>
            </a:r>
            <a:r>
              <a:rPr lang="ru-RU" sz="3200" dirty="0"/>
              <a:t> </a:t>
            </a:r>
            <a:r>
              <a:rPr lang="ru-RU" sz="3200" dirty="0" err="1"/>
              <a:t>життя</a:t>
            </a:r>
            <a:r>
              <a:rPr lang="ru-RU" sz="3200" dirty="0"/>
              <a:t> </a:t>
            </a:r>
            <a:r>
              <a:rPr lang="ru-RU" sz="3200" dirty="0" err="1"/>
              <a:t>людини</a:t>
            </a:r>
            <a:r>
              <a:rPr lang="ru-RU" sz="3200" dirty="0"/>
              <a:t>, а </a:t>
            </a:r>
            <a:r>
              <a:rPr lang="ru-RU" sz="3200" dirty="0" err="1"/>
              <a:t>також</a:t>
            </a:r>
            <a:r>
              <a:rPr lang="ru-RU" sz="3200" dirty="0"/>
              <a:t> особа – </a:t>
            </a:r>
            <a:r>
              <a:rPr lang="ru-RU" sz="3200" dirty="0" err="1"/>
              <a:t>її</a:t>
            </a:r>
            <a:r>
              <a:rPr lang="ru-RU" sz="3200" dirty="0"/>
              <a:t> </a:t>
            </a:r>
            <a:r>
              <a:rPr lang="ru-RU" sz="3200" dirty="0" err="1"/>
              <a:t>життя</a:t>
            </a:r>
            <a:r>
              <a:rPr lang="ru-RU" sz="3200" dirty="0"/>
              <a:t> (ч. 3 ст. 110 КК);</a:t>
            </a:r>
          </a:p>
          <a:p>
            <a:pPr marL="0" indent="0" algn="just">
              <a:buNone/>
            </a:pPr>
            <a:r>
              <a:rPr lang="ru-RU" sz="3200" dirty="0"/>
              <a:t>3) здоров</a:t>
            </a:r>
            <a:r>
              <a:rPr lang="uk-UA" sz="3200" dirty="0"/>
              <a:t>’</a:t>
            </a:r>
            <a:r>
              <a:rPr lang="ru-RU" sz="3200" dirty="0"/>
              <a:t>я особи, </a:t>
            </a:r>
            <a:r>
              <a:rPr lang="ru-RU" sz="3200" dirty="0" err="1"/>
              <a:t>власність</a:t>
            </a:r>
            <a:r>
              <a:rPr lang="ru-RU" sz="3200" dirty="0"/>
              <a:t>, </a:t>
            </a:r>
            <a:r>
              <a:rPr lang="ru-RU" sz="3200" dirty="0" err="1"/>
              <a:t>громадський</a:t>
            </a:r>
            <a:r>
              <a:rPr lang="ru-RU" sz="3200" dirty="0"/>
              <a:t> порядок, </a:t>
            </a:r>
            <a:r>
              <a:rPr lang="ru-RU" sz="3200" dirty="0" err="1"/>
              <a:t>взаємовідносини</a:t>
            </a:r>
            <a:r>
              <a:rPr lang="ru-RU" sz="3200" dirty="0"/>
              <a:t> </a:t>
            </a:r>
            <a:r>
              <a:rPr lang="ru-RU" sz="3200" dirty="0" err="1"/>
              <a:t>з</a:t>
            </a:r>
            <a:r>
              <a:rPr lang="ru-RU" sz="3200" dirty="0"/>
              <a:t> </a:t>
            </a:r>
            <a:r>
              <a:rPr lang="ru-RU" sz="3200" dirty="0" err="1"/>
              <a:t>іншими</a:t>
            </a:r>
            <a:r>
              <a:rPr lang="ru-RU" sz="3200" dirty="0"/>
              <a:t> державами </a:t>
            </a:r>
            <a:r>
              <a:rPr lang="ru-RU" sz="3200" dirty="0" err="1"/>
              <a:t>тощо</a:t>
            </a:r>
            <a:r>
              <a:rPr lang="ru-RU" sz="3200" dirty="0"/>
              <a:t>, в </a:t>
            </a:r>
            <a:r>
              <a:rPr lang="ru-RU" sz="3200" dirty="0" err="1"/>
              <a:t>залежності</a:t>
            </a:r>
            <a:r>
              <a:rPr lang="ru-RU" sz="3200" dirty="0"/>
              <a:t> </a:t>
            </a:r>
            <a:r>
              <a:rPr lang="ru-RU" sz="3200" dirty="0" err="1"/>
              <a:t>від</a:t>
            </a:r>
            <a:r>
              <a:rPr lang="ru-RU" sz="3200" dirty="0"/>
              <a:t> </a:t>
            </a:r>
            <a:r>
              <a:rPr lang="ru-RU" sz="3200" dirty="0" err="1"/>
              <a:t>заподіяної</a:t>
            </a:r>
            <a:r>
              <a:rPr lang="ru-RU" sz="3200" dirty="0"/>
              <a:t> </a:t>
            </a:r>
            <a:r>
              <a:rPr lang="ru-RU" sz="3200" dirty="0" err="1"/>
              <a:t>шкоди</a:t>
            </a:r>
            <a:r>
              <a:rPr lang="ru-RU" sz="3200" dirty="0"/>
              <a:t> у </a:t>
            </a:r>
            <a:r>
              <a:rPr lang="ru-RU" sz="3200" dirty="0" err="1"/>
              <a:t>вигляді</a:t>
            </a:r>
            <a:r>
              <a:rPr lang="ru-RU" sz="3200" dirty="0"/>
              <a:t> </a:t>
            </a:r>
            <a:r>
              <a:rPr lang="ru-RU" sz="3200" dirty="0" err="1"/>
              <a:t>інших</a:t>
            </a:r>
            <a:r>
              <a:rPr lang="ru-RU" sz="3200" dirty="0"/>
              <a:t> тяжких </a:t>
            </a:r>
            <a:r>
              <a:rPr lang="ru-RU" sz="3200" dirty="0" err="1"/>
              <a:t>наслідків</a:t>
            </a:r>
            <a:r>
              <a:rPr lang="ru-RU" sz="3200" dirty="0"/>
              <a:t>, </a:t>
            </a:r>
            <a:r>
              <a:rPr lang="ru-RU" sz="3200" dirty="0" err="1"/>
              <a:t>що</a:t>
            </a:r>
            <a:r>
              <a:rPr lang="ru-RU" sz="3200" dirty="0"/>
              <a:t> </a:t>
            </a:r>
            <a:r>
              <a:rPr lang="ru-RU" sz="3200" dirty="0" err="1"/>
              <a:t>передбачено</a:t>
            </a:r>
            <a:r>
              <a:rPr lang="ru-RU" sz="3200" dirty="0"/>
              <a:t> ч. 3 ст. 110 КК.</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34082"/>
          </a:xfrm>
        </p:spPr>
        <p:txBody>
          <a:bodyPr>
            <a:normAutofit fontScale="90000"/>
          </a:bodyPr>
          <a:lstStyle/>
          <a:p>
            <a:r>
              <a:rPr lang="ru-RU" b="1" i="1" u="sng" dirty="0" err="1">
                <a:solidFill>
                  <a:schemeClr val="tx1"/>
                </a:solidFill>
              </a:rPr>
              <a:t>Об’єктивна</a:t>
            </a:r>
            <a:r>
              <a:rPr lang="ru-RU" b="1" i="1" u="sng" dirty="0">
                <a:solidFill>
                  <a:schemeClr val="tx1"/>
                </a:solidFill>
              </a:rPr>
              <a:t> сторона</a:t>
            </a:r>
            <a:r>
              <a:rPr lang="ru-RU" dirty="0">
                <a:solidFill>
                  <a:schemeClr val="tx1"/>
                </a:solidFill>
              </a:rPr>
              <a:t> </a:t>
            </a:r>
          </a:p>
        </p:txBody>
      </p:sp>
      <p:sp>
        <p:nvSpPr>
          <p:cNvPr id="3" name="Содержимое 2"/>
          <p:cNvSpPr>
            <a:spLocks noGrp="1"/>
          </p:cNvSpPr>
          <p:nvPr>
            <p:ph sz="quarter" idx="1"/>
          </p:nvPr>
        </p:nvSpPr>
        <p:spPr>
          <a:xfrm>
            <a:off x="251520" y="1052736"/>
            <a:ext cx="8435280" cy="50405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pPr marL="268288" lvl="0" indent="-268288" algn="just">
              <a:buFont typeface="Wingdings" pitchFamily="2" charset="2"/>
              <a:buChar char="Ø"/>
            </a:pPr>
            <a:r>
              <a:rPr lang="ru-RU" sz="3600" dirty="0" err="1"/>
              <a:t>дії</a:t>
            </a:r>
            <a:r>
              <a:rPr lang="ru-RU" sz="3600" dirty="0"/>
              <a:t>, </a:t>
            </a:r>
            <a:r>
              <a:rPr lang="ru-RU" sz="3600" dirty="0" err="1"/>
              <a:t>вчинені</a:t>
            </a:r>
            <a:r>
              <a:rPr lang="ru-RU" sz="3600" dirty="0"/>
              <a:t> </a:t>
            </a:r>
            <a:r>
              <a:rPr lang="ru-RU" sz="3600" dirty="0" err="1"/>
              <a:t>з</a:t>
            </a:r>
            <a:r>
              <a:rPr lang="ru-RU" sz="3600" dirty="0"/>
              <a:t> метою </a:t>
            </a:r>
            <a:r>
              <a:rPr lang="ru-RU" sz="3600" dirty="0" err="1"/>
              <a:t>зміни</a:t>
            </a:r>
            <a:r>
              <a:rPr lang="ru-RU" sz="3600" dirty="0"/>
              <a:t> меж </a:t>
            </a:r>
            <a:r>
              <a:rPr lang="ru-RU" sz="3600" dirty="0" err="1"/>
              <a:t>території</a:t>
            </a:r>
            <a:r>
              <a:rPr lang="ru-RU" sz="3600" dirty="0"/>
              <a:t> </a:t>
            </a:r>
            <a:r>
              <a:rPr lang="ru-RU" sz="3600" dirty="0" err="1"/>
              <a:t>України</a:t>
            </a:r>
            <a:r>
              <a:rPr lang="ru-RU" sz="3600" dirty="0"/>
              <a:t>;</a:t>
            </a:r>
          </a:p>
          <a:p>
            <a:pPr marL="268288" lvl="0" indent="-268288" algn="just">
              <a:buFont typeface="Wingdings" pitchFamily="2" charset="2"/>
              <a:buChar char="Ø"/>
            </a:pPr>
            <a:r>
              <a:rPr lang="ru-RU" sz="3600" dirty="0" err="1"/>
              <a:t>дії</a:t>
            </a:r>
            <a:r>
              <a:rPr lang="ru-RU" sz="3600" dirty="0"/>
              <a:t>, </a:t>
            </a:r>
            <a:r>
              <a:rPr lang="ru-RU" sz="3600" dirty="0" err="1"/>
              <a:t>вчинені</a:t>
            </a:r>
            <a:r>
              <a:rPr lang="ru-RU" sz="3600" dirty="0"/>
              <a:t> </a:t>
            </a:r>
            <a:r>
              <a:rPr lang="ru-RU" sz="3600" dirty="0" err="1"/>
              <a:t>з</a:t>
            </a:r>
            <a:r>
              <a:rPr lang="ru-RU" sz="3600" dirty="0"/>
              <a:t> метою </a:t>
            </a:r>
            <a:r>
              <a:rPr lang="ru-RU" sz="3600" dirty="0" err="1"/>
              <a:t>зміни</a:t>
            </a:r>
            <a:r>
              <a:rPr lang="ru-RU" sz="3600" dirty="0"/>
              <a:t> державного кордону </a:t>
            </a:r>
            <a:r>
              <a:rPr lang="ru-RU" sz="3600" dirty="0" err="1"/>
              <a:t>України</a:t>
            </a:r>
            <a:r>
              <a:rPr lang="ru-RU" sz="3600" dirty="0"/>
              <a:t>;</a:t>
            </a:r>
          </a:p>
          <a:p>
            <a:pPr marL="268288" lvl="0" indent="-268288" algn="just">
              <a:buFont typeface="Wingdings" pitchFamily="2" charset="2"/>
              <a:buChar char="Ø"/>
            </a:pPr>
            <a:r>
              <a:rPr lang="ru-RU" sz="3600" dirty="0" err="1"/>
              <a:t>публічні</a:t>
            </a:r>
            <a:r>
              <a:rPr lang="ru-RU" sz="3600" dirty="0"/>
              <a:t> </a:t>
            </a:r>
            <a:r>
              <a:rPr lang="ru-RU" sz="3600" dirty="0" err="1"/>
              <a:t>заклики</a:t>
            </a:r>
            <a:r>
              <a:rPr lang="ru-RU" sz="3600" dirty="0"/>
              <a:t> до </a:t>
            </a:r>
            <a:r>
              <a:rPr lang="ru-RU" sz="3600" dirty="0" err="1"/>
              <a:t>вчинення</a:t>
            </a:r>
            <a:r>
              <a:rPr lang="ru-RU" sz="3600" dirty="0"/>
              <a:t> таких </a:t>
            </a:r>
            <a:r>
              <a:rPr lang="ru-RU" sz="3600" dirty="0" err="1"/>
              <a:t>дій</a:t>
            </a:r>
            <a:r>
              <a:rPr lang="ru-RU" sz="3600" dirty="0"/>
              <a:t>;</a:t>
            </a:r>
          </a:p>
          <a:p>
            <a:pPr marL="268288" indent="-268288" algn="just">
              <a:buFont typeface="Wingdings" pitchFamily="2" charset="2"/>
              <a:buChar char="Ø"/>
            </a:pPr>
            <a:r>
              <a:rPr lang="ru-RU" sz="3600" dirty="0" err="1"/>
              <a:t>розповсюдження</a:t>
            </a:r>
            <a:r>
              <a:rPr lang="ru-RU" sz="3600" dirty="0"/>
              <a:t> </a:t>
            </a:r>
            <a:r>
              <a:rPr lang="ru-RU" sz="3600" dirty="0" err="1"/>
              <a:t>матеріалів</a:t>
            </a:r>
            <a:r>
              <a:rPr lang="ru-RU" sz="3600" dirty="0"/>
              <a:t> </a:t>
            </a:r>
            <a:r>
              <a:rPr lang="ru-RU" sz="3600" dirty="0" err="1"/>
              <a:t>із</a:t>
            </a:r>
            <a:r>
              <a:rPr lang="ru-RU" sz="3600" dirty="0"/>
              <a:t> </a:t>
            </a:r>
            <a:r>
              <a:rPr lang="ru-RU" sz="3600" dirty="0" err="1"/>
              <a:t>закликами</a:t>
            </a:r>
            <a:r>
              <a:rPr lang="ru-RU" sz="3600" dirty="0"/>
              <a:t> до </a:t>
            </a:r>
            <a:r>
              <a:rPr lang="ru-RU" sz="3600" dirty="0" err="1"/>
              <a:t>вчинення</a:t>
            </a:r>
            <a:r>
              <a:rPr lang="ru-RU" sz="3600" dirty="0"/>
              <a:t> таких </a:t>
            </a:r>
            <a:r>
              <a:rPr lang="ru-RU" sz="3600" dirty="0" err="1"/>
              <a:t>дій</a:t>
            </a:r>
            <a:endParaRPr lang="ru-RU"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640960" cy="6192688"/>
          </a:xfrm>
        </p:spPr>
        <p:txBody>
          <a:bodyPr/>
          <a:lstStyle/>
          <a:p>
            <a:endParaRPr lang="ru-RU" dirty="0"/>
          </a:p>
        </p:txBody>
      </p:sp>
      <p:sp>
        <p:nvSpPr>
          <p:cNvPr id="4" name="Багетная рамка 3"/>
          <p:cNvSpPr/>
          <p:nvPr/>
        </p:nvSpPr>
        <p:spPr>
          <a:xfrm>
            <a:off x="395536" y="332656"/>
            <a:ext cx="4032448" cy="216024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b="1" i="1" dirty="0" err="1"/>
              <a:t>кр</a:t>
            </a:r>
            <a:r>
              <a:rPr lang="ru-RU" sz="3600" b="1" i="1" dirty="0"/>
              <a:t>. пр. </a:t>
            </a:r>
            <a:r>
              <a:rPr lang="ru-RU" sz="3600" b="1" i="1" dirty="0" err="1"/>
              <a:t>з</a:t>
            </a:r>
            <a:r>
              <a:rPr lang="ru-RU" sz="3600" b="1" i="1" dirty="0"/>
              <a:t> </a:t>
            </a:r>
            <a:r>
              <a:rPr lang="ru-RU" sz="3600" b="1" i="1" dirty="0" err="1"/>
              <a:t>формальним</a:t>
            </a:r>
            <a:r>
              <a:rPr lang="ru-RU" sz="3600" b="1" i="1" dirty="0"/>
              <a:t> складом</a:t>
            </a:r>
            <a:endParaRPr lang="ru-RU" sz="3600" dirty="0"/>
          </a:p>
        </p:txBody>
      </p:sp>
      <p:sp>
        <p:nvSpPr>
          <p:cNvPr id="5" name="Загнутый угол 4"/>
          <p:cNvSpPr/>
          <p:nvPr/>
        </p:nvSpPr>
        <p:spPr>
          <a:xfrm>
            <a:off x="5076056" y="1196752"/>
            <a:ext cx="3672408" cy="1994520"/>
          </a:xfrm>
          <a:prstGeom prst="foldedCorner">
            <a:avLst/>
          </a:prstGeom>
          <a:effectLst>
            <a:outerShdw blurRad="152400" dist="317500" dir="5400000" sx="90000" sy="-19000" rotWithShape="0">
              <a:prstClr val="black">
                <a:alpha val="15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b="1" i="1" dirty="0"/>
              <a:t>ч. 3 ст. 110 КК – </a:t>
            </a:r>
            <a:r>
              <a:rPr lang="ru-RU" sz="3600" b="1" i="1" dirty="0" err="1"/>
              <a:t>з</a:t>
            </a:r>
            <a:r>
              <a:rPr lang="ru-RU" sz="3600" b="1" i="1" dirty="0"/>
              <a:t> </a:t>
            </a:r>
            <a:r>
              <a:rPr lang="ru-RU" sz="3600" b="1" i="1" dirty="0" err="1"/>
              <a:t>матеріальним</a:t>
            </a:r>
            <a:endParaRPr lang="ru-RU" sz="3600" dirty="0"/>
          </a:p>
        </p:txBody>
      </p:sp>
      <p:pic>
        <p:nvPicPr>
          <p:cNvPr id="2050" name="Picture 2" descr="C:\Users\lenvo\Desktop\1028750031.jpg"/>
          <p:cNvPicPr>
            <a:picLocks noChangeAspect="1" noChangeArrowheads="1"/>
          </p:cNvPicPr>
          <p:nvPr/>
        </p:nvPicPr>
        <p:blipFill>
          <a:blip r:embed="rId2" cstate="print"/>
          <a:srcRect/>
          <a:stretch>
            <a:fillRect/>
          </a:stretch>
        </p:blipFill>
        <p:spPr bwMode="auto">
          <a:xfrm>
            <a:off x="1547664" y="3284984"/>
            <a:ext cx="5822224" cy="314982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634082"/>
          </a:xfrm>
        </p:spPr>
        <p:txBody>
          <a:bodyPr>
            <a:noAutofit/>
          </a:bodyPr>
          <a:lstStyle/>
          <a:p>
            <a:r>
              <a:rPr lang="ru-RU" sz="3600" b="1" i="1" u="sng" dirty="0" err="1">
                <a:solidFill>
                  <a:schemeClr val="tx1"/>
                </a:solidFill>
              </a:rPr>
              <a:t>Суб</a:t>
            </a:r>
            <a:r>
              <a:rPr lang="uk-UA" sz="3600" b="1" i="1" u="sng" dirty="0">
                <a:solidFill>
                  <a:schemeClr val="tx1"/>
                </a:solidFill>
              </a:rPr>
              <a:t>’</a:t>
            </a:r>
            <a:r>
              <a:rPr lang="ru-RU" sz="3600" b="1" i="1" u="sng" dirty="0" err="1">
                <a:solidFill>
                  <a:schemeClr val="tx1"/>
                </a:solidFill>
              </a:rPr>
              <a:t>єктивна</a:t>
            </a:r>
            <a:r>
              <a:rPr lang="ru-RU" sz="3600" b="1" i="1" u="sng" dirty="0">
                <a:solidFill>
                  <a:schemeClr val="tx1"/>
                </a:solidFill>
              </a:rPr>
              <a:t> сторона</a:t>
            </a:r>
            <a:r>
              <a:rPr lang="ru-RU" sz="3600" dirty="0">
                <a:solidFill>
                  <a:schemeClr val="tx1"/>
                </a:solidFill>
              </a:rPr>
              <a:t> </a:t>
            </a:r>
          </a:p>
        </p:txBody>
      </p:sp>
      <p:sp>
        <p:nvSpPr>
          <p:cNvPr id="3" name="Содержимое 2"/>
          <p:cNvSpPr>
            <a:spLocks noGrp="1"/>
          </p:cNvSpPr>
          <p:nvPr>
            <p:ph sz="quarter" idx="1"/>
          </p:nvPr>
        </p:nvSpPr>
        <p:spPr>
          <a:xfrm>
            <a:off x="251520" y="1052736"/>
            <a:ext cx="8435280" cy="5544616"/>
          </a:xfrm>
        </p:spPr>
        <p:txBody>
          <a:bodyPr/>
          <a:lstStyle/>
          <a:p>
            <a:pPr>
              <a:buNone/>
            </a:pPr>
            <a:endParaRPr lang="ru-RU" dirty="0"/>
          </a:p>
        </p:txBody>
      </p:sp>
      <p:sp>
        <p:nvSpPr>
          <p:cNvPr id="4" name="Багетная рамка 3"/>
          <p:cNvSpPr/>
          <p:nvPr/>
        </p:nvSpPr>
        <p:spPr>
          <a:xfrm>
            <a:off x="683568" y="1268760"/>
            <a:ext cx="2520280" cy="1800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a:t>прям</a:t>
            </a:r>
            <a:r>
              <a:rPr lang="uk-UA" sz="3600" dirty="0" err="1"/>
              <a:t>ий</a:t>
            </a:r>
            <a:r>
              <a:rPr lang="ru-RU" sz="3600" dirty="0"/>
              <a:t> </a:t>
            </a:r>
            <a:r>
              <a:rPr lang="ru-RU" sz="3600" dirty="0" err="1"/>
              <a:t>умис</a:t>
            </a:r>
            <a:r>
              <a:rPr lang="uk-UA" sz="3600" dirty="0" err="1"/>
              <a:t>ел</a:t>
            </a:r>
            <a:endParaRPr lang="ru-RU" sz="3600" dirty="0"/>
          </a:p>
          <a:p>
            <a:pPr algn="ctr"/>
            <a:endParaRPr lang="ru-RU" dirty="0"/>
          </a:p>
        </p:txBody>
      </p:sp>
      <p:sp>
        <p:nvSpPr>
          <p:cNvPr id="5" name="Багетная рамка 4"/>
          <p:cNvSpPr/>
          <p:nvPr/>
        </p:nvSpPr>
        <p:spPr>
          <a:xfrm>
            <a:off x="3563888" y="2636912"/>
            <a:ext cx="4680520" cy="36004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dirty="0"/>
              <a:t>Мета – </a:t>
            </a:r>
            <a:r>
              <a:rPr lang="ru-RU" sz="3600" dirty="0" err="1"/>
              <a:t>змінити</a:t>
            </a:r>
            <a:r>
              <a:rPr lang="ru-RU" sz="3600" dirty="0"/>
              <a:t> </a:t>
            </a:r>
            <a:r>
              <a:rPr lang="ru-RU" sz="3600" dirty="0" err="1"/>
              <a:t>межі</a:t>
            </a:r>
            <a:r>
              <a:rPr lang="ru-RU" sz="3600" dirty="0"/>
              <a:t> </a:t>
            </a:r>
            <a:r>
              <a:rPr lang="ru-RU" sz="3600" dirty="0" err="1"/>
              <a:t>території</a:t>
            </a:r>
            <a:r>
              <a:rPr lang="ru-RU" sz="3600" dirty="0"/>
              <a:t> </a:t>
            </a:r>
            <a:r>
              <a:rPr lang="ru-RU" sz="3600" dirty="0" err="1"/>
              <a:t>або</a:t>
            </a:r>
            <a:r>
              <a:rPr lang="ru-RU" sz="3600" dirty="0"/>
              <a:t> державного кордону </a:t>
            </a:r>
            <a:r>
              <a:rPr lang="ru-RU" sz="3600" dirty="0" err="1"/>
              <a:t>України</a:t>
            </a:r>
            <a:endParaRPr lang="ru-RU"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78098"/>
          </a:xfrm>
        </p:spPr>
        <p:txBody>
          <a:bodyPr>
            <a:normAutofit/>
          </a:bodyPr>
          <a:lstStyle/>
          <a:p>
            <a:r>
              <a:rPr lang="uk-UA" sz="3600" b="1" dirty="0">
                <a:solidFill>
                  <a:schemeClr val="tx1"/>
                </a:solidFill>
              </a:rPr>
              <a:t>Суб’єкт</a:t>
            </a:r>
            <a:endParaRPr lang="ru-RU" sz="3600" b="1" dirty="0">
              <a:solidFill>
                <a:schemeClr val="tx1"/>
              </a:solidFill>
            </a:endParaRPr>
          </a:p>
        </p:txBody>
      </p:sp>
      <p:sp>
        <p:nvSpPr>
          <p:cNvPr id="3" name="Содержимое 2"/>
          <p:cNvSpPr>
            <a:spLocks noGrp="1"/>
          </p:cNvSpPr>
          <p:nvPr>
            <p:ph sz="quarter" idx="1"/>
          </p:nvPr>
        </p:nvSpPr>
        <p:spPr>
          <a:xfrm>
            <a:off x="251520" y="1052736"/>
            <a:ext cx="8640960" cy="5472608"/>
          </a:xfrm>
        </p:spPr>
        <p:txBody>
          <a:bodyPr/>
          <a:lstStyle/>
          <a:p>
            <a:pPr>
              <a:buNone/>
            </a:pPr>
            <a:endParaRPr lang="uk-UA" dirty="0"/>
          </a:p>
          <a:p>
            <a:pPr>
              <a:buNone/>
            </a:pPr>
            <a:endParaRPr lang="uk-UA" dirty="0"/>
          </a:p>
          <a:p>
            <a:pPr>
              <a:buNone/>
            </a:pPr>
            <a:endParaRPr lang="uk-UA" dirty="0"/>
          </a:p>
          <a:p>
            <a:pPr algn="just">
              <a:buNone/>
            </a:pPr>
            <a:r>
              <a:rPr lang="uk-UA" dirty="0"/>
              <a:t>				</a:t>
            </a:r>
            <a:r>
              <a:rPr lang="uk-UA" sz="3600" dirty="0"/>
              <a:t>АБО</a:t>
            </a:r>
            <a:endParaRPr lang="ru-RU" sz="3600" dirty="0"/>
          </a:p>
        </p:txBody>
      </p:sp>
      <p:sp>
        <p:nvSpPr>
          <p:cNvPr id="4" name="Загнутый угол 3"/>
          <p:cNvSpPr/>
          <p:nvPr/>
        </p:nvSpPr>
        <p:spPr>
          <a:xfrm>
            <a:off x="971600" y="1268760"/>
            <a:ext cx="2448272" cy="9144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dirty="0"/>
              <a:t>Загальний</a:t>
            </a:r>
            <a:endParaRPr lang="ru-RU" sz="3600" dirty="0"/>
          </a:p>
        </p:txBody>
      </p:sp>
      <p:sp>
        <p:nvSpPr>
          <p:cNvPr id="5" name="Загнутый угол 4"/>
          <p:cNvSpPr/>
          <p:nvPr/>
        </p:nvSpPr>
        <p:spPr>
          <a:xfrm>
            <a:off x="4499992" y="2996952"/>
            <a:ext cx="3816424" cy="324036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uk-UA" sz="3600" dirty="0"/>
              <a:t>Спеціальний </a:t>
            </a:r>
            <a:r>
              <a:rPr lang="ru-RU" sz="3600" dirty="0"/>
              <a:t>(ч. 2 </a:t>
            </a:r>
            <a:r>
              <a:rPr lang="ru-RU" sz="3600" dirty="0" err="1"/>
              <a:t>і</a:t>
            </a:r>
            <a:r>
              <a:rPr lang="ru-RU" sz="3600" dirty="0"/>
              <a:t> ч. 3 ст. 110 КК) -  </a:t>
            </a:r>
            <a:r>
              <a:rPr lang="ru-RU" sz="3600" dirty="0" err="1"/>
              <a:t>може</a:t>
            </a:r>
            <a:r>
              <a:rPr lang="ru-RU" sz="3600" dirty="0"/>
              <a:t> бути </a:t>
            </a:r>
            <a:r>
              <a:rPr lang="ru-RU" sz="3600" dirty="0" err="1"/>
              <a:t>представник</a:t>
            </a:r>
            <a:r>
              <a:rPr lang="ru-RU" sz="3600" dirty="0"/>
              <a:t> </a:t>
            </a:r>
            <a:r>
              <a:rPr lang="ru-RU" sz="3600" dirty="0" err="1"/>
              <a:t>влади</a:t>
            </a:r>
            <a:r>
              <a:rPr lang="ru-RU" sz="36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06090"/>
          </a:xfrm>
        </p:spPr>
        <p:txBody>
          <a:bodyPr>
            <a:normAutofit/>
          </a:bodyPr>
          <a:lstStyle/>
          <a:p>
            <a:r>
              <a:rPr lang="ru-RU" sz="3600" b="1" dirty="0" err="1">
                <a:solidFill>
                  <a:schemeClr val="tx1"/>
                </a:solidFill>
              </a:rPr>
              <a:t>Кваліфікуючі</a:t>
            </a:r>
            <a:r>
              <a:rPr lang="ru-RU" sz="3600" b="1" dirty="0">
                <a:solidFill>
                  <a:schemeClr val="tx1"/>
                </a:solidFill>
              </a:rPr>
              <a:t> </a:t>
            </a:r>
            <a:r>
              <a:rPr lang="ru-RU" sz="3600" b="1" dirty="0" err="1">
                <a:solidFill>
                  <a:schemeClr val="tx1"/>
                </a:solidFill>
              </a:rPr>
              <a:t>ознаки</a:t>
            </a:r>
            <a:endParaRPr lang="ru-RU" sz="3600" b="1" dirty="0">
              <a:solidFill>
                <a:schemeClr val="tx1"/>
              </a:solidFill>
            </a:endParaRPr>
          </a:p>
        </p:txBody>
      </p:sp>
      <p:sp>
        <p:nvSpPr>
          <p:cNvPr id="3" name="Содержимое 2"/>
          <p:cNvSpPr>
            <a:spLocks noGrp="1"/>
          </p:cNvSpPr>
          <p:nvPr>
            <p:ph sz="quarter" idx="1"/>
          </p:nvPr>
        </p:nvSpPr>
        <p:spPr>
          <a:xfrm>
            <a:off x="395536" y="908720"/>
            <a:ext cx="8291264" cy="5544616"/>
          </a:xfrm>
        </p:spPr>
        <p:txBody>
          <a:bodyPr/>
          <a:lstStyle/>
          <a:p>
            <a:pPr marL="0" indent="358775">
              <a:buNone/>
            </a:pPr>
            <a:r>
              <a:rPr lang="ru-RU" sz="3200" dirty="0"/>
              <a:t>1) </a:t>
            </a:r>
            <a:r>
              <a:rPr lang="ru-RU" sz="3200" dirty="0" err="1"/>
              <a:t>дії</a:t>
            </a:r>
            <a:r>
              <a:rPr lang="ru-RU" sz="3200" dirty="0"/>
              <a:t>, </a:t>
            </a:r>
            <a:r>
              <a:rPr lang="ru-RU" sz="3200" dirty="0" err="1"/>
              <a:t>вчинені</a:t>
            </a:r>
            <a:r>
              <a:rPr lang="ru-RU" sz="3200" dirty="0"/>
              <a:t> особою, яка </a:t>
            </a:r>
            <a:r>
              <a:rPr lang="ru-RU" sz="3200" dirty="0" err="1"/>
              <a:t>є</a:t>
            </a:r>
            <a:r>
              <a:rPr lang="ru-RU" sz="3200" dirty="0"/>
              <a:t> </a:t>
            </a:r>
            <a:r>
              <a:rPr lang="ru-RU" sz="3200" dirty="0" err="1"/>
              <a:t>представником</a:t>
            </a:r>
            <a:r>
              <a:rPr lang="ru-RU" sz="3200" dirty="0"/>
              <a:t> </a:t>
            </a:r>
            <a:r>
              <a:rPr lang="ru-RU" sz="3200" dirty="0" err="1"/>
              <a:t>влади</a:t>
            </a:r>
            <a:r>
              <a:rPr lang="ru-RU" sz="3200" dirty="0"/>
              <a:t>; </a:t>
            </a:r>
          </a:p>
          <a:p>
            <a:pPr marL="0" indent="358775">
              <a:buNone/>
            </a:pPr>
            <a:r>
              <a:rPr lang="uk-UA" sz="3200" dirty="0"/>
              <a:t>2) повторність; </a:t>
            </a:r>
            <a:endParaRPr lang="ru-RU" sz="3200" dirty="0"/>
          </a:p>
          <a:p>
            <a:pPr marL="0" indent="358775">
              <a:buNone/>
            </a:pPr>
            <a:r>
              <a:rPr lang="uk-UA" sz="3200" dirty="0"/>
              <a:t>3) за попередньою змовою групою осіб; </a:t>
            </a:r>
            <a:endParaRPr lang="ru-RU" sz="3200" dirty="0"/>
          </a:p>
          <a:p>
            <a:pPr marL="0" indent="358775">
              <a:buNone/>
            </a:pPr>
            <a:r>
              <a:rPr lang="uk-UA" sz="3200" dirty="0"/>
              <a:t>4) поєднані з розпалюванням національної чи релігійної ворожнечі (ч. 2);</a:t>
            </a:r>
            <a:endParaRPr lang="ru-RU" sz="3200" dirty="0"/>
          </a:p>
          <a:p>
            <a:pPr marL="0" indent="358775">
              <a:buNone/>
            </a:pPr>
            <a:r>
              <a:rPr lang="uk-UA" sz="3200" dirty="0"/>
              <a:t>5) </a:t>
            </a:r>
            <a:r>
              <a:rPr lang="ru-RU" sz="3200" dirty="0" err="1"/>
              <a:t>дії</a:t>
            </a:r>
            <a:r>
              <a:rPr lang="ru-RU" sz="3200" dirty="0"/>
              <a:t>, </a:t>
            </a:r>
            <a:r>
              <a:rPr lang="ru-RU" sz="3200" dirty="0" err="1"/>
              <a:t>які</a:t>
            </a:r>
            <a:r>
              <a:rPr lang="ru-RU" sz="3200" dirty="0"/>
              <a:t> </a:t>
            </a:r>
            <a:r>
              <a:rPr lang="ru-RU" sz="3200" dirty="0" err="1"/>
              <a:t>призвели</a:t>
            </a:r>
            <a:r>
              <a:rPr lang="ru-RU" sz="3200" dirty="0"/>
              <a:t> до </a:t>
            </a:r>
            <a:r>
              <a:rPr lang="ru-RU" sz="3200" dirty="0" err="1"/>
              <a:t>загибелі</a:t>
            </a:r>
            <a:r>
              <a:rPr lang="ru-RU" sz="3200" dirty="0"/>
              <a:t> людей </a:t>
            </a:r>
            <a:r>
              <a:rPr lang="ru-RU" sz="3200" dirty="0" err="1"/>
              <a:t>або</a:t>
            </a:r>
            <a:r>
              <a:rPr lang="ru-RU" sz="3200" dirty="0"/>
              <a:t> </a:t>
            </a:r>
            <a:r>
              <a:rPr lang="ru-RU" sz="3200" dirty="0" err="1"/>
              <a:t>інших</a:t>
            </a:r>
            <a:r>
              <a:rPr lang="ru-RU" sz="3200" dirty="0"/>
              <a:t> тяжких </a:t>
            </a:r>
            <a:r>
              <a:rPr lang="ru-RU" sz="3200" dirty="0" err="1"/>
              <a:t>наслідків</a:t>
            </a:r>
            <a:r>
              <a:rPr lang="ru-RU" sz="3200" dirty="0"/>
              <a:t> (ч. 3).</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34082"/>
          </a:xfrm>
        </p:spPr>
        <p:txBody>
          <a:bodyPr>
            <a:noAutofit/>
          </a:bodyPr>
          <a:lstStyle/>
          <a:p>
            <a:r>
              <a:rPr lang="uk-UA" sz="3600" dirty="0">
                <a:solidFill>
                  <a:schemeClr val="tx1"/>
                </a:solidFill>
              </a:rPr>
              <a:t>4. Державна зрада (ст. 111 КК)</a:t>
            </a:r>
            <a:endParaRPr lang="ru-RU" sz="3600" dirty="0">
              <a:solidFill>
                <a:schemeClr val="tx1"/>
              </a:solidFill>
            </a:endParaRPr>
          </a:p>
        </p:txBody>
      </p:sp>
      <p:sp>
        <p:nvSpPr>
          <p:cNvPr id="3" name="Содержимое 2"/>
          <p:cNvSpPr>
            <a:spLocks noGrp="1"/>
          </p:cNvSpPr>
          <p:nvPr>
            <p:ph sz="quarter" idx="1"/>
          </p:nvPr>
        </p:nvSpPr>
        <p:spPr>
          <a:xfrm>
            <a:off x="251520" y="908720"/>
            <a:ext cx="4320480" cy="5616624"/>
          </a:xfrm>
        </p:spPr>
        <p:txBody>
          <a:bodyPr>
            <a:noAutofit/>
          </a:bodyPr>
          <a:lstStyle/>
          <a:p>
            <a:pPr marL="0" indent="0" algn="just">
              <a:spcBef>
                <a:spcPts val="0"/>
              </a:spcBef>
              <a:buNone/>
              <a:tabLst>
                <a:tab pos="0" algn="l"/>
              </a:tabLst>
            </a:pPr>
            <a:r>
              <a:rPr lang="uk-UA" sz="3000" b="1" dirty="0"/>
              <a:t>Безпосередній об’єкт :  </a:t>
            </a:r>
          </a:p>
          <a:p>
            <a:pPr marL="0" indent="0">
              <a:spcBef>
                <a:spcPts val="0"/>
              </a:spcBef>
              <a:buFont typeface="Wingdings" pitchFamily="2" charset="2"/>
              <a:buChar char="ü"/>
              <a:tabLst>
                <a:tab pos="0" algn="l"/>
              </a:tabLst>
            </a:pPr>
            <a:r>
              <a:rPr lang="uk-UA" sz="3000" dirty="0"/>
              <a:t>зовнішня безпека України; </a:t>
            </a:r>
          </a:p>
          <a:p>
            <a:pPr marL="0" indent="0">
              <a:spcBef>
                <a:spcPts val="0"/>
              </a:spcBef>
              <a:buFont typeface="Wingdings" pitchFamily="2" charset="2"/>
              <a:buChar char="ü"/>
              <a:tabLst>
                <a:tab pos="0" algn="l"/>
              </a:tabLst>
            </a:pPr>
            <a:r>
              <a:rPr lang="uk-UA" sz="3000" dirty="0"/>
              <a:t>її суверенітет;</a:t>
            </a:r>
          </a:p>
          <a:p>
            <a:pPr marL="0" indent="0">
              <a:spcBef>
                <a:spcPts val="0"/>
              </a:spcBef>
              <a:buFont typeface="Wingdings" pitchFamily="2" charset="2"/>
              <a:buChar char="ü"/>
              <a:tabLst>
                <a:tab pos="0" algn="l"/>
              </a:tabLst>
            </a:pPr>
            <a:r>
              <a:rPr lang="uk-UA" sz="3000" dirty="0"/>
              <a:t> </a:t>
            </a:r>
            <a:r>
              <a:rPr lang="ru-RU" sz="3000" dirty="0" err="1"/>
              <a:t>територіальна</a:t>
            </a:r>
            <a:r>
              <a:rPr lang="ru-RU" sz="3000" dirty="0"/>
              <a:t> </a:t>
            </a:r>
            <a:r>
              <a:rPr lang="ru-RU" sz="3000" dirty="0" err="1"/>
              <a:t>цілісність</a:t>
            </a:r>
            <a:r>
              <a:rPr lang="ru-RU" sz="3000" dirty="0"/>
              <a:t> та </a:t>
            </a:r>
            <a:r>
              <a:rPr lang="ru-RU" sz="3000" dirty="0" err="1"/>
              <a:t>недоторканість</a:t>
            </a:r>
            <a:r>
              <a:rPr lang="ru-RU" sz="3000" dirty="0"/>
              <a:t>; </a:t>
            </a:r>
          </a:p>
          <a:p>
            <a:pPr marL="0" indent="0">
              <a:spcBef>
                <a:spcPts val="0"/>
              </a:spcBef>
              <a:buFont typeface="Wingdings" pitchFamily="2" charset="2"/>
              <a:buChar char="ü"/>
              <a:tabLst>
                <a:tab pos="0" algn="l"/>
              </a:tabLst>
            </a:pPr>
            <a:r>
              <a:rPr lang="ru-RU" sz="3000" dirty="0" err="1"/>
              <a:t>обороноздатність</a:t>
            </a:r>
            <a:r>
              <a:rPr lang="ru-RU" sz="3000" dirty="0"/>
              <a:t>;</a:t>
            </a:r>
          </a:p>
          <a:p>
            <a:pPr marL="0" indent="0">
              <a:spcBef>
                <a:spcPts val="0"/>
              </a:spcBef>
              <a:buFont typeface="Wingdings" pitchFamily="2" charset="2"/>
              <a:buChar char="ü"/>
              <a:tabLst>
                <a:tab pos="0" algn="l"/>
              </a:tabLst>
            </a:pPr>
            <a:r>
              <a:rPr lang="ru-RU" sz="3000" dirty="0" err="1"/>
              <a:t>державна</a:t>
            </a:r>
            <a:r>
              <a:rPr lang="ru-RU" sz="3000" dirty="0"/>
              <a:t>, </a:t>
            </a:r>
            <a:r>
              <a:rPr lang="ru-RU" sz="3000" dirty="0" err="1"/>
              <a:t>економічна</a:t>
            </a:r>
            <a:r>
              <a:rPr lang="ru-RU" sz="3000" dirty="0"/>
              <a:t> </a:t>
            </a:r>
            <a:r>
              <a:rPr lang="ru-RU" sz="3000" dirty="0" err="1"/>
              <a:t>чи</a:t>
            </a:r>
            <a:r>
              <a:rPr lang="ru-RU" sz="3000" dirty="0"/>
              <a:t> </a:t>
            </a:r>
            <a:r>
              <a:rPr lang="ru-RU" sz="3000" dirty="0" err="1"/>
              <a:t>інформаційна</a:t>
            </a:r>
            <a:r>
              <a:rPr lang="ru-RU" sz="3000" dirty="0"/>
              <a:t> </a:t>
            </a:r>
            <a:r>
              <a:rPr lang="ru-RU" sz="3000" dirty="0" err="1"/>
              <a:t>безпека</a:t>
            </a:r>
            <a:endParaRPr lang="ru-RU" sz="3000" dirty="0"/>
          </a:p>
        </p:txBody>
      </p:sp>
      <p:pic>
        <p:nvPicPr>
          <p:cNvPr id="3074" name="Picture 2" descr="C:\Users\lenvo\Desktop\1345909211_01_cr.jpg"/>
          <p:cNvPicPr>
            <a:picLocks noChangeAspect="1" noChangeArrowheads="1"/>
          </p:cNvPicPr>
          <p:nvPr/>
        </p:nvPicPr>
        <p:blipFill>
          <a:blip r:embed="rId2" cstate="print"/>
          <a:srcRect/>
          <a:stretch>
            <a:fillRect/>
          </a:stretch>
        </p:blipFill>
        <p:spPr bwMode="auto">
          <a:xfrm>
            <a:off x="6444208" y="4077072"/>
            <a:ext cx="2381250" cy="2381250"/>
          </a:xfrm>
          <a:prstGeom prst="rect">
            <a:avLst/>
          </a:prstGeom>
          <a:noFill/>
        </p:spPr>
      </p:pic>
      <p:sp>
        <p:nvSpPr>
          <p:cNvPr id="7" name="Прямоугольник 6"/>
          <p:cNvSpPr/>
          <p:nvPr/>
        </p:nvSpPr>
        <p:spPr>
          <a:xfrm>
            <a:off x="4572000" y="908720"/>
            <a:ext cx="4320480" cy="1477328"/>
          </a:xfrm>
          <a:prstGeom prst="rect">
            <a:avLst/>
          </a:prstGeom>
        </p:spPr>
        <p:txBody>
          <a:bodyPr wrap="square">
            <a:spAutoFit/>
          </a:bodyPr>
          <a:lstStyle/>
          <a:p>
            <a:r>
              <a:rPr lang="ru-RU" sz="3000" b="1" dirty="0"/>
              <a:t>Предмет </a:t>
            </a:r>
            <a:r>
              <a:rPr lang="ru-RU" sz="3000" dirty="0"/>
              <a:t>– </a:t>
            </a:r>
            <a:r>
              <a:rPr lang="ru-RU" sz="3000" dirty="0" err="1"/>
              <a:t>відомості</a:t>
            </a:r>
            <a:r>
              <a:rPr lang="ru-RU" sz="3000" dirty="0"/>
              <a:t>, </a:t>
            </a:r>
            <a:r>
              <a:rPr lang="ru-RU" sz="3000" dirty="0" err="1"/>
              <a:t>що</a:t>
            </a:r>
            <a:r>
              <a:rPr lang="ru-RU" sz="3000" dirty="0"/>
              <a:t> </a:t>
            </a:r>
            <a:r>
              <a:rPr lang="ru-RU" sz="3000" dirty="0" err="1"/>
              <a:t>становлять</a:t>
            </a:r>
            <a:r>
              <a:rPr lang="ru-RU" sz="3000" dirty="0"/>
              <a:t> </a:t>
            </a:r>
            <a:r>
              <a:rPr lang="ru-RU" sz="3000" dirty="0" err="1"/>
              <a:t>державну</a:t>
            </a:r>
            <a:r>
              <a:rPr lang="ru-RU" sz="3000" dirty="0"/>
              <a:t> </a:t>
            </a:r>
            <a:r>
              <a:rPr lang="ru-RU" sz="3000" dirty="0" err="1"/>
              <a:t>таємницю</a:t>
            </a:r>
            <a:endParaRPr lang="ru-RU" sz="3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260648"/>
            <a:ext cx="8640960" cy="6264696"/>
          </a:xfrm>
        </p:spPr>
        <p:txBody>
          <a:bodyPr/>
          <a:lstStyle/>
          <a:p>
            <a:pPr marL="0" indent="447675">
              <a:buNone/>
            </a:pPr>
            <a:r>
              <a:rPr lang="ru-RU" sz="3200" b="1" dirty="0" err="1"/>
              <a:t>Об’єктивна</a:t>
            </a:r>
            <a:r>
              <a:rPr lang="ru-RU" sz="3200" b="1" dirty="0"/>
              <a:t> сторона </a:t>
            </a:r>
            <a:r>
              <a:rPr lang="ru-RU" sz="3200" dirty="0" err="1"/>
              <a:t>полягає</a:t>
            </a:r>
            <a:r>
              <a:rPr lang="ru-RU" sz="3200" dirty="0"/>
              <a:t> у: </a:t>
            </a:r>
          </a:p>
          <a:p>
            <a:pPr marL="0" indent="447675">
              <a:buNone/>
            </a:pPr>
            <a:r>
              <a:rPr lang="ru-RU" sz="3200" dirty="0"/>
              <a:t>1) </a:t>
            </a:r>
            <a:r>
              <a:rPr lang="ru-RU" sz="3200" dirty="0" err="1"/>
              <a:t>перехід</a:t>
            </a:r>
            <a:r>
              <a:rPr lang="ru-RU" sz="3200" dirty="0"/>
              <a:t> на </a:t>
            </a:r>
            <a:r>
              <a:rPr lang="ru-RU" sz="3200" dirty="0" err="1"/>
              <a:t>бік</a:t>
            </a:r>
            <a:r>
              <a:rPr lang="ru-RU" sz="3200" dirty="0"/>
              <a:t> ворога </a:t>
            </a:r>
            <a:r>
              <a:rPr lang="ru-RU" sz="3200" dirty="0" err="1"/>
              <a:t>період</a:t>
            </a:r>
            <a:r>
              <a:rPr lang="ru-RU" sz="3200" dirty="0"/>
              <a:t> </a:t>
            </a:r>
            <a:r>
              <a:rPr lang="ru-RU" sz="3200" dirty="0" err="1"/>
              <a:t>збройного</a:t>
            </a:r>
            <a:r>
              <a:rPr lang="ru-RU" sz="3200" dirty="0"/>
              <a:t> </a:t>
            </a:r>
            <a:r>
              <a:rPr lang="ru-RU" sz="3200" dirty="0" err="1"/>
              <a:t>конфлікту</a:t>
            </a:r>
            <a:r>
              <a:rPr lang="uk-UA" sz="3200" dirty="0"/>
              <a:t>;</a:t>
            </a:r>
            <a:endParaRPr lang="ru-RU" sz="3200" dirty="0"/>
          </a:p>
          <a:p>
            <a:pPr marL="0" indent="447675">
              <a:buNone/>
            </a:pPr>
            <a:r>
              <a:rPr lang="uk-UA" sz="3200" dirty="0"/>
              <a:t>2) шпигунство; </a:t>
            </a:r>
            <a:endParaRPr lang="ru-RU" sz="3200" dirty="0"/>
          </a:p>
          <a:p>
            <a:pPr marL="0" indent="447675">
              <a:buNone/>
            </a:pPr>
            <a:r>
              <a:rPr lang="uk-UA" sz="3200" dirty="0"/>
              <a:t>3) надання іноземній державі, іноземній організації або їх представникам допомоги в проведенні підривної діяльності проти України.</a:t>
            </a:r>
            <a:endParaRPr lang="ru-RU" sz="3200" dirty="0"/>
          </a:p>
          <a:p>
            <a:endParaRPr lang="ru-RU" dirty="0"/>
          </a:p>
        </p:txBody>
      </p:sp>
      <p:pic>
        <p:nvPicPr>
          <p:cNvPr id="1027" name="Picture 3" descr="C:\Users\lenvo\Desktop\images.jpg"/>
          <p:cNvPicPr>
            <a:picLocks noChangeAspect="1" noChangeArrowheads="1"/>
          </p:cNvPicPr>
          <p:nvPr/>
        </p:nvPicPr>
        <p:blipFill>
          <a:blip r:embed="rId2" cstate="print"/>
          <a:srcRect/>
          <a:stretch>
            <a:fillRect/>
          </a:stretch>
        </p:blipFill>
        <p:spPr bwMode="auto">
          <a:xfrm>
            <a:off x="4499992" y="4077072"/>
            <a:ext cx="4382567" cy="24624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260648"/>
            <a:ext cx="7772400" cy="4572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marL="0" indent="0" algn="just">
              <a:buNone/>
            </a:pPr>
            <a:r>
              <a:rPr lang="uk-UA" sz="3600" b="1" i="1" dirty="0"/>
              <a:t>Злочини проти основ національної безпеки України</a:t>
            </a:r>
            <a:r>
              <a:rPr lang="uk-UA" sz="3600" dirty="0"/>
              <a:t> – це умисні суспільно небезпечні дії, передбачені Розділом І Особливої частини КК України, що посягають на основи національної безпеки України.</a:t>
            </a:r>
            <a:endParaRPr lang="ru-RU" sz="3600" dirty="0"/>
          </a:p>
          <a:p>
            <a:endParaRPr lang="ru-RU" dirty="0"/>
          </a:p>
        </p:txBody>
      </p:sp>
      <p:pic>
        <p:nvPicPr>
          <p:cNvPr id="46082" name="Picture 2" descr="ÐÐ°ÑÑÐ¸Ð½ÐºÐ¸ Ð¿Ð¾ Ð·Ð°Ð¿ÑÐ¾ÑÑ Ð·Ð»Ð¾ÑÐ¸Ð½Ð¸ Ð¿ÑÐ¾ÑÐ¸ Ð¾ÑÐ½Ð¾Ð²Ð¸ Ð½Ð°ÑÑÐ¾Ð½Ð°Ð»ÑÐ½Ð¾Ñ Ð±ÐµÐ·Ð¿ÐµÐºÐ¸"/>
          <p:cNvPicPr>
            <a:picLocks noChangeAspect="1" noChangeArrowheads="1"/>
          </p:cNvPicPr>
          <p:nvPr/>
        </p:nvPicPr>
        <p:blipFill>
          <a:blip r:embed="rId2" cstate="print"/>
          <a:srcRect/>
          <a:stretch>
            <a:fillRect/>
          </a:stretch>
        </p:blipFill>
        <p:spPr bwMode="auto">
          <a:xfrm>
            <a:off x="6012160" y="4365104"/>
            <a:ext cx="2857500" cy="20574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06090"/>
          </a:xfrm>
        </p:spPr>
        <p:txBody>
          <a:bodyPr>
            <a:normAutofit fontScale="90000"/>
          </a:bodyPr>
          <a:lstStyle/>
          <a:p>
            <a:r>
              <a:rPr lang="uk-UA" dirty="0">
                <a:solidFill>
                  <a:schemeClr val="tx1"/>
                </a:solidFill>
              </a:rPr>
              <a:t>Перехід на бік ворога</a:t>
            </a:r>
            <a:endParaRPr lang="ru-RU" dirty="0">
              <a:solidFill>
                <a:schemeClr val="tx1"/>
              </a:solidFill>
            </a:endParaRPr>
          </a:p>
        </p:txBody>
      </p:sp>
      <p:sp>
        <p:nvSpPr>
          <p:cNvPr id="3" name="Содержимое 2"/>
          <p:cNvSpPr>
            <a:spLocks noGrp="1"/>
          </p:cNvSpPr>
          <p:nvPr>
            <p:ph sz="quarter" idx="1"/>
          </p:nvPr>
        </p:nvSpPr>
        <p:spPr>
          <a:xfrm>
            <a:off x="179512" y="1268760"/>
            <a:ext cx="2952328" cy="2664296"/>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ru-RU" sz="2800" b="1" dirty="0"/>
              <a:t>Мета:</a:t>
            </a:r>
            <a:r>
              <a:rPr lang="ru-RU" sz="2800" dirty="0"/>
              <a:t> </a:t>
            </a:r>
            <a:r>
              <a:rPr lang="ru-RU" sz="2800" dirty="0" err="1"/>
              <a:t>надання</a:t>
            </a:r>
            <a:r>
              <a:rPr lang="ru-RU" sz="2800" dirty="0"/>
              <a:t> </a:t>
            </a:r>
            <a:r>
              <a:rPr lang="ru-RU" sz="2800" dirty="0" err="1"/>
              <a:t>допомоги</a:t>
            </a:r>
            <a:r>
              <a:rPr lang="ru-RU" sz="2800" dirty="0"/>
              <a:t> </a:t>
            </a:r>
            <a:r>
              <a:rPr lang="ru-RU" sz="2800" dirty="0" err="1"/>
              <a:t>ворожій</a:t>
            </a:r>
            <a:r>
              <a:rPr lang="ru-RU" sz="2800" dirty="0"/>
              <a:t> </a:t>
            </a:r>
            <a:r>
              <a:rPr lang="ru-RU" sz="2800" dirty="0" err="1"/>
              <a:t>державі</a:t>
            </a:r>
            <a:r>
              <a:rPr lang="ru-RU" sz="2800" dirty="0"/>
              <a:t> в </a:t>
            </a:r>
            <a:r>
              <a:rPr lang="ru-RU" sz="2800" dirty="0" err="1"/>
              <a:t>боротьбі</a:t>
            </a:r>
            <a:r>
              <a:rPr lang="ru-RU" sz="2800" dirty="0"/>
              <a:t> </a:t>
            </a:r>
            <a:r>
              <a:rPr lang="ru-RU" sz="2800" dirty="0" err="1"/>
              <a:t>з</a:t>
            </a:r>
            <a:r>
              <a:rPr lang="ru-RU" sz="2800" dirty="0"/>
              <a:t> </a:t>
            </a:r>
            <a:r>
              <a:rPr lang="ru-RU" sz="2800" dirty="0" err="1"/>
              <a:t>українською</a:t>
            </a:r>
            <a:r>
              <a:rPr lang="ru-RU" sz="2800" dirty="0"/>
              <a:t> державою</a:t>
            </a:r>
          </a:p>
        </p:txBody>
      </p:sp>
      <p:sp>
        <p:nvSpPr>
          <p:cNvPr id="4" name="Прямоугольник 3"/>
          <p:cNvSpPr/>
          <p:nvPr/>
        </p:nvSpPr>
        <p:spPr>
          <a:xfrm>
            <a:off x="3203848" y="3284984"/>
            <a:ext cx="2808312"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800" dirty="0" err="1"/>
              <a:t>Кр</a:t>
            </a:r>
            <a:r>
              <a:rPr lang="ru-RU" sz="2800" dirty="0"/>
              <a:t>. </a:t>
            </a:r>
            <a:r>
              <a:rPr lang="ru-RU" sz="2800" dirty="0" err="1"/>
              <a:t>пр</a:t>
            </a:r>
            <a:r>
              <a:rPr lang="ru-RU" sz="2800" dirty="0"/>
              <a:t> </a:t>
            </a:r>
            <a:r>
              <a:rPr lang="ru-RU" sz="2800" dirty="0" err="1"/>
              <a:t>з</a:t>
            </a:r>
            <a:r>
              <a:rPr lang="ru-RU" sz="2800" dirty="0"/>
              <a:t> </a:t>
            </a:r>
            <a:r>
              <a:rPr lang="ru-RU" sz="2800" b="1" dirty="0" err="1"/>
              <a:t>формальним</a:t>
            </a:r>
            <a:r>
              <a:rPr lang="ru-RU" sz="2800" b="1" dirty="0"/>
              <a:t> складом</a:t>
            </a:r>
          </a:p>
        </p:txBody>
      </p:sp>
      <p:sp>
        <p:nvSpPr>
          <p:cNvPr id="5" name="Прямоугольник 4"/>
          <p:cNvSpPr/>
          <p:nvPr/>
        </p:nvSpPr>
        <p:spPr>
          <a:xfrm>
            <a:off x="6084168" y="4005064"/>
            <a:ext cx="288032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800" b="1" dirty="0" err="1"/>
              <a:t>Суб’єктивна</a:t>
            </a:r>
            <a:r>
              <a:rPr lang="ru-RU" sz="2800" b="1" dirty="0"/>
              <a:t> сторона: </a:t>
            </a:r>
            <a:r>
              <a:rPr lang="ru-RU" sz="2800" dirty="0" err="1"/>
              <a:t>прямий</a:t>
            </a:r>
            <a:r>
              <a:rPr lang="ru-RU" sz="2800" dirty="0"/>
              <a:t> </a:t>
            </a:r>
            <a:r>
              <a:rPr lang="ru-RU" sz="2800" dirty="0" err="1"/>
              <a:t>умисел</a:t>
            </a:r>
            <a:endParaRPr lang="ru-RU" sz="2800" dirty="0"/>
          </a:p>
        </p:txBody>
      </p:sp>
      <p:pic>
        <p:nvPicPr>
          <p:cNvPr id="53250" name="Picture 2" descr="ÐÐ°ÑÑÐ¸Ð½ÐºÐ¸ Ð¿Ð¾ Ð·Ð°Ð¿ÑÐ¾ÑÑ ÑÑÐ¾ Ð¿ÐµÑÐµÐ¹ÑÐ¾Ð² Ð½Ð° Ð±ÑÐº Ð²Ð¾ÑÐ¾Ð³Ð°"/>
          <p:cNvPicPr>
            <a:picLocks noChangeAspect="1" noChangeArrowheads="1"/>
          </p:cNvPicPr>
          <p:nvPr/>
        </p:nvPicPr>
        <p:blipFill>
          <a:blip r:embed="rId2" cstate="print"/>
          <a:srcRect/>
          <a:stretch>
            <a:fillRect/>
          </a:stretch>
        </p:blipFill>
        <p:spPr bwMode="auto">
          <a:xfrm>
            <a:off x="5292080" y="692696"/>
            <a:ext cx="3312368" cy="247153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7056784" cy="3730426"/>
          </a:xfrm>
        </p:spPr>
        <p:txBody>
          <a:bodyPr>
            <a:noAutofit/>
          </a:bodyPr>
          <a:lstStyle/>
          <a:p>
            <a:r>
              <a:rPr lang="uk-UA" sz="2800" b="1" i="1" dirty="0">
                <a:solidFill>
                  <a:schemeClr val="tx1"/>
                </a:solidFill>
              </a:rPr>
              <a:t>Шпигунство - </a:t>
            </a:r>
            <a:r>
              <a:rPr lang="uk-UA" sz="2800" dirty="0">
                <a:solidFill>
                  <a:schemeClr val="tx1"/>
                </a:solidFill>
              </a:rPr>
              <a:t>це форма державної зради, яка полягає у передачі громадянином України або збиранні з метою передачі іноземні державі, іноземній організації або їх представникам відомостей, що містять державну таємницю, які можуть бути використані цими адресатами в підривній діяльності проти України, на шкоду пріоритетним національним інтересам</a:t>
            </a:r>
            <a:endParaRPr lang="uk-UA" sz="2800" b="1" dirty="0">
              <a:solidFill>
                <a:schemeClr val="tx1"/>
              </a:solidFill>
            </a:endParaRPr>
          </a:p>
        </p:txBody>
      </p:sp>
      <p:sp>
        <p:nvSpPr>
          <p:cNvPr id="3" name="Содержимое 2"/>
          <p:cNvSpPr>
            <a:spLocks noGrp="1"/>
          </p:cNvSpPr>
          <p:nvPr>
            <p:ph sz="quarter" idx="1"/>
          </p:nvPr>
        </p:nvSpPr>
        <p:spPr>
          <a:xfrm>
            <a:off x="251520" y="4077072"/>
            <a:ext cx="3744416" cy="237626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ru-RU" sz="2800" b="1" dirty="0"/>
              <a:t>Предмет -</a:t>
            </a:r>
            <a:r>
              <a:rPr lang="ru-RU" sz="2800" dirty="0" err="1"/>
              <a:t>відомості</a:t>
            </a:r>
            <a:r>
              <a:rPr lang="ru-RU" sz="2800" dirty="0"/>
              <a:t>, </a:t>
            </a:r>
            <a:r>
              <a:rPr lang="ru-RU" sz="2800" dirty="0" err="1"/>
              <a:t>що</a:t>
            </a:r>
            <a:r>
              <a:rPr lang="ru-RU" sz="2800" dirty="0"/>
              <a:t> </a:t>
            </a:r>
            <a:r>
              <a:rPr lang="ru-RU" sz="2800" dirty="0" err="1"/>
              <a:t>становлять</a:t>
            </a:r>
            <a:r>
              <a:rPr lang="ru-RU" sz="2800" dirty="0"/>
              <a:t> </a:t>
            </a:r>
            <a:r>
              <a:rPr lang="ru-RU" sz="2800" dirty="0" err="1"/>
              <a:t>державну</a:t>
            </a:r>
            <a:r>
              <a:rPr lang="ru-RU" sz="2800" dirty="0"/>
              <a:t> </a:t>
            </a:r>
            <a:r>
              <a:rPr lang="ru-RU" sz="2800" dirty="0" err="1"/>
              <a:t>таємницю</a:t>
            </a:r>
            <a:r>
              <a:rPr lang="ru-RU" sz="2800" dirty="0"/>
              <a:t> ЗУ</a:t>
            </a:r>
            <a:r>
              <a:rPr lang="ru-RU" sz="2800" b="1" dirty="0"/>
              <a:t> </a:t>
            </a:r>
            <a:r>
              <a:rPr lang="uk-UA" sz="2800" b="1" dirty="0"/>
              <a:t>«</a:t>
            </a:r>
            <a:r>
              <a:rPr lang="ru-RU" sz="2800" dirty="0"/>
              <a:t>Про </a:t>
            </a:r>
            <a:r>
              <a:rPr lang="ru-RU" sz="2800" dirty="0" err="1"/>
              <a:t>державну</a:t>
            </a:r>
            <a:r>
              <a:rPr lang="ru-RU" sz="2800" dirty="0"/>
              <a:t> </a:t>
            </a:r>
            <a:r>
              <a:rPr lang="ru-RU" sz="2800" dirty="0" err="1"/>
              <a:t>таємницю</a:t>
            </a:r>
            <a:r>
              <a:rPr lang="uk-UA" sz="2800" b="1" dirty="0"/>
              <a:t>»</a:t>
            </a:r>
            <a:endParaRPr lang="ru-RU" sz="2800" dirty="0"/>
          </a:p>
        </p:txBody>
      </p:sp>
      <p:pic>
        <p:nvPicPr>
          <p:cNvPr id="54274" name="Picture 2" descr="C:\Users\lenvo\Desktop\shpiony.jpg"/>
          <p:cNvPicPr>
            <a:picLocks noChangeAspect="1" noChangeArrowheads="1"/>
          </p:cNvPicPr>
          <p:nvPr/>
        </p:nvPicPr>
        <p:blipFill>
          <a:blip r:embed="rId2" cstate="print"/>
          <a:srcRect/>
          <a:stretch>
            <a:fillRect/>
          </a:stretch>
        </p:blipFill>
        <p:spPr bwMode="auto">
          <a:xfrm>
            <a:off x="7236296" y="188641"/>
            <a:ext cx="1591333" cy="1378492"/>
          </a:xfrm>
          <a:prstGeom prst="rect">
            <a:avLst/>
          </a:prstGeom>
          <a:noFill/>
        </p:spPr>
      </p:pic>
      <p:sp>
        <p:nvSpPr>
          <p:cNvPr id="5" name="Прямоугольник 4"/>
          <p:cNvSpPr/>
          <p:nvPr/>
        </p:nvSpPr>
        <p:spPr>
          <a:xfrm>
            <a:off x="4211960" y="4077072"/>
            <a:ext cx="4572000" cy="2677656"/>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r>
              <a:rPr lang="ru-RU" sz="2800" b="1" dirty="0" err="1"/>
              <a:t>Форми</a:t>
            </a:r>
            <a:r>
              <a:rPr lang="ru-RU" sz="2800" b="1" dirty="0"/>
              <a:t> </a:t>
            </a:r>
            <a:r>
              <a:rPr lang="ru-RU" sz="2800" b="1" dirty="0" err="1"/>
              <a:t>шпигунства</a:t>
            </a:r>
            <a:r>
              <a:rPr lang="ru-RU" sz="2800" b="1" dirty="0"/>
              <a:t>: </a:t>
            </a:r>
            <a:r>
              <a:rPr lang="ru-RU" sz="2800" dirty="0"/>
              <a:t>передача </a:t>
            </a:r>
            <a:r>
              <a:rPr lang="ru-RU" sz="2800" dirty="0" err="1"/>
              <a:t>відомостей</a:t>
            </a:r>
            <a:r>
              <a:rPr lang="ru-RU" sz="2800" dirty="0"/>
              <a:t>, </a:t>
            </a:r>
            <a:r>
              <a:rPr lang="ru-RU" sz="2800" dirty="0" err="1"/>
              <a:t>що</a:t>
            </a:r>
            <a:r>
              <a:rPr lang="ru-RU" sz="2800" dirty="0"/>
              <a:t> </a:t>
            </a:r>
            <a:r>
              <a:rPr lang="ru-RU" sz="2800" dirty="0" err="1"/>
              <a:t>становлять</a:t>
            </a:r>
            <a:r>
              <a:rPr lang="ru-RU" sz="2800" dirty="0"/>
              <a:t> </a:t>
            </a:r>
            <a:r>
              <a:rPr lang="ru-RU" sz="2800" dirty="0" err="1"/>
              <a:t>державну</a:t>
            </a:r>
            <a:r>
              <a:rPr lang="ru-RU" sz="2800" dirty="0"/>
              <a:t> </a:t>
            </a:r>
            <a:r>
              <a:rPr lang="ru-RU" sz="2800" dirty="0" err="1"/>
              <a:t>таємницю</a:t>
            </a:r>
            <a:r>
              <a:rPr lang="ru-RU" sz="2800" dirty="0"/>
              <a:t>; </a:t>
            </a:r>
            <a:r>
              <a:rPr lang="ru-RU" sz="2800" dirty="0" err="1"/>
              <a:t>збирання</a:t>
            </a:r>
            <a:r>
              <a:rPr lang="ru-RU" sz="2800" dirty="0"/>
              <a:t> таких </a:t>
            </a:r>
            <a:r>
              <a:rPr lang="ru-RU" sz="2800" dirty="0" err="1"/>
              <a:t>відомостей</a:t>
            </a:r>
            <a:r>
              <a:rPr lang="ru-RU" sz="2800" dirty="0"/>
              <a:t> </a:t>
            </a:r>
            <a:r>
              <a:rPr lang="ru-RU" sz="2800" dirty="0" err="1"/>
              <a:t>з</a:t>
            </a:r>
            <a:r>
              <a:rPr lang="ru-RU" sz="2800" dirty="0"/>
              <a:t> метою </a:t>
            </a:r>
            <a:r>
              <a:rPr lang="ru-RU" sz="2800" dirty="0" err="1"/>
              <a:t>передачі</a:t>
            </a:r>
            <a:endParaRPr lang="ru-RU"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40960" cy="2434282"/>
          </a:xfrm>
        </p:spPr>
        <p:txBody>
          <a:bodyPr>
            <a:normAutofit fontScale="90000"/>
          </a:bodyPr>
          <a:lstStyle/>
          <a:p>
            <a:r>
              <a:rPr lang="ru-RU" b="1" dirty="0" err="1">
                <a:solidFill>
                  <a:schemeClr val="tx1"/>
                </a:solidFill>
              </a:rPr>
              <a:t>Надання</a:t>
            </a:r>
            <a:r>
              <a:rPr lang="ru-RU" b="1" dirty="0">
                <a:solidFill>
                  <a:schemeClr val="tx1"/>
                </a:solidFill>
              </a:rPr>
              <a:t> </a:t>
            </a:r>
            <a:r>
              <a:rPr lang="ru-RU" b="1" dirty="0" err="1">
                <a:solidFill>
                  <a:schemeClr val="tx1"/>
                </a:solidFill>
              </a:rPr>
              <a:t>іноземній</a:t>
            </a:r>
            <a:r>
              <a:rPr lang="ru-RU" b="1" dirty="0">
                <a:solidFill>
                  <a:schemeClr val="tx1"/>
                </a:solidFill>
              </a:rPr>
              <a:t> </a:t>
            </a:r>
            <a:r>
              <a:rPr lang="ru-RU" b="1" dirty="0" err="1">
                <a:solidFill>
                  <a:schemeClr val="tx1"/>
                </a:solidFill>
              </a:rPr>
              <a:t>державі</a:t>
            </a:r>
            <a:r>
              <a:rPr lang="ru-RU" b="1" dirty="0">
                <a:solidFill>
                  <a:schemeClr val="tx1"/>
                </a:solidFill>
              </a:rPr>
              <a:t>, </a:t>
            </a:r>
            <a:r>
              <a:rPr lang="ru-RU" b="1" dirty="0" err="1">
                <a:solidFill>
                  <a:schemeClr val="tx1"/>
                </a:solidFill>
              </a:rPr>
              <a:t>іноземній</a:t>
            </a:r>
            <a:r>
              <a:rPr lang="ru-RU" b="1" dirty="0">
                <a:solidFill>
                  <a:schemeClr val="tx1"/>
                </a:solidFill>
              </a:rPr>
              <a:t> </a:t>
            </a:r>
            <a:r>
              <a:rPr lang="ru-RU" b="1" dirty="0" err="1">
                <a:solidFill>
                  <a:schemeClr val="tx1"/>
                </a:solidFill>
              </a:rPr>
              <a:t>організації</a:t>
            </a:r>
            <a:r>
              <a:rPr lang="ru-RU" b="1" dirty="0">
                <a:solidFill>
                  <a:schemeClr val="tx1"/>
                </a:solidFill>
              </a:rPr>
              <a:t> </a:t>
            </a:r>
            <a:r>
              <a:rPr lang="ru-RU" b="1" dirty="0" err="1">
                <a:solidFill>
                  <a:schemeClr val="tx1"/>
                </a:solidFill>
              </a:rPr>
              <a:t>або</a:t>
            </a:r>
            <a:r>
              <a:rPr lang="ru-RU" b="1" dirty="0">
                <a:solidFill>
                  <a:schemeClr val="tx1"/>
                </a:solidFill>
              </a:rPr>
              <a:t> </a:t>
            </a:r>
            <a:r>
              <a:rPr lang="ru-RU" b="1" dirty="0" err="1">
                <a:solidFill>
                  <a:schemeClr val="tx1"/>
                </a:solidFill>
              </a:rPr>
              <a:t>їх</a:t>
            </a:r>
            <a:r>
              <a:rPr lang="ru-RU" b="1" dirty="0">
                <a:solidFill>
                  <a:schemeClr val="tx1"/>
                </a:solidFill>
              </a:rPr>
              <a:t> </a:t>
            </a:r>
            <a:r>
              <a:rPr lang="ru-RU" b="1" dirty="0" err="1">
                <a:solidFill>
                  <a:schemeClr val="tx1"/>
                </a:solidFill>
              </a:rPr>
              <a:t>представникам</a:t>
            </a:r>
            <a:r>
              <a:rPr lang="ru-RU" b="1" dirty="0">
                <a:solidFill>
                  <a:schemeClr val="tx1"/>
                </a:solidFill>
              </a:rPr>
              <a:t> </a:t>
            </a:r>
            <a:r>
              <a:rPr lang="ru-RU" b="1" dirty="0" err="1">
                <a:solidFill>
                  <a:schemeClr val="tx1"/>
                </a:solidFill>
              </a:rPr>
              <a:t>допомоги</a:t>
            </a:r>
            <a:r>
              <a:rPr lang="ru-RU" b="1" dirty="0">
                <a:solidFill>
                  <a:schemeClr val="tx1"/>
                </a:solidFill>
              </a:rPr>
              <a:t> в </a:t>
            </a:r>
            <a:r>
              <a:rPr lang="ru-RU" b="1" dirty="0" err="1">
                <a:solidFill>
                  <a:schemeClr val="tx1"/>
                </a:solidFill>
              </a:rPr>
              <a:t>проведенні</a:t>
            </a:r>
            <a:r>
              <a:rPr lang="ru-RU" b="1" dirty="0">
                <a:solidFill>
                  <a:schemeClr val="tx1"/>
                </a:solidFill>
              </a:rPr>
              <a:t> </a:t>
            </a:r>
            <a:r>
              <a:rPr lang="ru-RU" b="1" dirty="0" err="1">
                <a:solidFill>
                  <a:schemeClr val="tx1"/>
                </a:solidFill>
              </a:rPr>
              <a:t>підривної</a:t>
            </a:r>
            <a:r>
              <a:rPr lang="ru-RU" b="1" dirty="0">
                <a:solidFill>
                  <a:schemeClr val="tx1"/>
                </a:solidFill>
              </a:rPr>
              <a:t> </a:t>
            </a:r>
            <a:r>
              <a:rPr lang="ru-RU" b="1" dirty="0" err="1">
                <a:solidFill>
                  <a:schemeClr val="tx1"/>
                </a:solidFill>
              </a:rPr>
              <a:t>діяльності</a:t>
            </a:r>
            <a:r>
              <a:rPr lang="ru-RU" b="1" dirty="0">
                <a:solidFill>
                  <a:schemeClr val="tx1"/>
                </a:solidFill>
              </a:rPr>
              <a:t> </a:t>
            </a:r>
            <a:r>
              <a:rPr lang="ru-RU" b="1" dirty="0" err="1">
                <a:solidFill>
                  <a:schemeClr val="tx1"/>
                </a:solidFill>
              </a:rPr>
              <a:t>проти</a:t>
            </a:r>
            <a:r>
              <a:rPr lang="ru-RU" b="1" dirty="0">
                <a:solidFill>
                  <a:schemeClr val="tx1"/>
                </a:solidFill>
              </a:rPr>
              <a:t> </a:t>
            </a:r>
            <a:r>
              <a:rPr lang="ru-RU" b="1" dirty="0" err="1">
                <a:solidFill>
                  <a:schemeClr val="tx1"/>
                </a:solidFill>
              </a:rPr>
              <a:t>України</a:t>
            </a:r>
            <a:r>
              <a:rPr lang="ru-RU" b="1" dirty="0">
                <a:solidFill>
                  <a:schemeClr val="tx1"/>
                </a:solidFill>
              </a:rPr>
              <a:t> </a:t>
            </a:r>
            <a:endParaRPr lang="ru-RU" dirty="0">
              <a:solidFill>
                <a:schemeClr val="tx1"/>
              </a:solidFill>
            </a:endParaRPr>
          </a:p>
        </p:txBody>
      </p:sp>
      <p:sp>
        <p:nvSpPr>
          <p:cNvPr id="3" name="Содержимое 2"/>
          <p:cNvSpPr>
            <a:spLocks noGrp="1"/>
          </p:cNvSpPr>
          <p:nvPr>
            <p:ph sz="quarter" idx="1"/>
          </p:nvPr>
        </p:nvSpPr>
        <p:spPr>
          <a:xfrm>
            <a:off x="179512" y="2636912"/>
            <a:ext cx="8712968" cy="4030960"/>
          </a:xfrm>
        </p:spPr>
        <p:txBody>
          <a:bodyPr/>
          <a:lstStyle/>
          <a:p>
            <a:endParaRPr lang="ru-RU" dirty="0"/>
          </a:p>
        </p:txBody>
      </p:sp>
      <p:sp>
        <p:nvSpPr>
          <p:cNvPr id="4" name="Овал 3"/>
          <p:cNvSpPr/>
          <p:nvPr/>
        </p:nvSpPr>
        <p:spPr>
          <a:xfrm>
            <a:off x="251520" y="2564904"/>
            <a:ext cx="3960440" cy="38884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dirty="0"/>
              <a:t>дія</a:t>
            </a:r>
            <a:endParaRPr lang="ru-RU" sz="3600" dirty="0"/>
          </a:p>
        </p:txBody>
      </p:sp>
      <p:sp>
        <p:nvSpPr>
          <p:cNvPr id="5" name="Овал 4"/>
          <p:cNvSpPr/>
          <p:nvPr/>
        </p:nvSpPr>
        <p:spPr>
          <a:xfrm>
            <a:off x="4283968" y="2420888"/>
            <a:ext cx="4392488" cy="410445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3600" dirty="0"/>
              <a:t>бездіяльність</a:t>
            </a:r>
            <a:endParaRPr lang="ru-RU"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332656"/>
            <a:ext cx="3600400" cy="4032448"/>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ru-RU" sz="3600" dirty="0" err="1"/>
              <a:t>Кр</a:t>
            </a:r>
            <a:r>
              <a:rPr lang="ru-RU" sz="3600" dirty="0"/>
              <a:t>. пр. </a:t>
            </a:r>
            <a:r>
              <a:rPr lang="ru-RU" sz="3600" dirty="0" err="1"/>
              <a:t>вважається</a:t>
            </a:r>
            <a:r>
              <a:rPr lang="ru-RU" sz="3600" dirty="0"/>
              <a:t> </a:t>
            </a:r>
            <a:r>
              <a:rPr lang="ru-RU" sz="3600" b="1" dirty="0" err="1"/>
              <a:t>закінченим</a:t>
            </a:r>
            <a:r>
              <a:rPr lang="ru-RU" sz="3600" b="1" dirty="0"/>
              <a:t> </a:t>
            </a:r>
            <a:r>
              <a:rPr lang="ru-RU" sz="3600" dirty="0" err="1"/>
              <a:t>з</a:t>
            </a:r>
            <a:r>
              <a:rPr lang="ru-RU" sz="3600" dirty="0"/>
              <a:t> моменту фактичного </a:t>
            </a:r>
            <a:r>
              <a:rPr lang="ru-RU" sz="3600" dirty="0" err="1"/>
              <a:t>надання</a:t>
            </a:r>
            <a:r>
              <a:rPr lang="ru-RU" sz="3600" dirty="0"/>
              <a:t> </a:t>
            </a:r>
            <a:r>
              <a:rPr lang="ru-RU" sz="3600" dirty="0" err="1"/>
              <a:t>допомоги</a:t>
            </a:r>
            <a:endParaRPr lang="ru-RU" sz="3600" dirty="0"/>
          </a:p>
        </p:txBody>
      </p:sp>
      <p:sp>
        <p:nvSpPr>
          <p:cNvPr id="4" name="Прямоугольник 3"/>
          <p:cNvSpPr/>
          <p:nvPr/>
        </p:nvSpPr>
        <p:spPr>
          <a:xfrm>
            <a:off x="4283968" y="1268760"/>
            <a:ext cx="457200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sz="3200" b="1" dirty="0" err="1"/>
              <a:t>Суб’єкт</a:t>
            </a:r>
            <a:r>
              <a:rPr lang="ru-RU" sz="3200" b="1" dirty="0"/>
              <a:t> </a:t>
            </a:r>
            <a:r>
              <a:rPr lang="ru-RU" sz="3200" dirty="0"/>
              <a:t>– </a:t>
            </a:r>
            <a:r>
              <a:rPr lang="ru-RU" sz="3200" dirty="0" err="1"/>
              <a:t>фізична</a:t>
            </a:r>
            <a:r>
              <a:rPr lang="ru-RU" sz="3200" dirty="0"/>
              <a:t> </a:t>
            </a:r>
            <a:r>
              <a:rPr lang="ru-RU" sz="3200" dirty="0" err="1"/>
              <a:t>осудна</a:t>
            </a:r>
            <a:r>
              <a:rPr lang="ru-RU" sz="3200" dirty="0"/>
              <a:t> особа, яка </a:t>
            </a:r>
            <a:r>
              <a:rPr lang="ru-RU" sz="3200" dirty="0" err="1"/>
              <a:t>досягла</a:t>
            </a:r>
            <a:r>
              <a:rPr lang="ru-RU" sz="3200" dirty="0"/>
              <a:t> 16 </a:t>
            </a:r>
            <a:r>
              <a:rPr lang="ru-RU" sz="3200" dirty="0" err="1"/>
              <a:t>річного</a:t>
            </a:r>
            <a:r>
              <a:rPr lang="ru-RU" sz="3200" dirty="0"/>
              <a:t> </a:t>
            </a:r>
            <a:r>
              <a:rPr lang="ru-RU" sz="3200" dirty="0" err="1"/>
              <a:t>віку</a:t>
            </a:r>
            <a:r>
              <a:rPr lang="ru-RU" sz="3200" dirty="0"/>
              <a:t>. </a:t>
            </a:r>
            <a:r>
              <a:rPr lang="ru-RU" sz="3200" dirty="0" err="1"/>
              <a:t>Спеціальний</a:t>
            </a:r>
            <a:r>
              <a:rPr lang="ru-RU" sz="3200" dirty="0"/>
              <a:t> </a:t>
            </a:r>
            <a:r>
              <a:rPr lang="ru-RU" sz="3200" dirty="0" err="1"/>
              <a:t>суб‘єкт</a:t>
            </a:r>
            <a:r>
              <a:rPr lang="ru-RU" sz="3200" dirty="0"/>
              <a:t> – </a:t>
            </a:r>
            <a:r>
              <a:rPr lang="ru-RU" sz="3200" dirty="0" err="1"/>
              <a:t>громадянин</a:t>
            </a:r>
            <a:r>
              <a:rPr lang="ru-RU" sz="3200" dirty="0"/>
              <a:t> </a:t>
            </a:r>
            <a:r>
              <a:rPr lang="ru-RU" sz="3200" dirty="0" err="1"/>
              <a:t>України</a:t>
            </a:r>
            <a:r>
              <a:rPr lang="ru-RU" sz="3200" dirty="0"/>
              <a:t>. </a:t>
            </a:r>
            <a:r>
              <a:rPr lang="ru-RU" sz="3200" dirty="0" err="1"/>
              <a:t>Іноземці</a:t>
            </a:r>
            <a:r>
              <a:rPr lang="ru-RU" sz="3200" dirty="0"/>
              <a:t> </a:t>
            </a:r>
            <a:r>
              <a:rPr lang="ru-RU" sz="3200" dirty="0" err="1"/>
              <a:t>і</a:t>
            </a:r>
            <a:r>
              <a:rPr lang="ru-RU" sz="3200" dirty="0"/>
              <a:t> особи без </a:t>
            </a:r>
            <a:r>
              <a:rPr lang="ru-RU" sz="3200" dirty="0" err="1"/>
              <a:t>громадянства</a:t>
            </a:r>
            <a:r>
              <a:rPr lang="ru-RU" sz="3200" dirty="0"/>
              <a:t> </a:t>
            </a:r>
            <a:r>
              <a:rPr lang="ru-RU" sz="3200" dirty="0" err="1"/>
              <a:t>можуть</a:t>
            </a:r>
            <a:r>
              <a:rPr lang="ru-RU" sz="3200" dirty="0"/>
              <a:t> бути </a:t>
            </a:r>
            <a:r>
              <a:rPr lang="ru-RU" sz="3200" dirty="0" err="1"/>
              <a:t>визнані</a:t>
            </a:r>
            <a:r>
              <a:rPr lang="ru-RU" sz="3200" dirty="0"/>
              <a:t> </a:t>
            </a:r>
            <a:r>
              <a:rPr lang="ru-RU" sz="3200" dirty="0" err="1"/>
              <a:t>співучасниками</a:t>
            </a:r>
            <a:r>
              <a:rPr lang="ru-RU" sz="32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Кваліфікований склад </a:t>
            </a:r>
            <a:endParaRPr lang="ru-RU" dirty="0"/>
          </a:p>
        </p:txBody>
      </p:sp>
      <p:sp>
        <p:nvSpPr>
          <p:cNvPr id="3" name="Содержимое 2"/>
          <p:cNvSpPr>
            <a:spLocks noGrp="1"/>
          </p:cNvSpPr>
          <p:nvPr>
            <p:ph sz="quarter" idx="1"/>
          </p:nvPr>
        </p:nvSpPr>
        <p:spPr/>
        <p:txBody>
          <a:bodyPr/>
          <a:lstStyle/>
          <a:p>
            <a:pPr>
              <a:buNone/>
            </a:pPr>
            <a:r>
              <a:rPr lang="ru-RU" i="1" dirty="0"/>
              <a:t>Ч. 2. </a:t>
            </a:r>
            <a:r>
              <a:rPr lang="ru-RU" i="1" dirty="0" err="1"/>
              <a:t>Ті</a:t>
            </a:r>
            <a:r>
              <a:rPr lang="ru-RU" i="1" dirty="0"/>
              <a:t> </a:t>
            </a:r>
            <a:r>
              <a:rPr lang="ru-RU" i="1" dirty="0" err="1"/>
              <a:t>самі</a:t>
            </a:r>
            <a:r>
              <a:rPr lang="ru-RU" i="1" dirty="0"/>
              <a:t> </a:t>
            </a:r>
            <a:r>
              <a:rPr lang="ru-RU" i="1" dirty="0" err="1"/>
              <a:t>діяння</a:t>
            </a:r>
            <a:r>
              <a:rPr lang="ru-RU" i="1" dirty="0"/>
              <a:t>, </a:t>
            </a:r>
            <a:r>
              <a:rPr lang="ru-RU" i="1" dirty="0" err="1"/>
              <a:t>вчинені</a:t>
            </a:r>
            <a:r>
              <a:rPr lang="ru-RU" i="1" dirty="0"/>
              <a:t> в </a:t>
            </a:r>
            <a:r>
              <a:rPr lang="ru-RU" i="1" dirty="0" err="1"/>
              <a:t>умовах</a:t>
            </a:r>
            <a:r>
              <a:rPr lang="ru-RU" i="1" dirty="0"/>
              <a:t> </a:t>
            </a:r>
            <a:r>
              <a:rPr lang="ru-RU" i="1" dirty="0" err="1"/>
              <a:t>воєнного</a:t>
            </a:r>
            <a:r>
              <a:rPr lang="ru-RU" i="1" dirty="0"/>
              <a:t> стану.</a:t>
            </a:r>
            <a:endParaRPr lang="ru-RU" dirty="0"/>
          </a:p>
        </p:txBody>
      </p:sp>
      <p:pic>
        <p:nvPicPr>
          <p:cNvPr id="1027" name="Picture 3" descr="C:\Users\lenvo\Desktop\48.jpg"/>
          <p:cNvPicPr>
            <a:picLocks noChangeAspect="1" noChangeArrowheads="1"/>
          </p:cNvPicPr>
          <p:nvPr/>
        </p:nvPicPr>
        <p:blipFill>
          <a:blip r:embed="rId2" cstate="print"/>
          <a:srcRect/>
          <a:stretch>
            <a:fillRect/>
          </a:stretch>
        </p:blipFill>
        <p:spPr bwMode="auto">
          <a:xfrm>
            <a:off x="4644008" y="3789040"/>
            <a:ext cx="4282951" cy="283816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err="1">
                <a:solidFill>
                  <a:schemeClr val="tx1"/>
                </a:solidFill>
              </a:rPr>
              <a:t>Колобораційна</a:t>
            </a:r>
            <a:r>
              <a:rPr lang="uk-UA" b="1" dirty="0">
                <a:solidFill>
                  <a:schemeClr val="tx1"/>
                </a:solidFill>
              </a:rPr>
              <a:t> діяльність (ст. 111</a:t>
            </a:r>
            <a:r>
              <a:rPr lang="uk-UA" b="1" baseline="30000" dirty="0">
                <a:solidFill>
                  <a:schemeClr val="tx1"/>
                </a:solidFill>
              </a:rPr>
              <a:t>1 </a:t>
            </a:r>
            <a:r>
              <a:rPr lang="uk-UA" b="1" dirty="0">
                <a:solidFill>
                  <a:schemeClr val="tx1"/>
                </a:solidFill>
              </a:rPr>
              <a:t>КК України)</a:t>
            </a:r>
            <a:endParaRPr lang="ru-RU" dirty="0">
              <a:solidFill>
                <a:schemeClr val="tx1"/>
              </a:solidFill>
            </a:endParaRPr>
          </a:p>
        </p:txBody>
      </p:sp>
      <p:sp>
        <p:nvSpPr>
          <p:cNvPr id="3" name="Содержимое 2"/>
          <p:cNvSpPr>
            <a:spLocks noGrp="1"/>
          </p:cNvSpPr>
          <p:nvPr>
            <p:ph sz="quarter" idx="1"/>
          </p:nvPr>
        </p:nvSpPr>
        <p:spPr/>
        <p:txBody>
          <a:bodyPr/>
          <a:lstStyle/>
          <a:p>
            <a:r>
              <a:rPr lang="ru-RU" b="1" dirty="0" err="1"/>
              <a:t>Об’єкт</a:t>
            </a:r>
            <a:r>
              <a:rPr lang="ru-RU" b="1" dirty="0"/>
              <a:t> </a:t>
            </a:r>
            <a:r>
              <a:rPr lang="uk-UA" b="1" dirty="0"/>
              <a:t>- </a:t>
            </a:r>
            <a:r>
              <a:rPr lang="ru-RU" dirty="0" err="1"/>
              <a:t>основи</a:t>
            </a:r>
            <a:r>
              <a:rPr lang="ru-RU" dirty="0"/>
              <a:t> </a:t>
            </a:r>
            <a:r>
              <a:rPr lang="ru-RU" dirty="0" err="1"/>
              <a:t>національної</a:t>
            </a:r>
            <a:r>
              <a:rPr lang="ru-RU" dirty="0"/>
              <a:t> </a:t>
            </a:r>
            <a:r>
              <a:rPr lang="ru-RU" dirty="0" err="1"/>
              <a:t>безпеки</a:t>
            </a:r>
            <a:r>
              <a:rPr lang="ru-RU" dirty="0"/>
              <a:t> </a:t>
            </a:r>
            <a:r>
              <a:rPr lang="ru-RU" dirty="0" err="1"/>
              <a:t>України</a:t>
            </a:r>
            <a:r>
              <a:rPr lang="ru-RU" dirty="0"/>
              <a:t>.</a:t>
            </a:r>
          </a:p>
          <a:p>
            <a:r>
              <a:rPr lang="uk-UA" b="1" i="1" dirty="0"/>
              <a:t>д</a:t>
            </a:r>
            <a:r>
              <a:rPr lang="ru-RU" b="1" i="1" dirty="0" err="1"/>
              <a:t>одатковий</a:t>
            </a:r>
            <a:r>
              <a:rPr lang="ru-RU" b="1" i="1" dirty="0"/>
              <a:t> </a:t>
            </a:r>
            <a:r>
              <a:rPr lang="ru-RU" b="1" i="1" dirty="0" err="1"/>
              <a:t>об’єкт</a:t>
            </a:r>
            <a:r>
              <a:rPr lang="ru-RU" dirty="0"/>
              <a:t> - </a:t>
            </a:r>
            <a:r>
              <a:rPr lang="ru-RU" dirty="0" err="1"/>
              <a:t>життя</a:t>
            </a:r>
            <a:r>
              <a:rPr lang="ru-RU" dirty="0"/>
              <a:t> і </a:t>
            </a:r>
            <a:r>
              <a:rPr lang="ru-RU" dirty="0" err="1"/>
              <a:t>здоров’я</a:t>
            </a:r>
            <a:r>
              <a:rPr lang="ru-RU" dirty="0"/>
              <a:t> людей та право </a:t>
            </a:r>
            <a:r>
              <a:rPr lang="ru-RU" dirty="0" err="1"/>
              <a:t>власності</a:t>
            </a:r>
            <a:r>
              <a:rPr lang="ru-RU" dirty="0"/>
              <a:t>.</a:t>
            </a:r>
          </a:p>
          <a:p>
            <a:endParaRPr lang="ru-RU" dirty="0"/>
          </a:p>
        </p:txBody>
      </p:sp>
      <p:pic>
        <p:nvPicPr>
          <p:cNvPr id="2050" name="Picture 2" descr="C:\Users\lenvo\Desktop\B7dbBbgCAAIBdAW.jpg"/>
          <p:cNvPicPr>
            <a:picLocks noChangeAspect="1" noChangeArrowheads="1"/>
          </p:cNvPicPr>
          <p:nvPr/>
        </p:nvPicPr>
        <p:blipFill>
          <a:blip r:embed="rId2" cstate="print"/>
          <a:srcRect/>
          <a:stretch>
            <a:fillRect/>
          </a:stretch>
        </p:blipFill>
        <p:spPr bwMode="auto">
          <a:xfrm>
            <a:off x="3079750" y="3362325"/>
            <a:ext cx="5715000" cy="28575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332656"/>
            <a:ext cx="8363272" cy="5687144"/>
          </a:xfrm>
        </p:spPr>
        <p:txBody>
          <a:bodyPr>
            <a:normAutofit lnSpcReduction="10000"/>
          </a:bodyPr>
          <a:lstStyle/>
          <a:p>
            <a:pPr>
              <a:buNone/>
            </a:pPr>
            <a:r>
              <a:rPr lang="uk-UA" b="1" dirty="0"/>
              <a:t>Об’єктивна сторона</a:t>
            </a:r>
            <a:r>
              <a:rPr lang="uk-UA" dirty="0"/>
              <a:t> може полягати у таких альтернативних діях:</a:t>
            </a:r>
            <a:endParaRPr lang="ru-RU" dirty="0"/>
          </a:p>
          <a:p>
            <a:pPr lvl="0"/>
            <a:r>
              <a:rPr lang="uk-UA" i="1" dirty="0"/>
              <a:t>публічному запереченні громадянином України здійснення збройної агресії проти України, встановлення та утвердження тимчасової окупації частини території України (ч. 1 ст. 111</a:t>
            </a:r>
            <a:r>
              <a:rPr lang="uk-UA" i="1" baseline="30000" dirty="0"/>
              <a:t>1 </a:t>
            </a:r>
            <a:r>
              <a:rPr lang="uk-UA" i="1" dirty="0"/>
              <a:t>КК України);</a:t>
            </a:r>
            <a:endParaRPr lang="ru-RU" dirty="0"/>
          </a:p>
          <a:p>
            <a:pPr lvl="0"/>
            <a:r>
              <a:rPr lang="uk-UA" i="1" dirty="0"/>
              <a:t>публічні заклики громадянином України до підтримки рішень та/або дій держави-агресора, збройних формувань та/або окупаційної адміністрації держави-агресора, до співпраці з державою-агресором, збройними формуваннями та/або окупаційною адміністрацією держави-агресора, до невизнання поширення державного суверенітету України на тимчасово окуповані території України(ч. 1 ст. 111</a:t>
            </a:r>
            <a:r>
              <a:rPr lang="uk-UA" i="1" baseline="30000" dirty="0"/>
              <a:t>1 </a:t>
            </a:r>
            <a:r>
              <a:rPr lang="uk-UA" i="1" dirty="0"/>
              <a:t>КК України).</a:t>
            </a:r>
            <a:endParaRPr lang="ru-RU" dirty="0"/>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332656"/>
            <a:ext cx="8363272" cy="5687144"/>
          </a:xfrm>
        </p:spPr>
        <p:txBody>
          <a:bodyPr>
            <a:normAutofit lnSpcReduction="10000"/>
          </a:bodyPr>
          <a:lstStyle/>
          <a:p>
            <a:pPr lvl="0"/>
            <a:r>
              <a:rPr lang="uk-UA" i="1" dirty="0"/>
              <a:t>добровільне зайняття громадянином України посади, не пов’язаної з виконанням організаційно-розпорядчих або адміністративно-господарських функцій, у незаконних органах влади, створених на тимчасово окупованій території, у тому числі в окупаційній адміністрації держави-агресора (ч. 2 ст. 111</a:t>
            </a:r>
            <a:r>
              <a:rPr lang="uk-UA" i="1" baseline="30000" dirty="0"/>
              <a:t>1 </a:t>
            </a:r>
            <a:r>
              <a:rPr lang="uk-UA" i="1" dirty="0"/>
              <a:t>КК України)</a:t>
            </a:r>
            <a:endParaRPr lang="ru-RU" dirty="0"/>
          </a:p>
          <a:p>
            <a:pPr lvl="0"/>
            <a:r>
              <a:rPr lang="uk-UA" i="1" dirty="0"/>
              <a:t>здійснення громадянином України пропаганди у закладах освіти незалежно від типів та форм власності з метою сприяння здійсненню збройної агресії проти України, встановленню та утвердженню тимчасової окупації частини території України, уникненню відповідальності за здійснення державою-агресором збройної агресії проти України (ч. 3 ст. 111</a:t>
            </a:r>
            <a:r>
              <a:rPr lang="uk-UA" i="1" baseline="30000" dirty="0"/>
              <a:t>1 </a:t>
            </a:r>
            <a:r>
              <a:rPr lang="uk-UA" i="1" dirty="0"/>
              <a:t>КК України).</a:t>
            </a:r>
            <a:endParaRPr lang="ru-RU" dirty="0"/>
          </a:p>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60648"/>
            <a:ext cx="8363272" cy="6120680"/>
          </a:xfrm>
        </p:spPr>
        <p:txBody>
          <a:bodyPr>
            <a:normAutofit/>
          </a:bodyPr>
          <a:lstStyle/>
          <a:p>
            <a:pPr lvl="0"/>
            <a:r>
              <a:rPr lang="uk-UA" i="1" dirty="0"/>
              <a:t>дії громадян України, спрямовані на впровадження стандартів освіти держави-агресора у закладах освіти(ч. 3 ст. 111</a:t>
            </a:r>
            <a:r>
              <a:rPr lang="uk-UA" i="1" baseline="30000" dirty="0"/>
              <a:t>1 </a:t>
            </a:r>
            <a:r>
              <a:rPr lang="uk-UA" i="1" dirty="0"/>
              <a:t>КК України).</a:t>
            </a:r>
            <a:endParaRPr lang="ru-RU" dirty="0"/>
          </a:p>
          <a:p>
            <a:pPr lvl="0"/>
            <a:r>
              <a:rPr lang="uk-UA" i="1" dirty="0"/>
              <a:t>передача матеріальних ресурсів незаконним збройним чи воєнізованим формуванням, створеним на тимчасово окупованій території, та/або збройним чи воєнізованим формуванням держави-агресора (ч. 4 ст. 111</a:t>
            </a:r>
            <a:r>
              <a:rPr lang="uk-UA" i="1" baseline="30000" dirty="0"/>
              <a:t>1</a:t>
            </a:r>
            <a:r>
              <a:rPr lang="uk-UA" i="1" dirty="0"/>
              <a:t> КК України);</a:t>
            </a:r>
            <a:endParaRPr lang="ru-RU" dirty="0"/>
          </a:p>
          <a:p>
            <a:pPr lvl="0"/>
            <a:r>
              <a:rPr lang="uk-UA" i="1" dirty="0"/>
              <a:t>провадження господарської діяльності у взаємодії з державою-агресором, незаконними органами влади, створеними на тимчасово окупованій території, у тому числі окупаційною адміністрацією держави-агресора (ч. 4 ст. 111</a:t>
            </a:r>
            <a:r>
              <a:rPr lang="uk-UA" i="1" baseline="30000" dirty="0"/>
              <a:t>1</a:t>
            </a:r>
            <a:r>
              <a:rPr lang="uk-UA" i="1" dirty="0"/>
              <a:t> КК України).</a:t>
            </a:r>
            <a:endParaRPr lang="ru-RU" dirty="0"/>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260648"/>
            <a:ext cx="8291264" cy="5759152"/>
          </a:xfrm>
        </p:spPr>
        <p:txBody>
          <a:bodyPr>
            <a:normAutofit lnSpcReduction="10000"/>
          </a:bodyPr>
          <a:lstStyle/>
          <a:p>
            <a:pPr lvl="0"/>
            <a:r>
              <a:rPr lang="uk-UA" i="1" dirty="0"/>
              <a:t>добровільне зайняття громадянином України посади, пов’язаної з виконанням організаційно-розпорядчих або адміністративно-господарських функцій, у незаконних органах влади, створених на тимчасово окупованій території, у тому числі в окупаційній адміністрації держави-агресора (ч. 5 ст. 111</a:t>
            </a:r>
            <a:r>
              <a:rPr lang="uk-UA" i="1" baseline="30000" dirty="0"/>
              <a:t>1</a:t>
            </a:r>
            <a:r>
              <a:rPr lang="uk-UA" i="1" dirty="0"/>
              <a:t> КК України).</a:t>
            </a:r>
            <a:endParaRPr lang="ru-RU" dirty="0"/>
          </a:p>
          <a:p>
            <a:pPr lvl="0"/>
            <a:r>
              <a:rPr lang="ru-RU" i="1" dirty="0" err="1"/>
              <a:t>добровільне</a:t>
            </a:r>
            <a:r>
              <a:rPr lang="ru-RU" i="1" dirty="0"/>
              <a:t> </a:t>
            </a:r>
            <a:r>
              <a:rPr lang="ru-RU" i="1" dirty="0" err="1"/>
              <a:t>обрання</a:t>
            </a:r>
            <a:r>
              <a:rPr lang="ru-RU" i="1" dirty="0"/>
              <a:t> до таких </a:t>
            </a:r>
            <a:r>
              <a:rPr lang="ru-RU" i="1" dirty="0" err="1"/>
              <a:t>органів</a:t>
            </a:r>
            <a:r>
              <a:rPr lang="uk-UA" i="1" dirty="0"/>
              <a:t>(ч. 5 ст. 111</a:t>
            </a:r>
            <a:r>
              <a:rPr lang="uk-UA" i="1" baseline="30000" dirty="0"/>
              <a:t>1</a:t>
            </a:r>
            <a:r>
              <a:rPr lang="uk-UA" i="1" dirty="0"/>
              <a:t> КК України)</a:t>
            </a:r>
            <a:endParaRPr lang="ru-RU" dirty="0"/>
          </a:p>
          <a:p>
            <a:pPr lvl="0"/>
            <a:r>
              <a:rPr lang="ru-RU" i="1" dirty="0"/>
              <a:t>участь в </a:t>
            </a:r>
            <a:r>
              <a:rPr lang="ru-RU" i="1" dirty="0" err="1"/>
              <a:t>організації</a:t>
            </a:r>
            <a:r>
              <a:rPr lang="ru-RU" i="1" dirty="0"/>
              <a:t> та </a:t>
            </a:r>
            <a:r>
              <a:rPr lang="ru-RU" i="1" dirty="0" err="1"/>
              <a:t>проведенні</a:t>
            </a:r>
            <a:r>
              <a:rPr lang="ru-RU" i="1" dirty="0"/>
              <a:t> </a:t>
            </a:r>
            <a:r>
              <a:rPr lang="ru-RU" i="1" dirty="0" err="1"/>
              <a:t>незаконних</a:t>
            </a:r>
            <a:r>
              <a:rPr lang="ru-RU" i="1" dirty="0"/>
              <a:t> </a:t>
            </a:r>
            <a:r>
              <a:rPr lang="ru-RU" i="1" dirty="0" err="1"/>
              <a:t>виборів</a:t>
            </a:r>
            <a:r>
              <a:rPr lang="ru-RU" i="1" dirty="0"/>
              <a:t> </a:t>
            </a:r>
            <a:r>
              <a:rPr lang="ru-RU" i="1" dirty="0" err="1"/>
              <a:t>та</a:t>
            </a:r>
            <a:r>
              <a:rPr lang="ru-RU" i="1" dirty="0"/>
              <a:t>/</a:t>
            </a:r>
            <a:r>
              <a:rPr lang="ru-RU" i="1" dirty="0" err="1"/>
              <a:t>або</a:t>
            </a:r>
            <a:r>
              <a:rPr lang="ru-RU" i="1" dirty="0"/>
              <a:t> </a:t>
            </a:r>
            <a:r>
              <a:rPr lang="ru-RU" i="1" dirty="0" err="1"/>
              <a:t>референдумів</a:t>
            </a:r>
            <a:r>
              <a:rPr lang="ru-RU" i="1" dirty="0"/>
              <a:t> на </a:t>
            </a:r>
            <a:r>
              <a:rPr lang="ru-RU" i="1" dirty="0" err="1"/>
              <a:t>тимчасово</a:t>
            </a:r>
            <a:r>
              <a:rPr lang="ru-RU" i="1" dirty="0"/>
              <a:t> </a:t>
            </a:r>
            <a:r>
              <a:rPr lang="ru-RU" i="1" dirty="0" err="1"/>
              <a:t>окупованій</a:t>
            </a:r>
            <a:r>
              <a:rPr lang="ru-RU" i="1" dirty="0"/>
              <a:t> </a:t>
            </a:r>
            <a:r>
              <a:rPr lang="ru-RU" i="1" dirty="0" err="1"/>
              <a:t>території</a:t>
            </a:r>
            <a:r>
              <a:rPr lang="ru-RU" i="1" dirty="0"/>
              <a:t> </a:t>
            </a:r>
            <a:r>
              <a:rPr lang="uk-UA" i="1" dirty="0"/>
              <a:t>(ч. 5 ст. 111</a:t>
            </a:r>
            <a:r>
              <a:rPr lang="uk-UA" i="1" baseline="30000" dirty="0"/>
              <a:t>1</a:t>
            </a:r>
            <a:r>
              <a:rPr lang="uk-UA" i="1" dirty="0"/>
              <a:t> КК України)</a:t>
            </a:r>
            <a:r>
              <a:rPr lang="uk-UA" dirty="0"/>
              <a:t>.</a:t>
            </a:r>
          </a:p>
          <a:p>
            <a:r>
              <a:rPr lang="ru-RU" i="1" dirty="0" err="1"/>
              <a:t>публічні</a:t>
            </a:r>
            <a:r>
              <a:rPr lang="ru-RU" i="1" dirty="0"/>
              <a:t> </a:t>
            </a:r>
            <a:r>
              <a:rPr lang="ru-RU" i="1" dirty="0" err="1"/>
              <a:t>заклики</a:t>
            </a:r>
            <a:r>
              <a:rPr lang="ru-RU" i="1" dirty="0"/>
              <a:t> до </a:t>
            </a:r>
            <a:r>
              <a:rPr lang="ru-RU" i="1" dirty="0" err="1"/>
              <a:t>проведення</a:t>
            </a:r>
            <a:r>
              <a:rPr lang="ru-RU" i="1" dirty="0"/>
              <a:t> таких </a:t>
            </a:r>
            <a:r>
              <a:rPr lang="ru-RU" i="1" dirty="0" err="1"/>
              <a:t>незаконних</a:t>
            </a:r>
            <a:r>
              <a:rPr lang="ru-RU" i="1" dirty="0"/>
              <a:t> </a:t>
            </a:r>
            <a:r>
              <a:rPr lang="ru-RU" i="1" dirty="0" err="1"/>
              <a:t>виборів</a:t>
            </a:r>
            <a:r>
              <a:rPr lang="ru-RU" i="1" dirty="0"/>
              <a:t> та/</a:t>
            </a:r>
            <a:r>
              <a:rPr lang="ru-RU" i="1" dirty="0" err="1"/>
              <a:t>або</a:t>
            </a:r>
            <a:r>
              <a:rPr lang="ru-RU" i="1" dirty="0"/>
              <a:t> </a:t>
            </a:r>
            <a:r>
              <a:rPr lang="ru-RU" i="1" dirty="0" err="1"/>
              <a:t>референдумів</a:t>
            </a:r>
            <a:r>
              <a:rPr lang="ru-RU" i="1" dirty="0"/>
              <a:t> на </a:t>
            </a:r>
            <a:r>
              <a:rPr lang="ru-RU" i="1" dirty="0" err="1"/>
              <a:t>тимчасово</a:t>
            </a:r>
            <a:r>
              <a:rPr lang="ru-RU" i="1" dirty="0"/>
              <a:t> </a:t>
            </a:r>
            <a:r>
              <a:rPr lang="ru-RU" i="1" dirty="0" err="1"/>
              <a:t>окупованій</a:t>
            </a:r>
            <a:r>
              <a:rPr lang="ru-RU" i="1" dirty="0"/>
              <a:t> </a:t>
            </a:r>
            <a:r>
              <a:rPr lang="ru-RU" i="1" dirty="0" err="1"/>
              <a:t>території</a:t>
            </a:r>
            <a:r>
              <a:rPr lang="uk-UA" i="1" dirty="0"/>
              <a:t>(ч. 5 ст. 111</a:t>
            </a:r>
            <a:r>
              <a:rPr lang="uk-UA" i="1" baseline="30000" dirty="0"/>
              <a:t>1</a:t>
            </a:r>
            <a:r>
              <a:rPr lang="uk-UA" i="1" dirty="0"/>
              <a:t> КК України)</a:t>
            </a:r>
            <a:endParaRPr lang="ru-RU" dirty="0"/>
          </a:p>
          <a:p>
            <a:pPr lvl="0"/>
            <a:endParaRPr lang="uk-UA" dirty="0"/>
          </a:p>
          <a:p>
            <a:pPr>
              <a:buNone/>
            </a:pPr>
            <a:endParaRPr lang="ru-RU" dirty="0"/>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568952" cy="5687144"/>
          </a:xfrm>
        </p:spPr>
        <p:txBody>
          <a:bodyPr/>
          <a:lstStyle/>
          <a:p>
            <a:endParaRPr lang="ru-RU" dirty="0"/>
          </a:p>
        </p:txBody>
      </p:sp>
      <p:sp>
        <p:nvSpPr>
          <p:cNvPr id="4" name="Лента лицом вверх 3"/>
          <p:cNvSpPr/>
          <p:nvPr/>
        </p:nvSpPr>
        <p:spPr>
          <a:xfrm>
            <a:off x="467544" y="548680"/>
            <a:ext cx="8352928" cy="5544616"/>
          </a:xfrm>
          <a:prstGeom prst="ribbon2">
            <a:avLst/>
          </a:prstGeom>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600" b="1" i="1" dirty="0" err="1"/>
              <a:t>Родовий</a:t>
            </a:r>
            <a:r>
              <a:rPr lang="ru-RU" sz="3600" b="1" i="1" dirty="0"/>
              <a:t> об</a:t>
            </a:r>
            <a:r>
              <a:rPr lang="uk-UA" sz="3600" b="1" i="1" dirty="0"/>
              <a:t>’</a:t>
            </a:r>
            <a:r>
              <a:rPr lang="ru-RU" sz="3600" b="1" i="1" dirty="0" err="1"/>
              <a:t>єкт</a:t>
            </a:r>
            <a:r>
              <a:rPr lang="ru-RU" sz="3600" b="1" i="1" dirty="0"/>
              <a:t> - </a:t>
            </a:r>
            <a:r>
              <a:rPr lang="ru-RU" sz="3600" dirty="0" err="1"/>
              <a:t>основи</a:t>
            </a:r>
            <a:r>
              <a:rPr lang="ru-RU" sz="3600" dirty="0"/>
              <a:t> </a:t>
            </a:r>
            <a:r>
              <a:rPr lang="ru-RU" sz="3600" dirty="0" err="1"/>
              <a:t>національної</a:t>
            </a:r>
            <a:r>
              <a:rPr lang="ru-RU" sz="3600" dirty="0"/>
              <a:t> </a:t>
            </a:r>
            <a:r>
              <a:rPr lang="ru-RU" sz="3600" dirty="0" err="1"/>
              <a:t>безпеки</a:t>
            </a:r>
            <a:r>
              <a:rPr lang="ru-RU" sz="3600" dirty="0"/>
              <a:t> </a:t>
            </a:r>
            <a:r>
              <a:rPr lang="ru-RU" sz="3600" dirty="0" err="1"/>
              <a:t>держави</a:t>
            </a:r>
            <a:r>
              <a:rPr lang="ru-RU" sz="3600" dirty="0"/>
              <a:t> в </a:t>
            </a:r>
            <a:r>
              <a:rPr lang="ru-RU" sz="3600" dirty="0" err="1"/>
              <a:t>різних</a:t>
            </a:r>
            <a:r>
              <a:rPr lang="ru-RU" sz="3600" dirty="0"/>
              <a:t> </a:t>
            </a:r>
            <a:r>
              <a:rPr lang="ru-RU" sz="3600" dirty="0" err="1"/>
              <a:t>її</a:t>
            </a:r>
            <a:r>
              <a:rPr lang="ru-RU" sz="3600" dirty="0"/>
              <a:t> сферах</a:t>
            </a:r>
          </a:p>
          <a:p>
            <a:pPr algn="ctr"/>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435280" cy="6120680"/>
          </a:xfrm>
        </p:spPr>
        <p:txBody>
          <a:bodyPr>
            <a:normAutofit fontScale="77500" lnSpcReduction="20000"/>
          </a:bodyPr>
          <a:lstStyle/>
          <a:p>
            <a:pPr lvl="0"/>
            <a:r>
              <a:rPr lang="uk-UA" i="1" dirty="0"/>
              <a:t>організація заходів політичного характеру (ч. 6 ст. 111</a:t>
            </a:r>
            <a:r>
              <a:rPr lang="uk-UA" i="1" baseline="30000" dirty="0"/>
              <a:t>1 </a:t>
            </a:r>
            <a:r>
              <a:rPr lang="uk-UA" i="1" dirty="0"/>
              <a:t>КК</a:t>
            </a:r>
            <a:r>
              <a:rPr lang="uk-UA" i="1" baseline="30000" dirty="0"/>
              <a:t> </a:t>
            </a:r>
            <a:r>
              <a:rPr lang="uk-UA" i="1" dirty="0"/>
              <a:t>України);</a:t>
            </a:r>
            <a:endParaRPr lang="ru-RU" dirty="0"/>
          </a:p>
          <a:p>
            <a:pPr lvl="0"/>
            <a:r>
              <a:rPr lang="uk-UA" i="1" dirty="0"/>
              <a:t>проведення таких заходів (ч. 6 ст. 111</a:t>
            </a:r>
            <a:r>
              <a:rPr lang="uk-UA" i="1" baseline="30000" dirty="0"/>
              <a:t>1 </a:t>
            </a:r>
            <a:r>
              <a:rPr lang="uk-UA" i="1" dirty="0"/>
              <a:t>КК</a:t>
            </a:r>
            <a:r>
              <a:rPr lang="uk-UA" i="1" baseline="30000" dirty="0"/>
              <a:t> </a:t>
            </a:r>
            <a:r>
              <a:rPr lang="uk-UA" i="1" dirty="0"/>
              <a:t>України);;</a:t>
            </a:r>
            <a:endParaRPr lang="ru-RU" dirty="0"/>
          </a:p>
          <a:p>
            <a:pPr lvl="0"/>
            <a:r>
              <a:rPr lang="uk-UA" i="1" dirty="0"/>
              <a:t> здійснення інформаційної діяльності у співпраці з державою-агресором та/або його окупаційною адміністрацією, спрямованих на підтримку держави-агресора, її окупаційної адміністрації чи збройних формувань та/або на уникнення нею відповідальності за збройну агресію проти України, за відсутності ознак державної зради (ч. 6 ст. 111</a:t>
            </a:r>
            <a:r>
              <a:rPr lang="uk-UA" i="1" baseline="30000" dirty="0"/>
              <a:t>1 </a:t>
            </a:r>
            <a:r>
              <a:rPr lang="uk-UA" i="1" dirty="0"/>
              <a:t>КК</a:t>
            </a:r>
            <a:r>
              <a:rPr lang="uk-UA" i="1" baseline="30000" dirty="0"/>
              <a:t> </a:t>
            </a:r>
            <a:r>
              <a:rPr lang="uk-UA" i="1" dirty="0"/>
              <a:t>України);</a:t>
            </a:r>
            <a:endParaRPr lang="ru-RU" dirty="0"/>
          </a:p>
          <a:p>
            <a:pPr lvl="0"/>
            <a:r>
              <a:rPr lang="uk-UA" i="1" dirty="0"/>
              <a:t>активна участь у таких заходах (ч. 6 ст. 111</a:t>
            </a:r>
            <a:r>
              <a:rPr lang="uk-UA" i="1" baseline="30000" dirty="0"/>
              <a:t>1 </a:t>
            </a:r>
            <a:r>
              <a:rPr lang="uk-UA" i="1" dirty="0"/>
              <a:t>КК</a:t>
            </a:r>
            <a:r>
              <a:rPr lang="uk-UA" i="1" baseline="30000" dirty="0"/>
              <a:t> </a:t>
            </a:r>
            <a:r>
              <a:rPr lang="uk-UA" i="1" dirty="0"/>
              <a:t>України).</a:t>
            </a:r>
          </a:p>
          <a:p>
            <a:r>
              <a:rPr lang="uk-UA" i="1" dirty="0"/>
              <a:t>добровільне зайняття громадянином України посади в незаконних судових або правоохоронних органах, створених на тимчасово окупованій території(ч. 7 ст. 111</a:t>
            </a:r>
            <a:r>
              <a:rPr lang="uk-UA" i="1" baseline="30000" dirty="0"/>
              <a:t>1 </a:t>
            </a:r>
            <a:r>
              <a:rPr lang="uk-UA" i="1" dirty="0"/>
              <a:t>КК України).</a:t>
            </a:r>
          </a:p>
          <a:p>
            <a:pPr lvl="0"/>
            <a:r>
              <a:rPr lang="uk-UA" i="1" dirty="0"/>
              <a:t>добровільна участь громадянина України в незаконних збройних чи воєнізованих формуваннях, створених на тимчасово окупованій території, та/або в збройних формуваннях держави-агресора (ч. 7 ст. 111</a:t>
            </a:r>
            <a:r>
              <a:rPr lang="uk-UA" i="1" baseline="30000" dirty="0"/>
              <a:t>1 </a:t>
            </a:r>
            <a:r>
              <a:rPr lang="uk-UA" i="1" dirty="0"/>
              <a:t>КК України).</a:t>
            </a:r>
          </a:p>
          <a:p>
            <a:r>
              <a:rPr lang="uk-UA" i="1" dirty="0"/>
              <a:t>надання таким формуванням допомоги у веденні бойових дій проти Збройних Сил України та інших військових формувань, утворених відповідно до законів України, добровольчих формувань, що були утворені або </a:t>
            </a:r>
            <a:r>
              <a:rPr lang="uk-UA" i="1" dirty="0" err="1"/>
              <a:t>самоорганізовувалися</a:t>
            </a:r>
            <a:r>
              <a:rPr lang="uk-UA" i="1" dirty="0"/>
              <a:t> для захисту незалежності, суверенітету та територіальної цілісності України(ч. 7 ст. 111</a:t>
            </a:r>
            <a:r>
              <a:rPr lang="uk-UA" i="1" baseline="30000" dirty="0"/>
              <a:t>1 </a:t>
            </a:r>
            <a:r>
              <a:rPr lang="uk-UA" i="1" dirty="0"/>
              <a:t>КК України).</a:t>
            </a:r>
            <a:endParaRPr lang="ru-RU" dirty="0"/>
          </a:p>
          <a:p>
            <a:pPr lvl="0"/>
            <a:endParaRPr lang="ru-RU" dirty="0"/>
          </a:p>
          <a:p>
            <a:endParaRPr lang="ru-RU" dirty="0"/>
          </a:p>
          <a:p>
            <a:pPr lvl="0"/>
            <a:endParaRPr lang="ru-RU" dirty="0"/>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lenvo\Desktop\preview-21747NOGxzlYV2Z_0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sz="quarter" idx="1"/>
          </p:nvPr>
        </p:nvSpPr>
        <p:spPr>
          <a:xfrm>
            <a:off x="0" y="476672"/>
            <a:ext cx="8892480" cy="6381328"/>
          </a:xfrm>
        </p:spPr>
        <p:txBody>
          <a:bodyPr>
            <a:normAutofit/>
          </a:bodyPr>
          <a:lstStyle/>
          <a:p>
            <a:pPr algn="ctr">
              <a:buNone/>
            </a:pPr>
            <a:r>
              <a:rPr lang="ru-RU" sz="3600" b="1" dirty="0" err="1">
                <a:solidFill>
                  <a:schemeClr val="bg1"/>
                </a:solidFill>
              </a:rPr>
              <a:t>Дякую</a:t>
            </a:r>
            <a:r>
              <a:rPr lang="ru-RU" sz="3600" b="1" dirty="0">
                <a:solidFill>
                  <a:schemeClr val="bg1"/>
                </a:solidFill>
              </a:rPr>
              <a:t> за </a:t>
            </a:r>
            <a:r>
              <a:rPr lang="ru-RU" sz="3600" b="1" dirty="0" err="1">
                <a:solidFill>
                  <a:schemeClr val="bg1"/>
                </a:solidFill>
              </a:rPr>
              <a:t>увагу</a:t>
            </a: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r">
              <a:buNone/>
            </a:pPr>
            <a:endParaRPr lang="ru-RU" sz="3600" b="1" dirty="0">
              <a:solidFill>
                <a:schemeClr val="bg1"/>
              </a:solidFill>
            </a:endParaRPr>
          </a:p>
          <a:p>
            <a:pPr algn="r">
              <a:buNone/>
            </a:pPr>
            <a:r>
              <a:rPr lang="ru-RU" sz="3600" b="1" dirty="0">
                <a:solidFill>
                  <a:schemeClr val="bg1"/>
                </a:solidFill>
              </a:rPr>
              <a:t>Лектор:</a:t>
            </a:r>
          </a:p>
          <a:p>
            <a:pPr algn="r">
              <a:buNone/>
            </a:pPr>
            <a:r>
              <a:rPr lang="ru-RU" sz="3600" b="1" dirty="0">
                <a:solidFill>
                  <a:schemeClr val="bg1"/>
                </a:solidFill>
              </a:rPr>
              <a:t>Плутицька К.М.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706090"/>
          </a:xfrm>
        </p:spPr>
        <p:txBody>
          <a:bodyPr>
            <a:normAutofit fontScale="90000"/>
          </a:bodyPr>
          <a:lstStyle/>
          <a:p>
            <a:r>
              <a:rPr lang="ru-RU" b="1" dirty="0" err="1">
                <a:solidFill>
                  <a:schemeClr val="tx1"/>
                </a:solidFill>
              </a:rPr>
              <a:t>Безпосередній</a:t>
            </a:r>
            <a:r>
              <a:rPr lang="ru-RU" b="1" dirty="0">
                <a:solidFill>
                  <a:schemeClr val="tx1"/>
                </a:solidFill>
              </a:rPr>
              <a:t> </a:t>
            </a:r>
            <a:r>
              <a:rPr lang="ru-RU" b="1" dirty="0" err="1">
                <a:solidFill>
                  <a:schemeClr val="tx1"/>
                </a:solidFill>
              </a:rPr>
              <a:t>основний</a:t>
            </a:r>
            <a:r>
              <a:rPr lang="ru-RU" b="1" dirty="0">
                <a:solidFill>
                  <a:schemeClr val="tx1"/>
                </a:solidFill>
              </a:rPr>
              <a:t> об</a:t>
            </a:r>
            <a:r>
              <a:rPr lang="uk-UA" b="1" dirty="0">
                <a:solidFill>
                  <a:schemeClr val="tx1"/>
                </a:solidFill>
              </a:rPr>
              <a:t>’</a:t>
            </a:r>
            <a:r>
              <a:rPr lang="ru-RU" b="1" dirty="0" err="1">
                <a:solidFill>
                  <a:schemeClr val="tx1"/>
                </a:solidFill>
              </a:rPr>
              <a:t>єкт</a:t>
            </a:r>
            <a:endParaRPr lang="ru-RU" dirty="0">
              <a:solidFill>
                <a:schemeClr val="tx1"/>
              </a:solidFill>
            </a:endParaRPr>
          </a:p>
        </p:txBody>
      </p:sp>
      <p:graphicFrame>
        <p:nvGraphicFramePr>
          <p:cNvPr id="5" name="Содержимое 4"/>
          <p:cNvGraphicFramePr>
            <a:graphicFrameLocks noGrp="1"/>
          </p:cNvGraphicFramePr>
          <p:nvPr>
            <p:ph sz="quarter" idx="1"/>
          </p:nvPr>
        </p:nvGraphicFramePr>
        <p:xfrm>
          <a:off x="323528" y="853440"/>
          <a:ext cx="8640960" cy="5738464"/>
        </p:xfrm>
        <a:graphic>
          <a:graphicData uri="http://schemas.openxmlformats.org/drawingml/2006/table">
            <a:tbl>
              <a:tblPr firstRow="1" bandRow="1">
                <a:tableStyleId>{5C22544A-7EE6-4342-B048-85BDC9FD1C3A}</a:tableStyleId>
              </a:tblPr>
              <a:tblGrid>
                <a:gridCol w="4968551">
                  <a:extLst>
                    <a:ext uri="{9D8B030D-6E8A-4147-A177-3AD203B41FA5}">
                      <a16:colId xmlns:a16="http://schemas.microsoft.com/office/drawing/2014/main" val="20000"/>
                    </a:ext>
                  </a:extLst>
                </a:gridCol>
                <a:gridCol w="3672409">
                  <a:extLst>
                    <a:ext uri="{9D8B030D-6E8A-4147-A177-3AD203B41FA5}">
                      <a16:colId xmlns:a16="http://schemas.microsoft.com/office/drawing/2014/main" val="20001"/>
                    </a:ext>
                  </a:extLst>
                </a:gridCol>
              </a:tblGrid>
              <a:tr h="1233023">
                <a:tc>
                  <a:txBody>
                    <a:bodyPr/>
                    <a:lstStyle/>
                    <a:p>
                      <a:pPr algn="ctr"/>
                      <a:r>
                        <a:rPr kumimoji="0" lang="ru-RU" sz="3200" b="1" kern="1200" dirty="0" err="1">
                          <a:solidFill>
                            <a:schemeClr val="tx1"/>
                          </a:solidFill>
                          <a:latin typeface="+mn-lt"/>
                          <a:ea typeface="+mn-ea"/>
                          <a:cs typeface="+mn-cs"/>
                        </a:rPr>
                        <a:t>Державна</a:t>
                      </a:r>
                      <a:r>
                        <a:rPr kumimoji="0" lang="ru-RU" sz="3200" b="1" kern="1200" dirty="0">
                          <a:solidFill>
                            <a:schemeClr val="tx1"/>
                          </a:solidFill>
                          <a:latin typeface="+mn-lt"/>
                          <a:ea typeface="+mn-ea"/>
                          <a:cs typeface="+mn-cs"/>
                        </a:rPr>
                        <a:t> </a:t>
                      </a:r>
                      <a:r>
                        <a:rPr kumimoji="0" lang="ru-RU" sz="3200" b="1" kern="1200" dirty="0" err="1">
                          <a:solidFill>
                            <a:schemeClr val="tx1"/>
                          </a:solidFill>
                          <a:latin typeface="+mn-lt"/>
                          <a:ea typeface="+mn-ea"/>
                          <a:cs typeface="+mn-cs"/>
                        </a:rPr>
                        <a:t>безпека</a:t>
                      </a:r>
                      <a:endParaRPr lang="ru-RU" sz="3200" dirty="0">
                        <a:solidFill>
                          <a:schemeClr val="tx1"/>
                        </a:solidFill>
                      </a:endParaRPr>
                    </a:p>
                  </a:txBody>
                  <a:tcPr/>
                </a:tc>
                <a:tc>
                  <a:txBody>
                    <a:bodyPr/>
                    <a:lstStyle/>
                    <a:p>
                      <a:pPr algn="ctr"/>
                      <a:r>
                        <a:rPr kumimoji="0" lang="ru-RU" sz="3200" b="1" kern="1200" dirty="0" err="1">
                          <a:solidFill>
                            <a:schemeClr val="tx1"/>
                          </a:solidFill>
                          <a:latin typeface="+mn-lt"/>
                          <a:ea typeface="+mn-ea"/>
                          <a:cs typeface="+mn-cs"/>
                        </a:rPr>
                        <a:t>Економічна</a:t>
                      </a:r>
                      <a:r>
                        <a:rPr kumimoji="0" lang="ru-RU" sz="3200" b="1" kern="1200" dirty="0">
                          <a:solidFill>
                            <a:schemeClr val="tx1"/>
                          </a:solidFill>
                          <a:latin typeface="+mn-lt"/>
                          <a:ea typeface="+mn-ea"/>
                          <a:cs typeface="+mn-cs"/>
                        </a:rPr>
                        <a:t> система </a:t>
                      </a:r>
                      <a:r>
                        <a:rPr kumimoji="0" lang="ru-RU" sz="3200" b="1" kern="1200" dirty="0" err="1">
                          <a:solidFill>
                            <a:schemeClr val="tx1"/>
                          </a:solidFill>
                          <a:latin typeface="+mn-lt"/>
                          <a:ea typeface="+mn-ea"/>
                          <a:cs typeface="+mn-cs"/>
                        </a:rPr>
                        <a:t>держави</a:t>
                      </a:r>
                      <a:endParaRPr lang="ru-RU" sz="3200" dirty="0">
                        <a:solidFill>
                          <a:schemeClr val="tx1"/>
                        </a:solidFill>
                      </a:endParaRPr>
                    </a:p>
                  </a:txBody>
                  <a:tcPr/>
                </a:tc>
                <a:extLst>
                  <a:ext uri="{0D108BD9-81ED-4DB2-BD59-A6C34878D82A}">
                    <a16:rowId xmlns:a16="http://schemas.microsoft.com/office/drawing/2014/main" val="10000"/>
                  </a:ext>
                </a:extLst>
              </a:tr>
              <a:tr h="2219441">
                <a:tc>
                  <a:txBody>
                    <a:bodyPr/>
                    <a:lstStyle/>
                    <a:p>
                      <a:pPr>
                        <a:buFont typeface="Wingdings" pitchFamily="2" charset="2"/>
                        <a:buChar char="ü"/>
                      </a:pPr>
                      <a:r>
                        <a:rPr kumimoji="0" lang="uk-UA" sz="2400" i="1" u="sng" kern="1200" dirty="0">
                          <a:solidFill>
                            <a:schemeClr val="dk1"/>
                          </a:solidFill>
                          <a:latin typeface="+mn-lt"/>
                          <a:ea typeface="+mn-ea"/>
                          <a:cs typeface="+mn-cs"/>
                        </a:rPr>
                        <a:t>З</a:t>
                      </a:r>
                      <a:r>
                        <a:rPr kumimoji="0" lang="ru-RU" sz="2400" i="1" u="sng" kern="1200" dirty="0" err="1">
                          <a:solidFill>
                            <a:schemeClr val="dk1"/>
                          </a:solidFill>
                          <a:latin typeface="+mn-lt"/>
                          <a:ea typeface="+mn-ea"/>
                          <a:cs typeface="+mn-cs"/>
                        </a:rPr>
                        <a:t>овнішн</a:t>
                      </a:r>
                      <a:r>
                        <a:rPr kumimoji="0" lang="uk-UA" sz="2400" i="1" u="sng" kern="1200" dirty="0">
                          <a:solidFill>
                            <a:schemeClr val="dk1"/>
                          </a:solidFill>
                          <a:latin typeface="+mn-lt"/>
                          <a:ea typeface="+mn-ea"/>
                          <a:cs typeface="+mn-cs"/>
                        </a:rPr>
                        <a:t>я </a:t>
                      </a:r>
                      <a:r>
                        <a:rPr kumimoji="0" lang="ru-RU" sz="2400" i="1" u="sng" kern="1200" dirty="0" err="1">
                          <a:solidFill>
                            <a:schemeClr val="dk1"/>
                          </a:solidFill>
                          <a:latin typeface="+mn-lt"/>
                          <a:ea typeface="+mn-ea"/>
                          <a:cs typeface="+mn-cs"/>
                        </a:rPr>
                        <a:t>безпека</a:t>
                      </a:r>
                      <a:r>
                        <a:rPr kumimoji="0" lang="ru-RU" sz="2400" kern="1200" dirty="0">
                          <a:solidFill>
                            <a:schemeClr val="dk1"/>
                          </a:solidFill>
                          <a:latin typeface="+mn-lt"/>
                          <a:ea typeface="+mn-ea"/>
                          <a:cs typeface="+mn-cs"/>
                        </a:rPr>
                        <a:t>:</a:t>
                      </a:r>
                      <a:r>
                        <a:rPr kumimoji="0" lang="ru-RU" sz="2400" kern="1200" baseline="0" dirty="0">
                          <a:solidFill>
                            <a:schemeClr val="dk1"/>
                          </a:solidFill>
                          <a:latin typeface="+mn-lt"/>
                          <a:ea typeface="+mn-ea"/>
                          <a:cs typeface="+mn-cs"/>
                        </a:rPr>
                        <a:t> </a:t>
                      </a:r>
                      <a:r>
                        <a:rPr kumimoji="0" lang="ru-RU" sz="2400" kern="1200" dirty="0" err="1">
                          <a:solidFill>
                            <a:schemeClr val="dk1"/>
                          </a:solidFill>
                          <a:latin typeface="+mn-lt"/>
                          <a:ea typeface="+mn-ea"/>
                          <a:cs typeface="+mn-cs"/>
                        </a:rPr>
                        <a:t>суверенітет</a:t>
                      </a:r>
                      <a:r>
                        <a:rPr kumimoji="0" lang="ru-RU" sz="2400" kern="1200" dirty="0">
                          <a:solidFill>
                            <a:schemeClr val="dk1"/>
                          </a:solidFill>
                          <a:latin typeface="+mn-lt"/>
                          <a:ea typeface="+mn-ea"/>
                          <a:cs typeface="+mn-cs"/>
                        </a:rPr>
                        <a:t>; </a:t>
                      </a:r>
                    </a:p>
                    <a:p>
                      <a:pPr lvl="0"/>
                      <a:r>
                        <a:rPr kumimoji="0" lang="ru-RU" sz="2400" kern="1200" dirty="0" err="1">
                          <a:solidFill>
                            <a:schemeClr val="dk1"/>
                          </a:solidFill>
                          <a:latin typeface="+mn-lt"/>
                          <a:ea typeface="+mn-ea"/>
                          <a:cs typeface="+mn-cs"/>
                        </a:rPr>
                        <a:t>територіальна</a:t>
                      </a:r>
                      <a:r>
                        <a:rPr kumimoji="0" lang="ru-RU" sz="2400" kern="1200" dirty="0">
                          <a:solidFill>
                            <a:schemeClr val="dk1"/>
                          </a:solidFill>
                          <a:latin typeface="+mn-lt"/>
                          <a:ea typeface="+mn-ea"/>
                          <a:cs typeface="+mn-cs"/>
                        </a:rPr>
                        <a:t> </a:t>
                      </a:r>
                      <a:r>
                        <a:rPr kumimoji="0" lang="ru-RU" sz="2400" kern="1200" dirty="0" err="1">
                          <a:solidFill>
                            <a:schemeClr val="dk1"/>
                          </a:solidFill>
                          <a:latin typeface="+mn-lt"/>
                          <a:ea typeface="+mn-ea"/>
                          <a:cs typeface="+mn-cs"/>
                        </a:rPr>
                        <a:t>цілісність</a:t>
                      </a:r>
                      <a:r>
                        <a:rPr kumimoji="0" lang="ru-RU" sz="2400" kern="1200" dirty="0">
                          <a:solidFill>
                            <a:schemeClr val="dk1"/>
                          </a:solidFill>
                          <a:latin typeface="+mn-lt"/>
                          <a:ea typeface="+mn-ea"/>
                          <a:cs typeface="+mn-cs"/>
                        </a:rPr>
                        <a:t> та </a:t>
                      </a:r>
                      <a:r>
                        <a:rPr kumimoji="0" lang="ru-RU" sz="2400" kern="1200" dirty="0" err="1">
                          <a:solidFill>
                            <a:schemeClr val="dk1"/>
                          </a:solidFill>
                          <a:latin typeface="+mn-lt"/>
                          <a:ea typeface="+mn-ea"/>
                          <a:cs typeface="+mn-cs"/>
                        </a:rPr>
                        <a:t>недоторканість</a:t>
                      </a:r>
                      <a:r>
                        <a:rPr kumimoji="0" lang="ru-RU" sz="2400" kern="1200" dirty="0">
                          <a:solidFill>
                            <a:schemeClr val="dk1"/>
                          </a:solidFill>
                          <a:latin typeface="+mn-lt"/>
                          <a:ea typeface="+mn-ea"/>
                          <a:cs typeface="+mn-cs"/>
                        </a:rPr>
                        <a:t>;</a:t>
                      </a:r>
                      <a:r>
                        <a:rPr kumimoji="0" lang="ru-RU" sz="2400" kern="1200" baseline="0" dirty="0">
                          <a:solidFill>
                            <a:schemeClr val="dk1"/>
                          </a:solidFill>
                          <a:latin typeface="+mn-lt"/>
                          <a:ea typeface="+mn-ea"/>
                          <a:cs typeface="+mn-cs"/>
                        </a:rPr>
                        <a:t> </a:t>
                      </a:r>
                      <a:r>
                        <a:rPr kumimoji="0" lang="ru-RU" sz="2400" kern="1200" dirty="0" err="1">
                          <a:solidFill>
                            <a:schemeClr val="dk1"/>
                          </a:solidFill>
                          <a:latin typeface="+mn-lt"/>
                          <a:ea typeface="+mn-ea"/>
                          <a:cs typeface="+mn-cs"/>
                        </a:rPr>
                        <a:t>обороноздатність</a:t>
                      </a:r>
                      <a:r>
                        <a:rPr kumimoji="0" lang="ru-RU" sz="2400" kern="1200" dirty="0">
                          <a:solidFill>
                            <a:schemeClr val="dk1"/>
                          </a:solidFill>
                          <a:latin typeface="+mn-lt"/>
                          <a:ea typeface="+mn-ea"/>
                          <a:cs typeface="+mn-cs"/>
                        </a:rPr>
                        <a:t>; </a:t>
                      </a:r>
                    </a:p>
                    <a:p>
                      <a:pPr lvl="0"/>
                      <a:r>
                        <a:rPr kumimoji="0" lang="ru-RU" sz="2400" kern="1200" dirty="0" err="1">
                          <a:solidFill>
                            <a:schemeClr val="dk1"/>
                          </a:solidFill>
                          <a:latin typeface="+mn-lt"/>
                          <a:ea typeface="+mn-ea"/>
                          <a:cs typeface="+mn-cs"/>
                        </a:rPr>
                        <a:t>економічна</a:t>
                      </a:r>
                      <a:r>
                        <a:rPr kumimoji="0" lang="ru-RU" sz="2400" kern="1200" dirty="0">
                          <a:solidFill>
                            <a:schemeClr val="dk1"/>
                          </a:solidFill>
                          <a:latin typeface="+mn-lt"/>
                          <a:ea typeface="+mn-ea"/>
                          <a:cs typeface="+mn-cs"/>
                        </a:rPr>
                        <a:t> та </a:t>
                      </a:r>
                      <a:r>
                        <a:rPr kumimoji="0" lang="ru-RU" sz="2400" kern="1200" dirty="0" err="1">
                          <a:solidFill>
                            <a:schemeClr val="dk1"/>
                          </a:solidFill>
                          <a:latin typeface="+mn-lt"/>
                          <a:ea typeface="+mn-ea"/>
                          <a:cs typeface="+mn-cs"/>
                        </a:rPr>
                        <a:t>інформаційна</a:t>
                      </a:r>
                      <a:r>
                        <a:rPr kumimoji="0" lang="ru-RU" sz="2400" kern="1200" dirty="0">
                          <a:solidFill>
                            <a:schemeClr val="dk1"/>
                          </a:solidFill>
                          <a:latin typeface="+mn-lt"/>
                          <a:ea typeface="+mn-ea"/>
                          <a:cs typeface="+mn-cs"/>
                        </a:rPr>
                        <a:t> </a:t>
                      </a:r>
                      <a:r>
                        <a:rPr kumimoji="0" lang="ru-RU" sz="2400" kern="1200" dirty="0" err="1">
                          <a:solidFill>
                            <a:schemeClr val="dk1"/>
                          </a:solidFill>
                          <a:latin typeface="+mn-lt"/>
                          <a:ea typeface="+mn-ea"/>
                          <a:cs typeface="+mn-cs"/>
                        </a:rPr>
                        <a:t>безпека</a:t>
                      </a:r>
                      <a:r>
                        <a:rPr kumimoji="0" lang="ru-RU" sz="2400" kern="1200" dirty="0">
                          <a:solidFill>
                            <a:schemeClr val="dk1"/>
                          </a:solidFill>
                          <a:latin typeface="+mn-lt"/>
                          <a:ea typeface="+mn-ea"/>
                          <a:cs typeface="+mn-cs"/>
                        </a:rPr>
                        <a:t> </a:t>
                      </a:r>
                      <a:r>
                        <a:rPr kumimoji="0" lang="ru-RU" sz="2400" kern="1200" dirty="0" err="1">
                          <a:solidFill>
                            <a:schemeClr val="dk1"/>
                          </a:solidFill>
                          <a:latin typeface="+mn-lt"/>
                          <a:ea typeface="+mn-ea"/>
                          <a:cs typeface="+mn-cs"/>
                        </a:rPr>
                        <a:t>України</a:t>
                      </a:r>
                      <a:r>
                        <a:rPr kumimoji="0" lang="ru-RU" sz="2400" kern="1200" dirty="0">
                          <a:solidFill>
                            <a:schemeClr val="dk1"/>
                          </a:solidFill>
                          <a:latin typeface="+mn-lt"/>
                          <a:ea typeface="+mn-ea"/>
                          <a:cs typeface="+mn-cs"/>
                        </a:rPr>
                        <a:t>.</a:t>
                      </a:r>
                    </a:p>
                  </a:txBody>
                  <a:tcPr/>
                </a:tc>
                <a:tc rowSpan="2">
                  <a:txBody>
                    <a:bodyPr/>
                    <a:lstStyle/>
                    <a:p>
                      <a:endParaRPr lang="ru-RU" dirty="0"/>
                    </a:p>
                  </a:txBody>
                  <a:tcPr/>
                </a:tc>
                <a:extLst>
                  <a:ext uri="{0D108BD9-81ED-4DB2-BD59-A6C34878D82A}">
                    <a16:rowId xmlns:a16="http://schemas.microsoft.com/office/drawing/2014/main" val="10001"/>
                  </a:ext>
                </a:extLst>
              </a:tr>
              <a:tr h="2219441">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uk-UA" sz="2400" i="1" u="sng" kern="1200" dirty="0">
                          <a:solidFill>
                            <a:schemeClr val="dk1"/>
                          </a:solidFill>
                          <a:latin typeface="+mn-lt"/>
                          <a:ea typeface="+mn-ea"/>
                          <a:cs typeface="+mn-cs"/>
                        </a:rPr>
                        <a:t>в</a:t>
                      </a:r>
                      <a:r>
                        <a:rPr kumimoji="0" lang="ru-RU" sz="2400" i="1" u="sng" kern="1200" dirty="0" err="1">
                          <a:solidFill>
                            <a:schemeClr val="dk1"/>
                          </a:solidFill>
                          <a:latin typeface="+mn-lt"/>
                          <a:ea typeface="+mn-ea"/>
                          <a:cs typeface="+mn-cs"/>
                        </a:rPr>
                        <a:t>нутрішня</a:t>
                      </a:r>
                      <a:r>
                        <a:rPr kumimoji="0" lang="ru-RU" sz="2400" i="1" u="sng" kern="1200" dirty="0">
                          <a:solidFill>
                            <a:schemeClr val="dk1"/>
                          </a:solidFill>
                          <a:latin typeface="+mn-lt"/>
                          <a:ea typeface="+mn-ea"/>
                          <a:cs typeface="+mn-cs"/>
                        </a:rPr>
                        <a:t> </a:t>
                      </a:r>
                      <a:r>
                        <a:rPr kumimoji="0" lang="ru-RU" sz="2400" i="1" u="sng" kern="1200" dirty="0" err="1">
                          <a:solidFill>
                            <a:schemeClr val="dk1"/>
                          </a:solidFill>
                          <a:latin typeface="+mn-lt"/>
                          <a:ea typeface="+mn-ea"/>
                          <a:cs typeface="+mn-cs"/>
                        </a:rPr>
                        <a:t>безпека</a:t>
                      </a:r>
                      <a:r>
                        <a:rPr kumimoji="0" lang="ru-RU" sz="2400" u="sng" kern="1200">
                          <a:solidFill>
                            <a:schemeClr val="dk1"/>
                          </a:solidFill>
                          <a:latin typeface="+mn-lt"/>
                          <a:ea typeface="+mn-ea"/>
                          <a:cs typeface="+mn-cs"/>
                        </a:rPr>
                        <a:t> </a:t>
                      </a:r>
                      <a:r>
                        <a:rPr kumimoji="0" lang="ru-RU" sz="2400" kern="1200">
                          <a:solidFill>
                            <a:schemeClr val="dk1"/>
                          </a:solidFill>
                          <a:latin typeface="+mn-lt"/>
                          <a:ea typeface="+mn-ea"/>
                          <a:cs typeface="+mn-cs"/>
                        </a:rPr>
                        <a:t>– </a:t>
                      </a:r>
                      <a:r>
                        <a:rPr kumimoji="0" lang="ru-RU" sz="2400" kern="1200" dirty="0">
                          <a:solidFill>
                            <a:schemeClr val="dk1"/>
                          </a:solidFill>
                          <a:latin typeface="+mn-lt"/>
                          <a:ea typeface="+mn-ea"/>
                          <a:cs typeface="+mn-cs"/>
                        </a:rPr>
                        <a:t>система </a:t>
                      </a:r>
                      <a:r>
                        <a:rPr kumimoji="0" lang="ru-RU" sz="2400" kern="1200" dirty="0" err="1">
                          <a:solidFill>
                            <a:schemeClr val="dk1"/>
                          </a:solidFill>
                          <a:latin typeface="+mn-lt"/>
                          <a:ea typeface="+mn-ea"/>
                          <a:cs typeface="+mn-cs"/>
                        </a:rPr>
                        <a:t>засобів</a:t>
                      </a:r>
                      <a:r>
                        <a:rPr kumimoji="0" lang="ru-RU" sz="2400" kern="1200" dirty="0">
                          <a:solidFill>
                            <a:schemeClr val="dk1"/>
                          </a:solidFill>
                          <a:latin typeface="+mn-lt"/>
                          <a:ea typeface="+mn-ea"/>
                          <a:cs typeface="+mn-cs"/>
                        </a:rPr>
                        <a:t>, </a:t>
                      </a:r>
                      <a:r>
                        <a:rPr kumimoji="0" lang="ru-RU" sz="2400" kern="1200" dirty="0" err="1">
                          <a:solidFill>
                            <a:schemeClr val="dk1"/>
                          </a:solidFill>
                          <a:latin typeface="+mn-lt"/>
                          <a:ea typeface="+mn-ea"/>
                          <a:cs typeface="+mn-cs"/>
                        </a:rPr>
                        <a:t>спрямованих</a:t>
                      </a:r>
                      <a:r>
                        <a:rPr kumimoji="0" lang="ru-RU" sz="2400" kern="1200" dirty="0">
                          <a:solidFill>
                            <a:schemeClr val="dk1"/>
                          </a:solidFill>
                          <a:latin typeface="+mn-lt"/>
                          <a:ea typeface="+mn-ea"/>
                          <a:cs typeface="+mn-cs"/>
                        </a:rPr>
                        <a:t> на </a:t>
                      </a:r>
                      <a:r>
                        <a:rPr kumimoji="0" lang="ru-RU" sz="2400" kern="1200" dirty="0" err="1">
                          <a:solidFill>
                            <a:schemeClr val="dk1"/>
                          </a:solidFill>
                          <a:latin typeface="+mn-lt"/>
                          <a:ea typeface="+mn-ea"/>
                          <a:cs typeface="+mn-cs"/>
                        </a:rPr>
                        <a:t>охорону</a:t>
                      </a:r>
                      <a:r>
                        <a:rPr kumimoji="0" lang="ru-RU" sz="2400" kern="1200" dirty="0">
                          <a:solidFill>
                            <a:schemeClr val="dk1"/>
                          </a:solidFill>
                          <a:latin typeface="+mn-lt"/>
                          <a:ea typeface="+mn-ea"/>
                          <a:cs typeface="+mn-cs"/>
                        </a:rPr>
                        <a:t> </a:t>
                      </a:r>
                      <a:r>
                        <a:rPr kumimoji="0" lang="ru-RU" sz="2400" kern="1200" dirty="0" err="1">
                          <a:solidFill>
                            <a:schemeClr val="dk1"/>
                          </a:solidFill>
                          <a:latin typeface="+mn-lt"/>
                          <a:ea typeface="+mn-ea"/>
                          <a:cs typeface="+mn-cs"/>
                        </a:rPr>
                        <a:t>інтересів</a:t>
                      </a:r>
                      <a:r>
                        <a:rPr kumimoji="0" lang="ru-RU" sz="2400" kern="1200" dirty="0">
                          <a:solidFill>
                            <a:schemeClr val="dk1"/>
                          </a:solidFill>
                          <a:latin typeface="+mn-lt"/>
                          <a:ea typeface="+mn-ea"/>
                          <a:cs typeface="+mn-cs"/>
                        </a:rPr>
                        <a:t> у </a:t>
                      </a:r>
                      <a:r>
                        <a:rPr kumimoji="0" lang="ru-RU" sz="2400" kern="1200" dirty="0" err="1">
                          <a:solidFill>
                            <a:schemeClr val="dk1"/>
                          </a:solidFill>
                          <a:latin typeface="+mn-lt"/>
                          <a:ea typeface="+mn-ea"/>
                          <a:cs typeface="+mn-cs"/>
                        </a:rPr>
                        <a:t>суспільно-політичній</a:t>
                      </a:r>
                      <a:r>
                        <a:rPr kumimoji="0" lang="ru-RU" sz="2400" kern="1200" dirty="0">
                          <a:solidFill>
                            <a:schemeClr val="dk1"/>
                          </a:solidFill>
                          <a:latin typeface="+mn-lt"/>
                          <a:ea typeface="+mn-ea"/>
                          <a:cs typeface="+mn-cs"/>
                        </a:rPr>
                        <a:t> та </a:t>
                      </a:r>
                      <a:r>
                        <a:rPr kumimoji="0" lang="ru-RU" sz="2400" kern="1200" dirty="0" err="1">
                          <a:solidFill>
                            <a:schemeClr val="dk1"/>
                          </a:solidFill>
                          <a:latin typeface="+mn-lt"/>
                          <a:ea typeface="+mn-ea"/>
                          <a:cs typeface="+mn-cs"/>
                        </a:rPr>
                        <a:t>економічній</a:t>
                      </a:r>
                      <a:r>
                        <a:rPr kumimoji="0" lang="ru-RU" sz="2400" kern="1200" dirty="0">
                          <a:solidFill>
                            <a:schemeClr val="dk1"/>
                          </a:solidFill>
                          <a:latin typeface="+mn-lt"/>
                          <a:ea typeface="+mn-ea"/>
                          <a:cs typeface="+mn-cs"/>
                        </a:rPr>
                        <a:t> сферах</a:t>
                      </a:r>
                      <a:r>
                        <a:rPr kumimoji="0" lang="uk-UA" sz="2400" kern="1200" dirty="0">
                          <a:solidFill>
                            <a:schemeClr val="dk1"/>
                          </a:solidFill>
                          <a:latin typeface="+mn-lt"/>
                          <a:ea typeface="+mn-ea"/>
                          <a:cs typeface="+mn-cs"/>
                        </a:rPr>
                        <a:t> (державна влада, конституційний лад)</a:t>
                      </a:r>
                      <a:r>
                        <a:rPr kumimoji="0" lang="ru-RU" sz="2400" kern="1200" dirty="0">
                          <a:solidFill>
                            <a:schemeClr val="dk1"/>
                          </a:solidFill>
                          <a:latin typeface="+mn-lt"/>
                          <a:ea typeface="+mn-ea"/>
                          <a:cs typeface="+mn-cs"/>
                        </a:rPr>
                        <a:t>.</a:t>
                      </a:r>
                      <a:endParaRPr lang="ru-RU" sz="2400" dirty="0"/>
                    </a:p>
                  </a:txBody>
                  <a:tcPr/>
                </a:tc>
                <a:tc vMerge="1">
                  <a:txBody>
                    <a:bodyPr/>
                    <a:lstStyle/>
                    <a:p>
                      <a:endParaRPr lang="ru-RU" dirty="0"/>
                    </a:p>
                  </a:txBody>
                  <a:tcPr/>
                </a:tc>
                <a:extLst>
                  <a:ext uri="{0D108BD9-81ED-4DB2-BD59-A6C34878D82A}">
                    <a16:rowId xmlns:a16="http://schemas.microsoft.com/office/drawing/2014/main" val="10002"/>
                  </a:ext>
                </a:extLst>
              </a:tr>
            </a:tbl>
          </a:graphicData>
        </a:graphic>
      </p:graphicFrame>
      <p:pic>
        <p:nvPicPr>
          <p:cNvPr id="47106" name="Picture 2" descr="C:\Users\lenvo\Desktop\53f925cca2bfcd05c0777f16d828cd3d.jpg"/>
          <p:cNvPicPr>
            <a:picLocks noChangeAspect="1" noChangeArrowheads="1"/>
          </p:cNvPicPr>
          <p:nvPr/>
        </p:nvPicPr>
        <p:blipFill>
          <a:blip r:embed="rId2" cstate="print"/>
          <a:srcRect/>
          <a:stretch>
            <a:fillRect/>
          </a:stretch>
        </p:blipFill>
        <p:spPr bwMode="auto">
          <a:xfrm>
            <a:off x="5652120" y="2924944"/>
            <a:ext cx="3096344" cy="23042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778098"/>
          </a:xfrm>
        </p:spPr>
        <p:txBody>
          <a:bodyPr>
            <a:normAutofit/>
          </a:bodyPr>
          <a:lstStyle/>
          <a:p>
            <a:r>
              <a:rPr lang="ru-RU" b="1" i="1" dirty="0" err="1">
                <a:solidFill>
                  <a:schemeClr val="tx1"/>
                </a:solidFill>
              </a:rPr>
              <a:t>Безпосередній</a:t>
            </a:r>
            <a:r>
              <a:rPr lang="ru-RU" b="1" i="1" dirty="0">
                <a:solidFill>
                  <a:schemeClr val="tx1"/>
                </a:solidFill>
              </a:rPr>
              <a:t> </a:t>
            </a:r>
            <a:r>
              <a:rPr lang="ru-RU" b="1" i="1" dirty="0" err="1">
                <a:solidFill>
                  <a:schemeClr val="tx1"/>
                </a:solidFill>
              </a:rPr>
              <a:t>додатковий</a:t>
            </a:r>
            <a:r>
              <a:rPr lang="ru-RU" b="1" i="1" dirty="0">
                <a:solidFill>
                  <a:schemeClr val="tx1"/>
                </a:solidFill>
              </a:rPr>
              <a:t> </a:t>
            </a:r>
            <a:r>
              <a:rPr lang="ru-RU" b="1" i="1" dirty="0" err="1">
                <a:solidFill>
                  <a:schemeClr val="tx1"/>
                </a:solidFill>
              </a:rPr>
              <a:t>об’єкт</a:t>
            </a:r>
            <a:endParaRPr lang="ru-RU" dirty="0">
              <a:solidFill>
                <a:schemeClr val="tx1"/>
              </a:solidFill>
            </a:endParaRPr>
          </a:p>
        </p:txBody>
      </p:sp>
      <p:graphicFrame>
        <p:nvGraphicFramePr>
          <p:cNvPr id="4" name="Содержимое 3"/>
          <p:cNvGraphicFramePr>
            <a:graphicFrameLocks noGrp="1"/>
          </p:cNvGraphicFramePr>
          <p:nvPr>
            <p:ph sz="quarter" idx="1"/>
          </p:nvPr>
        </p:nvGraphicFramePr>
        <p:xfrm>
          <a:off x="179512" y="1052736"/>
          <a:ext cx="885698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36496" cy="2232248"/>
          </a:xfrm>
        </p:spPr>
        <p:style>
          <a:lnRef idx="2">
            <a:schemeClr val="accent1"/>
          </a:lnRef>
          <a:fillRef idx="1">
            <a:schemeClr val="lt1"/>
          </a:fillRef>
          <a:effectRef idx="0">
            <a:schemeClr val="accent1"/>
          </a:effectRef>
          <a:fontRef idx="minor">
            <a:schemeClr val="dk1"/>
          </a:fontRef>
        </p:style>
        <p:txBody>
          <a:bodyPr>
            <a:normAutofit fontScale="90000"/>
          </a:bodyPr>
          <a:lstStyle/>
          <a:p>
            <a:pPr algn="just"/>
            <a:r>
              <a:rPr lang="ru-RU" b="1" i="1" dirty="0">
                <a:solidFill>
                  <a:schemeClr val="tx1"/>
                </a:solidFill>
              </a:rPr>
              <a:t>Предмет</a:t>
            </a:r>
            <a:r>
              <a:rPr lang="ru-RU" dirty="0">
                <a:solidFill>
                  <a:schemeClr val="tx1"/>
                </a:solidFill>
              </a:rPr>
              <a:t> – </a:t>
            </a:r>
            <a:r>
              <a:rPr lang="ru-RU" dirty="0" err="1">
                <a:solidFill>
                  <a:schemeClr val="tx1"/>
                </a:solidFill>
              </a:rPr>
              <a:t>притаманний</a:t>
            </a:r>
            <a:r>
              <a:rPr lang="ru-RU" dirty="0">
                <a:solidFill>
                  <a:schemeClr val="tx1"/>
                </a:solidFill>
              </a:rPr>
              <a:t> не </a:t>
            </a:r>
            <a:r>
              <a:rPr lang="ru-RU" dirty="0" err="1">
                <a:solidFill>
                  <a:schemeClr val="tx1"/>
                </a:solidFill>
              </a:rPr>
              <a:t>всім</a:t>
            </a:r>
            <a:r>
              <a:rPr lang="ru-RU" dirty="0">
                <a:solidFill>
                  <a:schemeClr val="tx1"/>
                </a:solidFill>
              </a:rPr>
              <a:t> </a:t>
            </a:r>
            <a:r>
              <a:rPr lang="ru-RU" dirty="0" err="1"/>
              <a:t>кр</a:t>
            </a:r>
            <a:r>
              <a:rPr lang="ru-RU" dirty="0"/>
              <a:t>. пр.</a:t>
            </a:r>
            <a:r>
              <a:rPr lang="ru-RU" dirty="0">
                <a:solidFill>
                  <a:schemeClr val="tx1"/>
                </a:solidFill>
              </a:rPr>
              <a:t>, </a:t>
            </a:r>
            <a:r>
              <a:rPr lang="ru-RU" dirty="0" err="1">
                <a:solidFill>
                  <a:schemeClr val="tx1"/>
                </a:solidFill>
              </a:rPr>
              <a:t>однак</a:t>
            </a:r>
            <a:r>
              <a:rPr lang="ru-RU" dirty="0">
                <a:solidFill>
                  <a:schemeClr val="tx1"/>
                </a:solidFill>
              </a:rPr>
              <a:t> в </a:t>
            </a:r>
            <a:r>
              <a:rPr lang="ru-RU" dirty="0" err="1">
                <a:solidFill>
                  <a:schemeClr val="tx1"/>
                </a:solidFill>
              </a:rPr>
              <a:t>ряді</a:t>
            </a:r>
            <a:r>
              <a:rPr lang="ru-RU" dirty="0">
                <a:solidFill>
                  <a:schemeClr val="tx1"/>
                </a:solidFill>
              </a:rPr>
              <a:t> </a:t>
            </a:r>
            <a:r>
              <a:rPr lang="ru-RU" dirty="0" err="1">
                <a:solidFill>
                  <a:schemeClr val="tx1"/>
                </a:solidFill>
              </a:rPr>
              <a:t>випадків</a:t>
            </a:r>
            <a:r>
              <a:rPr lang="ru-RU" dirty="0">
                <a:solidFill>
                  <a:schemeClr val="tx1"/>
                </a:solidFill>
              </a:rPr>
              <a:t> </a:t>
            </a:r>
            <a:r>
              <a:rPr lang="ru-RU" dirty="0" err="1">
                <a:solidFill>
                  <a:schemeClr val="tx1"/>
                </a:solidFill>
              </a:rPr>
              <a:t>безпосередньо</a:t>
            </a:r>
            <a:r>
              <a:rPr lang="ru-RU" dirty="0">
                <a:solidFill>
                  <a:schemeClr val="tx1"/>
                </a:solidFill>
              </a:rPr>
              <a:t> </a:t>
            </a:r>
            <a:r>
              <a:rPr lang="ru-RU" dirty="0" err="1">
                <a:solidFill>
                  <a:schemeClr val="tx1"/>
                </a:solidFill>
              </a:rPr>
              <a:t>вказується</a:t>
            </a:r>
            <a:r>
              <a:rPr lang="ru-RU" dirty="0">
                <a:solidFill>
                  <a:schemeClr val="tx1"/>
                </a:solidFill>
              </a:rPr>
              <a:t> </a:t>
            </a:r>
            <a:r>
              <a:rPr lang="ru-RU" dirty="0" err="1">
                <a:solidFill>
                  <a:schemeClr val="tx1"/>
                </a:solidFill>
              </a:rPr>
              <a:t>в</a:t>
            </a:r>
            <a:r>
              <a:rPr lang="ru-RU" dirty="0">
                <a:solidFill>
                  <a:schemeClr val="tx1"/>
                </a:solidFill>
              </a:rPr>
              <a:t> </a:t>
            </a:r>
            <a:r>
              <a:rPr lang="ru-RU" dirty="0" err="1">
                <a:solidFill>
                  <a:schemeClr val="tx1"/>
                </a:solidFill>
              </a:rPr>
              <a:t>законі</a:t>
            </a:r>
            <a:r>
              <a:rPr lang="ru-RU" dirty="0">
                <a:solidFill>
                  <a:schemeClr val="tx1"/>
                </a:solidFill>
              </a:rPr>
              <a:t> </a:t>
            </a:r>
            <a:r>
              <a:rPr lang="ru-RU" dirty="0" err="1">
                <a:solidFill>
                  <a:schemeClr val="tx1"/>
                </a:solidFill>
              </a:rPr>
              <a:t>або</a:t>
            </a:r>
            <a:r>
              <a:rPr lang="ru-RU" dirty="0">
                <a:solidFill>
                  <a:schemeClr val="tx1"/>
                </a:solidFill>
              </a:rPr>
              <a:t> </a:t>
            </a:r>
            <a:r>
              <a:rPr lang="ru-RU" dirty="0" err="1">
                <a:solidFill>
                  <a:schemeClr val="tx1"/>
                </a:solidFill>
              </a:rPr>
              <a:t>витікає</a:t>
            </a:r>
            <a:r>
              <a:rPr lang="ru-RU" dirty="0">
                <a:solidFill>
                  <a:schemeClr val="tx1"/>
                </a:solidFill>
              </a:rPr>
              <a:t> </a:t>
            </a:r>
            <a:r>
              <a:rPr lang="ru-RU" dirty="0" err="1">
                <a:solidFill>
                  <a:schemeClr val="tx1"/>
                </a:solidFill>
              </a:rPr>
              <a:t>із</a:t>
            </a:r>
            <a:r>
              <a:rPr lang="ru-RU" dirty="0">
                <a:solidFill>
                  <a:schemeClr val="tx1"/>
                </a:solidFill>
              </a:rPr>
              <a:t> </a:t>
            </a:r>
            <a:r>
              <a:rPr lang="ru-RU" dirty="0" err="1">
                <a:solidFill>
                  <a:schemeClr val="tx1"/>
                </a:solidFill>
              </a:rPr>
              <a:t>сутності</a:t>
            </a:r>
            <a:r>
              <a:rPr lang="ru-RU" dirty="0">
                <a:solidFill>
                  <a:schemeClr val="tx1"/>
                </a:solidFill>
              </a:rPr>
              <a:t> </a:t>
            </a:r>
            <a:r>
              <a:rPr lang="ru-RU" dirty="0" err="1">
                <a:solidFill>
                  <a:schemeClr val="tx1"/>
                </a:solidFill>
              </a:rPr>
              <a:t>кр</a:t>
            </a:r>
            <a:r>
              <a:rPr lang="ru-RU" dirty="0">
                <a:solidFill>
                  <a:schemeClr val="tx1"/>
                </a:solidFill>
              </a:rPr>
              <a:t>. пр.</a:t>
            </a:r>
          </a:p>
        </p:txBody>
      </p:sp>
      <p:graphicFrame>
        <p:nvGraphicFramePr>
          <p:cNvPr id="4" name="Содержимое 3"/>
          <p:cNvGraphicFramePr>
            <a:graphicFrameLocks noGrp="1"/>
          </p:cNvGraphicFramePr>
          <p:nvPr>
            <p:ph sz="quarter" idx="1"/>
          </p:nvPr>
        </p:nvGraphicFramePr>
        <p:xfrm>
          <a:off x="250825" y="2492375"/>
          <a:ext cx="8642350"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784976" cy="6336704"/>
          </a:xfrm>
        </p:spPr>
        <p:txBody>
          <a:bodyPr>
            <a:normAutofit lnSpcReduction="10000"/>
          </a:bodyPr>
          <a:lstStyle/>
          <a:p>
            <a:pPr marL="0" indent="0" algn="just">
              <a:buNone/>
            </a:pPr>
            <a:r>
              <a:rPr lang="ru-RU" sz="3600" b="1" i="1" dirty="0"/>
              <a:t>Об</a:t>
            </a:r>
            <a:r>
              <a:rPr lang="uk-UA" sz="3600" b="1" i="1" dirty="0"/>
              <a:t>’</a:t>
            </a:r>
            <a:r>
              <a:rPr lang="ru-RU" sz="3600" b="1" i="1" dirty="0" err="1"/>
              <a:t>єктивна</a:t>
            </a:r>
            <a:r>
              <a:rPr lang="ru-RU" sz="3600" b="1" i="1" dirty="0"/>
              <a:t> сторона</a:t>
            </a:r>
            <a:r>
              <a:rPr lang="ru-RU" sz="3600" dirty="0"/>
              <a:t> </a:t>
            </a:r>
            <a:r>
              <a:rPr lang="ru-RU" sz="3600" dirty="0" err="1"/>
              <a:t>виражається</a:t>
            </a:r>
            <a:r>
              <a:rPr lang="ru-RU" sz="3600" dirty="0"/>
              <a:t> </a:t>
            </a:r>
            <a:r>
              <a:rPr lang="ru-RU" sz="3600" u="sng" dirty="0" err="1"/>
              <a:t>тільки</a:t>
            </a:r>
            <a:r>
              <a:rPr lang="ru-RU" sz="3600" dirty="0"/>
              <a:t> в </a:t>
            </a:r>
            <a:r>
              <a:rPr lang="ru-RU" sz="3600" b="1" dirty="0" err="1"/>
              <a:t>активній</a:t>
            </a:r>
            <a:r>
              <a:rPr lang="ru-RU" sz="3600" dirty="0"/>
              <a:t> </a:t>
            </a:r>
            <a:r>
              <a:rPr lang="ru-RU" sz="3600" dirty="0" err="1"/>
              <a:t>поведінці</a:t>
            </a:r>
            <a:r>
              <a:rPr lang="ru-RU" sz="3600" dirty="0"/>
              <a:t> </a:t>
            </a:r>
            <a:r>
              <a:rPr lang="ru-RU" sz="3600" dirty="0" err="1"/>
              <a:t>винної</a:t>
            </a:r>
            <a:r>
              <a:rPr lang="ru-RU" sz="3600" dirty="0"/>
              <a:t> особи, </a:t>
            </a:r>
            <a:r>
              <a:rPr lang="ru-RU" sz="3600" dirty="0" err="1"/>
              <a:t>тобто</a:t>
            </a:r>
            <a:r>
              <a:rPr lang="ru-RU" sz="3600" dirty="0"/>
              <a:t> в </a:t>
            </a:r>
            <a:r>
              <a:rPr lang="ru-RU" sz="3600" dirty="0" err="1"/>
              <a:t>діях</a:t>
            </a:r>
            <a:r>
              <a:rPr lang="ru-RU" sz="3600" dirty="0"/>
              <a:t>, </a:t>
            </a:r>
            <a:r>
              <a:rPr lang="ru-RU" sz="3600" dirty="0" err="1"/>
              <a:t>які</a:t>
            </a:r>
            <a:r>
              <a:rPr lang="ru-RU" sz="3600" dirty="0"/>
              <a:t> </a:t>
            </a:r>
            <a:r>
              <a:rPr lang="ru-RU" sz="3600" dirty="0" err="1"/>
              <a:t>спрямовані</a:t>
            </a:r>
            <a:r>
              <a:rPr lang="ru-RU" sz="3600" dirty="0"/>
              <a:t> на </a:t>
            </a:r>
            <a:r>
              <a:rPr lang="ru-RU" sz="3600" dirty="0" err="1"/>
              <a:t>підрив</a:t>
            </a:r>
            <a:r>
              <a:rPr lang="ru-RU" sz="3600" dirty="0"/>
              <a:t> </a:t>
            </a:r>
            <a:r>
              <a:rPr lang="ru-RU" sz="3600" dirty="0" err="1"/>
              <a:t>або</a:t>
            </a:r>
            <a:r>
              <a:rPr lang="ru-RU" sz="3600" dirty="0"/>
              <a:t> </a:t>
            </a:r>
            <a:r>
              <a:rPr lang="ru-RU" sz="3600" dirty="0" err="1"/>
              <a:t>послаблення</a:t>
            </a:r>
            <a:r>
              <a:rPr lang="ru-RU" sz="3600" dirty="0"/>
              <a:t> </a:t>
            </a:r>
            <a:r>
              <a:rPr lang="ru-RU" sz="3600" dirty="0" err="1"/>
              <a:t>суспільного</a:t>
            </a:r>
            <a:r>
              <a:rPr lang="ru-RU" sz="3600" dirty="0"/>
              <a:t> </a:t>
            </a:r>
            <a:r>
              <a:rPr lang="ru-RU" sz="3600" dirty="0" err="1"/>
              <a:t>або</a:t>
            </a:r>
            <a:r>
              <a:rPr lang="ru-RU" sz="3600" dirty="0"/>
              <a:t> державного ладу </a:t>
            </a:r>
            <a:r>
              <a:rPr lang="ru-RU" sz="3600" dirty="0" err="1"/>
              <a:t>України</a:t>
            </a:r>
            <a:r>
              <a:rPr lang="ru-RU" sz="3600" dirty="0"/>
              <a:t>.</a:t>
            </a:r>
          </a:p>
          <a:p>
            <a:pPr marL="0" indent="0">
              <a:buNone/>
              <a:tabLst>
                <a:tab pos="0" algn="l"/>
              </a:tabLst>
            </a:pPr>
            <a:r>
              <a:rPr lang="ru-RU" sz="3600" dirty="0" err="1"/>
              <a:t>Деякі</a:t>
            </a:r>
            <a:r>
              <a:rPr lang="ru-RU" sz="3600" dirty="0"/>
              <a:t> </a:t>
            </a:r>
            <a:r>
              <a:rPr lang="ru-RU" sz="3600" dirty="0" err="1"/>
              <a:t>форми</a:t>
            </a:r>
            <a:r>
              <a:rPr lang="ru-RU" sz="3600" dirty="0"/>
              <a:t> (</a:t>
            </a:r>
            <a:r>
              <a:rPr lang="ru-RU" sz="3600" dirty="0" err="1"/>
              <a:t>способи</a:t>
            </a:r>
            <a:r>
              <a:rPr lang="ru-RU" sz="3600" dirty="0"/>
              <a:t>) </a:t>
            </a:r>
            <a:r>
              <a:rPr lang="ru-RU" sz="3600" dirty="0" err="1"/>
              <a:t>цих</a:t>
            </a:r>
            <a:r>
              <a:rPr lang="ru-RU" sz="3600" dirty="0"/>
              <a:t> </a:t>
            </a:r>
            <a:r>
              <a:rPr lang="ru-RU" sz="3600" dirty="0" err="1"/>
              <a:t>діянь</a:t>
            </a:r>
            <a:r>
              <a:rPr lang="ru-RU" sz="3600" dirty="0"/>
              <a:t> в </a:t>
            </a:r>
            <a:r>
              <a:rPr lang="ru-RU" sz="3600" dirty="0" err="1"/>
              <a:t>ряді</a:t>
            </a:r>
            <a:r>
              <a:rPr lang="ru-RU" sz="3600" dirty="0"/>
              <a:t> </a:t>
            </a:r>
            <a:r>
              <a:rPr lang="ru-RU" sz="3600" dirty="0" err="1"/>
              <a:t>випадків</a:t>
            </a:r>
            <a:r>
              <a:rPr lang="ru-RU" sz="3600" dirty="0"/>
              <a:t> </a:t>
            </a:r>
            <a:r>
              <a:rPr lang="ru-RU" sz="3600" dirty="0" err="1"/>
              <a:t>безпосередньо</a:t>
            </a:r>
            <a:r>
              <a:rPr lang="ru-RU" sz="3600" dirty="0"/>
              <a:t> </a:t>
            </a:r>
            <a:r>
              <a:rPr lang="ru-RU" sz="3600" dirty="0" err="1"/>
              <a:t>вказані</a:t>
            </a:r>
            <a:r>
              <a:rPr lang="ru-RU" sz="3600" dirty="0"/>
              <a:t> </a:t>
            </a:r>
            <a:r>
              <a:rPr lang="ru-RU" sz="3600" dirty="0" err="1"/>
              <a:t>в</a:t>
            </a:r>
            <a:r>
              <a:rPr lang="ru-RU" sz="3600" dirty="0"/>
              <a:t> </a:t>
            </a:r>
            <a:r>
              <a:rPr lang="ru-RU" sz="3600" dirty="0" err="1"/>
              <a:t>законі</a:t>
            </a:r>
            <a:r>
              <a:rPr lang="ru-RU" sz="3600" dirty="0"/>
              <a:t>, </a:t>
            </a:r>
            <a:r>
              <a:rPr lang="ru-RU" sz="3600" dirty="0" err="1"/>
              <a:t>наприклад</a:t>
            </a:r>
            <a:r>
              <a:rPr lang="ru-RU" sz="3600" dirty="0"/>
              <a:t>: </a:t>
            </a:r>
          </a:p>
          <a:p>
            <a:pPr lvl="0"/>
            <a:r>
              <a:rPr lang="ru-RU" sz="3600" dirty="0" err="1"/>
              <a:t>публічні</a:t>
            </a:r>
            <a:r>
              <a:rPr lang="ru-RU" sz="3600" dirty="0"/>
              <a:t> </a:t>
            </a:r>
            <a:r>
              <a:rPr lang="ru-RU" sz="3600" dirty="0" err="1"/>
              <a:t>заклики</a:t>
            </a:r>
            <a:r>
              <a:rPr lang="ru-RU" sz="3600" dirty="0"/>
              <a:t> (ч. 2 ст. 109, ч. 1 ст. 110 КК);</a:t>
            </a:r>
          </a:p>
          <a:p>
            <a:pPr lvl="0"/>
            <a:r>
              <a:rPr lang="ru-RU" sz="3600" dirty="0" err="1"/>
              <a:t>розповсюдження</a:t>
            </a:r>
            <a:r>
              <a:rPr lang="ru-RU" sz="3600" dirty="0"/>
              <a:t> </a:t>
            </a:r>
            <a:r>
              <a:rPr lang="ru-RU" sz="3600" dirty="0" err="1"/>
              <a:t>матеріалів</a:t>
            </a:r>
            <a:r>
              <a:rPr lang="ru-RU" sz="3600" dirty="0"/>
              <a:t> </a:t>
            </a:r>
            <a:r>
              <a:rPr lang="ru-RU" sz="3600" dirty="0" err="1"/>
              <a:t>із</a:t>
            </a:r>
            <a:r>
              <a:rPr lang="ru-RU" sz="3600" dirty="0"/>
              <a:t> </a:t>
            </a:r>
            <a:r>
              <a:rPr lang="ru-RU" sz="3600" dirty="0" err="1"/>
              <a:t>закликами</a:t>
            </a:r>
            <a:r>
              <a:rPr lang="ru-RU" sz="3600" dirty="0"/>
              <a:t> (ч. 2 ст. 109, ч. 1 ст. 110 КК);</a:t>
            </a:r>
          </a:p>
          <a:p>
            <a:pPr marL="0" indent="0" algn="just">
              <a:buNone/>
            </a:pPr>
            <a:endParaRPr lang="ru-RU"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887</TotalTime>
  <Words>2832</Words>
  <Application>Microsoft Office PowerPoint</Application>
  <PresentationFormat>Екран (4:3)</PresentationFormat>
  <Paragraphs>187</Paragraphs>
  <Slides>51</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51</vt:i4>
      </vt:variant>
    </vt:vector>
  </HeadingPairs>
  <TitlesOfParts>
    <vt:vector size="58" baseType="lpstr">
      <vt:lpstr>Calibri</vt:lpstr>
      <vt:lpstr>Cambria</vt:lpstr>
      <vt:lpstr>Franklin Gothic Book</vt:lpstr>
      <vt:lpstr>Perpetua</vt:lpstr>
      <vt:lpstr>Wingdings</vt:lpstr>
      <vt:lpstr>Wingdings 2</vt:lpstr>
      <vt:lpstr>Справедливость</vt:lpstr>
      <vt:lpstr>ТЕМА 2</vt:lpstr>
      <vt:lpstr>План</vt:lpstr>
      <vt:lpstr>1. Загальна характеристика кр. пр. проти основ національної безпеки України</vt:lpstr>
      <vt:lpstr>Презентація PowerPoint</vt:lpstr>
      <vt:lpstr>Презентація PowerPoint</vt:lpstr>
      <vt:lpstr>Безпосередній основний об’єкт</vt:lpstr>
      <vt:lpstr>Безпосередній додатковий об’єкт</vt:lpstr>
      <vt:lpstr>Предмет – притаманний не всім кр. пр., однак в ряді випадків безпосередньо вказується в законі або витікає із сутності кр. пр.</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Суб’єкт</vt:lpstr>
      <vt:lpstr>2. Дії, спрямовані на насильницьку зміну чи повалення конституційного ладу або на захоплення державної влади (ст. 109 КК)</vt:lpstr>
      <vt:lpstr>Презентація PowerPoint</vt:lpstr>
      <vt:lpstr>Презентація PowerPoint</vt:lpstr>
      <vt:lpstr>Об’єктивна сторона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Стаття 110. Посягання на територіальну цілісність і недоторканність України</vt:lpstr>
      <vt:lpstr>Презентація PowerPoint</vt:lpstr>
      <vt:lpstr>Презентація PowerPoint</vt:lpstr>
      <vt:lpstr>Об’єктивна сторона </vt:lpstr>
      <vt:lpstr>Презентація PowerPoint</vt:lpstr>
      <vt:lpstr>Суб’єктивна сторона </vt:lpstr>
      <vt:lpstr>Суб’єкт</vt:lpstr>
      <vt:lpstr>Кваліфікуючі ознаки</vt:lpstr>
      <vt:lpstr>4. Державна зрада (ст. 111 КК)</vt:lpstr>
      <vt:lpstr>Презентація PowerPoint</vt:lpstr>
      <vt:lpstr>Перехід на бік ворога</vt:lpstr>
      <vt:lpstr>Шпигунство - це форма державної зради, яка полягає у передачі громадянином України або збиранні з метою передачі іноземні державі, іноземній організації або їх представникам відомостей, що містять державну таємницю, які можуть бути використані цими адресатами в підривній діяльності проти України, на шкоду пріоритетним національним інтересам</vt:lpstr>
      <vt:lpstr>Надання іноземній державі, іноземній організації або їх представникам допомоги в проведенні підривної діяльності проти України </vt:lpstr>
      <vt:lpstr>Презентація PowerPoint</vt:lpstr>
      <vt:lpstr>Кваліфікований склад </vt:lpstr>
      <vt:lpstr>Колобораційна діяльність (ст. 1111 КК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lenvo</dc:creator>
  <cp:lastModifiedBy>User</cp:lastModifiedBy>
  <cp:revision>87</cp:revision>
  <dcterms:created xsi:type="dcterms:W3CDTF">2018-09-05T14:57:47Z</dcterms:created>
  <dcterms:modified xsi:type="dcterms:W3CDTF">2025-09-08T17:07:47Z</dcterms:modified>
</cp:coreProperties>
</file>