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8" r:id="rId10"/>
    <p:sldId id="264" r:id="rId11"/>
    <p:sldId id="262" r:id="rId12"/>
    <p:sldId id="263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12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5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136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8994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748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00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09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414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544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32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97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77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8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09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6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16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33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1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12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  <p:sldLayoutId id="2147483795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916832"/>
            <a:ext cx="6517482" cy="2509213"/>
          </a:xfrm>
        </p:spPr>
        <p:txBody>
          <a:bodyPr>
            <a:normAutofit fontScale="90000"/>
          </a:bodyPr>
          <a:lstStyle/>
          <a:p>
            <a:r>
              <a:rPr lang="uk-UA" sz="5400" i="1" dirty="0">
                <a:solidFill>
                  <a:srgbClr val="0070C0"/>
                </a:solidFill>
              </a:rPr>
              <a:t>Основи менеджменту в охороні здоров'я </a:t>
            </a:r>
            <a:endParaRPr lang="ru-RU" sz="5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75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082290"/>
          </a:xfrm>
        </p:spPr>
        <p:txBody>
          <a:bodyPr/>
          <a:lstStyle/>
          <a:p>
            <a:r>
              <a:rPr lang="uk-UA" dirty="0"/>
              <a:t>Нові посади у медичній сфері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32" y="2060848"/>
            <a:ext cx="7773339" cy="409039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З січня 2019 року в Україні керівник закладу охорони здоров’я - директор чи генеральний директор - виконуватиме виключно управлінські функції та займатиметься адміністративною роботою, а усі медичні функції керівника виконуватиме медичний директор.</a:t>
            </a:r>
          </a:p>
          <a:p>
            <a:pPr marL="0" indent="0" algn="just">
              <a:buNone/>
            </a:pPr>
            <a:r>
              <a:rPr lang="uk-UA" sz="1900" dirty="0"/>
              <a:t>З 2022 року претенденти, які не мають управлінської або менеджерської освіти у галузі знань «Управління та адміністрування» або «Публічне управління та адміністрування», повинні будуть додатково здобути її.</a:t>
            </a:r>
          </a:p>
        </p:txBody>
      </p:sp>
    </p:spTree>
    <p:extLst>
      <p:ext uri="{BB962C8B-B14F-4D97-AF65-F5344CB8AC3E}">
        <p14:creationId xmlns:p14="http://schemas.microsoft.com/office/powerpoint/2010/main" val="125780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44016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uk-UA" sz="2400" dirty="0"/>
              <a:t>Генеральний директор або директор закладу займатиметься питаннями господарської діяльності, керуватиме виробничо-господарською та фінансово-економічною діяльністю закладу. Він займатиметься:</a:t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773339" cy="421619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стратегічним плануванням;</a:t>
            </a:r>
          </a:p>
          <a:p>
            <a:r>
              <a:rPr lang="uk-UA" dirty="0"/>
              <a:t>формуванням бюджету;</a:t>
            </a:r>
          </a:p>
          <a:p>
            <a:r>
              <a:rPr lang="uk-UA" dirty="0"/>
              <a:t>координацією роботи закладу;</a:t>
            </a:r>
          </a:p>
          <a:p>
            <a:r>
              <a:rPr lang="uk-UA" dirty="0"/>
              <a:t>аналізом економічної ефективності;</a:t>
            </a:r>
          </a:p>
          <a:p>
            <a:r>
              <a:rPr lang="uk-UA" dirty="0"/>
              <a:t>організовуватиме роботу та ефективну взаємодію всіх структурних підрозділів;</a:t>
            </a:r>
          </a:p>
          <a:p>
            <a:r>
              <a:rPr lang="uk-UA" dirty="0"/>
              <a:t>забезпечуватиме залучення коштів на інвестиційні потреби закладу тощо.</a:t>
            </a:r>
          </a:p>
        </p:txBody>
      </p:sp>
    </p:spTree>
    <p:extLst>
      <p:ext uri="{BB962C8B-B14F-4D97-AF65-F5344CB8AC3E}">
        <p14:creationId xmlns:p14="http://schemas.microsoft.com/office/powerpoint/2010/main" val="1918324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cap="all" dirty="0"/>
              <a:t>ПОСАДА МЕДИЧНОГО ДИРЕКТОРА</a:t>
            </a:r>
            <a:br>
              <a:rPr lang="ru-RU" b="1" cap="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1"/>
            <a:ext cx="8352928" cy="4824536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uk-UA" sz="3400" dirty="0"/>
              <a:t>З 2019 року посада медичного директора вводиться в довідник медичних професій.</a:t>
            </a:r>
          </a:p>
          <a:p>
            <a:pPr marL="0" indent="0" fontAlgn="base">
              <a:buNone/>
            </a:pPr>
            <a:r>
              <a:rPr lang="uk-UA" sz="3400" dirty="0"/>
              <a:t>Медичний директор займатиметься виключно питаннями медицини, зокрема:</a:t>
            </a:r>
          </a:p>
          <a:p>
            <a:pPr algn="just" fontAlgn="base"/>
            <a:r>
              <a:rPr lang="uk-UA" sz="3400" dirty="0"/>
              <a:t>розробкою та впровадженням системи безперервного удосконалення якості послуг у медзакладі на основі принципів доказової медицини;</a:t>
            </a:r>
          </a:p>
          <a:p>
            <a:pPr fontAlgn="base"/>
            <a:r>
              <a:rPr lang="uk-UA" sz="3400" dirty="0"/>
              <a:t>організацією надання пацієнтоорієнтованих послуг;</a:t>
            </a:r>
          </a:p>
          <a:p>
            <a:pPr algn="just" fontAlgn="base"/>
            <a:r>
              <a:rPr lang="uk-UA" sz="3400" dirty="0"/>
              <a:t>координацією зовнішньої та внутрішньої взаємодії підрозділів закладу охорони здоров’я;</a:t>
            </a:r>
          </a:p>
          <a:p>
            <a:pPr fontAlgn="base"/>
            <a:r>
              <a:rPr lang="uk-UA" sz="3400" dirty="0"/>
              <a:t>організацію безперервного  професійного розвитку медичного персоналу;</a:t>
            </a:r>
          </a:p>
          <a:p>
            <a:pPr fontAlgn="base"/>
            <a:r>
              <a:rPr lang="uk-UA" sz="3400" dirty="0"/>
              <a:t>впровадженням сучасних методик діагностики та лікування;</a:t>
            </a:r>
          </a:p>
          <a:p>
            <a:pPr fontAlgn="base"/>
            <a:r>
              <a:rPr lang="uk-UA" sz="3400" dirty="0"/>
              <a:t>організацією медичної допомоги при надзвичайних ситуаціях;</a:t>
            </a:r>
          </a:p>
          <a:p>
            <a:pPr fontAlgn="base"/>
            <a:r>
              <a:rPr lang="uk-UA" sz="3400" dirty="0"/>
              <a:t>оцінкою якості надання медичної допомоги тощо.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682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32" y="260649"/>
            <a:ext cx="7773338" cy="720080"/>
          </a:xfrm>
        </p:spPr>
        <p:txBody>
          <a:bodyPr/>
          <a:lstStyle/>
          <a:p>
            <a:r>
              <a:rPr lang="uk-UA" dirty="0" smtClean="0"/>
              <a:t>Самостійна робота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764704"/>
            <a:ext cx="8640960" cy="583264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dirty="0"/>
              <a:t>Проведіть дослідження </a:t>
            </a:r>
            <a:r>
              <a:rPr lang="ru-RU" sz="2000" dirty="0" smtClean="0"/>
              <a:t>ринку реабілітаційних </a:t>
            </a:r>
            <a:r>
              <a:rPr lang="ru-RU" sz="2000" dirty="0"/>
              <a:t>послуг у вашому регіоні.</a:t>
            </a:r>
          </a:p>
          <a:p>
            <a:pPr algn="just"/>
            <a:r>
              <a:rPr lang="ru-RU" sz="2000" dirty="0"/>
              <a:t>Напишіть звіт, що включає </a:t>
            </a:r>
            <a:r>
              <a:rPr lang="ru-RU" sz="2000" dirty="0" smtClean="0"/>
              <a:t>аналіз конкуренції</a:t>
            </a:r>
            <a:r>
              <a:rPr lang="ru-RU" sz="2000" dirty="0"/>
              <a:t>, основні послуги, </a:t>
            </a:r>
            <a:r>
              <a:rPr lang="ru-RU" sz="2000" dirty="0" smtClean="0"/>
              <a:t> які надаються</a:t>
            </a:r>
            <a:r>
              <a:rPr lang="ru-RU" sz="2000" dirty="0"/>
              <a:t>, та тенденції </a:t>
            </a:r>
            <a:r>
              <a:rPr lang="ru-RU" sz="2000" dirty="0" smtClean="0"/>
              <a:t>ринку.</a:t>
            </a:r>
          </a:p>
          <a:p>
            <a:pPr algn="just"/>
            <a:r>
              <a:rPr lang="uk-UA" sz="2000" dirty="0" smtClean="0"/>
              <a:t>Проаналізувати фінансування закладів охорони здоров</a:t>
            </a:r>
            <a:r>
              <a:rPr lang="en-US" sz="2000" dirty="0" smtClean="0"/>
              <a:t>’</a:t>
            </a:r>
            <a:r>
              <a:rPr lang="uk-UA" sz="2000" dirty="0" smtClean="0"/>
              <a:t>я</a:t>
            </a:r>
            <a:endParaRPr lang="ru-RU" sz="2000" dirty="0" smtClean="0"/>
          </a:p>
          <a:p>
            <a:pPr algn="just"/>
            <a:r>
              <a:rPr lang="uk-UA" sz="2000" dirty="0" smtClean="0"/>
              <a:t>Проаналізувати програму медичних гарантій (1. </a:t>
            </a:r>
            <a:r>
              <a:rPr lang="ru-RU" sz="2000" dirty="0" smtClean="0"/>
              <a:t>РЕАБІЛІТАЦІЯ </a:t>
            </a:r>
            <a:r>
              <a:rPr lang="ru-RU" sz="2000" dirty="0"/>
              <a:t>НЕМОВЛЯТ, ЯКІ НАРОДИЛИСЬ ПЕРЕДЧАСНО АБО </a:t>
            </a:r>
            <a:r>
              <a:rPr lang="ru-RU" sz="2000" dirty="0" smtClean="0"/>
              <a:t>МАЛИ ПРОБЛЕМИ </a:t>
            </a:r>
            <a:r>
              <a:rPr lang="ru-RU" sz="2000" dirty="0"/>
              <a:t>ЗІ ЗДОРОВ'ЯМ В ПЕРШІ ТРИ РОКИ ЖИТТЯ</a:t>
            </a:r>
            <a:r>
              <a:rPr lang="ru-RU" sz="2000" dirty="0" smtClean="0"/>
              <a:t>. РЕАБІЛІТАЦІЯ </a:t>
            </a:r>
            <a:r>
              <a:rPr lang="ru-RU" sz="2000" dirty="0"/>
              <a:t>ДЛЯ ДІТЕЙ ТА ДОРОСЛИХ У СТАЦІОНАРНИХ 2. УМОВАХ</a:t>
            </a:r>
            <a:r>
              <a:rPr lang="ru-RU" sz="2000" dirty="0" smtClean="0"/>
              <a:t>. 3.РЕАБІЛІТАЦІЯ </a:t>
            </a:r>
            <a:r>
              <a:rPr lang="ru-RU" sz="2000" dirty="0"/>
              <a:t>ДЛЯ ДІТЕЙ ТА ДОРОСЛИХ У АМБУЛАТОРНИХ </a:t>
            </a:r>
            <a:r>
              <a:rPr lang="ru-RU" sz="2000" dirty="0" smtClean="0"/>
              <a:t>УМОВАХ).</a:t>
            </a:r>
          </a:p>
          <a:p>
            <a:pPr algn="just"/>
            <a:r>
              <a:rPr lang="uk-UA" sz="2000" smtClean="0"/>
              <a:t>Зробити порівняльний аналіз страхування в розвинутих країнах та в Україні</a:t>
            </a:r>
            <a:endParaRPr lang="ru-RU" sz="2000" dirty="0" smtClean="0"/>
          </a:p>
          <a:p>
            <a:pPr algn="just"/>
            <a:r>
              <a:rPr lang="uk-UA" sz="2000" dirty="0"/>
              <a:t>Проаналізувати стандарт вищої освіти (перший бакалаврський рівень</a:t>
            </a:r>
            <a:r>
              <a:rPr lang="uk-UA" sz="2000" dirty="0" smtClean="0"/>
              <a:t>), 2024</a:t>
            </a:r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6353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331" y="307900"/>
            <a:ext cx="7773338" cy="434218"/>
          </a:xfrm>
        </p:spPr>
        <p:txBody>
          <a:bodyPr>
            <a:normAutofit fontScale="90000"/>
          </a:bodyPr>
          <a:lstStyle/>
          <a:p>
            <a:r>
              <a:rPr lang="vi-VN" dirty="0"/>
              <a:t>Ме́неджмент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42118"/>
            <a:ext cx="8229600" cy="578322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Термін утворився від англійського дієслова </a:t>
            </a:r>
            <a:r>
              <a:rPr lang="la-Latn" dirty="0"/>
              <a:t>to manage (</a:t>
            </a:r>
            <a:r>
              <a:rPr lang="uk-UA" dirty="0"/>
              <a:t>керувати, управляти</a:t>
            </a:r>
            <a:r>
              <a:rPr lang="ru-RU" dirty="0"/>
              <a:t>), яке, в свою </a:t>
            </a:r>
            <a:r>
              <a:rPr lang="uk-UA" dirty="0"/>
              <a:t>чергу,</a:t>
            </a:r>
            <a:r>
              <a:rPr lang="ru-RU" dirty="0"/>
              <a:t> походить </a:t>
            </a:r>
            <a:r>
              <a:rPr lang="uk-UA" dirty="0"/>
              <a:t>від кореня латинського </a:t>
            </a:r>
            <a:r>
              <a:rPr lang="ru-RU" dirty="0"/>
              <a:t>слова </a:t>
            </a:r>
            <a:r>
              <a:rPr lang="la-Latn" dirty="0"/>
              <a:t>manus (</a:t>
            </a:r>
            <a:r>
              <a:rPr lang="ru-RU" dirty="0"/>
              <a:t>рука).</a:t>
            </a:r>
          </a:p>
          <a:p>
            <a:pPr marL="0" indent="0" algn="just">
              <a:buNone/>
            </a:pPr>
            <a:r>
              <a:rPr lang="vi-VN" dirty="0"/>
              <a:t>Ме́неджмент (або «управління») — це процес планування, організації, приведення в дію та контроль організації з метою досягнення координації людських, фінансових, природних і технологічних ресурсів, необхідних для ефективного виконання завдань. За словами Анрі Файоля, «управляти — це прогнозувати і планувати, організовувати, командувати, координувати і контролювати»</a:t>
            </a:r>
            <a:r>
              <a:rPr lang="uk-UA" dirty="0"/>
              <a:t>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411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10DEF4-8EFE-4141-B6C7-F487EC42C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2" y="188641"/>
            <a:ext cx="7773338" cy="576064"/>
          </a:xfrm>
        </p:spPr>
        <p:txBody>
          <a:bodyPr>
            <a:noAutofit/>
          </a:bodyPr>
          <a:lstStyle/>
          <a:p>
            <a:r>
              <a:rPr lang="ru-RU" sz="4400" dirty="0"/>
              <a:t>Менеджмент</a:t>
            </a:r>
            <a:endParaRPr lang="ru-UA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4777453-EB51-48F5-955C-782B62E67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3" y="1412776"/>
            <a:ext cx="8568952" cy="5256584"/>
          </a:xfrm>
        </p:spPr>
        <p:txBody>
          <a:bodyPr>
            <a:normAutofit/>
          </a:bodyPr>
          <a:lstStyle/>
          <a:p>
            <a:r>
              <a:rPr lang="ru-RU" dirty="0"/>
              <a:t> - з одного боку - як </a:t>
            </a:r>
            <a:r>
              <a:rPr lang="uk-UA" dirty="0"/>
              <a:t>процес впливу на кого-небудь або що-небудь, </a:t>
            </a:r>
          </a:p>
          <a:p>
            <a:pPr algn="just"/>
            <a:r>
              <a:rPr lang="ru-RU" dirty="0"/>
              <a:t>- з другого боку - як систему </a:t>
            </a:r>
            <a:r>
              <a:rPr lang="uk-UA" dirty="0"/>
              <a:t>управляючих суб'єктів, об'єктів управління і управлінських дій.</a:t>
            </a:r>
          </a:p>
          <a:p>
            <a:pPr algn="just"/>
            <a:endParaRPr lang="uk-UA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/>
              <a:t>Менеджмент – це мистецтво добиватися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/>
              <a:t>результатів через керівництво людьми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/>
              <a:t>Мері Паркер </a:t>
            </a:r>
            <a:r>
              <a:rPr lang="uk-UA" sz="1600" dirty="0" err="1"/>
              <a:t>Фоллет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366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46D14A2-BD1E-4CA7-990F-CE06F582F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Відносини управління в медицині </a:t>
            </a:r>
            <a:r>
              <a:rPr lang="uk-UA" dirty="0"/>
              <a:t>відбуваються на таких рівнях</a:t>
            </a:r>
            <a:r>
              <a:rPr lang="ru-RU" dirty="0"/>
              <a:t>: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B2C43DE-B010-4AED-BCC6-18EDFB105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14695"/>
            <a:ext cx="8435280" cy="39114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- </a:t>
            </a:r>
            <a:r>
              <a:rPr lang="uk-UA" dirty="0" err="1"/>
              <a:t>макро</a:t>
            </a:r>
            <a:r>
              <a:rPr lang="uk-UA" dirty="0"/>
              <a:t> - рівень: на рівні державного адміністрування (загальнодержавний рівень законодавчої та виконавчої гілок влади), регіональному, місцевому, галузевому, відомчому рівнях, тобто на рівні управління системою охорони здоров’я країни; </a:t>
            </a:r>
          </a:p>
          <a:p>
            <a:pPr algn="just"/>
            <a:r>
              <a:rPr lang="ru-RU" dirty="0"/>
              <a:t>- </a:t>
            </a:r>
            <a:r>
              <a:rPr lang="uk-UA" dirty="0"/>
              <a:t>мікро - рівень: на рівні управління окремим медичним закладом (медичні установи, страхові компанії, громадські організації, фонди медичного страхування)</a:t>
            </a:r>
          </a:p>
        </p:txBody>
      </p:sp>
    </p:spTree>
    <p:extLst>
      <p:ext uri="{BB962C8B-B14F-4D97-AF65-F5344CB8AC3E}">
        <p14:creationId xmlns:p14="http://schemas.microsoft.com/office/powerpoint/2010/main" val="250886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„Менеджмент в охороні здоров'я — це наука управління, регулювання і контролю фінансових, трудових і матеріальних ресурсів органами і установами охорони здоров'я”.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Менеджмент у системі охорони здоров'я - це цілеспрямована діяль­ність колективу медичних працівників, направлена на виконання поставленої мети і завдань перед лікувально-профілактичними закладами з високою результативністю.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50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/>
              <a:t>Мета менеджменту в охороні здоров'я - зниження втрат суспільства від захворюваності, інвалідності і смертності населення при наявних ресурсах.</a:t>
            </a:r>
            <a:endParaRPr lang="ru-RU" dirty="0"/>
          </a:p>
          <a:p>
            <a:pPr algn="just"/>
            <a:r>
              <a:rPr lang="uk-UA" dirty="0"/>
              <a:t>Задача менеджменту в охороні здоров'я — це найефективніше досягнення мети шляхом підвищення якості лікувальних, діагностичних і профілактичних заходів і раціонального використання ресурсів охорони здоров'я. </a:t>
            </a:r>
            <a:endParaRPr lang="ru-RU" dirty="0"/>
          </a:p>
          <a:p>
            <a:pPr algn="just"/>
            <a:r>
              <a:rPr lang="uk-UA" dirty="0"/>
              <a:t>Об'єкт менеджменту в охороні здоров'я — лікувально-профілактична установа (медичне підприємство, установа і т.д.). </a:t>
            </a:r>
            <a:endParaRPr lang="ru-RU" dirty="0"/>
          </a:p>
          <a:p>
            <a:pPr algn="just"/>
            <a:r>
              <a:rPr lang="uk-UA" dirty="0"/>
              <a:t>Суб'єкт менеджменту в охороні здоров'я – управлінський апарат, органи (Міністерство охорони здоров'я</a:t>
            </a:r>
            <a:r>
              <a:rPr lang="uk-UA"/>
              <a:t>, директора, </a:t>
            </a:r>
            <a:r>
              <a:rPr lang="uk-UA" dirty="0"/>
              <a:t>зав. відділеннями, начальники клінік і т.д.).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288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Види менеджменту в охороні здоров'я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Розрізняють: оперативний, стратегічний, інноваційний та </a:t>
            </a:r>
            <a:r>
              <a:rPr lang="uk-UA" dirty="0" err="1"/>
              <a:t>самоменеджмент</a:t>
            </a:r>
            <a:r>
              <a:rPr lang="uk-UA" dirty="0"/>
              <a:t> у системі охорони здоров'я.</a:t>
            </a:r>
            <a:endParaRPr lang="ru-RU" dirty="0"/>
          </a:p>
          <a:p>
            <a:pPr marL="0" indent="0" algn="just">
              <a:buNone/>
            </a:pPr>
            <a:r>
              <a:rPr lang="uk-UA" i="1" dirty="0"/>
              <a:t>Оперативний менеджмент </a:t>
            </a:r>
            <a:r>
              <a:rPr lang="uk-UA" dirty="0"/>
              <a:t>- це поточне управління конкретним лікувально-профілактичним закладом у ринкових умовах з отриманням найкращого рівня якості і ефективності надання медичної допомоги населенню.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81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i="1" dirty="0"/>
              <a:t>Стратегічний </a:t>
            </a:r>
            <a:r>
              <a:rPr lang="uk-UA" i="1" dirty="0" err="1"/>
              <a:t>менеджмент-</a:t>
            </a:r>
            <a:r>
              <a:rPr lang="uk-UA" i="1" dirty="0"/>
              <a:t> </a:t>
            </a:r>
            <a:r>
              <a:rPr lang="uk-UA" dirty="0"/>
              <a:t>це управління медичною організацією, на­правленою на розробку стратегії, щоб визначити, в якому напрямі буде розвиватися колектив у майбутньому, а також ефективна реалізація вибра­ної стратегії.</a:t>
            </a:r>
            <a:endParaRPr lang="ru-RU" dirty="0"/>
          </a:p>
          <a:p>
            <a:pPr algn="just"/>
            <a:r>
              <a:rPr lang="uk-UA" i="1" dirty="0"/>
              <a:t>Інноваційний менеджмент</a:t>
            </a:r>
            <a:r>
              <a:rPr lang="uk-UA" dirty="0"/>
              <a:t> в охороні здоров'я - це управління новими науковими знаннями в медицині, новими технологіями і організаційними ідеями, новими медичними послугами. Інновація — це використання перше чого-то нового, чого ще не знає світ.</a:t>
            </a:r>
            <a:endParaRPr lang="ru-RU" dirty="0"/>
          </a:p>
          <a:p>
            <a:pPr algn="just"/>
            <a:r>
              <a:rPr lang="uk-UA" i="1" dirty="0" err="1"/>
              <a:t>Самоменеджмент</a:t>
            </a:r>
            <a:r>
              <a:rPr lang="uk-UA" dirty="0"/>
              <a:t> - це послідовне і цілеспрямоване використання ме­тодів роботи в повсякденній практиці менеджера медичної організації для того, щоб оптимально і ефективно використати свій час.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299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AB669F-9E13-4C50-8C12-41B49715E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Функції менеджменту</a:t>
            </a:r>
            <a:br>
              <a:rPr lang="uk-UA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7B27C1E-DEF6-43F6-8C60-A223ED28E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Планування</a:t>
            </a:r>
          </a:p>
          <a:p>
            <a:r>
              <a:rPr lang="uk-UA" dirty="0"/>
              <a:t>Організація</a:t>
            </a:r>
          </a:p>
          <a:p>
            <a:r>
              <a:rPr lang="uk-UA" dirty="0"/>
              <a:t>Мотивація</a:t>
            </a:r>
          </a:p>
          <a:p>
            <a:r>
              <a:rPr lang="uk-UA" dirty="0"/>
              <a:t>Контроль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7432756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345</TotalTime>
  <Words>751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Капля</vt:lpstr>
      <vt:lpstr>Основи менеджменту в охороні здоров'я </vt:lpstr>
      <vt:lpstr>Ме́неджмент</vt:lpstr>
      <vt:lpstr>Менеджмент</vt:lpstr>
      <vt:lpstr>Відносини управління в медицині відбуваються на таких рівнях: </vt:lpstr>
      <vt:lpstr>Презентация PowerPoint</vt:lpstr>
      <vt:lpstr>Презентация PowerPoint</vt:lpstr>
      <vt:lpstr>Види менеджменту в охороні здоров'я</vt:lpstr>
      <vt:lpstr>Презентация PowerPoint</vt:lpstr>
      <vt:lpstr>Функції менеджменту </vt:lpstr>
      <vt:lpstr>Нові посади у медичній сфері</vt:lpstr>
      <vt:lpstr>  Генеральний директор або директор закладу займатиметься питаннями господарської діяльності, керуватиме виробничо-господарською та фінансово-економічною діяльністю закладу. Він займатиметься:  </vt:lpstr>
      <vt:lpstr>ПОСАДА МЕДИЧНОГО ДИРЕКТОРА </vt:lpstr>
      <vt:lpstr>Самостійна робота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менеджменту в охороні здоров'я </dc:title>
  <cp:lastModifiedBy>Elena V</cp:lastModifiedBy>
  <cp:revision>20</cp:revision>
  <dcterms:modified xsi:type="dcterms:W3CDTF">2025-09-08T19:52:58Z</dcterms:modified>
</cp:coreProperties>
</file>