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5" r:id="rId6"/>
    <p:sldId id="259" r:id="rId7"/>
    <p:sldId id="258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9A45-C2D0-4C4E-BCD2-A46ABA889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59B0EB-F856-459C-A79B-E28582E67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262D07-335D-43C6-BDFB-30E2AB40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48F516-B845-45D1-9A73-C62F7FD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24F64-4513-4FA4-A313-993B6654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97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32A8C-9321-4F41-B1F4-BAA32B4D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B896BD4-CF72-44D9-AC41-6C0AA99A6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A4DB98-2B6D-49C4-9903-E218A828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A6A613-62F7-4772-AF77-50F32349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93F490-7888-4566-A9BF-DB4C7C3A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58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990338-8C7E-4CA5-8BEA-A2A68C9C8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A24D0F-EB2E-49E6-B289-20DD4F407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307FFF-43A5-44AA-9E1C-72724626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FF39D-7E31-43EC-99BC-9B915233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3D78A9-2CCA-4F95-A575-7B01F3C6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00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EFDDB-1281-42B2-A822-6B5AAE18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AD0319-7480-4762-9C65-5886666CE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8D9C61-8795-430F-8126-14A81D63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94302A-5701-46A3-8DDD-70D0847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E51476-5457-42C1-AD78-FD59B02E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97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BDD28-4D23-42CA-BF29-FE3C03B9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248A23-243D-46F4-9221-5598B05C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068DEB-2AA2-4368-9476-6D3C2AAC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1FA096-1F46-4EC1-ABB3-A6AE5068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5DBB22-AA3C-4901-95A4-8171CDB0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5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C6813-C5A8-4A62-B99E-8A7E4E6F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58EFB0-0A5A-4188-8437-649D37825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2D92A2-6806-4CB9-8F62-726885576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60F709-7DE8-4178-BDEE-69012FDB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578367-A5F8-4E84-9AEE-5181EF98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041620-53CD-41CA-ABEB-0EBBF820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85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B7725-4A25-4E97-A62E-185760D9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E70529-533D-433B-988F-06C966CE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A0095A-B493-4CD7-A28A-B39935DC8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9C0C64E-4783-4602-9330-5CBEE6E42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B14A342-1A4D-41F7-8F80-A9E5236A2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2C9489D-6C9A-4D9F-9672-2B2F8961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F3B2CB7-3555-405B-B95F-2635BB3A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D46E581-8E5C-429B-99A0-32F5EB9F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7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ECD46-C705-4B3E-93B2-0F22D4ED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8899832-E552-463D-B8D7-EF5B7317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07FE0BB-8C10-46FF-A1B3-197461C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AAFA56-CE19-4808-8297-B26BBC17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41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2AF17F-1FF1-4470-849F-11F4FB3A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8F29995-B8E9-4A2C-B56B-C9DDD99E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3CC170-9742-499B-9D6D-0C17E653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00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162D1-5912-4596-87A6-85B601BC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B47AAE-6191-4337-90F2-5EAB7410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F1A2F7-AF3B-436A-9F42-81B6E50D3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E74B3-E7C4-46E0-A0D8-302AEBF2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0AC506-B11B-4F66-8813-DC3A4DF2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633A885-1AC5-4C24-A0E0-DE87112B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11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5FDCB-9E11-4BA9-94B3-D4EFEE0C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A9BE00A-F283-48E5-9329-C09FA8C7D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A5BF82C-A0B8-4A9D-B485-50D3D9387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A2E017-BAF7-4020-AF60-A2A9877C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993608E-FA64-4A39-824F-9C11563B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FD4EC8-CF68-42F5-9434-5DA79630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63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073BA4-9275-4075-937E-5B79DEA7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14F4235-E333-4747-893D-D9F21A9F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5BABA8-921F-4BCB-8197-F1DFD3039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4B93-F73B-49F9-8C0E-4D15598FE1BE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A72566-6468-4B97-86A3-1FD16FD93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579ECA-BC2F-4A71-B7E2-D5C134A0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B270-E158-4D8E-AD6E-B92801D330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82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instagram.com/folio_ua/" TargetMode="External"/><Relationship Id="rId7" Type="http://schemas.openxmlformats.org/officeDocument/2006/relationships/hyperlink" Target="https://www.instagram.com/apriori.lviv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bohdan_books/" TargetMode="External"/><Relationship Id="rId5" Type="http://schemas.openxmlformats.org/officeDocument/2006/relationships/hyperlink" Target="https://www.instagram.com/fabulabook/" TargetMode="External"/><Relationship Id="rId4" Type="http://schemas.openxmlformats.org/officeDocument/2006/relationships/hyperlink" Target="https://www.instagram.com/ksd_bookclub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hytomo.com/special_project/ispanskyj-aktsent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8E4C4-017A-4263-A3B6-AB1ED747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19991"/>
            <a:ext cx="9144000" cy="1486479"/>
          </a:xfrm>
        </p:spPr>
        <p:txBody>
          <a:bodyPr>
            <a:normAutofit/>
          </a:bodyPr>
          <a:lstStyle/>
          <a:p>
            <a:r>
              <a:rPr lang="uk-UA" sz="3600" dirty="0"/>
              <a:t>Література країни, мова якої вивчається (іспанська)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7F900E2-03DC-48B6-827C-A50AD4FE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05" y="4887428"/>
            <a:ext cx="11013141" cy="148647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Іспанії ХХІ ст. в аспекті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націєтворення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український досвід рецепції і осмислення</a:t>
            </a:r>
          </a:p>
          <a:p>
            <a:pPr marL="342900" indent="-342900" algn="just">
              <a:buFontTx/>
              <a:buChar char="-"/>
            </a:pPr>
            <a:endParaRPr lang="uk-UA" dirty="0"/>
          </a:p>
        </p:txBody>
      </p:sp>
      <p:pic>
        <p:nvPicPr>
          <p:cNvPr id="4" name="Объект 9" descr="Изображение выглядит как на открытом воздухе, небо, ветряная мельница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584B2DFA-50FA-89D5-0411-B9A7BB081BB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/>
          <a:stretch/>
        </p:blipFill>
        <p:spPr>
          <a:xfrm>
            <a:off x="6096000" y="0"/>
            <a:ext cx="6095980" cy="342900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A8DD8F-27A2-4561-A3E4-F32E32137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1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20B28-3F64-4F95-91EC-3C742A5D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5256211" cy="1801906"/>
          </a:xfrm>
        </p:spPr>
        <p:txBody>
          <a:bodyPr>
            <a:normAutofit fontScale="90000"/>
          </a:bodyPr>
          <a:lstStyle/>
          <a:p>
            <a:r>
              <a:rPr lang="uk-UA" dirty="0"/>
              <a:t>Тема ІДЗ:</a:t>
            </a:r>
            <a:br>
              <a:rPr lang="uk-UA" dirty="0"/>
            </a:br>
            <a:r>
              <a:rPr lang="uk-UA" dirty="0"/>
              <a:t>«</a:t>
            </a:r>
            <a:r>
              <a:rPr lang="uk-UA" b="1" i="1" dirty="0" err="1"/>
              <a:t>Націєтворення</a:t>
            </a:r>
            <a:r>
              <a:rPr lang="uk-UA" b="1" i="1" dirty="0"/>
              <a:t> засобами </a:t>
            </a:r>
            <a:r>
              <a:rPr lang="uk-UA" b="1" i="1" dirty="0" err="1"/>
              <a:t>літратури</a:t>
            </a:r>
            <a:r>
              <a:rPr lang="uk-UA" b="1" i="1" dirty="0"/>
              <a:t>: іспано-український і європейський вимір»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DAABBE-DFC8-416A-B41A-6219EB181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542" y="2057400"/>
            <a:ext cx="5793932" cy="5257800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Опрацювати один зі зразків «іспанської проблематики»  у художньому або публіцистичному дискурсі.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Бежанова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«Нові співбесідники для України»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Хосе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Анхель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Маньяс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«Орендарі тіл»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Кобилярчик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«Струп. Іспанія роз’ятрює рани»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Є. Кузнєцова «Драбина»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Визначити: аспекти національної ідентичності, націоналізму, культурної та етнічної різноманітності, глобалізації, імміграції, внутрішньої лібералізації, питання національних меншин, расових відмінностей, відкритості країни й спричинене ними переосмислення природи іспанської національної ідентичності, цінності, стереотипи.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CC856A-F021-48E8-9797-55D459876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44" y="91551"/>
            <a:ext cx="2507938" cy="34207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29507C-B2A6-401D-B485-9C6BFDD60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8301"/>
          <a:stretch/>
        </p:blipFill>
        <p:spPr>
          <a:xfrm>
            <a:off x="6488144" y="3512261"/>
            <a:ext cx="2386915" cy="33633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671E88-19F9-4DF8-A789-8F733756F5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4117" r="25937" b="4706"/>
          <a:stretch/>
        </p:blipFill>
        <p:spPr>
          <a:xfrm>
            <a:off x="9708777" y="3512261"/>
            <a:ext cx="2226333" cy="3339500"/>
          </a:xfrm>
          <a:prstGeom prst="rect">
            <a:avLst/>
          </a:prstGeom>
        </p:spPr>
      </p:pic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E278C670-E5A3-40A6-BE55-3EF144E07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20024" r="13080" b="15688"/>
          <a:stretch/>
        </p:blipFill>
        <p:spPr>
          <a:xfrm>
            <a:off x="9635661" y="91550"/>
            <a:ext cx="2299449" cy="3337449"/>
          </a:xfrm>
        </p:spPr>
      </p:pic>
    </p:spTree>
    <p:extLst>
      <p:ext uri="{BB962C8B-B14F-4D97-AF65-F5344CB8AC3E}">
        <p14:creationId xmlns:p14="http://schemas.microsoft.com/office/powerpoint/2010/main" val="144830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771E3-DF9D-4CAD-A652-4869659B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47919"/>
            <a:ext cx="4633165" cy="2393577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rgbClr val="000000"/>
                </a:solidFill>
                <a:latin typeface="museo light"/>
              </a:rPr>
              <a:t>П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museo light"/>
              </a:rPr>
              <a:t>роєкт</a:t>
            </a:r>
            <a:r>
              <a:rPr lang="uk-UA" b="1" i="0" dirty="0">
                <a:solidFill>
                  <a:srgbClr val="000000"/>
                </a:solidFill>
                <a:effectLst/>
                <a:latin typeface="museo light"/>
              </a:rPr>
              <a:t> «Іспанський акцент» про літературу, книговидання і культуру Іспанії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65BD423-7206-4A26-BFED-602BCB632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024" y="2447364"/>
            <a:ext cx="5984036" cy="441063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творений 2025 р. у партнерстві із ГО «Літературна платформа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Фронтера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за підтримки посольства Іспанії в Україні.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 ознайомити з найкращими зразками іспанської культури, а також виокремити історії, важливі як для співпраці, так і для інтелектуальної насолоди.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добірки класики, інтерв’ю із популярними авторами, добірки книг, які варто перекласти, аналітика книжкового ринку, рецензії, огляди, світоглядні есеї, матеріали про поезію;</a:t>
            </a: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0BFF4319-83CB-4365-8FD5-4F8B097C9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4928"/>
          <a:stretch/>
        </p:blipFill>
        <p:spPr>
          <a:xfrm>
            <a:off x="6096000" y="121024"/>
            <a:ext cx="3764907" cy="607807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D57088-36A8-4FA3-9949-688EA6BC1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4" b="23460"/>
          <a:stretch/>
        </p:blipFill>
        <p:spPr>
          <a:xfrm>
            <a:off x="9410700" y="3953434"/>
            <a:ext cx="2781300" cy="27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E4580-C938-457D-90DA-84D875D4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8941"/>
            <a:ext cx="4391118" cy="591671"/>
          </a:xfrm>
        </p:spPr>
        <p:txBody>
          <a:bodyPr>
            <a:normAutofit/>
          </a:bodyPr>
          <a:lstStyle/>
          <a:p>
            <a:r>
              <a:rPr lang="uk-UA" dirty="0"/>
              <a:t>Завдання: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493EF2E-E6DE-4647-8B99-691BAB0FA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" b="7598"/>
          <a:stretch/>
        </p:blipFill>
        <p:spPr>
          <a:xfrm>
            <a:off x="9353802" y="0"/>
            <a:ext cx="2838198" cy="545950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AE12271-F191-4F70-B494-55EC6A202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260" y="1156446"/>
            <a:ext cx="6078070" cy="558052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 міжкультурного обміну: праця із іспанським контекстом, пояснення </a:t>
            </a:r>
            <a:r>
              <a:rPr lang="uk-UA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іспанськомовним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аудиторіям українського </a:t>
            </a:r>
            <a:r>
              <a:rPr lang="uk-UA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контексу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взаємні відкриття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фундаменту для системної роботи із текстами, процесами, постатями іспанської літератури і кращого їх розуміння, а як наслідок — тіснішої співпраці;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українського читача з іспанською культурою, відкриття багатства українського читацького погляду. «Література — це міст, який скорочує відстані, і я радий, що сьогодні ми разом будуємо цей міст між Іспанією та Україною», - посол Королівства Іспанія в Україні Рікардо Лопес-</a:t>
            </a:r>
            <a:r>
              <a:rPr lang="uk-UA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Аранда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Хаґу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7416F1-C486-40F7-98A0-A06711654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b="3610"/>
          <a:stretch/>
        </p:blipFill>
        <p:spPr>
          <a:xfrm>
            <a:off x="6372784" y="1279991"/>
            <a:ext cx="2781300" cy="52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7EB4B-5238-4A9D-9486-0050EBDE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201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BA91141-1E03-4DB5-93C2-C63715C6F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24420"/>
          <a:stretch/>
        </p:blipFill>
        <p:spPr>
          <a:xfrm>
            <a:off x="8887756" y="2541494"/>
            <a:ext cx="3304244" cy="431650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4BC9B3-584B-45BA-B91D-0289ADDC3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175" y="1089212"/>
            <a:ext cx="5481919" cy="5311588"/>
          </a:xfrm>
        </p:spPr>
        <p:txBody>
          <a:bodyPr>
            <a:noAutofit/>
          </a:bodyPr>
          <a:lstStyle/>
          <a:p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романи, трилери та детективи, еротична проза і, звісно, фентезі – сучасна іспанська література вирізняється багатством жанрів й тем.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усього розмаїття сучасної іспанської літератури український читач може зібрати вершки – переклади романів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Жауме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Кабре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folio_ua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Карлоса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Руїса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Сафона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ksd_bookclub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Хав’єра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Маріаса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fabulabook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Фернандо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Арамбуру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folio_ua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Артуро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Переса-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Реверте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folio_ua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@fabulabook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Хав’єра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Кастільйо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bohdan_books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ознайомитися з історичною прозою Хав’єра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Серкаса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folio_ua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науковою фантастикою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Елії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bohdan_books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гостросюжетною прозою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Антоніо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Ґаррідо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u="none" strike="noStrike" dirty="0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</a:t>
            </a:r>
            <a:r>
              <a:rPr lang="en-US" sz="2000" b="0" i="0" u="none" strike="noStrike" dirty="0" err="1">
                <a:solidFill>
                  <a:srgbClr val="4150F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apriori.lviv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кіберпанком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Хосе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Анхеля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Маньяса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548D06-9043-4D97-8BE1-69B7686A3A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21116"/>
          <a:stretch/>
        </p:blipFill>
        <p:spPr>
          <a:xfrm>
            <a:off x="5275638" y="181123"/>
            <a:ext cx="3462434" cy="47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0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CBDB4-F438-462A-907C-3939BCC1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728"/>
            <a:ext cx="5614800" cy="847165"/>
          </a:xfrm>
        </p:spPr>
        <p:txBody>
          <a:bodyPr>
            <a:normAutofit fontScale="90000"/>
          </a:bodyPr>
          <a:lstStyle/>
          <a:p>
            <a:r>
              <a:rPr lang="ru-RU" b="1" i="0" dirty="0" err="1">
                <a:solidFill>
                  <a:srgbClr val="2A231B"/>
                </a:solidFill>
                <a:effectLst/>
                <a:latin typeface="Raleway" pitchFamily="2" charset="-52"/>
              </a:rPr>
              <a:t>Мій</a:t>
            </a:r>
            <a:r>
              <a:rPr lang="ru-RU" b="1" i="0" dirty="0">
                <a:solidFill>
                  <a:srgbClr val="2A231B"/>
                </a:solidFill>
                <a:effectLst/>
                <a:latin typeface="Raleway" pitchFamily="2" charset="-52"/>
              </a:rPr>
              <a:t> шлях до </a:t>
            </a:r>
            <a:r>
              <a:rPr lang="ru-RU" b="1" i="0" dirty="0" err="1">
                <a:solidFill>
                  <a:srgbClr val="2A231B"/>
                </a:solidFill>
                <a:effectLst/>
                <a:latin typeface="Raleway" pitchFamily="2" charset="-52"/>
              </a:rPr>
              <a:t>України</a:t>
            </a:r>
            <a:r>
              <a:rPr lang="ru-RU" b="1" i="0" dirty="0">
                <a:solidFill>
                  <a:srgbClr val="2A231B"/>
                </a:solidFill>
                <a:effectLst/>
                <a:latin typeface="Raleway" pitchFamily="2" charset="-52"/>
              </a:rPr>
              <a:t>. Марта </a:t>
            </a:r>
            <a:r>
              <a:rPr lang="ru-RU" b="1" i="0" dirty="0" err="1">
                <a:solidFill>
                  <a:srgbClr val="2A231B"/>
                </a:solidFill>
                <a:effectLst/>
                <a:latin typeface="Raleway" pitchFamily="2" charset="-52"/>
              </a:rPr>
              <a:t>Ребóн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705825-3671-4573-8F26-FB8E40BAF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965" y="1304365"/>
            <a:ext cx="6333563" cy="5553635"/>
          </a:xfrm>
        </p:spPr>
        <p:txBody>
          <a:bodyPr>
            <a:normAutofit lnSpcReduction="10000"/>
          </a:bodyPr>
          <a:lstStyle/>
          <a:p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Сьогодні, коли мене питають, чому, попри мою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русофонну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освіту, я зацікавлена в тому, щоб  залишатися з Україною, я відповідаю: бо це необхідно. Бо культура — не нейтральна. Бо слова містять історію. Бо щоразу, коли ігнорується котрийсь голос, закріплюється тиша, а вона також є формою домінації. Бо Україна — не віддалений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обʼєкт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вивчення, а дзеркало, що показує власні та чужі ієрархії, які ми прийняли без роздумів.</a:t>
            </a:r>
            <a:endParaRPr lang="uk-UA" sz="2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не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есей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Україну. Це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есей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як читання може бути також формою відновлення. Про те, як відкриття певної культури починається не з подорожі чи студій, а з моменту, коли перестаємо дивитися на неї зверхньо чи побіжно. І про те, як при зміні фокуса змінюється сама ідея того, що ми називаємо літературою». </a:t>
            </a:r>
            <a:endParaRPr lang="uk-UA" sz="2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uk-UA" b="1" i="0" u="none" strike="noStrike" dirty="0">
                <a:solidFill>
                  <a:srgbClr val="FBEBD9"/>
                </a:solidFill>
                <a:effectLst/>
                <a:latin typeface="Raleway" pitchFamily="2" charset="-52"/>
                <a:hlinkClick r:id="rId2" tooltip="&#10;            &#10;                &#10;            &#10;            на головну&#10;        "/>
              </a:rPr>
            </a:br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44D4A82E-5D7B-4E94-9B3E-F1389722F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27" y="508092"/>
            <a:ext cx="4881908" cy="5448954"/>
          </a:xfrm>
        </p:spPr>
      </p:pic>
    </p:spTree>
    <p:extLst>
      <p:ext uri="{BB962C8B-B14F-4D97-AF65-F5344CB8AC3E}">
        <p14:creationId xmlns:p14="http://schemas.microsoft.com/office/powerpoint/2010/main" val="160584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4EC80-5A14-4279-A6FA-7848859B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962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1A8DEB-8725-42A7-B222-4AC6B1AB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682" y="1102658"/>
            <a:ext cx="5640423" cy="5647765"/>
          </a:xfrm>
        </p:spPr>
        <p:txBody>
          <a:bodyPr>
            <a:normAutofit/>
          </a:bodyPr>
          <a:lstStyle/>
          <a:p>
            <a:r>
              <a:rPr lang="uk-UA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Засновниці: перекладачка Вікторія </a:t>
            </a:r>
            <a:r>
              <a:rPr lang="uk-UA" sz="2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Дорофеєва</a:t>
            </a:r>
            <a:r>
              <a:rPr lang="uk-UA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парамедикиня</a:t>
            </a:r>
            <a:r>
              <a:rPr lang="uk-UA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Поліщук, волонтерка Руслана Бондар.</a:t>
            </a:r>
          </a:p>
          <a:p>
            <a:pPr algn="l"/>
            <a:r>
              <a:rPr lang="uk-UA" sz="2200" dirty="0">
                <a:solidFill>
                  <a:srgbClr val="1F21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b="0" i="0" dirty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идавництво </a:t>
            </a:r>
            <a:r>
              <a:rPr lang="uk-UA" sz="2200" b="1" i="0" dirty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200" b="1" i="0" dirty="0" err="1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Еспанія</a:t>
            </a:r>
            <a:r>
              <a:rPr lang="uk-UA" sz="2200" b="1" i="0" dirty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200" b="0" i="0" dirty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буде видавати у перекладі з іспанської мови: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трилери,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детективи,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та науково-фантастичні романи.</a:t>
            </a:r>
          </a:p>
          <a:p>
            <a:pPr algn="l"/>
            <a:endParaRPr lang="uk-UA" sz="2200" b="0" i="0" dirty="0">
              <a:solidFill>
                <a:srgbClr val="1F212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476A2-B7FE-4E7D-8861-475EA2E9EEBC}"/>
              </a:ext>
            </a:extLst>
          </p:cNvPr>
          <p:cNvSpPr txBox="1"/>
          <p:nvPr/>
        </p:nvSpPr>
        <p:spPr>
          <a:xfrm>
            <a:off x="591670" y="4746812"/>
            <a:ext cx="111207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література — це вибухова суміш пристрасті, філософії та загадковості. Вона оголює людську натуру, змушує переосмислювати реальність і розчинятися в атмосфері Середземномор'я. Від класичних романів до сучасних трилерів — іспанські автори вміють тримати у напрузі, зачаровувати й викликати бурю емоцій</a:t>
            </a:r>
            <a:r>
              <a:rPr lang="uk-UA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15" name="Місце для вмісту 14">
            <a:extLst>
              <a:ext uri="{FF2B5EF4-FFF2-40B4-BE49-F238E27FC236}">
                <a16:creationId xmlns:a16="http://schemas.microsoft.com/office/drawing/2014/main" id="{C8781543-AC51-493D-889E-40A4240DE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22" y="107577"/>
            <a:ext cx="6172200" cy="4170217"/>
          </a:xfrm>
        </p:spPr>
      </p:pic>
    </p:spTree>
    <p:extLst>
      <p:ext uri="{BB962C8B-B14F-4D97-AF65-F5344CB8AC3E}">
        <p14:creationId xmlns:p14="http://schemas.microsoft.com/office/powerpoint/2010/main" val="261548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FD01-51C6-4DBA-A400-14F27624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11D8D4F-6C34-472D-940A-291C8728B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11" y="444990"/>
            <a:ext cx="7115175" cy="542399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6388FD-54AA-43C9-BE65-B7D948EF5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F0A9-0765-4ABB-BC1A-488B5623E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6022"/>
          <a:stretch/>
        </p:blipFill>
        <p:spPr>
          <a:xfrm>
            <a:off x="839788" y="444989"/>
            <a:ext cx="3167436" cy="61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F2FED-124D-4918-9476-7241ADCB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058688F-0A9C-4D0F-B187-69993B50B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457200"/>
            <a:ext cx="7227024" cy="541178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3FB3-67B7-43B4-9ADC-5227F0FF4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3DDCEF-C1C9-4313-8C4A-191CFAB15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19019" r="12582" b="14421"/>
          <a:stretch/>
        </p:blipFill>
        <p:spPr>
          <a:xfrm>
            <a:off x="741783" y="1304364"/>
            <a:ext cx="4128247" cy="45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671DC-9CF4-4582-A3D8-A6ACF2EB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9CAB073-ABFA-44E8-A3E8-CC388A618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19408"/>
          <a:stretch/>
        </p:blipFill>
        <p:spPr>
          <a:xfrm>
            <a:off x="4101354" y="74451"/>
            <a:ext cx="3751728" cy="579453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AD14A-7767-49BD-AE4A-24C3D6441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09E9AE-BD58-40C5-AAD0-504E04A14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b="20560"/>
          <a:stretch/>
        </p:blipFill>
        <p:spPr>
          <a:xfrm>
            <a:off x="8428505" y="1434648"/>
            <a:ext cx="3431802" cy="52008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7FB1EA-B3AA-4DD9-9B83-A06EC04A3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b="20771"/>
          <a:stretch/>
        </p:blipFill>
        <p:spPr>
          <a:xfrm>
            <a:off x="452431" y="1343145"/>
            <a:ext cx="3361211" cy="52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27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664</Words>
  <Application>Microsoft Office PowerPoint</Application>
  <PresentationFormat>Широкий екран</PresentationFormat>
  <Paragraphs>28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museo light</vt:lpstr>
      <vt:lpstr>Raleway</vt:lpstr>
      <vt:lpstr>Times New Roman</vt:lpstr>
      <vt:lpstr>Тема Office</vt:lpstr>
      <vt:lpstr>Література країни, мова якої вивчається (іспанська)</vt:lpstr>
      <vt:lpstr>Проєкт «Іспанський акцент» про літературу, книговидання і культуру Іспанії</vt:lpstr>
      <vt:lpstr>Завдання:</vt:lpstr>
      <vt:lpstr>Презентація PowerPoint</vt:lpstr>
      <vt:lpstr>Мій шлях до України. Марта Ребóн</vt:lpstr>
      <vt:lpstr>Презентація PowerPoint</vt:lpstr>
      <vt:lpstr>Презентація PowerPoint</vt:lpstr>
      <vt:lpstr>Презентація PowerPoint</vt:lpstr>
      <vt:lpstr>Презентація PowerPoint</vt:lpstr>
      <vt:lpstr>Тема ІДЗ: «Націєтворення засобами літратури: іспано-український і європейський вимір»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Яна Кравченко</dc:creator>
  <cp:lastModifiedBy>Яна Кравченко</cp:lastModifiedBy>
  <cp:revision>26</cp:revision>
  <dcterms:created xsi:type="dcterms:W3CDTF">2025-09-13T20:21:42Z</dcterms:created>
  <dcterms:modified xsi:type="dcterms:W3CDTF">2025-09-15T17:42:05Z</dcterms:modified>
</cp:coreProperties>
</file>