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89" r:id="rId2"/>
    <p:sldId id="287" r:id="rId3"/>
    <p:sldId id="285" r:id="rId4"/>
    <p:sldId id="268" r:id="rId5"/>
    <p:sldId id="286" r:id="rId6"/>
    <p:sldId id="290" r:id="rId7"/>
    <p:sldId id="291" r:id="rId8"/>
    <p:sldId id="292" r:id="rId9"/>
    <p:sldId id="293" r:id="rId10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B9B9F73C-A7D8-4638-AC8B-28AF0C79527F}">
          <p14:sldIdLst>
            <p14:sldId id="289"/>
            <p14:sldId id="287"/>
            <p14:sldId id="285"/>
            <p14:sldId id="268"/>
            <p14:sldId id="286"/>
            <p14:sldId id="290"/>
            <p14:sldId id="291"/>
            <p14:sldId id="292"/>
            <p14:sldId id="2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 varScale="1">
        <p:scale>
          <a:sx n="82" d="100"/>
          <a:sy n="82" d="100"/>
        </p:scale>
        <p:origin x="1478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594565-F941-47DE-93F6-D16C4B13879F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8DB515-BBE9-4B90-A2EE-3CD09BF93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820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DB515-BBE9-4B90-A2EE-3CD09BF93ED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319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A029-A4D4-4108-8490-E342172BCC67}" type="datetimeFigureOut">
              <a:rPr lang="ru-RU" smtClean="0"/>
              <a:t>05.03.2026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ECE50-4A4C-463C-B0B8-B54D63845DF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7978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A029-A4D4-4108-8490-E342172BCC67}" type="datetimeFigureOut">
              <a:rPr lang="ru-RU" smtClean="0"/>
              <a:t>05.03.2026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ECE50-4A4C-463C-B0B8-B54D63845DF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4509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A029-A4D4-4108-8490-E342172BCC67}" type="datetimeFigureOut">
              <a:rPr lang="ru-RU" smtClean="0"/>
              <a:t>05.03.2026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ECE50-4A4C-463C-B0B8-B54D63845DF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4577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A029-A4D4-4108-8490-E342172BCC67}" type="datetimeFigureOut">
              <a:rPr lang="ru-RU" smtClean="0"/>
              <a:t>05.03.2026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ECE50-4A4C-463C-B0B8-B54D63845DF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1233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A029-A4D4-4108-8490-E342172BCC67}" type="datetimeFigureOut">
              <a:rPr lang="ru-RU" smtClean="0"/>
              <a:t>05.03.2026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ECE50-4A4C-463C-B0B8-B54D63845DF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1159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A029-A4D4-4108-8490-E342172BCC67}" type="datetimeFigureOut">
              <a:rPr lang="ru-RU" smtClean="0"/>
              <a:t>05.03.2026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ECE50-4A4C-463C-B0B8-B54D63845DF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692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A029-A4D4-4108-8490-E342172BCC67}" type="datetimeFigureOut">
              <a:rPr lang="ru-RU" smtClean="0"/>
              <a:t>05.03.2026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ECE50-4A4C-463C-B0B8-B54D63845DF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2699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A029-A4D4-4108-8490-E342172BCC67}" type="datetimeFigureOut">
              <a:rPr lang="ru-RU" smtClean="0"/>
              <a:t>05.03.2026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ECE50-4A4C-463C-B0B8-B54D63845DF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5307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A029-A4D4-4108-8490-E342172BCC67}" type="datetimeFigureOut">
              <a:rPr lang="ru-RU" smtClean="0"/>
              <a:t>05.03.2026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ECE50-4A4C-463C-B0B8-B54D63845DF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5653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A029-A4D4-4108-8490-E342172BCC67}" type="datetimeFigureOut">
              <a:rPr lang="ru-RU" smtClean="0"/>
              <a:t>05.03.2026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ECE50-4A4C-463C-B0B8-B54D63845DF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5028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A029-A4D4-4108-8490-E342172BCC67}" type="datetimeFigureOut">
              <a:rPr lang="ru-RU" smtClean="0"/>
              <a:t>05.03.2026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ECE50-4A4C-463C-B0B8-B54D63845DF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2797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0A029-A4D4-4108-8490-E342172BCC67}" type="datetimeFigureOut">
              <a:rPr lang="ru-RU" smtClean="0"/>
              <a:t>05.03.2026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3ECE50-4A4C-463C-B0B8-B54D63845DF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61727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«»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556792"/>
            <a:ext cx="4762500" cy="472970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8698"/>
          </a:xfrm>
        </p:spPr>
        <p:txBody>
          <a:bodyPr/>
          <a:lstStyle/>
          <a:p>
            <a:r>
              <a:rPr lang="uk-UA" b="1" dirty="0" smtClean="0">
                <a:solidFill>
                  <a:srgbClr val="FFFF00"/>
                </a:solidFill>
              </a:rPr>
              <a:t>Знайомимось))))</a:t>
            </a:r>
            <a:br>
              <a:rPr lang="uk-UA" b="1" dirty="0" smtClean="0">
                <a:solidFill>
                  <a:srgbClr val="FFFF00"/>
                </a:solidFill>
              </a:rPr>
            </a:br>
            <a:r>
              <a:rPr lang="uk-UA" b="1" dirty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uk-UA" b="1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uk-UA" b="1" dirty="0" smtClean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uk-UA" b="1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uk-UA" b="1" dirty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uk-UA" b="1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uk-UA" b="1" dirty="0" smtClean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uk-UA" b="1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uk-UA" b="1" dirty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uk-UA" b="1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uk-UA" dirty="0" smtClean="0"/>
              <a:t/>
            </a:r>
            <a:br>
              <a:rPr lang="uk-UA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731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9000"/>
            <a:lum/>
          </a:blip>
          <a:srcRect/>
          <a:tile tx="1022350" ty="-749300" sx="100000" sy="8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67544" y="332656"/>
            <a:ext cx="8280920" cy="618630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uk-UA" sz="4400" b="1" dirty="0" smtClean="0">
                <a:solidFill>
                  <a:srgbClr val="002060"/>
                </a:solidFill>
              </a:rPr>
              <a:t>БОЛОКАН</a:t>
            </a:r>
          </a:p>
          <a:p>
            <a:pPr algn="ctr"/>
            <a:r>
              <a:rPr lang="uk-UA" sz="4400" b="1" dirty="0" smtClean="0">
                <a:solidFill>
                  <a:srgbClr val="002060"/>
                </a:solidFill>
              </a:rPr>
              <a:t> ІННА ВІКТОРІВНА</a:t>
            </a:r>
          </a:p>
          <a:p>
            <a:pPr algn="ctr"/>
            <a:endParaRPr lang="uk-UA" sz="4400" dirty="0" smtClean="0">
              <a:solidFill>
                <a:srgbClr val="002060"/>
              </a:solidFill>
            </a:endParaRPr>
          </a:p>
          <a:p>
            <a:pPr algn="ctr"/>
            <a:endParaRPr lang="uk-UA" sz="4400" dirty="0">
              <a:solidFill>
                <a:srgbClr val="002060"/>
              </a:solidFill>
            </a:endParaRPr>
          </a:p>
          <a:p>
            <a:pPr algn="ctr"/>
            <a:endParaRPr lang="uk-UA" sz="4400" dirty="0" smtClean="0">
              <a:solidFill>
                <a:srgbClr val="002060"/>
              </a:solidFill>
            </a:endParaRPr>
          </a:p>
          <a:p>
            <a:pPr algn="ctr"/>
            <a:endParaRPr lang="uk-UA" sz="4400" dirty="0">
              <a:solidFill>
                <a:srgbClr val="002060"/>
              </a:solidFill>
            </a:endParaRPr>
          </a:p>
          <a:p>
            <a:pPr algn="ctr"/>
            <a:r>
              <a:rPr lang="uk-UA" sz="4400" dirty="0" smtClean="0">
                <a:solidFill>
                  <a:srgbClr val="002060"/>
                </a:solidFill>
              </a:rPr>
              <a:t>доктор юридичних наук, доцент,</a:t>
            </a:r>
          </a:p>
          <a:p>
            <a:pPr algn="ctr"/>
            <a:r>
              <a:rPr lang="uk-UA" sz="4400" dirty="0" smtClean="0">
                <a:solidFill>
                  <a:srgbClr val="002060"/>
                </a:solidFill>
              </a:rPr>
              <a:t>професор кафедри цивільного права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5381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800" b="1" dirty="0" smtClean="0">
                <a:solidFill>
                  <a:srgbClr val="FFFF00"/>
                </a:solidFill>
              </a:rPr>
              <a:t>«Правове регулювання адвокатури в Україні»</a:t>
            </a:r>
            <a:br>
              <a:rPr lang="uk-UA" sz="2800" b="1" dirty="0" smtClean="0">
                <a:solidFill>
                  <a:srgbClr val="FFFF00"/>
                </a:solidFill>
              </a:rPr>
            </a:br>
            <a:r>
              <a:rPr lang="uk-UA" sz="2800" b="1" dirty="0" smtClean="0">
                <a:solidFill>
                  <a:srgbClr val="FFFF00"/>
                </a:solidFill>
              </a:rPr>
              <a:t>на курсі Ви дізнаєтесь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99715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uk-UA" sz="3200" b="1" dirty="0">
                <a:solidFill>
                  <a:srgbClr val="FFFF00"/>
                </a:solidFill>
              </a:rPr>
              <a:t>т</a:t>
            </a:r>
            <a:r>
              <a:rPr lang="uk-UA" sz="3200" b="1" dirty="0" smtClean="0">
                <a:solidFill>
                  <a:srgbClr val="FFFF00"/>
                </a:solidFill>
              </a:rPr>
              <a:t>еорія</a:t>
            </a:r>
          </a:p>
          <a:p>
            <a:pPr marL="0" indent="0" algn="just">
              <a:buNone/>
            </a:pPr>
            <a:r>
              <a:rPr lang="uk-UA" sz="1800" dirty="0" smtClean="0"/>
              <a:t>‒ </a:t>
            </a:r>
            <a:r>
              <a:rPr lang="uk-UA" sz="2000" dirty="0" smtClean="0"/>
              <a:t>хто такий адвокат;</a:t>
            </a:r>
          </a:p>
          <a:p>
            <a:pPr marL="0" indent="0" algn="just">
              <a:buNone/>
            </a:pPr>
            <a:r>
              <a:rPr lang="uk-UA" sz="2000" dirty="0" smtClean="0"/>
              <a:t>‒ якими нормативними актами регулюються статус адвоката, його компетенція, гарантії, пільги тощо.</a:t>
            </a:r>
          </a:p>
          <a:p>
            <a:pPr marL="0" indent="0" algn="just">
              <a:buNone/>
            </a:pPr>
            <a:r>
              <a:rPr lang="uk-UA" sz="2000" dirty="0" smtClean="0"/>
              <a:t>‒ нормативні вимоги до кандидатів;</a:t>
            </a:r>
          </a:p>
          <a:p>
            <a:pPr marL="0" indent="0" algn="just">
              <a:buNone/>
            </a:pPr>
            <a:r>
              <a:rPr lang="uk-UA" sz="2000" dirty="0" smtClean="0"/>
              <a:t>‒  умови договору про надання правничої допомоги;</a:t>
            </a:r>
          </a:p>
          <a:p>
            <a:pPr marL="0" indent="0" algn="just">
              <a:buNone/>
            </a:pPr>
            <a:r>
              <a:rPr lang="uk-UA" sz="2000" dirty="0" smtClean="0"/>
              <a:t>‒  особливості адвокатських запитів;</a:t>
            </a:r>
          </a:p>
          <a:p>
            <a:pPr marL="0" indent="0" algn="just">
              <a:buNone/>
            </a:pPr>
            <a:r>
              <a:rPr lang="uk-UA" sz="2000" dirty="0" smtClean="0"/>
              <a:t>‒ </a:t>
            </a:r>
            <a:r>
              <a:rPr lang="uk-UA" sz="2000" dirty="0"/>
              <a:t>особливості взаємодії (комунікативні зв'язки</a:t>
            </a:r>
            <a:r>
              <a:rPr lang="uk-UA" sz="2000" dirty="0" smtClean="0"/>
              <a:t>) з правоохоронними органами та </a:t>
            </a:r>
            <a:r>
              <a:rPr lang="uk-UA" sz="2000" dirty="0" smtClean="0"/>
              <a:t> </a:t>
            </a:r>
            <a:r>
              <a:rPr lang="uk-UA" sz="2000" dirty="0" smtClean="0"/>
              <a:t>іншими </a:t>
            </a:r>
            <a:r>
              <a:rPr lang="uk-UA" sz="2000" dirty="0" smtClean="0"/>
              <a:t>професіями</a:t>
            </a:r>
            <a:endParaRPr lang="uk-UA" sz="32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16016" y="1556792"/>
            <a:ext cx="4038600" cy="504056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3200" b="1" dirty="0">
                <a:solidFill>
                  <a:srgbClr val="FFFF00"/>
                </a:solidFill>
              </a:rPr>
              <a:t>п</a:t>
            </a:r>
            <a:r>
              <a:rPr lang="uk-UA" sz="3200" b="1" dirty="0" smtClean="0">
                <a:solidFill>
                  <a:srgbClr val="FFFF00"/>
                </a:solidFill>
              </a:rPr>
              <a:t>рактика</a:t>
            </a:r>
          </a:p>
          <a:p>
            <a:pPr marL="0" indent="0" algn="just">
              <a:buNone/>
            </a:pPr>
            <a:r>
              <a:rPr lang="uk-UA" sz="1800" dirty="0" smtClean="0"/>
              <a:t>‒ про плюси та мінуси адвокатської професії;</a:t>
            </a:r>
          </a:p>
          <a:p>
            <a:pPr marL="0" indent="0" algn="just">
              <a:buNone/>
            </a:pPr>
            <a:r>
              <a:rPr lang="uk-UA" sz="1800" dirty="0" smtClean="0"/>
              <a:t>‒ про міфи, які супроводжують цю професію, і про реальні факти;</a:t>
            </a:r>
          </a:p>
          <a:p>
            <a:pPr marL="0" indent="0" algn="just">
              <a:buNone/>
            </a:pPr>
            <a:r>
              <a:rPr lang="uk-UA" sz="1800" dirty="0" smtClean="0"/>
              <a:t>‒ цікаві історії з адвокатської практики;</a:t>
            </a:r>
          </a:p>
          <a:p>
            <a:pPr marL="0" indent="0" algn="just">
              <a:buNone/>
            </a:pPr>
            <a:r>
              <a:rPr lang="uk-UA" sz="1800" dirty="0" smtClean="0"/>
              <a:t>‒ зможете оцінити зони професійного зростання;</a:t>
            </a:r>
          </a:p>
          <a:p>
            <a:pPr marL="0" indent="0" algn="just">
              <a:buNone/>
            </a:pPr>
            <a:r>
              <a:rPr lang="uk-UA" sz="1800" dirty="0" smtClean="0"/>
              <a:t>‒ зможете оцінити зону відповідальності адвоката (яка компетенція, з чим пов’язана діяльність, яка відповідальність у разі неякісного, непрофесійного виконання обов’язків)</a:t>
            </a:r>
          </a:p>
          <a:p>
            <a:pPr marL="0" indent="0" algn="just">
              <a:buNone/>
            </a:pPr>
            <a:endParaRPr lang="ru-RU" sz="1800" dirty="0" smtClean="0"/>
          </a:p>
          <a:p>
            <a:pPr marL="0" indent="0" algn="just">
              <a:buNone/>
            </a:pPr>
            <a:endParaRPr lang="uk-UA" sz="1800" dirty="0" smtClean="0"/>
          </a:p>
          <a:p>
            <a:pPr marL="0" indent="0" algn="just">
              <a:buNone/>
            </a:pPr>
            <a:endParaRPr lang="uk-UA" sz="1800" dirty="0" smtClean="0"/>
          </a:p>
          <a:p>
            <a:pPr marL="0" indent="0" algn="just">
              <a:buNone/>
            </a:pPr>
            <a:endParaRPr lang="uk-UA" sz="1800" dirty="0"/>
          </a:p>
        </p:txBody>
      </p:sp>
    </p:spTree>
    <p:extLst>
      <p:ext uri="{BB962C8B-B14F-4D97-AF65-F5344CB8AC3E}">
        <p14:creationId xmlns:p14="http://schemas.microsoft.com/office/powerpoint/2010/main" val="26631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b="1" dirty="0">
                <a:solidFill>
                  <a:srgbClr val="FFFF00"/>
                </a:solidFill>
              </a:rPr>
              <a:t>м</a:t>
            </a:r>
            <a:r>
              <a:rPr lang="uk-UA" sz="3200" b="1" dirty="0" smtClean="0">
                <a:solidFill>
                  <a:srgbClr val="FFFF00"/>
                </a:solidFill>
              </a:rPr>
              <a:t>ожливості навчання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uk-UA" b="1" dirty="0" smtClean="0">
                <a:solidFill>
                  <a:srgbClr val="FFFF00"/>
                </a:solidFill>
              </a:rPr>
              <a:t>очний формат</a:t>
            </a:r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r>
              <a:rPr lang="uk-UA" dirty="0" smtClean="0"/>
              <a:t>1) </a:t>
            </a:r>
            <a:r>
              <a:rPr lang="uk-UA" dirty="0" smtClean="0"/>
              <a:t>консультації</a:t>
            </a:r>
            <a:endParaRPr lang="uk-UA" dirty="0" smtClean="0"/>
          </a:p>
          <a:p>
            <a:pPr marL="0" indent="0">
              <a:buNone/>
            </a:pPr>
            <a:r>
              <a:rPr lang="uk-UA" dirty="0"/>
              <a:t>3</a:t>
            </a:r>
            <a:r>
              <a:rPr lang="uk-UA" dirty="0" smtClean="0"/>
              <a:t>) проблемна група (обговорення проблемних питань нормативного регулювання, підготовка наукових доповідей)</a:t>
            </a:r>
          </a:p>
          <a:p>
            <a:pPr marL="0" indent="0">
              <a:buNone/>
            </a:pPr>
            <a:r>
              <a:rPr lang="uk-UA" dirty="0"/>
              <a:t>3</a:t>
            </a:r>
            <a:r>
              <a:rPr lang="uk-UA" dirty="0" smtClean="0"/>
              <a:t>) </a:t>
            </a:r>
            <a:r>
              <a:rPr lang="uk-UA" dirty="0" smtClean="0"/>
              <a:t>зустрічі з адвокатами у форматі «запитання/відповідь</a:t>
            </a:r>
            <a:r>
              <a:rPr lang="uk-UA" dirty="0" smtClean="0"/>
              <a:t>» (як в очному, так і в дистанційному форматах)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uk-UA" b="1" dirty="0" smtClean="0">
                <a:solidFill>
                  <a:srgbClr val="FFFF00"/>
                </a:solidFill>
              </a:rPr>
              <a:t>дистанційний формат</a:t>
            </a:r>
          </a:p>
          <a:p>
            <a:pPr marL="0" indent="0" algn="just">
              <a:buNone/>
            </a:pPr>
            <a:endParaRPr lang="uk-UA" dirty="0" smtClean="0"/>
          </a:p>
          <a:p>
            <a:pPr marL="0" indent="0" algn="just">
              <a:buNone/>
            </a:pPr>
            <a:r>
              <a:rPr lang="uk-UA" dirty="0" smtClean="0"/>
              <a:t> </a:t>
            </a:r>
            <a:r>
              <a:rPr lang="uk-UA" dirty="0"/>
              <a:t>1) </a:t>
            </a:r>
            <a:r>
              <a:rPr lang="uk-UA" dirty="0" smtClean="0"/>
              <a:t>лекційні заняття</a:t>
            </a:r>
          </a:p>
          <a:p>
            <a:pPr marL="0" indent="0" algn="just">
              <a:buNone/>
            </a:pPr>
            <a:r>
              <a:rPr lang="uk-UA" dirty="0" smtClean="0"/>
              <a:t>2) </a:t>
            </a:r>
            <a:r>
              <a:rPr lang="uk-UA" dirty="0"/>
              <a:t>в</a:t>
            </a:r>
            <a:r>
              <a:rPr lang="uk-UA" dirty="0" smtClean="0"/>
              <a:t>ирішення практичних завдань  у системі </a:t>
            </a:r>
            <a:r>
              <a:rPr lang="en-US" dirty="0" smtClean="0"/>
              <a:t>Moodle</a:t>
            </a:r>
            <a:endParaRPr lang="uk-UA" dirty="0" smtClean="0"/>
          </a:p>
          <a:p>
            <a:pPr marL="0" indent="0" algn="just">
              <a:buNone/>
            </a:pPr>
            <a:r>
              <a:rPr lang="uk-UA" dirty="0"/>
              <a:t>3</a:t>
            </a:r>
            <a:r>
              <a:rPr lang="uk-UA" dirty="0" smtClean="0"/>
              <a:t>)</a:t>
            </a:r>
            <a:r>
              <a:rPr lang="en-US" dirty="0" smtClean="0"/>
              <a:t> </a:t>
            </a:r>
            <a:r>
              <a:rPr lang="uk-UA" dirty="0"/>
              <a:t>д</a:t>
            </a:r>
            <a:r>
              <a:rPr lang="uk-UA" dirty="0" smtClean="0"/>
              <a:t>іалог з викладачем, надання коментарів щодо виконаних студентом завдань з аналізом наявних помилок та рекомендаціями щодо того, на які питання студенту слід звернути увагу</a:t>
            </a:r>
          </a:p>
        </p:txBody>
      </p:sp>
    </p:spTree>
    <p:extLst>
      <p:ext uri="{BB962C8B-B14F-4D97-AF65-F5344CB8AC3E}">
        <p14:creationId xmlns:p14="http://schemas.microsoft.com/office/powerpoint/2010/main" val="127150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b="1" dirty="0" smtClean="0">
                <a:solidFill>
                  <a:srgbClr val="FFFF00"/>
                </a:solidFill>
              </a:rPr>
              <a:t>Навчання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uk-UA" b="1" dirty="0" smtClean="0">
                <a:solidFill>
                  <a:srgbClr val="FFFF00"/>
                </a:solidFill>
              </a:rPr>
              <a:t>Лекційні заняття:</a:t>
            </a:r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r>
              <a:rPr lang="uk-UA" dirty="0" smtClean="0"/>
              <a:t>1) теорія</a:t>
            </a:r>
          </a:p>
          <a:p>
            <a:pPr marL="0" indent="0">
              <a:buNone/>
            </a:pPr>
            <a:r>
              <a:rPr lang="uk-UA" dirty="0" smtClean="0"/>
              <a:t>2) відповіді на запитання студентів</a:t>
            </a:r>
          </a:p>
          <a:p>
            <a:pPr marL="0" indent="0">
              <a:buNone/>
            </a:pPr>
            <a:r>
              <a:rPr lang="uk-UA" dirty="0" smtClean="0"/>
              <a:t>3) </a:t>
            </a:r>
            <a:r>
              <a:rPr lang="uk-UA" dirty="0"/>
              <a:t>з</a:t>
            </a:r>
            <a:r>
              <a:rPr lang="uk-UA" dirty="0" smtClean="0"/>
              <a:t>акріплення теоретичного матеріалу</a:t>
            </a:r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r>
              <a:rPr lang="uk-UA" dirty="0" smtClean="0"/>
              <a:t>+</a:t>
            </a:r>
          </a:p>
          <a:p>
            <a:pPr marL="0" indent="0">
              <a:buNone/>
            </a:pPr>
            <a:r>
              <a:rPr lang="uk-UA" dirty="0">
                <a:solidFill>
                  <a:srgbClr val="FFFF00"/>
                </a:solidFill>
              </a:rPr>
              <a:t>к</a:t>
            </a:r>
            <a:r>
              <a:rPr lang="uk-UA" dirty="0" smtClean="0">
                <a:solidFill>
                  <a:srgbClr val="FFFF00"/>
                </a:solidFill>
              </a:rPr>
              <a:t>онсультації</a:t>
            </a:r>
          </a:p>
          <a:p>
            <a:pPr marL="0" indent="0">
              <a:buNone/>
            </a:pPr>
            <a:r>
              <a:rPr lang="uk-UA" dirty="0" smtClean="0"/>
              <a:t>+</a:t>
            </a:r>
          </a:p>
          <a:p>
            <a:pPr marL="0" indent="0">
              <a:buNone/>
            </a:pPr>
            <a:r>
              <a:rPr lang="uk-UA" dirty="0" smtClean="0">
                <a:solidFill>
                  <a:srgbClr val="FFFF00"/>
                </a:solidFill>
              </a:rPr>
              <a:t>зустрічі з адвокатами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uk-UA" b="1" dirty="0" smtClean="0">
                <a:solidFill>
                  <a:srgbClr val="FFFF00"/>
                </a:solidFill>
              </a:rPr>
              <a:t>Самостійна робота:</a:t>
            </a:r>
            <a:endParaRPr lang="uk-UA" b="1" dirty="0" smtClean="0">
              <a:solidFill>
                <a:srgbClr val="FFFF00"/>
              </a:solidFill>
            </a:endParaRPr>
          </a:p>
          <a:p>
            <a:pPr marL="0" indent="0" algn="ctr">
              <a:buNone/>
            </a:pPr>
            <a:endParaRPr lang="uk-UA" b="1" dirty="0" smtClean="0">
              <a:solidFill>
                <a:srgbClr val="FFFF00"/>
              </a:solidFill>
            </a:endParaRPr>
          </a:p>
          <a:p>
            <a:pPr marL="0" indent="0" algn="just">
              <a:buNone/>
            </a:pPr>
            <a:r>
              <a:rPr lang="uk-UA" dirty="0" smtClean="0"/>
              <a:t>1) </a:t>
            </a:r>
            <a:r>
              <a:rPr lang="uk-UA" dirty="0" smtClean="0"/>
              <a:t>вивчення </a:t>
            </a:r>
            <a:r>
              <a:rPr lang="uk-UA" dirty="0" smtClean="0"/>
              <a:t>теоретичних аспектів</a:t>
            </a:r>
          </a:p>
          <a:p>
            <a:pPr marL="0" indent="0" algn="just">
              <a:buNone/>
            </a:pPr>
            <a:r>
              <a:rPr lang="uk-UA" dirty="0" smtClean="0"/>
              <a:t>2) перевірка теоретичних </a:t>
            </a:r>
            <a:r>
              <a:rPr lang="uk-UA" dirty="0" smtClean="0"/>
              <a:t>знань шляхом тестування</a:t>
            </a:r>
            <a:endParaRPr lang="uk-UA" dirty="0" smtClean="0"/>
          </a:p>
          <a:p>
            <a:pPr marL="0" indent="0" algn="just">
              <a:buNone/>
            </a:pPr>
            <a:r>
              <a:rPr lang="uk-UA" dirty="0" smtClean="0"/>
              <a:t>3) вирішення практичних життєвих ситуацій з урахуванням судової практики</a:t>
            </a:r>
          </a:p>
          <a:p>
            <a:pPr marL="0" indent="0" algn="just">
              <a:buNone/>
            </a:pPr>
            <a:r>
              <a:rPr lang="uk-UA" dirty="0" smtClean="0"/>
              <a:t>4) </a:t>
            </a:r>
            <a:r>
              <a:rPr lang="uk-UA" dirty="0" smtClean="0"/>
              <a:t>складання </a:t>
            </a:r>
            <a:r>
              <a:rPr lang="uk-UA" dirty="0" smtClean="0"/>
              <a:t>та аналіз юридичних документів</a:t>
            </a:r>
          </a:p>
          <a:p>
            <a:pPr marL="0" indent="0" algn="just">
              <a:buNone/>
            </a:pPr>
            <a:r>
              <a:rPr lang="uk-UA" dirty="0"/>
              <a:t>5</a:t>
            </a:r>
            <a:r>
              <a:rPr lang="uk-UA" dirty="0" smtClean="0"/>
              <a:t>) </a:t>
            </a:r>
            <a:r>
              <a:rPr lang="uk-UA" dirty="0" smtClean="0"/>
              <a:t>аналіз </a:t>
            </a:r>
            <a:r>
              <a:rPr lang="uk-UA" dirty="0" smtClean="0"/>
              <a:t>практики</a:t>
            </a:r>
            <a:endParaRPr lang="uk-UA" dirty="0" smtClean="0"/>
          </a:p>
        </p:txBody>
      </p:sp>
    </p:spTree>
    <p:extLst>
      <p:ext uri="{BB962C8B-B14F-4D97-AF65-F5344CB8AC3E}">
        <p14:creationId xmlns:p14="http://schemas.microsoft.com/office/powerpoint/2010/main" val="116074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6178698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rgbClr val="FFFF00"/>
                </a:solidFill>
              </a:rPr>
              <a:t>Адвокатура </a:t>
            </a:r>
            <a:r>
              <a:rPr lang="uk-UA" b="1" dirty="0" smtClean="0">
                <a:solidFill>
                  <a:srgbClr val="FFFF00"/>
                </a:solidFill>
              </a:rPr>
              <a:t>України</a:t>
            </a:r>
            <a:br>
              <a:rPr lang="uk-UA" b="1" dirty="0" smtClean="0">
                <a:solidFill>
                  <a:srgbClr val="FFFF00"/>
                </a:solidFill>
              </a:rPr>
            </a:br>
            <a:r>
              <a:rPr lang="uk-UA" b="1" dirty="0" smtClean="0">
                <a:solidFill>
                  <a:srgbClr val="FFFF00"/>
                </a:solidFill>
              </a:rPr>
              <a:t/>
            </a:r>
            <a:br>
              <a:rPr lang="uk-UA" b="1" dirty="0" smtClean="0">
                <a:solidFill>
                  <a:srgbClr val="FFFF00"/>
                </a:solidFill>
              </a:rPr>
            </a:br>
            <a:r>
              <a:rPr lang="uk-UA" sz="3100" dirty="0" smtClean="0"/>
              <a:t>недержавний </a:t>
            </a:r>
            <a:r>
              <a:rPr lang="uk-UA" sz="3100" dirty="0"/>
              <a:t>самоврядний інститут, що забезпечує здійснення захисту, представництва та надання інших видів правничої допомоги на професійній основі, а також самостійно вирішує питання організації і діяльності адвокатури в порядку, встановленому </a:t>
            </a:r>
            <a:r>
              <a:rPr lang="uk-UA" sz="3100" dirty="0" smtClean="0"/>
              <a:t>Законом України «Про адвокатуру та адвокатську діяльність»</a:t>
            </a:r>
            <a:endParaRPr lang="uk-UA" sz="3100" dirty="0"/>
          </a:p>
        </p:txBody>
      </p:sp>
    </p:spTree>
    <p:extLst>
      <p:ext uri="{BB962C8B-B14F-4D97-AF65-F5344CB8AC3E}">
        <p14:creationId xmlns:p14="http://schemas.microsoft.com/office/powerpoint/2010/main" val="4186817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6178698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rgbClr val="FFFF00"/>
                </a:solidFill>
              </a:rPr>
              <a:t>Адвокатська діяльність</a:t>
            </a:r>
            <a:br>
              <a:rPr lang="uk-UA" b="1" dirty="0" smtClean="0">
                <a:solidFill>
                  <a:srgbClr val="FFFF00"/>
                </a:solidFill>
              </a:rPr>
            </a:br>
            <a:r>
              <a:rPr lang="uk-UA" b="1" dirty="0" smtClean="0">
                <a:solidFill>
                  <a:srgbClr val="FFFF00"/>
                </a:solidFill>
              </a:rPr>
              <a:t/>
            </a:r>
            <a:br>
              <a:rPr lang="uk-UA" b="1" dirty="0" smtClean="0">
                <a:solidFill>
                  <a:srgbClr val="FFFF00"/>
                </a:solidFill>
              </a:rPr>
            </a:br>
            <a:r>
              <a:rPr lang="uk-UA" sz="3100" dirty="0" smtClean="0"/>
              <a:t>незалежна </a:t>
            </a:r>
            <a:r>
              <a:rPr lang="uk-UA" sz="3100" dirty="0"/>
              <a:t>професійна діяльність адвоката щодо здійснення захисту, представництва та надання інших видів правничої допомоги </a:t>
            </a:r>
            <a:r>
              <a:rPr lang="uk-UA" sz="3100" dirty="0" smtClean="0"/>
              <a:t>клієнту</a:t>
            </a:r>
            <a:endParaRPr lang="uk-UA" sz="3100" dirty="0"/>
          </a:p>
        </p:txBody>
      </p:sp>
    </p:spTree>
    <p:extLst>
      <p:ext uri="{BB962C8B-B14F-4D97-AF65-F5344CB8AC3E}">
        <p14:creationId xmlns:p14="http://schemas.microsoft.com/office/powerpoint/2010/main" val="4195347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6178698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rgbClr val="FFFF00"/>
                </a:solidFill>
              </a:rPr>
              <a:t>Адвокат</a:t>
            </a:r>
            <a:br>
              <a:rPr lang="uk-UA" b="1" dirty="0" smtClean="0">
                <a:solidFill>
                  <a:srgbClr val="FFFF00"/>
                </a:solidFill>
              </a:rPr>
            </a:br>
            <a:r>
              <a:rPr lang="uk-UA" sz="3100" dirty="0" smtClean="0"/>
              <a:t/>
            </a:r>
            <a:br>
              <a:rPr lang="uk-UA" sz="3100" dirty="0" smtClean="0"/>
            </a:br>
            <a:r>
              <a:rPr lang="uk-UA" sz="3100" dirty="0" smtClean="0"/>
              <a:t>фізична особа, яка здійснює адвокатську діяльність на підставах та в порядку, що передбачені Законом України «Про адвокатуру та адвокатську діяльність»</a:t>
            </a:r>
            <a:endParaRPr lang="uk-UA" sz="3100" dirty="0"/>
          </a:p>
        </p:txBody>
      </p:sp>
    </p:spTree>
    <p:extLst>
      <p:ext uri="{BB962C8B-B14F-4D97-AF65-F5344CB8AC3E}">
        <p14:creationId xmlns:p14="http://schemas.microsoft.com/office/powerpoint/2010/main" val="3794233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6178698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rgbClr val="FFFF00"/>
                </a:solidFill>
              </a:rPr>
              <a:t>До зустрічі на курсі)))</a:t>
            </a:r>
            <a:br>
              <a:rPr lang="uk-UA" b="1" dirty="0" smtClean="0">
                <a:solidFill>
                  <a:srgbClr val="FFFF00"/>
                </a:solidFill>
              </a:rPr>
            </a:br>
            <a:endParaRPr lang="uk-UA" sz="3100" dirty="0"/>
          </a:p>
        </p:txBody>
      </p:sp>
    </p:spTree>
    <p:extLst>
      <p:ext uri="{BB962C8B-B14F-4D97-AF65-F5344CB8AC3E}">
        <p14:creationId xmlns:p14="http://schemas.microsoft.com/office/powerpoint/2010/main" val="139554565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772</TotalTime>
  <Words>296</Words>
  <Application>Microsoft Office PowerPoint</Application>
  <PresentationFormat>Экран (4:3)</PresentationFormat>
  <Paragraphs>59</Paragraphs>
  <Slides>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2" baseType="lpstr">
      <vt:lpstr>Arial</vt:lpstr>
      <vt:lpstr>Calibri</vt:lpstr>
      <vt:lpstr>Тема Office</vt:lpstr>
      <vt:lpstr>Знайомимось))))       </vt:lpstr>
      <vt:lpstr>Презентация PowerPoint</vt:lpstr>
      <vt:lpstr>«Правове регулювання адвокатури в Україні» на курсі Ви дізнаєтесь</vt:lpstr>
      <vt:lpstr>можливості навчання</vt:lpstr>
      <vt:lpstr>Навчання</vt:lpstr>
      <vt:lpstr>Адвокатура України  недержавний самоврядний інститут, що забезпечує здійснення захисту, представництва та надання інших видів правничої допомоги на професійній основі, а також самостійно вирішує питання організації і діяльності адвокатури в порядку, встановленому Законом України «Про адвокатуру та адвокатську діяльність»</vt:lpstr>
      <vt:lpstr>Адвокатська діяльність  незалежна професійна діяльність адвоката щодо здійснення захисту, представництва та надання інших видів правничої допомоги клієнту</vt:lpstr>
      <vt:lpstr>Адвокат  фізична особа, яка здійснює адвокатську діяльність на підставах та в порядку, що передбачені Законом України «Про адвокатуру та адвокатську діяльність»</vt:lpstr>
      <vt:lpstr>До зустрічі на курсі)))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Спадкування – перехід спадщини від спадкодавця до спадкоємців</dc:title>
  <dc:creator>Инна</dc:creator>
  <cp:lastModifiedBy>Инна</cp:lastModifiedBy>
  <cp:revision>121</cp:revision>
  <cp:lastPrinted>2020-08-18T20:33:49Z</cp:lastPrinted>
  <dcterms:created xsi:type="dcterms:W3CDTF">2019-01-29T14:40:11Z</dcterms:created>
  <dcterms:modified xsi:type="dcterms:W3CDTF">2026-03-05T09:55:02Z</dcterms:modified>
</cp:coreProperties>
</file>