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84" r:id="rId4"/>
    <p:sldId id="283" r:id="rId5"/>
    <p:sldId id="282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76F"/>
    <a:srgbClr val="FFC000"/>
    <a:srgbClr val="D29500"/>
    <a:srgbClr val="FB7314"/>
    <a:srgbClr val="993366"/>
    <a:srgbClr val="FE6700"/>
    <a:srgbClr val="FF9999"/>
    <a:srgbClr val="FF6699"/>
    <a:srgbClr val="4472C4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44E3D-E041-4867-84EA-28A9A82F4C41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999D-530F-480C-84E2-B56E3F855D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19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999D-530F-480C-84E2-B56E3F855DC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443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C8D-E035-49B1-8ADB-3DF0F852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3527-7B76-49A7-8241-E718330F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C5EFA-5960-4A70-8030-15B02E3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E11D7-FC56-4917-A9C0-07E76E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A7DE-185F-4B1E-8061-4F3A815B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8C6DD-0EE6-41A1-866A-03E4867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92E43-D634-4DC3-A6DC-92462062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A6589-7AE1-4447-86D3-A1A6651A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352F-4E1B-49F7-AC06-BF851BF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57109-29CA-4158-993F-8C5F30F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D1892-B97D-4D33-A579-63740131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1E62B-5CAD-46EB-A0D7-CB70655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B40B-266D-4B59-A553-91E8453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9F64-5B08-40C1-B169-113228C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8FDCC-1DB5-4C25-AEA7-CAD3447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8555-FFCA-4126-8413-61857380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6760D-FF21-4021-86C3-59D0ECE9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40749-2384-4167-AB0E-BCD61DF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CAF6C-5A10-4165-9153-085ED338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139E-7571-43B7-94E1-C8EE806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B071-A6DD-4623-A75A-E0BB2ADA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615FE-63F6-4AA5-A051-6DFE2AB9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94D13-A171-4A60-A9FF-49D7D56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1CE8-023D-440B-89C4-1F37C078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83FF5-8325-48AC-B7A6-30B13E9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475C-67DC-4E98-85CF-7883E3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6D6D-F4C8-4F88-A950-8375AC36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BC9-A857-49E6-9813-D606A553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B0AA8-84F8-4A7C-9366-C414A80A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64DCD-6B0F-44D5-BE4F-8E258CF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F5F-93FC-49E1-BAFB-82F20A8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EAF-AB03-4A3D-8FEF-C775F01D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35FD7-DE67-46B8-9941-156F750C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25814-713E-4C37-BC2D-E6251B001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6B0D1-2504-4F43-B350-16A4B627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AD4CA-8CDF-4AF3-9B21-4196B38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66755-0B65-4F67-A84E-5C2F7435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235C5-9A48-4EE1-80A5-17134E5A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8073F-0393-4E96-B005-E87F573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2FCC-7E3F-42D8-9E1B-F85EA782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F072D-DF4C-450C-9A78-143780F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C063-1FE1-415A-990D-1EEC34D3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60DD1-EA66-4A7A-8854-5C4662F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D87AB-4A38-49F8-A2F4-C837926E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18FA98-A2E1-4FA0-950D-84ED5385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8FF989-2BD7-4136-B500-B506BD1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F432-35DC-4144-A635-87315FF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1605-0670-4635-821E-AFAEDE45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655CE-02DF-47B0-8DB5-80624C42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93A6-2F2C-4FE9-B9DB-87238D4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8675B-8CB0-4DA8-9714-ADFB3F2F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0ED57-B903-4E8A-B8B7-1CA7969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0BD-5A23-48A9-865D-2BD6666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142CE-7B42-4674-9CAE-50BB4DFB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41FD1-B383-4557-9920-2998CF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8C140-6A6F-4508-A083-E0A88E4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0F066-6118-4812-9576-380124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F2628B-DE96-4438-B5E0-E186DD9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D3A9-B142-4996-BDA3-BE58D52F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DC8B-1B78-43D3-BB33-01DAC22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4E982-47BD-442B-8743-C71BFD22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187-A608-447C-BFB8-384795A474B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A16D-9574-428E-A478-0254E4B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FAFC-F069-45D7-B776-38C07A5F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ney Background Images – Browse 8,870,331 Stock Photos, Vectors, and Video  | Adobe Stock">
            <a:extLst>
              <a:ext uri="{FF2B5EF4-FFF2-40B4-BE49-F238E27FC236}">
                <a16:creationId xmlns:a16="http://schemas.microsoft.com/office/drawing/2014/main" id="{3781E176-F2CD-4C54-AC60-EEBED5556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/>
          <a:stretch/>
        </p:blipFill>
        <p:spPr bwMode="auto">
          <a:xfrm>
            <a:off x="-1" y="-2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265" y="2108395"/>
            <a:ext cx="6733734" cy="2641209"/>
          </a:xfrm>
        </p:spPr>
        <p:txBody>
          <a:bodyPr anchor="ctr"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товару і грошей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5FCDF1-6287-2BE4-C69C-3E4B960BC4F4}"/>
              </a:ext>
            </a:extLst>
          </p:cNvPr>
          <p:cNvCxnSpPr>
            <a:cxnSpLocks/>
          </p:cNvCxnSpPr>
          <p:nvPr/>
        </p:nvCxnSpPr>
        <p:spPr>
          <a:xfrm>
            <a:off x="5347044" y="-1"/>
            <a:ext cx="0" cy="6858000"/>
          </a:xfrm>
          <a:prstGeom prst="line">
            <a:avLst/>
          </a:prstGeom>
          <a:ln w="279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ність, функції та види грошей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1" y="1589136"/>
            <a:ext cx="6674504" cy="5318609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критерієм матеріально-речового змісту розрізняють дві групи носіїв грошових властивостей: </a:t>
            </a:r>
          </a:p>
          <a:p>
            <a:pPr marL="685800" indent="-457200" algn="just">
              <a:spcBef>
                <a:spcPts val="0"/>
              </a:spcBef>
              <a:buAutoNum type="arabicParenR"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повноцінні (товарні та металеві);</a:t>
            </a:r>
          </a:p>
          <a:p>
            <a:pPr marL="685800" indent="-457200" algn="just">
              <a:spcBef>
                <a:spcPts val="0"/>
              </a:spcBef>
              <a:buAutoNum type="arabicParenR"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неповноцінні (паперові та кредитні).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світі розрізняють такі види грошей: готівка (банкнота, розмінна монета); безготівкові або кредитні гроші.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 гроші функціонують на основі кредитної угоди і виражають відносини між кредитором і боржником (вексель, банкнота, чек, кредитна картка та електронні гроші).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359742"/>
            <a:ext cx="0" cy="37952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B393DD4D-A1AB-40AA-BE75-DF8313BB6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6E8"/>
              </a:clrFrom>
              <a:clrTo>
                <a:srgbClr val="F5F6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34" y="1780859"/>
            <a:ext cx="4744065" cy="47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5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грошового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Закон грошового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грошового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рух грошей у (без)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264310"/>
            <a:ext cx="0" cy="200897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Money turnover representing successful financial investment and profit  growth | Premium Vector">
            <a:extLst>
              <a:ext uri="{FF2B5EF4-FFF2-40B4-BE49-F238E27FC236}">
                <a16:creationId xmlns:a16="http://schemas.microsoft.com/office/drawing/2014/main" id="{A78D5DCD-79AA-4F6F-BA7C-F763F46D6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9021" r="19329" b="19019"/>
          <a:stretch/>
        </p:blipFill>
        <p:spPr bwMode="auto">
          <a:xfrm>
            <a:off x="648928" y="2282805"/>
            <a:ext cx="3805085" cy="36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589136"/>
            <a:ext cx="7234605" cy="5318609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одну й ту саму суму через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667432"/>
            <a:ext cx="0" cy="117003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Sample Money Vector Illustration 173239 Vector Art at Vecteezy">
            <a:extLst>
              <a:ext uri="{FF2B5EF4-FFF2-40B4-BE49-F238E27FC236}">
                <a16:creationId xmlns:a16="http://schemas.microsoft.com/office/drawing/2014/main" id="{ECBFEB19-8A7D-4692-B39B-8337C979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70" y="2187385"/>
            <a:ext cx="3867457" cy="38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3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6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01F7567-E5DB-CFEF-4CF3-291E1167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043" y="1959759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Історія виникнення товарного виробництва. Товар і його властивості.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Спеціалізація і поділ праці в сучасних умовах.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Суть, функції та види грошей.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Система грошового обігу. Закон грошового обігу.</a:t>
            </a:r>
          </a:p>
        </p:txBody>
      </p:sp>
      <p:pic>
        <p:nvPicPr>
          <p:cNvPr id="8" name="Picture 2" descr="Clip Art Clipboard Tick, HD Png Download - kindpng">
            <a:extLst>
              <a:ext uri="{FF2B5EF4-FFF2-40B4-BE49-F238E27FC236}">
                <a16:creationId xmlns:a16="http://schemas.microsoft.com/office/drawing/2014/main" id="{42516031-0C45-4437-D896-A1BF945A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3" y="13592"/>
            <a:ext cx="1503921" cy="1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Натуральне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882" y="1851924"/>
            <a:ext cx="7802726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самодостатнє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3930636" y="3224981"/>
            <a:ext cx="0" cy="216309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Agriculture Vectors - Download Free High-Quality Vectors from Freepik |  Freepik">
            <a:extLst>
              <a:ext uri="{FF2B5EF4-FFF2-40B4-BE49-F238E27FC236}">
                <a16:creationId xmlns:a16="http://schemas.microsoft.com/office/drawing/2014/main" id="{EE806505-8AB9-4CBF-AC40-B0A2F6BE5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6" y="2412744"/>
            <a:ext cx="3787570" cy="3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1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Товарне</a:t>
            </a:r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589136"/>
            <a:ext cx="7234605" cy="5318609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Товарне виробництво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форма організації виробництва, за якої продукти виробляють для продажу на ринку, для їх обміну, який ґрунтується на суспільному поділі праці та економічній відокремленості виробників.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типи товарного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342968"/>
            <a:ext cx="0" cy="184846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D9DFE2-1EF8-4FD8-B992-4E67AD5BC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58" y="2089353"/>
            <a:ext cx="3893575" cy="389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6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продажу, а не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Товар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благо, що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споживною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694039"/>
            <a:ext cx="0" cy="30873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New Tea: кейс Industrial Media. Створюємо видатні проєкти у digital">
            <a:extLst>
              <a:ext uri="{FF2B5EF4-FFF2-40B4-BE49-F238E27FC236}">
                <a16:creationId xmlns:a16="http://schemas.microsoft.com/office/drawing/2014/main" id="{8D80AB6B-C254-EA6D-1A0E-6D387591E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r="26236"/>
          <a:stretch/>
        </p:blipFill>
        <p:spPr bwMode="auto">
          <a:xfrm>
            <a:off x="924658" y="2082897"/>
            <a:ext cx="2902635" cy="43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4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Корисність, цінність, рідкісність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589136"/>
            <a:ext cx="7234605" cy="5318609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сучасною неокласичною теорією товар характеризується корисністю, цінністю, рідкістю.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 блага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поняттям суб’єктивним, індивідуальним для кожної людини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показує ступінь задоволення, яке отримує людина від споживання того чи іншого товару, чи їх набору.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корисності блага – це його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цінність.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цінність залежить від кількості певного товару, потреби у ньому споживача, тобто цінність благ залежить від їх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рідкісності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Рідкісність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 обмеженість ресурсів для задоволення безмежних потреб суспільства.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310581"/>
            <a:ext cx="0" cy="380508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8FC045-D827-4BA3-B368-A6DC58091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99" y="1780859"/>
            <a:ext cx="2476236" cy="47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співіснування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352800"/>
            <a:ext cx="0" cy="192048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Page 2 | Basics Vectors - Download Free High-Quality Vectors from Freepik |  Freepik">
            <a:extLst>
              <a:ext uri="{FF2B5EF4-FFF2-40B4-BE49-F238E27FC236}">
                <a16:creationId xmlns:a16="http://schemas.microsoft.com/office/drawing/2014/main" id="{E452D1E5-7098-4405-A7D0-50945B08E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"/>
          <a:stretch/>
        </p:blipFill>
        <p:spPr bwMode="auto">
          <a:xfrm>
            <a:off x="544830" y="2220426"/>
            <a:ext cx="4019550" cy="38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ність, функції та види грошей.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 гроші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1" y="1589136"/>
            <a:ext cx="6003454" cy="5318609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розвитком обміну і ринку гроші втрачають товарну суть. З’являються паперові гроші, які не мають внутрішньої вартості, проте мають купівельну спроможність, яку їм надає держава.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979174"/>
            <a:ext cx="0" cy="253672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Scallop Shell Clipart PNG Transparent | OnlyGFX.com">
            <a:extLst>
              <a:ext uri="{FF2B5EF4-FFF2-40B4-BE49-F238E27FC236}">
                <a16:creationId xmlns:a16="http://schemas.microsoft.com/office/drawing/2014/main" id="{62192C87-B11C-493E-A5D6-DF4D2824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38" y="2104536"/>
            <a:ext cx="2096663" cy="20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wooden bowl with a bowl of salt and a wooden spoon | Premium AI-generated  vector">
            <a:extLst>
              <a:ext uri="{FF2B5EF4-FFF2-40B4-BE49-F238E27FC236}">
                <a16:creationId xmlns:a16="http://schemas.microsoft.com/office/drawing/2014/main" id="{4A5A29D9-5518-42D8-B54D-D16B7E98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83" y="3974224"/>
            <a:ext cx="2215650" cy="22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89EEF414-11A7-478D-AE63-6D86C5D0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57" y="2038326"/>
            <a:ext cx="2096663" cy="20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Shofar Vector Vectores, Ilustraciones y Gráficos - 123RF">
            <a:extLst>
              <a:ext uri="{FF2B5EF4-FFF2-40B4-BE49-F238E27FC236}">
                <a16:creationId xmlns:a16="http://schemas.microsoft.com/office/drawing/2014/main" id="{79D497BB-FF56-4524-A232-34712D99C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6" b="23173"/>
          <a:stretch/>
        </p:blipFill>
        <p:spPr bwMode="auto">
          <a:xfrm rot="16200000">
            <a:off x="8940635" y="3394749"/>
            <a:ext cx="4557903" cy="14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6791A500-9FD0-4867-8E07-7BC011ECD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12473" r="16660" b="17707"/>
          <a:stretch/>
        </p:blipFill>
        <p:spPr bwMode="auto">
          <a:xfrm>
            <a:off x="8729501" y="4174046"/>
            <a:ext cx="1747750" cy="18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3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грошей: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платежу;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694039"/>
            <a:ext cx="0" cy="30873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1980BCF-6A50-40C7-A15A-0C99E926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7" y="3337284"/>
            <a:ext cx="3857621" cy="30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ин содержит: Dollar gold coin. vector illustration">
            <a:extLst>
              <a:ext uri="{FF2B5EF4-FFF2-40B4-BE49-F238E27FC236}">
                <a16:creationId xmlns:a16="http://schemas.microsoft.com/office/drawing/2014/main" id="{75ECBF1C-E3A8-4DA0-959F-15BC0B3B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43" y="2064565"/>
            <a:ext cx="1248747" cy="12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24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581</Words>
  <Application>Microsoft Office PowerPoint</Application>
  <PresentationFormat>Широкий екран</PresentationFormat>
  <Paragraphs>51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Теорія товару і грошей</vt:lpstr>
      <vt:lpstr>План лекції</vt:lpstr>
      <vt:lpstr>Форми організації суспільного виробництва. Натуральне виробництво.</vt:lpstr>
      <vt:lpstr>Форми організації суспільного виробництва. Товарне виробництво.</vt:lpstr>
      <vt:lpstr>Що таке товар?</vt:lpstr>
      <vt:lpstr>Корисність, цінність, рідкісність</vt:lpstr>
      <vt:lpstr>Спеціалізація та поділ праці</vt:lpstr>
      <vt:lpstr>Сутність, функції та види грошей. Товарні гроші</vt:lpstr>
      <vt:lpstr>Що таке гроші?</vt:lpstr>
      <vt:lpstr>Сутність, функції та види грошей</vt:lpstr>
      <vt:lpstr>Система грошового обігу. Закон грошового обігу.</vt:lpstr>
      <vt:lpstr>Інфляція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заходи в ЗМІ</dc:title>
  <dc:creator>Владимир Зеленский</dc:creator>
  <cp:lastModifiedBy>Тимур Бірюков</cp:lastModifiedBy>
  <cp:revision>754</cp:revision>
  <dcterms:created xsi:type="dcterms:W3CDTF">2021-11-07T15:54:35Z</dcterms:created>
  <dcterms:modified xsi:type="dcterms:W3CDTF">2025-09-14T18:46:47Z</dcterms:modified>
</cp:coreProperties>
</file>