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300" r:id="rId3"/>
    <p:sldId id="256" r:id="rId4"/>
    <p:sldId id="261" r:id="rId5"/>
    <p:sldId id="258" r:id="rId6"/>
    <p:sldId id="259" r:id="rId7"/>
    <p:sldId id="282" r:id="rId8"/>
    <p:sldId id="284" r:id="rId9"/>
    <p:sldId id="285" r:id="rId10"/>
    <p:sldId id="260" r:id="rId11"/>
    <p:sldId id="262" r:id="rId12"/>
    <p:sldId id="304" r:id="rId13"/>
    <p:sldId id="263" r:id="rId14"/>
    <p:sldId id="301" r:id="rId15"/>
    <p:sldId id="296" r:id="rId16"/>
    <p:sldId id="302" r:id="rId17"/>
    <p:sldId id="303" r:id="rId18"/>
    <p:sldId id="294" r:id="rId19"/>
    <p:sldId id="295" r:id="rId20"/>
    <p:sldId id="280" r:id="rId21"/>
    <p:sldId id="299" r:id="rId22"/>
    <p:sldId id="287" r:id="rId23"/>
    <p:sldId id="288" r:id="rId24"/>
    <p:sldId id="305" r:id="rId25"/>
    <p:sldId id="306" r:id="rId26"/>
    <p:sldId id="278" r:id="rId27"/>
    <p:sldId id="277" r:id="rId28"/>
    <p:sldId id="27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2" autoAdjust="0"/>
    <p:restoredTop sz="94660"/>
  </p:normalViewPr>
  <p:slideViewPr>
    <p:cSldViewPr>
      <p:cViewPr varScale="1">
        <p:scale>
          <a:sx n="68" d="100"/>
          <a:sy n="68" d="100"/>
        </p:scale>
        <p:origin x="13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23.09.2025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23.09.2025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23.09.2025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23.09.2025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a:bodyPr>
          <a:lstStyle/>
          <a:p>
            <a:pPr marL="0" indent="0" algn="r">
              <a:buNone/>
            </a:pPr>
            <a:r>
              <a:rPr lang="uk-UA" sz="1700" dirty="0"/>
              <a:t>Рух, як такий, здатний своєю дією замінити </a:t>
            </a:r>
            <a:br>
              <a:rPr lang="uk-UA" sz="1700" dirty="0"/>
            </a:br>
            <a:r>
              <a:rPr lang="uk-UA" sz="1700" dirty="0"/>
              <a:t>будь-який засіб, але усі лікувальні засоби світу </a:t>
            </a:r>
            <a:br>
              <a:rPr lang="uk-UA" sz="1700" dirty="0"/>
            </a:br>
            <a:r>
              <a:rPr lang="uk-UA" sz="1700" dirty="0"/>
              <a:t>не здатні замінити дію руху </a:t>
            </a:r>
            <a:br>
              <a:rPr lang="ru-RU" sz="1700" dirty="0"/>
            </a:br>
            <a:r>
              <a:rPr lang="uk-UA" sz="1700" dirty="0" err="1"/>
              <a:t>Ж.Тіссо</a:t>
            </a:r>
            <a:endParaRPr lang="uk-UA" sz="1700" dirty="0"/>
          </a:p>
          <a:p>
            <a:pPr algn="ctr"/>
            <a:endParaRPr lang="uk-UA" dirty="0"/>
          </a:p>
          <a:p>
            <a:pPr marL="0" indent="0" algn="ctr">
              <a:buNone/>
            </a:pPr>
            <a:r>
              <a:rPr lang="uk-UA" sz="3600" b="0" i="0" u="none" strike="noStrike" baseline="0" dirty="0">
                <a:latin typeface="TimesNewRomanPSMT"/>
              </a:rPr>
              <a:t>Особливості застосування терапевтичних вправ при порушенні діяльності опорно-рухового апарату</a:t>
            </a:r>
            <a:endParaRPr lang="uk-UA" sz="3600" dirty="0"/>
          </a:p>
        </p:txBody>
      </p:sp>
    </p:spTree>
    <p:extLst>
      <p:ext uri="{BB962C8B-B14F-4D97-AF65-F5344CB8AC3E}">
        <p14:creationId xmlns:p14="http://schemas.microsoft.com/office/powerpoint/2010/main" val="3501199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lstStyle/>
          <a:p>
            <a:r>
              <a:rPr lang="uk-UA" dirty="0"/>
              <a:t>Терапевтичні Вправи </a:t>
            </a:r>
          </a:p>
        </p:txBody>
      </p:sp>
      <p:sp>
        <p:nvSpPr>
          <p:cNvPr id="3" name="Объект 2"/>
          <p:cNvSpPr>
            <a:spLocks noGrp="1"/>
          </p:cNvSpPr>
          <p:nvPr>
            <p:ph idx="1"/>
          </p:nvPr>
        </p:nvSpPr>
        <p:spPr>
          <a:xfrm>
            <a:off x="457200" y="1124744"/>
            <a:ext cx="8229600" cy="5001419"/>
          </a:xfrm>
        </p:spPr>
        <p:txBody>
          <a:bodyPr>
            <a:normAutofit/>
          </a:bodyPr>
          <a:lstStyle/>
          <a:p>
            <a:pPr marL="0" indent="0" algn="just">
              <a:buNone/>
            </a:pPr>
            <a:r>
              <a:rPr lang="ru-RU" dirty="0"/>
              <a:t>-</a:t>
            </a:r>
            <a:r>
              <a:rPr lang="uk-UA" dirty="0"/>
              <a:t>Терапевтичні вправи - це систематичне виконання або виконання запланованих фізичних рухів чи заходів, призначених для того, щоб дати  можливість пацієнту чи клієнту усунути або запобігти порушенням функцій та структур тіла, посилити діяльність та участь, знизити ризик, оптимізувати загальний стан здоров'я та покращити фізичну форму та самопочуття. </a:t>
            </a:r>
          </a:p>
        </p:txBody>
      </p:sp>
    </p:spTree>
    <p:extLst>
      <p:ext uri="{BB962C8B-B14F-4D97-AF65-F5344CB8AC3E}">
        <p14:creationId xmlns:p14="http://schemas.microsoft.com/office/powerpoint/2010/main" val="1813385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Терапевтичні Вправи </a:t>
            </a:r>
          </a:p>
        </p:txBody>
      </p:sp>
      <p:sp>
        <p:nvSpPr>
          <p:cNvPr id="3" name="Объект 2"/>
          <p:cNvSpPr>
            <a:spLocks noGrp="1"/>
          </p:cNvSpPr>
          <p:nvPr>
            <p:ph idx="1"/>
          </p:nvPr>
        </p:nvSpPr>
        <p:spPr>
          <a:xfrm>
            <a:off x="457200" y="1417638"/>
            <a:ext cx="8229600" cy="4708525"/>
          </a:xfrm>
        </p:spPr>
        <p:txBody>
          <a:bodyPr>
            <a:normAutofit lnSpcReduction="10000"/>
          </a:bodyPr>
          <a:lstStyle/>
          <a:p>
            <a:pPr algn="just"/>
            <a:r>
              <a:rPr lang="uk-UA" dirty="0"/>
              <a:t>це сплановані фізичні вправи, які виконують систематично і спрямовані на реалізацію наступних завдань:</a:t>
            </a:r>
          </a:p>
          <a:p>
            <a:pPr marL="0" indent="0" algn="just">
              <a:buNone/>
            </a:pPr>
            <a:r>
              <a:rPr lang="uk-UA" dirty="0"/>
              <a:t>-</a:t>
            </a:r>
            <a:r>
              <a:rPr lang="uk-UA" sz="2400" dirty="0"/>
              <a:t>усунення обмеження функціонування, активності та участі;</a:t>
            </a:r>
          </a:p>
          <a:p>
            <a:pPr marL="0" indent="0" algn="just">
              <a:buNone/>
            </a:pPr>
            <a:r>
              <a:rPr lang="uk-UA" sz="2400" dirty="0"/>
              <a:t>-зміцнення, відновлення, поліпшення функціонального стану/компонентів рухової функції (балансу, рівноваги, сили, гнучкості)</a:t>
            </a:r>
          </a:p>
          <a:p>
            <a:pPr marL="0" indent="0" algn="just">
              <a:buNone/>
            </a:pPr>
            <a:r>
              <a:rPr lang="uk-UA" sz="2400" dirty="0"/>
              <a:t>-запобігання або зменшення сили впливу чинників ризику для здоров'я на організм</a:t>
            </a:r>
          </a:p>
          <a:p>
            <a:pPr marL="0" indent="0" algn="just">
              <a:buNone/>
            </a:pPr>
            <a:r>
              <a:rPr lang="uk-UA" sz="2400" dirty="0"/>
              <a:t>Оптимізації загального стану здоров'я, фізичної, психічної та соціальної функції та/або якості життя</a:t>
            </a:r>
          </a:p>
          <a:p>
            <a:pPr marL="0" indent="0" algn="just">
              <a:buNone/>
            </a:pPr>
            <a:endParaRPr lang="uk-UA" sz="2400" dirty="0"/>
          </a:p>
        </p:txBody>
      </p:sp>
    </p:spTree>
    <p:extLst>
      <p:ext uri="{BB962C8B-B14F-4D97-AF65-F5344CB8AC3E}">
        <p14:creationId xmlns:p14="http://schemas.microsoft.com/office/powerpoint/2010/main" val="2689463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775F61-F19D-442B-8C9D-40386CEE2173}"/>
              </a:ext>
            </a:extLst>
          </p:cNvPr>
          <p:cNvSpPr>
            <a:spLocks noGrp="1"/>
          </p:cNvSpPr>
          <p:nvPr>
            <p:ph type="title"/>
          </p:nvPr>
        </p:nvSpPr>
        <p:spPr>
          <a:xfrm>
            <a:off x="457200" y="274638"/>
            <a:ext cx="8229600" cy="778098"/>
          </a:xfrm>
        </p:spPr>
        <p:txBody>
          <a:bodyPr>
            <a:noAutofit/>
          </a:bodyPr>
          <a:lstStyle/>
          <a:p>
            <a:r>
              <a:rPr lang="uk-UA" sz="3600" dirty="0"/>
              <a:t>Вплив терапевтичних вправ на організм людини</a:t>
            </a:r>
            <a:endParaRPr lang="ru-UA" sz="3600" dirty="0"/>
          </a:p>
        </p:txBody>
      </p:sp>
      <p:sp>
        <p:nvSpPr>
          <p:cNvPr id="3" name="Объект 2">
            <a:extLst>
              <a:ext uri="{FF2B5EF4-FFF2-40B4-BE49-F238E27FC236}">
                <a16:creationId xmlns:a16="http://schemas.microsoft.com/office/drawing/2014/main" id="{B89FCEAD-884C-4197-ACEA-3E65E7A3AB28}"/>
              </a:ext>
            </a:extLst>
          </p:cNvPr>
          <p:cNvSpPr>
            <a:spLocks noGrp="1"/>
          </p:cNvSpPr>
          <p:nvPr>
            <p:ph idx="1"/>
          </p:nvPr>
        </p:nvSpPr>
        <p:spPr>
          <a:xfrm>
            <a:off x="457200" y="1268760"/>
            <a:ext cx="8229600" cy="4857403"/>
          </a:xfrm>
        </p:spPr>
        <p:txBody>
          <a:bodyPr>
            <a:normAutofit lnSpcReduction="10000"/>
          </a:bodyPr>
          <a:lstStyle/>
          <a:p>
            <a:r>
              <a:rPr lang="uk-UA" dirty="0"/>
              <a:t>Механізм короткочасної адаптації </a:t>
            </a:r>
          </a:p>
          <a:p>
            <a:pPr marL="0" indent="0" algn="just">
              <a:buNone/>
            </a:pPr>
            <a:r>
              <a:rPr lang="uk-UA" sz="2400" i="1" dirty="0"/>
              <a:t>(термінові ефекти від фізичного навантаження відбувається безпосередньо під час виконання терапевтичних вправ)</a:t>
            </a:r>
          </a:p>
          <a:p>
            <a:pPr marL="0" indent="0" algn="just">
              <a:buNone/>
            </a:pPr>
            <a:r>
              <a:rPr lang="uk-UA" sz="2400" dirty="0"/>
              <a:t>Короткочасні ефекти ТВ у м'язах пов'язані із особливостями енергозабезпечення скорочення м'язів; перерозподілом ОЦК.</a:t>
            </a:r>
          </a:p>
          <a:p>
            <a:r>
              <a:rPr lang="uk-UA" dirty="0"/>
              <a:t>Механізм тривалої адаптації</a:t>
            </a:r>
          </a:p>
          <a:p>
            <a:pPr marL="0" indent="0" algn="just">
              <a:buNone/>
            </a:pPr>
            <a:r>
              <a:rPr lang="uk-UA" sz="2400" i="1" dirty="0"/>
              <a:t>(довготривалі ефекти – за умови систематичного їх виконання понад два тижні)</a:t>
            </a:r>
          </a:p>
          <a:p>
            <a:pPr marL="0" indent="0" algn="just">
              <a:buNone/>
            </a:pPr>
            <a:r>
              <a:rPr lang="uk-UA" sz="2400" dirty="0"/>
              <a:t>Довготривалий ефект впливу ТВ полягає у збільшення об'єму і маси м'язів, поліпшенні їхніх фізичних властивостей.</a:t>
            </a:r>
            <a:endParaRPr lang="ru-UA" sz="2400" dirty="0"/>
          </a:p>
        </p:txBody>
      </p:sp>
    </p:spTree>
    <p:extLst>
      <p:ext uri="{BB962C8B-B14F-4D97-AF65-F5344CB8AC3E}">
        <p14:creationId xmlns:p14="http://schemas.microsoft.com/office/powerpoint/2010/main" val="3033657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1400"/>
            <a:ext cx="8229600" cy="1143000"/>
          </a:xfrm>
        </p:spPr>
        <p:txBody>
          <a:bodyPr/>
          <a:lstStyle/>
          <a:p>
            <a:endParaRPr lang="ru-RU"/>
          </a:p>
        </p:txBody>
      </p:sp>
      <p:sp>
        <p:nvSpPr>
          <p:cNvPr id="3" name="Объект 2"/>
          <p:cNvSpPr>
            <a:spLocks noGrp="1"/>
          </p:cNvSpPr>
          <p:nvPr>
            <p:ph idx="1"/>
          </p:nvPr>
        </p:nvSpPr>
        <p:spPr>
          <a:xfrm>
            <a:off x="395536" y="476672"/>
            <a:ext cx="8229600" cy="5289451"/>
          </a:xfrm>
        </p:spPr>
        <p:txBody>
          <a:bodyPr>
            <a:normAutofit lnSpcReduction="10000"/>
          </a:bodyPr>
          <a:lstStyle/>
          <a:p>
            <a:pPr marL="0" indent="0" algn="just">
              <a:buNone/>
            </a:pPr>
            <a:r>
              <a:rPr lang="uk-UA" dirty="0"/>
              <a:t>	</a:t>
            </a:r>
          </a:p>
          <a:p>
            <a:pPr marL="0" indent="0" algn="just">
              <a:buNone/>
            </a:pPr>
            <a:r>
              <a:rPr lang="uk-UA" dirty="0"/>
              <a:t>	Згідно результатів реабілітаційного обстеження, діагнозу та прогнозу, фізичні терапевти індивідуально підбирають та застосовують у програмі фізичної терапії</a:t>
            </a:r>
          </a:p>
          <a:p>
            <a:pPr marL="0" indent="0" algn="just">
              <a:buNone/>
            </a:pPr>
            <a:r>
              <a:rPr lang="uk-UA" dirty="0"/>
              <a:t>	Терапевтичні вправи змушують пацієнта / клієнта бути активним учасником, а не пасивним реципієнтом у процесі реабілітації, роблять його незалежним і найкраще сприяють відновленню втрачених рухових функцій</a:t>
            </a:r>
            <a:endParaRPr lang="ru-RU" dirty="0"/>
          </a:p>
        </p:txBody>
      </p:sp>
    </p:spTree>
    <p:extLst>
      <p:ext uri="{BB962C8B-B14F-4D97-AF65-F5344CB8AC3E}">
        <p14:creationId xmlns:p14="http://schemas.microsoft.com/office/powerpoint/2010/main" val="114653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D00043-AD62-4C96-8648-27D0930CB704}"/>
              </a:ext>
            </a:extLst>
          </p:cNvPr>
          <p:cNvSpPr>
            <a:spLocks noGrp="1"/>
          </p:cNvSpPr>
          <p:nvPr>
            <p:ph type="title"/>
          </p:nvPr>
        </p:nvSpPr>
        <p:spPr/>
        <p:txBody>
          <a:bodyPr>
            <a:normAutofit fontScale="90000"/>
          </a:bodyPr>
          <a:lstStyle/>
          <a:p>
            <a:r>
              <a:rPr lang="uk-UA" dirty="0"/>
              <a:t>Класифікація терапевтичних вправ</a:t>
            </a:r>
            <a:endParaRPr lang="ru-UA" dirty="0"/>
          </a:p>
        </p:txBody>
      </p:sp>
      <p:sp>
        <p:nvSpPr>
          <p:cNvPr id="3" name="Объект 2">
            <a:extLst>
              <a:ext uri="{FF2B5EF4-FFF2-40B4-BE49-F238E27FC236}">
                <a16:creationId xmlns:a16="http://schemas.microsoft.com/office/drawing/2014/main" id="{F5A44794-BDBC-4A2E-8055-10C4E9022107}"/>
              </a:ext>
            </a:extLst>
          </p:cNvPr>
          <p:cNvSpPr>
            <a:spLocks noGrp="1"/>
          </p:cNvSpPr>
          <p:nvPr>
            <p:ph idx="1"/>
          </p:nvPr>
        </p:nvSpPr>
        <p:spPr/>
        <p:txBody>
          <a:bodyPr>
            <a:normAutofit fontScale="92500"/>
          </a:bodyPr>
          <a:lstStyle/>
          <a:p>
            <a:pPr algn="just"/>
            <a:r>
              <a:rPr lang="uk-UA" dirty="0"/>
              <a:t>Вправи, що позитивно впливають на функціонування фізіологічних систем організму</a:t>
            </a:r>
          </a:p>
          <a:p>
            <a:pPr algn="just"/>
            <a:r>
              <a:rPr lang="uk-UA" dirty="0"/>
              <a:t>Вправи, що спрямовані на розвиток/відновлення певного складника рухової функції</a:t>
            </a:r>
          </a:p>
          <a:p>
            <a:pPr algn="just"/>
            <a:r>
              <a:rPr lang="uk-UA" dirty="0"/>
              <a:t>Вправи для зменшення симптоматичних ознак порушення функціонування певних органів або систем </a:t>
            </a:r>
            <a:r>
              <a:rPr lang="uk-UA" sz="2600" dirty="0"/>
              <a:t>(ТВ для зменшення болю, набряку …)</a:t>
            </a:r>
            <a:endParaRPr lang="ru-UA" sz="2600" dirty="0"/>
          </a:p>
        </p:txBody>
      </p:sp>
    </p:spTree>
    <p:extLst>
      <p:ext uri="{BB962C8B-B14F-4D97-AF65-F5344CB8AC3E}">
        <p14:creationId xmlns:p14="http://schemas.microsoft.com/office/powerpoint/2010/main" val="57816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896D06-FBDB-4806-A84B-A107ACC1AD94}"/>
              </a:ext>
            </a:extLst>
          </p:cNvPr>
          <p:cNvSpPr>
            <a:spLocks noGrp="1"/>
          </p:cNvSpPr>
          <p:nvPr>
            <p:ph type="title"/>
          </p:nvPr>
        </p:nvSpPr>
        <p:spPr>
          <a:xfrm>
            <a:off x="457200" y="188640"/>
            <a:ext cx="8229600" cy="543197"/>
          </a:xfrm>
        </p:spPr>
        <p:txBody>
          <a:bodyPr>
            <a:noAutofit/>
          </a:bodyPr>
          <a:lstStyle/>
          <a:p>
            <a:r>
              <a:rPr lang="uk-UA" sz="3200" i="1" dirty="0"/>
              <a:t>Класифікація терапевтичних вправ</a:t>
            </a:r>
            <a:endParaRPr lang="ru-UA" sz="3200" i="1" dirty="0"/>
          </a:p>
        </p:txBody>
      </p:sp>
      <p:sp>
        <p:nvSpPr>
          <p:cNvPr id="3" name="Объект 2">
            <a:extLst>
              <a:ext uri="{FF2B5EF4-FFF2-40B4-BE49-F238E27FC236}">
                <a16:creationId xmlns:a16="http://schemas.microsoft.com/office/drawing/2014/main" id="{75C08942-7B38-4198-A32F-BF5E039A6D20}"/>
              </a:ext>
            </a:extLst>
          </p:cNvPr>
          <p:cNvSpPr>
            <a:spLocks noGrp="1"/>
          </p:cNvSpPr>
          <p:nvPr>
            <p:ph idx="1"/>
          </p:nvPr>
        </p:nvSpPr>
        <p:spPr>
          <a:xfrm>
            <a:off x="457200" y="731838"/>
            <a:ext cx="8229600" cy="5937522"/>
          </a:xfrm>
        </p:spPr>
        <p:txBody>
          <a:bodyPr>
            <a:normAutofit lnSpcReduction="10000"/>
          </a:bodyPr>
          <a:lstStyle/>
          <a:p>
            <a:pPr marL="0" indent="0" algn="just">
              <a:buNone/>
            </a:pPr>
            <a:r>
              <a:rPr lang="uk-UA" dirty="0"/>
              <a:t>1. </a:t>
            </a:r>
            <a:r>
              <a:rPr lang="uk-UA" sz="2800" dirty="0"/>
              <a:t>ТВ, які позитивно впливають на функціонування фізіологічних систем організму:</a:t>
            </a:r>
          </a:p>
          <a:p>
            <a:pPr marL="0" indent="0" algn="just">
              <a:buNone/>
            </a:pPr>
            <a:r>
              <a:rPr lang="uk-UA" sz="2400" i="1" dirty="0"/>
              <a:t>Дихальні вправи </a:t>
            </a:r>
            <a:r>
              <a:rPr lang="uk-UA" sz="2400" dirty="0"/>
              <a:t>(статичні, динамічні )- вправи, що спрямовані на функціонування дихальної системи</a:t>
            </a:r>
          </a:p>
          <a:p>
            <a:pPr marL="0" indent="0" algn="just">
              <a:buNone/>
            </a:pPr>
            <a:r>
              <a:rPr lang="uk-UA" sz="2400" i="1" dirty="0"/>
              <a:t>Релаксаційні вправи </a:t>
            </a:r>
            <a:r>
              <a:rPr lang="uk-UA" sz="2400" dirty="0"/>
              <a:t>– вправи, що спрямовані на розслаблення м'язів і нервової системи</a:t>
            </a:r>
          </a:p>
          <a:p>
            <a:pPr marL="0" indent="0" algn="just">
              <a:buNone/>
            </a:pPr>
            <a:r>
              <a:rPr lang="uk-UA" sz="2400" i="1" dirty="0"/>
              <a:t>Ідеомоторні вправи </a:t>
            </a:r>
            <a:r>
              <a:rPr lang="uk-UA" sz="2400" dirty="0"/>
              <a:t>– вправи, що спрямовані на уявлення руху і активізацію нервово-</a:t>
            </a:r>
            <a:r>
              <a:rPr lang="uk-UA" sz="2400" dirty="0" err="1"/>
              <a:t>мязової</a:t>
            </a:r>
            <a:r>
              <a:rPr lang="uk-UA" sz="2400" dirty="0"/>
              <a:t> взаємодії</a:t>
            </a:r>
          </a:p>
          <a:p>
            <a:pPr marL="0" indent="0" algn="just">
              <a:buNone/>
            </a:pPr>
            <a:r>
              <a:rPr lang="ru-RU" sz="2400" i="1" dirty="0" err="1"/>
              <a:t>Спеціальні</a:t>
            </a:r>
            <a:r>
              <a:rPr lang="ru-RU" sz="2400" i="1" dirty="0"/>
              <a:t> </a:t>
            </a:r>
            <a:r>
              <a:rPr lang="ru-RU" sz="2400" i="1" dirty="0" err="1"/>
              <a:t>вправи</a:t>
            </a:r>
            <a:r>
              <a:rPr lang="ru-RU" sz="2400" i="1" dirty="0"/>
              <a:t> – </a:t>
            </a:r>
            <a:r>
              <a:rPr lang="ru-RU" sz="2400" dirty="0" err="1"/>
              <a:t>вправи</a:t>
            </a:r>
            <a:r>
              <a:rPr lang="ru-RU" sz="2400" dirty="0"/>
              <a:t>, </a:t>
            </a:r>
            <a:r>
              <a:rPr lang="ru-RU" sz="2400" dirty="0" err="1"/>
              <a:t>що</a:t>
            </a:r>
            <a:r>
              <a:rPr lang="ru-RU" sz="2400" dirty="0"/>
              <a:t> </a:t>
            </a:r>
            <a:r>
              <a:rPr lang="ru-RU" sz="2400" dirty="0" err="1"/>
              <a:t>спрямовані</a:t>
            </a:r>
            <a:r>
              <a:rPr lang="ru-RU" sz="2400" dirty="0"/>
              <a:t> на </a:t>
            </a:r>
            <a:r>
              <a:rPr lang="ru-RU" sz="2400" dirty="0" err="1"/>
              <a:t>досягнення</a:t>
            </a:r>
            <a:r>
              <a:rPr lang="ru-RU" sz="2400" dirty="0"/>
              <a:t> </a:t>
            </a:r>
            <a:r>
              <a:rPr lang="ru-RU" sz="2400" dirty="0" err="1"/>
              <a:t>специфічного</a:t>
            </a:r>
            <a:r>
              <a:rPr lang="ru-RU" sz="2400" dirty="0"/>
              <a:t> </a:t>
            </a:r>
            <a:r>
              <a:rPr lang="ru-RU" sz="2400" dirty="0" err="1"/>
              <a:t>завдання</a:t>
            </a:r>
            <a:r>
              <a:rPr lang="ru-RU" sz="2400" dirty="0"/>
              <a:t> і </a:t>
            </a:r>
            <a:r>
              <a:rPr lang="ru-RU" sz="2400" dirty="0" err="1"/>
              <a:t>формування</a:t>
            </a:r>
            <a:r>
              <a:rPr lang="ru-RU" sz="2400" dirty="0"/>
              <a:t>/</a:t>
            </a:r>
            <a:r>
              <a:rPr lang="ru-RU" sz="2400" dirty="0" err="1"/>
              <a:t>відновлення</a:t>
            </a:r>
            <a:r>
              <a:rPr lang="ru-RU" sz="2400" dirty="0"/>
              <a:t> </a:t>
            </a:r>
            <a:r>
              <a:rPr lang="ru-RU" sz="2400" dirty="0" err="1"/>
              <a:t>рухової</a:t>
            </a:r>
            <a:r>
              <a:rPr lang="ru-RU" sz="2400" dirty="0"/>
              <a:t> </a:t>
            </a:r>
            <a:r>
              <a:rPr lang="ru-RU" sz="2400" dirty="0" err="1"/>
              <a:t>функції</a:t>
            </a:r>
            <a:r>
              <a:rPr lang="ru-RU" sz="2400" dirty="0"/>
              <a:t> (</a:t>
            </a:r>
            <a:r>
              <a:rPr lang="ru-RU" sz="2400" dirty="0" err="1"/>
              <a:t>рухових</a:t>
            </a:r>
            <a:r>
              <a:rPr lang="ru-RU" sz="2400" dirty="0"/>
              <a:t> </a:t>
            </a:r>
            <a:r>
              <a:rPr lang="ru-RU" sz="2400" dirty="0" err="1"/>
              <a:t>навичокф</a:t>
            </a:r>
            <a:r>
              <a:rPr lang="ru-RU" sz="2400" dirty="0"/>
              <a:t>, </a:t>
            </a:r>
            <a:r>
              <a:rPr lang="ru-RU" sz="2400" dirty="0" err="1"/>
              <a:t>що</a:t>
            </a:r>
            <a:r>
              <a:rPr lang="ru-RU" sz="2400" dirty="0"/>
              <a:t> лежать в </a:t>
            </a:r>
            <a:r>
              <a:rPr lang="ru-RU" sz="2400" dirty="0" err="1"/>
              <a:t>основі</a:t>
            </a:r>
            <a:r>
              <a:rPr lang="ru-RU" sz="2400" dirty="0"/>
              <a:t> </a:t>
            </a:r>
            <a:r>
              <a:rPr lang="ru-RU" sz="2400" dirty="0" err="1"/>
              <a:t>побутових</a:t>
            </a:r>
            <a:r>
              <a:rPr lang="ru-RU" sz="2400" dirty="0"/>
              <a:t> </a:t>
            </a:r>
            <a:r>
              <a:rPr lang="ru-RU" sz="2400" dirty="0" err="1"/>
              <a:t>чи</a:t>
            </a:r>
            <a:r>
              <a:rPr lang="ru-RU" sz="2400" dirty="0"/>
              <a:t> </a:t>
            </a:r>
            <a:r>
              <a:rPr lang="ru-RU" sz="2400" dirty="0" err="1"/>
              <a:t>професійних</a:t>
            </a:r>
            <a:r>
              <a:rPr lang="ru-RU" sz="2400" dirty="0"/>
              <a:t> </a:t>
            </a:r>
            <a:r>
              <a:rPr lang="ru-RU" sz="2400" dirty="0" err="1"/>
              <a:t>навичок</a:t>
            </a:r>
            <a:r>
              <a:rPr lang="ru-RU" sz="2400" dirty="0"/>
              <a:t>)</a:t>
            </a:r>
          </a:p>
          <a:p>
            <a:pPr marL="0" indent="0" algn="just">
              <a:buNone/>
            </a:pPr>
            <a:r>
              <a:rPr lang="ru-RU" sz="2400" i="1" dirty="0" err="1"/>
              <a:t>Вправи</a:t>
            </a:r>
            <a:r>
              <a:rPr lang="ru-RU" sz="2400" i="1" dirty="0"/>
              <a:t> на </a:t>
            </a:r>
            <a:r>
              <a:rPr lang="ru-RU" sz="2400" i="1" dirty="0" err="1"/>
              <a:t>розтягнення</a:t>
            </a:r>
            <a:r>
              <a:rPr lang="ru-RU" sz="2400" i="1" dirty="0"/>
              <a:t> </a:t>
            </a:r>
            <a:r>
              <a:rPr lang="ru-RU" sz="2400" dirty="0"/>
              <a:t>– </a:t>
            </a:r>
            <a:r>
              <a:rPr lang="ru-RU" sz="2400" dirty="0" err="1"/>
              <a:t>вправи</a:t>
            </a:r>
            <a:r>
              <a:rPr lang="ru-RU" sz="2400" dirty="0"/>
              <a:t>, </a:t>
            </a:r>
            <a:r>
              <a:rPr lang="ru-RU" sz="2400" dirty="0" err="1"/>
              <a:t>що</a:t>
            </a:r>
            <a:r>
              <a:rPr lang="ru-RU" sz="2400" dirty="0"/>
              <a:t> </a:t>
            </a:r>
            <a:r>
              <a:rPr lang="ru-RU" sz="2400" dirty="0" err="1"/>
              <a:t>сприяють</a:t>
            </a:r>
            <a:r>
              <a:rPr lang="ru-RU" sz="2400" dirty="0"/>
              <a:t> </a:t>
            </a:r>
            <a:r>
              <a:rPr lang="ru-RU" sz="2400" dirty="0" err="1"/>
              <a:t>розслабленню</a:t>
            </a:r>
            <a:r>
              <a:rPr lang="ru-RU" sz="2400" dirty="0"/>
              <a:t> </a:t>
            </a:r>
            <a:r>
              <a:rPr lang="ru-RU" sz="2400" dirty="0" err="1"/>
              <a:t>мязів</a:t>
            </a:r>
            <a:r>
              <a:rPr lang="ru-RU" sz="2400" dirty="0"/>
              <a:t>, </a:t>
            </a:r>
            <a:r>
              <a:rPr lang="ru-RU" sz="2400" dirty="0" err="1"/>
              <a:t>поліпшенню</a:t>
            </a:r>
            <a:r>
              <a:rPr lang="ru-RU" sz="2400" dirty="0"/>
              <a:t> </a:t>
            </a:r>
            <a:r>
              <a:rPr lang="ru-RU" sz="2400" dirty="0" err="1"/>
              <a:t>їхніх</a:t>
            </a:r>
            <a:r>
              <a:rPr lang="ru-RU" sz="2400" dirty="0"/>
              <a:t> </a:t>
            </a:r>
            <a:r>
              <a:rPr lang="ru-RU" sz="2400" dirty="0" err="1"/>
              <a:t>еластичних</a:t>
            </a:r>
            <a:r>
              <a:rPr lang="ru-RU" sz="2400" dirty="0"/>
              <a:t> </a:t>
            </a:r>
            <a:r>
              <a:rPr lang="ru-RU" sz="2400" dirty="0" err="1"/>
              <a:t>властивостей</a:t>
            </a:r>
            <a:r>
              <a:rPr lang="ru-RU" sz="2400" dirty="0"/>
              <a:t> та </a:t>
            </a:r>
            <a:r>
              <a:rPr lang="ru-RU" sz="2400" dirty="0" err="1"/>
              <a:t>нормалізації</a:t>
            </a:r>
            <a:r>
              <a:rPr lang="ru-RU" sz="2400" dirty="0"/>
              <a:t> </a:t>
            </a:r>
            <a:r>
              <a:rPr lang="ru-RU" sz="2400" dirty="0" err="1"/>
              <a:t>їхньої</a:t>
            </a:r>
            <a:r>
              <a:rPr lang="ru-RU" sz="2400" dirty="0"/>
              <a:t> </a:t>
            </a:r>
            <a:r>
              <a:rPr lang="ru-RU" sz="2400" dirty="0" err="1"/>
              <a:t>довжини</a:t>
            </a:r>
            <a:endParaRPr lang="ru-RU" sz="2400" dirty="0"/>
          </a:p>
          <a:p>
            <a:pPr marL="0" indent="0" algn="just">
              <a:buNone/>
            </a:pPr>
            <a:endParaRPr lang="ru-RU" sz="2400" dirty="0"/>
          </a:p>
          <a:p>
            <a:endParaRPr lang="ru-UA" dirty="0"/>
          </a:p>
        </p:txBody>
      </p:sp>
    </p:spTree>
    <p:extLst>
      <p:ext uri="{BB962C8B-B14F-4D97-AF65-F5344CB8AC3E}">
        <p14:creationId xmlns:p14="http://schemas.microsoft.com/office/powerpoint/2010/main" val="139585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345E14-F08B-48AC-BD1A-E90F11DE776C}"/>
              </a:ext>
            </a:extLst>
          </p:cNvPr>
          <p:cNvSpPr>
            <a:spLocks noGrp="1"/>
          </p:cNvSpPr>
          <p:nvPr>
            <p:ph idx="1"/>
          </p:nvPr>
        </p:nvSpPr>
        <p:spPr>
          <a:xfrm>
            <a:off x="457200" y="620688"/>
            <a:ext cx="8229600" cy="5505475"/>
          </a:xfrm>
        </p:spPr>
        <p:txBody>
          <a:bodyPr/>
          <a:lstStyle/>
          <a:p>
            <a:pPr marL="0" indent="0" algn="just">
              <a:buNone/>
            </a:pPr>
            <a:r>
              <a:rPr lang="uk-UA" dirty="0"/>
              <a:t>2. Вправи, що спрямовані на розвиток/відновлення певного складника рухової функції</a:t>
            </a:r>
          </a:p>
          <a:p>
            <a:pPr algn="just"/>
            <a:r>
              <a:rPr lang="uk-UA" dirty="0"/>
              <a:t>- Сила м'язів</a:t>
            </a:r>
          </a:p>
          <a:p>
            <a:pPr algn="just"/>
            <a:r>
              <a:rPr lang="uk-UA" dirty="0"/>
              <a:t>Загальна витривалість</a:t>
            </a:r>
          </a:p>
          <a:p>
            <a:pPr algn="just"/>
            <a:r>
              <a:rPr lang="uk-UA" dirty="0"/>
              <a:t>Координаційні здібності (координація, рівновага, баланс)</a:t>
            </a:r>
          </a:p>
          <a:p>
            <a:pPr algn="just"/>
            <a:r>
              <a:rPr lang="uk-UA" dirty="0"/>
              <a:t>Гнучкість</a:t>
            </a:r>
          </a:p>
          <a:p>
            <a:pPr algn="just"/>
            <a:r>
              <a:rPr lang="uk-UA" dirty="0"/>
              <a:t>Швидкість</a:t>
            </a:r>
          </a:p>
          <a:p>
            <a:pPr algn="just"/>
            <a:endParaRPr lang="ru-UA" dirty="0"/>
          </a:p>
        </p:txBody>
      </p:sp>
    </p:spTree>
    <p:extLst>
      <p:ext uri="{BB962C8B-B14F-4D97-AF65-F5344CB8AC3E}">
        <p14:creationId xmlns:p14="http://schemas.microsoft.com/office/powerpoint/2010/main" val="1359740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ED2798D-711E-49DD-89FC-EBEFEBAE3E07}"/>
              </a:ext>
            </a:extLst>
          </p:cNvPr>
          <p:cNvSpPr>
            <a:spLocks noGrp="1"/>
          </p:cNvSpPr>
          <p:nvPr>
            <p:ph idx="1"/>
          </p:nvPr>
        </p:nvSpPr>
        <p:spPr>
          <a:xfrm>
            <a:off x="457200" y="548680"/>
            <a:ext cx="8229600" cy="5577483"/>
          </a:xfrm>
        </p:spPr>
        <p:txBody>
          <a:bodyPr/>
          <a:lstStyle/>
          <a:p>
            <a:pPr marL="0" indent="0" algn="just">
              <a:buNone/>
            </a:pPr>
            <a:r>
              <a:rPr lang="uk-UA" dirty="0"/>
              <a:t>3. Вправи для зменшення симптоматичних ознак порушення функціонування певних органів або систем </a:t>
            </a:r>
            <a:r>
              <a:rPr lang="uk-UA" sz="2600" dirty="0"/>
              <a:t>(ТВ для зменшення болю, набряку …)</a:t>
            </a:r>
          </a:p>
          <a:p>
            <a:pPr marL="0" indent="0" algn="just">
              <a:buNone/>
            </a:pPr>
            <a:endParaRPr lang="uk-UA" sz="2600" dirty="0"/>
          </a:p>
          <a:p>
            <a:pPr algn="just"/>
            <a:r>
              <a:rPr lang="uk-UA" sz="3600" dirty="0"/>
              <a:t>Активні </a:t>
            </a:r>
          </a:p>
          <a:p>
            <a:pPr algn="just"/>
            <a:r>
              <a:rPr lang="uk-UA" sz="3600" dirty="0"/>
              <a:t>Пасивні</a:t>
            </a:r>
          </a:p>
          <a:p>
            <a:pPr marL="0" indent="0" algn="just">
              <a:buNone/>
            </a:pPr>
            <a:endParaRPr lang="ru-UA" sz="2600" dirty="0"/>
          </a:p>
          <a:p>
            <a:endParaRPr lang="ru-UA" dirty="0"/>
          </a:p>
        </p:txBody>
      </p:sp>
    </p:spTree>
    <p:extLst>
      <p:ext uri="{BB962C8B-B14F-4D97-AF65-F5344CB8AC3E}">
        <p14:creationId xmlns:p14="http://schemas.microsoft.com/office/powerpoint/2010/main" val="1162246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1556E45-5E8A-431A-AA27-F17B90275E4A}"/>
              </a:ext>
            </a:extLst>
          </p:cNvPr>
          <p:cNvSpPr>
            <a:spLocks noGrp="1"/>
          </p:cNvSpPr>
          <p:nvPr>
            <p:ph idx="1"/>
          </p:nvPr>
        </p:nvSpPr>
        <p:spPr>
          <a:xfrm>
            <a:off x="457200" y="620688"/>
            <a:ext cx="8229600" cy="5505475"/>
          </a:xfrm>
        </p:spPr>
        <p:txBody>
          <a:bodyPr/>
          <a:lstStyle/>
          <a:p>
            <a:pPr marL="0" indent="0">
              <a:buNone/>
            </a:pPr>
            <a:r>
              <a:rPr lang="uk-UA" u="sng" dirty="0"/>
              <a:t>За характером м'язового скорочення:</a:t>
            </a:r>
          </a:p>
          <a:p>
            <a:r>
              <a:rPr lang="uk-UA" dirty="0"/>
              <a:t>Динамічні фізичні вправи</a:t>
            </a:r>
          </a:p>
          <a:p>
            <a:r>
              <a:rPr lang="uk-UA" dirty="0"/>
              <a:t>Статичні фізичні вправи</a:t>
            </a:r>
          </a:p>
          <a:p>
            <a:pPr marL="0" indent="0">
              <a:buNone/>
            </a:pPr>
            <a:r>
              <a:rPr lang="uk-UA" u="sng" dirty="0"/>
              <a:t>За використанням гімнастичних предметів і снарядів:</a:t>
            </a:r>
          </a:p>
          <a:p>
            <a:r>
              <a:rPr lang="uk-UA" dirty="0"/>
              <a:t>Вправи без предметів і снарядів</a:t>
            </a:r>
          </a:p>
          <a:p>
            <a:r>
              <a:rPr lang="uk-UA" dirty="0"/>
              <a:t>Вправи з предметами і снарядами</a:t>
            </a:r>
          </a:p>
          <a:p>
            <a:r>
              <a:rPr lang="uk-UA" dirty="0"/>
              <a:t>Вправи на снарядах</a:t>
            </a:r>
          </a:p>
          <a:p>
            <a:pPr marL="0" indent="0">
              <a:buNone/>
            </a:pPr>
            <a:endParaRPr lang="ru-UA" dirty="0"/>
          </a:p>
        </p:txBody>
      </p:sp>
    </p:spTree>
    <p:extLst>
      <p:ext uri="{BB962C8B-B14F-4D97-AF65-F5344CB8AC3E}">
        <p14:creationId xmlns:p14="http://schemas.microsoft.com/office/powerpoint/2010/main" val="3725722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EA4274-9A8C-4C0E-B123-830D6CE81C60}"/>
              </a:ext>
            </a:extLst>
          </p:cNvPr>
          <p:cNvSpPr>
            <a:spLocks noGrp="1"/>
          </p:cNvSpPr>
          <p:nvPr>
            <p:ph type="title"/>
          </p:nvPr>
        </p:nvSpPr>
        <p:spPr/>
        <p:txBody>
          <a:bodyPr/>
          <a:lstStyle/>
          <a:p>
            <a:endParaRPr lang="ru-UA"/>
          </a:p>
        </p:txBody>
      </p:sp>
      <p:sp>
        <p:nvSpPr>
          <p:cNvPr id="3" name="Объект 2">
            <a:extLst>
              <a:ext uri="{FF2B5EF4-FFF2-40B4-BE49-F238E27FC236}">
                <a16:creationId xmlns:a16="http://schemas.microsoft.com/office/drawing/2014/main" id="{9A459261-1110-435C-A345-FAFEF59E3802}"/>
              </a:ext>
            </a:extLst>
          </p:cNvPr>
          <p:cNvSpPr>
            <a:spLocks noGrp="1"/>
          </p:cNvSpPr>
          <p:nvPr>
            <p:ph idx="1"/>
          </p:nvPr>
        </p:nvSpPr>
        <p:spPr/>
        <p:txBody>
          <a:bodyPr/>
          <a:lstStyle/>
          <a:p>
            <a:endParaRPr lang="ru-UA"/>
          </a:p>
        </p:txBody>
      </p:sp>
      <p:pic>
        <p:nvPicPr>
          <p:cNvPr id="4" name="Рисунок 3">
            <a:extLst>
              <a:ext uri="{FF2B5EF4-FFF2-40B4-BE49-F238E27FC236}">
                <a16:creationId xmlns:a16="http://schemas.microsoft.com/office/drawing/2014/main" id="{4E4E99D5-E421-4938-968C-2674B320711A}"/>
              </a:ext>
            </a:extLst>
          </p:cNvPr>
          <p:cNvPicPr>
            <a:picLocks noChangeAspect="1"/>
          </p:cNvPicPr>
          <p:nvPr/>
        </p:nvPicPr>
        <p:blipFill>
          <a:blip r:embed="rId2"/>
          <a:stretch>
            <a:fillRect/>
          </a:stretch>
        </p:blipFill>
        <p:spPr>
          <a:xfrm>
            <a:off x="463878" y="274638"/>
            <a:ext cx="7780204" cy="6308724"/>
          </a:xfrm>
          <a:prstGeom prst="rect">
            <a:avLst/>
          </a:prstGeom>
        </p:spPr>
      </p:pic>
    </p:spTree>
    <p:extLst>
      <p:ext uri="{BB962C8B-B14F-4D97-AF65-F5344CB8AC3E}">
        <p14:creationId xmlns:p14="http://schemas.microsoft.com/office/powerpoint/2010/main" val="229029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172A0B-B05D-49B3-BA43-C695B11C65EF}"/>
              </a:ext>
            </a:extLst>
          </p:cNvPr>
          <p:cNvSpPr>
            <a:spLocks noGrp="1"/>
          </p:cNvSpPr>
          <p:nvPr>
            <p:ph type="title"/>
          </p:nvPr>
        </p:nvSpPr>
        <p:spPr/>
        <p:txBody>
          <a:bodyPr>
            <a:normAutofit fontScale="90000"/>
          </a:bodyPr>
          <a:lstStyle/>
          <a:p>
            <a:r>
              <a:rPr lang="uk-UA" dirty="0"/>
              <a:t>Комплексна модель реабілітаційного менеджменту</a:t>
            </a:r>
            <a:endParaRPr lang="ru-UA" dirty="0"/>
          </a:p>
        </p:txBody>
      </p:sp>
      <p:sp>
        <p:nvSpPr>
          <p:cNvPr id="3" name="Объект 2">
            <a:extLst>
              <a:ext uri="{FF2B5EF4-FFF2-40B4-BE49-F238E27FC236}">
                <a16:creationId xmlns:a16="http://schemas.microsoft.com/office/drawing/2014/main" id="{6B7A3DED-C189-42D9-9958-5436F20BE629}"/>
              </a:ext>
            </a:extLst>
          </p:cNvPr>
          <p:cNvSpPr>
            <a:spLocks noGrp="1"/>
          </p:cNvSpPr>
          <p:nvPr>
            <p:ph idx="1"/>
          </p:nvPr>
        </p:nvSpPr>
        <p:spPr/>
        <p:txBody>
          <a:bodyPr/>
          <a:lstStyle/>
          <a:p>
            <a:r>
              <a:rPr lang="uk-UA" dirty="0"/>
              <a:t>Комплексне обстеження</a:t>
            </a:r>
          </a:p>
          <a:p>
            <a:r>
              <a:rPr lang="uk-UA" dirty="0"/>
              <a:t>Оцінювання зібраних даних</a:t>
            </a:r>
          </a:p>
          <a:p>
            <a:r>
              <a:rPr lang="uk-UA" dirty="0"/>
              <a:t>Формулювання реабілітаційного діагнозу</a:t>
            </a:r>
          </a:p>
          <a:p>
            <a:r>
              <a:rPr lang="uk-UA" dirty="0"/>
              <a:t>Прогнозування та планування</a:t>
            </a:r>
          </a:p>
          <a:p>
            <a:r>
              <a:rPr lang="uk-UA" dirty="0"/>
              <a:t>Втручання</a:t>
            </a:r>
            <a:endParaRPr lang="ru-UA" dirty="0"/>
          </a:p>
        </p:txBody>
      </p:sp>
    </p:spTree>
    <p:extLst>
      <p:ext uri="{BB962C8B-B14F-4D97-AF65-F5344CB8AC3E}">
        <p14:creationId xmlns:p14="http://schemas.microsoft.com/office/powerpoint/2010/main" val="1691337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964488" cy="1143000"/>
          </a:xfrm>
        </p:spPr>
        <p:txBody>
          <a:bodyPr>
            <a:normAutofit fontScale="90000"/>
          </a:bodyPr>
          <a:lstStyle/>
          <a:p>
            <a:r>
              <a:rPr lang="ru-RU" dirty="0" err="1"/>
              <a:t>Терапевтичні</a:t>
            </a:r>
            <a:r>
              <a:rPr lang="ru-RU" dirty="0"/>
              <a:t> </a:t>
            </a:r>
            <a:r>
              <a:rPr lang="ru-RU" dirty="0" err="1"/>
              <a:t>вправи</a:t>
            </a:r>
            <a:r>
              <a:rPr lang="ru-RU" dirty="0"/>
              <a:t> </a:t>
            </a:r>
            <a:r>
              <a:rPr lang="ru-RU" dirty="0" err="1"/>
              <a:t>поділяються</a:t>
            </a:r>
            <a:r>
              <a:rPr lang="ru-RU" dirty="0"/>
              <a:t> на:</a:t>
            </a:r>
          </a:p>
        </p:txBody>
      </p:sp>
      <p:cxnSp>
        <p:nvCxnSpPr>
          <p:cNvPr id="5" name="Прямая со стрелкой 4"/>
          <p:cNvCxnSpPr/>
          <p:nvPr/>
        </p:nvCxnSpPr>
        <p:spPr>
          <a:xfrm flipH="1">
            <a:off x="3131838" y="1222670"/>
            <a:ext cx="576066" cy="3764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5004048" y="1222670"/>
            <a:ext cx="504056"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727684" y="1210343"/>
            <a:ext cx="12961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Загальні</a:t>
            </a:r>
            <a:r>
              <a:rPr lang="ru-RU" dirty="0"/>
              <a:t> ТВ</a:t>
            </a:r>
          </a:p>
        </p:txBody>
      </p:sp>
      <p:sp>
        <p:nvSpPr>
          <p:cNvPr id="11" name="Прямоугольник 10"/>
          <p:cNvSpPr/>
          <p:nvPr/>
        </p:nvSpPr>
        <p:spPr>
          <a:xfrm>
            <a:off x="5652120" y="1222670"/>
            <a:ext cx="12744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Спеціальні</a:t>
            </a:r>
            <a:r>
              <a:rPr lang="ru-RU" dirty="0"/>
              <a:t> ТВ</a:t>
            </a:r>
          </a:p>
        </p:txBody>
      </p:sp>
      <p:cxnSp>
        <p:nvCxnSpPr>
          <p:cNvPr id="18" name="Прямая со стрелкой 17"/>
          <p:cNvCxnSpPr/>
          <p:nvPr/>
        </p:nvCxnSpPr>
        <p:spPr>
          <a:xfrm>
            <a:off x="2375756" y="2124743"/>
            <a:ext cx="0" cy="6214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278510" y="2193974"/>
            <a:ext cx="21659" cy="546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Скругленный прямоугольник 24"/>
          <p:cNvSpPr/>
          <p:nvPr/>
        </p:nvSpPr>
        <p:spPr>
          <a:xfrm>
            <a:off x="539552" y="2763780"/>
            <a:ext cx="3672408" cy="3977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мають за мету оздоровлення й зміцнення організму хворого, корекцію системних регуляторних механізмів і порушених параметрів </a:t>
            </a:r>
            <a:r>
              <a:rPr lang="uk-UA" dirty="0" err="1"/>
              <a:t>гомеокінезу</a:t>
            </a:r>
            <a:r>
              <a:rPr lang="uk-UA" dirty="0"/>
              <a:t>. Фізична терапія застосовує найрізноманітніші види </a:t>
            </a:r>
            <a:r>
              <a:rPr lang="uk-UA" dirty="0" err="1"/>
              <a:t>загальнозміцнювальних</a:t>
            </a:r>
            <a:r>
              <a:rPr lang="uk-UA" dirty="0"/>
              <a:t> і розвивальних фізичних вправ</a:t>
            </a:r>
          </a:p>
        </p:txBody>
      </p:sp>
      <p:sp>
        <p:nvSpPr>
          <p:cNvPr id="26" name="Скругленный прямоугольник 25"/>
          <p:cNvSpPr/>
          <p:nvPr/>
        </p:nvSpPr>
        <p:spPr>
          <a:xfrm>
            <a:off x="4644008" y="2746195"/>
            <a:ext cx="3672407" cy="3923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ставить за мету відновлення й розвиток порушених функцій у зв’язку із захворюванням або травмою. Використовують види фізичних вправ, які без посередньо впливають на уражену ділянку, травматичного вогнища чи функціональні розлади тієї або іншої ураженої системи (дихальні вправи при плевральних спайках, вправи для суглобів при поліартритах тощо).</a:t>
            </a:r>
          </a:p>
        </p:txBody>
      </p:sp>
    </p:spTree>
    <p:extLst>
      <p:ext uri="{BB962C8B-B14F-4D97-AF65-F5344CB8AC3E}">
        <p14:creationId xmlns:p14="http://schemas.microsoft.com/office/powerpoint/2010/main" val="1683644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16D030-A1CF-4B33-91C1-D8113243281F}"/>
              </a:ext>
            </a:extLst>
          </p:cNvPr>
          <p:cNvSpPr>
            <a:spLocks noGrp="1"/>
          </p:cNvSpPr>
          <p:nvPr>
            <p:ph type="title"/>
          </p:nvPr>
        </p:nvSpPr>
        <p:spPr>
          <a:xfrm>
            <a:off x="457200" y="274638"/>
            <a:ext cx="8229600" cy="778098"/>
          </a:xfrm>
        </p:spPr>
        <p:txBody>
          <a:bodyPr>
            <a:normAutofit fontScale="90000"/>
          </a:bodyPr>
          <a:lstStyle/>
          <a:p>
            <a:r>
              <a:rPr lang="uk-UA" sz="2800" dirty="0"/>
              <a:t>Під час планування терапевтичних вправ застосовують принцип </a:t>
            </a:r>
            <a:r>
              <a:rPr lang="en-US" sz="2800" b="1" dirty="0">
                <a:latin typeface="YAFdJmH3i58_0"/>
              </a:rPr>
              <a:t>FITT </a:t>
            </a:r>
            <a:r>
              <a:rPr lang="ru-RU" sz="2800" b="1" dirty="0" err="1">
                <a:latin typeface="YAFdJmH3i58_0"/>
              </a:rPr>
              <a:t>або</a:t>
            </a:r>
            <a:r>
              <a:rPr lang="ru-RU" sz="2800" b="1" dirty="0">
                <a:latin typeface="YAFdJmH3i58_0"/>
              </a:rPr>
              <a:t> </a:t>
            </a:r>
            <a:r>
              <a:rPr lang="en-US" sz="2800" b="1" dirty="0">
                <a:latin typeface="YAFdJmH3i58_0"/>
              </a:rPr>
              <a:t>FITT-VP</a:t>
            </a:r>
            <a:br>
              <a:rPr lang="en-US" sz="2800" dirty="0">
                <a:latin typeface="YAFdJmH3i58_0"/>
              </a:rPr>
            </a:br>
            <a:endParaRPr lang="ru-UA" sz="2800" dirty="0"/>
          </a:p>
        </p:txBody>
      </p:sp>
      <p:sp>
        <p:nvSpPr>
          <p:cNvPr id="3" name="Объект 2">
            <a:extLst>
              <a:ext uri="{FF2B5EF4-FFF2-40B4-BE49-F238E27FC236}">
                <a16:creationId xmlns:a16="http://schemas.microsoft.com/office/drawing/2014/main" id="{09E6886A-64D3-4E62-81B6-4EFD9790B8A5}"/>
              </a:ext>
            </a:extLst>
          </p:cNvPr>
          <p:cNvSpPr>
            <a:spLocks noGrp="1"/>
          </p:cNvSpPr>
          <p:nvPr>
            <p:ph idx="1"/>
          </p:nvPr>
        </p:nvSpPr>
        <p:spPr>
          <a:xfrm>
            <a:off x="457200" y="1052736"/>
            <a:ext cx="8229600" cy="5073427"/>
          </a:xfrm>
        </p:spPr>
        <p:txBody>
          <a:bodyPr>
            <a:normAutofit fontScale="85000" lnSpcReduction="20000"/>
          </a:bodyPr>
          <a:lstStyle/>
          <a:p>
            <a:pPr algn="just"/>
            <a:r>
              <a:rPr lang="en-US" sz="3100" b="1" i="0" dirty="0">
                <a:effectLst/>
                <a:latin typeface="YAFdJmH3i58_0"/>
              </a:rPr>
              <a:t>F</a:t>
            </a:r>
            <a:r>
              <a:rPr lang="uk-UA" sz="3100" b="1" i="0" dirty="0">
                <a:effectLst/>
                <a:latin typeface="YAFdJmH3i58_0"/>
              </a:rPr>
              <a:t> (</a:t>
            </a:r>
            <a:r>
              <a:rPr lang="en-US" sz="3100" b="1" i="0" dirty="0">
                <a:effectLst/>
                <a:latin typeface="YAFdJmH3i58_0"/>
              </a:rPr>
              <a:t>frequency) - </a:t>
            </a:r>
            <a:r>
              <a:rPr lang="ru-RU" sz="3100" b="1" i="0" dirty="0">
                <a:effectLst/>
                <a:latin typeface="YAFdJmH3i58_0"/>
              </a:rPr>
              <a:t>частота занять ТВ: </a:t>
            </a:r>
            <a:r>
              <a:rPr lang="ru-RU" sz="3100" b="1" i="0" dirty="0" err="1">
                <a:effectLst/>
                <a:latin typeface="YAFdJmH3i58_0"/>
              </a:rPr>
              <a:t>кількість</a:t>
            </a:r>
            <a:r>
              <a:rPr lang="ru-RU" sz="3100" b="1" i="0" dirty="0">
                <a:effectLst/>
                <a:latin typeface="YAFdJmH3i58_0"/>
              </a:rPr>
              <a:t> </a:t>
            </a:r>
            <a:r>
              <a:rPr lang="ru-RU" sz="3100" b="1" i="0" dirty="0" err="1">
                <a:effectLst/>
                <a:latin typeface="YAFdJmH3i58_0"/>
              </a:rPr>
              <a:t>днів</a:t>
            </a:r>
            <a:r>
              <a:rPr lang="ru-RU" sz="3100" b="1" i="0" dirty="0">
                <a:effectLst/>
                <a:latin typeface="YAFdJmH3i58_0"/>
              </a:rPr>
              <a:t> на </a:t>
            </a:r>
            <a:r>
              <a:rPr lang="ru-RU" sz="3100" b="1" i="0" dirty="0" err="1">
                <a:effectLst/>
                <a:latin typeface="YAFdJmH3i58_0"/>
              </a:rPr>
              <a:t>тиждень</a:t>
            </a:r>
            <a:endParaRPr lang="ru-RU" sz="3100" dirty="0">
              <a:effectLst/>
              <a:latin typeface="YAFdJmH3i58_0"/>
            </a:endParaRPr>
          </a:p>
          <a:p>
            <a:pPr algn="just"/>
            <a:r>
              <a:rPr lang="en-US" sz="3100" b="1" i="0" dirty="0">
                <a:effectLst/>
                <a:latin typeface="YAFdJmH3i58_0"/>
              </a:rPr>
              <a:t>I (intensity) - </a:t>
            </a:r>
            <a:r>
              <a:rPr lang="ru-RU" sz="3100" b="1" i="0" dirty="0" err="1">
                <a:effectLst/>
                <a:latin typeface="YAFdJmH3i58_0"/>
              </a:rPr>
              <a:t>інтенсивність</a:t>
            </a:r>
            <a:r>
              <a:rPr lang="ru-RU" sz="3100" b="1" i="0" dirty="0">
                <a:effectLst/>
                <a:latin typeface="YAFdJmH3i58_0"/>
              </a:rPr>
              <a:t> </a:t>
            </a:r>
            <a:r>
              <a:rPr lang="ru-RU" sz="3100" b="1" i="0" dirty="0" err="1">
                <a:effectLst/>
                <a:latin typeface="YAFdJmH3i58_0"/>
              </a:rPr>
              <a:t>навантаження</a:t>
            </a:r>
            <a:r>
              <a:rPr lang="ru-RU" sz="3100" b="1" i="0" dirty="0">
                <a:effectLst/>
                <a:latin typeface="YAFdJmH3i58_0"/>
              </a:rPr>
              <a:t>: </a:t>
            </a:r>
            <a:r>
              <a:rPr lang="ru-RU" sz="3100" b="1" i="0" dirty="0" err="1">
                <a:effectLst/>
                <a:latin typeface="YAFdJmH3i58_0"/>
              </a:rPr>
              <a:t>низька</a:t>
            </a:r>
            <a:r>
              <a:rPr lang="ru-RU" sz="3100" b="1" i="0" dirty="0">
                <a:effectLst/>
                <a:latin typeface="YAFdJmH3i58_0"/>
              </a:rPr>
              <a:t>, </a:t>
            </a:r>
            <a:r>
              <a:rPr lang="ru-RU" sz="3100" b="1" i="0" dirty="0" err="1">
                <a:effectLst/>
                <a:latin typeface="YAFdJmH3i58_0"/>
              </a:rPr>
              <a:t>помірна</a:t>
            </a:r>
            <a:r>
              <a:rPr lang="ru-RU" sz="3100" b="1" i="0" dirty="0">
                <a:effectLst/>
                <a:latin typeface="YAFdJmH3i58_0"/>
              </a:rPr>
              <a:t> </a:t>
            </a:r>
            <a:r>
              <a:rPr lang="ru-RU" sz="3100" b="1" i="0" dirty="0" err="1">
                <a:effectLst/>
                <a:latin typeface="YAFdJmH3i58_0"/>
              </a:rPr>
              <a:t>або</a:t>
            </a:r>
            <a:r>
              <a:rPr lang="ru-RU" sz="3100" b="1" i="0" dirty="0">
                <a:effectLst/>
                <a:latin typeface="YAFdJmH3i58_0"/>
              </a:rPr>
              <a:t> </a:t>
            </a:r>
            <a:r>
              <a:rPr lang="ru-RU" sz="3100" b="1" i="0" dirty="0" err="1">
                <a:effectLst/>
                <a:latin typeface="YAFdJmH3i58_0"/>
              </a:rPr>
              <a:t>висока</a:t>
            </a:r>
            <a:r>
              <a:rPr lang="ru-RU" sz="3100" b="1" i="0" dirty="0">
                <a:effectLst/>
                <a:latin typeface="YAFdJmH3i58_0"/>
              </a:rPr>
              <a:t>;</a:t>
            </a:r>
            <a:endParaRPr lang="ru-RU" sz="3100" dirty="0">
              <a:effectLst/>
              <a:latin typeface="YAFdJmH3i58_0"/>
            </a:endParaRPr>
          </a:p>
          <a:p>
            <a:r>
              <a:rPr lang="en-US" sz="3100" b="1" i="0" dirty="0">
                <a:effectLst/>
                <a:latin typeface="YAFdJmH3i58_0"/>
              </a:rPr>
              <a:t>T (time) - </a:t>
            </a:r>
            <a:r>
              <a:rPr lang="ru-RU" sz="3100" b="1" i="0" dirty="0">
                <a:effectLst/>
                <a:latin typeface="YAFdJmH3i58_0"/>
              </a:rPr>
              <a:t>час, </a:t>
            </a:r>
            <a:r>
              <a:rPr lang="ru-RU" sz="3100" b="1" i="0" dirty="0" err="1">
                <a:effectLst/>
                <a:latin typeface="YAFdJmH3i58_0"/>
              </a:rPr>
              <a:t>що</a:t>
            </a:r>
            <a:r>
              <a:rPr lang="ru-RU" sz="3100" b="1" i="0" dirty="0">
                <a:effectLst/>
                <a:latin typeface="YAFdJmH3i58_0"/>
              </a:rPr>
              <a:t> </a:t>
            </a:r>
            <a:r>
              <a:rPr lang="ru-RU" sz="3100" b="1" i="0" dirty="0" err="1">
                <a:effectLst/>
                <a:latin typeface="YAFdJmH3i58_0"/>
              </a:rPr>
              <a:t>планується</a:t>
            </a:r>
            <a:r>
              <a:rPr lang="ru-RU" sz="3100" b="1" i="0" dirty="0">
                <a:effectLst/>
                <a:latin typeface="YAFdJmH3i58_0"/>
              </a:rPr>
              <a:t> для занять: </a:t>
            </a:r>
            <a:r>
              <a:rPr lang="ru-RU" sz="3100" b="1" i="0" dirty="0" err="1">
                <a:effectLst/>
                <a:latin typeface="YAFdJmH3i58_0"/>
              </a:rPr>
              <a:t>хвилини</a:t>
            </a:r>
            <a:endParaRPr lang="ru-RU" sz="3100" dirty="0">
              <a:effectLst/>
              <a:latin typeface="YAFdJmH3i58_0"/>
            </a:endParaRPr>
          </a:p>
          <a:p>
            <a:pPr algn="just"/>
            <a:r>
              <a:rPr lang="en-US" sz="3100" b="1" i="0" dirty="0">
                <a:effectLst/>
                <a:latin typeface="YAFdJmH3i58_0"/>
              </a:rPr>
              <a:t>T (type)- </a:t>
            </a:r>
            <a:r>
              <a:rPr lang="ru-RU" sz="3100" b="1" i="0" dirty="0">
                <a:effectLst/>
                <a:latin typeface="YAFdJmH3i58_0"/>
              </a:rPr>
              <a:t>вид (тип) </a:t>
            </a:r>
            <a:r>
              <a:rPr lang="ru-RU" sz="3100" b="1" i="0" dirty="0" err="1">
                <a:effectLst/>
                <a:latin typeface="YAFdJmH3i58_0"/>
              </a:rPr>
              <a:t>вправи</a:t>
            </a:r>
            <a:r>
              <a:rPr lang="ru-RU" sz="3100" b="1" i="0" dirty="0">
                <a:effectLst/>
                <a:latin typeface="YAFdJmH3i58_0"/>
              </a:rPr>
              <a:t>, </a:t>
            </a:r>
            <a:r>
              <a:rPr lang="ru-RU" sz="3100" b="1" i="0" dirty="0" err="1">
                <a:effectLst/>
                <a:latin typeface="YAFdJmH3i58_0"/>
              </a:rPr>
              <a:t>що</a:t>
            </a:r>
            <a:r>
              <a:rPr lang="ru-RU" sz="3100" b="1" i="0" dirty="0">
                <a:effectLst/>
                <a:latin typeface="YAFdJmH3i58_0"/>
              </a:rPr>
              <a:t> </a:t>
            </a:r>
            <a:r>
              <a:rPr lang="ru-RU" sz="3100" b="1" i="0" dirty="0" err="1">
                <a:effectLst/>
                <a:latin typeface="YAFdJmH3i58_0"/>
              </a:rPr>
              <a:t>планується</a:t>
            </a:r>
            <a:r>
              <a:rPr lang="ru-RU" sz="3100" b="1" i="0" dirty="0">
                <a:effectLst/>
                <a:latin typeface="YAFdJmH3i58_0"/>
              </a:rPr>
              <a:t>: на </a:t>
            </a:r>
            <a:r>
              <a:rPr lang="ru-RU" sz="3100" b="1" i="0" dirty="0" err="1">
                <a:effectLst/>
                <a:latin typeface="YAFdJmH3i58_0"/>
              </a:rPr>
              <a:t>витривалість</a:t>
            </a:r>
            <a:r>
              <a:rPr lang="ru-RU" sz="3100" b="1" i="0" dirty="0">
                <a:effectLst/>
                <a:latin typeface="YAFdJmH3i58_0"/>
              </a:rPr>
              <a:t>, </a:t>
            </a:r>
            <a:r>
              <a:rPr lang="ru-RU" sz="3100" b="1" i="0" dirty="0" err="1">
                <a:effectLst/>
                <a:latin typeface="YAFdJmH3i58_0"/>
              </a:rPr>
              <a:t>гнучкість</a:t>
            </a:r>
            <a:r>
              <a:rPr lang="ru-RU" sz="3100" b="1" i="0" dirty="0">
                <a:effectLst/>
                <a:latin typeface="YAFdJmH3i58_0"/>
              </a:rPr>
              <a:t>, </a:t>
            </a:r>
            <a:r>
              <a:rPr lang="ru-RU" sz="3100" b="1" i="0" dirty="0" err="1">
                <a:effectLst/>
                <a:latin typeface="YAFdJmH3i58_0"/>
              </a:rPr>
              <a:t>мобільність</a:t>
            </a:r>
            <a:r>
              <a:rPr lang="ru-RU" sz="3100" b="1" i="0" dirty="0">
                <a:effectLst/>
                <a:latin typeface="YAFdJmH3i58_0"/>
              </a:rPr>
              <a:t>, </a:t>
            </a:r>
            <a:r>
              <a:rPr lang="ru-RU" sz="3100" b="1" i="0" dirty="0" err="1">
                <a:effectLst/>
                <a:latin typeface="YAFdJmH3i58_0"/>
              </a:rPr>
              <a:t>рівновагу</a:t>
            </a:r>
            <a:r>
              <a:rPr lang="ru-RU" sz="3100" b="1" i="0" dirty="0">
                <a:effectLst/>
                <a:latin typeface="YAFdJmH3i58_0"/>
              </a:rPr>
              <a:t>, силу.</a:t>
            </a:r>
            <a:endParaRPr lang="ru-RU" sz="3100" dirty="0">
              <a:effectLst/>
              <a:latin typeface="YAFdJmH3i58_0"/>
            </a:endParaRPr>
          </a:p>
          <a:p>
            <a:pPr algn="just"/>
            <a:r>
              <a:rPr lang="en-US" sz="3100" b="1" i="1" dirty="0">
                <a:effectLst/>
                <a:latin typeface="YAFdJmH3i58_0"/>
              </a:rPr>
              <a:t>V (volume)- </a:t>
            </a:r>
            <a:r>
              <a:rPr lang="ru-RU" sz="3100" b="1" i="1" dirty="0" err="1">
                <a:effectLst/>
                <a:latin typeface="YAFdJmH3i58_0"/>
              </a:rPr>
              <a:t>обсяг</a:t>
            </a:r>
            <a:r>
              <a:rPr lang="ru-RU" sz="3100" b="1" i="1" dirty="0">
                <a:effectLst/>
                <a:latin typeface="YAFdJmH3i58_0"/>
              </a:rPr>
              <a:t>, </a:t>
            </a:r>
            <a:r>
              <a:rPr lang="ru-RU" sz="3100" b="1" i="1" dirty="0" err="1">
                <a:effectLst/>
                <a:latin typeface="YAFdJmH3i58_0"/>
              </a:rPr>
              <a:t>кількість</a:t>
            </a:r>
            <a:r>
              <a:rPr lang="ru-RU" sz="3100" b="1" i="1" dirty="0">
                <a:effectLst/>
                <a:latin typeface="YAFdJmH3i58_0"/>
              </a:rPr>
              <a:t> </a:t>
            </a:r>
            <a:r>
              <a:rPr lang="ru-RU" sz="3100" b="1" i="1" dirty="0" err="1">
                <a:effectLst/>
                <a:latin typeface="YAFdJmH3i58_0"/>
              </a:rPr>
              <a:t>енергії</a:t>
            </a:r>
            <a:r>
              <a:rPr lang="ru-RU" sz="3100" b="1" i="1" dirty="0">
                <a:effectLst/>
                <a:latin typeface="YAFdJmH3i58_0"/>
              </a:rPr>
              <a:t>, </a:t>
            </a:r>
            <a:r>
              <a:rPr lang="ru-RU" sz="3100" b="1" i="1" dirty="0" err="1">
                <a:effectLst/>
                <a:latin typeface="YAFdJmH3i58_0"/>
              </a:rPr>
              <a:t>що</a:t>
            </a:r>
            <a:r>
              <a:rPr lang="ru-RU" sz="3100" b="1" i="1" dirty="0">
                <a:effectLst/>
                <a:latin typeface="YAFdJmH3i58_0"/>
              </a:rPr>
              <a:t> </a:t>
            </a:r>
            <a:r>
              <a:rPr lang="ru-RU" sz="3100" b="1" i="1" dirty="0" err="1">
                <a:effectLst/>
                <a:latin typeface="YAFdJmH3i58_0"/>
              </a:rPr>
              <a:t>витрачають</a:t>
            </a:r>
            <a:r>
              <a:rPr lang="ru-RU" sz="3100" b="1" i="1" dirty="0">
                <a:effectLst/>
                <a:latin typeface="YAFdJmH3i58_0"/>
              </a:rPr>
              <a:t> </a:t>
            </a:r>
            <a:r>
              <a:rPr lang="ru-RU" sz="3100" b="1" i="1" dirty="0" err="1">
                <a:effectLst/>
                <a:latin typeface="YAFdJmH3i58_0"/>
              </a:rPr>
              <a:t>під</a:t>
            </a:r>
            <a:r>
              <a:rPr lang="ru-RU" sz="3100" b="1" i="1" dirty="0">
                <a:effectLst/>
                <a:latin typeface="YAFdJmH3i58_0"/>
              </a:rPr>
              <a:t> час </a:t>
            </a:r>
            <a:r>
              <a:rPr lang="ru-RU" sz="3100" b="1" i="1" dirty="0" err="1">
                <a:effectLst/>
                <a:latin typeface="YAFdJmH3i58_0"/>
              </a:rPr>
              <a:t>виконання</a:t>
            </a:r>
            <a:r>
              <a:rPr lang="ru-RU" sz="3100" b="1" i="1" dirty="0">
                <a:effectLst/>
                <a:latin typeface="YAFdJmH3i58_0"/>
              </a:rPr>
              <a:t> </a:t>
            </a:r>
            <a:r>
              <a:rPr lang="ru-RU" sz="3100" b="1" i="1" dirty="0" err="1">
                <a:effectLst/>
                <a:latin typeface="YAFdJmH3i58_0"/>
              </a:rPr>
              <a:t>вправ</a:t>
            </a:r>
            <a:r>
              <a:rPr lang="ru-RU" sz="3100" b="1" i="1" dirty="0">
                <a:effectLst/>
                <a:latin typeface="YAFdJmH3i58_0"/>
              </a:rPr>
              <a:t> (за </a:t>
            </a:r>
            <a:r>
              <a:rPr lang="ru-RU" sz="3100" b="1" i="1" dirty="0" err="1">
                <a:effectLst/>
                <a:latin typeface="YAFdJmH3i58_0"/>
              </a:rPr>
              <a:t>одне</a:t>
            </a:r>
            <a:r>
              <a:rPr lang="ru-RU" sz="3100" b="1" i="1" dirty="0">
                <a:effectLst/>
                <a:latin typeface="YAFdJmH3i58_0"/>
              </a:rPr>
              <a:t> </a:t>
            </a:r>
            <a:r>
              <a:rPr lang="ru-RU" sz="3100" b="1" i="1" dirty="0" err="1">
                <a:effectLst/>
                <a:latin typeface="YAFdJmH3i58_0"/>
              </a:rPr>
              <a:t>заняття</a:t>
            </a:r>
            <a:r>
              <a:rPr lang="ru-RU" sz="3100" b="1" i="1" dirty="0">
                <a:effectLst/>
                <a:latin typeface="YAFdJmH3i58_0"/>
              </a:rPr>
              <a:t>, за </a:t>
            </a:r>
            <a:r>
              <a:rPr lang="ru-RU" sz="3100" b="1" i="1" dirty="0" err="1">
                <a:effectLst/>
                <a:latin typeface="YAFdJmH3i58_0"/>
              </a:rPr>
              <a:t>тиждень</a:t>
            </a:r>
            <a:r>
              <a:rPr lang="ru-RU" sz="3100" b="1" i="1" dirty="0">
                <a:effectLst/>
                <a:latin typeface="YAFdJmH3i58_0"/>
              </a:rPr>
              <a:t>) </a:t>
            </a:r>
            <a:endParaRPr lang="ru-RU" sz="3100" i="1" dirty="0">
              <a:effectLst/>
              <a:latin typeface="YAFdJmH3i58_0"/>
            </a:endParaRPr>
          </a:p>
          <a:p>
            <a:pPr algn="just"/>
            <a:r>
              <a:rPr lang="en-US" sz="3100" b="1" i="1" dirty="0">
                <a:effectLst/>
                <a:latin typeface="YAFdJmH3i58_0"/>
              </a:rPr>
              <a:t>P (progression)- </a:t>
            </a:r>
            <a:r>
              <a:rPr lang="ru-RU" sz="3100" b="1" i="1" dirty="0" err="1">
                <a:effectLst/>
                <a:latin typeface="YAFdJmH3i58_0"/>
              </a:rPr>
              <a:t>прогресування</a:t>
            </a:r>
            <a:r>
              <a:rPr lang="ru-RU" sz="3100" b="1" i="1" dirty="0">
                <a:effectLst/>
                <a:latin typeface="YAFdJmH3i58_0"/>
              </a:rPr>
              <a:t> (</a:t>
            </a:r>
            <a:r>
              <a:rPr lang="ru-RU" sz="3100" b="1" i="1" dirty="0" err="1">
                <a:effectLst/>
                <a:latin typeface="YAFdJmH3i58_0"/>
              </a:rPr>
              <a:t>зміна</a:t>
            </a:r>
            <a:r>
              <a:rPr lang="ru-RU" sz="3100" b="1" i="1" dirty="0">
                <a:effectLst/>
                <a:latin typeface="YAFdJmH3i58_0"/>
              </a:rPr>
              <a:t> </a:t>
            </a:r>
            <a:r>
              <a:rPr lang="ru-RU" sz="3100" b="1" i="1" dirty="0" err="1">
                <a:effectLst/>
                <a:latin typeface="YAFdJmH3i58_0"/>
              </a:rPr>
              <a:t>частоти</a:t>
            </a:r>
            <a:r>
              <a:rPr lang="ru-RU" sz="3100" b="1" i="1" dirty="0">
                <a:effectLst/>
                <a:latin typeface="YAFdJmH3i58_0"/>
              </a:rPr>
              <a:t>, </a:t>
            </a:r>
            <a:r>
              <a:rPr lang="ru-RU" sz="3100" b="1" i="1" dirty="0" err="1">
                <a:effectLst/>
                <a:latin typeface="YAFdJmH3i58_0"/>
              </a:rPr>
              <a:t>інтенсивності</a:t>
            </a:r>
            <a:r>
              <a:rPr lang="ru-RU" sz="3100" b="1" i="1" dirty="0">
                <a:effectLst/>
                <a:latin typeface="YAFdJmH3i58_0"/>
              </a:rPr>
              <a:t>, часу. типу </a:t>
            </a:r>
            <a:r>
              <a:rPr lang="ru-RU" sz="3100" b="1" i="1" dirty="0" err="1">
                <a:effectLst/>
                <a:latin typeface="YAFdJmH3i58_0"/>
              </a:rPr>
              <a:t>або</a:t>
            </a:r>
            <a:r>
              <a:rPr lang="ru-RU" sz="3100" b="1" i="1" dirty="0">
                <a:effectLst/>
                <a:latin typeface="YAFdJmH3i58_0"/>
              </a:rPr>
              <a:t> </a:t>
            </a:r>
            <a:r>
              <a:rPr lang="ru-RU" sz="3100" b="1" i="1" dirty="0" err="1">
                <a:effectLst/>
                <a:latin typeface="YAFdJmH3i58_0"/>
              </a:rPr>
              <a:t>складності</a:t>
            </a:r>
            <a:r>
              <a:rPr lang="ru-RU" sz="3100" b="1" i="1" dirty="0">
                <a:effectLst/>
                <a:latin typeface="YAFdJmH3i58_0"/>
              </a:rPr>
              <a:t> </a:t>
            </a:r>
            <a:r>
              <a:rPr lang="ru-RU" sz="3100" b="1" i="1" dirty="0" err="1">
                <a:effectLst/>
                <a:latin typeface="YAFdJmH3i58_0"/>
              </a:rPr>
              <a:t>вправ</a:t>
            </a:r>
            <a:r>
              <a:rPr lang="ru-RU" sz="3100" b="1" i="1" dirty="0">
                <a:effectLst/>
                <a:latin typeface="YAFdJmH3i58_0"/>
              </a:rPr>
              <a:t> з </a:t>
            </a:r>
            <a:r>
              <a:rPr lang="ru-RU" sz="3100" b="1" i="1" dirty="0" err="1">
                <a:effectLst/>
                <a:latin typeface="YAFdJmH3i58_0"/>
              </a:rPr>
              <a:t>урахуванням</a:t>
            </a:r>
            <a:r>
              <a:rPr lang="ru-RU" sz="3100" b="1" i="1" dirty="0">
                <a:effectLst/>
                <a:latin typeface="YAFdJmH3i58_0"/>
              </a:rPr>
              <a:t> стану </a:t>
            </a:r>
            <a:r>
              <a:rPr lang="ru-RU" sz="3100" b="1" i="1" dirty="0" err="1">
                <a:effectLst/>
                <a:latin typeface="YAFdJmH3i58_0"/>
              </a:rPr>
              <a:t>здоровя</a:t>
            </a:r>
            <a:r>
              <a:rPr lang="ru-RU" sz="3100" b="1" i="1" dirty="0">
                <a:effectLst/>
                <a:latin typeface="YAFdJmH3i58_0"/>
              </a:rPr>
              <a:t> </a:t>
            </a:r>
            <a:r>
              <a:rPr lang="ru-RU" sz="3100" b="1" i="1" dirty="0" err="1">
                <a:effectLst/>
                <a:latin typeface="YAFdJmH3i58_0"/>
              </a:rPr>
              <a:t>пацієнта</a:t>
            </a:r>
            <a:r>
              <a:rPr lang="ru-RU" sz="3100" b="1" i="1" dirty="0">
                <a:effectLst/>
                <a:latin typeface="YAFdJmH3i58_0"/>
              </a:rPr>
              <a:t>, </a:t>
            </a:r>
            <a:r>
              <a:rPr lang="ru-RU" sz="3100" b="1" i="1" dirty="0" err="1">
                <a:effectLst/>
                <a:latin typeface="YAFdJmH3i58_0"/>
              </a:rPr>
              <a:t>завдань</a:t>
            </a:r>
            <a:r>
              <a:rPr lang="ru-RU" sz="3100" b="1" i="1" dirty="0">
                <a:effectLst/>
                <a:latin typeface="YAFdJmH3i58_0"/>
              </a:rPr>
              <a:t> </a:t>
            </a:r>
            <a:r>
              <a:rPr lang="ru-RU" sz="3100" b="1" i="1" dirty="0" err="1">
                <a:effectLst/>
                <a:latin typeface="YAFdJmH3i58_0"/>
              </a:rPr>
              <a:t>програми</a:t>
            </a:r>
            <a:r>
              <a:rPr lang="ru-RU" sz="3100" b="1" i="1" dirty="0">
                <a:effectLst/>
                <a:latin typeface="YAFdJmH3i58_0"/>
              </a:rPr>
              <a:t>, </a:t>
            </a:r>
            <a:r>
              <a:rPr lang="ru-RU" sz="3100" b="1" i="1" dirty="0" err="1">
                <a:effectLst/>
                <a:latin typeface="YAFdJmH3i58_0"/>
              </a:rPr>
              <a:t>швидкості</a:t>
            </a:r>
            <a:r>
              <a:rPr lang="ru-RU" sz="3100" b="1" i="1" dirty="0">
                <a:effectLst/>
                <a:latin typeface="YAFdJmH3i58_0"/>
              </a:rPr>
              <a:t> </a:t>
            </a:r>
            <a:r>
              <a:rPr lang="ru-RU" sz="3100" b="1" i="1" dirty="0" err="1">
                <a:effectLst/>
                <a:latin typeface="YAFdJmH3i58_0"/>
              </a:rPr>
              <a:t>адаптації</a:t>
            </a:r>
            <a:endParaRPr lang="ru-RU" sz="3100" i="1" dirty="0">
              <a:effectLst/>
              <a:latin typeface="YAFdJmH3i58_0"/>
            </a:endParaRPr>
          </a:p>
          <a:p>
            <a:endParaRPr lang="ru-UA" dirty="0"/>
          </a:p>
        </p:txBody>
      </p:sp>
    </p:spTree>
    <p:extLst>
      <p:ext uri="{BB962C8B-B14F-4D97-AF65-F5344CB8AC3E}">
        <p14:creationId xmlns:p14="http://schemas.microsoft.com/office/powerpoint/2010/main" val="2688924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a:t>Методи проведення занять ТВ</a:t>
            </a:r>
            <a:r>
              <a:rPr lang="ru-RU" sz="3600" dirty="0"/>
              <a:t>: </a:t>
            </a:r>
          </a:p>
        </p:txBody>
      </p:sp>
      <p:sp>
        <p:nvSpPr>
          <p:cNvPr id="3" name="Объект 2"/>
          <p:cNvSpPr>
            <a:spLocks noGrp="1"/>
          </p:cNvSpPr>
          <p:nvPr>
            <p:ph idx="1"/>
          </p:nvPr>
        </p:nvSpPr>
        <p:spPr/>
        <p:txBody>
          <a:bodyPr>
            <a:normAutofit fontScale="92500" lnSpcReduction="20000"/>
          </a:bodyPr>
          <a:lstStyle/>
          <a:p>
            <a:r>
              <a:rPr lang="uk-UA" dirty="0"/>
              <a:t>індивідуальний; </a:t>
            </a:r>
          </a:p>
          <a:p>
            <a:r>
              <a:rPr lang="uk-UA" dirty="0" err="1"/>
              <a:t>малогруповий</a:t>
            </a:r>
            <a:r>
              <a:rPr lang="uk-UA" dirty="0"/>
              <a:t>; </a:t>
            </a:r>
          </a:p>
          <a:p>
            <a:r>
              <a:rPr lang="uk-UA" dirty="0"/>
              <a:t>груповий; </a:t>
            </a:r>
          </a:p>
          <a:p>
            <a:r>
              <a:rPr lang="uk-UA" dirty="0"/>
              <a:t>консультативний. </a:t>
            </a:r>
          </a:p>
          <a:p>
            <a:pPr algn="just"/>
            <a:r>
              <a:rPr lang="uk-UA" dirty="0"/>
              <a:t>Самостійні заняття, як правило, проводяться після попереднього вивчення певного комплексу фізичних вправ з метою попередження ускладнень, розвитку компенсаторних рухів, а згодом для відновлення рухових навичок та розвитку фізичних якостей</a:t>
            </a:r>
            <a:r>
              <a:rPr lang="ru-RU" dirty="0"/>
              <a:t>.</a:t>
            </a:r>
          </a:p>
        </p:txBody>
      </p:sp>
    </p:spTree>
    <p:extLst>
      <p:ext uri="{BB962C8B-B14F-4D97-AF65-F5344CB8AC3E}">
        <p14:creationId xmlns:p14="http://schemas.microsoft.com/office/powerpoint/2010/main" val="842822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Autofit/>
          </a:bodyPr>
          <a:lstStyle/>
          <a:p>
            <a:r>
              <a:rPr lang="uk-UA" sz="3200" dirty="0"/>
              <a:t>Загальні принципи проведення занять терапевтичними </a:t>
            </a:r>
            <a:r>
              <a:rPr lang="uk-UA" sz="3200" dirty="0" err="1"/>
              <a:t>вправми</a:t>
            </a:r>
            <a:endParaRPr lang="uk-UA" sz="3200" dirty="0"/>
          </a:p>
        </p:txBody>
      </p:sp>
      <p:sp>
        <p:nvSpPr>
          <p:cNvPr id="3" name="Объект 2"/>
          <p:cNvSpPr>
            <a:spLocks noGrp="1"/>
          </p:cNvSpPr>
          <p:nvPr>
            <p:ph idx="1"/>
          </p:nvPr>
        </p:nvSpPr>
        <p:spPr>
          <a:xfrm>
            <a:off x="457200" y="1124744"/>
            <a:ext cx="8229600" cy="5400600"/>
          </a:xfrm>
        </p:spPr>
        <p:txBody>
          <a:bodyPr>
            <a:normAutofit/>
          </a:bodyPr>
          <a:lstStyle/>
          <a:p>
            <a:pPr marL="0" indent="0" algn="just">
              <a:buNone/>
            </a:pPr>
            <a:r>
              <a:rPr lang="uk-UA" sz="1800" dirty="0"/>
              <a:t>До основних фізичної </a:t>
            </a:r>
            <a:r>
              <a:rPr lang="uk-UA" sz="1800"/>
              <a:t>терапії належать такі: </a:t>
            </a:r>
            <a:endParaRPr lang="uk-UA" sz="1800" dirty="0"/>
          </a:p>
          <a:p>
            <a:r>
              <a:rPr lang="uk-UA" dirty="0"/>
              <a:t>Ранній початок проведення реабілітаційних заходів; </a:t>
            </a:r>
          </a:p>
          <a:p>
            <a:r>
              <a:rPr lang="uk-UA" dirty="0"/>
              <a:t>Комплексність застосування засобів;</a:t>
            </a:r>
          </a:p>
          <a:p>
            <a:r>
              <a:rPr lang="uk-UA" dirty="0"/>
              <a:t>Індивідуалізація програми реабілітації; </a:t>
            </a:r>
          </a:p>
          <a:p>
            <a:r>
              <a:rPr lang="uk-UA" dirty="0"/>
              <a:t>Своєчасність та безперервність реабілітації</a:t>
            </a:r>
          </a:p>
          <a:p>
            <a:pPr marL="0" indent="0" algn="just">
              <a:buNone/>
            </a:pPr>
            <a:r>
              <a:rPr lang="uk-UA" sz="2600" dirty="0"/>
              <a:t>(гострий/</a:t>
            </a:r>
            <a:r>
              <a:rPr lang="uk-UA" sz="2600" dirty="0" err="1"/>
              <a:t>післягострий</a:t>
            </a:r>
            <a:r>
              <a:rPr lang="uk-UA" sz="2600" dirty="0"/>
              <a:t>/довготривалий реабілітаційний період); </a:t>
            </a:r>
          </a:p>
          <a:p>
            <a:r>
              <a:rPr lang="uk-UA" dirty="0"/>
              <a:t>Функціональна спрямованість; </a:t>
            </a:r>
          </a:p>
          <a:p>
            <a:r>
              <a:rPr lang="uk-UA" dirty="0"/>
              <a:t>Використання методів контролю</a:t>
            </a:r>
            <a:r>
              <a:rPr lang="ru-RU" dirty="0"/>
              <a:t>.</a:t>
            </a:r>
          </a:p>
        </p:txBody>
      </p:sp>
    </p:spTree>
    <p:extLst>
      <p:ext uri="{BB962C8B-B14F-4D97-AF65-F5344CB8AC3E}">
        <p14:creationId xmlns:p14="http://schemas.microsoft.com/office/powerpoint/2010/main" val="205299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F84570-A27D-4034-89EF-D38CA569A281}"/>
              </a:ext>
            </a:extLst>
          </p:cNvPr>
          <p:cNvSpPr>
            <a:spLocks noGrp="1"/>
          </p:cNvSpPr>
          <p:nvPr>
            <p:ph type="title"/>
          </p:nvPr>
        </p:nvSpPr>
        <p:spPr>
          <a:xfrm>
            <a:off x="457200" y="274638"/>
            <a:ext cx="8229600" cy="562074"/>
          </a:xfrm>
        </p:spPr>
        <p:txBody>
          <a:bodyPr>
            <a:normAutofit fontScale="90000"/>
          </a:bodyPr>
          <a:lstStyle/>
          <a:p>
            <a:r>
              <a:rPr lang="uk-UA" dirty="0"/>
              <a:t>Кінематичні ланцюги</a:t>
            </a:r>
            <a:endParaRPr lang="ru-UA" dirty="0"/>
          </a:p>
        </p:txBody>
      </p:sp>
      <p:sp>
        <p:nvSpPr>
          <p:cNvPr id="3" name="Объект 2">
            <a:extLst>
              <a:ext uri="{FF2B5EF4-FFF2-40B4-BE49-F238E27FC236}">
                <a16:creationId xmlns:a16="http://schemas.microsoft.com/office/drawing/2014/main" id="{3CF8A164-57F5-43CF-BF3A-D96D289525B2}"/>
              </a:ext>
            </a:extLst>
          </p:cNvPr>
          <p:cNvSpPr>
            <a:spLocks noGrp="1"/>
          </p:cNvSpPr>
          <p:nvPr>
            <p:ph idx="1"/>
          </p:nvPr>
        </p:nvSpPr>
        <p:spPr>
          <a:xfrm>
            <a:off x="457200" y="836712"/>
            <a:ext cx="8229600" cy="5289451"/>
          </a:xfrm>
        </p:spPr>
        <p:txBody>
          <a:bodyPr/>
          <a:lstStyle/>
          <a:p>
            <a:pPr algn="just"/>
            <a:r>
              <a:rPr lang="uk-UA" sz="2400" b="1" dirty="0"/>
              <a:t>Відкритий кінематичний ланцюг </a:t>
            </a:r>
            <a:r>
              <a:rPr lang="uk-UA" sz="2400" dirty="0"/>
              <a:t>– це комбінація послідовно розташованих суглобів, де рухається дистальний сегмент, а проксимальний є фіксований </a:t>
            </a:r>
          </a:p>
          <a:p>
            <a:pPr algn="just"/>
            <a:r>
              <a:rPr lang="uk-UA" sz="2400" b="1" dirty="0"/>
              <a:t>Закритий кінематичний ланцюг </a:t>
            </a:r>
            <a:r>
              <a:rPr lang="uk-UA" sz="2400" dirty="0"/>
              <a:t>– це комбінація послідовно розташованих суглобів, де дистальний сегмент нерухомий. Рух в одному сегменті викликає рух в інших сегментах</a:t>
            </a:r>
          </a:p>
          <a:p>
            <a:endParaRPr lang="ru-UA" dirty="0"/>
          </a:p>
        </p:txBody>
      </p:sp>
      <p:pic>
        <p:nvPicPr>
          <p:cNvPr id="5" name="Рисунок 4">
            <a:extLst>
              <a:ext uri="{FF2B5EF4-FFF2-40B4-BE49-F238E27FC236}">
                <a16:creationId xmlns:a16="http://schemas.microsoft.com/office/drawing/2014/main" id="{45983B41-549C-40F1-90DB-AE35B96BB89B}"/>
              </a:ext>
            </a:extLst>
          </p:cNvPr>
          <p:cNvPicPr>
            <a:picLocks noChangeAspect="1"/>
          </p:cNvPicPr>
          <p:nvPr/>
        </p:nvPicPr>
        <p:blipFill rotWithShape="1">
          <a:blip r:embed="rId2"/>
          <a:srcRect l="10001" t="35993" r="37400" b="7980"/>
          <a:stretch/>
        </p:blipFill>
        <p:spPr>
          <a:xfrm>
            <a:off x="1979712" y="3245842"/>
            <a:ext cx="4809728" cy="2880321"/>
          </a:xfrm>
          <a:prstGeom prst="rect">
            <a:avLst/>
          </a:prstGeom>
        </p:spPr>
      </p:pic>
    </p:spTree>
    <p:extLst>
      <p:ext uri="{BB962C8B-B14F-4D97-AF65-F5344CB8AC3E}">
        <p14:creationId xmlns:p14="http://schemas.microsoft.com/office/powerpoint/2010/main" val="2626442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FC12C4E4-83A8-45F8-8EAE-D69D71B809A0}"/>
              </a:ext>
            </a:extLst>
          </p:cNvPr>
          <p:cNvPicPr>
            <a:picLocks noGrp="1" noChangeAspect="1"/>
          </p:cNvPicPr>
          <p:nvPr>
            <p:ph idx="1"/>
          </p:nvPr>
        </p:nvPicPr>
        <p:blipFill rotWithShape="1">
          <a:blip r:embed="rId2"/>
          <a:srcRect l="11537" t="30861" r="40161" b="7090"/>
          <a:stretch/>
        </p:blipFill>
        <p:spPr>
          <a:xfrm>
            <a:off x="1488824" y="393636"/>
            <a:ext cx="6611568" cy="5843676"/>
          </a:xfrm>
        </p:spPr>
      </p:pic>
    </p:spTree>
    <p:extLst>
      <p:ext uri="{BB962C8B-B14F-4D97-AF65-F5344CB8AC3E}">
        <p14:creationId xmlns:p14="http://schemas.microsoft.com/office/powerpoint/2010/main" val="1623105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5107" y="3408"/>
            <a:ext cx="4553786" cy="6567960"/>
          </a:xfrm>
        </p:spPr>
      </p:pic>
    </p:spTree>
    <p:extLst>
      <p:ext uri="{BB962C8B-B14F-4D97-AF65-F5344CB8AC3E}">
        <p14:creationId xmlns:p14="http://schemas.microsoft.com/office/powerpoint/2010/main" val="3208906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230149"/>
            <a:ext cx="5616624" cy="6397701"/>
          </a:xfrm>
        </p:spPr>
      </p:pic>
    </p:spTree>
    <p:extLst>
      <p:ext uri="{BB962C8B-B14F-4D97-AF65-F5344CB8AC3E}">
        <p14:creationId xmlns:p14="http://schemas.microsoft.com/office/powerpoint/2010/main" val="2964068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7199"/>
          </a:xfrm>
        </p:spPr>
        <p:txBody>
          <a:bodyPr>
            <a:normAutofit fontScale="90000"/>
          </a:bodyPr>
          <a:lstStyle/>
          <a:p>
            <a:r>
              <a:rPr lang="uk-UA" dirty="0"/>
              <a:t>Завдання для самостійної роботи</a:t>
            </a:r>
            <a:endParaRPr lang="ru-RU" dirty="0"/>
          </a:p>
        </p:txBody>
      </p:sp>
      <p:sp>
        <p:nvSpPr>
          <p:cNvPr id="3" name="Объект 2"/>
          <p:cNvSpPr>
            <a:spLocks noGrp="1"/>
          </p:cNvSpPr>
          <p:nvPr>
            <p:ph idx="1"/>
          </p:nvPr>
        </p:nvSpPr>
        <p:spPr>
          <a:xfrm>
            <a:off x="457200" y="731838"/>
            <a:ext cx="8229600" cy="5394326"/>
          </a:xfrm>
        </p:spPr>
        <p:txBody>
          <a:bodyPr>
            <a:normAutofit/>
          </a:bodyPr>
          <a:lstStyle/>
          <a:p>
            <a:pPr algn="just"/>
            <a:r>
              <a:rPr lang="uk-UA" sz="2600" dirty="0"/>
              <a:t>1. </a:t>
            </a:r>
            <a:r>
              <a:rPr lang="uk-UA" sz="2400" dirty="0"/>
              <a:t>Ефективність застосування дихальних вправ (статичних, динамічних) при порушенні діяльності опорно-рухового апарату</a:t>
            </a:r>
          </a:p>
          <a:p>
            <a:pPr algn="just"/>
            <a:r>
              <a:rPr lang="uk-UA" sz="2400" dirty="0"/>
              <a:t>2.Ефективність застосування масажу при порушенні діяльності опорно-рухового апарату</a:t>
            </a:r>
          </a:p>
          <a:p>
            <a:pPr algn="just"/>
            <a:r>
              <a:rPr lang="uk-UA" sz="2400" dirty="0"/>
              <a:t>2.Ефективність застосування засобів фізіотерапії при порушенні діяльності опорно-рухового апарату </a:t>
            </a:r>
          </a:p>
          <a:p>
            <a:pPr algn="just"/>
            <a:r>
              <a:rPr lang="uk-UA" sz="2400" dirty="0"/>
              <a:t>3.Ефективність застосування тренажерів при порушенні діяльності опорно-рухового апарату </a:t>
            </a:r>
          </a:p>
          <a:p>
            <a:pPr algn="just"/>
            <a:r>
              <a:rPr lang="uk-UA" sz="2400" dirty="0"/>
              <a:t>4.Ефективність застосування </a:t>
            </a:r>
            <a:r>
              <a:rPr lang="uk-UA" sz="2400" dirty="0" err="1"/>
              <a:t>працетерапії</a:t>
            </a:r>
            <a:r>
              <a:rPr lang="uk-UA" sz="2400" dirty="0"/>
              <a:t> при порушенні діяльності опорно-рухового апарату</a:t>
            </a:r>
          </a:p>
          <a:p>
            <a:pPr algn="just"/>
            <a:r>
              <a:rPr lang="uk-UA" sz="2400" dirty="0"/>
              <a:t>5. Роль </a:t>
            </a:r>
            <a:r>
              <a:rPr lang="uk-UA" sz="2400" dirty="0" err="1"/>
              <a:t>стрейтчингу</a:t>
            </a:r>
            <a:r>
              <a:rPr lang="uk-UA" sz="2400" dirty="0"/>
              <a:t> у фізичній </a:t>
            </a:r>
            <a:r>
              <a:rPr lang="uk-UA" sz="2400"/>
              <a:t>терапії (</a:t>
            </a:r>
            <a:r>
              <a:rPr lang="uk-UA" sz="1800">
                <a:effectLst/>
                <a:latin typeface="Calibri" panose="020F0502020204030204" pitchFamily="34" charset="0"/>
                <a:ea typeface="Calibri" panose="020F0502020204030204" pitchFamily="34" charset="0"/>
                <a:cs typeface="Times New Roman" panose="02020603050405020304" pitchFamily="18" charset="0"/>
              </a:rPr>
              <a:t>види) </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приклади</a:t>
            </a:r>
          </a:p>
          <a:p>
            <a:pPr algn="just"/>
            <a:r>
              <a:rPr lang="uk-UA" sz="1800" dirty="0">
                <a:latin typeface="Calibri" panose="020F0502020204030204" pitchFamily="34" charset="0"/>
                <a:cs typeface="Times New Roman" panose="02020603050405020304" pitchFamily="18" charset="0"/>
              </a:rPr>
              <a:t>6. </a:t>
            </a:r>
            <a:r>
              <a:rPr lang="uk-UA" sz="2800" dirty="0">
                <a:latin typeface="Calibri" panose="020F0502020204030204" pitchFamily="34" charset="0"/>
                <a:cs typeface="Times New Roman" panose="02020603050405020304" pitchFamily="18" charset="0"/>
              </a:rPr>
              <a:t>Встань та  йди </a:t>
            </a:r>
            <a:r>
              <a:rPr lang="uk-UA" sz="1800" dirty="0">
                <a:latin typeface="Calibri" panose="020F0502020204030204" pitchFamily="34" charset="0"/>
                <a:cs typeface="Times New Roman" panose="02020603050405020304" pitchFamily="18" charset="0"/>
              </a:rPr>
              <a:t>(</a:t>
            </a:r>
            <a:r>
              <a:rPr lang="en-US" sz="2400" dirty="0" err="1"/>
              <a:t>Тест</a:t>
            </a:r>
            <a:r>
              <a:rPr lang="en-US" sz="2400" dirty="0"/>
              <a:t> Timed Up and Go Test (TUG</a:t>
            </a:r>
            <a:r>
              <a:rPr lang="en-US" sz="2800" dirty="0"/>
              <a:t>)</a:t>
            </a:r>
            <a:r>
              <a:rPr lang="uk-UA" sz="2800" dirty="0"/>
              <a:t>)</a:t>
            </a:r>
          </a:p>
          <a:p>
            <a:pPr algn="just"/>
            <a:endParaRPr lang="uk-UA" sz="2400" dirty="0"/>
          </a:p>
          <a:p>
            <a:pPr algn="just"/>
            <a:endParaRPr lang="uk-UA" dirty="0"/>
          </a:p>
          <a:p>
            <a:endParaRPr lang="uk-UA" dirty="0"/>
          </a:p>
          <a:p>
            <a:endParaRPr lang="uk-UA" dirty="0"/>
          </a:p>
        </p:txBody>
      </p:sp>
      <p:sp>
        <p:nvSpPr>
          <p:cNvPr id="4" name="Прямоугольник 3"/>
          <p:cNvSpPr/>
          <p:nvPr/>
        </p:nvSpPr>
        <p:spPr>
          <a:xfrm>
            <a:off x="2286000" y="2690336"/>
            <a:ext cx="4572000" cy="369332"/>
          </a:xfrm>
          <a:prstGeom prst="rect">
            <a:avLst/>
          </a:prstGeom>
        </p:spPr>
        <p:txBody>
          <a:bodyPr>
            <a:spAutoFit/>
          </a:bodyPr>
          <a:lstStyle/>
          <a:p>
            <a:endParaRPr lang="ru-RU" dirty="0"/>
          </a:p>
        </p:txBody>
      </p:sp>
    </p:spTree>
    <p:extLst>
      <p:ext uri="{BB962C8B-B14F-4D97-AF65-F5344CB8AC3E}">
        <p14:creationId xmlns:p14="http://schemas.microsoft.com/office/powerpoint/2010/main" val="246748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7016" y="404664"/>
            <a:ext cx="8605464" cy="6264696"/>
          </a:xfrm>
        </p:spPr>
        <p:txBody>
          <a:bodyPr>
            <a:normAutofit fontScale="47500" lnSpcReduction="20000"/>
          </a:bodyPr>
          <a:lstStyle/>
          <a:p>
            <a:pPr marL="0" indent="0" algn="ctr">
              <a:lnSpc>
                <a:spcPct val="107000"/>
              </a:lnSpc>
              <a:spcBef>
                <a:spcPts val="0"/>
              </a:spcBef>
              <a:buNone/>
            </a:pPr>
            <a:r>
              <a:rPr lang="ru-UA" sz="3800" b="1" dirty="0">
                <a:effectLst/>
                <a:latin typeface="Times New Roman" panose="02020603050405020304" pitchFamily="18" charset="0"/>
                <a:ea typeface="Calibri" panose="020F0502020204030204" pitchFamily="34" charset="0"/>
                <a:cs typeface="Times New Roman" panose="02020603050405020304" pitchFamily="18" charset="0"/>
              </a:rPr>
              <a:t>ЗАСОБИ ТА МЕТОДИ РЕАБІЛІТАЦІЙНОГО ВПЛИВУ </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buNone/>
            </a:pPr>
            <a:r>
              <a:rPr lang="ru-UA" sz="3800" b="1" dirty="0">
                <a:effectLst/>
                <a:latin typeface="Times New Roman" panose="02020603050405020304" pitchFamily="18" charset="0"/>
                <a:ea typeface="Calibri" panose="020F0502020204030204" pitchFamily="34" charset="0"/>
                <a:cs typeface="Times New Roman" panose="02020603050405020304" pitchFamily="18" charset="0"/>
              </a:rPr>
              <a:t>(ФІЗИЧНА ТЕРАПИЯ)</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buNone/>
            </a:pP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Засоби та методи: </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терапевтичні вправи: </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на зменшення болю та набряку</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 на розвиток сили </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на розвиток витривалості </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на підтримку амплітуди руху </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на гнучкість </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на мобілізацію суглобів (суглобова гра)</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 на рівновагу </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на координацію </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тренування рухових навичок та умінь (функціональне тренування: переміщення у ліжку, навички сидіння, переміщення поза межі ліжка, вставання, стояння, хода, користування допоміжними засобами для ходи та візком, користування протезами, самообслуговування та </a:t>
            </a:r>
            <a:r>
              <a:rPr lang="uk-UA" sz="3800" dirty="0" err="1">
                <a:effectLst/>
                <a:latin typeface="Times New Roman" panose="02020603050405020304" pitchFamily="18" charset="0"/>
                <a:ea typeface="Calibri" panose="020F0502020204030204" pitchFamily="34" charset="0"/>
                <a:cs typeface="Times New Roman" panose="02020603050405020304" pitchFamily="18" charset="0"/>
              </a:rPr>
              <a:t>самодогляд</a:t>
            </a: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позиціонування </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масаж</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3800" dirty="0" err="1">
                <a:effectLst/>
                <a:latin typeface="Times New Roman" panose="02020603050405020304" pitchFamily="18" charset="0"/>
                <a:ea typeface="Calibri" panose="020F0502020204030204" pitchFamily="34" charset="0"/>
                <a:cs typeface="Times New Roman" panose="02020603050405020304" pitchFamily="18" charset="0"/>
              </a:rPr>
              <a:t>постізометрична</a:t>
            </a: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релаксація</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3800" dirty="0" err="1">
                <a:effectLst/>
                <a:latin typeface="Times New Roman" panose="02020603050405020304" pitchFamily="18" charset="0"/>
                <a:ea typeface="Calibri" panose="020F0502020204030204" pitchFamily="34" charset="0"/>
                <a:cs typeface="Times New Roman" panose="02020603050405020304" pitchFamily="18" charset="0"/>
              </a:rPr>
              <a:t>преформовані</a:t>
            </a: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фізичні чинники: </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тепло</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 холод </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водні процедури </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3800" dirty="0" err="1">
                <a:effectLst/>
                <a:latin typeface="Times New Roman" panose="02020603050405020304" pitchFamily="18" charset="0"/>
                <a:ea typeface="Calibri" panose="020F0502020204030204" pitchFamily="34" charset="0"/>
                <a:cs typeface="Times New Roman" panose="02020603050405020304" pitchFamily="18" charset="0"/>
              </a:rPr>
              <a:t>преформована</a:t>
            </a:r>
            <a:r>
              <a:rPr lang="uk-UA" sz="3800" dirty="0">
                <a:effectLst/>
                <a:latin typeface="Times New Roman" panose="02020603050405020304" pitchFamily="18" charset="0"/>
                <a:ea typeface="Calibri" panose="020F0502020204030204" pitchFamily="34" charset="0"/>
                <a:cs typeface="Times New Roman" panose="02020603050405020304" pitchFamily="18" charset="0"/>
              </a:rPr>
              <a:t> електрична енергія</a:t>
            </a:r>
            <a:endParaRPr lang="ru-UA" sz="3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84400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6048672"/>
          </a:xfrm>
        </p:spPr>
        <p:txBody>
          <a:bodyPr/>
          <a:lstStyle/>
          <a:p>
            <a:pPr algn="just"/>
            <a:r>
              <a:rPr lang="uk-UA" dirty="0"/>
              <a:t>З великого арсеналу засобів та методів фізичної терапії, </a:t>
            </a:r>
            <a:r>
              <a:rPr lang="uk-UA" b="1" dirty="0"/>
              <a:t>терапевтичні вправи </a:t>
            </a:r>
            <a:r>
              <a:rPr lang="uk-UA" dirty="0"/>
              <a:t>займають одне з основних ролей, спрямованих на покращення або відновлення особистості функцію або для запобігання дисфункції</a:t>
            </a:r>
          </a:p>
          <a:p>
            <a:pPr algn="just"/>
            <a:endParaRPr lang="ru-RU" dirty="0"/>
          </a:p>
        </p:txBody>
      </p:sp>
      <p:pic>
        <p:nvPicPr>
          <p:cNvPr id="4"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3429000"/>
            <a:ext cx="3799850" cy="3096344"/>
          </a:xfrm>
          <a:prstGeom prst="rect">
            <a:avLst/>
          </a:prstGeom>
        </p:spPr>
      </p:pic>
    </p:spTree>
    <p:extLst>
      <p:ext uri="{BB962C8B-B14F-4D97-AF65-F5344CB8AC3E}">
        <p14:creationId xmlns:p14="http://schemas.microsoft.com/office/powerpoint/2010/main" val="1862762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Терапевтичні Вправи</a:t>
            </a:r>
            <a:endParaRPr lang="ru-RU" dirty="0"/>
          </a:p>
        </p:txBody>
      </p:sp>
      <p:sp>
        <p:nvSpPr>
          <p:cNvPr id="3" name="Объект 2"/>
          <p:cNvSpPr>
            <a:spLocks noGrp="1"/>
          </p:cNvSpPr>
          <p:nvPr>
            <p:ph idx="1"/>
          </p:nvPr>
        </p:nvSpPr>
        <p:spPr/>
        <p:txBody>
          <a:bodyPr/>
          <a:lstStyle/>
          <a:p>
            <a:pPr marL="0" indent="0" algn="just">
              <a:buNone/>
            </a:pPr>
            <a:r>
              <a:rPr lang="uk-UA" dirty="0"/>
              <a:t>	Для того щоб, зрозуміти, що таке терапевтичні вправи, потрібно зрозуміти, що називається фізичними вправами!?</a:t>
            </a:r>
          </a:p>
          <a:p>
            <a:pPr algn="just"/>
            <a:r>
              <a:rPr lang="uk-UA" b="1" dirty="0"/>
              <a:t>Фізичні вправи </a:t>
            </a:r>
            <a:r>
              <a:rPr lang="uk-UA" dirty="0"/>
              <a:t>– лише ті рухові дії, які спрямовані на вирішення завдань фізичного виховання і підпорядковані його закономірностям. </a:t>
            </a:r>
          </a:p>
          <a:p>
            <a:pPr algn="r"/>
            <a:r>
              <a:rPr lang="uk-UA" dirty="0"/>
              <a:t>Шиян, 2008</a:t>
            </a:r>
            <a:endParaRPr lang="ru-RU" dirty="0"/>
          </a:p>
        </p:txBody>
      </p:sp>
    </p:spTree>
    <p:extLst>
      <p:ext uri="{BB962C8B-B14F-4D97-AF65-F5344CB8AC3E}">
        <p14:creationId xmlns:p14="http://schemas.microsoft.com/office/powerpoint/2010/main" val="55756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229600" cy="1152128"/>
          </a:xfrm>
        </p:spPr>
        <p:txBody>
          <a:bodyPr>
            <a:normAutofit fontScale="90000"/>
          </a:bodyPr>
          <a:lstStyle/>
          <a:p>
            <a:r>
              <a:rPr lang="uk-UA" dirty="0"/>
              <a:t>СЛОВО</a:t>
            </a:r>
            <a:br>
              <a:rPr lang="uk-UA" dirty="0"/>
            </a:br>
            <a:endParaRPr lang="ru-RU" dirty="0"/>
          </a:p>
        </p:txBody>
      </p:sp>
      <p:sp>
        <p:nvSpPr>
          <p:cNvPr id="3" name="Объект 2"/>
          <p:cNvSpPr>
            <a:spLocks noGrp="1"/>
          </p:cNvSpPr>
          <p:nvPr>
            <p:ph idx="1"/>
          </p:nvPr>
        </p:nvSpPr>
        <p:spPr>
          <a:xfrm>
            <a:off x="611560" y="1355560"/>
            <a:ext cx="8229600" cy="4525963"/>
          </a:xfrm>
        </p:spPr>
        <p:txBody>
          <a:bodyPr/>
          <a:lstStyle/>
          <a:p>
            <a:pPr marL="0" indent="0">
              <a:buNone/>
            </a:pPr>
            <a:r>
              <a:rPr lang="uk-UA" dirty="0"/>
              <a:t>	</a:t>
            </a:r>
            <a:r>
              <a:rPr lang="uk-UA" sz="4000" dirty="0"/>
              <a:t>«</a:t>
            </a:r>
            <a:r>
              <a:rPr lang="uk-UA" sz="4000" b="1" dirty="0"/>
              <a:t>фізична</a:t>
            </a:r>
            <a:r>
              <a:rPr lang="uk-UA" sz="4000" dirty="0"/>
              <a:t>» 		</a:t>
            </a:r>
            <a:r>
              <a:rPr lang="uk-UA" sz="4000" b="1" dirty="0"/>
              <a:t>«вправа»</a:t>
            </a:r>
          </a:p>
          <a:p>
            <a:pPr marL="0" indent="0">
              <a:spcBef>
                <a:spcPts val="0"/>
              </a:spcBef>
              <a:buNone/>
            </a:pPr>
            <a:endParaRPr lang="uk-UA" sz="2400" dirty="0"/>
          </a:p>
          <a:p>
            <a:pPr marL="0" indent="0">
              <a:spcBef>
                <a:spcPts val="0"/>
              </a:spcBef>
              <a:buNone/>
            </a:pPr>
            <a:endParaRPr lang="uk-UA" sz="2400" dirty="0"/>
          </a:p>
          <a:p>
            <a:pPr marL="0" indent="0">
              <a:spcBef>
                <a:spcPts val="0"/>
              </a:spcBef>
              <a:buNone/>
            </a:pPr>
            <a:endParaRPr lang="uk-UA" sz="2400" dirty="0"/>
          </a:p>
          <a:p>
            <a:pPr marL="0" indent="0">
              <a:spcBef>
                <a:spcPts val="0"/>
              </a:spcBef>
              <a:buNone/>
            </a:pPr>
            <a:endParaRPr lang="uk-UA" sz="2400" dirty="0"/>
          </a:p>
        </p:txBody>
      </p:sp>
      <p:cxnSp>
        <p:nvCxnSpPr>
          <p:cNvPr id="5" name="Прямая со стрелкой 4"/>
          <p:cNvCxnSpPr/>
          <p:nvPr/>
        </p:nvCxnSpPr>
        <p:spPr>
          <a:xfrm>
            <a:off x="5148064" y="980728"/>
            <a:ext cx="457200" cy="374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flipH="1">
            <a:off x="3203848" y="898360"/>
            <a:ext cx="36004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 name="Таблица 10"/>
          <p:cNvGraphicFramePr>
            <a:graphicFrameLocks noGrp="1"/>
          </p:cNvGraphicFramePr>
          <p:nvPr>
            <p:extLst>
              <p:ext uri="{D42A27DB-BD31-4B8C-83A1-F6EECF244321}">
                <p14:modId xmlns:p14="http://schemas.microsoft.com/office/powerpoint/2010/main" val="3069109568"/>
              </p:ext>
            </p:extLst>
          </p:nvPr>
        </p:nvGraphicFramePr>
        <p:xfrm>
          <a:off x="899592" y="2060848"/>
          <a:ext cx="7536668" cy="4176464"/>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20000"/>
                    </a:ext>
                  </a:extLst>
                </a:gridCol>
                <a:gridCol w="3864260">
                  <a:extLst>
                    <a:ext uri="{9D8B030D-6E8A-4147-A177-3AD203B41FA5}">
                      <a16:colId xmlns:a16="http://schemas.microsoft.com/office/drawing/2014/main" val="20001"/>
                    </a:ext>
                  </a:extLst>
                </a:gridCol>
              </a:tblGrid>
              <a:tr h="4176464">
                <a:tc>
                  <a:txBody>
                    <a:bodyPr/>
                    <a:lstStyle/>
                    <a:p>
                      <a:pPr marL="0" indent="0" algn="ctr">
                        <a:spcBef>
                          <a:spcPts val="0"/>
                        </a:spcBef>
                        <a:buNone/>
                      </a:pPr>
                      <a:endParaRPr lang="uk-UA" sz="1800" dirty="0"/>
                    </a:p>
                    <a:p>
                      <a:pPr marL="0" indent="0" algn="ctr">
                        <a:spcBef>
                          <a:spcPts val="0"/>
                        </a:spcBef>
                        <a:buNone/>
                      </a:pPr>
                      <a:endParaRPr lang="uk-UA" sz="1800" dirty="0"/>
                    </a:p>
                    <a:p>
                      <a:pPr marL="0" indent="0" algn="ctr">
                        <a:spcBef>
                          <a:spcPts val="0"/>
                        </a:spcBef>
                        <a:buNone/>
                      </a:pPr>
                      <a:r>
                        <a:rPr lang="uk-UA" sz="1800" dirty="0"/>
                        <a:t>віддзеркалює характер </a:t>
                      </a:r>
                    </a:p>
                    <a:p>
                      <a:pPr marL="0" indent="0" algn="ctr">
                        <a:spcBef>
                          <a:spcPts val="0"/>
                        </a:spcBef>
                        <a:buNone/>
                      </a:pPr>
                      <a:r>
                        <a:rPr lang="uk-UA" sz="1800" dirty="0"/>
                        <a:t>виконуваної роботи </a:t>
                      </a:r>
                    </a:p>
                    <a:p>
                      <a:pPr marL="0" indent="0" algn="ctr">
                        <a:spcBef>
                          <a:spcPts val="0"/>
                        </a:spcBef>
                        <a:buNone/>
                      </a:pPr>
                      <a:r>
                        <a:rPr lang="uk-UA" sz="1800" dirty="0"/>
                        <a:t>(відрізняється наприклад, від розумової), що зовнішньо проявляється у вигляді переміщень тіла людини і його частин у просторі та часі</a:t>
                      </a:r>
                    </a:p>
                    <a:p>
                      <a:pPr marL="0" indent="0" algn="ctr">
                        <a:spcBef>
                          <a:spcPts val="0"/>
                        </a:spcBef>
                        <a:buNone/>
                      </a:pPr>
                      <a:r>
                        <a:rPr lang="uk-UA" baseline="0" dirty="0"/>
                        <a:t>(Шиян, 2008)</a:t>
                      </a:r>
                      <a:endParaRPr lang="ru-RU" sz="1800" dirty="0"/>
                    </a:p>
                    <a:p>
                      <a:endParaRPr lang="ru-RU" dirty="0"/>
                    </a:p>
                  </a:txBody>
                  <a:tcPr/>
                </a:tc>
                <a:tc>
                  <a:txBody>
                    <a:bodyPr/>
                    <a:lstStyle/>
                    <a:p>
                      <a:pPr algn="ctr"/>
                      <a:endParaRPr lang="uk-UA" dirty="0"/>
                    </a:p>
                    <a:p>
                      <a:pPr marL="285750" indent="-285750" algn="ctr">
                        <a:buFontTx/>
                        <a:buChar char="-"/>
                      </a:pPr>
                      <a:r>
                        <a:rPr lang="uk-UA" dirty="0"/>
                        <a:t>означає спрямовану повторюваність дії з</a:t>
                      </a:r>
                      <a:r>
                        <a:rPr lang="uk-UA" baseline="0" dirty="0"/>
                        <a:t> метою впливу на фізичні і психічні властивості людини та вдосконалення якості  її виконання (Шиян, 2008);</a:t>
                      </a:r>
                    </a:p>
                    <a:p>
                      <a:pPr marL="285750" indent="-285750" algn="ctr">
                        <a:buFontTx/>
                        <a:buChar char="-"/>
                      </a:pPr>
                      <a:endParaRPr lang="uk-UA" baseline="0" dirty="0"/>
                    </a:p>
                    <a:p>
                      <a:pPr marL="285750" indent="-285750" algn="ctr">
                        <a:buFontTx/>
                        <a:buChar char="-"/>
                      </a:pPr>
                      <a:r>
                        <a:rPr lang="uk-UA" baseline="0" dirty="0"/>
                        <a:t>це діяльність, яка підсилює або підтримує фізичну форму і загальне здоров'я та оздоровлення (</a:t>
                      </a:r>
                      <a:r>
                        <a:rPr lang="en-US" baseline="0" dirty="0"/>
                        <a:t>Fritz</a:t>
                      </a:r>
                      <a:r>
                        <a:rPr lang="uk-UA" baseline="0" dirty="0"/>
                        <a:t>,</a:t>
                      </a:r>
                      <a:r>
                        <a:rPr lang="en-US" baseline="0" dirty="0"/>
                        <a:t> 2013</a:t>
                      </a:r>
                      <a:r>
                        <a:rPr lang="uk-UA" baseline="0" dirty="0"/>
                        <a:t>).</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19158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rmAutofit fontScale="90000"/>
          </a:bodyPr>
          <a:lstStyle/>
          <a:p>
            <a:br>
              <a:rPr lang="ru-RU" sz="3100" dirty="0"/>
            </a:br>
            <a:br>
              <a:rPr lang="ru-RU" sz="3100" dirty="0"/>
            </a:br>
            <a:br>
              <a:rPr lang="ru-RU" sz="3100" dirty="0"/>
            </a:br>
            <a:br>
              <a:rPr lang="ru-RU" sz="3100" dirty="0"/>
            </a:br>
            <a:br>
              <a:rPr lang="ru-RU" sz="3100" dirty="0"/>
            </a:br>
            <a:br>
              <a:rPr lang="ru-RU" sz="3100" dirty="0"/>
            </a:br>
            <a:br>
              <a:rPr lang="ru-RU" sz="3100" dirty="0"/>
            </a:br>
            <a:br>
              <a:rPr lang="ru-RU" sz="3100" dirty="0"/>
            </a:br>
            <a:r>
              <a:rPr lang="uk-UA" sz="3100" dirty="0">
                <a:effectLst>
                  <a:outerShdw blurRad="38100" dist="38100" dir="2700000" algn="tl">
                    <a:srgbClr val="000000">
                      <a:alpha val="43137"/>
                    </a:srgbClr>
                  </a:outerShdw>
                </a:effectLst>
              </a:rPr>
              <a:t>Фізичні вправи </a:t>
            </a:r>
            <a:r>
              <a:rPr lang="uk-UA" sz="3100" dirty="0"/>
              <a:t>– рухи або дії, які використовуються для розвитку фізичних здібностей (якостей), органів і систем, для формування і вдосконалення рухових навиків.</a:t>
            </a:r>
            <a:br>
              <a:rPr lang="uk-UA" sz="3100" dirty="0"/>
            </a:br>
            <a:r>
              <a:rPr lang="uk-UA" sz="3100" i="1" dirty="0"/>
              <a:t>З одного боку </a:t>
            </a:r>
            <a:r>
              <a:rPr lang="uk-UA" sz="3100" dirty="0"/>
              <a:t>– це засіб фізичного вдосконалення, тілесного перетворення людини, її біологічного, психічного, інтелектуального, емоційного і соціального змісту. </a:t>
            </a:r>
            <a:br>
              <a:rPr lang="uk-UA" sz="3100" dirty="0"/>
            </a:br>
            <a:r>
              <a:rPr lang="uk-UA" sz="3100" i="1" dirty="0"/>
              <a:t>З другого боку </a:t>
            </a:r>
            <a:r>
              <a:rPr lang="uk-UA" sz="3100" dirty="0"/>
              <a:t>– це також і метод (спосіб) фізичного розвитку людини. Фізичні вправи є «наскрізним» засобом всіх видів фізичної культури, спорту, фізичної рекреації і реабілітації.</a:t>
            </a:r>
            <a:br>
              <a:rPr lang="uk-UA" sz="3100" dirty="0"/>
            </a:br>
            <a:endParaRPr lang="uk-UA" sz="3100" dirty="0"/>
          </a:p>
        </p:txBody>
      </p:sp>
    </p:spTree>
    <p:extLst>
      <p:ext uri="{BB962C8B-B14F-4D97-AF65-F5344CB8AC3E}">
        <p14:creationId xmlns:p14="http://schemas.microsoft.com/office/powerpoint/2010/main" val="2206019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80394"/>
          </a:xfrm>
        </p:spPr>
        <p:txBody>
          <a:bodyPr>
            <a:normAutofit fontScale="90000"/>
          </a:bodyPr>
          <a:lstStyle/>
          <a:p>
            <a:br>
              <a:rPr lang="uk-UA" sz="3600" dirty="0"/>
            </a:br>
            <a:r>
              <a:rPr lang="uk-UA" sz="3600" dirty="0"/>
              <a:t>З метою практичного використання фізичні вправи поділяються на: </a:t>
            </a:r>
            <a:br>
              <a:rPr lang="ru-RU" dirty="0"/>
            </a:br>
            <a:endParaRPr lang="ru-RU" dirty="0"/>
          </a:p>
        </p:txBody>
      </p:sp>
      <p:sp>
        <p:nvSpPr>
          <p:cNvPr id="3" name="Объект 2"/>
          <p:cNvSpPr>
            <a:spLocks noGrp="1"/>
          </p:cNvSpPr>
          <p:nvPr>
            <p:ph idx="1"/>
          </p:nvPr>
        </p:nvSpPr>
        <p:spPr>
          <a:xfrm>
            <a:off x="457200" y="1196752"/>
            <a:ext cx="8363272" cy="5400600"/>
          </a:xfrm>
        </p:spPr>
        <p:txBody>
          <a:bodyPr>
            <a:normAutofit fontScale="70000" lnSpcReduction="20000"/>
          </a:bodyPr>
          <a:lstStyle/>
          <a:p>
            <a:pPr marL="0" indent="0" algn="just">
              <a:buNone/>
            </a:pPr>
            <a:r>
              <a:rPr lang="uk-UA" b="1" u="sng" dirty="0"/>
              <a:t>гімнастичні</a:t>
            </a:r>
            <a:r>
              <a:rPr lang="uk-UA" dirty="0"/>
              <a:t> (впливають не тільки на різні системи організму загалом, але й на окремі групи м’язів, суглоби, дозволяючи відновити і розвинути такі рухові якості, як сила, спритність, швидкість, координація) поділяють на: </a:t>
            </a:r>
          </a:p>
          <a:p>
            <a:pPr marL="0" indent="0">
              <a:buNone/>
            </a:pPr>
            <a:r>
              <a:rPr lang="uk-UA" dirty="0">
                <a:sym typeface="Symbol"/>
              </a:rPr>
              <a:t></a:t>
            </a:r>
            <a:r>
              <a:rPr lang="uk-UA" dirty="0"/>
              <a:t> загально зміцнюючи (за ознаками поділяють на: </a:t>
            </a:r>
            <a:endParaRPr lang="ru-RU" dirty="0"/>
          </a:p>
          <a:p>
            <a:pPr marL="0" indent="0">
              <a:buNone/>
            </a:pPr>
            <a:r>
              <a:rPr lang="uk-UA" dirty="0"/>
              <a:t>	1) за активністю, </a:t>
            </a:r>
            <a:endParaRPr lang="ru-RU" dirty="0"/>
          </a:p>
          <a:p>
            <a:pPr marL="0" indent="0">
              <a:buNone/>
            </a:pPr>
            <a:r>
              <a:rPr lang="uk-UA" dirty="0"/>
              <a:t>	2) за анатомічною ознакою, </a:t>
            </a:r>
            <a:endParaRPr lang="ru-RU" dirty="0"/>
          </a:p>
          <a:p>
            <a:pPr marL="0" indent="0">
              <a:buNone/>
            </a:pPr>
            <a:r>
              <a:rPr lang="uk-UA" dirty="0"/>
              <a:t>	3) за видовою ознакою і характером вправ, </a:t>
            </a:r>
            <a:endParaRPr lang="ru-RU" dirty="0"/>
          </a:p>
          <a:p>
            <a:pPr marL="0" indent="0">
              <a:buNone/>
            </a:pPr>
            <a:r>
              <a:rPr lang="uk-UA" dirty="0"/>
              <a:t>	4) за ознакою використання предметів і снарядів); </a:t>
            </a:r>
            <a:endParaRPr lang="ru-RU" dirty="0"/>
          </a:p>
          <a:p>
            <a:pPr marL="0" indent="0" algn="just">
              <a:buNone/>
            </a:pPr>
            <a:r>
              <a:rPr lang="uk-UA" dirty="0">
                <a:sym typeface="Symbol"/>
              </a:rPr>
              <a:t></a:t>
            </a:r>
            <a:r>
              <a:rPr lang="uk-UA" dirty="0"/>
              <a:t> </a:t>
            </a:r>
            <a:r>
              <a:rPr lang="uk-UA" b="1" u="sng" dirty="0"/>
              <a:t>дихальні</a:t>
            </a:r>
            <a:r>
              <a:rPr lang="uk-UA" dirty="0"/>
              <a:t> – це гімнастичні вправи з довільною видозміною характеру і/або тривалості фаз дихального циклу, як в поєднанні з рухами тулуба і кінцівок, так і без них;</a:t>
            </a:r>
            <a:endParaRPr lang="ru-RU" dirty="0"/>
          </a:p>
          <a:p>
            <a:pPr marL="0" indent="0" algn="just">
              <a:buNone/>
            </a:pPr>
            <a:r>
              <a:rPr lang="en-US" dirty="0"/>
              <a:t> </a:t>
            </a:r>
            <a:r>
              <a:rPr lang="uk-UA" dirty="0">
                <a:sym typeface="Symbol"/>
              </a:rPr>
              <a:t></a:t>
            </a:r>
            <a:r>
              <a:rPr lang="uk-UA" dirty="0"/>
              <a:t> </a:t>
            </a:r>
            <a:r>
              <a:rPr lang="uk-UA" b="1" u="sng" dirty="0"/>
              <a:t>рефлекторні або фізіологічні вправи </a:t>
            </a:r>
            <a:r>
              <a:rPr lang="uk-UA" dirty="0"/>
              <a:t>використовуються у дітей у період </a:t>
            </a:r>
            <a:r>
              <a:rPr lang="uk-UA" dirty="0" err="1"/>
              <a:t>новонародження</a:t>
            </a:r>
            <a:r>
              <a:rPr lang="uk-UA" dirty="0"/>
              <a:t> (до 28 днів). Ці вправи засновані на природжених рухових рефлексах (рефлекс автоматичної ходьби, рефлекс повзання) або при патологічних станах (ДЦП).</a:t>
            </a:r>
            <a:endParaRPr lang="ru-RU" dirty="0"/>
          </a:p>
          <a:p>
            <a:endParaRPr lang="ru-RU" dirty="0"/>
          </a:p>
        </p:txBody>
      </p:sp>
    </p:spTree>
    <p:extLst>
      <p:ext uri="{BB962C8B-B14F-4D97-AF65-F5344CB8AC3E}">
        <p14:creationId xmlns:p14="http://schemas.microsoft.com/office/powerpoint/2010/main" val="355328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sp>
        <p:nvSpPr>
          <p:cNvPr id="3" name="Объект 2"/>
          <p:cNvSpPr>
            <a:spLocks noGrp="1"/>
          </p:cNvSpPr>
          <p:nvPr>
            <p:ph idx="1"/>
          </p:nvPr>
        </p:nvSpPr>
        <p:spPr>
          <a:xfrm>
            <a:off x="179512" y="692696"/>
            <a:ext cx="8507288" cy="5904656"/>
          </a:xfrm>
        </p:spPr>
        <p:txBody>
          <a:bodyPr>
            <a:normAutofit fontScale="92500"/>
          </a:bodyPr>
          <a:lstStyle/>
          <a:p>
            <a:pPr marL="0" lvl="0" indent="0" algn="just">
              <a:buNone/>
            </a:pPr>
            <a:r>
              <a:rPr lang="uk-UA" b="1" u="sng" dirty="0"/>
              <a:t>прикладні</a:t>
            </a:r>
            <a:r>
              <a:rPr lang="uk-UA" dirty="0"/>
              <a:t> (велика група вправ з основними життєво необхідними руховими діями природного типу. Вони включають способи пересування (ходіння, біг, стрибки, повзання, лазіння, метання і </a:t>
            </a:r>
            <a:r>
              <a:rPr lang="uk-UA" dirty="0" err="1"/>
              <a:t>т.ін</a:t>
            </a:r>
            <a:r>
              <a:rPr lang="uk-UA" dirty="0"/>
              <a:t>.); </a:t>
            </a:r>
            <a:endParaRPr lang="uk-UA" dirty="0">
              <a:sym typeface="Symbol"/>
            </a:endParaRPr>
          </a:p>
          <a:p>
            <a:pPr marL="0" lvl="0" indent="0" algn="just">
              <a:buNone/>
            </a:pPr>
            <a:r>
              <a:rPr lang="uk-UA" b="1" u="sng" dirty="0"/>
              <a:t>спортивні</a:t>
            </a:r>
            <a:r>
              <a:rPr lang="uk-UA" dirty="0"/>
              <a:t> (група вправ, пов’язаних з різними спортивними заняттями); </a:t>
            </a:r>
            <a:endParaRPr lang="uk-UA" dirty="0">
              <a:sym typeface="Symbol"/>
            </a:endParaRPr>
          </a:p>
          <a:p>
            <a:pPr marL="0" lvl="0" indent="0" algn="just">
              <a:buNone/>
            </a:pPr>
            <a:r>
              <a:rPr lang="uk-UA" b="1" u="sng" dirty="0"/>
              <a:t>ігри </a:t>
            </a:r>
            <a:r>
              <a:rPr lang="uk-UA" dirty="0"/>
              <a:t>(складні форми ациклічної м’язової діяльності профілактичного характеру, які застосовуються з метою нормалізації функцій або закріплення різних компенсацій. Важливим компонентом лікування є висока емоційність гри.)</a:t>
            </a:r>
            <a:endParaRPr lang="ru-RU" dirty="0"/>
          </a:p>
          <a:p>
            <a:pPr marL="0" indent="0">
              <a:buNone/>
            </a:pPr>
            <a:endParaRPr lang="ru-RU" dirty="0"/>
          </a:p>
        </p:txBody>
      </p:sp>
    </p:spTree>
    <p:extLst>
      <p:ext uri="{BB962C8B-B14F-4D97-AF65-F5344CB8AC3E}">
        <p14:creationId xmlns:p14="http://schemas.microsoft.com/office/powerpoint/2010/main" val="2112009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TotalTime>
  <Words>1597</Words>
  <Application>Microsoft Office PowerPoint</Application>
  <PresentationFormat>Экран (4:3)</PresentationFormat>
  <Paragraphs>149</Paragraphs>
  <Slides>28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Calibri</vt:lpstr>
      <vt:lpstr>Times New Roman</vt:lpstr>
      <vt:lpstr>TimesNewRomanPSMT</vt:lpstr>
      <vt:lpstr>YAFdJmH3i58_0</vt:lpstr>
      <vt:lpstr>Тема Office</vt:lpstr>
      <vt:lpstr>Презентация PowerPoint</vt:lpstr>
      <vt:lpstr>Комплексна модель реабілітаційного менеджменту</vt:lpstr>
      <vt:lpstr>Презентация PowerPoint</vt:lpstr>
      <vt:lpstr>Презентация PowerPoint</vt:lpstr>
      <vt:lpstr>Терапевтичні Вправи</vt:lpstr>
      <vt:lpstr>СЛОВО </vt:lpstr>
      <vt:lpstr>        Фізичні вправи – рухи або дії, які використовуються для розвитку фізичних здібностей (якостей), органів і систем, для формування і вдосконалення рухових навиків. З одного боку – це засіб фізичного вдосконалення, тілесного перетворення людини, її біологічного, психічного, інтелектуального, емоційного і соціального змісту.  З другого боку – це також і метод (спосіб) фізичного розвитку людини. Фізичні вправи є «наскрізним» засобом всіх видів фізичної культури, спорту, фізичної рекреації і реабілітації. </vt:lpstr>
      <vt:lpstr> З метою практичного використання фізичні вправи поділяються на:  </vt:lpstr>
      <vt:lpstr>Презентация PowerPoint</vt:lpstr>
      <vt:lpstr>Терапевтичні Вправи </vt:lpstr>
      <vt:lpstr>Терапевтичні Вправи </vt:lpstr>
      <vt:lpstr>Вплив терапевтичних вправ на організм людини</vt:lpstr>
      <vt:lpstr>Презентация PowerPoint</vt:lpstr>
      <vt:lpstr>Класифікація терапевтичних вправ</vt:lpstr>
      <vt:lpstr>Класифікація терапевтичних вправ</vt:lpstr>
      <vt:lpstr>Презентация PowerPoint</vt:lpstr>
      <vt:lpstr>Презентация PowerPoint</vt:lpstr>
      <vt:lpstr>Презентация PowerPoint</vt:lpstr>
      <vt:lpstr>Презентация PowerPoint</vt:lpstr>
      <vt:lpstr>Терапевтичні вправи поділяються на:</vt:lpstr>
      <vt:lpstr>Під час планування терапевтичних вправ застосовують принцип FITT або FITT-VP </vt:lpstr>
      <vt:lpstr>Методи проведення занять ТВ: </vt:lpstr>
      <vt:lpstr>Загальні принципи проведення занять терапевтичними вправми</vt:lpstr>
      <vt:lpstr>Кінематичні ланцюги</vt:lpstr>
      <vt:lpstr>Презентация PowerPoint</vt:lpstr>
      <vt:lpstr>Презентация PowerPoint</vt:lpstr>
      <vt:lpstr>Презентация PowerPoint</vt:lpstr>
      <vt:lpstr>Завдання для самостійної роботи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Клініко-фізіологічне обґрунтування застосування засобів фізичної реабілітації при порушені діяльності ОРА</dc:title>
  <cp:lastModifiedBy>Елена Бессарабова</cp:lastModifiedBy>
  <cp:revision>66</cp:revision>
  <dcterms:modified xsi:type="dcterms:W3CDTF">2025-09-23T21:08:14Z</dcterms:modified>
</cp:coreProperties>
</file>