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49" r:id="rId3"/>
    <p:sldId id="398" r:id="rId4"/>
    <p:sldId id="329" r:id="rId5"/>
    <p:sldId id="399" r:id="rId6"/>
    <p:sldId id="358" r:id="rId7"/>
    <p:sldId id="336" r:id="rId8"/>
    <p:sldId id="340" r:id="rId9"/>
    <p:sldId id="341" r:id="rId10"/>
    <p:sldId id="397" r:id="rId11"/>
    <p:sldId id="352" r:id="rId12"/>
    <p:sldId id="353" r:id="rId13"/>
    <p:sldId id="354" r:id="rId14"/>
    <p:sldId id="355" r:id="rId15"/>
    <p:sldId id="357" r:id="rId16"/>
    <p:sldId id="370" r:id="rId17"/>
    <p:sldId id="274" r:id="rId18"/>
    <p:sldId id="366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9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2" autoAdjust="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AF89E-D2F1-4FD2-A06F-9DBF7D318580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CD798-9EAF-4D1D-B7CD-C5E800E83C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5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Алгоритм обстеження у фізичній терапії при порушенні діяльності опорно-рухового апарату</a:t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50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D3DF4-E663-495D-BD59-54ED60D9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Активний рух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A71BFB-5B51-4D7B-82BF-EDD33CDF4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Коли і де під час руху виникає біль</a:t>
            </a:r>
          </a:p>
          <a:p>
            <a:r>
              <a:rPr lang="uk-UA" dirty="0"/>
              <a:t>Чи збільшує рух інтенсивність болю</a:t>
            </a:r>
          </a:p>
          <a:p>
            <a:r>
              <a:rPr lang="uk-UA" dirty="0"/>
              <a:t>Реакція хворого на біль</a:t>
            </a:r>
          </a:p>
          <a:p>
            <a:r>
              <a:rPr lang="uk-UA" dirty="0"/>
              <a:t>Обсяг обмеженого руху та його характер</a:t>
            </a:r>
          </a:p>
          <a:p>
            <a:r>
              <a:rPr lang="uk-UA" dirty="0" err="1"/>
              <a:t>Патерн</a:t>
            </a:r>
            <a:r>
              <a:rPr lang="uk-UA" dirty="0"/>
              <a:t> руху</a:t>
            </a:r>
          </a:p>
          <a:p>
            <a:r>
              <a:rPr lang="uk-UA" dirty="0"/>
              <a:t>Ритм і якість руху</a:t>
            </a:r>
          </a:p>
          <a:p>
            <a:r>
              <a:rPr lang="uk-UA" dirty="0"/>
              <a:t>Рухи в суміжних суглобах</a:t>
            </a:r>
          </a:p>
          <a:p>
            <a:r>
              <a:rPr lang="uk-UA" dirty="0"/>
              <a:t>Готовність пацієнта рухати сегментом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16103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sz="3100" dirty="0"/>
            </a:br>
            <a:br>
              <a:rPr lang="uk-UA" sz="3100" dirty="0"/>
            </a:br>
            <a:br>
              <a:rPr lang="uk-UA" sz="3100" dirty="0"/>
            </a:br>
            <a:br>
              <a:rPr lang="uk-UA" sz="3100" dirty="0"/>
            </a:br>
            <a:r>
              <a:rPr lang="uk-UA" sz="3100" i="1" dirty="0"/>
              <a:t>Дослідження пасивних рухів (інертні структури)</a:t>
            </a:r>
            <a:br>
              <a:rPr lang="uk-UA" sz="3100" i="1" dirty="0"/>
            </a:br>
            <a:r>
              <a:rPr lang="uk-UA" sz="3100" dirty="0"/>
              <a:t>Під час виконання фахівцем пасивного руху у суглобі до кінця його наявної амплітуди, завжди відчувається опір до подальшого руху. Цей опір називається кінцевим відчуттям </a:t>
            </a:r>
            <a:br>
              <a:rPr lang="uk-UA" sz="31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435280" cy="516572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uk-UA" sz="3600" dirty="0"/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uk-UA" sz="3600" dirty="0"/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uk-UA" sz="3600" dirty="0"/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uk-UA" sz="3600" dirty="0"/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uk-UA" sz="3600" b="1" dirty="0"/>
              <a:t>Нормальні кінцеві відчуття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uk-UA" sz="3800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Crimson Roman"/>
              </a:rPr>
              <a:t>Перше нормальне кінцеве </a:t>
            </a:r>
            <a:r>
              <a:rPr lang="en-US" sz="3800" dirty="0" err="1">
                <a:solidFill>
                  <a:srgbClr val="000000"/>
                </a:solidFill>
                <a:latin typeface="Crimson Roman"/>
              </a:rPr>
              <a:t>відчуття</a:t>
            </a:r>
            <a:r>
              <a:rPr lang="en-US" sz="3800" dirty="0">
                <a:solidFill>
                  <a:srgbClr val="000000"/>
                </a:solidFill>
                <a:latin typeface="Crimson Roman"/>
              </a:rPr>
              <a:t> «кістка до кістки» і характеризується як тверде й безболісне</a:t>
            </a:r>
            <a:r>
              <a:rPr lang="uk-UA" sz="3800" dirty="0">
                <a:solidFill>
                  <a:srgbClr val="000000"/>
                </a:solidFill>
                <a:latin typeface="Crimson Roman"/>
              </a:rPr>
              <a:t>.</a:t>
            </a:r>
            <a:r>
              <a:rPr lang="en-US" sz="3800" dirty="0">
                <a:solidFill>
                  <a:srgbClr val="000000"/>
                </a:solidFill>
                <a:latin typeface="Crimson Roman"/>
              </a:rPr>
              <a:t> </a:t>
            </a:r>
            <a:endParaRPr lang="uk-UA" sz="3800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Crimson Roman"/>
              </a:rPr>
              <a:t>Друге</a:t>
            </a:r>
            <a:r>
              <a:rPr lang="en-US" sz="3800" dirty="0">
                <a:solidFill>
                  <a:srgbClr val="000000"/>
                </a:solidFill>
                <a:latin typeface="Crimson Roman"/>
              </a:rPr>
              <a:t> «стискання м’яких тканин». </a:t>
            </a:r>
            <a:endParaRPr lang="uk-UA" sz="3800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Crimson Roman"/>
              </a:rPr>
              <a:t>Третє нормальне кінцеве </a:t>
            </a:r>
            <a:r>
              <a:rPr lang="en-US" sz="3800" dirty="0" err="1">
                <a:solidFill>
                  <a:srgbClr val="000000"/>
                </a:solidFill>
                <a:latin typeface="Crimson Roman"/>
              </a:rPr>
              <a:t>відчуття</a:t>
            </a:r>
            <a:r>
              <a:rPr lang="en-US" sz="3800" dirty="0">
                <a:solidFill>
                  <a:srgbClr val="000000"/>
                </a:solidFill>
                <a:latin typeface="Crimson Roman"/>
              </a:rPr>
              <a:t> «</a:t>
            </a:r>
            <a:r>
              <a:rPr lang="en-US" sz="3800" dirty="0" err="1">
                <a:solidFill>
                  <a:srgbClr val="000000"/>
                </a:solidFill>
                <a:latin typeface="Crimson Roman"/>
              </a:rPr>
              <a:t>розтяг</a:t>
            </a:r>
            <a:r>
              <a:rPr lang="en-US" sz="3800" dirty="0">
                <a:solidFill>
                  <a:srgbClr val="000000"/>
                </a:solidFill>
                <a:latin typeface="Crimson Roman"/>
              </a:rPr>
              <a:t> м’яких тканин». 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endParaRPr lang="uk-UA" sz="3800" dirty="0">
              <a:solidFill>
                <a:srgbClr val="000000"/>
              </a:solidFill>
              <a:latin typeface="Crimson Roman"/>
            </a:endParaRP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2600" dirty="0">
                <a:solidFill>
                  <a:srgbClr val="000000"/>
                </a:solidFill>
                <a:latin typeface="Crimson Roman"/>
              </a:rPr>
              <a:t>Нормальні кінцеві відчуття виникають у здорових суглобах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37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rimson Roman"/>
              </a:rPr>
              <a:t>Патологічні кінцеві відчуття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Патологічні кінцеві відчуття виникають при контрактурах.</a:t>
            </a:r>
            <a:endParaRPr lang="uk-UA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 Патологічні кінцеві відчуття виникають при передчасній зупинці руху в суглобі та вказують на низку проблем з обстежуваними структурами: розтягнення зв’язок, пошкодження капсули, наявність спайок, деформацій або сторонніх тіл у порожнині суглоба. </a:t>
            </a:r>
            <a:endParaRPr lang="uk-UA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Патологічні кінцеві відчуття можуть бути описаними так: </a:t>
            </a:r>
            <a:r>
              <a:rPr lang="en-US" b="1" dirty="0">
                <a:solidFill>
                  <a:srgbClr val="000000"/>
                </a:solidFill>
                <a:latin typeface="Crimson Roman"/>
              </a:rPr>
              <a:t>спазм м’яза 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– м’яз рефлекторно зупиняє рух у зв’язку із посиленням болю; </a:t>
            </a:r>
            <a:r>
              <a:rPr lang="en-US" b="1" dirty="0">
                <a:solidFill>
                  <a:srgbClr val="000000"/>
                </a:solidFill>
                <a:latin typeface="Crimson Roman"/>
              </a:rPr>
              <a:t>капсульне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 – подібне до нормального відчуття розтягу м’яких тканин, але виникає значно раніше, відчуття віддачі відсутнє; </a:t>
            </a:r>
            <a:r>
              <a:rPr lang="en-US" b="1" dirty="0">
                <a:solidFill>
                  <a:srgbClr val="000000"/>
                </a:solidFill>
                <a:latin typeface="Crimson Roman"/>
              </a:rPr>
              <a:t>кістка до кістки 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–подібне до нормального, але виникає раніше; </a:t>
            </a:r>
            <a:r>
              <a:rPr lang="en-US" b="1" dirty="0">
                <a:solidFill>
                  <a:srgbClr val="000000"/>
                </a:solidFill>
                <a:latin typeface="Crimson Roman"/>
              </a:rPr>
              <a:t>пружинистий блок 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– виникає ефект віддачі при найбільшій амплітуді; </a:t>
            </a:r>
            <a:r>
              <a:rPr lang="en-US" b="1" dirty="0">
                <a:solidFill>
                  <a:srgbClr val="000000"/>
                </a:solidFill>
                <a:latin typeface="Crimson Roman"/>
              </a:rPr>
              <a:t>порожнє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 – відсутність механічної протидії, але рух зупиняється через сильний біль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159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363272" cy="5361459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1.Патологічне кінцеве відчуття «спазм м’яза» є характерним для анталгічних контрактур. При ньому виникає швидке рефлекторне напруження м’язів</a:t>
            </a:r>
            <a:r>
              <a:rPr lang="uk-UA" dirty="0">
                <a:solidFill>
                  <a:srgbClr val="000000"/>
                </a:solidFill>
                <a:latin typeface="Crimson Roman"/>
              </a:rPr>
              <a:t>-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антагоністів, яке фізичний терапевт легко може пропальпувати. Пальпація допомагає диференціювати міогенну контрактуру, при якій зростання тонусу м’язів-антагоністів та опору рухові відбувається повільно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2. Капсульне патологічне кінцеве відчуття виникає при потовщеній суглобовій капсулі та найчастіше вказує на артрогенну контрактуру. При ураженій капсулі кожен суглоб має специфічний вид обмежень, який описується як пропорційне обмеження рухів у різних напрямках. Для більшості суглобів описано зразки капсульних обмежень. Фізичному терапевтові слід пам’ятати, що потовщена капсула обмежує рухливість суглоба в різних напрямках. При десмогенній контрактурі також виникає капсулярне відчуття, але рух обмежується переважно в одному напрямку.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760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3. Патологічне відчуття «кістка до кістки» виникає при деформаціях суглобових поверхонь унаслідок остеоартритів або внутрішньосуглобових переломів та є ознакою таких артрогенних контрактур, які практично не піддаються розробленню.</a:t>
            </a:r>
          </a:p>
          <a:p>
            <a:pPr algn="just">
              <a:lnSpc>
                <a:spcPct val="120000"/>
              </a:lnSpc>
            </a:pPr>
            <a:endParaRPr lang="en-US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4. «Пружинистий блок» виникає, коли поміж суглобові поверхні потрапляє</a:t>
            </a:r>
            <a:r>
              <a:rPr lang="uk-UA" dirty="0">
                <a:solidFill>
                  <a:srgbClr val="000000"/>
                </a:solidFill>
                <a:latin typeface="Crimson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частина хряща, кістки або розірваного меніска.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Crimson Roman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rimson Roman"/>
              </a:rPr>
              <a:t>5. «Порожнє» патологічне кінцеве відчуття можна спостерігати при гострих</a:t>
            </a:r>
            <a:r>
              <a:rPr lang="uk-UA" dirty="0">
                <a:solidFill>
                  <a:srgbClr val="000000"/>
                </a:solidFill>
                <a:latin typeface="Crimson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Crimson Roman"/>
              </a:rPr>
              <a:t>артритах, періартритах, пухлинах. У таких станах розроблення не проводять.</a:t>
            </a:r>
          </a:p>
          <a:p>
            <a:pPr algn="ctr">
              <a:lnSpc>
                <a:spcPts val="4325"/>
              </a:lnSpc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Crimson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545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5736" t="16551" r="30964" b="23262"/>
          <a:stretch/>
        </p:blipFill>
        <p:spPr bwMode="auto">
          <a:xfrm>
            <a:off x="323528" y="548681"/>
            <a:ext cx="8712968" cy="5458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5457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3918" r="16105" b="20117"/>
          <a:stretch/>
        </p:blipFill>
        <p:spPr bwMode="auto">
          <a:xfrm>
            <a:off x="107504" y="311076"/>
            <a:ext cx="8901112" cy="555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655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Визначення амплітуди рухів у суглобах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Вимірювання</a:t>
            </a:r>
            <a:r>
              <a:rPr lang="ru-RU" sz="2400" dirty="0"/>
              <a:t> </a:t>
            </a:r>
            <a:r>
              <a:rPr lang="ru-RU" sz="2400" dirty="0" err="1"/>
              <a:t>рухів</a:t>
            </a:r>
            <a:r>
              <a:rPr lang="ru-RU" sz="2400" dirty="0"/>
              <a:t> </a:t>
            </a:r>
            <a:r>
              <a:rPr lang="ru-RU" sz="2400" dirty="0" err="1"/>
              <a:t>проводять</a:t>
            </a:r>
            <a:r>
              <a:rPr lang="ru-RU" sz="2400" dirty="0"/>
              <a:t>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гоніометра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err="1"/>
              <a:t>Обмеження</a:t>
            </a:r>
            <a:r>
              <a:rPr lang="ru-RU" sz="2400" dirty="0"/>
              <a:t> </a:t>
            </a:r>
            <a:r>
              <a:rPr lang="ru-RU" sz="2400" dirty="0" err="1"/>
              <a:t>рухів</a:t>
            </a:r>
            <a:r>
              <a:rPr lang="ru-RU" sz="2400" dirty="0"/>
              <a:t> у </a:t>
            </a:r>
            <a:r>
              <a:rPr lang="ru-RU" sz="2400" dirty="0" err="1"/>
              <a:t>суглобі</a:t>
            </a:r>
            <a:r>
              <a:rPr lang="ru-RU" sz="2400" dirty="0"/>
              <a:t> </a:t>
            </a:r>
            <a:r>
              <a:rPr lang="ru-RU" sz="2400" dirty="0" err="1"/>
              <a:t>називається</a:t>
            </a:r>
            <a:r>
              <a:rPr lang="ru-RU" sz="2400" dirty="0"/>
              <a:t> контрактурою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13" y="2204863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88294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27612" r="28844" b="22461"/>
          <a:stretch/>
        </p:blipFill>
        <p:spPr bwMode="auto">
          <a:xfrm>
            <a:off x="323528" y="332656"/>
            <a:ext cx="8460432" cy="626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641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3740E-8C7F-4E75-B637-679CE4FBB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62D18-305D-4392-9B05-DE4A8C0B0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FD2C3B-07AD-4FB3-9E4C-23356F95F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38" y="379314"/>
            <a:ext cx="4217018" cy="6381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E14D52-F8FA-4B27-95F5-11ABEFAE1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156" y="197359"/>
            <a:ext cx="4155378" cy="65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9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4636" t="12940" r="30880" b="23949"/>
          <a:stretch/>
        </p:blipFill>
        <p:spPr bwMode="auto">
          <a:xfrm>
            <a:off x="755576" y="764704"/>
            <a:ext cx="8064895" cy="5289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475656" y="188640"/>
            <a:ext cx="6192688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n>
                  <a:solidFill>
                    <a:schemeClr val="tx1"/>
                  </a:solidFill>
                </a:ln>
              </a:rPr>
              <a:t>Тестування  тканин вибірковим напруженнчм</a:t>
            </a:r>
            <a:endParaRPr lang="ru-RU" sz="2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42838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F1E6-DBDA-43A9-BB24-A3B2D52D8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CA1754-6FE3-4B6B-8A95-F2E2CB3C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8A3CB-27EF-43DC-A3AA-B745E60C1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4536504" cy="69325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0204DB-7675-4B2A-BCD3-E4B5F21C6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775" y="74575"/>
            <a:ext cx="3820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9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59663-A7F7-4BEA-ADF5-FF31EADF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420259-FD23-4FA0-A9FB-EC370253C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404664"/>
            <a:ext cx="3603420" cy="62891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027CA5-8138-45C2-AE78-2C315643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79" y="120258"/>
            <a:ext cx="4150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3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25D09-BA1B-45C4-8106-023B1BE8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6A40713-46D0-40DB-B551-FFE637C9C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406" y="111800"/>
            <a:ext cx="4030394" cy="656914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1A492-DD9B-4EBA-A758-34F894ED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638"/>
            <a:ext cx="3663604" cy="64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5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F0FB5-94F7-4E57-AC46-E9D55AD8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C539E7-DE5A-461D-8FE8-68E8776B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E6DAB-9DA9-436B-8CEA-DFD76B34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3" y="259434"/>
            <a:ext cx="431196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49BCDE-5F33-4125-AA7A-F3FE76D57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46" y="229451"/>
            <a:ext cx="431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8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B0EB7-3F7A-495E-B705-4EF7DD9D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A0D1DD-30D2-4BF7-9E57-D6A6E6842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2AF894-2D4F-411B-9380-CAC9926C5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" y="99541"/>
            <a:ext cx="4624864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B37E7-9DE7-4E7E-8467-2D13D352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540" y="116632"/>
            <a:ext cx="482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24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6AD3D-45E7-4ADC-9AD2-6EE1ED8F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0E8150-CD81-44B5-9F90-F9C114BB1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020" y="476672"/>
            <a:ext cx="4005271" cy="62373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FD2592-C506-420F-A002-2E551AB5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13" y="0"/>
            <a:ext cx="4304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8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D8004-2D8E-43EF-B1A9-0A0BB46B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D139955-86D4-475F-A98E-07DBA3ECC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39" y="274638"/>
            <a:ext cx="3865955" cy="652504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B3F1BF-AECE-48F6-8954-40920778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5" y="58316"/>
            <a:ext cx="422599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7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E07E-5B95-4809-8D66-770CFE32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29149D-8698-44FF-A894-3AEAF780C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185B8C-974D-4FB8-8B8C-F22EF0B8F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6" y="476672"/>
            <a:ext cx="4473355" cy="61758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59C4F3-4880-4A41-8BDF-BA688AFA4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867" y="0"/>
            <a:ext cx="467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8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5F77A-6D4D-413C-999A-6A4FA5D1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D92AA-0B6D-4D63-B61A-2B287D950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386B3C-DB45-4FD3-945D-53052956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447" y="0"/>
            <a:ext cx="470262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8D8A0D-040A-43E7-971D-08EA1D20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3" y="0"/>
            <a:ext cx="4586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65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4403C-62E8-4055-A7FA-E0ED29F7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41FD5C-E835-40B2-8914-BAC5B38B3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748966"/>
            <a:ext cx="3456384" cy="568863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F55D3-6D27-48BA-A072-012928F59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089" y="108012"/>
            <a:ext cx="4370861" cy="647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4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B7B742-9459-4D6C-A99E-2CF16298E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04" t="632" r="16904" b="7090"/>
          <a:stretch/>
        </p:blipFill>
        <p:spPr>
          <a:xfrm>
            <a:off x="1115616" y="466384"/>
            <a:ext cx="6912768" cy="5925231"/>
          </a:xfrm>
        </p:spPr>
      </p:pic>
    </p:spTree>
    <p:extLst>
      <p:ext uri="{BB962C8B-B14F-4D97-AF65-F5344CB8AC3E}">
        <p14:creationId xmlns:p14="http://schemas.microsoft.com/office/powerpoint/2010/main" val="1254155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7050C-9FD0-482C-93D9-08FFFC64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002234"/>
          </a:xfrm>
        </p:spPr>
        <p:txBody>
          <a:bodyPr>
            <a:normAutofit fontScale="90000"/>
          </a:bodyPr>
          <a:lstStyle/>
          <a:p>
            <a:br>
              <a:rPr lang="uk-UA" sz="2400" dirty="0"/>
            </a:br>
            <a:r>
              <a:rPr lang="uk-UA" sz="2400" dirty="0"/>
              <a:t>Нерухоме плече гоніометра орієнтоване на передню верхню клубову ость, рухоме плече на </a:t>
            </a:r>
            <a:r>
              <a:rPr lang="uk-UA" sz="2400" dirty="0" err="1"/>
              <a:t>горбистість</a:t>
            </a:r>
            <a:r>
              <a:rPr lang="uk-UA" sz="2400" dirty="0"/>
              <a:t> великогомілкової кістки, вісь зорієнтована на середину надколінка</a:t>
            </a:r>
            <a:br>
              <a:rPr lang="uk-UA" sz="2400" dirty="0"/>
            </a:br>
            <a:r>
              <a:rPr lang="uk-UA" sz="2400" dirty="0"/>
              <a:t>НОРМА</a:t>
            </a:r>
            <a:br>
              <a:rPr lang="uk-UA" sz="2400" dirty="0"/>
            </a:br>
            <a:r>
              <a:rPr lang="uk-UA" sz="2400" dirty="0"/>
              <a:t>Жінки – 15-20</a:t>
            </a:r>
            <a:br>
              <a:rPr lang="uk-UA" sz="2400" dirty="0"/>
            </a:br>
            <a:r>
              <a:rPr lang="uk-UA" sz="2400" dirty="0"/>
              <a:t>Чоловіки – 10-15</a:t>
            </a:r>
            <a:endParaRPr lang="ru-UA" sz="2400" dirty="0"/>
          </a:p>
        </p:txBody>
      </p:sp>
      <p:pic>
        <p:nvPicPr>
          <p:cNvPr id="4" name="Picture 4" descr="Genu Valgum — Вікіпедія">
            <a:extLst>
              <a:ext uri="{FF2B5EF4-FFF2-40B4-BE49-F238E27FC236}">
                <a16:creationId xmlns:a16="http://schemas.microsoft.com/office/drawing/2014/main" id="{3CDD7296-282A-4DBD-9106-8E2EF377EB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18381"/>
            <a:ext cx="2095238" cy="37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ysio Sapiens - ЗНАЧЕНИЕ УГЛА Q 👨‍⚕️ Направление и величина силы  четырехглавой мышцы бедра оказывают большое влияние на биомеханику  пателло-феморального сустава. Вектор силы квадрицепса ориентирован  латерально по отношению к линии сустава. Поскольку">
            <a:extLst>
              <a:ext uri="{FF2B5EF4-FFF2-40B4-BE49-F238E27FC236}">
                <a16:creationId xmlns:a16="http://schemas.microsoft.com/office/drawing/2014/main" id="{845F21D4-3C0F-4E86-89F4-CB929F7B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09116"/>
            <a:ext cx="4116357" cy="39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984F35-DF6C-4FA2-B33F-0D21C8BD3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25" t="35634" r="15114" b="8680"/>
          <a:stretch/>
        </p:blipFill>
        <p:spPr>
          <a:xfrm>
            <a:off x="444588" y="620688"/>
            <a:ext cx="8435280" cy="5373723"/>
          </a:xfrm>
        </p:spPr>
      </p:pic>
    </p:spTree>
    <p:extLst>
      <p:ext uri="{BB962C8B-B14F-4D97-AF65-F5344CB8AC3E}">
        <p14:creationId xmlns:p14="http://schemas.microsoft.com/office/powerpoint/2010/main" val="59293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978EE-5B3D-43E3-9ABB-2B966CEF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Ізометричне напруження м'язу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F205A6-E3D2-44DC-9875-7779FF6A5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/>
              <a:t>Напруження м'язу, коли довжина залишається незмінною. </a:t>
            </a:r>
          </a:p>
          <a:p>
            <a:pPr algn="just"/>
            <a:r>
              <a:rPr lang="uk-UA" dirty="0"/>
              <a:t>Виконується в нещільно-укладеному положенні. </a:t>
            </a:r>
          </a:p>
          <a:p>
            <a:pPr algn="just"/>
            <a:r>
              <a:rPr lang="uk-UA" dirty="0"/>
              <a:t>Використовується для оцінки скорочувальних структур.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13342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Нещільно</a:t>
            </a:r>
            <a:r>
              <a:rPr lang="en-US" dirty="0"/>
              <a:t>-</a:t>
            </a:r>
            <a:r>
              <a:rPr lang="uk-UA" dirty="0"/>
              <a:t>укладене положення / </a:t>
            </a:r>
            <a:r>
              <a:rPr lang="en-US" dirty="0"/>
              <a:t>open-packed position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зв</a:t>
            </a:r>
            <a:r>
              <a:rPr lang="en-US" dirty="0"/>
              <a:t>’</a:t>
            </a:r>
            <a:r>
              <a:rPr lang="uk-UA" dirty="0"/>
              <a:t>язка та капсула не натягнуті</a:t>
            </a:r>
          </a:p>
          <a:p>
            <a:r>
              <a:rPr lang="uk-UA" dirty="0"/>
              <a:t>суглобові поверхні не стиснуті</a:t>
            </a:r>
          </a:p>
          <a:p>
            <a:r>
              <a:rPr lang="en-US" dirty="0">
                <a:solidFill>
                  <a:srgbClr val="000000"/>
                </a:solidFill>
              </a:rPr>
              <a:t>приблизно половина амплітуди між щільно укладеним і протилежним рухом у суглобі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 положення для діагностики та втручання</a:t>
            </a:r>
          </a:p>
          <a:p>
            <a:pPr marL="0" indent="0">
              <a:buNone/>
            </a:pPr>
            <a:r>
              <a:rPr lang="uk-UA" dirty="0"/>
              <a:t>положення при запалені та набряку суглоба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699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Щільно</a:t>
            </a:r>
            <a:r>
              <a:rPr lang="en-US" dirty="0"/>
              <a:t>-</a:t>
            </a:r>
            <a:r>
              <a:rPr lang="uk-UA" dirty="0"/>
              <a:t>укладене положення / </a:t>
            </a:r>
            <a:r>
              <a:rPr lang="en-US" dirty="0"/>
              <a:t>closed-packed position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uk-UA" dirty="0"/>
              <a:t>суглобові поверхні конгруетно стиснуті</a:t>
            </a:r>
          </a:p>
          <a:p>
            <a:r>
              <a:rPr lang="uk-UA" dirty="0"/>
              <a:t>- зв</a:t>
            </a:r>
            <a:r>
              <a:rPr lang="en-US" dirty="0"/>
              <a:t>’</a:t>
            </a:r>
            <a:r>
              <a:rPr lang="uk-UA" dirty="0"/>
              <a:t>язка та капсула натягнуті</a:t>
            </a:r>
          </a:p>
          <a:p>
            <a:pPr algn="just"/>
            <a:r>
              <a:rPr lang="uk-UA" dirty="0"/>
              <a:t>- внутрішньокапсульна порожнина мінімальна</a:t>
            </a:r>
          </a:p>
          <a:p>
            <a:pPr algn="just"/>
            <a:r>
              <a:rPr lang="uk-UA" dirty="0"/>
              <a:t>- кінцівка може передавати зусилля зі сегмента на сегмент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01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025" y="8879"/>
            <a:ext cx="8784975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Процедура виконання:</a:t>
            </a:r>
          </a:p>
          <a:p>
            <a:pPr algn="ctr"/>
            <a:r>
              <a:rPr lang="uk-UA" sz="3200" dirty="0"/>
              <a:t>Ізометричне напруження (Тест з опором)</a:t>
            </a:r>
            <a:endParaRPr lang="ru-RU" sz="3200" dirty="0"/>
          </a:p>
          <a:p>
            <a:endParaRPr lang="ru-RU" dirty="0"/>
          </a:p>
          <a:p>
            <a:r>
              <a:rPr lang="ru-RU" dirty="0"/>
              <a:t>• пацієнт займає визначене (стандартне) для кожного суглоба зручне та стабільне положення; </a:t>
            </a:r>
          </a:p>
          <a:p>
            <a:r>
              <a:rPr lang="ru-RU" dirty="0"/>
              <a:t>• суглоб перебуває в середньофізіологічному (нещільно укладеному) положенні, щоб зменшити навантаження на інертні структури; </a:t>
            </a:r>
          </a:p>
          <a:p>
            <a:r>
              <a:rPr lang="ru-RU" dirty="0"/>
              <a:t>• якщо у стартовому положенні є суглобовий біль, то тестування необхідно виконувати в безболісній точці амплітуди; </a:t>
            </a:r>
          </a:p>
          <a:p>
            <a:r>
              <a:rPr lang="ru-RU" dirty="0"/>
              <a:t>• фахівець однією рукою стабілізує проксимальний сегмент суглоба, утримуючи його за дистальну частину, а іншу руку накладає на дистальну частину дистального сегмента; </a:t>
            </a:r>
          </a:p>
          <a:p>
            <a:r>
              <a:rPr lang="ru-RU" dirty="0"/>
              <a:t>• дає вказівку пацієнтові утримувати вихідне положення та не допустити руху в суглобі; </a:t>
            </a:r>
          </a:p>
          <a:p>
            <a:r>
              <a:rPr lang="ru-RU" dirty="0"/>
              <a:t>• фахівець протиставляє силі пацієнта свою силу (не навпаки!); </a:t>
            </a:r>
          </a:p>
          <a:p>
            <a:r>
              <a:rPr lang="ru-RU" dirty="0"/>
              <a:t>• фахівець створює навантаження на дистальну частину дистального сегмента, а пацієнт протидіє; </a:t>
            </a:r>
          </a:p>
          <a:p>
            <a:r>
              <a:rPr lang="ru-RU" dirty="0"/>
              <a:t>• фахівець плавно нарощує навантаження до моменту, коли пацієнт уже не може утримувати задане положення і в суглобі ледь починається рух; це навантаження відповідає максимальному м’язовому напруженню пацієнта, яке фахівець повинен запам’ятати й оцінити як нормальне або слабке; </a:t>
            </a:r>
          </a:p>
          <a:p>
            <a:r>
              <a:rPr lang="ru-RU" dirty="0"/>
              <a:t>• у момент початку руху фахівець негайно плавно послаблює навантаження, не допускаючи руху в суглобі; </a:t>
            </a:r>
          </a:p>
          <a:p>
            <a:r>
              <a:rPr lang="ru-RU" dirty="0"/>
              <a:t>• тривалість навантаження становить приблизно 5 секунд. </a:t>
            </a:r>
          </a:p>
        </p:txBody>
      </p:sp>
    </p:spTree>
    <p:extLst>
      <p:ext uri="{BB962C8B-B14F-4D97-AF65-F5344CB8AC3E}">
        <p14:creationId xmlns:p14="http://schemas.microsoft.com/office/powerpoint/2010/main" val="147324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36145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1" dirty="0"/>
              <a:t>Для оцінки обстежувальних скорочувальних структур беруть до уваги силу напруження </a:t>
            </a:r>
          </a:p>
          <a:p>
            <a:pPr algn="ctr"/>
            <a:r>
              <a:rPr lang="uk-UA" b="1" dirty="0"/>
              <a:t>інтенсивність болю</a:t>
            </a:r>
          </a:p>
          <a:p>
            <a:pPr>
              <a:buFontTx/>
              <a:buChar char="-"/>
            </a:pPr>
            <a:r>
              <a:rPr lang="uk-UA" dirty="0"/>
              <a:t>сильне та безболісне напруження – норма</a:t>
            </a:r>
          </a:p>
          <a:p>
            <a:pPr algn="just">
              <a:buFontTx/>
              <a:buChar char="-"/>
            </a:pPr>
            <a:r>
              <a:rPr lang="uk-UA" dirty="0"/>
              <a:t>сильне (відносно) та болюче напруження – розтягнення мяза 1-2 ступеня, тендиніт</a:t>
            </a:r>
          </a:p>
          <a:p>
            <a:pPr algn="just">
              <a:buFontTx/>
              <a:buChar char="-"/>
            </a:pPr>
            <a:r>
              <a:rPr lang="en-US" dirty="0"/>
              <a:t>c</a:t>
            </a:r>
            <a:r>
              <a:rPr lang="uk-UA" dirty="0"/>
              <a:t>лабке та безболісне – давні розриви тестованого м</a:t>
            </a:r>
            <a:r>
              <a:rPr lang="en-US" dirty="0"/>
              <a:t>’</a:t>
            </a:r>
            <a:r>
              <a:rPr lang="uk-UA" dirty="0"/>
              <a:t>яза (загоєний розтяг 3 ступеня), дисфункція нерва, що інервує м</a:t>
            </a:r>
            <a:r>
              <a:rPr lang="en-US" dirty="0"/>
              <a:t>’</a:t>
            </a:r>
            <a:r>
              <a:rPr lang="uk-UA" dirty="0"/>
              <a:t>яз</a:t>
            </a:r>
            <a:endParaRPr lang="en-US" dirty="0"/>
          </a:p>
          <a:p>
            <a:pPr algn="just">
              <a:buFontTx/>
              <a:buChar char="-"/>
            </a:pPr>
            <a:r>
              <a:rPr lang="uk-UA" dirty="0"/>
              <a:t>Слабке та болюче – значні порушення: перелом, пухлина у м</a:t>
            </a:r>
            <a:r>
              <a:rPr lang="en-US" dirty="0"/>
              <a:t>’</a:t>
            </a:r>
            <a:r>
              <a:rPr lang="uk-UA" dirty="0"/>
              <a:t>язі або кістці – слабкість виникає через рефлекторну затримку роботи м</a:t>
            </a:r>
            <a:r>
              <a:rPr lang="en-US" dirty="0"/>
              <a:t>’</a:t>
            </a:r>
            <a:r>
              <a:rPr lang="uk-UA" dirty="0"/>
              <a:t>яза</a:t>
            </a:r>
            <a:endParaRPr lang="en-US" dirty="0"/>
          </a:p>
          <a:p>
            <a:pPr>
              <a:buFontTx/>
              <a:buChar char="-"/>
            </a:pPr>
            <a:endParaRPr lang="uk-UA" dirty="0"/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057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3798</TotalTime>
  <Words>879</Words>
  <Application>Microsoft Office PowerPoint</Application>
  <PresentationFormat>Экран (4:3)</PresentationFormat>
  <Paragraphs>79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Crimson Roman</vt:lpstr>
      <vt:lpstr>Тема Office</vt:lpstr>
      <vt:lpstr>Алгоритм обстеження у фізичній терапії при порушенні діяльності опорно-рухового апарату </vt:lpstr>
      <vt:lpstr>Презентация PowerPoint</vt:lpstr>
      <vt:lpstr>Презентация PowerPoint</vt:lpstr>
      <vt:lpstr>Презентация PowerPoint</vt:lpstr>
      <vt:lpstr>Ізометричне напруження м'язу</vt:lpstr>
      <vt:lpstr>Нещільно-укладене положення / open-packed position</vt:lpstr>
      <vt:lpstr>Щільно-укладене положення / closed-packed position</vt:lpstr>
      <vt:lpstr>Презентация PowerPoint</vt:lpstr>
      <vt:lpstr>Презентация PowerPoint</vt:lpstr>
      <vt:lpstr>Активний рух</vt:lpstr>
      <vt:lpstr>    Дослідження пасивних рухів (інертні структури) Під час виконання фахівцем пасивного руху у суглобі до кінця його наявної амплітуди, завжди відчувається опір до подальшого руху. Цей опір називається кінцевим відчуттям  </vt:lpstr>
      <vt:lpstr>Патологічні кінцеві відчуття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Визначення амплітуди рухів у суглобах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Нерухоме плече гоніометра орієнтоване на передню верхню клубову ость, рухоме плече на горбистість великогомілкової кістки, вісь зорієнтована на середину надколінка НОРМА Жінки – 15-20 Чоловіки – 10-15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обстеження травматологічних та ортопедичних хворих </dc:title>
  <cp:lastModifiedBy>Елена Бессарабова</cp:lastModifiedBy>
  <cp:revision>194</cp:revision>
  <dcterms:modified xsi:type="dcterms:W3CDTF">2025-09-24T17:26:42Z</dcterms:modified>
</cp:coreProperties>
</file>