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57"/>
  </p:notesMasterIdLst>
  <p:sldIdLst>
    <p:sldId id="256" r:id="rId4"/>
    <p:sldId id="264" r:id="rId5"/>
    <p:sldId id="263" r:id="rId6"/>
    <p:sldId id="294" r:id="rId7"/>
    <p:sldId id="367" r:id="rId8"/>
    <p:sldId id="295" r:id="rId9"/>
    <p:sldId id="316" r:id="rId10"/>
    <p:sldId id="317" r:id="rId11"/>
    <p:sldId id="297" r:id="rId12"/>
    <p:sldId id="298" r:id="rId13"/>
    <p:sldId id="299" r:id="rId14"/>
    <p:sldId id="368" r:id="rId15"/>
    <p:sldId id="296" r:id="rId16"/>
    <p:sldId id="306" r:id="rId17"/>
    <p:sldId id="303" r:id="rId18"/>
    <p:sldId id="304" r:id="rId19"/>
    <p:sldId id="305" r:id="rId20"/>
    <p:sldId id="308" r:id="rId21"/>
    <p:sldId id="315" r:id="rId22"/>
    <p:sldId id="309" r:id="rId23"/>
    <p:sldId id="310" r:id="rId24"/>
    <p:sldId id="314" r:id="rId25"/>
    <p:sldId id="365" r:id="rId26"/>
    <p:sldId id="321" r:id="rId27"/>
    <p:sldId id="322" r:id="rId28"/>
    <p:sldId id="323" r:id="rId29"/>
    <p:sldId id="324" r:id="rId30"/>
    <p:sldId id="325" r:id="rId31"/>
    <p:sldId id="326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8" r:id="rId50"/>
    <p:sldId id="391" r:id="rId51"/>
    <p:sldId id="392" r:id="rId52"/>
    <p:sldId id="394" r:id="rId53"/>
    <p:sldId id="395" r:id="rId54"/>
    <p:sldId id="396" r:id="rId55"/>
    <p:sldId id="262" r:id="rId5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110" d="100"/>
          <a:sy n="110" d="100"/>
        </p:scale>
        <p:origin x="658" y="77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2C197-182C-4736-91B3-C62916E7FE89}" type="datetimeFigureOut">
              <a:rPr lang="uk-UA" smtClean="0"/>
              <a:t>29.09.2025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0C62-CEA3-46C5-B4F7-E10C92A59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2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49995-F4CB-4441-AC70-E7522AFD04C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48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3B8EC0-CDBD-4184-928B-AEE0A010ABFF}" type="slidenum">
              <a:rPr lang="ru-RU" altLang="uk-UA" smtClean="0"/>
              <a:pPr/>
              <a:t>15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8061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i="1" smtClean="0"/>
              <a:t>Засоби реалізації</a:t>
            </a:r>
            <a:r>
              <a:rPr lang="uk-UA" altLang="uk-UA" smtClean="0"/>
              <a:t> – це сукупність методів для досягнення бажаного результату. У проекті їх може бути до 7. Кожен з цих методів виступає як спосіб вирішення більш вузьких поточних задач.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F06B8-FB58-42ED-963D-529FCB042C0C}" type="slidenum">
              <a:rPr lang="ru-RU" altLang="uk-UA" smtClean="0"/>
              <a:pPr/>
              <a:t>16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278403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smtClean="0"/>
              <a:t>Проект є засобом стратегічного розвитку (див. рис. 1.2). Ціль здійснює опис того, що ми бажаємо досягти. Звідси стратегія – констатація того, яким чином ми збираємося дані цілі досягати. Тому, проекти перетворюють стратегії у дії, а цілі в реальність. Таким чином, кожна робота, яку виконує деякий працівник, прив’язується до досягнення стратегічних цілей організацій.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82C92-ADF4-41AE-94D8-66F18BAEA546}" type="slidenum">
              <a:rPr lang="ru-RU" altLang="uk-UA" smtClean="0"/>
              <a:pPr/>
              <a:t>17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35363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smtClean="0"/>
              <a:t>Головною задачею проекту є досягнення визначеної бізнес-цілі. При цьому необхідно дотримуватися правила «залізного трикутника» (див. </a:t>
            </a:r>
            <a:br>
              <a:rPr lang="uk-UA" altLang="uk-UA" smtClean="0"/>
            </a:br>
            <a:r>
              <a:rPr lang="uk-UA" altLang="uk-UA" smtClean="0"/>
              <a:t>рис. 1.3). Це означає, що не один із кутів трикутника не може бути змінений  без здійснення впливу на інші. Так, наприклад, для того щоб зменшити час виконання потрібно збільшити вартість або зменшити зміст.</a:t>
            </a:r>
          </a:p>
          <a:p>
            <a:endParaRPr lang="uk-UA" alt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13314-FFB2-4018-9A03-2784BD31DDE2}" type="slidenum">
              <a:rPr lang="ru-RU" altLang="uk-UA" smtClean="0"/>
              <a:pPr/>
              <a:t>20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219995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728192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5076"/>
            <a:ext cx="9144000" cy="61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2016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C1E8-9E8C-452C-90D4-C873430B60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697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801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519772" y="519522"/>
            <a:ext cx="4104456" cy="4104456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2127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233890" y="-141951"/>
            <a:ext cx="535618" cy="1669938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2526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3772981"/>
            <a:ext cx="8838488" cy="1185937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7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  <p:sldLayoutId id="2147483679" r:id="rId15"/>
    <p:sldLayoutId id="2147483681" r:id="rId16"/>
    <p:sldLayoutId id="2147483682" r:id="rId17"/>
    <p:sldLayoutId id="2147483683" r:id="rId18"/>
    <p:sldLayoutId id="2147483684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0399" y="2643758"/>
            <a:ext cx="9144000" cy="2664296"/>
          </a:xfrm>
        </p:spPr>
        <p:txBody>
          <a:bodyPr/>
          <a:lstStyle/>
          <a:p>
            <a:pPr>
              <a:defRPr/>
            </a:pPr>
            <a:r>
              <a:rPr lang="uk-UA" altLang="ru-RU" sz="4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 проекти </a:t>
            </a:r>
          </a:p>
          <a:p>
            <a:pPr>
              <a:defRPr/>
            </a:pPr>
            <a:r>
              <a:rPr lang="uk-UA" altLang="ru-RU" sz="4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altLang="ru-RU" sz="4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4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</a:t>
            </a:r>
            <a:r>
              <a:rPr lang="uk-UA" altLang="ru-RU" sz="4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ними</a:t>
            </a:r>
            <a:endParaRPr lang="en-US" altLang="ko-KR" sz="4800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39725"/>
              </p:ext>
            </p:extLst>
          </p:nvPr>
        </p:nvGraphicFramePr>
        <p:xfrm>
          <a:off x="827584" y="915566"/>
          <a:ext cx="7344816" cy="4227934"/>
        </p:xfrm>
        <a:graphic>
          <a:graphicData uri="http://schemas.openxmlformats.org/drawingml/2006/table">
            <a:tbl>
              <a:tblPr/>
              <a:tblGrid>
                <a:gridCol w="3762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2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35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Організаційні</a:t>
                      </a: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7FD5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Технологічні</a:t>
                      </a:r>
                    </a:p>
                  </a:txBody>
                  <a:tcPr marL="17859" marR="1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832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занадто велика кількість проектів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неперевірена технологія</a:t>
                      </a: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729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обмежений штат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персоналу</a:t>
                      </a:r>
                      <a:endParaRPr kumimoji="0" lang="uk-UA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недооцінка технологічної складності</a:t>
                      </a:r>
                      <a:endParaRPr kumimoji="0" lang="uk-UA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788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переоцінка складності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складність інтеграції з існуючими системами</a:t>
                      </a: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883">
                <a:tc rowSpan="2">
                  <a:txBody>
                    <a:bodyPr/>
                    <a:lstStyle>
                      <a:lvl1pPr marL="20638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06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недостатня увага та участь керівництва у такого роду проектах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Бізнес пріоритети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нерозуміння потреб замовника або «звернення його не за адресою»;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593">
                <a:tc>
                  <a:txBody>
                    <a:bodyPr/>
                    <a:lstStyle>
                      <a:lvl1pPr marL="1111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11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конфлікти між підрозділами щодо визначення пріоритетів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583">
                <a:tc>
                  <a:txBody>
                    <a:bodyPr/>
                    <a:lstStyle>
                      <a:lvl1pPr marL="381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81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брак часу на стратегічне планування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неможливість визначення ефективності вкладень.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491">
                <a:tc rowSpan="2">
                  <a:txBody>
                    <a:bodyPr/>
                    <a:lstStyle>
                      <a:lvl1pPr marL="444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44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вузькопрофільність  кваліфікованих спеціалістів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623" y="195486"/>
            <a:ext cx="5618094" cy="486054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Причини невдач в проектах</a:t>
            </a:r>
            <a:endParaRPr lang="ru-RU" altLang="ru-RU" sz="28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11510"/>
            <a:ext cx="6589199" cy="960668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Управління проектами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63638"/>
            <a:ext cx="8496944" cy="2925366"/>
          </a:xfrm>
        </p:spPr>
        <p:txBody>
          <a:bodyPr rtlCol="0">
            <a:normAutofit/>
          </a:bodyPr>
          <a:lstStyle/>
          <a:p>
            <a:pPr marL="92075" indent="-92075" algn="just">
              <a:buNone/>
              <a:defRPr/>
            </a:pPr>
            <a:r>
              <a:rPr lang="uk-UA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2000" b="1" i="1" u="sng" dirty="0">
                <a:ln/>
                <a:solidFill>
                  <a:schemeClr val="accent3"/>
                </a:solidFill>
              </a:rPr>
              <a:t>Управління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u="sng" dirty="0">
                <a:ln/>
                <a:solidFill>
                  <a:schemeClr val="accent3"/>
                </a:solidFill>
              </a:rPr>
              <a:t>проектом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dirty="0"/>
              <a:t>являє собою методологію організації, </a:t>
            </a:r>
            <a:r>
              <a:rPr lang="uk-UA" altLang="ru-RU" sz="2000" dirty="0" smtClean="0"/>
              <a:t>                      планування</a:t>
            </a:r>
            <a:r>
              <a:rPr lang="uk-UA" altLang="ru-RU" sz="2000" dirty="0"/>
              <a:t>, керівництва, координації людських і матеріальних </a:t>
            </a:r>
            <a:r>
              <a:rPr lang="uk-UA" altLang="ru-RU" sz="2000" dirty="0" smtClean="0"/>
              <a:t>         ресурсів </a:t>
            </a:r>
            <a:r>
              <a:rPr lang="uk-UA" altLang="ru-RU" sz="2000" dirty="0"/>
              <a:t>протягом життєвого циклу проекту, спрямовану на </a:t>
            </a:r>
            <a:r>
              <a:rPr lang="uk-UA" altLang="ru-RU" sz="2000" dirty="0" smtClean="0"/>
              <a:t>                                                                 ефективне </a:t>
            </a:r>
            <a:r>
              <a:rPr lang="uk-UA" altLang="ru-RU" sz="2000" dirty="0"/>
              <a:t>досягнення його цілей шляхом застосування системи сучасних методів, техніки і технологій управління для досягнення визначених у проекті результатів за складом і обсягом робіт, вартості, часу та якості.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140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7011937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03" y="3867894"/>
            <a:ext cx="2288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NewRomanPS-BoldMT"/>
              </a:rPr>
              <a:t>Рис</a:t>
            </a:r>
            <a:r>
              <a:rPr lang="ru-RU" sz="1600" b="1" dirty="0" smtClean="0">
                <a:latin typeface="TimesNewRomanPS-BoldMT"/>
              </a:rPr>
              <a:t>. </a:t>
            </a:r>
            <a:r>
              <a:rPr lang="ru-RU" sz="1600" b="1" dirty="0" err="1">
                <a:latin typeface="TimesNewRomanPS-BoldMT"/>
              </a:rPr>
              <a:t>Схематичне</a:t>
            </a:r>
            <a:r>
              <a:rPr lang="ru-RU" sz="1600" b="1" dirty="0">
                <a:latin typeface="TimesNewRomanPS-BoldMT"/>
              </a:rPr>
              <a:t> </a:t>
            </a:r>
            <a:endParaRPr lang="ru-RU" sz="1600" b="1" dirty="0" smtClean="0">
              <a:latin typeface="TimesNewRomanPS-BoldMT"/>
            </a:endParaRPr>
          </a:p>
          <a:p>
            <a:r>
              <a:rPr lang="ru-RU" sz="1600" b="1" dirty="0" err="1" smtClean="0">
                <a:latin typeface="TimesNewRomanPS-BoldMT"/>
              </a:rPr>
              <a:t>зображення</a:t>
            </a:r>
            <a:r>
              <a:rPr lang="ru-RU" sz="1600" b="1" dirty="0" smtClean="0">
                <a:latin typeface="TimesNewRomanPS-BoldMT"/>
              </a:rPr>
              <a:t> </a:t>
            </a:r>
          </a:p>
          <a:p>
            <a:r>
              <a:rPr lang="ru-RU" sz="1600" b="1" dirty="0" err="1" smtClean="0">
                <a:latin typeface="TimesNewRomanPS-BoldMT"/>
              </a:rPr>
              <a:t>сутності</a:t>
            </a:r>
            <a:r>
              <a:rPr lang="ru-RU" sz="1600" b="1" dirty="0" smtClean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управління</a:t>
            </a:r>
            <a:r>
              <a:rPr lang="ru-RU" sz="1600" b="1" dirty="0">
                <a:latin typeface="TimesNewRomanPS-BoldMT"/>
              </a:rPr>
              <a:t> проектами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64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251520" y="16810"/>
            <a:ext cx="8747125" cy="4953433"/>
            <a:chOff x="190819" y="250803"/>
            <a:chExt cx="8746404" cy="5678527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221787" y="250803"/>
              <a:ext cx="8715436" cy="785818"/>
            </a:xfrm>
            <a:prstGeom prst="hexagon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Підсистеми управління проектом включають: </a:t>
              </a:r>
              <a:endPara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05135" y="1236647"/>
              <a:ext cx="7843191" cy="571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змістом і обсягами робіт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905135" y="1949440"/>
              <a:ext cx="7843191" cy="571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часом, тривалістю, якістю, вартістю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94024" y="2670170"/>
              <a:ext cx="7854303" cy="6429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</a:t>
              </a:r>
              <a:r>
                <a:rPr lang="uk-UA" altLang="ru-RU" sz="2000" b="1" dirty="0" err="1">
                  <a:solidFill>
                    <a:schemeClr val="tx1"/>
                  </a:solidFill>
                  <a:cs typeface="Arial" pitchFamily="34" charset="0"/>
                </a:rPr>
                <a:t>закупівлями</a:t>
              </a: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 і поставками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17834" y="3498851"/>
              <a:ext cx="7830493" cy="6429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розподілом ресурсів, людськими ресурсами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28946" y="4289431"/>
              <a:ext cx="7819380" cy="6619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щодо пошуку запасами ресурсів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16247" y="5146687"/>
              <a:ext cx="7819380" cy="78264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Інтеграційне управління, управління інформацією та комунікаціями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6" idx="2"/>
            </p:cNvCxnSpPr>
            <p:nvPr/>
          </p:nvCxnSpPr>
          <p:spPr>
            <a:xfrm>
              <a:off x="222566" y="644506"/>
              <a:ext cx="6349" cy="48942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endCxn id="7" idx="1"/>
            </p:cNvCxnSpPr>
            <p:nvPr/>
          </p:nvCxnSpPr>
          <p:spPr>
            <a:xfrm>
              <a:off x="190819" y="1522399"/>
              <a:ext cx="71431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01931" y="2265354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22566" y="3008309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22566" y="3824290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01931" y="4621221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28916" y="5538802"/>
              <a:ext cx="71590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0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731419"/>
          </a:xfrm>
        </p:spPr>
        <p:txBody>
          <a:bodyPr/>
          <a:lstStyle/>
          <a:p>
            <a:r>
              <a:rPr lang="uk-UA" altLang="uk-UA" sz="2400" b="1" dirty="0">
                <a:solidFill>
                  <a:schemeClr val="accent2">
                    <a:lumMod val="50000"/>
                  </a:schemeClr>
                </a:solidFill>
              </a:rPr>
              <a:t>Концепція управління проектами може </a:t>
            </a:r>
            <a:r>
              <a:rPr lang="uk-UA" alt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розглядатися</a:t>
            </a:r>
          </a:p>
          <a:p>
            <a:r>
              <a:rPr lang="uk-UA" alt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uk-UA" sz="2400" b="1" dirty="0">
                <a:solidFill>
                  <a:schemeClr val="accent2">
                    <a:lumMod val="50000"/>
                  </a:schemeClr>
                </a:solidFill>
              </a:rPr>
              <a:t>в різних підходах</a:t>
            </a:r>
            <a:endParaRPr lang="ko-KR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51520" y="987574"/>
            <a:ext cx="2808312" cy="3528392"/>
          </a:xfrm>
          <a:prstGeom prst="frame">
            <a:avLst>
              <a:gd name="adj1" fmla="val 1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131840" y="987574"/>
            <a:ext cx="2952328" cy="3528392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228182" y="987574"/>
            <a:ext cx="2664297" cy="3528392"/>
          </a:xfrm>
          <a:prstGeom prst="frame">
            <a:avLst>
              <a:gd name="adj1" fmla="val 14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94634"/>
            <a:ext cx="2106104" cy="64807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3518948" y="3774581"/>
            <a:ext cx="2106104" cy="6480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6354328" y="3760843"/>
            <a:ext cx="2106104" cy="648072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39" y="3856459"/>
            <a:ext cx="1872209" cy="511791"/>
            <a:chOff x="3779911" y="3327771"/>
            <a:chExt cx="1584178" cy="511791"/>
          </a:xfrm>
          <a:noFill/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uk-UA" sz="1400" b="1" i="1" u="sng" dirty="0">
                  <a:solidFill>
                    <a:schemeClr val="bg1"/>
                  </a:solidFill>
                </a:rPr>
                <a:t>Функціональний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5" y="3842721"/>
            <a:ext cx="1872209" cy="511791"/>
            <a:chOff x="3779911" y="3327771"/>
            <a:chExt cx="1584178" cy="511791"/>
          </a:xfrm>
          <a:noFill/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uk-UA" sz="1400" b="1" i="1" u="sng" dirty="0">
                  <a:solidFill>
                    <a:schemeClr val="bg1"/>
                  </a:solidFill>
                </a:rPr>
                <a:t>Динамічний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 Placeholder 17"/>
          <p:cNvSpPr txBox="1">
            <a:spLocks/>
          </p:cNvSpPr>
          <p:nvPr/>
        </p:nvSpPr>
        <p:spPr>
          <a:xfrm>
            <a:off x="6466151" y="3828983"/>
            <a:ext cx="1872208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400" b="1" i="1" u="sng" dirty="0">
                <a:solidFill>
                  <a:schemeClr val="bg1"/>
                </a:solidFill>
              </a:rPr>
              <a:t>Предметний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48" y="1275606"/>
            <a:ext cx="2641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Найбільш універсальний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підхід, який </a:t>
            </a:r>
          </a:p>
          <a:p>
            <a:pPr algn="just"/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розглядає основні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функції 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планування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, контроль, аналіз та прийняття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рішень</a:t>
            </a:r>
            <a:endParaRPr lang="uk-U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020102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За допомогою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даного підходу можна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визначити конкретний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зміст функцій на кожному етапі виконання проекту.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Цей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метод дозволяє розгляд в часі всіх процесів, які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        пов’язані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з основною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           діяльністю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щодо виконання проекту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3" y="1275606"/>
            <a:ext cx="2592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Підхід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визначає різні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об’єкти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проекту в</a:t>
            </a:r>
          </a:p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організації, на які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буде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направлене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     управління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63688" y="467916"/>
            <a:ext cx="5780112" cy="960834"/>
          </a:xfrm>
        </p:spPr>
        <p:txBody>
          <a:bodyPr/>
          <a:lstStyle/>
          <a:p>
            <a:r>
              <a:rPr lang="uk-UA" altLang="uk-UA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елементи проекту</a:t>
            </a: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7734"/>
            <a:ext cx="6821091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21630" y="1210160"/>
            <a:ext cx="6268641" cy="1244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100" b="1" i="1" u="sng" dirty="0">
                <a:ln/>
                <a:solidFill>
                  <a:schemeClr val="accent3"/>
                </a:solidFill>
              </a:rPr>
              <a:t>Задачі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це конкретні дії, які призводять до досягнення мети. По суті, задача визначає «як» буде виконуватися проект.</a:t>
            </a:r>
            <a:endParaRPr lang="uk-UA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1630" y="3006869"/>
            <a:ext cx="6268641" cy="1296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100" b="1" i="1" u="sng" dirty="0">
                <a:ln/>
                <a:solidFill>
                  <a:schemeClr val="accent3"/>
                </a:solidFill>
              </a:rPr>
              <a:t>Засоби реалізації 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це сукупність методів для досягнення бажаного результату.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1" y="249492"/>
            <a:ext cx="4941899" cy="960668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Елементи проекту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6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740" y="106101"/>
            <a:ext cx="806489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 як засіб стратегічного розвитку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40963" name="Group 4"/>
          <p:cNvGrpSpPr>
            <a:grpSpLocks noChangeAspect="1"/>
          </p:cNvGrpSpPr>
          <p:nvPr/>
        </p:nvGrpSpPr>
        <p:grpSpPr bwMode="auto">
          <a:xfrm>
            <a:off x="3563888" y="1066769"/>
            <a:ext cx="1633538" cy="3726656"/>
            <a:chOff x="4221" y="2682"/>
            <a:chExt cx="2523" cy="5760"/>
          </a:xfrm>
        </p:grpSpPr>
        <p:sp>
          <p:nvSpPr>
            <p:cNvPr id="40964" name="AutoShape 5"/>
            <p:cNvSpPr>
              <a:spLocks noChangeAspect="1" noChangeArrowheads="1"/>
            </p:cNvSpPr>
            <p:nvPr/>
          </p:nvSpPr>
          <p:spPr bwMode="auto">
            <a:xfrm>
              <a:off x="4221" y="2682"/>
              <a:ext cx="2523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0965" name="Group 6"/>
            <p:cNvGrpSpPr>
              <a:grpSpLocks/>
            </p:cNvGrpSpPr>
            <p:nvPr/>
          </p:nvGrpSpPr>
          <p:grpSpPr bwMode="auto">
            <a:xfrm>
              <a:off x="4221" y="2682"/>
              <a:ext cx="2523" cy="5760"/>
              <a:chOff x="4221" y="2682"/>
              <a:chExt cx="2523" cy="5760"/>
            </a:xfrm>
          </p:grpSpPr>
          <p:sp>
            <p:nvSpPr>
              <p:cNvPr id="40966" name="AutoShape 7"/>
              <p:cNvSpPr>
                <a:spLocks noChangeArrowheads="1"/>
              </p:cNvSpPr>
              <p:nvPr/>
            </p:nvSpPr>
            <p:spPr bwMode="auto">
              <a:xfrm>
                <a:off x="4221" y="2682"/>
                <a:ext cx="2521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Ціль</a:t>
                </a:r>
                <a:endParaRPr lang="uk-UA" altLang="ru-RU" sz="15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7" name="AutoShape 8"/>
              <p:cNvSpPr>
                <a:spLocks noChangeArrowheads="1"/>
              </p:cNvSpPr>
              <p:nvPr/>
            </p:nvSpPr>
            <p:spPr bwMode="auto">
              <a:xfrm>
                <a:off x="4221" y="3762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Стратегія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8" name="AutoShape 9"/>
              <p:cNvSpPr>
                <a:spLocks noChangeArrowheads="1"/>
              </p:cNvSpPr>
              <p:nvPr/>
            </p:nvSpPr>
            <p:spPr bwMode="auto">
              <a:xfrm>
                <a:off x="4221" y="4797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Портфель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9" name="AutoShape 10"/>
              <p:cNvSpPr>
                <a:spLocks noChangeArrowheads="1"/>
              </p:cNvSpPr>
              <p:nvPr/>
            </p:nvSpPr>
            <p:spPr bwMode="auto">
              <a:xfrm>
                <a:off x="4221" y="5817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Програма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0" name="AutoShape 11"/>
              <p:cNvSpPr>
                <a:spLocks noChangeArrowheads="1"/>
              </p:cNvSpPr>
              <p:nvPr/>
            </p:nvSpPr>
            <p:spPr bwMode="auto">
              <a:xfrm>
                <a:off x="4221" y="6822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Проект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1" name="AutoShape 12"/>
              <p:cNvSpPr>
                <a:spLocks noChangeArrowheads="1"/>
              </p:cNvSpPr>
              <p:nvPr/>
            </p:nvSpPr>
            <p:spPr bwMode="auto">
              <a:xfrm>
                <a:off x="5301" y="3297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2" name="AutoShape 13"/>
              <p:cNvSpPr>
                <a:spLocks noChangeArrowheads="1"/>
              </p:cNvSpPr>
              <p:nvPr/>
            </p:nvSpPr>
            <p:spPr bwMode="auto">
              <a:xfrm>
                <a:off x="5302" y="4377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3" name="AutoShape 14"/>
              <p:cNvSpPr>
                <a:spLocks noChangeArrowheads="1"/>
              </p:cNvSpPr>
              <p:nvPr/>
            </p:nvSpPr>
            <p:spPr bwMode="auto">
              <a:xfrm>
                <a:off x="5301" y="5382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4" name="AutoShape 15"/>
              <p:cNvSpPr>
                <a:spLocks noChangeArrowheads="1"/>
              </p:cNvSpPr>
              <p:nvPr/>
            </p:nvSpPr>
            <p:spPr bwMode="auto">
              <a:xfrm>
                <a:off x="5301" y="6402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5" name="AutoShape 16"/>
              <p:cNvSpPr>
                <a:spLocks noChangeArrowheads="1"/>
              </p:cNvSpPr>
              <p:nvPr/>
            </p:nvSpPr>
            <p:spPr bwMode="auto">
              <a:xfrm>
                <a:off x="5301" y="7440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6" name="Rectangle 17"/>
              <p:cNvSpPr>
                <a:spLocks noChangeArrowheads="1"/>
              </p:cNvSpPr>
              <p:nvPr/>
            </p:nvSpPr>
            <p:spPr bwMode="auto">
              <a:xfrm>
                <a:off x="4221" y="7902"/>
                <a:ext cx="2520" cy="540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Робота</a:t>
                </a:r>
                <a:endParaRPr lang="uk-UA" altLang="ru-RU" sz="15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6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25204" y="1539478"/>
            <a:ext cx="6268640" cy="12430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 3" charset="2"/>
              <a:buChar char=""/>
              <a:defRPr/>
            </a:pPr>
            <a:r>
              <a:rPr lang="uk-UA" altLang="ru-RU" b="1" i="1" u="sng" dirty="0">
                <a:ln/>
                <a:solidFill>
                  <a:schemeClr val="accent3"/>
                </a:solidFill>
              </a:rPr>
              <a:t>Програма</a:t>
            </a:r>
            <a:r>
              <a:rPr lang="uk-UA" altLang="ru-RU" sz="2400" b="1" i="1" u="sng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1500" dirty="0">
                <a:solidFill>
                  <a:schemeClr val="tx1"/>
                </a:solidFill>
              </a:rPr>
              <a:t>– ряд зв’язаних один з одним проектів, управління якими координується для досягнення переваг і рівня управління, недоступних при управлінні ними окремо.</a:t>
            </a:r>
            <a:endParaRPr lang="ru-RU" altLang="ru-RU" sz="15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5204" y="3112294"/>
            <a:ext cx="6268640" cy="14037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 3" charset="2"/>
              <a:buChar char=""/>
              <a:defRPr/>
            </a:pPr>
            <a:r>
              <a:rPr lang="uk-UA" altLang="ru-RU" b="1" i="1" u="sng" dirty="0">
                <a:ln/>
                <a:solidFill>
                  <a:schemeClr val="accent3"/>
                </a:solidFill>
              </a:rPr>
              <a:t>Портфель</a:t>
            </a:r>
            <a:r>
              <a:rPr lang="uk-UA" alt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500" dirty="0">
                <a:solidFill>
                  <a:schemeClr val="tx1"/>
                </a:solidFill>
              </a:rPr>
              <a:t>– це набір проектів або програм та інших робіт, що об’єднані разом із ціллю ефективного управління даними роботами для досягнення стратегічних цілей.</a:t>
            </a:r>
            <a:endParaRPr lang="ru-RU" altLang="ru-RU" sz="15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233405"/>
            <a:ext cx="6220147" cy="9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 як засіб стратегічного розвитку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Группа 1"/>
          <p:cNvGrpSpPr>
            <a:grpSpLocks/>
          </p:cNvGrpSpPr>
          <p:nvPr/>
        </p:nvGrpSpPr>
        <p:grpSpPr bwMode="auto">
          <a:xfrm>
            <a:off x="827584" y="1563638"/>
            <a:ext cx="7254900" cy="2484835"/>
            <a:chOff x="539750" y="1844675"/>
            <a:chExt cx="8424863" cy="33131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92275" y="1844675"/>
              <a:ext cx="6264275" cy="5762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altLang="ru-RU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uk-UA" altLang="ru-RU" b="1" dirty="0">
                  <a:solidFill>
                    <a:schemeClr val="bg1"/>
                  </a:solidFill>
                  <a:cs typeface="Arial" pitchFamily="34" charset="0"/>
                </a:rPr>
                <a:t>Проект має обмеження </a:t>
              </a:r>
              <a:r>
                <a:rPr lang="uk-UA" altLang="ru-RU" b="1" i="1" dirty="0">
                  <a:ln/>
                  <a:solidFill>
                    <a:schemeClr val="bg1"/>
                  </a:solidFill>
                </a:rPr>
                <a:t>трьох</a:t>
              </a:r>
              <a:r>
                <a:rPr lang="uk-UA" altLang="ru-RU" b="1" dirty="0">
                  <a:solidFill>
                    <a:schemeClr val="bg1"/>
                  </a:solidFill>
                  <a:cs typeface="Arial" pitchFamily="34" charset="0"/>
                </a:rPr>
                <a:t> видів:</a:t>
              </a:r>
            </a:p>
            <a:p>
              <a:pPr algn="ctr">
                <a:defRPr/>
              </a:pPr>
              <a:endParaRPr lang="ru-RU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39750" y="2997200"/>
              <a:ext cx="2519363" cy="1079500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b="1" dirty="0">
                  <a:cs typeface="Arial" pitchFamily="34" charset="0"/>
                </a:rPr>
                <a:t>по бюджету</a:t>
              </a:r>
              <a:endParaRPr lang="ru-RU" b="1" dirty="0">
                <a:cs typeface="Arial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5435600" y="2997200"/>
              <a:ext cx="3529013" cy="1449388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73844" lvl="1" indent="-136922" algn="ctr" defTabSz="136922">
                <a:tabLst>
                  <a:tab pos="136922" algn="l"/>
                </a:tabLst>
                <a:defRPr/>
              </a:pPr>
              <a:r>
                <a:rPr lang="uk-UA" altLang="ru-RU" b="1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</a:t>
              </a:r>
            </a:p>
            <a:p>
              <a:pPr lvl="1" algn="ctr">
                <a:defRPr/>
              </a:pPr>
              <a:r>
                <a:rPr lang="uk-UA" altLang="ru-RU" b="1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ресурсами</a:t>
              </a:r>
            </a:p>
            <a:p>
              <a:pPr lvl="1" algn="ctr">
                <a:defRPr/>
              </a:pPr>
              <a:endParaRPr lang="uk-UA" altLang="ru-RU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475" y="4076700"/>
              <a:ext cx="2520950" cy="1081088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b="1" dirty="0">
                  <a:cs typeface="Arial" pitchFamily="34" charset="0"/>
                </a:rPr>
                <a:t>за часом</a:t>
              </a:r>
              <a:endParaRPr lang="ru-RU" b="1" dirty="0">
                <a:cs typeface="Arial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2051050" y="2420938"/>
              <a:ext cx="649288" cy="57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endCxn id="6" idx="0"/>
            </p:cNvCxnSpPr>
            <p:nvPr/>
          </p:nvCxnSpPr>
          <p:spPr>
            <a:xfrm>
              <a:off x="7092950" y="2420938"/>
              <a:ext cx="107950" cy="57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4" idx="2"/>
              <a:endCxn id="7" idx="0"/>
            </p:cNvCxnSpPr>
            <p:nvPr/>
          </p:nvCxnSpPr>
          <p:spPr>
            <a:xfrm flipH="1">
              <a:off x="4679950" y="2420938"/>
              <a:ext cx="144463" cy="16557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06741"/>
            <a:ext cx="6216293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1844103"/>
            <a:ext cx="2952328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 smtClean="0">
                <a:solidFill>
                  <a:schemeClr val="bg1"/>
                </a:solidFill>
                <a:cs typeface="Arial" pitchFamily="34" charset="0"/>
              </a:rPr>
              <a:t>План лекції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7974" y="225619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7974" y="128400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58864" y="227095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22561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оняття проекту, особливості та </a:t>
            </a:r>
          </a:p>
          <a:p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властивості проектів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4414" y="134761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Класифікація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проектів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4414" y="221171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err="1">
                <a:cs typeface="Arial" pitchFamily="34" charset="0"/>
              </a:rPr>
              <a:t>Поняття</a:t>
            </a:r>
            <a:r>
              <a:rPr lang="ru-RU" altLang="ko-KR" sz="2000" b="1" dirty="0">
                <a:cs typeface="Arial" pitchFamily="34" charset="0"/>
              </a:rPr>
              <a:t> </a:t>
            </a:r>
            <a:r>
              <a:rPr lang="ru-RU" altLang="ko-KR" sz="2000" b="1" dirty="0" err="1">
                <a:cs typeface="Arial" pitchFamily="34" charset="0"/>
              </a:rPr>
              <a:t>ризику</a:t>
            </a:r>
            <a:r>
              <a:rPr lang="ru-RU" altLang="ko-KR" sz="2000" b="1" dirty="0">
                <a:cs typeface="Arial" pitchFamily="34" charset="0"/>
              </a:rPr>
              <a:t> та </a:t>
            </a:r>
            <a:r>
              <a:rPr lang="ru-RU" altLang="ko-KR" sz="2000" b="1" dirty="0" err="1">
                <a:cs typeface="Arial" pitchFamily="34" charset="0"/>
              </a:rPr>
              <a:t>невизначеності</a:t>
            </a:r>
            <a:r>
              <a:rPr lang="ru-RU" altLang="ko-KR" sz="2000" b="1" dirty="0">
                <a:cs typeface="Arial" pitchFamily="34" charset="0"/>
              </a:rPr>
              <a:t>. </a:t>
            </a:r>
            <a:r>
              <a:rPr lang="ru-RU" altLang="ko-KR" sz="2000" b="1" dirty="0" err="1">
                <a:cs typeface="Arial" pitchFamily="34" charset="0"/>
              </a:rPr>
              <a:t>Сутність</a:t>
            </a:r>
            <a:r>
              <a:rPr lang="ru-RU" altLang="ko-KR" sz="2000" b="1" dirty="0">
                <a:cs typeface="Arial" pitchFamily="34" charset="0"/>
              </a:rPr>
              <a:t> </a:t>
            </a:r>
            <a:r>
              <a:rPr lang="ru-RU" altLang="ko-KR" sz="2000" b="1" dirty="0" smtClean="0">
                <a:cs typeface="Arial" pitchFamily="34" charset="0"/>
              </a:rPr>
              <a:t>проектного </a:t>
            </a:r>
            <a:r>
              <a:rPr lang="ru-RU" altLang="ko-KR" sz="2000" b="1" dirty="0" err="1" smtClean="0">
                <a:cs typeface="Arial" pitchFamily="34" charset="0"/>
              </a:rPr>
              <a:t>ризику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781492-1FA1-4EE9-87A1-4997D4F01DB5}"/>
              </a:ext>
            </a:extLst>
          </p:cNvPr>
          <p:cNvSpPr txBox="1"/>
          <p:nvPr/>
        </p:nvSpPr>
        <p:spPr>
          <a:xfrm>
            <a:off x="3769258" y="3219822"/>
            <a:ext cx="515866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000" b="1" dirty="0">
                <a:cs typeface="Arial" pitchFamily="34" charset="0"/>
              </a:rPr>
              <a:t>Причини </a:t>
            </a:r>
            <a:r>
              <a:rPr lang="ru-RU" altLang="ko-KR" sz="2000" b="1" dirty="0" err="1">
                <a:cs typeface="Arial" pitchFamily="34" charset="0"/>
              </a:rPr>
              <a:t>виникнення</a:t>
            </a:r>
            <a:r>
              <a:rPr lang="ru-RU" altLang="ko-KR" sz="2000" b="1" dirty="0">
                <a:cs typeface="Arial" pitchFamily="34" charset="0"/>
              </a:rPr>
              <a:t> та </a:t>
            </a:r>
            <a:r>
              <a:rPr lang="ru-RU" altLang="ko-KR" sz="2000" b="1" dirty="0" err="1">
                <a:cs typeface="Arial" pitchFamily="34" charset="0"/>
              </a:rPr>
              <a:t>класифікація</a:t>
            </a:r>
            <a:r>
              <a:rPr lang="ru-RU" altLang="ko-KR" sz="2000" b="1" dirty="0">
                <a:cs typeface="Arial" pitchFamily="34" charset="0"/>
              </a:rPr>
              <a:t> </a:t>
            </a:r>
            <a:r>
              <a:rPr lang="ru-RU" altLang="ko-KR" sz="2000" b="1" dirty="0" err="1">
                <a:cs typeface="Arial" pitchFamily="34" charset="0"/>
              </a:rPr>
              <a:t>проектних</a:t>
            </a:r>
            <a:r>
              <a:rPr lang="ru-RU" altLang="ko-KR" sz="2000" b="1" dirty="0">
                <a:cs typeface="Arial" pitchFamily="34" charset="0"/>
              </a:rPr>
              <a:t> </a:t>
            </a:r>
            <a:r>
              <a:rPr lang="ru-RU" altLang="ko-KR" sz="2000" b="1" dirty="0" err="1">
                <a:cs typeface="Arial" pitchFamily="34" charset="0"/>
              </a:rPr>
              <a:t>ризиків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846575" y="3304573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val 6"/>
          <p:cNvSpPr/>
          <p:nvPr/>
        </p:nvSpPr>
        <p:spPr>
          <a:xfrm>
            <a:off x="2833387" y="4161153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876439-7B60-4359-8451-3F9EFA3D510C}"/>
              </a:ext>
            </a:extLst>
          </p:cNvPr>
          <p:cNvSpPr txBox="1"/>
          <p:nvPr/>
        </p:nvSpPr>
        <p:spPr>
          <a:xfrm>
            <a:off x="3923928" y="4227934"/>
            <a:ext cx="4752528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uk-UA" altLang="ko-KR" sz="2000" b="1" dirty="0">
                <a:cs typeface="Arial" pitchFamily="34" charset="0"/>
              </a:rPr>
              <a:t>Управління проектними ризиками</a:t>
            </a:r>
            <a:endParaRPr lang="ko-KR" alt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52973"/>
            <a:ext cx="7200800" cy="634601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Правило «залізного трикутника»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2941" y="1347614"/>
            <a:ext cx="5357478" cy="338437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uk-UA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2400" b="1" dirty="0">
                <a:ln/>
                <a:solidFill>
                  <a:schemeClr val="accent3"/>
                </a:solidFill>
              </a:rPr>
              <a:t>Не один із кутів трикутника не може бути змінений  без здійснення впливу на інші. </a:t>
            </a:r>
            <a:endParaRPr lang="uk-UA" altLang="ru-RU" sz="2800" b="1" dirty="0">
              <a:ln/>
              <a:solidFill>
                <a:schemeClr val="accent3"/>
              </a:solidFill>
            </a:endParaRPr>
          </a:p>
          <a:p>
            <a:pPr>
              <a:buNone/>
              <a:defRPr/>
            </a:pPr>
            <a:r>
              <a:rPr lang="uk-UA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1800" dirty="0"/>
              <a:t>Так, наприклад, для того щоб зменшити час виконання потрібно збільшити вартість або зменшити зміст.</a:t>
            </a:r>
            <a:endParaRPr lang="ru-RU" altLang="ru-RU" sz="1800" dirty="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724128" y="1491630"/>
            <a:ext cx="2733576" cy="2808312"/>
            <a:chOff x="4106" y="3264"/>
            <a:chExt cx="3532" cy="3510"/>
          </a:xfrm>
        </p:grpSpPr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5465" y="3264"/>
              <a:ext cx="805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Зміст</a:t>
              </a:r>
              <a:endParaRPr lang="uk-UA" altLang="ru-RU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6959" y="6369"/>
              <a:ext cx="679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Час</a:t>
              </a:r>
              <a:endParaRPr lang="uk-UA" altLang="ru-RU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4106" y="6369"/>
              <a:ext cx="108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125">
                  <a:solidFill>
                    <a:schemeClr val="tx1"/>
                  </a:solidFill>
                  <a:latin typeface="Times New Roman" panose="02020603050405020304" pitchFamily="18" charset="0"/>
                </a:rPr>
                <a:t>Вартість</a:t>
              </a:r>
              <a:endParaRPr lang="uk-UA" altLang="ru-RU" sz="1125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4379" y="3669"/>
              <a:ext cx="2852" cy="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2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34"/>
          <p:cNvGrpSpPr>
            <a:grpSpLocks/>
          </p:cNvGrpSpPr>
          <p:nvPr/>
        </p:nvGrpSpPr>
        <p:grpSpPr bwMode="auto">
          <a:xfrm>
            <a:off x="1619672" y="411510"/>
            <a:ext cx="6922145" cy="4392488"/>
            <a:chOff x="332791" y="677458"/>
            <a:chExt cx="8653261" cy="5001646"/>
          </a:xfrm>
        </p:grpSpPr>
        <p:grpSp>
          <p:nvGrpSpPr>
            <p:cNvPr id="47107" name="Группа 30"/>
            <p:cNvGrpSpPr>
              <a:grpSpLocks/>
            </p:cNvGrpSpPr>
            <p:nvPr/>
          </p:nvGrpSpPr>
          <p:grpSpPr bwMode="auto">
            <a:xfrm>
              <a:off x="332791" y="677458"/>
              <a:ext cx="8653261" cy="5001646"/>
              <a:chOff x="285720" y="605450"/>
              <a:chExt cx="8653261" cy="50016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785771" y="2101647"/>
                <a:ext cx="8143685" cy="43083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sz="1500" b="1" i="1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2. Види забезпечення проектів</a:t>
                </a:r>
              </a:p>
            </p:txBody>
          </p:sp>
          <p:grpSp>
            <p:nvGrpSpPr>
              <p:cNvPr id="47111" name="Группа 29"/>
              <p:cNvGrpSpPr>
                <a:grpSpLocks/>
              </p:cNvGrpSpPr>
              <p:nvPr/>
            </p:nvGrpSpPr>
            <p:grpSpPr bwMode="auto">
              <a:xfrm>
                <a:off x="285720" y="605450"/>
                <a:ext cx="8653261" cy="5001646"/>
                <a:chOff x="285720" y="605450"/>
                <a:chExt cx="8653261" cy="5001646"/>
              </a:xfrm>
            </p:grpSpPr>
            <p:grpSp>
              <p:nvGrpSpPr>
                <p:cNvPr id="47112" name="Группа 14"/>
                <p:cNvGrpSpPr>
                  <a:grpSpLocks/>
                </p:cNvGrpSpPr>
                <p:nvPr/>
              </p:nvGrpSpPr>
              <p:grpSpPr bwMode="auto">
                <a:xfrm>
                  <a:off x="285720" y="605450"/>
                  <a:ext cx="8653261" cy="5001646"/>
                  <a:chOff x="285720" y="625448"/>
                  <a:chExt cx="8653261" cy="5001646"/>
                </a:xfrm>
              </p:grpSpPr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285720" y="927989"/>
                    <a:ext cx="0" cy="4468271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115" name="Группа 16"/>
                  <p:cNvGrpSpPr>
                    <a:grpSpLocks/>
                  </p:cNvGrpSpPr>
                  <p:nvPr/>
                </p:nvGrpSpPr>
                <p:grpSpPr bwMode="auto">
                  <a:xfrm>
                    <a:off x="285720" y="625448"/>
                    <a:ext cx="8653261" cy="5001646"/>
                    <a:chOff x="285720" y="625448"/>
                    <a:chExt cx="8653261" cy="5001646"/>
                  </a:xfrm>
                </p:grpSpPr>
                <p:sp>
                  <p:nvSpPr>
                    <p:cNvPr id="18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296" y="2814167"/>
                      <a:ext cx="8143685" cy="430835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3. Область допустимих рішень проекту</a:t>
                      </a:r>
                    </a:p>
                  </p:txBody>
                </p:sp>
                <p:sp>
                  <p:nvSpPr>
                    <p:cNvPr id="19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130" y="625448"/>
                      <a:ext cx="6572098" cy="49238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uk-UA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Додаткові елементи проектів</a:t>
                      </a:r>
                      <a:r>
                        <a:rPr lang="ru-RU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uk-UA" altLang="ru-RU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Прямоугольник 19"/>
                    <p:cNvSpPr/>
                    <p:nvPr/>
                  </p:nvSpPr>
                  <p:spPr>
                    <a:xfrm>
                      <a:off x="785771" y="5196259"/>
                      <a:ext cx="8143685" cy="430835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6. Документація проекту</a:t>
                      </a:r>
                    </a:p>
                  </p:txBody>
                </p:sp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785771" y="3578793"/>
                      <a:ext cx="8143685" cy="430834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4. Оцінка різних альтернатив проекту</a:t>
                      </a:r>
                    </a:p>
                  </p:txBody>
                </p:sp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795296" y="1364498"/>
                      <a:ext cx="8143685" cy="430834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1. Початкові умови</a:t>
                      </a:r>
                    </a:p>
                  </p:txBody>
                </p: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 flipV="1">
                      <a:off x="285720" y="927989"/>
                      <a:ext cx="1214410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 стрелкой 23"/>
                    <p:cNvCxnSpPr/>
                    <p:nvPr/>
                  </p:nvCxnSpPr>
                  <p:spPr>
                    <a:xfrm>
                      <a:off x="285720" y="2318471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 стрелкой 24"/>
                    <p:cNvCxnSpPr/>
                    <p:nvPr/>
                  </p:nvCxnSpPr>
                  <p:spPr>
                    <a:xfrm>
                      <a:off x="295245" y="3058156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285720" y="4597845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 стрелкой 26"/>
                    <p:cNvCxnSpPr/>
                    <p:nvPr/>
                  </p:nvCxnSpPr>
                  <p:spPr>
                    <a:xfrm>
                      <a:off x="295245" y="5405784"/>
                      <a:ext cx="500051" cy="158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795296" y="4366734"/>
                  <a:ext cx="8143685" cy="43083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sz="1500" b="1" i="1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5. Методи та техніка щодо управління проектами</a:t>
                  </a:r>
                </a:p>
              </p:txBody>
            </p:sp>
          </p:grp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32791" y="1635557"/>
              <a:ext cx="500051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32791" y="3856201"/>
              <a:ext cx="500051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02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399" y="90869"/>
            <a:ext cx="6207382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51204" name="Группа 31"/>
          <p:cNvGrpSpPr>
            <a:grpSpLocks/>
          </p:cNvGrpSpPr>
          <p:nvPr/>
        </p:nvGrpSpPr>
        <p:grpSpPr bwMode="auto">
          <a:xfrm>
            <a:off x="251520" y="1051537"/>
            <a:ext cx="8496944" cy="3943325"/>
            <a:chOff x="212822" y="1541136"/>
            <a:chExt cx="8876953" cy="451336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268898" y="3087396"/>
              <a:ext cx="2762142" cy="9779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500" b="1" dirty="0">
                  <a:solidFill>
                    <a:schemeClr val="tx1"/>
                  </a:solidFill>
                  <a:cs typeface="Arial" pitchFamily="34" charset="0"/>
                </a:rPr>
                <a:t>3. </a:t>
              </a:r>
              <a:r>
                <a:rPr lang="uk-UA" altLang="ru-RU" sz="1500" b="1" dirty="0">
                  <a:solidFill>
                    <a:schemeClr val="tx1"/>
                  </a:solidFill>
                  <a:cs typeface="Arial" pitchFamily="34" charset="0"/>
                </a:rPr>
                <a:t>життєздатність проекту</a:t>
              </a:r>
              <a:endParaRPr lang="uk-UA" sz="1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4257" y="3090571"/>
              <a:ext cx="2643084" cy="10001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500" b="1" dirty="0">
                  <a:solidFill>
                    <a:schemeClr val="tx1"/>
                  </a:solidFill>
                  <a:cs typeface="Arial" pitchFamily="34" charset="0"/>
                </a:rPr>
                <a:t>7.</a:t>
              </a:r>
              <a:r>
                <a:rPr lang="uk-UA" altLang="ru-RU" sz="1500" b="1" dirty="0">
                  <a:solidFill>
                    <a:schemeClr val="tx1"/>
                  </a:solidFill>
                  <a:cs typeface="Arial" pitchFamily="34" charset="0"/>
                </a:rPr>
                <a:t>конкурентоздатність</a:t>
              </a:r>
              <a:endParaRPr lang="uk-UA" sz="1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1207" name="Группа 30"/>
            <p:cNvGrpSpPr>
              <a:grpSpLocks/>
            </p:cNvGrpSpPr>
            <p:nvPr/>
          </p:nvGrpSpPr>
          <p:grpSpPr bwMode="auto">
            <a:xfrm>
              <a:off x="212822" y="1541136"/>
              <a:ext cx="8876953" cy="4513365"/>
              <a:chOff x="212822" y="1541136"/>
              <a:chExt cx="8876953" cy="451336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976552" y="5132143"/>
                <a:ext cx="2968509" cy="92235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sz="1500" b="1" dirty="0">
                    <a:solidFill>
                      <a:schemeClr val="tx1"/>
                    </a:solidFill>
                    <a:cs typeface="Arial" pitchFamily="34" charset="0"/>
                  </a:rPr>
                  <a:t>5. </a:t>
                </a:r>
                <a:r>
                  <a:rPr lang="uk-UA" altLang="ru-RU" sz="1500" b="1" dirty="0">
                    <a:solidFill>
                      <a:schemeClr val="tx1"/>
                    </a:solidFill>
                    <a:cs typeface="Arial" pitchFamily="34" charset="0"/>
                  </a:rPr>
                  <a:t>соціальна та </a:t>
                </a:r>
                <a:r>
                  <a:rPr lang="uk-UA" altLang="ru-RU" sz="1500" b="1" dirty="0" smtClean="0">
                    <a:solidFill>
                      <a:schemeClr val="tx1"/>
                    </a:solidFill>
                    <a:cs typeface="Arial" pitchFamily="34" charset="0"/>
                  </a:rPr>
                  <a:t>суспільна</a:t>
                </a:r>
              </a:p>
              <a:p>
                <a:pPr algn="ctr">
                  <a:defRPr/>
                </a:pPr>
                <a:r>
                  <a:rPr lang="uk-UA" altLang="ru-RU" sz="1500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uk-UA" altLang="ru-RU" sz="1500" b="1" dirty="0">
                    <a:solidFill>
                      <a:schemeClr val="tx1"/>
                    </a:solidFill>
                    <a:cs typeface="Arial" pitchFamily="34" charset="0"/>
                  </a:rPr>
                  <a:t>цінність проекту</a:t>
                </a:r>
                <a:endParaRPr lang="uk-UA" sz="15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grpSp>
            <p:nvGrpSpPr>
              <p:cNvPr id="51209" name="Группа 29"/>
              <p:cNvGrpSpPr>
                <a:grpSpLocks/>
              </p:cNvGrpSpPr>
              <p:nvPr/>
            </p:nvGrpSpPr>
            <p:grpSpPr bwMode="auto">
              <a:xfrm>
                <a:off x="212822" y="1541136"/>
                <a:ext cx="8876953" cy="4071277"/>
                <a:chOff x="211048" y="1572437"/>
                <a:chExt cx="8876953" cy="4071277"/>
              </a:xfrm>
            </p:grpSpPr>
            <p:grpSp>
              <p:nvGrpSpPr>
                <p:cNvPr id="51210" name="Группа 3"/>
                <p:cNvGrpSpPr>
                  <a:grpSpLocks/>
                </p:cNvGrpSpPr>
                <p:nvPr/>
              </p:nvGrpSpPr>
              <p:grpSpPr bwMode="auto">
                <a:xfrm>
                  <a:off x="211048" y="1572437"/>
                  <a:ext cx="8876953" cy="4071277"/>
                  <a:chOff x="79699" y="1989804"/>
                  <a:chExt cx="8876953" cy="3852631"/>
                </a:xfrm>
              </p:grpSpPr>
              <p:cxnSp>
                <p:nvCxnSpPr>
                  <p:cNvPr id="5" name="Прямая соединительная линия 4"/>
                  <p:cNvCxnSpPr/>
                  <p:nvPr/>
                </p:nvCxnSpPr>
                <p:spPr>
                  <a:xfrm>
                    <a:off x="2795806" y="3887181"/>
                    <a:ext cx="357173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 rot="5400000" flipH="1" flipV="1">
                    <a:off x="4321943" y="3066938"/>
                    <a:ext cx="35754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>
                    <a:off x="5780189" y="3936757"/>
                    <a:ext cx="357173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Овал 7"/>
                  <p:cNvSpPr/>
                  <p:nvPr/>
                </p:nvSpPr>
                <p:spPr>
                  <a:xfrm>
                    <a:off x="3110119" y="3275754"/>
                    <a:ext cx="2714519" cy="1285950"/>
                  </a:xfrm>
                  <a:prstGeom prst="ellipse">
                    <a:avLst/>
                  </a:prstGeom>
                  <a:solidFill>
                    <a:srgbClr val="0099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altLang="ru-RU" b="1" dirty="0">
                        <a:cs typeface="Arial" pitchFamily="34" charset="0"/>
                      </a:rPr>
                      <a:t>техніко-економічні показники:</a:t>
                    </a:r>
                    <a:endParaRPr lang="uk-UA" b="1" dirty="0">
                      <a:cs typeface="Arial" pitchFamily="34" charset="0"/>
                    </a:endParaRP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3172028" y="1989804"/>
                    <a:ext cx="2644672" cy="868317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1.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якість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6000843" y="2285752"/>
                    <a:ext cx="2857388" cy="959956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2.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комерційний ризик та надійність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357501" y="2267725"/>
                    <a:ext cx="2643084" cy="947938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8.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обсяги робіт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79699" y="4842630"/>
                    <a:ext cx="2698645" cy="1000517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6.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 терміни виконання робіт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5923059" y="4863662"/>
                    <a:ext cx="3033593" cy="872824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4.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вартість, витрати, </a:t>
                    </a:r>
                    <a:endParaRPr lang="uk-UA" altLang="ru-RU" sz="15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uk-UA" altLang="ru-RU" sz="15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собівартість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, прибуток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14" name="Прямая соединительная линия 13"/>
                  <p:cNvCxnSpPr>
                    <a:endCxn id="8" idx="3"/>
                  </p:cNvCxnSpPr>
                  <p:nvPr/>
                </p:nvCxnSpPr>
                <p:spPr>
                  <a:xfrm flipV="1">
                    <a:off x="2795806" y="4373919"/>
                    <a:ext cx="711172" cy="64748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>
                    <a:stCxn id="8" idx="5"/>
                  </p:cNvCxnSpPr>
                  <p:nvPr/>
                </p:nvCxnSpPr>
                <p:spPr>
                  <a:xfrm>
                    <a:off x="5427778" y="4373919"/>
                    <a:ext cx="495281" cy="69856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4533642" y="4344275"/>
                  <a:ext cx="0" cy="789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>
                  <a:endCxn id="8" idx="1"/>
                </p:cNvCxnSpPr>
                <p:nvPr/>
              </p:nvCxnSpPr>
              <p:spPr>
                <a:xfrm>
                  <a:off x="3131934" y="2710700"/>
                  <a:ext cx="506393" cy="41911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5463881" y="2610686"/>
                  <a:ext cx="668311" cy="46673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931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23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707904" y="2029594"/>
            <a:ext cx="5436096" cy="2270348"/>
          </a:xfrm>
        </p:spPr>
        <p:txBody>
          <a:bodyPr/>
          <a:lstStyle/>
          <a:p>
            <a:r>
              <a:rPr lang="uk-UA" altLang="ru-RU" b="1" i="1" dirty="0" smtClean="0">
                <a:solidFill>
                  <a:schemeClr val="bg1"/>
                </a:solidFill>
              </a:rPr>
              <a:t>Класифікація </a:t>
            </a: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проектів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2531" name="Группа 33"/>
          <p:cNvGrpSpPr>
            <a:grpSpLocks/>
          </p:cNvGrpSpPr>
          <p:nvPr/>
        </p:nvGrpSpPr>
        <p:grpSpPr bwMode="auto">
          <a:xfrm>
            <a:off x="1115616" y="915566"/>
            <a:ext cx="8028384" cy="3816423"/>
            <a:chOff x="361010" y="1697034"/>
            <a:chExt cx="8672886" cy="3638374"/>
          </a:xfrm>
        </p:grpSpPr>
        <p:grpSp>
          <p:nvGrpSpPr>
            <p:cNvPr id="22532" name="Группа 37"/>
            <p:cNvGrpSpPr>
              <a:grpSpLocks/>
            </p:cNvGrpSpPr>
            <p:nvPr/>
          </p:nvGrpSpPr>
          <p:grpSpPr bwMode="auto">
            <a:xfrm>
              <a:off x="361010" y="1697034"/>
              <a:ext cx="8672886" cy="3638374"/>
              <a:chOff x="59403" y="1052073"/>
              <a:chExt cx="9323335" cy="36032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26261" y="1929025"/>
                <a:ext cx="8497477" cy="11065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uk-UA" altLang="ru-RU" b="1" i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мегапроект</a:t>
                </a:r>
                <a:r>
                  <a:rPr lang="uk-UA" altLang="ru-RU" sz="1500" dirty="0"/>
                  <a:t> (це цільові програми, які включають в себе велику кількість взаємопов’язаних проектів, що об’єднані єдиною метою, виділеними ресурсами та часом); </a:t>
                </a:r>
                <a:endParaRPr lang="uk-UA" altLang="ru-RU" sz="1500" i="1" dirty="0"/>
              </a:p>
            </p:txBody>
          </p:sp>
          <p:grpSp>
            <p:nvGrpSpPr>
              <p:cNvPr id="22535" name="Группа 39"/>
              <p:cNvGrpSpPr>
                <a:grpSpLocks/>
              </p:cNvGrpSpPr>
              <p:nvPr/>
            </p:nvGrpSpPr>
            <p:grpSpPr bwMode="auto">
              <a:xfrm>
                <a:off x="59403" y="1052073"/>
                <a:ext cx="9323335" cy="3603208"/>
                <a:chOff x="59403" y="1052073"/>
                <a:chExt cx="9323335" cy="3603208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21503" y="1052073"/>
                  <a:ext cx="9161235" cy="591659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1. За складом та структурою проекту: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474038" y="3325605"/>
                  <a:ext cx="8449699" cy="49927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uk-UA" altLang="ru-RU" b="1" i="1" dirty="0" err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мультипроект</a:t>
                  </a:r>
                  <a:r>
                    <a:rPr lang="uk-UA" altLang="ru-RU" sz="1500" dirty="0"/>
                    <a:t> (включає в себе </a:t>
                  </a:r>
                  <a:r>
                    <a:rPr lang="uk-UA" altLang="ru-RU" sz="1500" dirty="0" err="1"/>
                    <a:t>монопроекти</a:t>
                  </a:r>
                  <a:r>
                    <a:rPr lang="uk-UA" altLang="ru-RU" sz="1500" dirty="0"/>
                    <a:t>); </a:t>
                  </a:r>
                  <a:endParaRPr lang="uk-UA" altLang="ru-RU" sz="1500" i="1" dirty="0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523522" y="4156003"/>
                  <a:ext cx="8449699" cy="49927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uk-UA" altLang="ru-RU" b="1" i="1" dirty="0" err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монопроект</a:t>
                  </a:r>
                  <a:r>
                    <a:rPr lang="uk-UA" altLang="ru-RU" sz="1500" dirty="0"/>
                    <a:t> (окремий проект).</a:t>
                  </a:r>
                  <a:endParaRPr lang="ru-RU" altLang="ru-RU" sz="1500" dirty="0"/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59403" y="1340826"/>
                  <a:ext cx="78491" cy="304794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/>
                <p:nvPr/>
              </p:nvCxnSpPr>
              <p:spPr>
                <a:xfrm flipV="1">
                  <a:off x="143012" y="2343789"/>
                  <a:ext cx="331026" cy="2874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>
                  <a:endCxn id="12" idx="1"/>
                </p:cNvCxnSpPr>
                <p:nvPr/>
              </p:nvCxnSpPr>
              <p:spPr>
                <a:xfrm flipV="1">
                  <a:off x="119124" y="3558368"/>
                  <a:ext cx="354915" cy="943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endCxn id="13" idx="1"/>
                </p:cNvCxnSpPr>
                <p:nvPr/>
              </p:nvCxnSpPr>
              <p:spPr>
                <a:xfrm>
                  <a:off x="137894" y="4388767"/>
                  <a:ext cx="385628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61010" y="1988605"/>
              <a:ext cx="1507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2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3555" name="Группа 1"/>
          <p:cNvGrpSpPr>
            <a:grpSpLocks/>
          </p:cNvGrpSpPr>
          <p:nvPr/>
        </p:nvGrpSpPr>
        <p:grpSpPr bwMode="auto">
          <a:xfrm>
            <a:off x="179512" y="1096806"/>
            <a:ext cx="8568952" cy="3779043"/>
            <a:chOff x="360363" y="1462407"/>
            <a:chExt cx="8674100" cy="5038724"/>
          </a:xfrm>
        </p:grpSpPr>
        <p:cxnSp>
          <p:nvCxnSpPr>
            <p:cNvPr id="31" name="Прямая со стрелкой 30"/>
            <p:cNvCxnSpPr/>
            <p:nvPr/>
          </p:nvCxnSpPr>
          <p:spPr bwMode="auto">
            <a:xfrm flipV="1">
              <a:off x="371475" y="3900488"/>
              <a:ext cx="350838" cy="476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57" name="Группа 34"/>
            <p:cNvGrpSpPr>
              <a:grpSpLocks/>
            </p:cNvGrpSpPr>
            <p:nvPr/>
          </p:nvGrpSpPr>
          <p:grpSpPr bwMode="auto">
            <a:xfrm>
              <a:off x="360363" y="1462407"/>
              <a:ext cx="8674100" cy="5038724"/>
              <a:chOff x="361010" y="1462313"/>
              <a:chExt cx="8672886" cy="5039279"/>
            </a:xfrm>
          </p:grpSpPr>
          <p:grpSp>
            <p:nvGrpSpPr>
              <p:cNvPr id="23558" name="Группа 26"/>
              <p:cNvGrpSpPr>
                <a:grpSpLocks/>
              </p:cNvGrpSpPr>
              <p:nvPr/>
            </p:nvGrpSpPr>
            <p:grpSpPr bwMode="auto">
              <a:xfrm>
                <a:off x="361010" y="1462313"/>
                <a:ext cx="8672886" cy="5039279"/>
                <a:chOff x="361010" y="1318297"/>
                <a:chExt cx="8672886" cy="5039279"/>
              </a:xfrm>
            </p:grpSpPr>
            <p:grpSp>
              <p:nvGrpSpPr>
                <p:cNvPr id="23560" name="Группа 19"/>
                <p:cNvGrpSpPr>
                  <a:grpSpLocks/>
                </p:cNvGrpSpPr>
                <p:nvPr/>
              </p:nvGrpSpPr>
              <p:grpSpPr bwMode="auto">
                <a:xfrm>
                  <a:off x="361010" y="1318297"/>
                  <a:ext cx="8672886" cy="5039279"/>
                  <a:chOff x="471825" y="1318297"/>
                  <a:chExt cx="8672886" cy="5039279"/>
                </a:xfrm>
              </p:grpSpPr>
              <p:grpSp>
                <p:nvGrpSpPr>
                  <p:cNvPr id="23563" name="Группа 37"/>
                  <p:cNvGrpSpPr>
                    <a:grpSpLocks/>
                  </p:cNvGrpSpPr>
                  <p:nvPr/>
                </p:nvGrpSpPr>
                <p:grpSpPr bwMode="auto">
                  <a:xfrm>
                    <a:off x="471825" y="1318297"/>
                    <a:ext cx="8672886" cy="4762706"/>
                    <a:chOff x="98432" y="723610"/>
                    <a:chExt cx="9323335" cy="4159076"/>
                  </a:xfrm>
                </p:grpSpPr>
                <p:sp>
                  <p:nvSpPr>
                    <p:cNvPr id="7" name="Скругленный прямоугольник 6"/>
                    <p:cNvSpPr/>
                    <p:nvPr/>
                  </p:nvSpPr>
                  <p:spPr>
                    <a:xfrm>
                      <a:off x="426046" y="1929545"/>
                      <a:ext cx="8444578" cy="475831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технічний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grpSp>
                  <p:nvGrpSpPr>
                    <p:cNvPr id="23567" name="Группа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432" y="723610"/>
                      <a:ext cx="9323335" cy="4159076"/>
                      <a:chOff x="98432" y="723610"/>
                      <a:chExt cx="9323335" cy="4159076"/>
                    </a:xfrm>
                  </p:grpSpPr>
                  <p:sp>
                    <p:nvSpPr>
                      <p:cNvPr id="9" name="Шестиугольник 8"/>
                      <p:cNvSpPr/>
                      <p:nvPr/>
                    </p:nvSpPr>
                    <p:spPr>
                      <a:xfrm>
                        <a:off x="260532" y="723610"/>
                        <a:ext cx="9161235" cy="920050"/>
                      </a:xfrm>
                      <a:prstGeom prst="hexagon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uk-UA" altLang="ru-RU" b="1" dirty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2. За сферою діяльності, в якій виконується проект (типи проектів): </a:t>
                        </a:r>
                        <a:endParaRPr lang="en-US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" name="Скругленный прямоугольник 9"/>
                      <p:cNvSpPr/>
                      <p:nvPr/>
                    </p:nvSpPr>
                    <p:spPr>
                      <a:xfrm>
                        <a:off x="426046" y="2614452"/>
                        <a:ext cx="8449699" cy="475831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організаційний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sp>
                    <p:nvSpPr>
                      <p:cNvPr id="11" name="Скругленный прямоугольник 10"/>
                      <p:cNvSpPr/>
                      <p:nvPr/>
                    </p:nvSpPr>
                    <p:spPr>
                      <a:xfrm>
                        <a:off x="497711" y="3930193"/>
                        <a:ext cx="8372915" cy="475831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соціальний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cxnSp>
                    <p:nvCxnSpPr>
                      <p:cNvPr id="12" name="Прямая соединительная линия 11"/>
                      <p:cNvCxnSpPr/>
                      <p:nvPr/>
                    </p:nvCxnSpPr>
                    <p:spPr>
                      <a:xfrm>
                        <a:off x="98432" y="1183634"/>
                        <a:ext cx="73371" cy="368796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Прямая со стрелкой 12"/>
                      <p:cNvCxnSpPr/>
                      <p:nvPr/>
                    </p:nvCxnSpPr>
                    <p:spPr>
                      <a:xfrm flipV="1">
                        <a:off x="98432" y="2179106"/>
                        <a:ext cx="377096" cy="4159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Прямая со стрелкой 14"/>
                      <p:cNvCxnSpPr/>
                      <p:nvPr/>
                    </p:nvCxnSpPr>
                    <p:spPr>
                      <a:xfrm flipV="1">
                        <a:off x="171803" y="4872980"/>
                        <a:ext cx="385628" cy="9706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8" name="Скругленный прямоугольник 17"/>
                  <p:cNvSpPr/>
                  <p:nvPr/>
                </p:nvSpPr>
                <p:spPr bwMode="auto">
                  <a:xfrm>
                    <a:off x="806739" y="4201196"/>
                    <a:ext cx="7825281" cy="54489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економічний </a:t>
                    </a:r>
                    <a:endParaRPr lang="en-US" altLang="ru-RU" dirty="0">
                      <a:latin typeface="+mn-lt"/>
                    </a:endParaRPr>
                  </a:p>
                </p:txBody>
              </p:sp>
              <p:sp>
                <p:nvSpPr>
                  <p:cNvPr id="19" name="Скругленный прямоугольник 18"/>
                  <p:cNvSpPr/>
                  <p:nvPr/>
                </p:nvSpPr>
                <p:spPr bwMode="auto">
                  <a:xfrm>
                    <a:off x="851184" y="5812685"/>
                    <a:ext cx="7780836" cy="54489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змішаний </a:t>
                    </a:r>
                    <a:endParaRPr lang="ru-RU" altLang="ru-RU" dirty="0">
                      <a:latin typeface="+mn-lt"/>
                    </a:endParaRPr>
                  </a:p>
                </p:txBody>
              </p:sp>
            </p:grpSp>
            <p:cxnSp>
              <p:nvCxnSpPr>
                <p:cNvPr id="24" name="Прямая со стрелкой 23"/>
                <p:cNvCxnSpPr/>
                <p:nvPr/>
              </p:nvCxnSpPr>
              <p:spPr bwMode="auto">
                <a:xfrm flipV="1">
                  <a:off x="429262" y="4456811"/>
                  <a:ext cx="350789" cy="63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 bwMode="auto">
                <a:xfrm flipV="1">
                  <a:off x="438786" y="5293516"/>
                  <a:ext cx="350789" cy="63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>
                <a:stCxn id="9" idx="2"/>
              </p:cNvCxnSpPr>
              <p:nvPr/>
            </p:nvCxnSpPr>
            <p:spPr>
              <a:xfrm flipH="1">
                <a:off x="361010" y="1989102"/>
                <a:ext cx="15079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88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4579" name="Группа 39"/>
          <p:cNvGrpSpPr>
            <a:grpSpLocks/>
          </p:cNvGrpSpPr>
          <p:nvPr/>
        </p:nvGrpSpPr>
        <p:grpSpPr bwMode="auto">
          <a:xfrm>
            <a:off x="179512" y="1164908"/>
            <a:ext cx="7738145" cy="3828098"/>
            <a:chOff x="531161" y="1552595"/>
            <a:chExt cx="8493374" cy="5105469"/>
          </a:xfrm>
        </p:grpSpPr>
        <p:grpSp>
          <p:nvGrpSpPr>
            <p:cNvPr id="24580" name="Группа 19"/>
            <p:cNvGrpSpPr>
              <a:grpSpLocks/>
            </p:cNvGrpSpPr>
            <p:nvPr/>
          </p:nvGrpSpPr>
          <p:grpSpPr bwMode="auto">
            <a:xfrm>
              <a:off x="531161" y="1552595"/>
              <a:ext cx="8493374" cy="5105469"/>
              <a:chOff x="361010" y="1692698"/>
              <a:chExt cx="8493374" cy="5105469"/>
            </a:xfrm>
          </p:grpSpPr>
          <p:grpSp>
            <p:nvGrpSpPr>
              <p:cNvPr id="24582" name="Группа 20"/>
              <p:cNvGrpSpPr>
                <a:grpSpLocks/>
              </p:cNvGrpSpPr>
              <p:nvPr/>
            </p:nvGrpSpPr>
            <p:grpSpPr bwMode="auto">
              <a:xfrm>
                <a:off x="361010" y="1692698"/>
                <a:ext cx="8493374" cy="5105469"/>
                <a:chOff x="361010" y="1548682"/>
                <a:chExt cx="8493374" cy="5105469"/>
              </a:xfrm>
            </p:grpSpPr>
            <p:grpSp>
              <p:nvGrpSpPr>
                <p:cNvPr id="24584" name="Группа 22"/>
                <p:cNvGrpSpPr>
                  <a:grpSpLocks/>
                </p:cNvGrpSpPr>
                <p:nvPr/>
              </p:nvGrpSpPr>
              <p:grpSpPr bwMode="auto">
                <a:xfrm>
                  <a:off x="361010" y="1548682"/>
                  <a:ext cx="8493374" cy="5105469"/>
                  <a:chOff x="471825" y="1548682"/>
                  <a:chExt cx="8493374" cy="5105469"/>
                </a:xfrm>
              </p:grpSpPr>
              <p:grpSp>
                <p:nvGrpSpPr>
                  <p:cNvPr id="24587" name="Группа 37"/>
                  <p:cNvGrpSpPr>
                    <a:grpSpLocks/>
                  </p:cNvGrpSpPr>
                  <p:nvPr/>
                </p:nvGrpSpPr>
                <p:grpSpPr bwMode="auto">
                  <a:xfrm>
                    <a:off x="471825" y="1548682"/>
                    <a:ext cx="8493374" cy="4575739"/>
                    <a:chOff x="98432" y="924797"/>
                    <a:chExt cx="9130360" cy="3995805"/>
                  </a:xfrm>
                </p:grpSpPr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426101" y="1929573"/>
                      <a:ext cx="8444303" cy="475903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інвестиційні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grpSp>
                  <p:nvGrpSpPr>
                    <p:cNvPr id="24591" name="Группа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432" y="924797"/>
                      <a:ext cx="9130360" cy="3995805"/>
                      <a:chOff x="98432" y="924797"/>
                      <a:chExt cx="9130360" cy="3995805"/>
                    </a:xfrm>
                  </p:grpSpPr>
                  <p:sp>
                    <p:nvSpPr>
                      <p:cNvPr id="31" name="Шестиугольник 30"/>
                      <p:cNvSpPr/>
                      <p:nvPr/>
                    </p:nvSpPr>
                    <p:spPr>
                      <a:xfrm>
                        <a:off x="260560" y="924797"/>
                        <a:ext cx="8968232" cy="517502"/>
                      </a:xfrm>
                      <a:prstGeom prst="hexagon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uk-UA" altLang="ru-RU" b="1" dirty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3. За характером предметної області (види проектів</a:t>
                        </a:r>
                        <a:r>
                          <a:rPr lang="uk-UA" altLang="ru-RU" b="1" dirty="0" smtClean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)</a:t>
                        </a:r>
                        <a:endParaRPr lang="en-US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Скругленный прямоугольник 31"/>
                      <p:cNvSpPr/>
                      <p:nvPr/>
                    </p:nvSpPr>
                    <p:spPr>
                      <a:xfrm>
                        <a:off x="473885" y="2620130"/>
                        <a:ext cx="8377746" cy="475903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інноваційні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sp>
                    <p:nvSpPr>
                      <p:cNvPr id="33" name="Скругленный прямоугольник 32"/>
                      <p:cNvSpPr/>
                      <p:nvPr/>
                    </p:nvSpPr>
                    <p:spPr>
                      <a:xfrm>
                        <a:off x="477300" y="3895859"/>
                        <a:ext cx="8374333" cy="475903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комбіновані</a:t>
                        </a:r>
                        <a:endParaRPr lang="ru-RU" altLang="ru-RU" dirty="0">
                          <a:latin typeface="+mn-lt"/>
                        </a:endParaRPr>
                      </a:p>
                    </p:txBody>
                  </p:sp>
                  <p:cxnSp>
                    <p:nvCxnSpPr>
                      <p:cNvPr id="34" name="Прямая соединительная линия 33"/>
                      <p:cNvCxnSpPr/>
                      <p:nvPr/>
                    </p:nvCxnSpPr>
                    <p:spPr>
                      <a:xfrm>
                        <a:off x="98432" y="1183549"/>
                        <a:ext cx="81917" cy="3727347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Прямая со стрелкой 34"/>
                      <p:cNvCxnSpPr/>
                      <p:nvPr/>
                    </p:nvCxnSpPr>
                    <p:spPr>
                      <a:xfrm flipV="1">
                        <a:off x="98432" y="2179172"/>
                        <a:ext cx="377161" cy="4160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Прямая со стрелкой 35"/>
                      <p:cNvCxnSpPr/>
                      <p:nvPr/>
                    </p:nvCxnSpPr>
                    <p:spPr>
                      <a:xfrm flipV="1">
                        <a:off x="171817" y="4910896"/>
                        <a:ext cx="385694" cy="9706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7" name="Скругленный прямоугольник 26"/>
                  <p:cNvSpPr/>
                  <p:nvPr/>
                </p:nvSpPr>
                <p:spPr bwMode="auto">
                  <a:xfrm>
                    <a:off x="821085" y="4204631"/>
                    <a:ext cx="7823429" cy="544973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uk-UA" altLang="ru-RU" dirty="0"/>
                      <a:t>навчально-освітні </a:t>
                    </a:r>
                    <a:endParaRPr lang="en-US" altLang="ru-RU" dirty="0"/>
                  </a:p>
                </p:txBody>
              </p:sp>
              <p:sp>
                <p:nvSpPr>
                  <p:cNvPr id="28" name="Скругленный прямоугольник 27"/>
                  <p:cNvSpPr/>
                  <p:nvPr/>
                </p:nvSpPr>
                <p:spPr bwMode="auto">
                  <a:xfrm>
                    <a:off x="898876" y="5700449"/>
                    <a:ext cx="7704363" cy="953702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науково-дослідні (дослідження і розвиток)</a:t>
                    </a:r>
                    <a:endParaRPr lang="en-US" altLang="ru-RU" dirty="0">
                      <a:latin typeface="+mn-lt"/>
                    </a:endParaRPr>
                  </a:p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 </a:t>
                    </a:r>
                    <a:endParaRPr lang="ru-RU" altLang="ru-RU" dirty="0">
                      <a:latin typeface="+mn-lt"/>
                    </a:endParaRPr>
                  </a:p>
                </p:txBody>
              </p:sp>
            </p:grpSp>
            <p:cxnSp>
              <p:nvCxnSpPr>
                <p:cNvPr id="24" name="Прямая со стрелкой 23"/>
                <p:cNvCxnSpPr/>
                <p:nvPr/>
              </p:nvCxnSpPr>
              <p:spPr bwMode="auto">
                <a:xfrm flipV="1">
                  <a:off x="429275" y="4457109"/>
                  <a:ext cx="350847" cy="476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 bwMode="auto">
                <a:xfrm flipV="1">
                  <a:off x="437212" y="5205018"/>
                  <a:ext cx="350848" cy="476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Прямая соединительная линия 21"/>
              <p:cNvCxnSpPr>
                <a:stCxn id="31" idx="2"/>
              </p:cNvCxnSpPr>
              <p:nvPr/>
            </p:nvCxnSpPr>
            <p:spPr>
              <a:xfrm flipH="1" flipV="1">
                <a:off x="361010" y="1989004"/>
                <a:ext cx="272743" cy="2963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Прямая со стрелкой 37"/>
            <p:cNvCxnSpPr/>
            <p:nvPr/>
          </p:nvCxnSpPr>
          <p:spPr bwMode="auto">
            <a:xfrm flipV="1">
              <a:off x="540686" y="3743284"/>
              <a:ext cx="350848" cy="635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60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5603" name="Группа 26"/>
          <p:cNvGrpSpPr>
            <a:grpSpLocks/>
          </p:cNvGrpSpPr>
          <p:nvPr/>
        </p:nvGrpSpPr>
        <p:grpSpPr bwMode="auto">
          <a:xfrm>
            <a:off x="251521" y="1423275"/>
            <a:ext cx="7668518" cy="2375059"/>
            <a:chOff x="473817" y="1898423"/>
            <a:chExt cx="8562679" cy="3165988"/>
          </a:xfrm>
        </p:grpSpPr>
        <p:grpSp>
          <p:nvGrpSpPr>
            <p:cNvPr id="25604" name="Группа 37"/>
            <p:cNvGrpSpPr>
              <a:grpSpLocks/>
            </p:cNvGrpSpPr>
            <p:nvPr/>
          </p:nvGrpSpPr>
          <p:grpSpPr bwMode="auto">
            <a:xfrm>
              <a:off x="473817" y="1898423"/>
              <a:ext cx="8562679" cy="3165988"/>
              <a:chOff x="49216" y="1093291"/>
              <a:chExt cx="9204863" cy="3135387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26352" y="1911559"/>
                <a:ext cx="8496664" cy="53943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i="1" dirty="0">
                    <a:latin typeface="+mn-lt"/>
                  </a:rPr>
                  <a:t>короткострокові</a:t>
                </a:r>
                <a:r>
                  <a:rPr lang="uk-UA" altLang="ru-RU" dirty="0">
                    <a:latin typeface="+mn-lt"/>
                  </a:rPr>
                  <a:t> (менше 3 років)</a:t>
                </a:r>
              </a:p>
            </p:txBody>
          </p:sp>
          <p:grpSp>
            <p:nvGrpSpPr>
              <p:cNvPr id="25607" name="Группа 39"/>
              <p:cNvGrpSpPr>
                <a:grpSpLocks/>
              </p:cNvGrpSpPr>
              <p:nvPr/>
            </p:nvGrpSpPr>
            <p:grpSpPr bwMode="auto">
              <a:xfrm>
                <a:off x="49216" y="1093291"/>
                <a:ext cx="9204863" cy="3135387"/>
                <a:chOff x="49216" y="1093291"/>
                <a:chExt cx="9204863" cy="3135387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21572" y="1093291"/>
                  <a:ext cx="9032507" cy="591304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4. За складом та структурою проекту:</a:t>
                  </a: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443418" y="2846768"/>
                  <a:ext cx="8450590" cy="5394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середньострокові (3-5 років)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474135" y="3689242"/>
                  <a:ext cx="8448883" cy="5394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довгострокові</a:t>
                  </a:r>
                  <a:r>
                    <a:rPr lang="uk-UA" altLang="ru-RU" dirty="0"/>
                    <a:t> </a:t>
                  </a:r>
                  <a:r>
                    <a:rPr lang="uk-UA" altLang="ru-RU" dirty="0">
                      <a:latin typeface="+mn-lt"/>
                    </a:rPr>
                    <a:t>(більше 5 років)</a:t>
                  </a:r>
                  <a:endParaRPr lang="ru-RU" altLang="ru-RU" dirty="0">
                    <a:latin typeface="+mn-lt"/>
                  </a:endParaRPr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H="1">
                  <a:off x="49216" y="1339431"/>
                  <a:ext cx="10239" cy="259658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endCxn id="8" idx="1"/>
                </p:cNvCxnSpPr>
                <p:nvPr/>
              </p:nvCxnSpPr>
              <p:spPr>
                <a:xfrm>
                  <a:off x="49216" y="2164616"/>
                  <a:ext cx="377137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>
                  <a:endCxn id="11" idx="1"/>
                </p:cNvCxnSpPr>
                <p:nvPr/>
              </p:nvCxnSpPr>
              <p:spPr>
                <a:xfrm>
                  <a:off x="59455" y="3079392"/>
                  <a:ext cx="383963" cy="2043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>
                  <a:endCxn id="12" idx="1"/>
                </p:cNvCxnSpPr>
                <p:nvPr/>
              </p:nvCxnSpPr>
              <p:spPr>
                <a:xfrm>
                  <a:off x="85053" y="3936012"/>
                  <a:ext cx="389082" cy="62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83342" y="2161249"/>
              <a:ext cx="15080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9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6627" name="Группа 18"/>
          <p:cNvGrpSpPr>
            <a:grpSpLocks/>
          </p:cNvGrpSpPr>
          <p:nvPr/>
        </p:nvGrpSpPr>
        <p:grpSpPr bwMode="auto">
          <a:xfrm>
            <a:off x="107505" y="1486973"/>
            <a:ext cx="7789912" cy="2574489"/>
            <a:chOff x="473762" y="1630954"/>
            <a:chExt cx="8538847" cy="3433472"/>
          </a:xfrm>
        </p:grpSpPr>
        <p:grpSp>
          <p:nvGrpSpPr>
            <p:cNvPr id="26628" name="Группа 37"/>
            <p:cNvGrpSpPr>
              <a:grpSpLocks/>
            </p:cNvGrpSpPr>
            <p:nvPr/>
          </p:nvGrpSpPr>
          <p:grpSpPr bwMode="auto">
            <a:xfrm>
              <a:off x="473762" y="1630954"/>
              <a:ext cx="8538847" cy="3433472"/>
              <a:chOff x="49157" y="828409"/>
              <a:chExt cx="9179243" cy="340028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26363" y="1912040"/>
                <a:ext cx="8496518" cy="53969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dirty="0">
                    <a:latin typeface="+mn-lt"/>
                  </a:rPr>
                  <a:t>прості</a:t>
                </a:r>
              </a:p>
            </p:txBody>
          </p:sp>
          <p:grpSp>
            <p:nvGrpSpPr>
              <p:cNvPr id="26631" name="Группа 39"/>
              <p:cNvGrpSpPr>
                <a:grpSpLocks/>
              </p:cNvGrpSpPr>
              <p:nvPr/>
            </p:nvGrpSpPr>
            <p:grpSpPr bwMode="auto">
              <a:xfrm>
                <a:off x="49157" y="828409"/>
                <a:ext cx="9179243" cy="3400285"/>
                <a:chOff x="49157" y="828409"/>
                <a:chExt cx="9179243" cy="3400285"/>
              </a:xfrm>
            </p:grpSpPr>
            <p:sp>
              <p:nvSpPr>
                <p:cNvPr id="24" name="Шестиугольник 23"/>
                <p:cNvSpPr/>
                <p:nvPr/>
              </p:nvSpPr>
              <p:spPr>
                <a:xfrm>
                  <a:off x="165220" y="828409"/>
                  <a:ext cx="9063180" cy="591586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5. За мірою складності виконання проектів:</a:t>
                  </a:r>
                </a:p>
              </p:txBody>
            </p: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443430" y="2846124"/>
                  <a:ext cx="8450433" cy="53969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складні</a:t>
                  </a:r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474153" y="3689001"/>
                  <a:ext cx="8448728" cy="53969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дуже</a:t>
                  </a:r>
                  <a:r>
                    <a:rPr lang="uk-UA" altLang="ru-RU" dirty="0"/>
                    <a:t> </a:t>
                  </a:r>
                  <a:r>
                    <a:rPr lang="uk-UA" altLang="ru-RU" dirty="0">
                      <a:latin typeface="+mn-lt"/>
                    </a:rPr>
                    <a:t>складні</a:t>
                  </a:r>
                  <a:endParaRPr lang="ru-RU" altLang="ru-RU" dirty="0">
                    <a:latin typeface="+mn-lt"/>
                  </a:endParaRPr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9157" y="1124202"/>
                  <a:ext cx="0" cy="2811687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>
                  <a:endCxn id="22" idx="1"/>
                </p:cNvCxnSpPr>
                <p:nvPr/>
              </p:nvCxnSpPr>
              <p:spPr>
                <a:xfrm>
                  <a:off x="49157" y="2163645"/>
                  <a:ext cx="377205" cy="157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>
                  <a:endCxn id="25" idx="1"/>
                </p:cNvCxnSpPr>
                <p:nvPr/>
              </p:nvCxnSpPr>
              <p:spPr>
                <a:xfrm>
                  <a:off x="59398" y="3078859"/>
                  <a:ext cx="384032" cy="2044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>
                  <a:endCxn id="26" idx="1"/>
                </p:cNvCxnSpPr>
                <p:nvPr/>
              </p:nvCxnSpPr>
              <p:spPr>
                <a:xfrm>
                  <a:off x="85000" y="3935889"/>
                  <a:ext cx="389153" cy="629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73762" y="1929634"/>
              <a:ext cx="15083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0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7651" name="Группа 16"/>
          <p:cNvGrpSpPr>
            <a:grpSpLocks/>
          </p:cNvGrpSpPr>
          <p:nvPr/>
        </p:nvGrpSpPr>
        <p:grpSpPr bwMode="auto">
          <a:xfrm>
            <a:off x="179512" y="1267300"/>
            <a:ext cx="7739335" cy="2991803"/>
            <a:chOff x="361010" y="1690433"/>
            <a:chExt cx="8672886" cy="3988377"/>
          </a:xfrm>
        </p:grpSpPr>
        <p:grpSp>
          <p:nvGrpSpPr>
            <p:cNvPr id="27653" name="Группа 17"/>
            <p:cNvGrpSpPr>
              <a:grpSpLocks/>
            </p:cNvGrpSpPr>
            <p:nvPr/>
          </p:nvGrpSpPr>
          <p:grpSpPr bwMode="auto">
            <a:xfrm>
              <a:off x="361010" y="1690433"/>
              <a:ext cx="8672886" cy="3988377"/>
              <a:chOff x="361010" y="1546417"/>
              <a:chExt cx="8672886" cy="3988377"/>
            </a:xfrm>
          </p:grpSpPr>
          <p:grpSp>
            <p:nvGrpSpPr>
              <p:cNvPr id="27655" name="Группа 19"/>
              <p:cNvGrpSpPr>
                <a:grpSpLocks/>
              </p:cNvGrpSpPr>
              <p:nvPr/>
            </p:nvGrpSpPr>
            <p:grpSpPr bwMode="auto">
              <a:xfrm>
                <a:off x="361010" y="1546417"/>
                <a:ext cx="8672886" cy="3988377"/>
                <a:chOff x="471825" y="1546417"/>
                <a:chExt cx="8672886" cy="3988377"/>
              </a:xfrm>
            </p:grpSpPr>
            <p:grpSp>
              <p:nvGrpSpPr>
                <p:cNvPr id="27658" name="Группа 37"/>
                <p:cNvGrpSpPr>
                  <a:grpSpLocks/>
                </p:cNvGrpSpPr>
                <p:nvPr/>
              </p:nvGrpSpPr>
              <p:grpSpPr bwMode="auto">
                <a:xfrm>
                  <a:off x="471825" y="1546417"/>
                  <a:ext cx="8672886" cy="3988377"/>
                  <a:chOff x="98432" y="922819"/>
                  <a:chExt cx="9323335" cy="3482886"/>
                </a:xfrm>
              </p:grpSpPr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426046" y="1928543"/>
                    <a:ext cx="8444578" cy="47569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малі</a:t>
                    </a:r>
                    <a:endParaRPr lang="en-US" altLang="ru-RU" dirty="0">
                      <a:latin typeface="+mn-lt"/>
                    </a:endParaRPr>
                  </a:p>
                </p:txBody>
              </p:sp>
              <p:grpSp>
                <p:nvGrpSpPr>
                  <p:cNvPr id="27661" name="Группа 39"/>
                  <p:cNvGrpSpPr>
                    <a:grpSpLocks/>
                  </p:cNvGrpSpPr>
                  <p:nvPr/>
                </p:nvGrpSpPr>
                <p:grpSpPr bwMode="auto">
                  <a:xfrm>
                    <a:off x="98432" y="922819"/>
                    <a:ext cx="9323335" cy="3482886"/>
                    <a:chOff x="98432" y="922819"/>
                    <a:chExt cx="9323335" cy="3482886"/>
                  </a:xfrm>
                </p:grpSpPr>
                <p:sp>
                  <p:nvSpPr>
                    <p:cNvPr id="28" name="Шестиугольник 27"/>
                    <p:cNvSpPr/>
                    <p:nvPr/>
                  </p:nvSpPr>
                  <p:spPr>
                    <a:xfrm>
                      <a:off x="260532" y="922819"/>
                      <a:ext cx="9161235" cy="521435"/>
                    </a:xfrm>
                    <a:prstGeom prst="hexagon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uk-UA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6. За масштабами проекту:</a:t>
                      </a:r>
                      <a:endParaRPr lang="en-US" altLang="ru-RU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426046" y="2614642"/>
                      <a:ext cx="8449699" cy="475696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середні 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sp>
                  <p:nvSpPr>
                    <p:cNvPr id="30" name="Скругленный прямоугольник 29"/>
                    <p:cNvSpPr/>
                    <p:nvPr/>
                  </p:nvSpPr>
                  <p:spPr>
                    <a:xfrm>
                      <a:off x="497711" y="3930009"/>
                      <a:ext cx="8372915" cy="475696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дуже великі 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98432" y="1182844"/>
                      <a:ext cx="73371" cy="301190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Прямая со стрелкой 31"/>
                    <p:cNvCxnSpPr/>
                    <p:nvPr/>
                  </p:nvCxnSpPr>
                  <p:spPr>
                    <a:xfrm flipV="1">
                      <a:off x="98432" y="2179420"/>
                      <a:ext cx="377096" cy="415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4" name="Скругленный прямоугольник 23"/>
                <p:cNvSpPr/>
                <p:nvPr/>
              </p:nvSpPr>
              <p:spPr bwMode="auto">
                <a:xfrm>
                  <a:off x="806739" y="4201210"/>
                  <a:ext cx="7825281" cy="5447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великі</a:t>
                  </a:r>
                  <a:r>
                    <a:rPr lang="uk-UA" altLang="ru-RU" dirty="0"/>
                    <a:t> </a:t>
                  </a:r>
                </a:p>
              </p:txBody>
            </p:sp>
          </p:grpSp>
          <p:cxnSp>
            <p:nvCxnSpPr>
              <p:cNvPr id="21" name="Прямая со стрелкой 20"/>
              <p:cNvCxnSpPr/>
              <p:nvPr/>
            </p:nvCxnSpPr>
            <p:spPr bwMode="auto">
              <a:xfrm flipV="1">
                <a:off x="429262" y="4456752"/>
                <a:ext cx="350789" cy="63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 bwMode="auto">
              <a:xfrm flipV="1">
                <a:off x="438786" y="5293220"/>
                <a:ext cx="350789" cy="63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>
              <a:stCxn id="28" idx="2"/>
            </p:cNvCxnSpPr>
            <p:nvPr/>
          </p:nvCxnSpPr>
          <p:spPr>
            <a:xfrm flipH="1">
              <a:off x="361010" y="1988197"/>
              <a:ext cx="1507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98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23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707904" y="2029594"/>
            <a:ext cx="5436096" cy="2270348"/>
          </a:xfrm>
        </p:spPr>
        <p:txBody>
          <a:bodyPr/>
          <a:lstStyle/>
          <a:p>
            <a:endParaRPr lang="en-US" alt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Поняття </a:t>
            </a:r>
            <a:r>
              <a:rPr lang="uk-UA" altLang="ru-RU" b="1" i="1" dirty="0">
                <a:solidFill>
                  <a:schemeClr val="bg1"/>
                </a:solidFill>
              </a:rPr>
              <a:t>проекту, </a:t>
            </a:r>
            <a:endParaRPr lang="uk-UA" altLang="ru-RU" b="1" i="1" dirty="0" smtClean="0">
              <a:solidFill>
                <a:schemeClr val="bg1"/>
              </a:solidFill>
            </a:endParaRP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особливості </a:t>
            </a:r>
            <a:endParaRPr lang="uk-UA" altLang="ru-RU" b="1" i="1" dirty="0">
              <a:solidFill>
                <a:schemeClr val="bg1"/>
              </a:solidFill>
            </a:endParaRPr>
          </a:p>
          <a:p>
            <a:r>
              <a:rPr lang="uk-UA" altLang="ru-RU" b="1" i="1" dirty="0">
                <a:solidFill>
                  <a:schemeClr val="bg1"/>
                </a:solidFill>
              </a:rPr>
              <a:t>проектів</a:t>
            </a:r>
            <a:r>
              <a:rPr lang="en-US" altLang="ru-RU" b="1" i="1" dirty="0">
                <a:solidFill>
                  <a:schemeClr val="bg1"/>
                </a:solidFill>
              </a:rPr>
              <a:t> </a:t>
            </a:r>
            <a:r>
              <a:rPr lang="uk-UA" altLang="ru-RU" b="1" i="1" dirty="0">
                <a:solidFill>
                  <a:schemeClr val="bg1"/>
                </a:solidFill>
              </a:rPr>
              <a:t>в організації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3507377" y="1298345"/>
            <a:ext cx="5636511" cy="2532338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3713118" y="1298345"/>
            <a:ext cx="5430883" cy="228524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Поняття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ризику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та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невизначеності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Сутність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проектного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ризику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A44934-F53F-4FB8-8665-95C0A31E5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3200" dirty="0"/>
              <a:t>Ризики проекту та управління ними </a:t>
            </a: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xmlns="" id="{8C9BAB55-E953-4E99-B500-28B7B6210825}"/>
              </a:ext>
            </a:extLst>
          </p:cNvPr>
          <p:cNvSpPr/>
          <p:nvPr/>
        </p:nvSpPr>
        <p:spPr>
          <a:xfrm>
            <a:off x="467544" y="987575"/>
            <a:ext cx="8358188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i="1" dirty="0">
                <a:solidFill>
                  <a:schemeClr val="accent1">
                    <a:lumMod val="75000"/>
                  </a:schemeClr>
                </a:solidFill>
              </a:rPr>
              <a:t>Ризик</a:t>
            </a:r>
            <a:r>
              <a:rPr lang="uk-UA" altLang="ru-RU" sz="2000" i="1" dirty="0"/>
              <a:t> </a:t>
            </a:r>
            <a:r>
              <a:rPr lang="uk-UA" altLang="ru-RU" sz="2000" dirty="0"/>
              <a:t>– це ймовірність настання небажаної події та всіх її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dirty="0"/>
              <a:t>можливих наслідків.</a:t>
            </a: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xmlns="" id="{068E77D9-74FC-4577-B25E-D856BE777A6F}"/>
              </a:ext>
            </a:extLst>
          </p:cNvPr>
          <p:cNvSpPr/>
          <p:nvPr/>
        </p:nvSpPr>
        <p:spPr>
          <a:xfrm>
            <a:off x="467544" y="2356000"/>
            <a:ext cx="8358188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i="1" dirty="0">
                <a:solidFill>
                  <a:schemeClr val="accent1">
                    <a:lumMod val="75000"/>
                  </a:schemeClr>
                </a:solidFill>
              </a:rPr>
              <a:t>Ризик</a:t>
            </a:r>
            <a:r>
              <a:rPr lang="uk-UA" altLang="ru-RU" sz="2000" dirty="0"/>
              <a:t> – це проблема, яка ще не виникла. 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xmlns="" id="{E918022F-E705-4F37-9443-6522C0E3A890}"/>
              </a:ext>
            </a:extLst>
          </p:cNvPr>
          <p:cNvSpPr/>
          <p:nvPr/>
        </p:nvSpPr>
        <p:spPr>
          <a:xfrm>
            <a:off x="467544" y="3722837"/>
            <a:ext cx="8358188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i="1" dirty="0">
                <a:solidFill>
                  <a:schemeClr val="accent1">
                    <a:lumMod val="75000"/>
                  </a:schemeClr>
                </a:solidFill>
              </a:rPr>
              <a:t>Проблема</a:t>
            </a:r>
            <a:r>
              <a:rPr lang="uk-UA" altLang="ru-RU" sz="2000" dirty="0"/>
              <a:t> – це ризик який вже матеріалізувався. </a:t>
            </a:r>
          </a:p>
        </p:txBody>
      </p:sp>
    </p:spTree>
    <p:extLst>
      <p:ext uri="{BB962C8B-B14F-4D97-AF65-F5344CB8AC3E}">
        <p14:creationId xmlns:p14="http://schemas.microsoft.com/office/powerpoint/2010/main" val="24861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2555" y="1205049"/>
            <a:ext cx="7367451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uk-UA" sz="2100" b="1" i="1" dirty="0"/>
              <a:t>Проектний ризик </a:t>
            </a:r>
            <a:r>
              <a:rPr lang="uk-UA" sz="2100" dirty="0"/>
              <a:t>– це потенційна, </a:t>
            </a:r>
            <a:r>
              <a:rPr lang="uk-UA" sz="2100" dirty="0" err="1"/>
              <a:t>чисельно</a:t>
            </a:r>
            <a:r>
              <a:rPr lang="uk-UA" sz="2100" dirty="0"/>
              <a:t> виміряна ймовірність виникнення несприятливих ситуацій та пов’язаних з ними наслідків у вигляді додаткових витрат, утрати частини ресурсів, недоотримання прибутків, виникнення збитків під час реалізації проекту.</a:t>
            </a:r>
          </a:p>
        </p:txBody>
      </p:sp>
      <p:pic>
        <p:nvPicPr>
          <p:cNvPr id="1026" name="Picture 2" descr="Результат пошуку зображень за запитом проектний риз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2" y="3282043"/>
            <a:ext cx="2437802" cy="12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CD2FEFBD-F625-421C-AFE2-F732FAD86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44" y="172075"/>
            <a:ext cx="7193385" cy="543185"/>
          </a:xfrm>
        </p:spPr>
        <p:txBody>
          <a:bodyPr/>
          <a:lstStyle/>
          <a:p>
            <a:pPr algn="l"/>
            <a:r>
              <a:rPr lang="ru-RU" sz="3000" dirty="0" err="1"/>
              <a:t>Ієрархічна</a:t>
            </a:r>
            <a:r>
              <a:rPr lang="ru-RU" sz="3000" dirty="0"/>
              <a:t> структура </a:t>
            </a:r>
            <a:r>
              <a:rPr lang="ru-RU" sz="3000" dirty="0" err="1"/>
              <a:t>ризиків</a:t>
            </a:r>
            <a:r>
              <a:rPr lang="ru-RU" sz="3000" dirty="0"/>
              <a:t> проекту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A15643-128E-47F3-9FED-76CAC201FD55}"/>
              </a:ext>
            </a:extLst>
          </p:cNvPr>
          <p:cNvGrpSpPr>
            <a:grpSpLocks/>
          </p:cNvGrpSpPr>
          <p:nvPr/>
        </p:nvGrpSpPr>
        <p:grpSpPr bwMode="auto">
          <a:xfrm>
            <a:off x="595344" y="1165860"/>
            <a:ext cx="7663648" cy="3791495"/>
            <a:chOff x="1941" y="3228"/>
            <a:chExt cx="8640" cy="456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xmlns="" id="{893F658E-4B9F-4136-8A7C-27733C714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3228"/>
              <a:ext cx="3240" cy="425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ru-RU" b="1" dirty="0">
                  <a:latin typeface="Times New Roman" pitchFamily="18" charset="0"/>
                </a:rPr>
                <a:t>РИЗИКИ ПРОЕКТУ</a:t>
              </a:r>
              <a:endParaRPr lang="ru-RU" b="1" dirty="0">
                <a:latin typeface="Arial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xmlns="" id="{3DE6ECDF-5A27-412B-9882-B2CDB47A2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4375"/>
              <a:ext cx="2519" cy="71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ru-RU" b="1">
                  <a:latin typeface="Times New Roman" pitchFamily="18" charset="0"/>
                </a:rPr>
                <a:t>Зовнішній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xmlns="" id="{2C972186-89C5-40BA-B526-80588CD9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4375"/>
              <a:ext cx="2280" cy="71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ru-RU" b="1" dirty="0" err="1">
                  <a:latin typeface="Times New Roman" pitchFamily="18" charset="0"/>
                </a:rPr>
                <a:t>Технічний</a:t>
              </a:r>
              <a:endParaRPr lang="ru-RU" b="1" dirty="0">
                <a:latin typeface="Arial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xmlns="" id="{D5335BD4-E052-4908-9257-4A0F1E6DC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" y="4375"/>
              <a:ext cx="2399" cy="71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ru-RU" sz="1700" b="1">
                  <a:latin typeface="Times New Roman" pitchFamily="18" charset="0"/>
                </a:rPr>
                <a:t>Організаційний</a:t>
              </a:r>
              <a:endParaRPr lang="ru-RU" sz="1700" b="1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6A447DE-38B7-4E95-892E-303ABC8F7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5454"/>
              <a:ext cx="1799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dirty="0" err="1">
                  <a:latin typeface="Times New Roman" panose="02020603050405020304" pitchFamily="18" charset="0"/>
                </a:rPr>
                <a:t>Вимоги</a:t>
              </a:r>
              <a:endParaRPr lang="ru-RU" altLang="ru-RU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8259709-FF51-4A69-9282-A1F70504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6353"/>
              <a:ext cx="1799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Технологія</a:t>
              </a:r>
              <a:endParaRPr lang="ru-RU" altLang="ru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6BB29D5-7D75-4CEE-B205-130E04023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7254"/>
              <a:ext cx="1799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Якість</a:t>
              </a:r>
              <a:endParaRPr lang="ru-RU" altLang="ru-R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026C05D-5FC2-4257-A4A6-9EA06F39B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5454"/>
              <a:ext cx="1921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Замовник</a:t>
              </a:r>
              <a:endParaRPr lang="ru-RU" altLang="ru-R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2D015CB-AF17-40A9-864C-8E9C45421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6353"/>
              <a:ext cx="1921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Ринок</a:t>
              </a:r>
              <a:endParaRPr lang="ru-RU" alt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BD576AB-07B5-4524-9DDF-9FCF74551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7254"/>
              <a:ext cx="1921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700">
                  <a:latin typeface="Times New Roman" panose="02020603050405020304" pitchFamily="18" charset="0"/>
                </a:rPr>
                <a:t>Постачальник</a:t>
              </a:r>
              <a:endParaRPr lang="ru-RU" altLang="ru-RU" sz="1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AFC12B4-0FEA-4B93-82B5-1007A3AE1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5" y="5454"/>
              <a:ext cx="1801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Ресурси</a:t>
              </a:r>
              <a:endParaRPr lang="ru-RU" altLang="ru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A1EE869-7320-4EC1-924A-36BCB76C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2" y="6353"/>
              <a:ext cx="1799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Фінанси</a:t>
              </a:r>
              <a:endParaRPr lang="ru-RU" altLang="ru-R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445C92C-709F-489C-B379-0F9FD9C6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2" y="7254"/>
              <a:ext cx="1799" cy="54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>
                  <a:latin typeface="Times New Roman" panose="02020603050405020304" pitchFamily="18" charset="0"/>
                </a:rPr>
                <a:t>Пріоритети</a:t>
              </a:r>
              <a:endParaRPr lang="ru-RU" altLang="ru-RU"/>
            </a:p>
          </p:txBody>
        </p: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xmlns="" id="{22E76E27-105C-4A85-8305-36D9F8196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" y="3654"/>
              <a:ext cx="0" cy="72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xmlns="" id="{6F0D6A5F-AF6C-498C-9B64-7700AAA193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41" y="4014"/>
              <a:ext cx="2" cy="361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AutoShape 20">
              <a:extLst>
                <a:ext uri="{FF2B5EF4-FFF2-40B4-BE49-F238E27FC236}">
                  <a16:creationId xmlns:a16="http://schemas.microsoft.com/office/drawing/2014/main" xmlns="" id="{1F3D0AA6-DBE8-404B-B36A-AD939A1FE3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41" y="4014"/>
              <a:ext cx="7199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AutoShape 21">
              <a:extLst>
                <a:ext uri="{FF2B5EF4-FFF2-40B4-BE49-F238E27FC236}">
                  <a16:creationId xmlns:a16="http://schemas.microsoft.com/office/drawing/2014/main" xmlns="" id="{13615B04-CAB7-49DF-B314-15E8899897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40" y="4014"/>
              <a:ext cx="0" cy="361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Line 22">
              <a:extLst>
                <a:ext uri="{FF2B5EF4-FFF2-40B4-BE49-F238E27FC236}">
                  <a16:creationId xmlns:a16="http://schemas.microsoft.com/office/drawing/2014/main" xmlns="" id="{C971C04C-C77E-4F68-82CD-BAE13E71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0" y="4734"/>
              <a:ext cx="0" cy="288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xmlns="" id="{639E9F02-C866-4B49-9442-6D874529C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1" y="4734"/>
              <a:ext cx="0" cy="288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xmlns="" id="{D6A152BE-FB57-4D53-B780-EEA07C7E2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4734"/>
              <a:ext cx="0" cy="288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xmlns="" id="{FF5DF8EF-5507-4FA1-9B38-17EC7E180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0" y="7614"/>
              <a:ext cx="60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xmlns="" id="{CFD5D42D-FF61-40E8-98D5-3B1AE06CB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1" y="7614"/>
              <a:ext cx="841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xmlns="" id="{3D002228-A9EE-4A3E-B517-13A218083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7614"/>
              <a:ext cx="48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xmlns="" id="{42202E8D-5BC9-4E26-90CB-3E17CC71B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6653"/>
              <a:ext cx="48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xmlns="" id="{ED0FE386-1BD1-4CC6-B8D4-9D9FA6E8C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5754"/>
              <a:ext cx="48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xmlns="" id="{F7882166-52BB-4BB0-AF0D-F0597BB5D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0" y="6610"/>
              <a:ext cx="60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xmlns="" id="{E55FD46A-B1FE-4D2C-A6D5-5CBB9D610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0" y="5723"/>
              <a:ext cx="60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xmlns="" id="{3A65F7E5-8BFD-40DC-82F9-5C2CE6505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1" y="6624"/>
              <a:ext cx="841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xmlns="" id="{B8819B14-693C-45BF-8792-937DDDCC1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1" y="5739"/>
              <a:ext cx="841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xmlns="" id="{91207A02-6AC6-42F0-AC86-537BE3349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1" y="4734"/>
              <a:ext cx="241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xmlns="" id="{19656EA0-F09D-4074-A49E-1AB1E9E97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0" y="4734"/>
              <a:ext cx="122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xmlns="" id="{E537BD66-2CEA-4715-812E-F84FDACB9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" y="4737"/>
              <a:ext cx="12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02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D3FDE2-9ED1-4009-A9C3-F3761C0D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3" y="1337204"/>
            <a:ext cx="7279255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7" y="1099284"/>
            <a:ext cx="7910596" cy="372757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975805"/>
          </a:xfrm>
        </p:spPr>
        <p:txBody>
          <a:bodyPr lIns="68580" tIns="34290" rIns="68580" bIns="34290"/>
          <a:lstStyle/>
          <a:p>
            <a:r>
              <a:rPr lang="ru-RU" sz="2400" b="1" dirty="0" err="1"/>
              <a:t>Взаємозв’язок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невизначеністю</a:t>
            </a:r>
            <a:r>
              <a:rPr lang="ru-RU" sz="2400" b="1" dirty="0"/>
              <a:t>, </a:t>
            </a:r>
            <a:r>
              <a:rPr lang="ru-RU" sz="2400" b="1" dirty="0" err="1"/>
              <a:t>проектним</a:t>
            </a:r>
            <a:r>
              <a:rPr lang="ru-RU" sz="2400" b="1" dirty="0"/>
              <a:t> </a:t>
            </a:r>
            <a:r>
              <a:rPr lang="ru-RU" sz="2400" b="1" dirty="0" err="1"/>
              <a:t>ризиком</a:t>
            </a:r>
            <a:endParaRPr lang="ru-RU" sz="2400" b="1" dirty="0"/>
          </a:p>
          <a:p>
            <a:r>
              <a:rPr lang="uk-UA" sz="2400" b="1" dirty="0"/>
              <a:t>та наслідками проектного ризику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90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CC20485-09E4-48DB-B91F-17608DC1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771551"/>
            <a:ext cx="7240587" cy="1727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uk-UA" altLang="ru-RU"/>
              <a:t>	</a:t>
            </a:r>
            <a:r>
              <a:rPr lang="uk-UA" altLang="ru-RU" sz="2600">
                <a:solidFill>
                  <a:schemeClr val="tx1"/>
                </a:solidFill>
              </a:rPr>
              <a:t>Ідентифікація ризиків передбачає визначення ризиків, які здатні впливати на проект та документоване оформлення їх характеристик.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C345D466-D100-49DD-A69E-97BD491C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2713063"/>
            <a:ext cx="7240587" cy="15113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ru-RU" dirty="0"/>
              <a:t>	</a:t>
            </a:r>
            <a:r>
              <a:rPr lang="uk-UA" altLang="ru-RU" sz="2400" b="1" i="1" dirty="0">
                <a:solidFill>
                  <a:schemeClr val="accent6">
                    <a:lumMod val="50000"/>
                  </a:schemeClr>
                </a:solidFill>
              </a:rPr>
              <a:t>Ідентифікація ризиків </a:t>
            </a:r>
            <a:r>
              <a:rPr lang="uk-UA" altLang="ru-RU" sz="2400" dirty="0">
                <a:solidFill>
                  <a:schemeClr val="tx1"/>
                </a:solidFill>
              </a:rPr>
              <a:t>– це ітеративний процес, оскільки по мірі розвитку проекту в межах його життєвого циклу можуть виникати нові ризики.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3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3507377" y="1298345"/>
            <a:ext cx="5636511" cy="2532338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3713118" y="1575344"/>
            <a:ext cx="5430883" cy="173124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Причини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виникнення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та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класифікація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проектних</a:t>
            </a:r>
            <a:r>
              <a:rPr lang="ru-RU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3600" b="1" dirty="0" err="1">
                <a:solidFill>
                  <a:schemeClr val="bg1"/>
                </a:solidFill>
                <a:cs typeface="Arial" pitchFamily="34" charset="0"/>
              </a:rPr>
              <a:t>ризиків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3707904" y="1455165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xmlns="" id="{95F505BA-EBA2-44F6-B07A-37C62600BDF1}"/>
              </a:ext>
            </a:extLst>
          </p:cNvPr>
          <p:cNvSpPr/>
          <p:nvPr/>
        </p:nvSpPr>
        <p:spPr>
          <a:xfrm rot="10800000">
            <a:off x="3707904" y="2886159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xmlns="" id="{CD31F054-0C1E-4B65-B8F4-568972696B69}"/>
              </a:ext>
            </a:extLst>
          </p:cNvPr>
          <p:cNvSpPr/>
          <p:nvPr/>
        </p:nvSpPr>
        <p:spPr>
          <a:xfrm rot="10800000">
            <a:off x="3707904" y="4168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22C3C3-C524-40F0-A89A-24042F89F476}"/>
              </a:ext>
            </a:extLst>
          </p:cNvPr>
          <p:cNvSpPr/>
          <p:nvPr/>
        </p:nvSpPr>
        <p:spPr>
          <a:xfrm>
            <a:off x="344449" y="1455164"/>
            <a:ext cx="3651487" cy="30241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Основні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чинники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характеризують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ризик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проекту: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EED53E20-917F-4E9F-B4B3-BC22451B828F}"/>
              </a:ext>
            </a:extLst>
          </p:cNvPr>
          <p:cNvSpPr/>
          <p:nvPr/>
        </p:nvSpPr>
        <p:spPr bwMode="auto">
          <a:xfrm>
            <a:off x="4735275" y="525669"/>
            <a:ext cx="4201688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ризикова подія, що може спричинити збитки проекту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xmlns="" id="{912EAD66-5C56-4F92-BCF8-1F9B81B81D30}"/>
              </a:ext>
            </a:extLst>
          </p:cNvPr>
          <p:cNvSpPr/>
          <p:nvPr/>
        </p:nvSpPr>
        <p:spPr bwMode="auto">
          <a:xfrm>
            <a:off x="4737610" y="1833768"/>
            <a:ext cx="4204115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ймовірність щодо настання такої події  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Скругленный прямоугольник 15">
            <a:extLst>
              <a:ext uri="{FF2B5EF4-FFF2-40B4-BE49-F238E27FC236}">
                <a16:creationId xmlns:a16="http://schemas.microsoft.com/office/drawing/2014/main" xmlns="" id="{7CF5F893-EF11-4FE4-B080-8F768A1E4917}"/>
              </a:ext>
            </a:extLst>
          </p:cNvPr>
          <p:cNvSpPr/>
          <p:nvPr/>
        </p:nvSpPr>
        <p:spPr bwMode="auto">
          <a:xfrm>
            <a:off x="4771678" y="4340431"/>
            <a:ext cx="4165285" cy="45113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управління ризиком у проекті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xmlns="" id="{05FDA131-6193-4371-85B3-8CBFCE1F6504}"/>
              </a:ext>
            </a:extLst>
          </p:cNvPr>
          <p:cNvSpPr/>
          <p:nvPr/>
        </p:nvSpPr>
        <p:spPr bwMode="auto">
          <a:xfrm>
            <a:off x="4751454" y="3027567"/>
            <a:ext cx="4185509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розмір втрат у результаті настання ризикової події</a:t>
            </a:r>
          </a:p>
        </p:txBody>
      </p:sp>
    </p:spTree>
    <p:extLst>
      <p:ext uri="{BB962C8B-B14F-4D97-AF65-F5344CB8AC3E}">
        <p14:creationId xmlns:p14="http://schemas.microsoft.com/office/powerpoint/2010/main" val="39101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3707904" y="1455165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xmlns="" id="{95F505BA-EBA2-44F6-B07A-37C62600BDF1}"/>
              </a:ext>
            </a:extLst>
          </p:cNvPr>
          <p:cNvSpPr/>
          <p:nvPr/>
        </p:nvSpPr>
        <p:spPr>
          <a:xfrm rot="10800000">
            <a:off x="3707904" y="2886159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xmlns="" id="{CD31F054-0C1E-4B65-B8F4-568972696B69}"/>
              </a:ext>
            </a:extLst>
          </p:cNvPr>
          <p:cNvSpPr/>
          <p:nvPr/>
        </p:nvSpPr>
        <p:spPr>
          <a:xfrm rot="10800000">
            <a:off x="3707904" y="4168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22C3C3-C524-40F0-A89A-24042F89F476}"/>
              </a:ext>
            </a:extLst>
          </p:cNvPr>
          <p:cNvSpPr/>
          <p:nvPr/>
        </p:nvSpPr>
        <p:spPr>
          <a:xfrm>
            <a:off x="344449" y="1455165"/>
            <a:ext cx="3363455" cy="10542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200" dirty="0"/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EED53E20-917F-4E9F-B4B3-BC22451B828F}"/>
              </a:ext>
            </a:extLst>
          </p:cNvPr>
          <p:cNvSpPr/>
          <p:nvPr/>
        </p:nvSpPr>
        <p:spPr bwMode="auto">
          <a:xfrm>
            <a:off x="4735275" y="525668"/>
            <a:ext cx="4201688" cy="120017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Допустимі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пов’язані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із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загрозою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втрати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певної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частини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прибутку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xmlns="" id="{912EAD66-5C56-4F92-BCF8-1F9B81B81D30}"/>
              </a:ext>
            </a:extLst>
          </p:cNvPr>
          <p:cNvSpPr/>
          <p:nvPr/>
        </p:nvSpPr>
        <p:spPr bwMode="auto">
          <a:xfrm>
            <a:off x="4735275" y="1942084"/>
            <a:ext cx="4204115" cy="120017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Критичні – пов’язані з можливою втратою очікуваної виручки  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xmlns="" id="{05FDA131-6193-4371-85B3-8CBFCE1F6504}"/>
              </a:ext>
            </a:extLst>
          </p:cNvPr>
          <p:cNvSpPr/>
          <p:nvPr/>
        </p:nvSpPr>
        <p:spPr bwMode="auto">
          <a:xfrm>
            <a:off x="4743364" y="3358501"/>
            <a:ext cx="4185509" cy="157468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Катастрофічні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виникають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у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разі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втрати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всього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капіталу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супроводжуються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банкрутством</a:t>
            </a:r>
            <a:endParaRPr lang="uk-UA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12" y="1610476"/>
            <a:ext cx="349732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ступенем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впливу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фінансовий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стан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суб’єкта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господарювання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CD2FEFBD-F625-421C-AFE2-F732FAD86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449" y="195486"/>
            <a:ext cx="3509659" cy="1153044"/>
          </a:xfrm>
        </p:spPr>
        <p:txBody>
          <a:bodyPr/>
          <a:lstStyle/>
          <a:p>
            <a:pPr algn="l"/>
            <a:r>
              <a:rPr lang="ru-RU" sz="3000" dirty="0" err="1"/>
              <a:t>Класифікація</a:t>
            </a:r>
            <a:r>
              <a:rPr lang="ru-RU" sz="3000" dirty="0"/>
              <a:t> </a:t>
            </a:r>
            <a:r>
              <a:rPr lang="ru-RU" sz="3000" dirty="0" smtClean="0"/>
              <a:t>             </a:t>
            </a:r>
            <a:r>
              <a:rPr lang="ru-RU" sz="3000" dirty="0" err="1" smtClean="0"/>
              <a:t>ризиків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300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Проект - 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9163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altLang="ru-RU" sz="2400" b="1" u="sng" dirty="0">
                <a:ln/>
                <a:solidFill>
                  <a:schemeClr val="accent2">
                    <a:lumMod val="50000"/>
                  </a:schemeClr>
                </a:solidFill>
              </a:rPr>
              <a:t>Проектом</a:t>
            </a:r>
            <a:r>
              <a:rPr lang="uk-UA" alt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ru-RU" sz="2400" dirty="0"/>
              <a:t>називається сукупність розподілених в часі заходів або робіт, що спрямовані на </a:t>
            </a:r>
            <a:endParaRPr lang="uk-UA" altLang="ru-RU" sz="2400" dirty="0" smtClean="0"/>
          </a:p>
          <a:p>
            <a:pPr algn="just">
              <a:defRPr/>
            </a:pPr>
            <a:r>
              <a:rPr lang="uk-UA" altLang="ru-RU" sz="2400" dirty="0" smtClean="0"/>
              <a:t>досягнення </a:t>
            </a:r>
            <a:r>
              <a:rPr lang="uk-UA" altLang="ru-RU" sz="2400" dirty="0"/>
              <a:t>поставленої мети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2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3707904" y="1455165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xmlns="" id="{95F505BA-EBA2-44F6-B07A-37C62600BDF1}"/>
              </a:ext>
            </a:extLst>
          </p:cNvPr>
          <p:cNvSpPr/>
          <p:nvPr/>
        </p:nvSpPr>
        <p:spPr>
          <a:xfrm rot="10800000">
            <a:off x="3707904" y="2920456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xmlns="" id="{CD31F054-0C1E-4B65-B8F4-568972696B69}"/>
              </a:ext>
            </a:extLst>
          </p:cNvPr>
          <p:cNvSpPr/>
          <p:nvPr/>
        </p:nvSpPr>
        <p:spPr>
          <a:xfrm rot="10800000">
            <a:off x="3707904" y="5382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22C3C3-C524-40F0-A89A-24042F89F476}"/>
              </a:ext>
            </a:extLst>
          </p:cNvPr>
          <p:cNvSpPr/>
          <p:nvPr/>
        </p:nvSpPr>
        <p:spPr>
          <a:xfrm>
            <a:off x="344449" y="1455165"/>
            <a:ext cx="3363455" cy="10542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200" dirty="0"/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EED53E20-917F-4E9F-B4B3-BC22451B828F}"/>
              </a:ext>
            </a:extLst>
          </p:cNvPr>
          <p:cNvSpPr/>
          <p:nvPr/>
        </p:nvSpPr>
        <p:spPr bwMode="auto">
          <a:xfrm>
            <a:off x="4428309" y="85085"/>
            <a:ext cx="4500563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Економічні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пов’язані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зміною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економічних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факторів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xmlns="" id="{912EAD66-5C56-4F92-BCF8-1F9B81B81D30}"/>
              </a:ext>
            </a:extLst>
          </p:cNvPr>
          <p:cNvSpPr/>
          <p:nvPr/>
        </p:nvSpPr>
        <p:spPr bwMode="auto">
          <a:xfrm>
            <a:off x="4428308" y="990440"/>
            <a:ext cx="4500564" cy="120017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Політичні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пов’язані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зміною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політичного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курсу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країни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зміною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законодавства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xmlns="" id="{05FDA131-6193-4371-85B3-8CBFCE1F6504}"/>
              </a:ext>
            </a:extLst>
          </p:cNvPr>
          <p:cNvSpPr/>
          <p:nvPr/>
        </p:nvSpPr>
        <p:spPr bwMode="auto">
          <a:xfrm>
            <a:off x="4428309" y="2274303"/>
            <a:ext cx="4500563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Соціальні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пов’язані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із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соціальними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складностями</a:t>
            </a:r>
            <a:endParaRPr lang="uk-UA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576" y="2241268"/>
            <a:ext cx="3497328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 сферами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прояву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xmlns="" id="{05FDA131-6193-4371-85B3-8CBFCE1F6504}"/>
              </a:ext>
            </a:extLst>
          </p:cNvPr>
          <p:cNvSpPr/>
          <p:nvPr/>
        </p:nvSpPr>
        <p:spPr bwMode="auto">
          <a:xfrm>
            <a:off x="4428309" y="3188029"/>
            <a:ext cx="4500563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2200" dirty="0">
                <a:solidFill>
                  <a:schemeClr val="bg1"/>
                </a:solidFill>
                <a:latin typeface="+mn-lt"/>
              </a:rPr>
              <a:t>Екологічні – пов’язані з екологічними катастрофами</a:t>
            </a:r>
          </a:p>
        </p:txBody>
      </p:sp>
      <p:sp>
        <p:nvSpPr>
          <p:cNvPr id="14" name="Скругленный прямоугольник 10">
            <a:extLst>
              <a:ext uri="{FF2B5EF4-FFF2-40B4-BE49-F238E27FC236}">
                <a16:creationId xmlns:a16="http://schemas.microsoft.com/office/drawing/2014/main" xmlns="" id="{05FDA131-6193-4371-85B3-8CBFCE1F6504}"/>
              </a:ext>
            </a:extLst>
          </p:cNvPr>
          <p:cNvSpPr/>
          <p:nvPr/>
        </p:nvSpPr>
        <p:spPr bwMode="auto">
          <a:xfrm>
            <a:off x="4428309" y="4134234"/>
            <a:ext cx="4500563" cy="8256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Інші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розкрадання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майна,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шахрайство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партнерів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тощо</a:t>
            </a:r>
            <a:endParaRPr lang="uk-UA" altLang="ru-RU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9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3707904" y="1455165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xmlns="" id="{95F505BA-EBA2-44F6-B07A-37C62600BDF1}"/>
              </a:ext>
            </a:extLst>
          </p:cNvPr>
          <p:cNvSpPr/>
          <p:nvPr/>
        </p:nvSpPr>
        <p:spPr>
          <a:xfrm rot="10800000">
            <a:off x="3707904" y="2875492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xmlns="" id="{CD31F054-0C1E-4B65-B8F4-568972696B69}"/>
              </a:ext>
            </a:extLst>
          </p:cNvPr>
          <p:cNvSpPr/>
          <p:nvPr/>
        </p:nvSpPr>
        <p:spPr>
          <a:xfrm rot="10800000">
            <a:off x="3707904" y="4168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22C3C3-C524-40F0-A89A-24042F89F476}"/>
              </a:ext>
            </a:extLst>
          </p:cNvPr>
          <p:cNvSpPr/>
          <p:nvPr/>
        </p:nvSpPr>
        <p:spPr>
          <a:xfrm>
            <a:off x="344449" y="1455165"/>
            <a:ext cx="3363455" cy="10542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200" dirty="0"/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EED53E20-917F-4E9F-B4B3-BC22451B828F}"/>
              </a:ext>
            </a:extLst>
          </p:cNvPr>
          <p:cNvSpPr/>
          <p:nvPr/>
        </p:nvSpPr>
        <p:spPr bwMode="auto">
          <a:xfrm>
            <a:off x="4516483" y="129581"/>
            <a:ext cx="4422907" cy="120017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Несистематичні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властиві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конкретному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суб’єкту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залежні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від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його</a:t>
            </a:r>
            <a:r>
              <a:rPr lang="ru-RU" altLang="ru-RU" sz="2200" dirty="0">
                <a:solidFill>
                  <a:schemeClr val="bg1"/>
                </a:solidFill>
                <a:latin typeface="+mn-lt"/>
              </a:rPr>
              <a:t> стану та </a:t>
            </a:r>
            <a:r>
              <a:rPr lang="ru-RU" altLang="ru-RU" sz="2200" dirty="0" err="1">
                <a:solidFill>
                  <a:schemeClr val="bg1"/>
                </a:solidFill>
                <a:latin typeface="+mn-lt"/>
              </a:rPr>
              <a:t>специфіки</a:t>
            </a:r>
            <a:endParaRPr lang="en-US" alt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xmlns="" id="{912EAD66-5C56-4F92-BCF8-1F9B81B81D30}"/>
              </a:ext>
            </a:extLst>
          </p:cNvPr>
          <p:cNvSpPr/>
          <p:nvPr/>
        </p:nvSpPr>
        <p:spPr bwMode="auto">
          <a:xfrm>
            <a:off x="4447903" y="1455163"/>
            <a:ext cx="4493914" cy="34477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dirty="0">
                <a:solidFill>
                  <a:schemeClr val="bg1"/>
                </a:solidFill>
                <a:latin typeface="+mn-lt"/>
              </a:rPr>
              <a:t>Систематичні – пов’язані з </a:t>
            </a:r>
            <a:r>
              <a:rPr lang="uk-UA" altLang="ru-RU" dirty="0" err="1">
                <a:solidFill>
                  <a:schemeClr val="bg1"/>
                </a:solidFill>
                <a:latin typeface="+mn-lt"/>
              </a:rPr>
              <a:t>мінли</a:t>
            </a:r>
            <a:r>
              <a:rPr lang="uk-UA" altLang="ru-RU" dirty="0">
                <a:solidFill>
                  <a:schemeClr val="bg1"/>
                </a:solidFill>
                <a:latin typeface="+mn-lt"/>
              </a:rPr>
              <a:t>-вістю ринкової кон’юнктури. Такі, що не залежать від суб’єкта і не </a:t>
            </a:r>
            <a:r>
              <a:rPr lang="uk-UA" altLang="ru-RU" dirty="0" err="1">
                <a:solidFill>
                  <a:schemeClr val="bg1"/>
                </a:solidFill>
                <a:latin typeface="+mn-lt"/>
              </a:rPr>
              <a:t>регулю-ються</a:t>
            </a:r>
            <a:r>
              <a:rPr lang="uk-UA" altLang="ru-RU" dirty="0">
                <a:solidFill>
                  <a:schemeClr val="bg1"/>
                </a:solidFill>
                <a:latin typeface="+mn-lt"/>
              </a:rPr>
              <a:t> ним. Визначаються </a:t>
            </a:r>
            <a:r>
              <a:rPr lang="uk-UA" altLang="ru-RU" dirty="0" err="1">
                <a:solidFill>
                  <a:schemeClr val="bg1"/>
                </a:solidFill>
                <a:latin typeface="+mn-lt"/>
              </a:rPr>
              <a:t>зовніш-німи</a:t>
            </a:r>
            <a:r>
              <a:rPr lang="uk-UA" altLang="ru-RU" dirty="0">
                <a:solidFill>
                  <a:schemeClr val="bg1"/>
                </a:solidFill>
                <a:latin typeface="+mn-lt"/>
              </a:rPr>
              <a:t> обставинами і однакові для однотипних суб’єктів. До </a:t>
            </a:r>
            <a:r>
              <a:rPr lang="uk-UA" altLang="ru-RU" dirty="0" err="1">
                <a:solidFill>
                  <a:schemeClr val="bg1"/>
                </a:solidFill>
                <a:latin typeface="+mn-lt"/>
              </a:rPr>
              <a:t>системати-чних</a:t>
            </a:r>
            <a:r>
              <a:rPr lang="uk-UA" altLang="ru-RU" dirty="0">
                <a:solidFill>
                  <a:schemeClr val="bg1"/>
                </a:solidFill>
                <a:latin typeface="+mn-lt"/>
              </a:rPr>
              <a:t> ризиків відносять: </a:t>
            </a:r>
            <a:r>
              <a:rPr lang="uk-UA" altLang="ru-RU" dirty="0" err="1">
                <a:solidFill>
                  <a:schemeClr val="bg1"/>
                </a:solidFill>
                <a:latin typeface="+mn-lt"/>
              </a:rPr>
              <a:t>неперед-бачувані</a:t>
            </a:r>
            <a:r>
              <a:rPr lang="uk-UA" altLang="ru-RU" dirty="0">
                <a:solidFill>
                  <a:schemeClr val="bg1"/>
                </a:solidFill>
                <a:latin typeface="+mn-lt"/>
              </a:rPr>
              <a:t> заходи регулювання у сферах законодавства, ціноутворення, нормативів, тощо; природні катастрофи та лиха; злочини; політичні зміни  </a:t>
            </a:r>
            <a:endParaRPr lang="en-US" alt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12" y="1610475"/>
            <a:ext cx="3497328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джерелами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виникнення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3707904" y="1455165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xmlns="" id="{95F505BA-EBA2-44F6-B07A-37C62600BDF1}"/>
              </a:ext>
            </a:extLst>
          </p:cNvPr>
          <p:cNvSpPr/>
          <p:nvPr/>
        </p:nvSpPr>
        <p:spPr>
          <a:xfrm rot="10800000">
            <a:off x="3707904" y="3027334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xmlns="" id="{CD31F054-0C1E-4B65-B8F4-568972696B69}"/>
              </a:ext>
            </a:extLst>
          </p:cNvPr>
          <p:cNvSpPr/>
          <p:nvPr/>
        </p:nvSpPr>
        <p:spPr>
          <a:xfrm rot="10800000">
            <a:off x="3707904" y="4168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22C3C3-C524-40F0-A89A-24042F89F476}"/>
              </a:ext>
            </a:extLst>
          </p:cNvPr>
          <p:cNvSpPr/>
          <p:nvPr/>
        </p:nvSpPr>
        <p:spPr>
          <a:xfrm>
            <a:off x="344449" y="1455165"/>
            <a:ext cx="3363455" cy="10542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200" dirty="0"/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xmlns="" id="{EED53E20-917F-4E9F-B4B3-BC22451B828F}"/>
              </a:ext>
            </a:extLst>
          </p:cNvPr>
          <p:cNvSpPr/>
          <p:nvPr/>
        </p:nvSpPr>
        <p:spPr bwMode="auto">
          <a:xfrm>
            <a:off x="4283968" y="4167"/>
            <a:ext cx="4860031" cy="257943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Динамічні – ризики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непередбачених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змін вартості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основного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капіталу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    внаслідок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зміни початкових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                 управлінських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рішень, а також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           зміни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ринкових або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політичних       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обставин. Можуть привести як до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  втрат</a:t>
            </a:r>
            <a:r>
              <a:rPr lang="uk-UA" altLang="ru-RU" sz="2100" dirty="0">
                <a:solidFill>
                  <a:schemeClr val="bg1"/>
                </a:solidFill>
                <a:latin typeface="+mn-lt"/>
              </a:rPr>
              <a:t>, так і до додаткових </a:t>
            </a:r>
            <a:r>
              <a:rPr lang="uk-UA" altLang="ru-RU" sz="2100" dirty="0" smtClean="0">
                <a:solidFill>
                  <a:schemeClr val="bg1"/>
                </a:solidFill>
                <a:latin typeface="+mn-lt"/>
              </a:rPr>
              <a:t>прибутків</a:t>
            </a:r>
            <a:endParaRPr lang="en-US" altLang="ru-RU" sz="2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xmlns="" id="{912EAD66-5C56-4F92-BCF8-1F9B81B81D30}"/>
              </a:ext>
            </a:extLst>
          </p:cNvPr>
          <p:cNvSpPr/>
          <p:nvPr/>
        </p:nvSpPr>
        <p:spPr bwMode="auto">
          <a:xfrm>
            <a:off x="4283969" y="3027333"/>
            <a:ext cx="4726428" cy="18643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Статичні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ризики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втрат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реальних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активів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внаслідок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завдання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збитків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власності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через </a:t>
            </a:r>
            <a:r>
              <a:rPr lang="ru-RU" altLang="ru-RU" sz="2100" dirty="0" err="1" smtClean="0">
                <a:solidFill>
                  <a:schemeClr val="bg1"/>
                </a:solidFill>
                <a:latin typeface="+mn-lt"/>
              </a:rPr>
              <a:t>некомпетентність</a:t>
            </a:r>
            <a:r>
              <a:rPr lang="ru-RU" altLang="ru-RU" sz="21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керівництва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Можуть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призвести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лише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 до </a:t>
            </a:r>
            <a:r>
              <a:rPr lang="ru-RU" altLang="ru-RU" sz="2100" dirty="0" err="1">
                <a:solidFill>
                  <a:schemeClr val="bg1"/>
                </a:solidFill>
                <a:latin typeface="+mn-lt"/>
              </a:rPr>
              <a:t>втрат</a:t>
            </a: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.</a:t>
            </a:r>
            <a:endParaRPr lang="en-US" altLang="ru-RU" sz="2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72" y="1610475"/>
            <a:ext cx="3703319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мірою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впливу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</a:t>
            </a: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зміну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реальних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активів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суб’єкта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господарювання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2647" y="166458"/>
            <a:ext cx="8679898" cy="543185"/>
          </a:xfrm>
        </p:spPr>
        <p:txBody>
          <a:bodyPr/>
          <a:lstStyle/>
          <a:p>
            <a:r>
              <a:rPr lang="uk-UA" sz="2400" dirty="0" smtClean="0"/>
              <a:t>ПО ВІДНОШЕННЮ до </a:t>
            </a:r>
            <a:r>
              <a:rPr lang="uk-UA" sz="2400" dirty="0"/>
              <a:t>проекту як замкнутої системи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647" y="1023975"/>
            <a:ext cx="8378839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uk-UA" i="1" dirty="0">
                <a:latin typeface="TimesNewRomanPS-ItalicMT"/>
              </a:rPr>
              <a:t>Зовнішні</a:t>
            </a:r>
            <a:r>
              <a:rPr lang="uk-UA" i="1" dirty="0" smtClean="0">
                <a:latin typeface="TimesNewRomanPS-ItalicMT"/>
              </a:rPr>
              <a:t>:</a:t>
            </a:r>
          </a:p>
          <a:p>
            <a:endParaRPr lang="uk-UA" i="1" dirty="0" smtClean="0">
              <a:latin typeface="TimesNewRomanPS-ItalicMT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latin typeface="SymbolMT"/>
              </a:rPr>
              <a:t> </a:t>
            </a:r>
            <a:r>
              <a:rPr lang="ru-RU" dirty="0" err="1">
                <a:latin typeface="TimesNewRomanPSMT"/>
              </a:rPr>
              <a:t>пов’язані</a:t>
            </a:r>
            <a:r>
              <a:rPr lang="ru-RU" dirty="0">
                <a:latin typeface="TimesNewRomanPSMT"/>
              </a:rPr>
              <a:t> з </a:t>
            </a:r>
            <a:r>
              <a:rPr lang="ru-RU" dirty="0" err="1">
                <a:latin typeface="TimesNewRomanPSMT"/>
              </a:rPr>
              <a:t>нестабільністю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економічного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законодавства</a:t>
            </a:r>
            <a:r>
              <a:rPr lang="ru-RU" dirty="0">
                <a:latin typeface="TimesNewRomanPSMT"/>
              </a:rPr>
              <a:t> та </a:t>
            </a:r>
            <a:r>
              <a:rPr lang="ru-RU" dirty="0" err="1">
                <a:latin typeface="TimesNewRomanPSMT"/>
              </a:rPr>
              <a:t>поточної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економічної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ситуації</a:t>
            </a:r>
            <a:r>
              <a:rPr lang="ru-RU" dirty="0">
                <a:latin typeface="TimesNewRomanPSMT"/>
              </a:rPr>
              <a:t>, умов </a:t>
            </a:r>
            <a:r>
              <a:rPr lang="ru-RU" dirty="0" err="1">
                <a:latin typeface="TimesNewRomanPSMT"/>
              </a:rPr>
              <a:t>інвестування</a:t>
            </a:r>
            <a:r>
              <a:rPr lang="ru-RU" dirty="0">
                <a:latin typeface="TimesNewRomanPSMT"/>
              </a:rPr>
              <a:t> та </a:t>
            </a:r>
            <a:r>
              <a:rPr lang="ru-RU" dirty="0" err="1">
                <a:latin typeface="TimesNewRomanPSMT"/>
              </a:rPr>
              <a:t>використання</a:t>
            </a:r>
            <a:r>
              <a:rPr lang="ru-RU" dirty="0">
                <a:latin typeface="TimesNewRomanPSMT"/>
              </a:rPr>
              <a:t> </a:t>
            </a:r>
            <a:r>
              <a:rPr lang="uk-UA" dirty="0">
                <a:latin typeface="TimesNewRomanPSMT"/>
              </a:rPr>
              <a:t>прибутку;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 err="1">
                <a:latin typeface="TimesNewRomanPSMT"/>
              </a:rPr>
              <a:t>зовнішньоекономічні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ризики</a:t>
            </a:r>
            <a:r>
              <a:rPr lang="ru-RU" dirty="0">
                <a:latin typeface="TimesNewRomanPSMT"/>
              </a:rPr>
              <a:t> (</a:t>
            </a:r>
            <a:r>
              <a:rPr lang="ru-RU" dirty="0" err="1">
                <a:latin typeface="TimesNewRomanPSMT"/>
              </a:rPr>
              <a:t>можливість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уведення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обмежень</a:t>
            </a:r>
            <a:r>
              <a:rPr lang="ru-RU" dirty="0">
                <a:latin typeface="TimesNewRomanPSMT"/>
              </a:rPr>
              <a:t> на </a:t>
            </a:r>
            <a:r>
              <a:rPr lang="ru-RU" dirty="0" err="1">
                <a:latin typeface="TimesNewRomanPSMT"/>
              </a:rPr>
              <a:t>торгівлю</a:t>
            </a:r>
            <a:r>
              <a:rPr lang="ru-RU" dirty="0">
                <a:latin typeface="TimesNewRomanPSMT"/>
              </a:rPr>
              <a:t> та поставки, </a:t>
            </a:r>
            <a:r>
              <a:rPr lang="ru-RU" dirty="0" err="1">
                <a:latin typeface="TimesNewRomanPSMT"/>
              </a:rPr>
              <a:t>закриття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кордонів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тощо</a:t>
            </a:r>
            <a:r>
              <a:rPr lang="ru-RU" dirty="0">
                <a:latin typeface="TimesNewRomanPSMT"/>
              </a:rPr>
              <a:t>);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 err="1">
                <a:latin typeface="TimesNewRomanPSMT"/>
              </a:rPr>
              <a:t>можливість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погіршення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політичної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ситуації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ризик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несприятливих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соціально-політичних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змін</a:t>
            </a:r>
            <a:r>
              <a:rPr lang="ru-RU" dirty="0">
                <a:latin typeface="TimesNewRomanPSMT"/>
              </a:rPr>
              <a:t> у </a:t>
            </a:r>
            <a:r>
              <a:rPr lang="ru-RU" dirty="0" err="1">
                <a:latin typeface="TimesNewRomanPSMT"/>
              </a:rPr>
              <a:t>країні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або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регіоні</a:t>
            </a:r>
            <a:r>
              <a:rPr lang="ru-RU" dirty="0">
                <a:latin typeface="TimesNewRomanPSMT"/>
              </a:rPr>
              <a:t>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 err="1">
                <a:latin typeface="TimesNewRomanPSMT"/>
              </a:rPr>
              <a:t>зміни</a:t>
            </a:r>
            <a:r>
              <a:rPr lang="ru-RU" dirty="0">
                <a:latin typeface="TimesNewRomanPSMT"/>
              </a:rPr>
              <a:t> природно-</a:t>
            </a:r>
            <a:r>
              <a:rPr lang="ru-RU" dirty="0" err="1">
                <a:latin typeface="TimesNewRomanPSMT"/>
              </a:rPr>
              <a:t>кліматичних</a:t>
            </a:r>
            <a:r>
              <a:rPr lang="ru-RU" dirty="0">
                <a:latin typeface="TimesNewRomanPSMT"/>
              </a:rPr>
              <a:t> умов, </a:t>
            </a:r>
            <a:r>
              <a:rPr lang="ru-RU" dirty="0" err="1">
                <a:latin typeface="TimesNewRomanPSMT"/>
              </a:rPr>
              <a:t>можливість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стихійного</a:t>
            </a:r>
            <a:r>
              <a:rPr lang="ru-RU" dirty="0">
                <a:latin typeface="TimesNewRomanPSMT"/>
              </a:rPr>
              <a:t> лиха;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 err="1">
                <a:latin typeface="TimesNewRomanPSMT"/>
              </a:rPr>
              <a:t>неправільна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оцінка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попиту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конкурентів</a:t>
            </a:r>
            <a:r>
              <a:rPr lang="ru-RU" dirty="0">
                <a:latin typeface="TimesNewRomanPSMT"/>
              </a:rPr>
              <a:t> та </a:t>
            </a:r>
            <a:r>
              <a:rPr lang="ru-RU" dirty="0" err="1">
                <a:latin typeface="TimesNewRomanPSMT"/>
              </a:rPr>
              <a:t>цін</a:t>
            </a:r>
            <a:r>
              <a:rPr lang="ru-RU" dirty="0">
                <a:latin typeface="TimesNewRomanPSMT"/>
              </a:rPr>
              <a:t> на </a:t>
            </a:r>
            <a:r>
              <a:rPr lang="ru-RU" dirty="0" err="1">
                <a:latin typeface="TimesNewRomanPSMT"/>
              </a:rPr>
              <a:t>продукцію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прое</a:t>
            </a:r>
            <a:r>
              <a:rPr lang="uk-UA" dirty="0" err="1">
                <a:latin typeface="TimesNewRomanPSMT"/>
              </a:rPr>
              <a:t>кту</a:t>
            </a:r>
            <a:r>
              <a:rPr lang="uk-UA" dirty="0">
                <a:latin typeface="TimesNewRomanPSMT"/>
              </a:rPr>
              <a:t>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 err="1">
                <a:latin typeface="TimesNewRomanPSMT"/>
              </a:rPr>
              <a:t>коливання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ринкової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кон’юнктури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валютних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курсів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тощо</a:t>
            </a:r>
            <a:r>
              <a:rPr lang="ru-RU" dirty="0">
                <a:latin typeface="TimesNewRomanPSMT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34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sz="quarter" idx="10"/>
          </p:nvPr>
        </p:nvSpPr>
        <p:spPr>
          <a:xfrm>
            <a:off x="242647" y="166458"/>
            <a:ext cx="8679898" cy="543185"/>
          </a:xfrm>
        </p:spPr>
        <p:txBody>
          <a:bodyPr/>
          <a:lstStyle/>
          <a:p>
            <a:r>
              <a:rPr lang="uk-UA" sz="2400" dirty="0" smtClean="0"/>
              <a:t>По відношенню до </a:t>
            </a:r>
            <a:r>
              <a:rPr lang="uk-UA" sz="2400" dirty="0"/>
              <a:t>проекту як замкнутої системи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627" y="1270788"/>
            <a:ext cx="7886699" cy="33009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uk-UA" sz="1500" i="1" dirty="0">
                <a:latin typeface="TimesNewRomanPS-ItalicMT"/>
              </a:rPr>
              <a:t>Внутрішні:</a:t>
            </a:r>
          </a:p>
          <a:p>
            <a:endParaRPr lang="uk-UA" sz="1500" i="1" dirty="0">
              <a:latin typeface="TimesNewRomanPS-ItalicMT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неповнота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або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неточність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проектної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документації</a:t>
            </a:r>
            <a:r>
              <a:rPr lang="ru-RU" sz="1500" dirty="0">
                <a:latin typeface="TimesNewRomanPSMT"/>
              </a:rPr>
              <a:t> (</a:t>
            </a:r>
            <a:r>
              <a:rPr lang="ru-RU" sz="1500" dirty="0" err="1">
                <a:latin typeface="TimesNewRomanPSMT"/>
              </a:rPr>
              <a:t>витрати</a:t>
            </a:r>
            <a:r>
              <a:rPr lang="ru-RU" sz="1500" dirty="0">
                <a:latin typeface="TimesNewRomanPSMT"/>
              </a:rPr>
              <a:t>, </a:t>
            </a:r>
            <a:r>
              <a:rPr lang="ru-RU" sz="1500" dirty="0" err="1">
                <a:latin typeface="TimesNewRomanPSMT"/>
              </a:rPr>
              <a:t>терміни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реалізації</a:t>
            </a:r>
            <a:r>
              <a:rPr lang="ru-RU" sz="1500" dirty="0">
                <a:latin typeface="TimesNewRomanPSMT"/>
              </a:rPr>
              <a:t> проекту, </a:t>
            </a:r>
            <a:r>
              <a:rPr lang="ru-RU" sz="1500" dirty="0" err="1">
                <a:latin typeface="TimesNewRomanPSMT"/>
              </a:rPr>
              <a:t>параметри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техніки</a:t>
            </a:r>
            <a:r>
              <a:rPr lang="ru-RU" sz="1500" dirty="0">
                <a:latin typeface="TimesNewRomanPSMT"/>
              </a:rPr>
              <a:t> і </a:t>
            </a:r>
            <a:r>
              <a:rPr lang="ru-RU" sz="1500" dirty="0" err="1">
                <a:latin typeface="TimesNewRomanPSMT"/>
              </a:rPr>
              <a:t>технології</a:t>
            </a:r>
            <a:r>
              <a:rPr lang="ru-RU" sz="1500" dirty="0">
                <a:latin typeface="TimesNewRomanPSMT"/>
              </a:rPr>
              <a:t>);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виробничо-технологічний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ризик</a:t>
            </a:r>
            <a:r>
              <a:rPr lang="ru-RU" sz="1500" dirty="0">
                <a:latin typeface="TimesNewRomanPSMT"/>
              </a:rPr>
              <a:t> (</a:t>
            </a:r>
            <a:r>
              <a:rPr lang="ru-RU" sz="1500" dirty="0" err="1">
                <a:latin typeface="TimesNewRomanPSMT"/>
              </a:rPr>
              <a:t>аварії</a:t>
            </a:r>
            <a:r>
              <a:rPr lang="ru-RU" sz="1500" dirty="0">
                <a:latin typeface="TimesNewRomanPSMT"/>
              </a:rPr>
              <a:t> та </a:t>
            </a:r>
            <a:r>
              <a:rPr lang="ru-RU" sz="1500" dirty="0" err="1">
                <a:latin typeface="TimesNewRomanPSMT"/>
              </a:rPr>
              <a:t>відмови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обладнання</a:t>
            </a:r>
            <a:r>
              <a:rPr lang="ru-RU" sz="1500" dirty="0">
                <a:latin typeface="TimesNewRomanPSMT"/>
              </a:rPr>
              <a:t>, </a:t>
            </a:r>
            <a:r>
              <a:rPr lang="uk-UA" sz="1500" dirty="0">
                <a:latin typeface="TimesNewRomanPSMT"/>
              </a:rPr>
              <a:t>виробничий брак і под.);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ризик</a:t>
            </a:r>
            <a:r>
              <a:rPr lang="ru-RU" sz="1500" dirty="0">
                <a:latin typeface="TimesNewRomanPSMT"/>
              </a:rPr>
              <a:t>, </a:t>
            </a:r>
            <a:r>
              <a:rPr lang="ru-RU" sz="1500" dirty="0" err="1">
                <a:latin typeface="TimesNewRomanPSMT"/>
              </a:rPr>
              <a:t>пов’язаний</a:t>
            </a:r>
            <a:r>
              <a:rPr lang="ru-RU" sz="1500" dirty="0">
                <a:latin typeface="TimesNewRomanPSMT"/>
              </a:rPr>
              <a:t> з </a:t>
            </a:r>
            <a:r>
              <a:rPr lang="ru-RU" sz="1500" dirty="0" err="1">
                <a:latin typeface="TimesNewRomanPSMT"/>
              </a:rPr>
              <a:t>неправильним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підбором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команди</a:t>
            </a:r>
            <a:r>
              <a:rPr lang="ru-RU" sz="1500" dirty="0">
                <a:latin typeface="TimesNewRomanPSMT"/>
              </a:rPr>
              <a:t> проекту;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невизначеність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цілей</a:t>
            </a:r>
            <a:r>
              <a:rPr lang="ru-RU" sz="1500" dirty="0">
                <a:latin typeface="TimesNewRomanPSMT"/>
              </a:rPr>
              <a:t>, </a:t>
            </a:r>
            <a:r>
              <a:rPr lang="ru-RU" sz="1500" dirty="0" err="1">
                <a:latin typeface="TimesNewRomanPSMT"/>
              </a:rPr>
              <a:t>інтересів</a:t>
            </a:r>
            <a:r>
              <a:rPr lang="ru-RU" sz="1500" dirty="0">
                <a:latin typeface="TimesNewRomanPSMT"/>
              </a:rPr>
              <a:t> та </a:t>
            </a:r>
            <a:r>
              <a:rPr lang="ru-RU" sz="1500" dirty="0" err="1">
                <a:latin typeface="TimesNewRomanPSMT"/>
              </a:rPr>
              <a:t>поведінки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учасників</a:t>
            </a:r>
            <a:r>
              <a:rPr lang="ru-RU" sz="1500" dirty="0">
                <a:latin typeface="TimesNewRomanPSMT"/>
              </a:rPr>
              <a:t> проекту;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ризик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зміни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пріоритетів</a:t>
            </a:r>
            <a:r>
              <a:rPr lang="ru-RU" sz="1500" dirty="0">
                <a:latin typeface="TimesNewRomanPSMT"/>
              </a:rPr>
              <a:t> у </a:t>
            </a:r>
            <a:r>
              <a:rPr lang="ru-RU" sz="1500" dirty="0" err="1">
                <a:latin typeface="TimesNewRomanPSMT"/>
              </a:rPr>
              <a:t>розвитку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підприємства</a:t>
            </a:r>
            <a:r>
              <a:rPr lang="ru-RU" sz="1500" dirty="0">
                <a:latin typeface="TimesNewRomanPSMT"/>
              </a:rPr>
              <a:t> і </a:t>
            </a:r>
            <a:r>
              <a:rPr lang="ru-RU" sz="1500" dirty="0" err="1">
                <a:latin typeface="TimesNewRomanPSMT"/>
              </a:rPr>
              <a:t>втрати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під</a:t>
            </a:r>
            <a:r>
              <a:rPr lang="uk-UA" sz="1500" dirty="0" err="1">
                <a:latin typeface="TimesNewRomanPSMT"/>
              </a:rPr>
              <a:t>тримки</a:t>
            </a:r>
            <a:r>
              <a:rPr lang="uk-UA" sz="1500" dirty="0">
                <a:latin typeface="TimesNewRomanPSMT"/>
              </a:rPr>
              <a:t> з боку керівництва;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uk-UA" sz="1500" dirty="0">
                <a:latin typeface="TimesNewRomanPSMT"/>
              </a:rPr>
              <a:t>ризик невідповідності існуючих каналів збуту і вимог до збуту продукції проекту;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TimesNewRomanPSMT"/>
              </a:rPr>
              <a:t>неповнота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або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неточність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інформації</a:t>
            </a:r>
            <a:r>
              <a:rPr lang="ru-RU" sz="1500" dirty="0">
                <a:latin typeface="TimesNewRomanPSMT"/>
              </a:rPr>
              <a:t> про </a:t>
            </a:r>
            <a:r>
              <a:rPr lang="ru-RU" sz="1500" dirty="0" err="1">
                <a:latin typeface="TimesNewRomanPSMT"/>
              </a:rPr>
              <a:t>фінансовий</a:t>
            </a:r>
            <a:r>
              <a:rPr lang="ru-RU" sz="1500" dirty="0">
                <a:latin typeface="TimesNewRomanPSMT"/>
              </a:rPr>
              <a:t> стан та </a:t>
            </a:r>
            <a:r>
              <a:rPr lang="ru-RU" sz="1500" dirty="0" err="1">
                <a:latin typeface="TimesNewRomanPSMT"/>
              </a:rPr>
              <a:t>ділову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репутацію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підприємств-учасників</a:t>
            </a:r>
            <a:r>
              <a:rPr lang="ru-RU" sz="1500" dirty="0">
                <a:latin typeface="TimesNewRomanPSMT"/>
              </a:rPr>
              <a:t> (</a:t>
            </a:r>
            <a:r>
              <a:rPr lang="ru-RU" sz="1500" dirty="0" err="1">
                <a:latin typeface="TimesNewRomanPSMT"/>
              </a:rPr>
              <a:t>можливість</a:t>
            </a:r>
            <a:r>
              <a:rPr lang="ru-RU" sz="1500" dirty="0">
                <a:latin typeface="TimesNewRomanPSMT"/>
              </a:rPr>
              <a:t> </a:t>
            </a:r>
            <a:r>
              <a:rPr lang="ru-RU" sz="1500" dirty="0" err="1">
                <a:latin typeface="TimesNewRomanPSMT"/>
              </a:rPr>
              <a:t>неплатежів</a:t>
            </a:r>
            <a:r>
              <a:rPr lang="ru-RU" sz="1500" dirty="0">
                <a:latin typeface="TimesNewRomanPSMT"/>
              </a:rPr>
              <a:t>,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uk-UA" sz="1500" dirty="0">
                <a:latin typeface="TimesNewRomanPSMT"/>
              </a:rPr>
              <a:t>банкрутства, зривів договірних зобов’язань).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40941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3507489" y="1272693"/>
            <a:ext cx="5636511" cy="2532338"/>
            <a:chOff x="5207975" y="2573079"/>
            <a:chExt cx="6983876" cy="1711842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75448" y="1950239"/>
            <a:ext cx="5628320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uk-UA" altLang="ko-KR" sz="3600" b="1" dirty="0">
                <a:solidFill>
                  <a:prstClr val="white"/>
                </a:solidFill>
                <a:cs typeface="Arial" pitchFamily="34" charset="0"/>
              </a:rPr>
              <a:t>Управління проектними</a:t>
            </a:r>
          </a:p>
          <a:p>
            <a:pPr lvl="0"/>
            <a:r>
              <a:rPr lang="uk-UA" altLang="ko-KR" sz="3600" b="1" dirty="0">
                <a:solidFill>
                  <a:prstClr val="white"/>
                </a:solidFill>
                <a:cs typeface="Arial" pitchFamily="34" charset="0"/>
              </a:rPr>
              <a:t> ризиками</a:t>
            </a:r>
            <a:endParaRPr lang="ko-KR" altLang="en-US" sz="36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357D6D-7AC7-4042-9583-171EA8FFC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проекту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4821A6B4-3F83-4698-86BA-0F1AAECB05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513" y="1085058"/>
            <a:ext cx="8515519" cy="3694112"/>
            <a:chOff x="1733" y="1853"/>
            <a:chExt cx="8618" cy="3425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1B9F235B-1CE5-47AC-A4C3-71EDA52EE5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4" y="1853"/>
              <a:ext cx="8617" cy="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2522FEF3-61DA-43FF-81B2-2486BAEF8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0" y="2470"/>
              <a:ext cx="2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xmlns="" id="{6C1576C6-7A85-4183-AB3C-1AF0F7000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0" y="3550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0A331C66-1146-4DCD-8A20-3AAD873D6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4810"/>
              <a:ext cx="2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xmlns="" id="{7E0D08B4-4533-4770-A665-C21F18637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1930"/>
              <a:ext cx="1979" cy="1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планування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управління</a:t>
              </a:r>
              <a:endParaRPr lang="uk-UA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D8FA8255-C0BA-451A-9943-D80652487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" y="3189"/>
              <a:ext cx="2047" cy="9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моніторинг 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та управління</a:t>
              </a:r>
              <a:endParaRPr lang="uk-UA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DBF2EE70-D208-48C2-8206-1EC746D3E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4310"/>
              <a:ext cx="1979" cy="9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планування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реакції</a:t>
              </a:r>
              <a:endParaRPr lang="uk-UA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xmlns="" id="{5997275E-36A6-4C90-B7A2-9E018DFA5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1" y="3110"/>
              <a:ext cx="1979" cy="9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Управління</a:t>
              </a:r>
              <a:endPara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ризиками</a:t>
              </a:r>
              <a:endParaRPr lang="ru-RU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xmlns="" id="{CC2E9B2A-15CB-410D-898D-CAACAADB3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1" y="1930"/>
              <a:ext cx="2159" cy="1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ідентифікація</a:t>
              </a:r>
              <a:r>
                <a:rPr lang="ru-RU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ризиків</a:t>
              </a:r>
              <a:endParaRPr lang="ru-RU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xmlns="" id="{B1D906B3-6314-4C1B-A88B-8B663B333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1" y="3189"/>
              <a:ext cx="2159" cy="9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якісний</a:t>
              </a:r>
              <a:r>
                <a:rPr lang="ru-RU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аналіз</a:t>
              </a:r>
              <a:endParaRPr lang="ru-RU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5A84F935-1F0B-46C2-8159-DE932A1C8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" y="3550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2D54EEBB-1025-4B93-A92E-0C212EBBA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1" y="4270"/>
              <a:ext cx="2159" cy="9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Кількісний</a:t>
              </a:r>
              <a:endPara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аналіз</a:t>
              </a:r>
              <a:endParaRPr lang="ru-RU" altLang="ru-RU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xmlns="" id="{E41ECE81-2315-459C-9C9C-0B3C4E2F0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" y="2470"/>
              <a:ext cx="5" cy="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662F2DC6-2B09-4504-A7F8-FCC2649CB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" y="4060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xmlns="" id="{350C550B-85E1-4341-92EF-952A3C8BB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4" y="2438"/>
              <a:ext cx="5" cy="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xmlns="" id="{445244EF-A8B0-44BD-A962-74B43A5D5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4" y="401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xmlns="" id="{4A7F5151-9336-4BD0-8B9C-3F33A8204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4" y="2438"/>
              <a:ext cx="1533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xmlns="" id="{3A83A353-30FE-45A7-9F48-36AEE94A7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4" y="4742"/>
              <a:ext cx="1494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67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xmlns="" id="{CEF7F7B1-978C-451B-BCF0-D59F4D181AE9}"/>
              </a:ext>
            </a:extLst>
          </p:cNvPr>
          <p:cNvSpPr/>
          <p:nvPr/>
        </p:nvSpPr>
        <p:spPr bwMode="auto">
          <a:xfrm>
            <a:off x="2030954" y="1563638"/>
            <a:ext cx="6698709" cy="417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uk-UA" altLang="ru-RU" sz="2000" dirty="0">
                <a:latin typeface="+mn-lt"/>
              </a:rPr>
              <a:t>виявлення джерел ризику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77BAC57F-6B8B-4463-87F3-F4630335594C}"/>
              </a:ext>
            </a:extLst>
          </p:cNvPr>
          <p:cNvSpPr/>
          <p:nvPr/>
        </p:nvSpPr>
        <p:spPr bwMode="auto">
          <a:xfrm>
            <a:off x="705918" y="213398"/>
            <a:ext cx="8023745" cy="837246"/>
          </a:xfrm>
          <a:prstGeom prst="hexag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anchor="ctr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Основними складовими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процесу управління ризиком є:</a:t>
            </a: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96AE4628-B8B2-4B73-B967-F93D1F77091C}"/>
              </a:ext>
            </a:extLst>
          </p:cNvPr>
          <p:cNvSpPr/>
          <p:nvPr/>
        </p:nvSpPr>
        <p:spPr bwMode="auto">
          <a:xfrm>
            <a:off x="2023015" y="2311500"/>
            <a:ext cx="6705009" cy="417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altLang="ru-RU" sz="2000" dirty="0"/>
              <a:t> аналіз та оцінка ризику</a:t>
            </a: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xmlns="" id="{19201EDA-499A-4C5E-A21F-77B5B2B74AE8}"/>
              </a:ext>
            </a:extLst>
          </p:cNvPr>
          <p:cNvSpPr/>
          <p:nvPr/>
        </p:nvSpPr>
        <p:spPr bwMode="auto">
          <a:xfrm>
            <a:off x="2021429" y="3727550"/>
            <a:ext cx="6706269" cy="417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ru-RU" sz="2000" dirty="0">
                <a:latin typeface="+mn-lt"/>
              </a:rPr>
              <a:t>творення резервів на випадок надзвичайних обставин</a:t>
            </a:r>
          </a:p>
        </p:txBody>
      </p:sp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xmlns="" id="{2BC48961-D95A-42EA-893C-789FE31E3606}"/>
              </a:ext>
            </a:extLst>
          </p:cNvPr>
          <p:cNvSpPr/>
          <p:nvPr/>
        </p:nvSpPr>
        <p:spPr bwMode="auto">
          <a:xfrm>
            <a:off x="2011905" y="4389538"/>
            <a:ext cx="6713828" cy="3490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altLang="ru-RU" sz="2000" dirty="0">
                <a:latin typeface="+mn-lt"/>
              </a:rPr>
              <a:t>планування видатків у надзвичайних обставинах</a:t>
            </a:r>
            <a:endParaRPr lang="ru-RU" altLang="ru-RU" sz="20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xmlns="" id="{F624938A-3B0B-44BD-AEF2-DBC6B0718698}"/>
              </a:ext>
            </a:extLst>
          </p:cNvPr>
          <p:cNvSpPr/>
          <p:nvPr/>
        </p:nvSpPr>
        <p:spPr bwMode="auto">
          <a:xfrm>
            <a:off x="2021429" y="3063974"/>
            <a:ext cx="6706269" cy="417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визначення реакції на ризик</a:t>
            </a:r>
          </a:p>
        </p:txBody>
      </p:sp>
    </p:spTree>
    <p:extLst>
      <p:ext uri="{BB962C8B-B14F-4D97-AF65-F5344CB8AC3E}">
        <p14:creationId xmlns:p14="http://schemas.microsoft.com/office/powerpoint/2010/main" val="12522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6">
            <a:extLst>
              <a:ext uri="{FF2B5EF4-FFF2-40B4-BE49-F238E27FC236}">
                <a16:creationId xmlns:a16="http://schemas.microsoft.com/office/drawing/2014/main" xmlns="" id="{8553B9D0-0C0C-465A-9E24-589C9A003886}"/>
              </a:ext>
            </a:extLst>
          </p:cNvPr>
          <p:cNvGrpSpPr>
            <a:grpSpLocks/>
          </p:cNvGrpSpPr>
          <p:nvPr/>
        </p:nvGrpSpPr>
        <p:grpSpPr bwMode="auto">
          <a:xfrm>
            <a:off x="55476" y="56780"/>
            <a:ext cx="9066212" cy="4800125"/>
            <a:chOff x="88900" y="734940"/>
            <a:chExt cx="8988425" cy="5916090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C7B9CBAA-77A7-49A5-83E1-485EF285DC74}"/>
                </a:ext>
              </a:extLst>
            </p:cNvPr>
            <p:cNvCxnSpPr/>
            <p:nvPr/>
          </p:nvCxnSpPr>
          <p:spPr bwMode="auto">
            <a:xfrm>
              <a:off x="130175" y="2274562"/>
              <a:ext cx="3460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Группа 5">
              <a:extLst>
                <a:ext uri="{FF2B5EF4-FFF2-40B4-BE49-F238E27FC236}">
                  <a16:creationId xmlns:a16="http://schemas.microsoft.com/office/drawing/2014/main" xmlns="" id="{00C11714-F6B5-44C2-9287-A01EA72D5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900" y="734940"/>
              <a:ext cx="8988425" cy="5916090"/>
              <a:chOff x="88900" y="734940"/>
              <a:chExt cx="8988425" cy="5916090"/>
            </a:xfrm>
          </p:grpSpPr>
          <p:grpSp>
            <p:nvGrpSpPr>
              <p:cNvPr id="9" name="Группа 3">
                <a:extLst>
                  <a:ext uri="{FF2B5EF4-FFF2-40B4-BE49-F238E27FC236}">
                    <a16:creationId xmlns:a16="http://schemas.microsoft.com/office/drawing/2014/main" xmlns="" id="{8E19EA42-466E-4B4F-B63F-53DA70D5D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900" y="734940"/>
                <a:ext cx="8988425" cy="5916090"/>
                <a:chOff x="88900" y="738578"/>
                <a:chExt cx="8988425" cy="5298145"/>
              </a:xfrm>
            </p:grpSpPr>
            <p:grpSp>
              <p:nvGrpSpPr>
                <p:cNvPr id="11" name="Группа 18">
                  <a:extLst>
                    <a:ext uri="{FF2B5EF4-FFF2-40B4-BE49-F238E27FC236}">
                      <a16:creationId xmlns:a16="http://schemas.microsoft.com/office/drawing/2014/main" xmlns="" id="{BB8F4099-D8DB-4A35-8F38-016018C67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900" y="738578"/>
                  <a:ext cx="8988425" cy="5042716"/>
                  <a:chOff x="155575" y="1071031"/>
                  <a:chExt cx="8988425" cy="4050305"/>
                </a:xfrm>
              </p:grpSpPr>
              <p:grpSp>
                <p:nvGrpSpPr>
                  <p:cNvPr id="14" name="Группа 54">
                    <a:extLst>
                      <a:ext uri="{FF2B5EF4-FFF2-40B4-BE49-F238E27FC236}">
                        <a16:creationId xmlns:a16="http://schemas.microsoft.com/office/drawing/2014/main" xmlns="" id="{BB020BE9-8BD7-439A-B1E3-204DAAECBF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575" y="1071031"/>
                    <a:ext cx="8988425" cy="4050305"/>
                    <a:chOff x="16195" y="564590"/>
                    <a:chExt cx="8987934" cy="4050278"/>
                  </a:xfrm>
                </p:grpSpPr>
                <p:grpSp>
                  <p:nvGrpSpPr>
                    <p:cNvPr id="18" name="Группа 61">
                      <a:extLst>
                        <a:ext uri="{FF2B5EF4-FFF2-40B4-BE49-F238E27FC236}">
                          <a16:creationId xmlns:a16="http://schemas.microsoft.com/office/drawing/2014/main" xmlns="" id="{896EF2C5-47E8-4CFF-B97E-9A0618CA63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95" y="564590"/>
                      <a:ext cx="8987934" cy="4050278"/>
                      <a:chOff x="171761" y="518822"/>
                      <a:chExt cx="8987838" cy="3212072"/>
                    </a:xfrm>
                  </p:grpSpPr>
                  <p:grpSp>
                    <p:nvGrpSpPr>
                      <p:cNvPr id="20" name="Группа 37">
                        <a:extLst>
                          <a:ext uri="{FF2B5EF4-FFF2-40B4-BE49-F238E27FC236}">
                            <a16:creationId xmlns:a16="http://schemas.microsoft.com/office/drawing/2014/main" xmlns="" id="{C3F59EFB-DD32-4F03-9D17-7F7A1D8460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761" y="518822"/>
                        <a:ext cx="8987838" cy="3212072"/>
                        <a:chOff x="68517" y="1436377"/>
                        <a:chExt cx="8987838" cy="2596395"/>
                      </a:xfrm>
                    </p:grpSpPr>
                    <p:sp>
                      <p:nvSpPr>
                        <p:cNvPr id="22" name="Скругленный прямоугольник 27">
                          <a:extLst>
                            <a:ext uri="{FF2B5EF4-FFF2-40B4-BE49-F238E27FC236}">
                              <a16:creationId xmlns:a16="http://schemas.microsoft.com/office/drawing/2014/main" xmlns="" id="{7AA0D126-C200-4801-B969-5A5CB0FE4C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4255" y="2021851"/>
                          <a:ext cx="8440186" cy="251572"/>
                        </a:xfrm>
                        <a:prstGeom prst="roundRect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2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uk-UA" altLang="ru-RU" sz="2000" dirty="0">
                              <a:latin typeface="+mn-lt"/>
                            </a:rPr>
                            <a:t>порівняння з аналогічними проектами та ризиками</a:t>
                          </a:r>
                        </a:p>
                      </p:txBody>
                    </p:sp>
                    <p:grpSp>
                      <p:nvGrpSpPr>
                        <p:cNvPr id="23" name="Группа 39">
                          <a:extLst>
                            <a:ext uri="{FF2B5EF4-FFF2-40B4-BE49-F238E27FC236}">
                              <a16:creationId xmlns:a16="http://schemas.microsoft.com/office/drawing/2014/main" xmlns="" id="{8B38FE0E-3596-4087-8685-72771E669DA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517" y="1436377"/>
                          <a:ext cx="8987838" cy="2596395"/>
                          <a:chOff x="68517" y="1436377"/>
                          <a:chExt cx="8987838" cy="2596395"/>
                        </a:xfrm>
                      </p:grpSpPr>
                      <p:sp>
                        <p:nvSpPr>
                          <p:cNvPr id="24" name="Шестиугольник 23">
                            <a:extLst>
                              <a:ext uri="{FF2B5EF4-FFF2-40B4-BE49-F238E27FC236}">
                                <a16:creationId xmlns:a16="http://schemas.microsoft.com/office/drawing/2014/main" xmlns="" id="{8039AAD9-8398-46B7-9BF8-0797004EE39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0271" y="1436377"/>
                            <a:ext cx="8856084" cy="403036"/>
                          </a:xfrm>
                          <a:prstGeom prst="hexagon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3">
                            <a:schemeClr val="lt1"/>
                          </a:lnRef>
                          <a:fillRef idx="1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1" hangingPunct="1">
                              <a:defRPr/>
                            </a:pPr>
                            <a:r>
                              <a:rPr lang="uk-UA" sz="3200" b="1" dirty="0">
                                <a:solidFill>
                                  <a:schemeClr val="bg1"/>
                                </a:solidFill>
                                <a:cs typeface="Times New Roman" panose="02020603050405020304" pitchFamily="18" charset="0"/>
                              </a:rPr>
                              <a:t>Аналіз та оцінка ризику</a:t>
                            </a:r>
                            <a:r>
                              <a:rPr lang="ru-RU" sz="3200" b="1" dirty="0">
                                <a:solidFill>
                                  <a:schemeClr val="bg1"/>
                                </a:solidFill>
                                <a:cs typeface="Times New Roman" panose="02020603050405020304" pitchFamily="18" charset="0"/>
                              </a:rPr>
                              <a:t> </a:t>
                            </a:r>
                            <a:endParaRPr lang="uk-UA" altLang="ru-RU" sz="3200" b="1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" name="Скругленный прямоугольник 30">
                            <a:extLst>
                              <a:ext uri="{FF2B5EF4-FFF2-40B4-BE49-F238E27FC236}">
                                <a16:creationId xmlns:a16="http://schemas.microsoft.com/office/drawing/2014/main" xmlns="" id="{52559ADC-8398-4580-92C5-70A1C713E8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4255" y="2361519"/>
                            <a:ext cx="8448123" cy="251572"/>
                          </a:xfrm>
                          <a:prstGeom prst="roundRect">
                            <a:avLst/>
                          </a:prstGeom>
                          <a:ln/>
                        </p:spPr>
                        <p:style>
                          <a:lnRef idx="1">
                            <a:schemeClr val="accent2"/>
                          </a:lnRef>
                          <a:fillRef idx="2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defRPr/>
                            </a:pPr>
                            <a:r>
                              <a:rPr lang="uk-UA" altLang="ru-RU" sz="2000" dirty="0">
                                <a:solidFill>
                                  <a:schemeClr val="tx1"/>
                                </a:solidFill>
                              </a:rPr>
                              <a:t> метод побудови «дерева рішень»</a:t>
                            </a:r>
                          </a:p>
                        </p:txBody>
                      </p:sp>
                      <p:sp>
                        <p:nvSpPr>
                          <p:cNvPr id="26" name="Скругленный прямоугольник 31">
                            <a:extLst>
                              <a:ext uri="{FF2B5EF4-FFF2-40B4-BE49-F238E27FC236}">
                                <a16:creationId xmlns:a16="http://schemas.microsoft.com/office/drawing/2014/main" xmlns="" id="{3980E838-FCC1-4A44-A854-39A73F566A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4255" y="2982291"/>
                            <a:ext cx="8449710" cy="251572"/>
                          </a:xfrm>
                          <a:prstGeom prst="roundRect">
                            <a:avLst/>
                          </a:prstGeom>
                          <a:ln/>
                        </p:spPr>
                        <p:style>
                          <a:lnRef idx="1">
                            <a:schemeClr val="accent2"/>
                          </a:lnRef>
                          <a:fillRef idx="2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defRPr/>
                            </a:pPr>
                            <a:r>
                              <a:rPr lang="uk-UA" altLang="ru-RU" sz="2000" dirty="0">
                                <a:solidFill>
                                  <a:schemeClr val="tx1"/>
                                </a:solidFill>
                              </a:rPr>
                              <a:t>експертні оцінки</a:t>
                            </a:r>
                            <a:endParaRPr lang="en-US" altLang="ru-RU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" name="Скругленный прямоугольник 32">
                            <a:extLst>
                              <a:ext uri="{FF2B5EF4-FFF2-40B4-BE49-F238E27FC236}">
                                <a16:creationId xmlns:a16="http://schemas.microsoft.com/office/drawing/2014/main" xmlns="" id="{3B0789AE-DEE1-46E1-9D77-F41679D6E7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3304" y="3291945"/>
                            <a:ext cx="8459235" cy="251572"/>
                          </a:xfrm>
                          <a:prstGeom prst="roundRect">
                            <a:avLst/>
                          </a:prstGeom>
                          <a:ln/>
                        </p:spPr>
                        <p:style>
                          <a:lnRef idx="1">
                            <a:schemeClr val="accent2"/>
                          </a:lnRef>
                          <a:fillRef idx="2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defRPr/>
                            </a:pPr>
                            <a:r>
                              <a:rPr lang="uk-UA" altLang="ru-RU" sz="2000" dirty="0">
                                <a:solidFill>
                                  <a:schemeClr val="tx1"/>
                                </a:solidFill>
                              </a:rPr>
                              <a:t>імітаційне моделювання</a:t>
                            </a:r>
                            <a:endParaRPr lang="ru-RU" altLang="ru-RU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28" name="Прямая соединительная линия 27">
                            <a:extLst>
                              <a:ext uri="{FF2B5EF4-FFF2-40B4-BE49-F238E27FC236}">
                                <a16:creationId xmlns:a16="http://schemas.microsoft.com/office/drawing/2014/main" xmlns="" id="{997B3406-D294-41F3-AA26-404F4B7542F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1692" y="1682183"/>
                            <a:ext cx="92069" cy="2348393"/>
                          </a:xfrm>
                          <a:prstGeom prst="line">
                            <a:avLst/>
                          </a:prstGeom>
                          <a:ln/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" name="Прямая со стрелкой 28">
                            <a:extLst>
                              <a:ext uri="{FF2B5EF4-FFF2-40B4-BE49-F238E27FC236}">
                                <a16:creationId xmlns:a16="http://schemas.microsoft.com/office/drawing/2014/main" xmlns="" id="{FEDBF925-B73A-4998-A2E3-373CB8402DD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8517" y="2783175"/>
                            <a:ext cx="373039" cy="366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0" name="Прямая со стрелкой 29">
                            <a:extLst>
                              <a:ext uri="{FF2B5EF4-FFF2-40B4-BE49-F238E27FC236}">
                                <a16:creationId xmlns:a16="http://schemas.microsoft.com/office/drawing/2014/main" xmlns="" id="{EFBEFDFF-00D9-49AE-9116-D26984EED02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95509" y="4030576"/>
                            <a:ext cx="252397" cy="219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21" name="Прямая соединительная линия 20">
                        <a:extLst>
                          <a:ext uri="{FF2B5EF4-FFF2-40B4-BE49-F238E27FC236}">
                            <a16:creationId xmlns:a16="http://schemas.microsoft.com/office/drawing/2014/main" xmlns="" id="{61A9CF01-5CCE-4996-ADE8-3AC77CBB4F85}"/>
                          </a:ext>
                        </a:extLst>
                      </p:cNvPr>
                      <p:cNvCxnSpPr>
                        <a:endCxn id="24" idx="2"/>
                      </p:cNvCxnSpPr>
                      <p:nvPr/>
                    </p:nvCxnSpPr>
                    <p:spPr>
                      <a:xfrm>
                        <a:off x="174936" y="812954"/>
                        <a:ext cx="304345" cy="20447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" name="Прямая со стрелкой 18">
                      <a:extLst>
                        <a:ext uri="{FF2B5EF4-FFF2-40B4-BE49-F238E27FC236}">
                          <a16:creationId xmlns:a16="http://schemas.microsoft.com/office/drawing/2014/main" xmlns="" id="{39CF5119-BDDD-4386-95BF-2A17FEDEE38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4930" y="2198482"/>
                      <a:ext cx="346056" cy="11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Скругленный прямоугольник 20">
                    <a:extLst>
                      <a:ext uri="{FF2B5EF4-FFF2-40B4-BE49-F238E27FC236}">
                        <a16:creationId xmlns:a16="http://schemas.microsoft.com/office/drawing/2014/main" xmlns="" id="{2669361F-7390-4AF0-B089-A9616849BC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8638" y="2999561"/>
                    <a:ext cx="8450262" cy="392445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uk-UA" altLang="ru-RU" sz="2000" dirty="0">
                        <a:solidFill>
                          <a:schemeClr val="tx1"/>
                        </a:solidFill>
                      </a:rPr>
                      <a:t>результати тестів і досвідченого виробництва</a:t>
                    </a:r>
                  </a:p>
                </p:txBody>
              </p:sp>
              <p:cxnSp>
                <p:nvCxnSpPr>
                  <p:cNvPr id="16" name="Прямая со стрелкой 15">
                    <a:extLst>
                      <a:ext uri="{FF2B5EF4-FFF2-40B4-BE49-F238E27FC236}">
                        <a16:creationId xmlns:a16="http://schemas.microsoft.com/office/drawing/2014/main" xmlns="" id="{F8182070-D764-47DE-B557-63DBD7DAFB6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7175" y="4147237"/>
                    <a:ext cx="303213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 стрелкой 16">
                    <a:extLst>
                      <a:ext uri="{FF2B5EF4-FFF2-40B4-BE49-F238E27FC236}">
                        <a16:creationId xmlns:a16="http://schemas.microsoft.com/office/drawing/2014/main" xmlns="" id="{24E12EA2-02BF-40D7-A513-90DF890AA7F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50825" y="3676747"/>
                    <a:ext cx="271463" cy="34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Скругленный прямоугольник 23">
                  <a:extLst>
                    <a:ext uri="{FF2B5EF4-FFF2-40B4-BE49-F238E27FC236}">
                      <a16:creationId xmlns:a16="http://schemas.microsoft.com/office/drawing/2014/main" xmlns="" id="{BDDFCC10-78F4-4BE8-ACE3-D3EA35A678A5}"/>
                    </a:ext>
                  </a:extLst>
                </p:cNvPr>
                <p:cNvSpPr/>
                <p:nvPr/>
              </p:nvSpPr>
              <p:spPr bwMode="auto">
                <a:xfrm>
                  <a:off x="493713" y="4946712"/>
                  <a:ext cx="8459787" cy="488602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uk-UA" altLang="ru-RU" sz="2000" dirty="0">
                      <a:solidFill>
                        <a:schemeClr val="tx1"/>
                      </a:solidFill>
                    </a:rPr>
                    <a:t>аналіз чуттєвості альтернативних рішень</a:t>
                  </a:r>
                  <a:endParaRPr lang="ru-RU" altLang="ru-RU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Скругленный прямоугольник 25">
                  <a:extLst>
                    <a:ext uri="{FF2B5EF4-FFF2-40B4-BE49-F238E27FC236}">
                      <a16:creationId xmlns:a16="http://schemas.microsoft.com/office/drawing/2014/main" xmlns="" id="{BFC9DDF9-03B8-4E68-94D7-D7F71BF0D11F}"/>
                    </a:ext>
                  </a:extLst>
                </p:cNvPr>
                <p:cNvSpPr/>
                <p:nvPr/>
              </p:nvSpPr>
              <p:spPr bwMode="auto">
                <a:xfrm>
                  <a:off x="493713" y="5548121"/>
                  <a:ext cx="8459787" cy="488602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uk-UA" altLang="ru-RU" sz="2000" dirty="0">
                      <a:solidFill>
                        <a:schemeClr val="tx1"/>
                      </a:solidFill>
                    </a:rPr>
                    <a:t>досвід щодо реалізації вже завершених проекті</a:t>
                  </a:r>
                  <a:endParaRPr lang="ru-RU" altLang="ru-RU" sz="20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xmlns="" id="{2A96CD66-C762-499A-9F8D-90010B04A279}"/>
                  </a:ext>
                </a:extLst>
              </p:cNvPr>
              <p:cNvCxnSpPr/>
              <p:nvPr/>
            </p:nvCxnSpPr>
            <p:spPr bwMode="auto">
              <a:xfrm>
                <a:off x="215900" y="5706953"/>
                <a:ext cx="252413" cy="47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44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F3AA0E2-E5A0-4A22-8EF7-A210933ADF49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7" y="59097"/>
            <a:ext cx="8964488" cy="1280890"/>
          </a:xfrm>
          <a:prstGeom prst="rect">
            <a:avLst/>
          </a:prstGeom>
          <a:extLst/>
        </p:spPr>
        <p:txBody>
          <a:bodyPr lIns="68580" tIns="34290" rIns="68580" bIns="34290" rtlCol="0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0BB02EDD-A9C6-4F95-835A-F422BBAED5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47064" y="59096"/>
            <a:ext cx="5426441" cy="4888917"/>
            <a:chOff x="389" y="802"/>
            <a:chExt cx="6186" cy="7020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5EE3EA14-DB30-4074-89CA-685CC4F960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5" y="802"/>
              <a:ext cx="5760" cy="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D536EF09-A8DF-4C29-8CB3-C34A4DD5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2422"/>
              <a:ext cx="3960" cy="10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8F139559-1050-4031-AB3A-AB9AB58BF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5302"/>
              <a:ext cx="3960" cy="10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F1727E24-A8C2-4F50-BCD1-B0DDF8B4B7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075" y="3877"/>
              <a:ext cx="3960" cy="1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D6306A94-D94C-4A33-BDE6-BA46B2D43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" y="5842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xmlns="" id="{827B1783-ACE9-4E30-8C2E-1BE7EAC94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" y="4403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B22812DA-63DE-4918-9F21-F609CFB22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" y="2782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xmlns="" id="{E1D12966-1A54-4809-8B20-C3196FA0D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422"/>
              <a:ext cx="3959" cy="1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Times New Roman" panose="02020603050405020304" pitchFamily="18" charset="0"/>
                </a:rPr>
                <a:t>Оцінка конкретного виду ризику та потенційних областей ризиків</a:t>
              </a: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xmlns="" id="{982F476D-8AEE-4FD3-8061-281BE6227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3861"/>
              <a:ext cx="3959" cy="1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Times New Roman" panose="02020603050405020304" pitchFamily="18" charset="0"/>
                </a:rPr>
                <a:t>Допустимий рівень ризиків</a:t>
              </a: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xmlns="" id="{092FB2DF-1B6C-4E7A-946D-CDC60D1EB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5301"/>
              <a:ext cx="3959" cy="1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Times New Roman" panose="02020603050405020304" pitchFamily="18" charset="0"/>
                </a:rPr>
                <a:t>Аналіз процесів проекту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Times New Roman" panose="02020603050405020304" pitchFamily="18" charset="0"/>
                </a:rPr>
                <a:t>щодо рівня ризиків</a:t>
              </a: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AF7C9C18-A87C-4CC2-98D2-1DB12DC3D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" y="7387"/>
              <a:ext cx="3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16304D91-6F63-4B7F-A190-532094CBF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6923"/>
              <a:ext cx="3960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xmlns="" id="{D8A257B1-D76F-4F3E-8F6B-513C9172F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6743"/>
              <a:ext cx="3959" cy="1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tx1"/>
                  </a:solidFill>
                  <a:latin typeface="Times New Roman" panose="02020603050405020304" pitchFamily="18" charset="0"/>
                </a:rPr>
                <a:t>Заходи щодо зниження ризиків</a:t>
              </a:r>
              <a:endParaRPr lang="ru-RU" altLang="ru-RU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xmlns="" id="{73B8E171-8D80-4250-8084-B4B2E4097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982"/>
              <a:ext cx="3959" cy="1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Аналіз зовнішніх та внутрішніх факторів ризику</a:t>
              </a:r>
              <a:endParaRPr lang="uk-UA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xmlns="" id="{CA793879-92DE-49F8-B0D1-6F436CDAE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" y="1440"/>
              <a:ext cx="0" cy="5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3A09E555-E06F-477D-8F5C-B78301D2C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4927"/>
              <a:ext cx="1420" cy="28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700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700" noProof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Кількісний 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700" noProof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аналіз</a:t>
              </a:r>
              <a:endParaRPr lang="ru-RU" alt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C276AE38-5C70-48BE-AEF5-B3F5E1D2D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991"/>
              <a:ext cx="1080" cy="1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700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700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700" noProof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Якісний  аналіз</a:t>
              </a:r>
              <a:endParaRPr lang="ru-RU" alt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xmlns="" id="{6E6CACBC-71A5-4ECF-9B87-A3A53E259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5" y="1462"/>
              <a:ext cx="3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D48903-0145-49D7-971D-B9A0F607544B}"/>
              </a:ext>
            </a:extLst>
          </p:cNvPr>
          <p:cNvSpPr/>
          <p:nvPr/>
        </p:nvSpPr>
        <p:spPr>
          <a:xfrm>
            <a:off x="648504" y="1734828"/>
            <a:ext cx="2374384" cy="20392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uk-U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Алгоритм </a:t>
            </a:r>
          </a:p>
          <a:p>
            <a:pPr>
              <a:defRPr/>
            </a:pPr>
            <a:r>
              <a:rPr lang="uk-U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аналізу </a:t>
            </a:r>
          </a:p>
          <a:p>
            <a:pPr>
              <a:defRPr/>
            </a:pPr>
            <a:r>
              <a:rPr lang="uk-U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 оцінки </a:t>
            </a:r>
            <a:br>
              <a:rPr lang="uk-U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ризиків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xmlns="" id="{515B7944-F09A-4F07-92BF-F9605F485AB7}"/>
              </a:ext>
            </a:extLst>
          </p:cNvPr>
          <p:cNvSpPr/>
          <p:nvPr/>
        </p:nvSpPr>
        <p:spPr>
          <a:xfrm rot="10800000">
            <a:off x="4419031" y="2211710"/>
            <a:ext cx="271892" cy="2736304"/>
          </a:xfrm>
          <a:prstGeom prst="rightBrace">
            <a:avLst>
              <a:gd name="adj1" fmla="val 131159"/>
              <a:gd name="adj2" fmla="val 53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xmlns="" id="{072DCCC0-B48D-4376-81AA-AA1A23F47AE2}"/>
              </a:ext>
            </a:extLst>
          </p:cNvPr>
          <p:cNvSpPr/>
          <p:nvPr/>
        </p:nvSpPr>
        <p:spPr>
          <a:xfrm rot="10800000">
            <a:off x="4417957" y="94652"/>
            <a:ext cx="257187" cy="2005710"/>
          </a:xfrm>
          <a:prstGeom prst="rightBrace">
            <a:avLst>
              <a:gd name="adj1" fmla="val 131159"/>
              <a:gd name="adj2" fmla="val 53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Приклади проекту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7574"/>
            <a:ext cx="6696744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спорудження </a:t>
            </a:r>
            <a:r>
              <a:rPr lang="uk-UA" sz="2000" dirty="0">
                <a:latin typeface="TimesNewRomanPSMT"/>
              </a:rPr>
              <a:t>атомної електростанції;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освоєння </a:t>
            </a:r>
            <a:r>
              <a:rPr lang="uk-UA" sz="2000" dirty="0">
                <a:latin typeface="TimesNewRomanPSMT"/>
              </a:rPr>
              <a:t>родовища;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будівництво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заводу </a:t>
            </a:r>
            <a:r>
              <a:rPr lang="ru-RU" sz="2000" dirty="0" err="1">
                <a:latin typeface="TimesNewRomanPSMT"/>
              </a:rPr>
              <a:t>або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житлового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будинку</a:t>
            </a:r>
            <a:r>
              <a:rPr lang="ru-RU" sz="2000" dirty="0">
                <a:latin typeface="TimesNewRomanPSM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будівництво </a:t>
            </a:r>
            <a:r>
              <a:rPr lang="uk-UA" sz="2000" dirty="0">
                <a:latin typeface="TimesNewRomanPSMT"/>
              </a:rPr>
              <a:t>свиноферми або птахофабрики;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розробка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й </a:t>
            </a:r>
            <a:r>
              <a:rPr lang="ru-RU" sz="2000" dirty="0" err="1">
                <a:latin typeface="TimesNewRomanPSMT"/>
              </a:rPr>
              <a:t>виведення</a:t>
            </a:r>
            <a:r>
              <a:rPr lang="ru-RU" sz="2000" dirty="0">
                <a:latin typeface="TimesNewRomanPSMT"/>
              </a:rPr>
              <a:t> на </a:t>
            </a:r>
            <a:r>
              <a:rPr lang="ru-RU" sz="2000" dirty="0" err="1">
                <a:latin typeface="TimesNewRomanPSMT"/>
              </a:rPr>
              <a:t>ринок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нової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продукції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або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послуг</a:t>
            </a:r>
            <a:r>
              <a:rPr lang="ru-RU" sz="2000" dirty="0">
                <a:latin typeface="TimesNewRomanPSM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проведення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досліджень</a:t>
            </a:r>
            <a:r>
              <a:rPr lang="ru-RU" sz="2000" dirty="0">
                <a:latin typeface="TimesNewRomanPSMT"/>
              </a:rPr>
              <a:t> і </a:t>
            </a:r>
            <a:r>
              <a:rPr lang="ru-RU" sz="2000" dirty="0" err="1">
                <a:latin typeface="TimesNewRomanPSMT"/>
              </a:rPr>
              <a:t>дослідно-конструкторських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робіт</a:t>
            </a:r>
            <a:r>
              <a:rPr lang="ru-RU" sz="2000" dirty="0" smtClean="0">
                <a:latin typeface="TimesNewRomanPSMT"/>
              </a:rPr>
              <a:t>;</a:t>
            </a:r>
            <a:endParaRPr lang="ru-RU" sz="2000" dirty="0">
              <a:latin typeface="TimesNewRomanPSM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35646"/>
            <a:ext cx="1763117" cy="12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uk-UA" altLang="ru-RU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Існують такі варіанти реакції на ризики</a:t>
            </a:r>
            <a:endParaRPr lang="uk-UA" alt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1700000">
            <a:off x="3215282" y="2328003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352601" y="2394231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700000">
            <a:off x="4058042" y="3544806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9841" y="2669907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D40138-371C-4E73-A993-3B6AE7294A49}"/>
              </a:ext>
            </a:extLst>
          </p:cNvPr>
          <p:cNvSpPr txBox="1"/>
          <p:nvPr/>
        </p:nvSpPr>
        <p:spPr>
          <a:xfrm>
            <a:off x="4670110" y="2775467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C27BA-C844-4451-938B-78E027C203DC}"/>
              </a:ext>
            </a:extLst>
          </p:cNvPr>
          <p:cNvSpPr txBox="1"/>
          <p:nvPr/>
        </p:nvSpPr>
        <p:spPr>
          <a:xfrm>
            <a:off x="4410620" y="3946818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" name="Скругленный прямоугольник 6">
            <a:extLst>
              <a:ext uri="{FF2B5EF4-FFF2-40B4-BE49-F238E27FC236}">
                <a16:creationId xmlns:a16="http://schemas.microsoft.com/office/drawing/2014/main" xmlns="" id="{B67682ED-4E39-4FE7-8AA9-E77B9FD6DD9D}"/>
              </a:ext>
            </a:extLst>
          </p:cNvPr>
          <p:cNvSpPr/>
          <p:nvPr/>
        </p:nvSpPr>
        <p:spPr bwMode="auto">
          <a:xfrm>
            <a:off x="188812" y="1653470"/>
            <a:ext cx="3240360" cy="8938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uk-UA" altLang="ru-RU" sz="2400" dirty="0">
                <a:solidFill>
                  <a:schemeClr val="tx1"/>
                </a:solidFill>
              </a:rPr>
              <a:t>зниження чи </a:t>
            </a:r>
          </a:p>
          <a:p>
            <a:pPr eaLnBrk="1" hangingPunct="1">
              <a:defRPr/>
            </a:pPr>
            <a:r>
              <a:rPr lang="uk-UA" altLang="ru-RU" sz="2400" dirty="0">
                <a:solidFill>
                  <a:schemeClr val="tx1"/>
                </a:solidFill>
              </a:rPr>
              <a:t>збереження ризику</a:t>
            </a:r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:a16="http://schemas.microsoft.com/office/drawing/2014/main" xmlns="" id="{0D013464-AEC4-4705-98A8-A104E4D59EF4}"/>
              </a:ext>
            </a:extLst>
          </p:cNvPr>
          <p:cNvSpPr/>
          <p:nvPr/>
        </p:nvSpPr>
        <p:spPr bwMode="auto">
          <a:xfrm>
            <a:off x="5669869" y="2018099"/>
            <a:ext cx="2739680" cy="8938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uk-UA" altLang="ru-RU" sz="2400" dirty="0">
                <a:solidFill>
                  <a:schemeClr val="tx1"/>
                </a:solidFill>
              </a:rPr>
              <a:t>переадресація </a:t>
            </a:r>
          </a:p>
          <a:p>
            <a:pPr eaLnBrk="1" hangingPunct="1">
              <a:defRPr/>
            </a:pPr>
            <a:r>
              <a:rPr lang="uk-UA" altLang="ru-RU" sz="2400" dirty="0">
                <a:solidFill>
                  <a:schemeClr val="tx1"/>
                </a:solidFill>
              </a:rPr>
              <a:t>ризику</a:t>
            </a:r>
          </a:p>
        </p:txBody>
      </p:sp>
      <p:sp>
        <p:nvSpPr>
          <p:cNvPr id="17" name="Скругленный прямоугольник 10">
            <a:extLst>
              <a:ext uri="{FF2B5EF4-FFF2-40B4-BE49-F238E27FC236}">
                <a16:creationId xmlns:a16="http://schemas.microsoft.com/office/drawing/2014/main" xmlns="" id="{F4A61FA3-9285-4A06-99AB-7A716352300D}"/>
              </a:ext>
            </a:extLst>
          </p:cNvPr>
          <p:cNvSpPr/>
          <p:nvPr/>
        </p:nvSpPr>
        <p:spPr bwMode="auto">
          <a:xfrm>
            <a:off x="762531" y="4042710"/>
            <a:ext cx="3064818" cy="4852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uk-UA" altLang="ru-RU" sz="2400" dirty="0">
                <a:solidFill>
                  <a:schemeClr val="tx1"/>
                </a:solidFill>
              </a:rPr>
              <a:t>участь у ризиках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0160" y="81370"/>
            <a:ext cx="8679898" cy="543185"/>
          </a:xfrm>
        </p:spPr>
        <p:txBody>
          <a:bodyPr/>
          <a:lstStyle/>
          <a:p>
            <a:pPr algn="l">
              <a:defRPr/>
            </a:pPr>
            <a:r>
              <a:rPr lang="uk-UA" altLang="ru-RU" sz="27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Ризики, що пов’язані з виконанням графіку робіт </a:t>
            </a:r>
            <a:endParaRPr lang="uk-UA" alt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1700000">
            <a:off x="3215282" y="2328003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352601" y="2394231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700000">
            <a:off x="4058042" y="3544806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9841" y="2669907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D40138-371C-4E73-A993-3B6AE7294A49}"/>
              </a:ext>
            </a:extLst>
          </p:cNvPr>
          <p:cNvSpPr txBox="1"/>
          <p:nvPr/>
        </p:nvSpPr>
        <p:spPr>
          <a:xfrm>
            <a:off x="4670110" y="2775467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8C27BA-C844-4451-938B-78E027C203DC}"/>
              </a:ext>
            </a:extLst>
          </p:cNvPr>
          <p:cNvSpPr txBox="1"/>
          <p:nvPr/>
        </p:nvSpPr>
        <p:spPr>
          <a:xfrm>
            <a:off x="4410620" y="3946818"/>
            <a:ext cx="4106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altLang="ko-KR" sz="2400" b="1" dirty="0">
                <a:solidFill>
                  <a:schemeClr val="accent3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Скругленный прямоугольник 6">
            <a:extLst>
              <a:ext uri="{FF2B5EF4-FFF2-40B4-BE49-F238E27FC236}">
                <a16:creationId xmlns:a16="http://schemas.microsoft.com/office/drawing/2014/main" xmlns="" id="{6411CDE0-B588-46AB-9D71-45593DDBC36E}"/>
              </a:ext>
            </a:extLst>
          </p:cNvPr>
          <p:cNvSpPr/>
          <p:nvPr/>
        </p:nvSpPr>
        <p:spPr bwMode="auto">
          <a:xfrm>
            <a:off x="1" y="2112437"/>
            <a:ext cx="3122150" cy="8938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400" dirty="0">
                <a:latin typeface="+mn-lt"/>
              </a:rPr>
              <a:t>Використання резервів часу</a:t>
            </a:r>
            <a:r>
              <a:rPr lang="ru-RU" altLang="ru-RU" sz="2400" dirty="0">
                <a:latin typeface="+mn-lt"/>
              </a:rPr>
              <a:t> </a:t>
            </a:r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39756AD4-1286-4FF1-80E4-7877C31D5817}"/>
              </a:ext>
            </a:extLst>
          </p:cNvPr>
          <p:cNvSpPr/>
          <p:nvPr/>
        </p:nvSpPr>
        <p:spPr bwMode="auto">
          <a:xfrm>
            <a:off x="5576736" y="1841357"/>
            <a:ext cx="3269048" cy="13024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uk-UA" altLang="ru-RU" sz="2400" dirty="0"/>
              <a:t>Авторитарно встановлені </a:t>
            </a:r>
          </a:p>
          <a:p>
            <a:pPr eaLnBrk="1" hangingPunct="1">
              <a:defRPr/>
            </a:pPr>
            <a:r>
              <a:rPr lang="uk-UA" altLang="ru-RU" sz="2400" dirty="0"/>
              <a:t>терміни роботи</a:t>
            </a:r>
          </a:p>
        </p:txBody>
      </p:sp>
      <p:sp>
        <p:nvSpPr>
          <p:cNvPr id="20" name="Скругленный прямоугольник 10">
            <a:extLst>
              <a:ext uri="{FF2B5EF4-FFF2-40B4-BE49-F238E27FC236}">
                <a16:creationId xmlns:a16="http://schemas.microsoft.com/office/drawing/2014/main" xmlns="" id="{7B7EF17B-A3D1-4A71-AF53-063EC983790B}"/>
              </a:ext>
            </a:extLst>
          </p:cNvPr>
          <p:cNvSpPr/>
          <p:nvPr/>
        </p:nvSpPr>
        <p:spPr bwMode="auto">
          <a:xfrm>
            <a:off x="5280202" y="3876305"/>
            <a:ext cx="2988444" cy="8938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uk-UA" altLang="ru-RU" sz="2400" dirty="0"/>
              <a:t>Стиснення </a:t>
            </a:r>
          </a:p>
          <a:p>
            <a:pPr eaLnBrk="1" hangingPunct="1">
              <a:defRPr/>
            </a:pPr>
            <a:r>
              <a:rPr lang="uk-UA" altLang="ru-RU" sz="2400" dirty="0"/>
              <a:t>графіків проекту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0657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1EA6E02-ADDC-4C13-9D32-ECD90ED54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smtClean="0"/>
              <a:t>Ризики витрат </a:t>
            </a:r>
            <a:endParaRPr lang="uk-UA" dirty="0"/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AC196CF-0D9D-4B61-8A88-EBDC0C350200}"/>
              </a:ext>
            </a:extLst>
          </p:cNvPr>
          <p:cNvSpPr/>
          <p:nvPr/>
        </p:nvSpPr>
        <p:spPr bwMode="auto">
          <a:xfrm>
            <a:off x="395536" y="1203599"/>
            <a:ext cx="3629670" cy="503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Залежність час-витрати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xmlns="" id="{FFE7F24B-C644-4829-8175-A690AB7A5D9A}"/>
              </a:ext>
            </a:extLst>
          </p:cNvPr>
          <p:cNvSpPr/>
          <p:nvPr/>
        </p:nvSpPr>
        <p:spPr bwMode="auto">
          <a:xfrm>
            <a:off x="395537" y="1844154"/>
            <a:ext cx="3579730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Рішення щодо руху готівки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xmlns="" id="{0628D640-72F8-4BC4-A244-5011730212DE}"/>
              </a:ext>
            </a:extLst>
          </p:cNvPr>
          <p:cNvSpPr/>
          <p:nvPr/>
        </p:nvSpPr>
        <p:spPr bwMode="auto">
          <a:xfrm>
            <a:off x="427286" y="2541067"/>
            <a:ext cx="3566748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Прогнози остаточних витрат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xmlns="" id="{D004B2D4-DE35-4CB2-A33D-754FF03F1D6D}"/>
              </a:ext>
            </a:extLst>
          </p:cNvPr>
          <p:cNvSpPr/>
          <p:nvPr/>
        </p:nvSpPr>
        <p:spPr bwMode="auto">
          <a:xfrm>
            <a:off x="447924" y="3239568"/>
            <a:ext cx="3569345" cy="503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Ризики захисту цін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B282C505-4AE0-4CAD-86C8-1FD3A64CB5B6}"/>
              </a:ext>
            </a:extLst>
          </p:cNvPr>
          <p:cNvSpPr/>
          <p:nvPr/>
        </p:nvSpPr>
        <p:spPr bwMode="auto">
          <a:xfrm>
            <a:off x="455862" y="3926954"/>
            <a:ext cx="3569345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Технічні ризики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xmlns="" id="{57F6946F-7A3F-4550-AD08-CD474C96C820}"/>
              </a:ext>
            </a:extLst>
          </p:cNvPr>
          <p:cNvSpPr/>
          <p:nvPr/>
        </p:nvSpPr>
        <p:spPr bwMode="auto">
          <a:xfrm>
            <a:off x="4605225" y="2102493"/>
            <a:ext cx="3678286" cy="938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Створення резервів 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випадок непередбачених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обставин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CBDC4FB1-A2C2-4FA4-AA41-92584118F612}"/>
              </a:ext>
            </a:extLst>
          </p:cNvPr>
          <p:cNvSpPr/>
          <p:nvPr/>
        </p:nvSpPr>
        <p:spPr bwMode="auto">
          <a:xfrm>
            <a:off x="4605226" y="3940799"/>
            <a:ext cx="2664296" cy="503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Кошторисні резерви 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xmlns="" id="{B4D5B8AB-7499-4292-B9B1-8E48365D5600}"/>
              </a:ext>
            </a:extLst>
          </p:cNvPr>
          <p:cNvSpPr/>
          <p:nvPr/>
        </p:nvSpPr>
        <p:spPr bwMode="auto">
          <a:xfrm>
            <a:off x="4605226" y="3259247"/>
            <a:ext cx="2664297" cy="503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>
                <a:solidFill>
                  <a:schemeClr val="tx1"/>
                </a:solidFill>
              </a:rPr>
              <a:t>Резерви управління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6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 smtClean="0"/>
              <a:t>Дякую за увагу!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1"/>
          <p:cNvGrpSpPr>
            <a:grpSpLocks/>
          </p:cNvGrpSpPr>
          <p:nvPr/>
        </p:nvGrpSpPr>
        <p:grpSpPr bwMode="auto">
          <a:xfrm>
            <a:off x="131889" y="-12750"/>
            <a:ext cx="8986838" cy="5212704"/>
            <a:chOff x="175107" y="490717"/>
            <a:chExt cx="8986743" cy="6195224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175107" y="490717"/>
              <a:ext cx="8986743" cy="6195224"/>
              <a:chOff x="71863" y="1413659"/>
              <a:chExt cx="8986743" cy="5007747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7610" y="2138220"/>
                <a:ext cx="8497798" cy="39255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i="1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1.Зазвичай в проект залучено багато підрозділів організації</a:t>
                </a:r>
              </a:p>
            </p:txBody>
          </p:sp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71863" y="1413659"/>
                <a:ext cx="8986743" cy="5007747"/>
                <a:chOff x="71863" y="1413659"/>
                <a:chExt cx="8986743" cy="5007747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00450" y="1413659"/>
                  <a:ext cx="8858156" cy="537877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uk-UA" sz="2400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Особливості проектів: </a:t>
                  </a: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373485" y="2649031"/>
                  <a:ext cx="8466049" cy="68697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2. Існує висока ймовірність конфліктів між керівником проекту, вищим керівництвом, керівниками підрозділів та персоналом організації</a:t>
                  </a:r>
                  <a:r>
                    <a:rPr lang="ru-RU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389360" y="3706590"/>
                  <a:ext cx="8450174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3. Багато проектів мають колосальні бюджети</a:t>
                  </a:r>
                  <a:r>
                    <a:rPr lang="ru-RU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89360" y="4357297"/>
                  <a:ext cx="8450174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4. Розподіл на рівні ідеології замовника та виконавця</a:t>
                  </a:r>
                  <a:endParaRPr lang="ru-RU" altLang="ru-RU" i="1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75073" y="4970784"/>
                  <a:ext cx="8451761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5. Відповідальність за результат проекту має «солідарний» характер</a:t>
                  </a:r>
                  <a:endParaRPr lang="ru-RU" altLang="ru-RU" i="1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357610" y="5734433"/>
                  <a:ext cx="8469223" cy="68697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6. Досить часто реалізація проекту передбачає зміну існуючих організаційних структур на підприємстві</a:t>
                  </a:r>
                  <a:endParaRPr lang="ru-RU" altLang="ru-RU" i="1" dirty="0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71863" y="1682597"/>
                  <a:ext cx="71437" cy="436756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/>
                <p:nvPr/>
              </p:nvCxnSpPr>
              <p:spPr>
                <a:xfrm>
                  <a:off x="143300" y="2275549"/>
                  <a:ext cx="214310" cy="115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143300" y="3073852"/>
                  <a:ext cx="214310" cy="256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143300" y="3888839"/>
                  <a:ext cx="214310" cy="128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>
                <a:xfrm>
                  <a:off x="143300" y="4529278"/>
                  <a:ext cx="214310" cy="128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143300" y="5286511"/>
                  <a:ext cx="214310" cy="128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167112" y="6042460"/>
                  <a:ext cx="214311" cy="128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Прямая соединительная линия 6"/>
            <p:cNvCxnSpPr>
              <a:endCxn id="10" idx="3"/>
            </p:cNvCxnSpPr>
            <p:nvPr/>
          </p:nvCxnSpPr>
          <p:spPr>
            <a:xfrm>
              <a:off x="175107" y="812312"/>
              <a:ext cx="128587" cy="111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0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51599"/>
            <a:ext cx="6912768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6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12267"/>
            <a:ext cx="6552728" cy="2833688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Проект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виконується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командою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2000" dirty="0"/>
              <a:t>до складу якої входить керівник проекту, менеджери, </a:t>
            </a:r>
            <a:endParaRPr lang="en-US" altLang="ru-RU" sz="2000" dirty="0" smtClean="0"/>
          </a:p>
          <a:p>
            <a:pPr marL="0" indent="0">
              <a:buNone/>
              <a:defRPr/>
            </a:pPr>
            <a:r>
              <a:rPr lang="uk-UA" altLang="ru-RU" sz="2000" dirty="0" smtClean="0"/>
              <a:t>виконавці</a:t>
            </a:r>
            <a:r>
              <a:rPr lang="uk-UA" altLang="ru-RU" sz="2000" dirty="0"/>
              <a:t>.</a:t>
            </a:r>
            <a:endParaRPr lang="ru-RU" altLang="ru-RU" sz="200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При реалізації проекту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використовуються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endParaRPr lang="en-US" altLang="ru-RU" sz="20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  <a:defRPr/>
            </a:pPr>
            <a:r>
              <a:rPr lang="uk-UA" altLang="ru-RU" sz="2000" b="1" i="1" dirty="0" smtClean="0">
                <a:ln/>
                <a:solidFill>
                  <a:schemeClr val="accent3"/>
                </a:solidFill>
              </a:rPr>
              <a:t>матеріальні</a:t>
            </a:r>
            <a:r>
              <a:rPr lang="uk-UA" altLang="ru-RU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ресурси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Проект має свій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бюджет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 3" charset="2"/>
              <a:buChar char="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180" name="Picture 5" descr="http://www.knuba.edu.ua/ukr/wp-content/uploads/2013/02/%D1%83%D0%BF%D1%80%D0%B0%D0%B2%D0%BB%D0%B5%D0%BD%D0%B8%D0%B5-%D0%BF%D1%80%D0%BE%D0%B5%D0%BA%D1%82%D0%B0%D0%BC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7" y="2950369"/>
            <a:ext cx="17764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468082"/>
            <a:ext cx="7056784" cy="807524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r>
              <a:rPr lang="ru-RU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419622"/>
            <a:ext cx="8486674" cy="2959497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завжди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сформульовану мету</a:t>
            </a:r>
            <a:r>
              <a:rPr lang="uk-UA" altLang="ru-RU" sz="1950" dirty="0"/>
              <a:t>,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950" dirty="0"/>
              <a:t>яка виражається в отриманні певного результату.</a:t>
            </a:r>
            <a:endParaRPr lang="ru-RU" altLang="ru-RU" sz="195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визначений початок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1950" dirty="0"/>
              <a:t>який збігається з початком першої роботи, спрямованої на досягнення поставленої мети.</a:t>
            </a:r>
            <a:endParaRPr lang="ru-RU" altLang="ru-RU" sz="195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</a:t>
            </a:r>
            <a:r>
              <a:rPr lang="uk-UA" altLang="ru-RU" sz="1950" b="1" i="1" dirty="0" smtClean="0">
                <a:ln/>
                <a:solidFill>
                  <a:schemeClr val="accent3"/>
                </a:solidFill>
              </a:rPr>
              <a:t>окреслений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кінець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1950" dirty="0"/>
              <a:t>який збігається з кінцем </a:t>
            </a:r>
            <a:endParaRPr lang="uk-UA" altLang="ru-RU" sz="1950" dirty="0" smtClean="0"/>
          </a:p>
          <a:p>
            <a:pPr marL="0" indent="0">
              <a:buNone/>
              <a:defRPr/>
            </a:pPr>
            <a:r>
              <a:rPr lang="uk-UA" altLang="ru-RU" sz="1950" dirty="0" smtClean="0"/>
              <a:t>останньої </a:t>
            </a:r>
            <a:r>
              <a:rPr lang="uk-UA" altLang="ru-RU" sz="1950" dirty="0"/>
              <a:t>роботи, спрямованої на одержання заданого результату. </a:t>
            </a:r>
            <a:endParaRPr lang="ru-RU" altLang="ru-RU" sz="1950" dirty="0"/>
          </a:p>
        </p:txBody>
      </p:sp>
    </p:spTree>
    <p:extLst>
      <p:ext uri="{BB962C8B-B14F-4D97-AF65-F5344CB8AC3E}">
        <p14:creationId xmlns:p14="http://schemas.microsoft.com/office/powerpoint/2010/main" val="2380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95486"/>
            <a:ext cx="6984776" cy="99011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При реалізації</a:t>
            </a:r>
            <a:r>
              <a:rPr lang="en-US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проектів, слід звернути </a:t>
            </a:r>
            <a:b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</a:b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увагу, що: </a:t>
            </a:r>
            <a:endParaRPr lang="ru-RU" altLang="ru-RU" sz="28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38232"/>
            <a:ext cx="7488832" cy="36933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досить часто у компанії замовника одночасно </a:t>
            </a:r>
            <a:r>
              <a:rPr lang="uk-UA" altLang="ru-RU" sz="1800"/>
              <a:t>виконуються </a:t>
            </a:r>
            <a:endParaRPr lang="uk-UA" altLang="ru-RU" sz="180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altLang="ru-RU" sz="1800" smtClean="0"/>
              <a:t>декілька </a:t>
            </a:r>
            <a:r>
              <a:rPr lang="uk-UA" altLang="ru-RU" sz="1800" dirty="0"/>
              <a:t>проектів;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пріоритети виконання проектів постійно коригуються;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у міру реалізації проектів виконується уточнення та коригування вимог і змісту проектів;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великий вплив людського чинника: терміни та якість </a:t>
            </a:r>
            <a:r>
              <a:rPr lang="uk-UA" altLang="ru-RU" sz="1800" dirty="0" smtClean="0"/>
              <a:t>виконання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altLang="ru-RU" sz="1800" dirty="0" smtClean="0"/>
              <a:t> </a:t>
            </a:r>
            <a:r>
              <a:rPr lang="uk-UA" altLang="ru-RU" sz="1800" dirty="0"/>
              <a:t>проекту в основному залежать від безпосередніх виконавців і комунікації між ними;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кожен виконавець може брати участь в декількох проектах;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відсутні єдині нормативи та стандарти;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зберігається підвищений рівень ризику, аж до непередбачуваності результатів;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відбувається постійне вдосконалення технології виконання робіт.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41117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-A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3F3F3F"/>
    </a:hlink>
    <a:folHlink>
      <a:srgbClr val="3F3F3F"/>
    </a:folHlink>
  </a:clrScheme>
</a:themeOverride>
</file>

<file path=ppt/theme/themeOverride2.xml><?xml version="1.0" encoding="utf-8"?>
<a:themeOverride xmlns:a="http://schemas.openxmlformats.org/drawingml/2006/main">
  <a:clrScheme name="ALLPPT-COLOR-A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3F3F3F"/>
    </a:hlink>
    <a:folHlink>
      <a:srgbClr val="3F3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1704</Words>
  <Application>Microsoft Office PowerPoint</Application>
  <PresentationFormat>Экран (16:9)</PresentationFormat>
  <Paragraphs>352</Paragraphs>
  <Slides>53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7" baseType="lpstr">
      <vt:lpstr>Arial Unicode MS</vt:lpstr>
      <vt:lpstr>Arial</vt:lpstr>
      <vt:lpstr>Calibri</vt:lpstr>
      <vt:lpstr>Century Gothic</vt:lpstr>
      <vt:lpstr>SymbolMT</vt:lpstr>
      <vt:lpstr>Times New Roman</vt:lpstr>
      <vt:lpstr>TimesNewRomanPS-BoldMT</vt:lpstr>
      <vt:lpstr>TimesNewRomanPS-ItalicMT</vt:lpstr>
      <vt:lpstr>TimesNewRomanPSMT</vt:lpstr>
      <vt:lpstr>Wingdings</vt:lpstr>
      <vt:lpstr>Wingdings 3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властивості проекту</vt:lpstr>
      <vt:lpstr>Основні властивості проекту </vt:lpstr>
      <vt:lpstr>При реалізації проектів, слід звернути  увагу, що: </vt:lpstr>
      <vt:lpstr>Причини невдач в проектах</vt:lpstr>
      <vt:lpstr>Управління проектами </vt:lpstr>
      <vt:lpstr>Презентация PowerPoint</vt:lpstr>
      <vt:lpstr>Презентация PowerPoint</vt:lpstr>
      <vt:lpstr>Презентация PowerPoint</vt:lpstr>
      <vt:lpstr>Основні елементи проекту</vt:lpstr>
      <vt:lpstr>Елементи проекту </vt:lpstr>
      <vt:lpstr>Проект як засіб стратегічного розвитку </vt:lpstr>
      <vt:lpstr>Презентация PowerPoint</vt:lpstr>
      <vt:lpstr>Основні властивості проекту</vt:lpstr>
      <vt:lpstr>Правило «залізного трикутника»</vt:lpstr>
      <vt:lpstr>Презентация PowerPoint</vt:lpstr>
      <vt:lpstr>Основні властивості проекту</vt:lpstr>
      <vt:lpstr>Презентация PowerPoint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Учетная запись Майкрософт</cp:lastModifiedBy>
  <cp:revision>132</cp:revision>
  <dcterms:created xsi:type="dcterms:W3CDTF">2016-12-05T23:26:54Z</dcterms:created>
  <dcterms:modified xsi:type="dcterms:W3CDTF">2025-09-29T08:26:01Z</dcterms:modified>
</cp:coreProperties>
</file>