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0" r:id="rId7"/>
    <p:sldId id="266" r:id="rId8"/>
    <p:sldId id="261" r:id="rId9"/>
    <p:sldId id="262" r:id="rId10"/>
    <p:sldId id="263" r:id="rId11"/>
    <p:sldId id="267" r:id="rId12"/>
    <p:sldId id="268" r:id="rId13"/>
    <p:sldId id="269" r:id="rId14"/>
    <p:sldId id="270" r:id="rId15"/>
    <p:sldId id="271" r:id="rId16"/>
    <p:sldId id="272" r:id="rId17"/>
    <p:sldId id="274" r:id="rId18"/>
    <p:sldId id="273" r:id="rId19"/>
    <p:sldId id="276" r:id="rId20"/>
    <p:sldId id="277" r:id="rId21"/>
    <p:sldId id="278" r:id="rId22"/>
    <p:sldId id="275" r:id="rId23"/>
    <p:sldId id="259" r:id="rId24"/>
    <p:sldId id="279" r:id="rId25"/>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E90F0AE-30C8-4BCD-8196-F970309B0975}">
          <p14:sldIdLst>
            <p14:sldId id="256"/>
            <p14:sldId id="257"/>
            <p14:sldId id="258"/>
            <p14:sldId id="264"/>
            <p14:sldId id="265"/>
            <p14:sldId id="260"/>
            <p14:sldId id="266"/>
            <p14:sldId id="261"/>
            <p14:sldId id="262"/>
            <p14:sldId id="263"/>
            <p14:sldId id="267"/>
            <p14:sldId id="268"/>
            <p14:sldId id="269"/>
            <p14:sldId id="270"/>
            <p14:sldId id="271"/>
            <p14:sldId id="272"/>
            <p14:sldId id="274"/>
            <p14:sldId id="273"/>
            <p14:sldId id="276"/>
            <p14:sldId id="277"/>
            <p14:sldId id="278"/>
            <p14:sldId id="275"/>
            <p14:sldId id="259"/>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4"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F80F13-4B6C-494D-B94D-220339B6A28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C22887D1-26E6-48E5-ABBF-1B7046EE1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6816272F-AE31-406A-988D-02ABD62267C6}"/>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7BDDCF23-E682-404A-B612-5C4E7BD1BABF}"/>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F4B4A8F-1CEE-4A37-823D-AFCFFA79801E}"/>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424124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BEF92-A103-4D2B-B232-B8C4D855ECA5}"/>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E8C174CA-9748-4CBE-8805-9DDE0FDFCA8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629BCE65-4EE0-45EE-A424-3F8C9D94DFB6}"/>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125ADF79-1C14-4DD4-BD2A-754D99C56C4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0650595-FB30-4D77-B262-3BFE1D0E2BBD}"/>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39165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95A66D6-2E68-490C-8362-EC2D6037234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B3ADD5A9-649B-411B-8539-C3CC273D240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0170F7CC-81F0-4052-A1F1-E7BAFEF92D29}"/>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BCA91023-6841-498D-9C90-4C824CFD7084}"/>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1997EA2-1340-4C95-B937-373694B5B311}"/>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53773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26685-0DC3-49A8-9201-4C2837457C4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7437E802-C540-460E-9698-0A3B5DC1061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C6F0747C-11E9-455C-BBA8-93704FF78D0F}"/>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4E219AEA-4D99-41CC-9674-FBD24EEF05D4}"/>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3C207236-8ABD-4C9B-8972-4A653B8382B8}"/>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191648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E7D908-A7CA-4F41-AEBB-562A9BA2097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B9B9499E-216C-457A-A932-F52FE507D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9ACF467-FADE-431D-A031-CB48685EA9C6}"/>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86035BEB-3A07-400F-9165-2A8AA39D78CF}"/>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709007FF-C608-4695-87A1-F6336059079E}"/>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170485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3DE62E-3C1E-4CE7-BFFA-E97B18AB2926}"/>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D0759044-7332-4B76-B253-3042FDD1AE4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6DEB660E-2F70-417C-9343-37EE3237799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F9001027-A93D-4946-BE5B-7829824BF46E}"/>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6" name="Нижний колонтитул 5">
            <a:extLst>
              <a:ext uri="{FF2B5EF4-FFF2-40B4-BE49-F238E27FC236}">
                <a16:creationId xmlns:a16="http://schemas.microsoft.com/office/drawing/2014/main" id="{012D300A-AA46-44C1-9F3B-46EC19CF77D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8CE6A1A2-8906-4F14-B76E-EB200977DCB6}"/>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244580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36B081-9D05-4D7B-998D-A75FC1F18CAF}"/>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61F58149-13BC-4897-819A-A38C92577A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25A2CBF-375A-4F56-A85B-CAF0CE11A50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2E03E090-008A-4908-AB5A-65C028C24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D107C90-307B-4DBA-AB93-7A05171EF3D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A20C4811-2BE1-44B5-85F7-FA8D8AC45FA5}"/>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8" name="Нижний колонтитул 7">
            <a:extLst>
              <a:ext uri="{FF2B5EF4-FFF2-40B4-BE49-F238E27FC236}">
                <a16:creationId xmlns:a16="http://schemas.microsoft.com/office/drawing/2014/main" id="{8F1FC8AC-C49C-4C76-95EF-AE4B95298839}"/>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6AB746A3-AA03-4DD8-B793-08FC60118E64}"/>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236359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E9C148-3F4C-4ED3-83CE-22AA0B55BA2A}"/>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05CC6807-2B73-43FD-B2A4-C6F938C15E23}"/>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4" name="Нижний колонтитул 3">
            <a:extLst>
              <a:ext uri="{FF2B5EF4-FFF2-40B4-BE49-F238E27FC236}">
                <a16:creationId xmlns:a16="http://schemas.microsoft.com/office/drawing/2014/main" id="{462C38ED-7EA0-4B2D-8B8F-BFC0CC82DBC5}"/>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06955870-23E2-4039-BF85-CF3511F860A4}"/>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329252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D2CC1C3-C03E-45B9-9676-CD648E0E5083}"/>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3" name="Нижний колонтитул 2">
            <a:extLst>
              <a:ext uri="{FF2B5EF4-FFF2-40B4-BE49-F238E27FC236}">
                <a16:creationId xmlns:a16="http://schemas.microsoft.com/office/drawing/2014/main" id="{682E8C13-D9BE-4708-8F57-276024F3C463}"/>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E8B1583C-4E52-4018-9050-7859301219E2}"/>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3024694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C3E555-3E61-4F5E-89D2-4C5ED9B4BF1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9AF95A6A-4262-4C85-AEEB-CB7B38AF7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041CCBC4-0534-400E-9010-24453EF26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BFA9E1D-E146-4607-8D35-5C73985F4E76}"/>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6" name="Нижний колонтитул 5">
            <a:extLst>
              <a:ext uri="{FF2B5EF4-FFF2-40B4-BE49-F238E27FC236}">
                <a16:creationId xmlns:a16="http://schemas.microsoft.com/office/drawing/2014/main" id="{F5CF6BFD-218D-4D7A-929A-19DA80069947}"/>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EE82E6E8-31B5-41D1-A631-E927028FF4BE}"/>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34783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48B09-8A77-4205-B8F6-94F9CAB8699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746F2853-5B7C-42E2-BD36-650C7BDF6A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376E96CE-A2A0-4044-8153-FB9758E90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819105-E6D0-4F6C-A102-776235F2C27D}"/>
              </a:ext>
            </a:extLst>
          </p:cNvPr>
          <p:cNvSpPr>
            <a:spLocks noGrp="1"/>
          </p:cNvSpPr>
          <p:nvPr>
            <p:ph type="dt" sz="half" idx="10"/>
          </p:nvPr>
        </p:nvSpPr>
        <p:spPr/>
        <p:txBody>
          <a:bodyPr/>
          <a:lstStyle/>
          <a:p>
            <a:fld id="{3CC507A3-EB00-4290-B272-EEFDBE278A8A}" type="datetimeFigureOut">
              <a:rPr lang="ru-UA" smtClean="0"/>
              <a:t>07.10.2025</a:t>
            </a:fld>
            <a:endParaRPr lang="ru-UA"/>
          </a:p>
        </p:txBody>
      </p:sp>
      <p:sp>
        <p:nvSpPr>
          <p:cNvPr id="6" name="Нижний колонтитул 5">
            <a:extLst>
              <a:ext uri="{FF2B5EF4-FFF2-40B4-BE49-F238E27FC236}">
                <a16:creationId xmlns:a16="http://schemas.microsoft.com/office/drawing/2014/main" id="{B47F0021-9528-4EBE-A076-8A66910E75F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9BC81029-5DED-4522-997B-076AB6AC1352}"/>
              </a:ext>
            </a:extLst>
          </p:cNvPr>
          <p:cNvSpPr>
            <a:spLocks noGrp="1"/>
          </p:cNvSpPr>
          <p:nvPr>
            <p:ph type="sldNum" sz="quarter" idx="12"/>
          </p:nvPr>
        </p:nvSpPr>
        <p:spPr/>
        <p:txBody>
          <a:bodyPr/>
          <a:lstStyle/>
          <a:p>
            <a:fld id="{4C1297E9-ADF4-4718-9D50-DF8DE816FEB2}" type="slidenum">
              <a:rPr lang="ru-UA" smtClean="0"/>
              <a:t>‹#›</a:t>
            </a:fld>
            <a:endParaRPr lang="ru-UA"/>
          </a:p>
        </p:txBody>
      </p:sp>
    </p:spTree>
    <p:extLst>
      <p:ext uri="{BB962C8B-B14F-4D97-AF65-F5344CB8AC3E}">
        <p14:creationId xmlns:p14="http://schemas.microsoft.com/office/powerpoint/2010/main" val="24293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A8DE54-3126-4100-A30B-9919C8FE05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B1F78ADF-1677-4550-9EC3-60ECCE834E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7CCE4BE-537F-4A96-B796-2C54C666EB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07A3-EB00-4290-B272-EEFDBE278A8A}" type="datetimeFigureOut">
              <a:rPr lang="ru-UA" smtClean="0"/>
              <a:t>07.10.2025</a:t>
            </a:fld>
            <a:endParaRPr lang="ru-UA"/>
          </a:p>
        </p:txBody>
      </p:sp>
      <p:sp>
        <p:nvSpPr>
          <p:cNvPr id="5" name="Нижний колонтитул 4">
            <a:extLst>
              <a:ext uri="{FF2B5EF4-FFF2-40B4-BE49-F238E27FC236}">
                <a16:creationId xmlns:a16="http://schemas.microsoft.com/office/drawing/2014/main" id="{3A9DB1C0-EAF8-4043-97E0-03ED482EE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9E825BF6-15C6-41F2-B1A2-37E527BB5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297E9-ADF4-4718-9D50-DF8DE816FEB2}" type="slidenum">
              <a:rPr lang="ru-UA" smtClean="0"/>
              <a:t>‹#›</a:t>
            </a:fld>
            <a:endParaRPr lang="ru-UA"/>
          </a:p>
        </p:txBody>
      </p:sp>
    </p:spTree>
    <p:extLst>
      <p:ext uri="{BB962C8B-B14F-4D97-AF65-F5344CB8AC3E}">
        <p14:creationId xmlns:p14="http://schemas.microsoft.com/office/powerpoint/2010/main" val="238050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30404E-4AE0-42BC-BC48-7AE8B1FFD405}"/>
              </a:ext>
            </a:extLst>
          </p:cNvPr>
          <p:cNvSpPr>
            <a:spLocks noGrp="1"/>
          </p:cNvSpPr>
          <p:nvPr>
            <p:ph type="ctrTitle"/>
          </p:nvPr>
        </p:nvSpPr>
        <p:spPr>
          <a:xfrm>
            <a:off x="1524000" y="379828"/>
            <a:ext cx="9144000" cy="3049171"/>
          </a:xfrm>
        </p:spPr>
        <p:txBody>
          <a:bodyPr/>
          <a:lstStyle/>
          <a:p>
            <a:r>
              <a:rPr lang="uk-UA" b="1" i="1" dirty="0"/>
              <a:t>ДОПОМІЖНІ ЗАСОБИ ПЕРЕСУВАННЯ</a:t>
            </a:r>
            <a:endParaRPr lang="ru-UA" b="1" i="1" dirty="0"/>
          </a:p>
        </p:txBody>
      </p:sp>
    </p:spTree>
    <p:extLst>
      <p:ext uri="{BB962C8B-B14F-4D97-AF65-F5344CB8AC3E}">
        <p14:creationId xmlns:p14="http://schemas.microsoft.com/office/powerpoint/2010/main" val="388972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D798F9-6E65-4D17-83D8-7720C0549F1F}"/>
              </a:ext>
            </a:extLst>
          </p:cNvPr>
          <p:cNvSpPr>
            <a:spLocks noGrp="1"/>
          </p:cNvSpPr>
          <p:nvPr>
            <p:ph type="title"/>
          </p:nvPr>
        </p:nvSpPr>
        <p:spPr/>
        <p:txBody>
          <a:bodyPr/>
          <a:lstStyle/>
          <a:p>
            <a:r>
              <a:rPr lang="uk-UA" b="1" dirty="0"/>
              <a:t>Спуск із бордюру за допомогою ходунків</a:t>
            </a:r>
            <a:endParaRPr lang="ru-UA" b="1" dirty="0"/>
          </a:p>
        </p:txBody>
      </p:sp>
      <p:sp>
        <p:nvSpPr>
          <p:cNvPr id="3" name="Объект 2">
            <a:extLst>
              <a:ext uri="{FF2B5EF4-FFF2-40B4-BE49-F238E27FC236}">
                <a16:creationId xmlns:a16="http://schemas.microsoft.com/office/drawing/2014/main" id="{50448F03-373B-4EF6-B036-13D0F12C04BB}"/>
              </a:ext>
            </a:extLst>
          </p:cNvPr>
          <p:cNvSpPr>
            <a:spLocks noGrp="1"/>
          </p:cNvSpPr>
          <p:nvPr>
            <p:ph idx="1"/>
          </p:nvPr>
        </p:nvSpPr>
        <p:spPr>
          <a:xfrm>
            <a:off x="267286" y="1420837"/>
            <a:ext cx="11086514" cy="5072038"/>
          </a:xfrm>
        </p:spPr>
        <p:txBody>
          <a:bodyPr/>
          <a:lstStyle/>
          <a:p>
            <a:pPr algn="just"/>
            <a:endParaRPr lang="uk-UA" dirty="0"/>
          </a:p>
          <a:p>
            <a:pPr algn="just"/>
            <a:r>
              <a:rPr lang="uk-UA" dirty="0"/>
              <a:t>Пацієнт повинен підійти до краю бордюру й опустити ходунки вниз, згинаючи при цьому сильнішу ногу в кульшовому й колінному суглобах.  Слабшу кінцівку ставить перед собою понад краєм бордюру. Пацієнт виносить слабшу кінцівку ще далі вперед і опускає тулуб вниз, використовуючи згинання сильнішої ноги і верхні кінцівки. Після того як слабша нижня кінцівка опуститься на землю, пацієнт робить крок вперед сильнішою ногою.</a:t>
            </a:r>
            <a:endParaRPr lang="ru-UA" dirty="0"/>
          </a:p>
        </p:txBody>
      </p:sp>
    </p:spTree>
    <p:extLst>
      <p:ext uri="{BB962C8B-B14F-4D97-AF65-F5344CB8AC3E}">
        <p14:creationId xmlns:p14="http://schemas.microsoft.com/office/powerpoint/2010/main" val="77619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7BF753-42BF-4A2B-AE5C-382AA57F3B40}"/>
              </a:ext>
            </a:extLst>
          </p:cNvPr>
          <p:cNvSpPr>
            <a:spLocks noGrp="1"/>
          </p:cNvSpPr>
          <p:nvPr>
            <p:ph type="title"/>
          </p:nvPr>
        </p:nvSpPr>
        <p:spPr>
          <a:xfrm>
            <a:off x="838200" y="365125"/>
            <a:ext cx="10515600" cy="647749"/>
          </a:xfrm>
        </p:spPr>
        <p:txBody>
          <a:bodyPr>
            <a:normAutofit fontScale="90000"/>
          </a:bodyPr>
          <a:lstStyle/>
          <a:p>
            <a:pPr algn="ctr"/>
            <a:r>
              <a:rPr lang="uk-UA" sz="4400" b="1" i="1" kern="100" dirty="0">
                <a:effectLst/>
                <a:ea typeface="Calibri" panose="020F0502020204030204" pitchFamily="34" charset="0"/>
                <a:cs typeface="Times New Roman" panose="02020603050405020304" pitchFamily="18" charset="0"/>
              </a:rPr>
              <a:t>Пахвові милиці</a:t>
            </a:r>
            <a:endParaRPr lang="ru-UA" dirty="0"/>
          </a:p>
        </p:txBody>
      </p:sp>
      <p:sp>
        <p:nvSpPr>
          <p:cNvPr id="3" name="Объект 2">
            <a:extLst>
              <a:ext uri="{FF2B5EF4-FFF2-40B4-BE49-F238E27FC236}">
                <a16:creationId xmlns:a16="http://schemas.microsoft.com/office/drawing/2014/main" id="{5F92D51B-BFCA-4B7C-8670-B4BE733B4A81}"/>
              </a:ext>
            </a:extLst>
          </p:cNvPr>
          <p:cNvSpPr>
            <a:spLocks noGrp="1"/>
          </p:cNvSpPr>
          <p:nvPr>
            <p:ph idx="1"/>
          </p:nvPr>
        </p:nvSpPr>
        <p:spPr>
          <a:xfrm>
            <a:off x="379828" y="1012874"/>
            <a:ext cx="10973972" cy="5480001"/>
          </a:xfrm>
        </p:spPr>
        <p:txBody>
          <a:bodyPr/>
          <a:lstStyle/>
          <a:p>
            <a:r>
              <a:rPr lang="uk-UA" kern="100" dirty="0">
                <a:latin typeface="Times New Roman" panose="02020603050405020304" pitchFamily="18" charset="0"/>
                <a:ea typeface="Calibri" panose="020F0502020204030204" pitchFamily="34" charset="0"/>
                <a:cs typeface="Times New Roman" panose="02020603050405020304" pitchFamily="18" charset="0"/>
              </a:rPr>
              <a:t>Використання на ранніх етапах реабілітації для зняття навантаження</a:t>
            </a:r>
            <a:endParaRPr lang="uk-UA" sz="2000" kern="1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uk-UA" sz="2800" dirty="0"/>
              <a:t>-основний засіб для зняття навантаження з травмованої кінцівки під час ранньої реабілітації</a:t>
            </a:r>
          </a:p>
          <a:p>
            <a:pPr>
              <a:buFontTx/>
              <a:buChar char="-"/>
            </a:pPr>
            <a:r>
              <a:rPr lang="uk-UA" sz="2800" dirty="0"/>
              <a:t>пересування, не навантажуючи травмовану ногу</a:t>
            </a:r>
          </a:p>
          <a:p>
            <a:pPr>
              <a:buFontTx/>
              <a:buChar char="-"/>
            </a:pPr>
            <a:endParaRPr lang="en-US" sz="2800" dirty="0"/>
          </a:p>
          <a:p>
            <a:pPr marL="0" indent="0">
              <a:buNone/>
            </a:pPr>
            <a:endParaRPr lang="en-US" sz="2800" dirty="0"/>
          </a:p>
          <a:p>
            <a:endParaRPr lang="ru-UA" dirty="0"/>
          </a:p>
        </p:txBody>
      </p:sp>
      <p:pic>
        <p:nvPicPr>
          <p:cNvPr id="4" name="Объект 4">
            <a:extLst>
              <a:ext uri="{FF2B5EF4-FFF2-40B4-BE49-F238E27FC236}">
                <a16:creationId xmlns:a16="http://schemas.microsoft.com/office/drawing/2014/main" id="{C72D698B-85D8-4994-B6D2-137C81558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9982" y="3123027"/>
            <a:ext cx="3048000" cy="3048000"/>
          </a:xfrm>
          <a:prstGeom prst="rect">
            <a:avLst/>
          </a:prstGeom>
        </p:spPr>
      </p:pic>
      <p:pic>
        <p:nvPicPr>
          <p:cNvPr id="2052" name="Picture 4" descr="Милиці дерев'яні для дітей 2 шт (пара) РИПОР">
            <a:extLst>
              <a:ext uri="{FF2B5EF4-FFF2-40B4-BE49-F238E27FC236}">
                <a16:creationId xmlns:a16="http://schemas.microsoft.com/office/drawing/2014/main" id="{D2ED0499-D7D6-4B37-9D4D-4BAD7B655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019" y="3123027"/>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81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80D064D-015C-4801-8E95-CA9AF5FEFA34}"/>
              </a:ext>
            </a:extLst>
          </p:cNvPr>
          <p:cNvSpPr>
            <a:spLocks noGrp="1"/>
          </p:cNvSpPr>
          <p:nvPr>
            <p:ph idx="1"/>
          </p:nvPr>
        </p:nvSpPr>
        <p:spPr>
          <a:xfrm>
            <a:off x="5296077" y="98474"/>
            <a:ext cx="6647393" cy="6161649"/>
          </a:xfrm>
        </p:spPr>
        <p:txBody>
          <a:bodyPr>
            <a:noAutofit/>
          </a:bodyPr>
          <a:lstStyle/>
          <a:p>
            <a:r>
              <a:rPr lang="uk-UA" sz="2000" b="1" i="1" dirty="0">
                <a:effectLst/>
                <a:latin typeface="Times New Roman" panose="02020603050405020304" pitchFamily="18" charset="0"/>
                <a:ea typeface="Calibri" panose="020F0502020204030204" pitchFamily="34" charset="0"/>
              </a:rPr>
              <a:t>Переваги:</a:t>
            </a:r>
            <a:r>
              <a:rPr lang="uk-UA" sz="2000" i="1" dirty="0">
                <a:effectLst/>
                <a:latin typeface="Times New Roman" panose="02020603050405020304" pitchFamily="18" charset="0"/>
                <a:ea typeface="Calibri" panose="020F0502020204030204" pitchFamily="34" charset="0"/>
              </a:rPr>
              <a:t>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1. Легкі.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2. Зручні у використанні.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3. Регулюються для певної особи.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4. Дозволяють досягти більшої швидкості при пересуванні, ніж у попередніх варіантах.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5. Можливо виробити правильний стереотип ходьби. </a:t>
            </a:r>
            <a:br>
              <a:rPr lang="uk-UA" sz="2000" i="1" dirty="0">
                <a:effectLst/>
                <a:latin typeface="Times New Roman" panose="02020603050405020304" pitchFamily="18" charset="0"/>
                <a:ea typeface="Calibri" panose="020F0502020204030204" pitchFamily="34" charset="0"/>
              </a:rPr>
            </a:br>
            <a:r>
              <a:rPr lang="uk-UA" sz="2000" b="1" i="1" dirty="0">
                <a:effectLst/>
                <a:latin typeface="Times New Roman" panose="02020603050405020304" pitchFamily="18" charset="0"/>
                <a:ea typeface="Calibri" panose="020F0502020204030204" pitchFamily="34" charset="0"/>
              </a:rPr>
              <a:t>Недоліки:</a:t>
            </a:r>
            <a:r>
              <a:rPr lang="uk-UA" sz="2000" i="1" dirty="0">
                <a:effectLst/>
                <a:latin typeface="Times New Roman" panose="02020603050405020304" pitchFamily="18" charset="0"/>
                <a:ea typeface="Calibri" panose="020F0502020204030204" pitchFamily="34" charset="0"/>
              </a:rPr>
              <a:t>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1. Ці милиці є менш стійкі, ніж </a:t>
            </a:r>
            <a:r>
              <a:rPr lang="uk-UA" sz="2000" i="1" dirty="0" err="1">
                <a:effectLst/>
                <a:latin typeface="Times New Roman" panose="02020603050405020304" pitchFamily="18" charset="0"/>
                <a:ea typeface="Calibri" panose="020F0502020204030204" pitchFamily="34" charset="0"/>
              </a:rPr>
              <a:t>ходунці</a:t>
            </a:r>
            <a:r>
              <a:rPr lang="uk-UA" sz="2000" i="1" dirty="0">
                <a:effectLst/>
                <a:latin typeface="Times New Roman" panose="02020603050405020304" pitchFamily="18" charset="0"/>
                <a:ea typeface="Calibri" panose="020F0502020204030204" pitchFamily="34" charset="0"/>
              </a:rPr>
              <a:t>.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2. Вони можуть стати причиною пошкодження судин або нервів під пахвами при неправильному використанні.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3. Вони потребують від людини вмінь тримати добре рівновагу, а також мати певний рівень розвитку координації.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4. Хворий повинен мати добрий рівень фізичної підготовленості, добре розвинені м’язи для можливості швидко правильно пересуватись. </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Правильно відрегульована милиця повинна мати відстань (між пахвовою западиною і поперечиною </a:t>
            </a:r>
            <a:r>
              <a:rPr lang="uk-UA" sz="2000" i="1" dirty="0">
                <a:solidFill>
                  <a:srgbClr val="0D0D0D"/>
                </a:solidFill>
                <a:effectLst/>
                <a:latin typeface="Times New Roman" panose="02020603050405020304" pitchFamily="18" charset="0"/>
                <a:ea typeface="Times New Roman" panose="02020603050405020304" pitchFamily="18" charset="0"/>
              </a:rPr>
              <a:t>приблизно 4-5 см., це ширина близько</a:t>
            </a:r>
            <a:r>
              <a:rPr lang="uk-UA" sz="2000" i="1" dirty="0">
                <a:effectLst/>
                <a:latin typeface="Times New Roman" panose="02020603050405020304" pitchFamily="18" charset="0"/>
                <a:ea typeface="Calibri" panose="020F0502020204030204" pitchFamily="34" charset="0"/>
              </a:rPr>
              <a:t> 2-3 пальці,), а висота рукоятки повинна знаходитися на рівні зап’ястя, при опорі на рукоятку  ліктьовий суглоб має бути зігнутий під кутом 30 градусів.</a:t>
            </a:r>
            <a:endParaRPr lang="ru-UA" sz="2000" dirty="0"/>
          </a:p>
        </p:txBody>
      </p:sp>
      <p:pic>
        <p:nvPicPr>
          <p:cNvPr id="7" name="Объект 8">
            <a:extLst>
              <a:ext uri="{FF2B5EF4-FFF2-40B4-BE49-F238E27FC236}">
                <a16:creationId xmlns:a16="http://schemas.microsoft.com/office/drawing/2014/main" id="{03BD2640-80A5-4089-BB7C-D70F59ADA66C}"/>
              </a:ext>
            </a:extLst>
          </p:cNvPr>
          <p:cNvPicPr>
            <a:picLocks noChangeAspect="1"/>
          </p:cNvPicPr>
          <p:nvPr/>
        </p:nvPicPr>
        <p:blipFill>
          <a:blip r:embed="rId2"/>
          <a:stretch>
            <a:fillRect/>
          </a:stretch>
        </p:blipFill>
        <p:spPr>
          <a:xfrm>
            <a:off x="1009799" y="1446028"/>
            <a:ext cx="4021634" cy="4293589"/>
          </a:xfrm>
          <a:prstGeom prst="rect">
            <a:avLst/>
          </a:prstGeom>
        </p:spPr>
      </p:pic>
    </p:spTree>
    <p:extLst>
      <p:ext uri="{BB962C8B-B14F-4D97-AF65-F5344CB8AC3E}">
        <p14:creationId xmlns:p14="http://schemas.microsoft.com/office/powerpoint/2010/main" val="189004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E72A5F7D-EC79-4DF6-BD2B-77DB05174822}"/>
              </a:ext>
            </a:extLst>
          </p:cNvPr>
          <p:cNvPicPr>
            <a:picLocks noGrp="1" noChangeAspect="1"/>
          </p:cNvPicPr>
          <p:nvPr>
            <p:ph idx="1"/>
          </p:nvPr>
        </p:nvPicPr>
        <p:blipFill>
          <a:blip r:embed="rId2"/>
          <a:stretch>
            <a:fillRect/>
          </a:stretch>
        </p:blipFill>
        <p:spPr>
          <a:xfrm>
            <a:off x="1486943" y="1670881"/>
            <a:ext cx="4243297" cy="3182473"/>
          </a:xfrm>
          <a:prstGeom prst="rect">
            <a:avLst/>
          </a:prstGeom>
        </p:spPr>
      </p:pic>
      <p:sp>
        <p:nvSpPr>
          <p:cNvPr id="6" name="TextBox 5">
            <a:extLst>
              <a:ext uri="{FF2B5EF4-FFF2-40B4-BE49-F238E27FC236}">
                <a16:creationId xmlns:a16="http://schemas.microsoft.com/office/drawing/2014/main" id="{E7E42767-EFFE-4A55-82E7-3366BD3702E7}"/>
              </a:ext>
            </a:extLst>
          </p:cNvPr>
          <p:cNvSpPr txBox="1"/>
          <p:nvPr/>
        </p:nvSpPr>
        <p:spPr>
          <a:xfrm>
            <a:off x="6766560" y="302359"/>
            <a:ext cx="4868594" cy="6555641"/>
          </a:xfrm>
          <a:prstGeom prst="rect">
            <a:avLst/>
          </a:prstGeom>
          <a:noFill/>
        </p:spPr>
        <p:txBody>
          <a:bodyPr wrap="square">
            <a:spAutoFit/>
          </a:bodyPr>
          <a:lstStyle/>
          <a:p>
            <a:r>
              <a:rPr lang="uk-UA" sz="2800" i="1" dirty="0">
                <a:latin typeface="Times New Roman" panose="02020603050405020304" pitchFamily="18" charset="0"/>
                <a:cs typeface="Times New Roman" panose="02020603050405020304" pitchFamily="18" charset="0"/>
              </a:rPr>
              <a:t>Для того, щоб сісти, слід максимально наблизитися до сидіння, переконатися, що воно надійно зафіксовано, та повернутися до нього спиною. Потім обидві милиці ставляться з боку хворої ноги і створивши для себе таким чином точки опори, пацієнт сідає.</a:t>
            </a:r>
            <a:br>
              <a:rPr lang="uk-UA" sz="2800" i="1" dirty="0">
                <a:latin typeface="Times New Roman" panose="02020603050405020304" pitchFamily="18" charset="0"/>
                <a:cs typeface="Times New Roman" panose="02020603050405020304" pitchFamily="18" charset="0"/>
              </a:rPr>
            </a:br>
            <a:br>
              <a:rPr lang="uk-UA" sz="2800" i="1" dirty="0">
                <a:latin typeface="Times New Roman" panose="02020603050405020304" pitchFamily="18" charset="0"/>
                <a:cs typeface="Times New Roman" panose="02020603050405020304" pitchFamily="18" charset="0"/>
              </a:rPr>
            </a:br>
            <a:r>
              <a:rPr lang="uk-UA" sz="2800" i="1" dirty="0">
                <a:latin typeface="Times New Roman" panose="02020603050405020304" pitchFamily="18" charset="0"/>
                <a:cs typeface="Times New Roman" panose="02020603050405020304" pitchFamily="18" charset="0"/>
              </a:rPr>
              <a:t>Щоб встати, всі вище наведені дії треба виконати в зворотному порядку.</a:t>
            </a:r>
            <a:br>
              <a:rPr lang="uk-UA" sz="2800" i="1" dirty="0">
                <a:latin typeface="Times New Roman" panose="02020603050405020304" pitchFamily="18" charset="0"/>
                <a:cs typeface="Times New Roman" panose="02020603050405020304" pitchFamily="18" charset="0"/>
              </a:rPr>
            </a:br>
            <a:endParaRPr lang="ru-UA" sz="2800" dirty="0"/>
          </a:p>
        </p:txBody>
      </p:sp>
    </p:spTree>
    <p:extLst>
      <p:ext uri="{BB962C8B-B14F-4D97-AF65-F5344CB8AC3E}">
        <p14:creationId xmlns:p14="http://schemas.microsoft.com/office/powerpoint/2010/main" val="30811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42D529-15A0-4456-B758-1424AFEA182E}"/>
              </a:ext>
            </a:extLst>
          </p:cNvPr>
          <p:cNvSpPr>
            <a:spLocks noGrp="1"/>
          </p:cNvSpPr>
          <p:nvPr>
            <p:ph type="title"/>
          </p:nvPr>
        </p:nvSpPr>
        <p:spPr>
          <a:xfrm>
            <a:off x="225083" y="365126"/>
            <a:ext cx="11774659" cy="695834"/>
          </a:xfrm>
        </p:spPr>
        <p:txBody>
          <a:bodyPr/>
          <a:lstStyle/>
          <a:p>
            <a:pPr algn="ctr"/>
            <a:r>
              <a:rPr lang="uk-UA" sz="4400" b="1" i="1" dirty="0">
                <a:effectLst/>
                <a:latin typeface="Times New Roman" panose="02020603050405020304" pitchFamily="18" charset="0"/>
                <a:ea typeface="Calibri" panose="020F0502020204030204" pitchFamily="34" charset="0"/>
              </a:rPr>
              <a:t>Милиці з підлокітниками (Канадські)</a:t>
            </a:r>
            <a:endParaRPr lang="ru-UA" dirty="0"/>
          </a:p>
        </p:txBody>
      </p:sp>
      <p:pic>
        <p:nvPicPr>
          <p:cNvPr id="4" name="Объект 4">
            <a:extLst>
              <a:ext uri="{FF2B5EF4-FFF2-40B4-BE49-F238E27FC236}">
                <a16:creationId xmlns:a16="http://schemas.microsoft.com/office/drawing/2014/main" id="{EAA15D0A-F508-4F9F-BC31-650D641519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5892" y="1935630"/>
            <a:ext cx="1236199" cy="3386847"/>
          </a:xfrm>
          <a:prstGeom prst="rect">
            <a:avLst/>
          </a:prstGeom>
        </p:spPr>
      </p:pic>
      <p:sp>
        <p:nvSpPr>
          <p:cNvPr id="8" name="TextBox 7">
            <a:extLst>
              <a:ext uri="{FF2B5EF4-FFF2-40B4-BE49-F238E27FC236}">
                <a16:creationId xmlns:a16="http://schemas.microsoft.com/office/drawing/2014/main" id="{E97AAD84-C8A2-4967-95BA-41A98A50C16A}"/>
              </a:ext>
            </a:extLst>
          </p:cNvPr>
          <p:cNvSpPr txBox="1"/>
          <p:nvPr/>
        </p:nvSpPr>
        <p:spPr>
          <a:xfrm>
            <a:off x="3457135" y="3105834"/>
            <a:ext cx="6098344" cy="523220"/>
          </a:xfrm>
          <a:prstGeom prst="rect">
            <a:avLst/>
          </a:prstGeom>
          <a:noFill/>
        </p:spPr>
        <p:txBody>
          <a:bodyPr wrap="square">
            <a:spAutoFit/>
          </a:bodyPr>
          <a:lstStyle/>
          <a:p>
            <a:pPr algn="ctr"/>
            <a:endParaRPr lang="uk-UA" sz="2800" dirty="0"/>
          </a:p>
        </p:txBody>
      </p:sp>
      <p:sp>
        <p:nvSpPr>
          <p:cNvPr id="10" name="TextBox 9">
            <a:extLst>
              <a:ext uri="{FF2B5EF4-FFF2-40B4-BE49-F238E27FC236}">
                <a16:creationId xmlns:a16="http://schemas.microsoft.com/office/drawing/2014/main" id="{C7E6690C-6D6A-49EA-8733-C76F42695D2C}"/>
              </a:ext>
            </a:extLst>
          </p:cNvPr>
          <p:cNvSpPr txBox="1"/>
          <p:nvPr/>
        </p:nvSpPr>
        <p:spPr>
          <a:xfrm>
            <a:off x="2897359" y="925437"/>
            <a:ext cx="6098344" cy="646331"/>
          </a:xfrm>
          <a:prstGeom prst="rect">
            <a:avLst/>
          </a:prstGeom>
          <a:noFill/>
        </p:spPr>
        <p:txBody>
          <a:bodyPr wrap="square">
            <a:spAutoFit/>
          </a:bodyPr>
          <a:lstStyle/>
          <a:p>
            <a:pPr algn="ctr"/>
            <a:r>
              <a:rPr lang="uk-UA" sz="1800" b="1" dirty="0">
                <a:effectLst/>
                <a:latin typeface="Times New Roman" panose="02020603050405020304" pitchFamily="18" charset="0"/>
                <a:ea typeface="Calibri" panose="020F0502020204030204" pitchFamily="34" charset="0"/>
              </a:rPr>
              <a:t>Перехід до меншої підтримки на пізніших етапах реабілітації</a:t>
            </a:r>
            <a:endParaRPr lang="uk-UA" sz="1800" dirty="0"/>
          </a:p>
        </p:txBody>
      </p:sp>
      <p:sp>
        <p:nvSpPr>
          <p:cNvPr id="12" name="TextBox 11">
            <a:extLst>
              <a:ext uri="{FF2B5EF4-FFF2-40B4-BE49-F238E27FC236}">
                <a16:creationId xmlns:a16="http://schemas.microsoft.com/office/drawing/2014/main" id="{F8F0DCEA-AAD2-40E4-9CF0-6E4D16CFB040}"/>
              </a:ext>
            </a:extLst>
          </p:cNvPr>
          <p:cNvSpPr txBox="1"/>
          <p:nvPr/>
        </p:nvSpPr>
        <p:spPr>
          <a:xfrm>
            <a:off x="332936" y="1571768"/>
            <a:ext cx="6952956" cy="4893647"/>
          </a:xfrm>
          <a:prstGeom prst="rect">
            <a:avLst/>
          </a:prstGeom>
          <a:noFill/>
        </p:spPr>
        <p:txBody>
          <a:bodyPr wrap="square">
            <a:spAutoFit/>
          </a:bodyPr>
          <a:lstStyle/>
          <a:p>
            <a:r>
              <a:rPr lang="uk-UA" sz="2400" i="1" dirty="0">
                <a:effectLst/>
                <a:latin typeface="Times New Roman" panose="02020603050405020304" pitchFamily="18" charset="0"/>
                <a:ea typeface="Calibri" panose="020F0502020204030204" pitchFamily="34" charset="0"/>
              </a:rPr>
              <a:t>Їх використовують тоді, коли хворий вже добре володіє милицями під пахви і не потребує більшої площі опори і стабільності, а хоче у подальшому навчитись ходити з палицею. Вони повністю знімають небезпеку пошкодження судин чи нервів під пахвами </a:t>
            </a:r>
            <a:br>
              <a:rPr lang="uk-UA" sz="2400" i="1" dirty="0">
                <a:effectLst/>
                <a:latin typeface="Times New Roman" panose="02020603050405020304" pitchFamily="18" charset="0"/>
                <a:ea typeface="Calibri" panose="020F0502020204030204" pitchFamily="34" charset="0"/>
              </a:rPr>
            </a:br>
            <a:r>
              <a:rPr lang="uk-UA" sz="2400" i="1" dirty="0">
                <a:latin typeface="Times New Roman" panose="02020603050405020304" pitchFamily="18" charset="0"/>
                <a:cs typeface="Times New Roman" panose="02020603050405020304" pitchFamily="18" charset="0"/>
              </a:rPr>
              <a:t>Кут ліктьового згину був у межах 15-20 градусів, рукоятка на рівні </a:t>
            </a: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i="1" dirty="0" err="1">
                <a:effectLst/>
                <a:latin typeface="Times New Roman" panose="02020603050405020304" pitchFamily="18" charset="0"/>
                <a:ea typeface="Calibri" panose="020F0502020204030204" pitchFamily="34" charset="0"/>
                <a:cs typeface="Times New Roman" panose="02020603050405020304" pitchFamily="18" charset="0"/>
              </a:rPr>
              <a:t>променево-зап</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400" i="1" dirty="0" err="1">
                <a:effectLst/>
                <a:latin typeface="Times New Roman" panose="02020603050405020304" pitchFamily="18" charset="0"/>
                <a:ea typeface="Calibri" panose="020F0502020204030204" pitchFamily="34" charset="0"/>
                <a:cs typeface="Times New Roman" panose="02020603050405020304" pitchFamily="18" charset="0"/>
              </a:rPr>
              <a:t>ясткового</a:t>
            </a: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 суглоба</a:t>
            </a:r>
            <a:r>
              <a:rPr lang="uk-UA" sz="2400" i="1" dirty="0">
                <a:latin typeface="Times New Roman" panose="02020603050405020304" pitchFamily="18" charset="0"/>
                <a:cs typeface="Times New Roman" panose="02020603050405020304" pitchFamily="18" charset="0"/>
              </a:rPr>
              <a:t>;</a:t>
            </a:r>
            <a:br>
              <a:rPr lang="uk-UA" sz="2400" i="1" dirty="0">
                <a:latin typeface="Times New Roman" panose="02020603050405020304" pitchFamily="18" charset="0"/>
                <a:cs typeface="Times New Roman" panose="02020603050405020304" pitchFamily="18" charset="0"/>
              </a:rPr>
            </a:br>
            <a:r>
              <a:rPr lang="uk-UA" sz="2400" i="1" dirty="0">
                <a:latin typeface="Times New Roman" panose="02020603050405020304" pitchFamily="18" charset="0"/>
                <a:cs typeface="Times New Roman" panose="02020603050405020304" pitchFamily="18" charset="0"/>
              </a:rPr>
              <a:t>Відстань від ліктя до манжети, що охоплює та фіксує передпліччя, підбирають відповідно до зросту:</a:t>
            </a:r>
            <a:br>
              <a:rPr lang="uk-UA" sz="2400" i="1" dirty="0">
                <a:latin typeface="Times New Roman" panose="02020603050405020304" pitchFamily="18" charset="0"/>
                <a:cs typeface="Times New Roman" panose="02020603050405020304" pitchFamily="18" charset="0"/>
              </a:rPr>
            </a:br>
            <a:endParaRPr lang="ru-UA" sz="2400" dirty="0"/>
          </a:p>
        </p:txBody>
      </p:sp>
      <p:pic>
        <p:nvPicPr>
          <p:cNvPr id="13" name="Рисунок 12">
            <a:extLst>
              <a:ext uri="{FF2B5EF4-FFF2-40B4-BE49-F238E27FC236}">
                <a16:creationId xmlns:a16="http://schemas.microsoft.com/office/drawing/2014/main" id="{3934009A-0D2B-4B30-957C-B0EA4A4FCE87}"/>
              </a:ext>
            </a:extLst>
          </p:cNvPr>
          <p:cNvPicPr>
            <a:picLocks noChangeAspect="1"/>
          </p:cNvPicPr>
          <p:nvPr/>
        </p:nvPicPr>
        <p:blipFill>
          <a:blip r:embed="rId3"/>
          <a:stretch>
            <a:fillRect/>
          </a:stretch>
        </p:blipFill>
        <p:spPr>
          <a:xfrm>
            <a:off x="8831473" y="1722678"/>
            <a:ext cx="2729345" cy="3570210"/>
          </a:xfrm>
          <a:prstGeom prst="rect">
            <a:avLst/>
          </a:prstGeom>
        </p:spPr>
      </p:pic>
    </p:spTree>
    <p:extLst>
      <p:ext uri="{BB962C8B-B14F-4D97-AF65-F5344CB8AC3E}">
        <p14:creationId xmlns:p14="http://schemas.microsoft.com/office/powerpoint/2010/main" val="348548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4690B-F870-4DF6-A917-AF92E677457E}"/>
              </a:ext>
            </a:extLst>
          </p:cNvPr>
          <p:cNvSpPr>
            <a:spLocks noGrp="1"/>
          </p:cNvSpPr>
          <p:nvPr>
            <p:ph type="title"/>
          </p:nvPr>
        </p:nvSpPr>
        <p:spPr/>
        <p:txBody>
          <a:bodyPr/>
          <a:lstStyle/>
          <a:p>
            <a:pPr algn="ctr"/>
            <a:r>
              <a:rPr lang="uk-UA" b="1" dirty="0"/>
              <a:t>Підйом та спуск по сходам</a:t>
            </a:r>
            <a:endParaRPr lang="ru-UA" b="1" dirty="0"/>
          </a:p>
        </p:txBody>
      </p:sp>
      <p:pic>
        <p:nvPicPr>
          <p:cNvPr id="4" name="Picture 2" descr="Як навчитися ходити на милицях">
            <a:extLst>
              <a:ext uri="{FF2B5EF4-FFF2-40B4-BE49-F238E27FC236}">
                <a16:creationId xmlns:a16="http://schemas.microsoft.com/office/drawing/2014/main" id="{64776166-75A2-45B1-A6EF-155837C000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530" y="1273773"/>
            <a:ext cx="3810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CDE567-1E16-4A9E-9C9D-C72724FECCD1}"/>
              </a:ext>
            </a:extLst>
          </p:cNvPr>
          <p:cNvSpPr txBox="1"/>
          <p:nvPr/>
        </p:nvSpPr>
        <p:spPr>
          <a:xfrm>
            <a:off x="5922498" y="1708849"/>
            <a:ext cx="5880296" cy="4130490"/>
          </a:xfrm>
          <a:prstGeom prst="rect">
            <a:avLst/>
          </a:prstGeom>
          <a:noFill/>
        </p:spPr>
        <p:txBody>
          <a:bodyPr wrap="square">
            <a:spAutoFit/>
          </a:bodyPr>
          <a:lstStyle/>
          <a:p>
            <a:pPr marL="742950" lvl="1" indent="-285750" algn="just">
              <a:lnSpc>
                <a:spcPct val="107000"/>
              </a:lnSpc>
              <a:spcAft>
                <a:spcPts val="800"/>
              </a:spcAft>
              <a:buSzPts val="1000"/>
              <a:buFont typeface="Courier New" panose="02070309020205020404" pitchFamily="49" charset="0"/>
              <a:buChar char="o"/>
              <a:tabLst>
                <a:tab pos="914400" algn="l"/>
              </a:tabLs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Методика підйому:</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Навчання підйому по сходах починається з пояснення техніки. Пацієнти повинні </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спочатку</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використовувати </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здорову ногу </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для підйому, а потім ставити на сходинку травмовану ногу, підтримуючи рівновагу за допомогою допоміжних засобів.</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SzPts val="1000"/>
              <a:buFont typeface="Courier New" panose="02070309020205020404" pitchFamily="49" charset="0"/>
              <a:buChar char="o"/>
              <a:tabLst>
                <a:tab pos="914400" algn="l"/>
              </a:tabLst>
            </a:pP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Методика спуску:</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Під час спуску пацієнти повинні ставити на сходинку </a:t>
            </a:r>
            <a:r>
              <a:rPr lang="uk-UA" sz="2000" b="1" kern="100" dirty="0">
                <a:effectLst/>
                <a:latin typeface="Times New Roman" panose="02020603050405020304" pitchFamily="18" charset="0"/>
                <a:ea typeface="Calibri" panose="020F0502020204030204" pitchFamily="34" charset="0"/>
                <a:cs typeface="Times New Roman" panose="02020603050405020304" pitchFamily="18" charset="0"/>
              </a:rPr>
              <a:t>травмовану ногу першою</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а потім слідувати за нею здоровою ногою. Важливо також підкреслити, що під час спуску необхідно триматися за поручні, якщо це можливо.</a:t>
            </a:r>
            <a:endParaRPr lang="uk-U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Як підніматися і спускатися на милицях сходами ▶️ MedX Health Care">
            <a:extLst>
              <a:ext uri="{FF2B5EF4-FFF2-40B4-BE49-F238E27FC236}">
                <a16:creationId xmlns:a16="http://schemas.microsoft.com/office/drawing/2014/main" id="{508A1DD4-F070-4127-9268-7E68F6CF9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0491" y="3959200"/>
            <a:ext cx="2689241" cy="247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4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833D67-8230-4F6C-AFAC-E321BF6D56BC}"/>
              </a:ext>
            </a:extLst>
          </p:cNvPr>
          <p:cNvSpPr>
            <a:spLocks noGrp="1"/>
          </p:cNvSpPr>
          <p:nvPr>
            <p:ph type="title"/>
          </p:nvPr>
        </p:nvSpPr>
        <p:spPr>
          <a:xfrm>
            <a:off x="838200" y="365125"/>
            <a:ext cx="10515600" cy="315911"/>
          </a:xfrm>
        </p:spPr>
        <p:txBody>
          <a:bodyPr>
            <a:normAutofit fontScale="90000"/>
          </a:bodyPr>
          <a:lstStyle/>
          <a:p>
            <a:pPr algn="ctr"/>
            <a:r>
              <a:rPr lang="uk-UA" sz="3600" b="1" dirty="0"/>
              <a:t>Моделі пересування з допоміжними засобами</a:t>
            </a:r>
            <a:endParaRPr lang="ru-UA" sz="3600" b="1" dirty="0"/>
          </a:p>
        </p:txBody>
      </p:sp>
      <p:sp>
        <p:nvSpPr>
          <p:cNvPr id="3" name="Объект 2">
            <a:extLst>
              <a:ext uri="{FF2B5EF4-FFF2-40B4-BE49-F238E27FC236}">
                <a16:creationId xmlns:a16="http://schemas.microsoft.com/office/drawing/2014/main" id="{CC13D25E-8297-416F-A169-63393801D9A5}"/>
              </a:ext>
            </a:extLst>
          </p:cNvPr>
          <p:cNvSpPr>
            <a:spLocks noGrp="1"/>
          </p:cNvSpPr>
          <p:nvPr>
            <p:ph idx="1"/>
          </p:nvPr>
        </p:nvSpPr>
        <p:spPr>
          <a:xfrm>
            <a:off x="337625" y="984738"/>
            <a:ext cx="11254153" cy="5192226"/>
          </a:xfrm>
        </p:spPr>
        <p:txBody>
          <a:bodyPr>
            <a:normAutofit fontScale="92500" lnSpcReduction="20000"/>
          </a:bodyPr>
          <a:lstStyle/>
          <a:p>
            <a:pPr algn="just">
              <a:buFont typeface="Arial" panose="020B0604020202020204" pitchFamily="34" charset="0"/>
              <a:buChar char="•"/>
            </a:pPr>
            <a:r>
              <a:rPr lang="uk-UA" b="1" i="0" dirty="0" err="1">
                <a:solidFill>
                  <a:srgbClr val="646464"/>
                </a:solidFill>
                <a:effectLst/>
                <a:latin typeface="Times New Roman" panose="02020603050405020304" pitchFamily="18" charset="0"/>
                <a:cs typeface="Times New Roman" panose="02020603050405020304" pitchFamily="18" charset="0"/>
              </a:rPr>
              <a:t>Двоточкова</a:t>
            </a:r>
            <a:r>
              <a:rPr lang="uk-UA" b="1" i="0" dirty="0">
                <a:solidFill>
                  <a:srgbClr val="646464"/>
                </a:solidFill>
                <a:effectLst/>
                <a:latin typeface="Times New Roman" panose="02020603050405020304" pitchFamily="18" charset="0"/>
                <a:cs typeface="Times New Roman" panose="02020603050405020304" pitchFamily="18" charset="0"/>
              </a:rPr>
              <a:t> хода:</a:t>
            </a:r>
            <a:r>
              <a:rPr lang="uk-UA" b="0" i="0" dirty="0">
                <a:solidFill>
                  <a:srgbClr val="646464"/>
                </a:solidFill>
                <a:effectLst/>
                <a:latin typeface="Times New Roman" panose="02020603050405020304" pitchFamily="18" charset="0"/>
                <a:cs typeface="Times New Roman" panose="02020603050405020304" pitchFamily="18" charset="0"/>
              </a:rPr>
              <a:t> права нога і ліва милиця висуваються одночасно, потім ліва нога і права милиця. У будь-який момент є дві точки контакту з підлогою. </a:t>
            </a:r>
          </a:p>
          <a:p>
            <a:pPr algn="just">
              <a:buFont typeface="Arial" panose="020B0604020202020204" pitchFamily="34" charset="0"/>
              <a:buChar char="•"/>
            </a:pPr>
            <a:r>
              <a:rPr lang="uk-UA" b="1" i="0" dirty="0" err="1">
                <a:solidFill>
                  <a:srgbClr val="646464"/>
                </a:solidFill>
                <a:effectLst/>
                <a:latin typeface="Times New Roman" panose="02020603050405020304" pitchFamily="18" charset="0"/>
                <a:cs typeface="Times New Roman" panose="02020603050405020304" pitchFamily="18" charset="0"/>
              </a:rPr>
              <a:t>Трьохточкова</a:t>
            </a:r>
            <a:r>
              <a:rPr lang="uk-UA" b="0" i="0" dirty="0">
                <a:solidFill>
                  <a:srgbClr val="646464"/>
                </a:solidFill>
                <a:effectLst/>
                <a:latin typeface="Times New Roman" panose="02020603050405020304" pitchFamily="18" charset="0"/>
                <a:cs typeface="Times New Roman" panose="02020603050405020304" pitchFamily="18" charset="0"/>
              </a:rPr>
              <a:t> : ця модель ходи використовується, коли одна з нижніх кінцівок не може повністю нести вагу (через перелом, ампутацію, заміну суглоба тощо). Є три точки контакту з підлогою. Милиці служать однією точкою, уражена нога – другою точкою, а неуражена нога – третьою точкою. Обидві милиці рухаються вперед, уражена кінцівка потім крокує до милиць. Далі слідує кінцівка, що несе вагу, яка переступає через милиці. У будь-який момент часу завжди є три точки контакту з підлогою.</a:t>
            </a:r>
          </a:p>
          <a:p>
            <a:pPr algn="just">
              <a:buFont typeface="Arial" panose="020B0604020202020204" pitchFamily="34" charset="0"/>
              <a:buChar char="•"/>
            </a:pPr>
            <a:r>
              <a:rPr lang="uk-UA" b="1" i="0" dirty="0" err="1">
                <a:solidFill>
                  <a:srgbClr val="646464"/>
                </a:solidFill>
                <a:effectLst/>
                <a:latin typeface="Times New Roman" panose="02020603050405020304" pitchFamily="18" charset="0"/>
                <a:cs typeface="Times New Roman" panose="02020603050405020304" pitchFamily="18" charset="0"/>
              </a:rPr>
              <a:t>Чотирьохточкова</a:t>
            </a:r>
            <a:r>
              <a:rPr lang="uk-UA" b="0" i="0" dirty="0">
                <a:solidFill>
                  <a:srgbClr val="646464"/>
                </a:solidFill>
                <a:effectLst/>
                <a:latin typeface="Times New Roman" panose="02020603050405020304" pitchFamily="18" charset="0"/>
                <a:cs typeface="Times New Roman" panose="02020603050405020304" pitchFamily="18" charset="0"/>
              </a:rPr>
              <a:t> : ця модель ходи використовується, коли є відсутність координації, поганий баланс і м’язова слабкість в обох НК. Вона забезпечує повільну та стабільну модель ходи з чотирма точками опори. Перша точка – це милиця на стороні ураження, точка друга – це неуражена нога, точка три – це уражена нога, а точка четверта – милиця на неураженій стороні. Милиці та кінцівки просуваються окремо, при цьому три з чотирьох точок стоять на землі і </a:t>
            </a:r>
            <a:r>
              <a:rPr lang="uk-UA" b="0" i="0" dirty="0" err="1">
                <a:solidFill>
                  <a:srgbClr val="646464"/>
                </a:solidFill>
                <a:effectLst/>
                <a:latin typeface="Times New Roman" panose="02020603050405020304" pitchFamily="18" charset="0"/>
                <a:cs typeface="Times New Roman" panose="02020603050405020304" pitchFamily="18" charset="0"/>
              </a:rPr>
              <a:t>переносять</a:t>
            </a:r>
            <a:r>
              <a:rPr lang="uk-UA" b="0" i="0" dirty="0">
                <a:solidFill>
                  <a:srgbClr val="646464"/>
                </a:solidFill>
                <a:effectLst/>
                <a:latin typeface="Times New Roman" panose="02020603050405020304" pitchFamily="18" charset="0"/>
                <a:cs typeface="Times New Roman" panose="02020603050405020304" pitchFamily="18" charset="0"/>
              </a:rPr>
              <a:t> вагу в будь-який момент часу.</a:t>
            </a:r>
          </a:p>
        </p:txBody>
      </p:sp>
    </p:spTree>
    <p:extLst>
      <p:ext uri="{BB962C8B-B14F-4D97-AF65-F5344CB8AC3E}">
        <p14:creationId xmlns:p14="http://schemas.microsoft.com/office/powerpoint/2010/main" val="372090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C5F97F-8531-49DB-835E-78D138A2B1F6}"/>
              </a:ext>
            </a:extLst>
          </p:cNvPr>
          <p:cNvSpPr>
            <a:spLocks noGrp="1"/>
          </p:cNvSpPr>
          <p:nvPr>
            <p:ph type="title"/>
          </p:nvPr>
        </p:nvSpPr>
        <p:spPr>
          <a:xfrm>
            <a:off x="1118382" y="446991"/>
            <a:ext cx="10515600" cy="1026941"/>
          </a:xfrm>
        </p:spPr>
        <p:txBody>
          <a:bodyPr>
            <a:normAutofit fontScale="90000"/>
          </a:bodyPr>
          <a:lstStyle/>
          <a:p>
            <a:pPr algn="ctr"/>
            <a:r>
              <a:rPr lang="uk-UA" sz="3200" b="1" i="1" dirty="0">
                <a:latin typeface="Times New Roman" panose="02020603050405020304" pitchFamily="18" charset="0"/>
                <a:ea typeface="Calibri" panose="020F0502020204030204" pitchFamily="34" charset="0"/>
                <a:cs typeface="Times New Roman" panose="02020603050405020304" pitchFamily="18" charset="0"/>
              </a:rPr>
              <a:t>Палиці</a:t>
            </a:r>
            <a:br>
              <a:rPr lang="uk-UA" sz="3200" b="1" i="1" dirty="0">
                <a:latin typeface="Times New Roman" panose="02020603050405020304" pitchFamily="18" charset="0"/>
                <a:ea typeface="Calibri" panose="020F0502020204030204" pitchFamily="34" charset="0"/>
                <a:cs typeface="Times New Roman" panose="02020603050405020304" pitchFamily="18" charset="0"/>
              </a:rPr>
            </a:br>
            <a:r>
              <a:rPr lang="uk-UA" sz="3200" b="1" i="1" dirty="0" err="1">
                <a:latin typeface="Times New Roman" panose="02020603050405020304" pitchFamily="18" charset="0"/>
                <a:ea typeface="Calibri" panose="020F0502020204030204" pitchFamily="34" charset="0"/>
                <a:cs typeface="Times New Roman" panose="02020603050405020304" pitchFamily="18" charset="0"/>
              </a:rPr>
              <a:t>одноопорні</a:t>
            </a:r>
            <a:r>
              <a:rPr lang="uk-UA" sz="3200" b="1" i="1" dirty="0">
                <a:latin typeface="Times New Roman" panose="02020603050405020304" pitchFamily="18" charset="0"/>
                <a:ea typeface="Calibri" panose="020F0502020204030204" pitchFamily="34" charset="0"/>
                <a:cs typeface="Times New Roman" panose="02020603050405020304" pitchFamily="18" charset="0"/>
              </a:rPr>
              <a:t>, трьохопорні, </a:t>
            </a:r>
            <a:r>
              <a:rPr lang="uk-UA" sz="3200" b="1" i="1" dirty="0" err="1">
                <a:latin typeface="Times New Roman" panose="02020603050405020304" pitchFamily="18" charset="0"/>
                <a:ea typeface="Calibri" panose="020F0502020204030204" pitchFamily="34" charset="0"/>
                <a:cs typeface="Times New Roman" panose="02020603050405020304" pitchFamily="18" charset="0"/>
              </a:rPr>
              <a:t>чотитьохопорні</a:t>
            </a:r>
            <a:br>
              <a:rPr lang="uk-UA" sz="3200" b="1" i="1" dirty="0">
                <a:latin typeface="Times New Roman" panose="02020603050405020304" pitchFamily="18" charset="0"/>
                <a:ea typeface="Calibri" panose="020F0502020204030204" pitchFamily="34" charset="0"/>
                <a:cs typeface="Times New Roman" panose="02020603050405020304" pitchFamily="18" charset="0"/>
              </a:rPr>
            </a:br>
            <a:r>
              <a:rPr lang="uk-UA" sz="2200" b="1" dirty="0">
                <a:effectLst/>
                <a:latin typeface="Times New Roman" panose="02020603050405020304" pitchFamily="18" charset="0"/>
                <a:ea typeface="Calibri" panose="020F0502020204030204" pitchFamily="34" charset="0"/>
              </a:rPr>
              <a:t>Фінальний етап, коли пацієнт переходить до самостійної ходьби</a:t>
            </a:r>
            <a:br>
              <a:rPr lang="uk-UA" sz="3200" dirty="0"/>
            </a:br>
            <a:br>
              <a:rPr lang="uk-UA" sz="3200" b="1" i="1" dirty="0">
                <a:latin typeface="Times New Roman" panose="02020603050405020304" pitchFamily="18" charset="0"/>
                <a:ea typeface="Calibri" panose="020F0502020204030204" pitchFamily="34" charset="0"/>
                <a:cs typeface="Times New Roman" panose="02020603050405020304" pitchFamily="18" charset="0"/>
              </a:rPr>
            </a:br>
            <a:endParaRPr lang="ru-UA" sz="3200" dirty="0"/>
          </a:p>
        </p:txBody>
      </p:sp>
      <p:sp>
        <p:nvSpPr>
          <p:cNvPr id="3" name="Объект 2">
            <a:extLst>
              <a:ext uri="{FF2B5EF4-FFF2-40B4-BE49-F238E27FC236}">
                <a16:creationId xmlns:a16="http://schemas.microsoft.com/office/drawing/2014/main" id="{639919A2-B9D9-4BCC-A410-7B4F87747260}"/>
              </a:ext>
            </a:extLst>
          </p:cNvPr>
          <p:cNvSpPr>
            <a:spLocks noGrp="1"/>
          </p:cNvSpPr>
          <p:nvPr>
            <p:ph idx="1"/>
          </p:nvPr>
        </p:nvSpPr>
        <p:spPr>
          <a:xfrm>
            <a:off x="5261317" y="1473932"/>
            <a:ext cx="6372665" cy="4940936"/>
          </a:xfrm>
        </p:spPr>
        <p:txBody>
          <a:bodyPr>
            <a:normAutofit fontScale="55000" lnSpcReduction="20000"/>
          </a:bodyPr>
          <a:lstStyle/>
          <a:p>
            <a:br>
              <a:rPr lang="uk-UA" sz="2000" b="1" dirty="0">
                <a:effectLst/>
                <a:latin typeface="Times New Roman" panose="02020603050405020304" pitchFamily="18" charset="0"/>
                <a:ea typeface="Calibri" panose="020F0502020204030204" pitchFamily="34" charset="0"/>
                <a:cs typeface="Times New Roman" panose="02020603050405020304" pitchFamily="18" charset="0"/>
              </a:rPr>
            </a:br>
            <a:br>
              <a:rPr lang="uk-UA" sz="2000" b="1"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i="1" dirty="0">
                <a:effectLst/>
                <a:latin typeface="Times New Roman" panose="02020603050405020304" pitchFamily="18" charset="0"/>
                <a:ea typeface="Calibri" panose="020F0502020204030204" pitchFamily="34" charset="0"/>
                <a:cs typeface="Times New Roman" panose="02020603050405020304" pitchFamily="18" charset="0"/>
              </a:rPr>
              <a:t>Переваги: </a:t>
            </a:r>
            <a:r>
              <a:rPr lang="uk-UA" sz="3600" i="1" dirty="0">
                <a:effectLst/>
                <a:latin typeface="Times New Roman" panose="02020603050405020304" pitchFamily="18" charset="0"/>
                <a:ea typeface="Calibri" panose="020F0502020204030204" pitchFamily="34" charset="0"/>
              </a:rPr>
              <a:t>Палиця використовується для компенсації зниженої функції і для розширення власних можливостей.</a:t>
            </a:r>
            <a:br>
              <a:rPr lang="uk-UA" sz="3600" i="1" dirty="0">
                <a:effectLst/>
                <a:latin typeface="Times New Roman" panose="02020603050405020304" pitchFamily="18" charset="0"/>
                <a:ea typeface="Calibri" panose="020F0502020204030204" pitchFamily="34" charset="0"/>
              </a:rPr>
            </a:br>
            <a:r>
              <a:rPr lang="uk-UA" sz="3600" i="1" dirty="0">
                <a:effectLst/>
                <a:latin typeface="Times New Roman" panose="02020603050405020304" pitchFamily="18" charset="0"/>
                <a:ea typeface="Calibri" panose="020F0502020204030204" pitchFamily="34" charset="0"/>
              </a:rPr>
              <a:t> Вона є більш зручною і функціональною на сходах, у вузьких проходах, на обмежених територіях, допомагає досягти високої швидкості пересування. Палиця є сама легка із всіх існуючих допоміжних засобів. Вона є самою зручною для транспортування, зберігання, використання.</a:t>
            </a:r>
            <a:br>
              <a:rPr lang="uk-UA" sz="3600" b="1" i="1" dirty="0">
                <a:effectLst/>
                <a:latin typeface="Times New Roman" panose="02020603050405020304" pitchFamily="18" charset="0"/>
                <a:ea typeface="Calibri" panose="020F0502020204030204" pitchFamily="34" charset="0"/>
                <a:cs typeface="Times New Roman" panose="02020603050405020304" pitchFamily="18" charset="0"/>
              </a:rPr>
            </a:br>
            <a:r>
              <a:rPr lang="uk-UA" sz="3600" b="1" i="1" dirty="0">
                <a:effectLst/>
                <a:latin typeface="Times New Roman" panose="02020603050405020304" pitchFamily="18" charset="0"/>
                <a:ea typeface="Calibri" panose="020F0502020204030204" pitchFamily="34" charset="0"/>
                <a:cs typeface="Times New Roman" panose="02020603050405020304" pitchFamily="18" charset="0"/>
              </a:rPr>
              <a:t>Недоліки:</a:t>
            </a:r>
            <a:r>
              <a:rPr lang="uk-UA" sz="3600" i="1" dirty="0">
                <a:effectLst/>
                <a:latin typeface="Times New Roman" panose="02020603050405020304" pitchFamily="18" charset="0"/>
                <a:ea typeface="Calibri" panose="020F0502020204030204" pitchFamily="34" charset="0"/>
                <a:cs typeface="Times New Roman" panose="02020603050405020304" pitchFamily="18" charset="0"/>
              </a:rPr>
              <a:t> 1. Палиця забезпечує дуже малу площу опори через наявність маленької основи. 2. Дві палиці не забезпечують достатньої стабільності і можливості для виконання 3-точкової ходьби, але можуть використовуватись для інших типів пересування. </a:t>
            </a:r>
            <a:br>
              <a:rPr lang="ru-UA" sz="3600" i="1" dirty="0">
                <a:effectLst/>
                <a:latin typeface="Calibri" panose="020F0502020204030204" pitchFamily="34" charset="0"/>
                <a:ea typeface="Calibri" panose="020F0502020204030204" pitchFamily="34" charset="0"/>
                <a:cs typeface="Times New Roman" panose="02020603050405020304" pitchFamily="18" charset="0"/>
              </a:rPr>
            </a:br>
            <a:r>
              <a:rPr lang="uk-UA" sz="3600" i="1" dirty="0">
                <a:effectLst/>
                <a:latin typeface="Times New Roman" panose="02020603050405020304" pitchFamily="18" charset="0"/>
                <a:ea typeface="Calibri" panose="020F0502020204030204" pitchFamily="34" charset="0"/>
                <a:cs typeface="Times New Roman" panose="02020603050405020304" pitchFamily="18" charset="0"/>
              </a:rPr>
              <a:t>При одностороннім ураженні тростину утримується в здоровій руці. Тростини приймають на себе 20-25% ваги тіла. Ручка тростини будь-якої конструкції повинна знаходитися на рівні великого вертіла стегна, викликаючи згинання ліктя під кутом 20-30 °.</a:t>
            </a:r>
            <a:endParaRPr lang="ru-UA" sz="3600" dirty="0"/>
          </a:p>
        </p:txBody>
      </p:sp>
      <p:pic>
        <p:nvPicPr>
          <p:cNvPr id="5124" name="Picture 4" descr="Палиця (ціпок) складна OSD-BL560201 (Тайвань) - купити медтехніку в  онлайн-магазині Orto-med.com.ua">
            <a:extLst>
              <a:ext uri="{FF2B5EF4-FFF2-40B4-BE49-F238E27FC236}">
                <a16:creationId xmlns:a16="http://schemas.microsoft.com/office/drawing/2014/main" id="{174DE6A3-6AA4-444E-B30A-7B16E926A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5" y="741531"/>
            <a:ext cx="2310352" cy="23103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Палиця трьохопорна алюмінієва Antar AT51107, ціна: 1399 ₴, купити на Prom.ua">
            <a:extLst>
              <a:ext uri="{FF2B5EF4-FFF2-40B4-BE49-F238E27FC236}">
                <a16:creationId xmlns:a16="http://schemas.microsoft.com/office/drawing/2014/main" id="{66D53288-358C-4F93-A277-B1BA10046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45" y="3597425"/>
            <a:ext cx="2588456" cy="25884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Тростини купити в Одесі за доступною ціною | Ортосалон ORTOSMART">
            <a:extLst>
              <a:ext uri="{FF2B5EF4-FFF2-40B4-BE49-F238E27FC236}">
                <a16:creationId xmlns:a16="http://schemas.microsoft.com/office/drawing/2014/main" id="{AA4BF669-761D-4C57-8C18-C06748B99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658" y="1382115"/>
            <a:ext cx="2424919" cy="2424919"/>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Палиця-сидіння 2 в 1 регульована, ціна: 999 ₴, купити на Prom.ua">
            <a:extLst>
              <a:ext uri="{FF2B5EF4-FFF2-40B4-BE49-F238E27FC236}">
                <a16:creationId xmlns:a16="http://schemas.microsoft.com/office/drawing/2014/main" id="{059390EA-D09D-4576-AA76-21BC61BC9E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5096" y="3597425"/>
            <a:ext cx="2289783" cy="228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7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33D720E-E6CD-4CD0-B299-B61EF2A0E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273"/>
            <a:ext cx="2334800" cy="2888215"/>
          </a:xfrm>
          <a:prstGeom prst="rect">
            <a:avLst/>
          </a:prstGeom>
        </p:spPr>
      </p:pic>
      <p:pic>
        <p:nvPicPr>
          <p:cNvPr id="8" name="Рисунок 7">
            <a:extLst>
              <a:ext uri="{FF2B5EF4-FFF2-40B4-BE49-F238E27FC236}">
                <a16:creationId xmlns:a16="http://schemas.microsoft.com/office/drawing/2014/main" id="{EC70D997-F75A-45BC-B99A-526A2AA2102C}"/>
              </a:ext>
            </a:extLst>
          </p:cNvPr>
          <p:cNvPicPr>
            <a:picLocks noChangeAspect="1"/>
          </p:cNvPicPr>
          <p:nvPr/>
        </p:nvPicPr>
        <p:blipFill rotWithShape="1">
          <a:blip r:embed="rId3"/>
          <a:srcRect l="7738" t="24641" r="63905" b="26347"/>
          <a:stretch/>
        </p:blipFill>
        <p:spPr>
          <a:xfrm>
            <a:off x="7932797" y="3762511"/>
            <a:ext cx="2811191" cy="2731780"/>
          </a:xfrm>
          <a:prstGeom prst="rect">
            <a:avLst/>
          </a:prstGeom>
        </p:spPr>
      </p:pic>
      <p:pic>
        <p:nvPicPr>
          <p:cNvPr id="4100" name="Picture 4" descr="Розумні» милиці: чи можуть ними скористатися українські ветерани - Охорона  праці і пожежна безпека">
            <a:extLst>
              <a:ext uri="{FF2B5EF4-FFF2-40B4-BE49-F238E27FC236}">
                <a16:creationId xmlns:a16="http://schemas.microsoft.com/office/drawing/2014/main" id="{E127830E-661D-47AD-8A4A-B5B14F1B2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400" y="555356"/>
            <a:ext cx="3230452" cy="20190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КАК ПОДОБРАТЬ И ПРАВИЛЬНО ИСПОЛЬЗОВАТЬ КОСТЫЛИ. Статті компанії «MedMarket»">
            <a:extLst>
              <a:ext uri="{FF2B5EF4-FFF2-40B4-BE49-F238E27FC236}">
                <a16:creationId xmlns:a16="http://schemas.microsoft.com/office/drawing/2014/main" id="{68D1B649-B43A-4F6B-AF76-3FFDB8386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549" y="3954158"/>
            <a:ext cx="2546501" cy="27267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B61E4E2-2D03-4224-BFA7-350F8E36DDB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59204" y="3954158"/>
            <a:ext cx="2573311" cy="2573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a-Da® Chair Convertible Walking Seat Stick – The Homecare Shop">
            <a:extLst>
              <a:ext uri="{FF2B5EF4-FFF2-40B4-BE49-F238E27FC236}">
                <a16:creationId xmlns:a16="http://schemas.microsoft.com/office/drawing/2014/main" id="{C9D68888-CC27-4258-A369-A6F37C2DC7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175"/>
          <a:stretch/>
        </p:blipFill>
        <p:spPr bwMode="auto">
          <a:xfrm>
            <a:off x="5728618" y="253830"/>
            <a:ext cx="3007760" cy="2731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motion D — роботизированный экзоскелет медицинский для детей">
            <a:extLst>
              <a:ext uri="{FF2B5EF4-FFF2-40B4-BE49-F238E27FC236}">
                <a16:creationId xmlns:a16="http://schemas.microsoft.com/office/drawing/2014/main" id="{BF686161-FA60-4A5A-941E-1FE72456553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074" b="8775"/>
          <a:stretch/>
        </p:blipFill>
        <p:spPr bwMode="auto">
          <a:xfrm>
            <a:off x="8270699" y="363709"/>
            <a:ext cx="3859497" cy="273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0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BADFE-170C-4D0C-84D0-7DDA653147A7}"/>
              </a:ext>
            </a:extLst>
          </p:cNvPr>
          <p:cNvSpPr>
            <a:spLocks noGrp="1"/>
          </p:cNvSpPr>
          <p:nvPr>
            <p:ph type="title"/>
          </p:nvPr>
        </p:nvSpPr>
        <p:spPr/>
        <p:txBody>
          <a:bodyPr/>
          <a:lstStyle/>
          <a:p>
            <a:pPr algn="ctr"/>
            <a:r>
              <a:rPr lang="uk-UA" dirty="0"/>
              <a:t>Пояс для переміщення пацієнта </a:t>
            </a:r>
            <a:endParaRPr lang="ru-UA" dirty="0"/>
          </a:p>
        </p:txBody>
      </p:sp>
      <p:pic>
        <p:nvPicPr>
          <p:cNvPr id="6" name="Picture 2">
            <a:extLst>
              <a:ext uri="{FF2B5EF4-FFF2-40B4-BE49-F238E27FC236}">
                <a16:creationId xmlns:a16="http://schemas.microsoft.com/office/drawing/2014/main" id="{DBF3C1C9-B405-47F2-A23E-C7129D28568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9251" t="27371" r="6297" b="36422"/>
          <a:stretch/>
        </p:blipFill>
        <p:spPr bwMode="auto">
          <a:xfrm>
            <a:off x="3446736" y="2293034"/>
            <a:ext cx="5346693" cy="3159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59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F358AC-AEB8-4A69-8538-5921F4D3B555}"/>
              </a:ext>
            </a:extLst>
          </p:cNvPr>
          <p:cNvSpPr>
            <a:spLocks noGrp="1"/>
          </p:cNvSpPr>
          <p:nvPr>
            <p:ph type="title"/>
          </p:nvPr>
        </p:nvSpPr>
        <p:spPr/>
        <p:txBody>
          <a:bodyPr>
            <a:noAutofit/>
          </a:bodyPr>
          <a:lstStyle/>
          <a:p>
            <a:pPr algn="just"/>
            <a:br>
              <a:rPr lang="ru-RU" sz="3200" dirty="0"/>
            </a:br>
            <a:br>
              <a:rPr lang="ru-RU" sz="3200" dirty="0"/>
            </a:br>
            <a:br>
              <a:rPr lang="ru-RU" sz="3200" dirty="0"/>
            </a:br>
            <a:br>
              <a:rPr lang="ru-RU" sz="3200" dirty="0"/>
            </a:br>
            <a:br>
              <a:rPr lang="ru-RU" sz="3200" dirty="0"/>
            </a:br>
            <a:r>
              <a:rPr lang="uk-UA" sz="2800" b="1" i="1" dirty="0"/>
              <a:t>Допоміжні засоби пересування </a:t>
            </a:r>
            <a:r>
              <a:rPr lang="uk-UA" sz="2800" dirty="0"/>
              <a:t>– це засоби, які використовуються для збільшення незалежності пацієнта, для розширення його функціональних можливостей, для обмеження фізичного навантаження на одну або обидві нижні кінцівки, а також для досягнення максимальної мобільності. Використовуючи той чи інший допоміжний засіб, пацієнт компенсує знижену  або втрачену можливість пересуватися самостійно. </a:t>
            </a:r>
          </a:p>
        </p:txBody>
      </p:sp>
      <p:pic>
        <p:nvPicPr>
          <p:cNvPr id="5" name="Рисунок 4">
            <a:extLst>
              <a:ext uri="{FF2B5EF4-FFF2-40B4-BE49-F238E27FC236}">
                <a16:creationId xmlns:a16="http://schemas.microsoft.com/office/drawing/2014/main" id="{06849D63-B2BF-4E21-A77F-DBB41491A21F}"/>
              </a:ext>
            </a:extLst>
          </p:cNvPr>
          <p:cNvPicPr>
            <a:picLocks noChangeAspect="1"/>
          </p:cNvPicPr>
          <p:nvPr/>
        </p:nvPicPr>
        <p:blipFill>
          <a:blip r:embed="rId2"/>
          <a:stretch>
            <a:fillRect/>
          </a:stretch>
        </p:blipFill>
        <p:spPr>
          <a:xfrm>
            <a:off x="4655471" y="3454780"/>
            <a:ext cx="3809524" cy="3038095"/>
          </a:xfrm>
          <a:prstGeom prst="rect">
            <a:avLst/>
          </a:prstGeom>
        </p:spPr>
      </p:pic>
    </p:spTree>
    <p:extLst>
      <p:ext uri="{BB962C8B-B14F-4D97-AF65-F5344CB8AC3E}">
        <p14:creationId xmlns:p14="http://schemas.microsoft.com/office/powerpoint/2010/main" val="348465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756E3-18AD-48FB-AEAF-04F659E4DAC0}"/>
              </a:ext>
            </a:extLst>
          </p:cNvPr>
          <p:cNvSpPr>
            <a:spLocks noGrp="1"/>
          </p:cNvSpPr>
          <p:nvPr>
            <p:ph type="title"/>
          </p:nvPr>
        </p:nvSpPr>
        <p:spPr>
          <a:xfrm>
            <a:off x="838200" y="365125"/>
            <a:ext cx="10515600" cy="915035"/>
          </a:xfrm>
        </p:spPr>
        <p:txBody>
          <a:bodyPr>
            <a:normAutofit fontScale="90000"/>
          </a:bodyPr>
          <a:lstStyle/>
          <a:p>
            <a:pPr algn="ctr"/>
            <a:r>
              <a:rPr lang="uk-UA" sz="4400" b="1" dirty="0"/>
              <a:t>Пересування при супроводженні та страхуванні пацієнта під час ходьби</a:t>
            </a:r>
            <a:endParaRPr lang="uk-UA" dirty="0"/>
          </a:p>
        </p:txBody>
      </p:sp>
      <p:sp>
        <p:nvSpPr>
          <p:cNvPr id="3" name="Объект 2">
            <a:extLst>
              <a:ext uri="{FF2B5EF4-FFF2-40B4-BE49-F238E27FC236}">
                <a16:creationId xmlns:a16="http://schemas.microsoft.com/office/drawing/2014/main" id="{A050E30F-4788-4220-8495-6BC6BB1922C0}"/>
              </a:ext>
            </a:extLst>
          </p:cNvPr>
          <p:cNvSpPr>
            <a:spLocks noGrp="1"/>
          </p:cNvSpPr>
          <p:nvPr>
            <p:ph idx="1"/>
          </p:nvPr>
        </p:nvSpPr>
        <p:spPr>
          <a:xfrm>
            <a:off x="337625" y="1280160"/>
            <a:ext cx="11016175" cy="5212715"/>
          </a:xfrm>
        </p:spPr>
        <p:txBody>
          <a:bodyPr/>
          <a:lstStyle/>
          <a:p>
            <a:pPr algn="just"/>
            <a:r>
              <a:rPr lang="uk-UA" sz="2400" dirty="0"/>
              <a:t>Для супроводження та страхування пацієнта під час ходьби особа, що допомагає пацієнту, розташовується позаду і дещо збоку від пацієнта. Однією рукою ця особа знизу бере за пояс для ходи, рука зігнута у лікті, а іншу кладе поверх плеча пацієнта так, щоб не перешкоджати його рухам і не порушувати рівновагу</a:t>
            </a:r>
          </a:p>
          <a:p>
            <a:pPr algn="just"/>
            <a:r>
              <a:rPr lang="uk-UA" sz="2400" dirty="0"/>
              <a:t>Особа, що допомагає, пересувайтеся у тому ж напрямку, що і пацієнт, крок у крок. Дальня нога рухається водночас із переміщенням технічного засобу допомоги, а ближня – разом із переміщенням ноги пацієнта. Не рекомендується стояти перед пацієнтом, оскільки це ускладнює спільне пересування, перекриває поле зору пацієнта, не дозволяє бачити об’єкти позаду себе. Окрім того, щоб забезпечити пацієнту достатньо місця для пересування, потрібно знаходитися на деякій віддалі від нього</a:t>
            </a:r>
          </a:p>
          <a:p>
            <a:endParaRPr lang="ru-UA" dirty="0"/>
          </a:p>
        </p:txBody>
      </p:sp>
    </p:spTree>
    <p:extLst>
      <p:ext uri="{BB962C8B-B14F-4D97-AF65-F5344CB8AC3E}">
        <p14:creationId xmlns:p14="http://schemas.microsoft.com/office/powerpoint/2010/main" val="337388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Страхування пацієнтів під час ходьби – RehabPrime">
            <a:extLst>
              <a:ext uri="{FF2B5EF4-FFF2-40B4-BE49-F238E27FC236}">
                <a16:creationId xmlns:a16="http://schemas.microsoft.com/office/drawing/2014/main" id="{19C1D75B-4538-43F2-90A3-406273549A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6425" y="1305120"/>
            <a:ext cx="7783363" cy="437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264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D789F7B5-E270-4F16-B2C7-EDCFDBA64C1D}"/>
              </a:ext>
            </a:extLst>
          </p:cNvPr>
          <p:cNvPicPr>
            <a:picLocks noChangeAspect="1"/>
          </p:cNvPicPr>
          <p:nvPr/>
        </p:nvPicPr>
        <p:blipFill rotWithShape="1">
          <a:blip r:embed="rId2"/>
          <a:srcRect l="9370" t="19094" r="38136" b="8336"/>
          <a:stretch/>
        </p:blipFill>
        <p:spPr>
          <a:xfrm>
            <a:off x="2538030" y="560531"/>
            <a:ext cx="7115940" cy="5530780"/>
          </a:xfrm>
          <a:prstGeom prst="rect">
            <a:avLst/>
          </a:prstGeom>
        </p:spPr>
      </p:pic>
    </p:spTree>
    <p:extLst>
      <p:ext uri="{BB962C8B-B14F-4D97-AF65-F5344CB8AC3E}">
        <p14:creationId xmlns:p14="http://schemas.microsoft.com/office/powerpoint/2010/main" val="92276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48BE68-ACFA-4763-B9A5-DDDE59F739BE}"/>
              </a:ext>
            </a:extLst>
          </p:cNvPr>
          <p:cNvSpPr>
            <a:spLocks noGrp="1"/>
          </p:cNvSpPr>
          <p:nvPr>
            <p:ph type="title"/>
          </p:nvPr>
        </p:nvSpPr>
        <p:spPr/>
        <p:txBody>
          <a:bodyPr/>
          <a:lstStyle/>
          <a:p>
            <a:pPr algn="ctr"/>
            <a:r>
              <a:rPr lang="uk-UA" b="1" dirty="0">
                <a:latin typeface="Times New Roman" panose="02020603050405020304" pitchFamily="18" charset="0"/>
                <a:ea typeface="Calibri" panose="020F0502020204030204" pitchFamily="34" charset="0"/>
                <a:cs typeface="Times New Roman" panose="02020603050405020304" pitchFamily="18" charset="0"/>
              </a:rPr>
              <a:t>Паралельні бруси</a:t>
            </a:r>
            <a:endParaRPr lang="ru-UA" dirty="0"/>
          </a:p>
        </p:txBody>
      </p:sp>
      <p:pic>
        <p:nvPicPr>
          <p:cNvPr id="4" name="Объект 4">
            <a:extLst>
              <a:ext uri="{FF2B5EF4-FFF2-40B4-BE49-F238E27FC236}">
                <a16:creationId xmlns:a16="http://schemas.microsoft.com/office/drawing/2014/main" id="{DE573281-1970-44E3-B431-AC0EBE359B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84" y="1197255"/>
            <a:ext cx="2944837" cy="2569370"/>
          </a:xfrm>
          <a:prstGeom prst="rect">
            <a:avLst/>
          </a:prstGeom>
        </p:spPr>
      </p:pic>
      <p:sp>
        <p:nvSpPr>
          <p:cNvPr id="6" name="TextBox 5">
            <a:extLst>
              <a:ext uri="{FF2B5EF4-FFF2-40B4-BE49-F238E27FC236}">
                <a16:creationId xmlns:a16="http://schemas.microsoft.com/office/drawing/2014/main" id="{A0356D34-21DE-4107-A1D7-65E5F19E4FB1}"/>
              </a:ext>
            </a:extLst>
          </p:cNvPr>
          <p:cNvSpPr txBox="1"/>
          <p:nvPr/>
        </p:nvSpPr>
        <p:spPr>
          <a:xfrm>
            <a:off x="6054971" y="1027906"/>
            <a:ext cx="6137029" cy="5016758"/>
          </a:xfrm>
          <a:prstGeom prst="rect">
            <a:avLst/>
          </a:prstGeom>
          <a:noFill/>
        </p:spPr>
        <p:txBody>
          <a:bodyPr wrap="square">
            <a:spAutoFit/>
          </a:bodyPr>
          <a:lstStyle/>
          <a:p>
            <a:br>
              <a:rPr lang="uk-UA" sz="2000" b="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Переваги:</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 Велика площа опори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2. Стабільність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3. Надійність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b="1" dirty="0">
                <a:effectLst/>
                <a:latin typeface="Times New Roman" panose="02020603050405020304" pitchFamily="18" charset="0"/>
                <a:ea typeface="Calibri" panose="020F0502020204030204" pitchFamily="34" charset="0"/>
                <a:cs typeface="Times New Roman" panose="02020603050405020304" pitchFamily="18" charset="0"/>
              </a:rPr>
              <a:t>Недоліки:</a:t>
            </a: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1. Неможливість транспортування </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dirty="0">
                <a:effectLst/>
                <a:latin typeface="Times New Roman" panose="02020603050405020304" pitchFamily="18" charset="0"/>
                <a:ea typeface="Calibri" panose="020F0502020204030204" pitchFamily="34" charset="0"/>
                <a:cs typeface="Times New Roman" panose="02020603050405020304" pitchFamily="18" charset="0"/>
              </a:rPr>
              <a:t>2. Неможливість пристосувати у будь-якому місці</a:t>
            </a: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br>
              <a:rPr lang="uk-UA" sz="2000"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rPr>
              <a:t>Кожний з брусів може бути відрегульований на 15 – 25</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uk-UA" sz="2000" i="1" dirty="0">
                <a:effectLst/>
                <a:latin typeface="Times New Roman" panose="02020603050405020304" pitchFamily="18" charset="0"/>
                <a:ea typeface="Calibri" panose="020F0502020204030204" pitchFamily="34" charset="0"/>
              </a:rPr>
              <a:t> відносно ліктьового згину коли пацієнт знаходиться у вертикальному положенні, тримаючись руками за бруса на рівні своїх стегон</a:t>
            </a:r>
            <a:br>
              <a:rPr lang="uk-UA" sz="2000" i="1" dirty="0">
                <a:effectLst/>
                <a:latin typeface="Times New Roman" panose="02020603050405020304" pitchFamily="18" charset="0"/>
                <a:ea typeface="Calibri" panose="020F0502020204030204" pitchFamily="34" charset="0"/>
              </a:rPr>
            </a:br>
            <a:r>
              <a:rPr lang="uk-UA" sz="2000" i="1" dirty="0">
                <a:effectLst/>
                <a:latin typeface="Times New Roman" panose="02020603050405020304" pitchFamily="18" charset="0"/>
                <a:ea typeface="Calibri" panose="020F0502020204030204" pitchFamily="34" charset="0"/>
              </a:rPr>
              <a:t>Бруси можуть бути приблизно на  5 см ширше, ніж великі вертлюги стегнових кісток пацієнта, коли він/вона знаходяться між брусами</a:t>
            </a:r>
            <a:endParaRPr lang="ru-UA" sz="2000" dirty="0"/>
          </a:p>
        </p:txBody>
      </p:sp>
      <p:pic>
        <p:nvPicPr>
          <p:cNvPr id="7" name="Picture 6" descr="В Україні з'являться нові посади для медиків - ШоТам">
            <a:extLst>
              <a:ext uri="{FF2B5EF4-FFF2-40B4-BE49-F238E27FC236}">
                <a16:creationId xmlns:a16="http://schemas.microsoft.com/office/drawing/2014/main" id="{00094F16-952F-4ED4-8681-48B316DA5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84" y="3907302"/>
            <a:ext cx="3827503" cy="24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EE9379-5299-49DF-81CF-EC1FA147AB7A}"/>
              </a:ext>
            </a:extLst>
          </p:cNvPr>
          <p:cNvSpPr>
            <a:spLocks noGrp="1"/>
          </p:cNvSpPr>
          <p:nvPr>
            <p:ph type="title"/>
          </p:nvPr>
        </p:nvSpPr>
        <p:spPr/>
        <p:txBody>
          <a:bodyPr/>
          <a:lstStyle/>
          <a:p>
            <a:pPr algn="ctr"/>
            <a:r>
              <a:rPr lang="uk-UA" dirty="0"/>
              <a:t>Питання для самостійного опрацювання</a:t>
            </a:r>
            <a:endParaRPr lang="ru-UA" dirty="0"/>
          </a:p>
        </p:txBody>
      </p:sp>
      <p:sp>
        <p:nvSpPr>
          <p:cNvPr id="3" name="Объект 2">
            <a:extLst>
              <a:ext uri="{FF2B5EF4-FFF2-40B4-BE49-F238E27FC236}">
                <a16:creationId xmlns:a16="http://schemas.microsoft.com/office/drawing/2014/main" id="{CC87CDF6-0978-4855-A962-9F175A22067C}"/>
              </a:ext>
            </a:extLst>
          </p:cNvPr>
          <p:cNvSpPr>
            <a:spLocks noGrp="1"/>
          </p:cNvSpPr>
          <p:nvPr>
            <p:ph idx="1"/>
          </p:nvPr>
        </p:nvSpPr>
        <p:spPr/>
        <p:txBody>
          <a:bodyPr/>
          <a:lstStyle/>
          <a:p>
            <a:r>
              <a:rPr lang="uk-UA" dirty="0"/>
              <a:t>1. Процес надання допоміжних засобів реабілітації в Україні</a:t>
            </a:r>
          </a:p>
          <a:p>
            <a:r>
              <a:rPr lang="uk-UA" dirty="0"/>
              <a:t>2. Методика підбору засобів пересування</a:t>
            </a:r>
          </a:p>
          <a:p>
            <a:r>
              <a:rPr lang="uk-UA" dirty="0"/>
              <a:t>3. Алгоритм ходьби з додатковими засобами пересування</a:t>
            </a:r>
          </a:p>
          <a:p>
            <a:r>
              <a:rPr lang="uk-UA" dirty="0"/>
              <a:t>4. Страхування пацієнта під час пересування</a:t>
            </a:r>
            <a:endParaRPr lang="ru-UA" dirty="0"/>
          </a:p>
        </p:txBody>
      </p:sp>
    </p:spTree>
    <p:extLst>
      <p:ext uri="{BB962C8B-B14F-4D97-AF65-F5344CB8AC3E}">
        <p14:creationId xmlns:p14="http://schemas.microsoft.com/office/powerpoint/2010/main" val="1833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803568-CF20-452D-AD98-3C0D1102A92E}"/>
              </a:ext>
            </a:extLst>
          </p:cNvPr>
          <p:cNvSpPr>
            <a:spLocks noGrp="1"/>
          </p:cNvSpPr>
          <p:nvPr>
            <p:ph type="title"/>
          </p:nvPr>
        </p:nvSpPr>
        <p:spPr/>
        <p:txBody>
          <a:bodyPr>
            <a:normAutofit/>
          </a:bodyPr>
          <a:lstStyle/>
          <a:p>
            <a:pPr algn="ctr"/>
            <a:r>
              <a:rPr lang="uk-UA" sz="3600" b="1" dirty="0"/>
              <a:t>Переваги використання допоміжних засобів пересування</a:t>
            </a:r>
            <a:endParaRPr lang="ru-UA" sz="3600" b="1" dirty="0"/>
          </a:p>
        </p:txBody>
      </p:sp>
      <p:sp>
        <p:nvSpPr>
          <p:cNvPr id="3" name="Объект 2">
            <a:extLst>
              <a:ext uri="{FF2B5EF4-FFF2-40B4-BE49-F238E27FC236}">
                <a16:creationId xmlns:a16="http://schemas.microsoft.com/office/drawing/2014/main" id="{2DDE0A07-C29B-4AE3-96CA-907AC5220C01}"/>
              </a:ext>
            </a:extLst>
          </p:cNvPr>
          <p:cNvSpPr>
            <a:spLocks noGrp="1"/>
          </p:cNvSpPr>
          <p:nvPr>
            <p:ph idx="1"/>
          </p:nvPr>
        </p:nvSpPr>
        <p:spPr>
          <a:xfrm>
            <a:off x="407963" y="1589649"/>
            <a:ext cx="11324492" cy="4903226"/>
          </a:xfrm>
        </p:spPr>
        <p:txBody>
          <a:bodyPr/>
          <a:lstStyle/>
          <a:p>
            <a:pPr algn="just"/>
            <a:r>
              <a:rPr lang="uk-UA" i="1" dirty="0"/>
              <a:t>Покращення якості життя</a:t>
            </a:r>
            <a:r>
              <a:rPr lang="uk-UA" dirty="0"/>
              <a:t>: завдяки таким засобам пацієнти можуть бути більш незалежними та самостійними, що позитивно впливає на їх самопочуття та психологічний стан</a:t>
            </a:r>
          </a:p>
          <a:p>
            <a:pPr algn="just"/>
            <a:r>
              <a:rPr lang="uk-UA" i="1" dirty="0"/>
              <a:t>Підвищення мобільності та незалежності</a:t>
            </a:r>
            <a:r>
              <a:rPr lang="uk-UA" dirty="0"/>
              <a:t>: допомагають бути більш активними та залученими до соціального життя</a:t>
            </a:r>
          </a:p>
          <a:p>
            <a:pPr algn="just"/>
            <a:r>
              <a:rPr lang="uk-UA" b="0" i="1" dirty="0">
                <a:solidFill>
                  <a:srgbClr val="001D35"/>
                </a:solidFill>
                <a:effectLst/>
                <a:latin typeface="Google Sans"/>
              </a:rPr>
              <a:t>Зменшення фізичного навантаження </a:t>
            </a:r>
            <a:r>
              <a:rPr lang="ru-RU" b="0" i="1" dirty="0">
                <a:solidFill>
                  <a:srgbClr val="001D35"/>
                </a:solidFill>
                <a:effectLst/>
                <a:latin typeface="Google Sans"/>
              </a:rPr>
              <a:t>та </a:t>
            </a:r>
            <a:r>
              <a:rPr lang="uk-UA" b="0" i="1" dirty="0">
                <a:solidFill>
                  <a:srgbClr val="001D35"/>
                </a:solidFill>
                <a:effectLst/>
                <a:latin typeface="Google Sans"/>
              </a:rPr>
              <a:t>запобігання ускладненням</a:t>
            </a:r>
            <a:r>
              <a:rPr lang="uk-UA" b="0" i="0" dirty="0">
                <a:solidFill>
                  <a:srgbClr val="001D35"/>
                </a:solidFill>
                <a:effectLst/>
                <a:latin typeface="Google Sans"/>
              </a:rPr>
              <a:t>: допомагають обмежити фізичне навантаження на нижні кінцівки або інші частини тіла, що може зменшити біль під час ходіння та інших рухів</a:t>
            </a:r>
            <a:endParaRPr lang="uk-UA" dirty="0"/>
          </a:p>
          <a:p>
            <a:pPr algn="just"/>
            <a:endParaRPr lang="uk-UA" dirty="0"/>
          </a:p>
          <a:p>
            <a:endParaRPr lang="ru-UA" dirty="0"/>
          </a:p>
        </p:txBody>
      </p:sp>
    </p:spTree>
    <p:extLst>
      <p:ext uri="{BB962C8B-B14F-4D97-AF65-F5344CB8AC3E}">
        <p14:creationId xmlns:p14="http://schemas.microsoft.com/office/powerpoint/2010/main" val="12102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B17BE-1F5C-4A7E-B31D-84E52EB31F55}"/>
              </a:ext>
            </a:extLst>
          </p:cNvPr>
          <p:cNvSpPr>
            <a:spLocks noGrp="1"/>
          </p:cNvSpPr>
          <p:nvPr>
            <p:ph type="title"/>
          </p:nvPr>
        </p:nvSpPr>
        <p:spPr/>
        <p:txBody>
          <a:bodyPr>
            <a:normAutofit/>
          </a:bodyPr>
          <a:lstStyle/>
          <a:p>
            <a:pPr algn="just"/>
            <a:r>
              <a:rPr lang="uk-UA" sz="3600" b="1" dirty="0"/>
              <a:t>Ходунки</a:t>
            </a:r>
            <a:r>
              <a:rPr lang="uk-UA" sz="3600" dirty="0"/>
              <a:t> – сконструйована спеціальним чином металева рама з ручками для опори</a:t>
            </a:r>
            <a:endParaRPr lang="ru-UA" sz="3600" dirty="0"/>
          </a:p>
        </p:txBody>
      </p:sp>
      <p:sp>
        <p:nvSpPr>
          <p:cNvPr id="3" name="Объект 2">
            <a:extLst>
              <a:ext uri="{FF2B5EF4-FFF2-40B4-BE49-F238E27FC236}">
                <a16:creationId xmlns:a16="http://schemas.microsoft.com/office/drawing/2014/main" id="{AC9E7461-0517-4DF8-B0DF-5BD6EBEB24B7}"/>
              </a:ext>
            </a:extLst>
          </p:cNvPr>
          <p:cNvSpPr>
            <a:spLocks noGrp="1"/>
          </p:cNvSpPr>
          <p:nvPr>
            <p:ph idx="1"/>
          </p:nvPr>
        </p:nvSpPr>
        <p:spPr>
          <a:xfrm>
            <a:off x="267287" y="1690688"/>
            <a:ext cx="11662116" cy="4802187"/>
          </a:xfrm>
        </p:spPr>
        <p:txBody>
          <a:bodyPr>
            <a:normAutofit fontScale="92500"/>
          </a:bodyPr>
          <a:lstStyle/>
          <a:p>
            <a:r>
              <a:rPr lang="uk-UA" u="sng" dirty="0"/>
              <a:t>Види ходунків</a:t>
            </a:r>
          </a:p>
          <a:p>
            <a:pPr>
              <a:buFontTx/>
              <a:buChar char="-"/>
            </a:pPr>
            <a:r>
              <a:rPr lang="uk-UA" dirty="0"/>
              <a:t>Стаціонарні – практичні, стійкі, легкі моделі, які при ходьбі потрібно повністю піднімати. </a:t>
            </a:r>
          </a:p>
          <a:p>
            <a:pPr>
              <a:buFontTx/>
              <a:buChar char="-"/>
            </a:pPr>
            <a:r>
              <a:rPr lang="uk-UA" dirty="0"/>
              <a:t>Крокуючі – ходунки, при використанні яких необхідно їх переставляти. На передніх ніжках можуть бути встановлені коліщатка, які полегшують пересування. </a:t>
            </a:r>
          </a:p>
          <a:p>
            <a:pPr>
              <a:buFontTx/>
              <a:buChar char="-"/>
            </a:pPr>
            <a:r>
              <a:rPr lang="uk-UA" dirty="0"/>
              <a:t>Комбіновані – універсальні ходунки, які мають режим перемикання «крокуючі/фіксовані». </a:t>
            </a:r>
          </a:p>
          <a:p>
            <a:pPr>
              <a:buFontTx/>
              <a:buChar char="-"/>
            </a:pPr>
            <a:r>
              <a:rPr lang="uk-UA" dirty="0"/>
              <a:t>Дворівневі – моделі, у яких є два рівня поручнів: верхні допомагають пересуватися по будинку і на вулиці, а нижні – вставати з ліжка і зі стільця. </a:t>
            </a:r>
          </a:p>
          <a:p>
            <a:pPr>
              <a:buFontTx/>
              <a:buChar char="-"/>
            </a:pPr>
            <a:r>
              <a:rPr lang="ru-RU" dirty="0" err="1"/>
              <a:t>Роллатори</a:t>
            </a:r>
            <a:r>
              <a:rPr lang="ru-RU" dirty="0"/>
              <a:t> – ходунки, </a:t>
            </a:r>
            <a:r>
              <a:rPr lang="ru-RU" dirty="0" err="1"/>
              <a:t>всі</a:t>
            </a:r>
            <a:r>
              <a:rPr lang="ru-RU" dirty="0"/>
              <a:t> </a:t>
            </a:r>
            <a:r>
              <a:rPr lang="ru-RU" dirty="0" err="1"/>
              <a:t>чотири</a:t>
            </a:r>
            <a:r>
              <a:rPr lang="ru-RU" dirty="0"/>
              <a:t> </a:t>
            </a:r>
            <a:r>
              <a:rPr lang="ru-RU" dirty="0" err="1"/>
              <a:t>ніжки</a:t>
            </a:r>
            <a:r>
              <a:rPr lang="ru-RU" dirty="0"/>
              <a:t> </a:t>
            </a:r>
            <a:r>
              <a:rPr lang="ru-RU" dirty="0" err="1"/>
              <a:t>яких</a:t>
            </a:r>
            <a:r>
              <a:rPr lang="ru-RU" dirty="0"/>
              <a:t> </a:t>
            </a:r>
            <a:r>
              <a:rPr lang="ru-RU" dirty="0" err="1"/>
              <a:t>оснащені</a:t>
            </a:r>
            <a:r>
              <a:rPr lang="ru-RU" dirty="0"/>
              <a:t> </a:t>
            </a:r>
            <a:r>
              <a:rPr lang="ru-RU" dirty="0" err="1"/>
              <a:t>коліщатками</a:t>
            </a:r>
            <a:r>
              <a:rPr lang="ru-RU" dirty="0"/>
              <a:t>. </a:t>
            </a:r>
            <a:endParaRPr lang="ru-UA" dirty="0"/>
          </a:p>
        </p:txBody>
      </p:sp>
    </p:spTree>
    <p:extLst>
      <p:ext uri="{BB962C8B-B14F-4D97-AF65-F5344CB8AC3E}">
        <p14:creationId xmlns:p14="http://schemas.microsoft.com/office/powerpoint/2010/main" val="153141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7C2557-6410-422E-B47A-61BC23C1F68B}"/>
              </a:ext>
            </a:extLst>
          </p:cNvPr>
          <p:cNvSpPr>
            <a:spLocks noGrp="1"/>
          </p:cNvSpPr>
          <p:nvPr>
            <p:ph type="title"/>
          </p:nvPr>
        </p:nvSpPr>
        <p:spPr/>
        <p:txBody>
          <a:bodyPr>
            <a:normAutofit/>
          </a:bodyPr>
          <a:lstStyle/>
          <a:p>
            <a:r>
              <a:rPr lang="uk-UA" sz="3600" dirty="0"/>
              <a:t>При виборі необхідно враховувати такі моменти</a:t>
            </a:r>
            <a:r>
              <a:rPr lang="ru-RU" sz="3600" dirty="0"/>
              <a:t>: </a:t>
            </a:r>
            <a:endParaRPr lang="ru-UA" sz="3600" dirty="0"/>
          </a:p>
        </p:txBody>
      </p:sp>
      <p:sp>
        <p:nvSpPr>
          <p:cNvPr id="3" name="Объект 2">
            <a:extLst>
              <a:ext uri="{FF2B5EF4-FFF2-40B4-BE49-F238E27FC236}">
                <a16:creationId xmlns:a16="http://schemas.microsoft.com/office/drawing/2014/main" id="{16338570-BC6D-408B-93A6-AAE9644410B7}"/>
              </a:ext>
            </a:extLst>
          </p:cNvPr>
          <p:cNvSpPr>
            <a:spLocks noGrp="1"/>
          </p:cNvSpPr>
          <p:nvPr>
            <p:ph idx="1"/>
          </p:nvPr>
        </p:nvSpPr>
        <p:spPr>
          <a:xfrm>
            <a:off x="838199" y="1690688"/>
            <a:ext cx="10837985" cy="4486275"/>
          </a:xfrm>
        </p:spPr>
        <p:txBody>
          <a:bodyPr/>
          <a:lstStyle/>
          <a:p>
            <a:r>
              <a:rPr lang="ru-RU" dirty="0"/>
              <a:t> </a:t>
            </a:r>
            <a:r>
              <a:rPr lang="uk-UA" dirty="0"/>
              <a:t>де будуть використовуватися ходунки (в приміщенні або на вулиці); </a:t>
            </a:r>
          </a:p>
          <a:p>
            <a:r>
              <a:rPr lang="uk-UA" dirty="0"/>
              <a:t>постійно або тимчасово; </a:t>
            </a:r>
          </a:p>
          <a:p>
            <a:r>
              <a:rPr lang="uk-UA" dirty="0"/>
              <a:t> вік людини, його зріст і вага, фізичні можливості. </a:t>
            </a:r>
          </a:p>
        </p:txBody>
      </p:sp>
      <p:pic>
        <p:nvPicPr>
          <p:cNvPr id="4" name="Объект 3">
            <a:extLst>
              <a:ext uri="{FF2B5EF4-FFF2-40B4-BE49-F238E27FC236}">
                <a16:creationId xmlns:a16="http://schemas.microsoft.com/office/drawing/2014/main" id="{F8F20D64-0C72-4EAF-934C-D552F97BA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16" y="3537686"/>
            <a:ext cx="1995055" cy="1986742"/>
          </a:xfrm>
          <a:prstGeom prst="rect">
            <a:avLst/>
          </a:prstGeom>
        </p:spPr>
      </p:pic>
      <p:pic>
        <p:nvPicPr>
          <p:cNvPr id="8" name="Рисунок 7">
            <a:extLst>
              <a:ext uri="{FF2B5EF4-FFF2-40B4-BE49-F238E27FC236}">
                <a16:creationId xmlns:a16="http://schemas.microsoft.com/office/drawing/2014/main" id="{FC54A7EF-2C34-4CDB-9551-54EBD55E2250}"/>
              </a:ext>
            </a:extLst>
          </p:cNvPr>
          <p:cNvPicPr>
            <a:picLocks noChangeAspect="1"/>
          </p:cNvPicPr>
          <p:nvPr/>
        </p:nvPicPr>
        <p:blipFill rotWithShape="1">
          <a:blip r:embed="rId3"/>
          <a:srcRect l="14423" t="31786" r="61346" b="24640"/>
          <a:stretch/>
        </p:blipFill>
        <p:spPr>
          <a:xfrm>
            <a:off x="3035519" y="3470621"/>
            <a:ext cx="2954215" cy="2986820"/>
          </a:xfrm>
          <a:prstGeom prst="rect">
            <a:avLst/>
          </a:prstGeom>
        </p:spPr>
      </p:pic>
      <p:pic>
        <p:nvPicPr>
          <p:cNvPr id="9" name="Picture 3">
            <a:extLst>
              <a:ext uri="{FF2B5EF4-FFF2-40B4-BE49-F238E27FC236}">
                <a16:creationId xmlns:a16="http://schemas.microsoft.com/office/drawing/2014/main" id="{772AD4E9-1712-405B-AD4E-44D0E95E9A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099" t="25431" r="13485" b="31897"/>
          <a:stretch/>
        </p:blipFill>
        <p:spPr bwMode="auto">
          <a:xfrm>
            <a:off x="9386240" y="2077413"/>
            <a:ext cx="2315384" cy="2478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Роллаторы: купить роллаторы для пожилых людей в Украине | Цены и отзывы в  интернет-магазине ТехноМед">
            <a:extLst>
              <a:ext uri="{FF2B5EF4-FFF2-40B4-BE49-F238E27FC236}">
                <a16:creationId xmlns:a16="http://schemas.microsoft.com/office/drawing/2014/main" id="{7180EB9E-CF42-4279-9674-BA681504B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037" y="3117899"/>
            <a:ext cx="2575493" cy="25754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Ходунки для дорослих 10184SLW складні з передніми колесами">
            <a:extLst>
              <a:ext uri="{FF2B5EF4-FFF2-40B4-BE49-F238E27FC236}">
                <a16:creationId xmlns:a16="http://schemas.microsoft.com/office/drawing/2014/main" id="{13488319-0468-4456-B7BD-DC922F2384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5471" y="4648866"/>
            <a:ext cx="2089052" cy="208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1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E8010F-4DFF-4014-B52C-FE804D79AFE4}"/>
              </a:ext>
            </a:extLst>
          </p:cNvPr>
          <p:cNvSpPr>
            <a:spLocks noGrp="1"/>
          </p:cNvSpPr>
          <p:nvPr>
            <p:ph type="title"/>
          </p:nvPr>
        </p:nvSpPr>
        <p:spPr>
          <a:xfrm>
            <a:off x="838200" y="365125"/>
            <a:ext cx="10515600" cy="1083847"/>
          </a:xfrm>
        </p:spPr>
        <p:txBody>
          <a:bodyPr>
            <a:normAutofit fontScale="90000"/>
          </a:bodyPr>
          <a:lstStyle/>
          <a:p>
            <a:pPr algn="ctr"/>
            <a:r>
              <a:rPr lang="uk-UA" b="1" dirty="0"/>
              <a:t>Ходунки</a:t>
            </a:r>
            <a:br>
              <a:rPr lang="uk-UA" b="1" dirty="0"/>
            </a:br>
            <a:r>
              <a:rPr lang="uk-UA" b="1" dirty="0"/>
              <a:t>без коліс/з колесами</a:t>
            </a:r>
            <a:endParaRPr lang="ru-UA" b="1" dirty="0"/>
          </a:p>
        </p:txBody>
      </p:sp>
      <p:pic>
        <p:nvPicPr>
          <p:cNvPr id="4" name="Объект 3">
            <a:extLst>
              <a:ext uri="{FF2B5EF4-FFF2-40B4-BE49-F238E27FC236}">
                <a16:creationId xmlns:a16="http://schemas.microsoft.com/office/drawing/2014/main" id="{98C8CC0C-EEB8-486B-9EFC-EBBB5C5342A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62902" y="710853"/>
            <a:ext cx="1995055" cy="1986742"/>
          </a:xfrm>
          <a:prstGeom prst="rect">
            <a:avLst/>
          </a:prstGeom>
        </p:spPr>
      </p:pic>
      <p:pic>
        <p:nvPicPr>
          <p:cNvPr id="5" name="Объект 4">
            <a:extLst>
              <a:ext uri="{FF2B5EF4-FFF2-40B4-BE49-F238E27FC236}">
                <a16:creationId xmlns:a16="http://schemas.microsoft.com/office/drawing/2014/main" id="{083697F4-62A5-47C5-9CF8-2C4E1D894F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22815"/>
            <a:ext cx="1986213" cy="1986213"/>
          </a:xfrm>
          <a:prstGeom prst="rect">
            <a:avLst/>
          </a:prstGeom>
        </p:spPr>
      </p:pic>
      <p:pic>
        <p:nvPicPr>
          <p:cNvPr id="6" name="Picture 2" descr="Ролатори: купити у Києві в інтернет магазині Медхата | Відгуки та ціни в  Україні.">
            <a:extLst>
              <a:ext uri="{FF2B5EF4-FFF2-40B4-BE49-F238E27FC236}">
                <a16:creationId xmlns:a16="http://schemas.microsoft.com/office/drawing/2014/main" id="{F86451F7-CE80-40EF-94CD-E565A22E6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080" y="4506662"/>
            <a:ext cx="1986213" cy="1986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BC055D3B-329E-461C-AF63-1038F993BFB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099" t="25431" r="13485" b="31897"/>
          <a:stretch/>
        </p:blipFill>
        <p:spPr bwMode="auto">
          <a:xfrm>
            <a:off x="3351520" y="2404758"/>
            <a:ext cx="1829453" cy="195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6B0B5651-B2A3-47FF-B003-BCD7623EE53E}"/>
              </a:ext>
            </a:extLst>
          </p:cNvPr>
          <p:cNvSpPr txBox="1"/>
          <p:nvPr/>
        </p:nvSpPr>
        <p:spPr>
          <a:xfrm>
            <a:off x="5326600" y="1225689"/>
            <a:ext cx="6098344" cy="5632311"/>
          </a:xfrm>
          <a:prstGeom prst="rect">
            <a:avLst/>
          </a:prstGeom>
          <a:noFill/>
        </p:spPr>
        <p:txBody>
          <a:bodyPr wrap="square">
            <a:spAutoFit/>
          </a:bodyPr>
          <a:lstStyle/>
          <a:p>
            <a:br>
              <a:rPr lang="uk-UA" sz="2000" b="1" i="1" dirty="0">
                <a:effectLst/>
                <a:latin typeface="Times New Roman" panose="02020603050405020304" pitchFamily="18" charset="0"/>
                <a:ea typeface="Calibri" panose="020F0502020204030204" pitchFamily="34" charset="0"/>
              </a:rPr>
            </a:b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Переваги:</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1. Достатньо велика площа опори для досягнення стійкості і надійності (але менша, ніж у паралельних брусів). </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2. Більш мобільні, ніж паралельні бруси. </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b="1" i="1" dirty="0">
                <a:effectLst/>
                <a:latin typeface="Times New Roman" panose="02020603050405020304" pitchFamily="18" charset="0"/>
                <a:ea typeface="Calibri" panose="020F0502020204030204" pitchFamily="34" charset="0"/>
                <a:cs typeface="Times New Roman" panose="02020603050405020304" pitchFamily="18" charset="0"/>
              </a:rPr>
              <a:t>Недоліки</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a:t>
            </a:r>
          </a:p>
          <a:p>
            <a:r>
              <a:rPr lang="uk-UA"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Відносні</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1. </a:t>
            </a:r>
            <a:r>
              <a:rPr lang="uk-UA"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Незручність у збереженні та транспортуванні</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2. </a:t>
            </a:r>
            <a:r>
              <a:rPr lang="uk-UA"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Важко або неможливо користуватись ними на сходах</a:t>
            </a:r>
            <a:r>
              <a:rPr lang="uk-UA" sz="2000" i="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 (є телескопічні)</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3. </a:t>
            </a:r>
            <a:r>
              <a:rPr lang="uk-UA"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Мала швидкість пересування з їх допомогою. </a:t>
            </a:r>
            <a:br>
              <a:rPr lang="uk-UA" sz="2000" i="1"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4. Незручно використовувати у вузьких проходах, на обмежених територіях або у натовпі людей.</a:t>
            </a:r>
            <a:br>
              <a:rPr lang="uk-UA" sz="2000" i="1" dirty="0">
                <a:effectLst/>
                <a:latin typeface="Times New Roman" panose="02020603050405020304" pitchFamily="18" charset="0"/>
                <a:ea typeface="Calibri" panose="020F0502020204030204" pitchFamily="34" charset="0"/>
                <a:cs typeface="Times New Roman" panose="02020603050405020304" pitchFamily="18" charset="0"/>
              </a:rPr>
            </a:b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Висота ходунків</a:t>
            </a:r>
            <a:r>
              <a:rPr lang="uk-UA" sz="2000" i="1" dirty="0">
                <a:latin typeface="Times New Roman" panose="02020603050405020304" pitchFamily="18" charset="0"/>
                <a:ea typeface="Calibri" panose="020F0502020204030204" pitchFamily="34" charset="0"/>
                <a:cs typeface="Times New Roman" panose="02020603050405020304" pitchFamily="18" charset="0"/>
              </a:rPr>
              <a:t> </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повинна відповідати рівню великого вертлюга стегнової кістки або на рівні </a:t>
            </a:r>
            <a:r>
              <a:rPr lang="uk-UA" sz="2000" i="1" dirty="0" err="1">
                <a:effectLst/>
                <a:latin typeface="Times New Roman" panose="02020603050405020304" pitchFamily="18" charset="0"/>
                <a:ea typeface="Calibri" panose="020F0502020204030204" pitchFamily="34" charset="0"/>
                <a:cs typeface="Times New Roman" panose="02020603050405020304" pitchFamily="18" charset="0"/>
              </a:rPr>
              <a:t>променево-зап</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000" i="1" dirty="0" err="1">
                <a:effectLst/>
                <a:latin typeface="Times New Roman" panose="02020603050405020304" pitchFamily="18" charset="0"/>
                <a:ea typeface="Calibri" panose="020F0502020204030204" pitchFamily="34" charset="0"/>
                <a:cs typeface="Times New Roman" panose="02020603050405020304" pitchFamily="18" charset="0"/>
              </a:rPr>
              <a:t>ясткового</a:t>
            </a:r>
            <a:r>
              <a:rPr lang="uk-UA" sz="2000" i="1" dirty="0">
                <a:effectLst/>
                <a:latin typeface="Times New Roman" panose="02020603050405020304" pitchFamily="18" charset="0"/>
                <a:ea typeface="Calibri" panose="020F0502020204030204" pitchFamily="34" charset="0"/>
                <a:cs typeface="Times New Roman" panose="02020603050405020304" pitchFamily="18" charset="0"/>
              </a:rPr>
              <a:t> суглоба, лікоть зігнутий 15-30°</a:t>
            </a:r>
            <a:br>
              <a:rPr lang="ru-UA" sz="2000" i="1" dirty="0">
                <a:effectLst/>
                <a:latin typeface="Calibri" panose="020F0502020204030204" pitchFamily="34" charset="0"/>
                <a:ea typeface="Calibri" panose="020F0502020204030204" pitchFamily="34" charset="0"/>
                <a:cs typeface="Times New Roman" panose="02020603050405020304" pitchFamily="18" charset="0"/>
              </a:rPr>
            </a:br>
            <a:endParaRPr lang="ru-UA" sz="2000" dirty="0"/>
          </a:p>
        </p:txBody>
      </p:sp>
    </p:spTree>
    <p:extLst>
      <p:ext uri="{BB962C8B-B14F-4D97-AF65-F5344CB8AC3E}">
        <p14:creationId xmlns:p14="http://schemas.microsoft.com/office/powerpoint/2010/main" val="1238132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26DF5E-9B29-4030-B01D-AB3D3A2AC303}"/>
              </a:ext>
            </a:extLst>
          </p:cNvPr>
          <p:cNvSpPr>
            <a:spLocks noGrp="1"/>
          </p:cNvSpPr>
          <p:nvPr>
            <p:ph type="title"/>
          </p:nvPr>
        </p:nvSpPr>
        <p:spPr/>
        <p:txBody>
          <a:bodyPr/>
          <a:lstStyle/>
          <a:p>
            <a:pPr algn="ctr"/>
            <a:r>
              <a:rPr lang="ru-RU" dirty="0"/>
              <a:t>Правила </a:t>
            </a:r>
            <a:r>
              <a:rPr lang="uk-UA" dirty="0"/>
              <a:t>поводження</a:t>
            </a:r>
            <a:r>
              <a:rPr lang="ru-RU" dirty="0"/>
              <a:t> з ходунками: </a:t>
            </a:r>
            <a:endParaRPr lang="ru-UA" dirty="0"/>
          </a:p>
        </p:txBody>
      </p:sp>
      <p:sp>
        <p:nvSpPr>
          <p:cNvPr id="3" name="Объект 2">
            <a:extLst>
              <a:ext uri="{FF2B5EF4-FFF2-40B4-BE49-F238E27FC236}">
                <a16:creationId xmlns:a16="http://schemas.microsoft.com/office/drawing/2014/main" id="{83112309-2F63-46B6-AAEB-D5A39EE34A2E}"/>
              </a:ext>
            </a:extLst>
          </p:cNvPr>
          <p:cNvSpPr>
            <a:spLocks noGrp="1"/>
          </p:cNvSpPr>
          <p:nvPr>
            <p:ph idx="1"/>
          </p:nvPr>
        </p:nvSpPr>
        <p:spPr/>
        <p:txBody>
          <a:bodyPr>
            <a:normAutofit fontScale="92500" lnSpcReduction="10000"/>
          </a:bodyPr>
          <a:lstStyle/>
          <a:p>
            <a:r>
              <a:rPr lang="uk-UA" dirty="0"/>
              <a:t>не нахиляти ходунки; </a:t>
            </a:r>
          </a:p>
          <a:p>
            <a:r>
              <a:rPr lang="uk-UA" dirty="0"/>
              <a:t>ходити з прямою спиною; </a:t>
            </a:r>
          </a:p>
          <a:p>
            <a:r>
              <a:rPr lang="uk-UA" dirty="0"/>
              <a:t>перебувати всередині ходунків; </a:t>
            </a:r>
          </a:p>
          <a:p>
            <a:r>
              <a:rPr lang="uk-UA" dirty="0"/>
              <a:t>не виставляти їх занадто далеко вперед; </a:t>
            </a:r>
          </a:p>
          <a:p>
            <a:r>
              <a:rPr lang="uk-UA" dirty="0"/>
              <a:t>уникати підйомів по сходах або ескалаторах з ними; </a:t>
            </a:r>
          </a:p>
          <a:p>
            <a:r>
              <a:rPr lang="uk-UA" dirty="0"/>
              <a:t>розподіляти масу тіла рівномірно, не завалюйтесь на одну сторону конструкції, бо можна впасти;  </a:t>
            </a:r>
          </a:p>
          <a:p>
            <a:r>
              <a:rPr lang="uk-UA" dirty="0"/>
              <a:t>уникати мокрих та вологих поверхонь; </a:t>
            </a:r>
          </a:p>
          <a:p>
            <a:r>
              <a:rPr lang="uk-UA" dirty="0"/>
              <a:t>не варто ходити з запамороченнями голови; </a:t>
            </a:r>
          </a:p>
          <a:p>
            <a:r>
              <a:rPr lang="uk-UA" dirty="0"/>
              <a:t>уникати несправних ходунків. </a:t>
            </a:r>
          </a:p>
        </p:txBody>
      </p:sp>
    </p:spTree>
    <p:extLst>
      <p:ext uri="{BB962C8B-B14F-4D97-AF65-F5344CB8AC3E}">
        <p14:creationId xmlns:p14="http://schemas.microsoft.com/office/powerpoint/2010/main" val="202215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38EA17-F14C-4931-BE82-34E9C3A981E9}"/>
              </a:ext>
            </a:extLst>
          </p:cNvPr>
          <p:cNvSpPr>
            <a:spLocks noGrp="1"/>
          </p:cNvSpPr>
          <p:nvPr>
            <p:ph type="title"/>
          </p:nvPr>
        </p:nvSpPr>
        <p:spPr/>
        <p:txBody>
          <a:bodyPr/>
          <a:lstStyle/>
          <a:p>
            <a:pPr algn="ctr"/>
            <a:r>
              <a:rPr lang="uk-UA" dirty="0"/>
              <a:t>Вставати/сідати/переміщення</a:t>
            </a:r>
            <a:endParaRPr lang="ru-UA" dirty="0"/>
          </a:p>
        </p:txBody>
      </p:sp>
      <p:pic>
        <p:nvPicPr>
          <p:cNvPr id="4" name="Picture 2" descr="Как ходить и вставать с помощью ходунков?">
            <a:extLst>
              <a:ext uri="{FF2B5EF4-FFF2-40B4-BE49-F238E27FC236}">
                <a16:creationId xmlns:a16="http://schemas.microsoft.com/office/drawing/2014/main" id="{F803F4DF-FD5F-4A46-996D-B22DA3D661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4580" y="1690688"/>
            <a:ext cx="40462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44E1611E-20F0-4C21-B126-04673F036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04" t="28664" r="10699" b="31250"/>
          <a:stretch/>
        </p:blipFill>
        <p:spPr bwMode="auto">
          <a:xfrm>
            <a:off x="7013019" y="2984915"/>
            <a:ext cx="2769405" cy="234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33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5673D2-1974-4579-9B4A-F083F4BE9DAF}"/>
              </a:ext>
            </a:extLst>
          </p:cNvPr>
          <p:cNvSpPr>
            <a:spLocks noGrp="1"/>
          </p:cNvSpPr>
          <p:nvPr>
            <p:ph type="title"/>
          </p:nvPr>
        </p:nvSpPr>
        <p:spPr>
          <a:xfrm>
            <a:off x="838200" y="365126"/>
            <a:ext cx="10515600" cy="577410"/>
          </a:xfrm>
        </p:spPr>
        <p:txBody>
          <a:bodyPr>
            <a:noAutofit/>
          </a:bodyPr>
          <a:lstStyle/>
          <a:p>
            <a:pPr algn="ctr"/>
            <a:r>
              <a:rPr lang="uk-UA" sz="3600" b="1" dirty="0"/>
              <a:t>Піднімання на бордюр за допомогою ходунків</a:t>
            </a:r>
            <a:endParaRPr lang="ru-UA" sz="3600" b="1" dirty="0"/>
          </a:p>
        </p:txBody>
      </p:sp>
      <p:sp>
        <p:nvSpPr>
          <p:cNvPr id="3" name="Объект 2">
            <a:extLst>
              <a:ext uri="{FF2B5EF4-FFF2-40B4-BE49-F238E27FC236}">
                <a16:creationId xmlns:a16="http://schemas.microsoft.com/office/drawing/2014/main" id="{5DB3C569-75B5-48D6-8CE0-5385C7C89FBA}"/>
              </a:ext>
            </a:extLst>
          </p:cNvPr>
          <p:cNvSpPr>
            <a:spLocks noGrp="1"/>
          </p:cNvSpPr>
          <p:nvPr>
            <p:ph idx="1"/>
          </p:nvPr>
        </p:nvSpPr>
        <p:spPr>
          <a:xfrm>
            <a:off x="838200" y="1125415"/>
            <a:ext cx="10515600" cy="5051548"/>
          </a:xfrm>
        </p:spPr>
        <p:txBody>
          <a:bodyPr/>
          <a:lstStyle/>
          <a:p>
            <a:pPr algn="just"/>
            <a:r>
              <a:rPr lang="uk-UA" u="sng" dirty="0"/>
              <a:t>Якщо бордюр невисокий (до 10см)</a:t>
            </a:r>
            <a:r>
              <a:rPr lang="uk-UA" dirty="0"/>
              <a:t>, пацієнт повинен поставити ходунки на нього, поставити сильнішу ногу на бордюр і підняти на нього весь тулуб, використовуючи і нижню, і верхні кінцівки, одночасно піднімаючи і слабшу ногу.</a:t>
            </a:r>
          </a:p>
          <a:p>
            <a:pPr algn="just"/>
            <a:r>
              <a:rPr lang="uk-UA" u="sng" dirty="0"/>
              <a:t>Якщо бордюр має висоту 15-20 см</a:t>
            </a:r>
            <a:r>
              <a:rPr lang="uk-UA" dirty="0"/>
              <a:t>, пацієнт повинен повернутися до нього спиною і поставити ходунки перед собою. Потім поставити сильнішу ногу на бордюр і підняти тулуб, одночасно піднімаючи і ходунки, і слабшу кінцівку. Після цього пацієнт задкує від краю бордюру й розвертається, щоб продовжити ходу по прямій. </a:t>
            </a:r>
            <a:endParaRPr lang="ru-UA" dirty="0"/>
          </a:p>
        </p:txBody>
      </p:sp>
    </p:spTree>
    <p:extLst>
      <p:ext uri="{BB962C8B-B14F-4D97-AF65-F5344CB8AC3E}">
        <p14:creationId xmlns:p14="http://schemas.microsoft.com/office/powerpoint/2010/main" val="5777796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502</TotalTime>
  <Words>1706</Words>
  <Application>Microsoft Office PowerPoint</Application>
  <PresentationFormat>Широкоэкранный</PresentationFormat>
  <Paragraphs>67</Paragraphs>
  <Slides>24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Calibri</vt:lpstr>
      <vt:lpstr>Calibri Light</vt:lpstr>
      <vt:lpstr>Courier New</vt:lpstr>
      <vt:lpstr>Google Sans</vt:lpstr>
      <vt:lpstr>Times New Roman</vt:lpstr>
      <vt:lpstr>Тема Office</vt:lpstr>
      <vt:lpstr>ДОПОМІЖНІ ЗАСОБИ ПЕРЕСУВАННЯ</vt:lpstr>
      <vt:lpstr>     Допоміжні засоби пересування – це засоби, які використовуються для збільшення незалежності пацієнта, для розширення його функціональних можливостей, для обмеження фізичного навантаження на одну або обидві нижні кінцівки, а також для досягнення максимальної мобільності. Використовуючи той чи інший допоміжний засіб, пацієнт компенсує знижену  або втрачену можливість пересуватися самостійно. </vt:lpstr>
      <vt:lpstr>Переваги використання допоміжних засобів пересування</vt:lpstr>
      <vt:lpstr>Ходунки – сконструйована спеціальним чином металева рама з ручками для опори</vt:lpstr>
      <vt:lpstr>При виборі необхідно враховувати такі моменти: </vt:lpstr>
      <vt:lpstr>Ходунки без коліс/з колесами</vt:lpstr>
      <vt:lpstr>Правила поводження з ходунками: </vt:lpstr>
      <vt:lpstr>Вставати/сідати/переміщення</vt:lpstr>
      <vt:lpstr>Піднімання на бордюр за допомогою ходунків</vt:lpstr>
      <vt:lpstr>Спуск із бордюру за допомогою ходунків</vt:lpstr>
      <vt:lpstr>Пахвові милиці</vt:lpstr>
      <vt:lpstr>Презентация PowerPoint</vt:lpstr>
      <vt:lpstr>Презентация PowerPoint</vt:lpstr>
      <vt:lpstr>Милиці з підлокітниками (Канадські)</vt:lpstr>
      <vt:lpstr>Підйом та спуск по сходам</vt:lpstr>
      <vt:lpstr>Моделі пересування з допоміжними засобами</vt:lpstr>
      <vt:lpstr>Палиці одноопорні, трьохопорні, чотитьохопорні Фінальний етап, коли пацієнт переходить до самостійної ходьби  </vt:lpstr>
      <vt:lpstr>Презентация PowerPoint</vt:lpstr>
      <vt:lpstr>Пояс для переміщення пацієнта </vt:lpstr>
      <vt:lpstr>Пересування при супроводженні та страхуванні пацієнта під час ходьби</vt:lpstr>
      <vt:lpstr>Презентация PowerPoint</vt:lpstr>
      <vt:lpstr>Презентация PowerPoint</vt:lpstr>
      <vt:lpstr>Паралельні бруси</vt:lpstr>
      <vt:lpstr>Питання для самостійного опрацювання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ДОПОМІЖНІ ЗАСОБИ ПЕРЕСУВАННЯ</dc:title>
  <dc:creator>Елена Бессарабова</dc:creator>
  <cp:lastModifiedBy>Елена Бессарабова</cp:lastModifiedBy>
  <cp:revision>10</cp:revision>
  <dcterms:created xsi:type="dcterms:W3CDTF">2025-10-05T15:20:08Z</dcterms:created>
  <dcterms:modified xsi:type="dcterms:W3CDTF">2025-10-07T11:13:46Z</dcterms:modified>
</cp:coreProperties>
</file>