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8" r:id="rId1"/>
  </p:sldMasterIdLst>
  <p:notesMasterIdLst>
    <p:notesMasterId r:id="rId8"/>
  </p:notesMasterIdLst>
  <p:sldIdLst>
    <p:sldId id="257" r:id="rId2"/>
    <p:sldId id="315" r:id="rId3"/>
    <p:sldId id="332" r:id="rId4"/>
    <p:sldId id="293" r:id="rId5"/>
    <p:sldId id="323" r:id="rId6"/>
    <p:sldId id="297" r:id="rId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651" autoAdjust="0"/>
    <p:restoredTop sz="94660"/>
  </p:normalViewPr>
  <p:slideViewPr>
    <p:cSldViewPr snapToGrid="0">
      <p:cViewPr varScale="1">
        <p:scale>
          <a:sx n="61" d="100"/>
          <a:sy n="61" d="100"/>
        </p:scale>
        <p:origin x="91" y="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C85A97-71E1-498F-8EC2-FF17FC491292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8EAC0DF8-6C31-4F57-B41A-68ACCB9A6EA3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1983 р. Генеральна Асамблея ООН створила Міжнародну комісію з довкілля та розвитку (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World Commission on Environment and Development, WCED).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Голова Комісії - прем’єр-міністр Норвегії Г. </a:t>
          </a:r>
          <a:r>
            <a:rPr lang="uk-UA">
              <a:latin typeface="Times New Roman" panose="02020603050405020304" pitchFamily="18" charset="0"/>
              <a:cs typeface="Times New Roman" panose="02020603050405020304" pitchFamily="18" charset="0"/>
            </a:rPr>
            <a:t>Х. </a:t>
          </a:r>
          <a:r>
            <a:rPr lang="uk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Брундтланд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UA" dirty="0"/>
        </a:p>
      </dgm:t>
    </dgm:pt>
    <dgm:pt modelId="{54229193-1215-4D38-9B66-168E8BD909AF}" type="parTrans" cxnId="{2811A7F9-B9F5-41C4-A49D-E2F2D77A83E3}">
      <dgm:prSet/>
      <dgm:spPr/>
      <dgm:t>
        <a:bodyPr/>
        <a:lstStyle/>
        <a:p>
          <a:endParaRPr lang="ru-UA"/>
        </a:p>
      </dgm:t>
    </dgm:pt>
    <dgm:pt modelId="{E74B9C96-E16E-449B-917B-DC2749963E35}" type="sibTrans" cxnId="{2811A7F9-B9F5-41C4-A49D-E2F2D77A83E3}">
      <dgm:prSet/>
      <dgm:spPr/>
      <dgm:t>
        <a:bodyPr/>
        <a:lstStyle/>
        <a:p>
          <a:endParaRPr lang="ru-UA"/>
        </a:p>
      </dgm:t>
    </dgm:pt>
    <dgm:pt modelId="{ABB63779-21F7-4C9C-8715-DC9036A2CC72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До завдань Комісії входило розроблення основних принципів, показників сталого розвитку, а також глобальної еколого-економічної програми дій</a:t>
          </a:r>
          <a:endParaRPr lang="ru-UA" dirty="0"/>
        </a:p>
      </dgm:t>
    </dgm:pt>
    <dgm:pt modelId="{6C0BADAC-68D3-4E08-916A-5EDC11BB15B6}" type="parTrans" cxnId="{7E6C9041-429C-43AD-9607-E9B12F587C98}">
      <dgm:prSet/>
      <dgm:spPr/>
      <dgm:t>
        <a:bodyPr/>
        <a:lstStyle/>
        <a:p>
          <a:endParaRPr lang="ru-UA"/>
        </a:p>
      </dgm:t>
    </dgm:pt>
    <dgm:pt modelId="{6DA31796-2499-4ED8-9284-7AA0011E913F}" type="sibTrans" cxnId="{7E6C9041-429C-43AD-9607-E9B12F587C98}">
      <dgm:prSet/>
      <dgm:spPr/>
      <dgm:t>
        <a:bodyPr/>
        <a:lstStyle/>
        <a:p>
          <a:endParaRPr lang="ru-UA"/>
        </a:p>
      </dgm:t>
    </dgm:pt>
    <dgm:pt modelId="{187CF2DD-43B7-43E5-B904-CD3C1F172877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У 1987 р. за результатами роботи Комісії Г. Х. </a:t>
          </a:r>
          <a:r>
            <a:rPr lang="uk-UA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Брундтланд</a:t>
          </a:r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 -доповідь «Наше спільне майбутнє» («</a:t>
          </a:r>
          <a:r>
            <a:rPr lang="en-US" dirty="0">
              <a:latin typeface="Times New Roman" panose="02020603050405020304" pitchFamily="18" charset="0"/>
              <a:cs typeface="Times New Roman" panose="02020603050405020304" pitchFamily="18" charset="0"/>
            </a:rPr>
            <a:t>Our common future») </a:t>
          </a:r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dirty="0"/>
        </a:p>
      </dgm:t>
    </dgm:pt>
    <dgm:pt modelId="{A08B6961-8E1A-49BA-AA5F-A13036213EC4}" type="parTrans" cxnId="{DE710014-0EA7-4322-9881-F2E51DFF63BA}">
      <dgm:prSet/>
      <dgm:spPr/>
      <dgm:t>
        <a:bodyPr/>
        <a:lstStyle/>
        <a:p>
          <a:endParaRPr lang="ru-UA"/>
        </a:p>
      </dgm:t>
    </dgm:pt>
    <dgm:pt modelId="{A443A079-A72B-4E26-8107-77635E038EA4}" type="sibTrans" cxnId="{DE710014-0EA7-4322-9881-F2E51DFF63BA}">
      <dgm:prSet/>
      <dgm:spPr/>
      <dgm:t>
        <a:bodyPr/>
        <a:lstStyle/>
        <a:p>
          <a:endParaRPr lang="ru-UA"/>
        </a:p>
      </dgm:t>
    </dgm:pt>
    <dgm:pt modelId="{68E2EAA0-45CE-4ADC-80E7-D2EC168374A8}">
      <dgm:prSet phldrT="[Текст]"/>
      <dgm:spPr/>
      <dgm:t>
        <a:bodyPr/>
        <a:lstStyle/>
        <a:p>
          <a:r>
            <a:rPr lang="uk-UA" dirty="0">
              <a:latin typeface="Times New Roman" panose="02020603050405020304" pitchFamily="18" charset="0"/>
              <a:cs typeface="Times New Roman" panose="02020603050405020304" pitchFamily="18" charset="0"/>
            </a:rPr>
            <a:t>Вперше точно визначено поняття сталого розвитку, що трактується як розвиток, за якого нинішні покоління задовольняють свої потреби, при цьому не ставлячи під загрозу можливість задовольняти потреби майбутніх поколінь.</a:t>
          </a:r>
          <a:endParaRPr lang="ru-UA" dirty="0"/>
        </a:p>
      </dgm:t>
    </dgm:pt>
    <dgm:pt modelId="{813F2A76-22C1-4C4F-8B5E-913F07C8AC5A}" type="parTrans" cxnId="{0528B8A8-9540-4063-ACAB-E36048060172}">
      <dgm:prSet/>
      <dgm:spPr/>
      <dgm:t>
        <a:bodyPr/>
        <a:lstStyle/>
        <a:p>
          <a:endParaRPr lang="ru-UA"/>
        </a:p>
      </dgm:t>
    </dgm:pt>
    <dgm:pt modelId="{4EB995BC-2E86-47E2-A87E-3C4912019E92}" type="sibTrans" cxnId="{0528B8A8-9540-4063-ACAB-E36048060172}">
      <dgm:prSet/>
      <dgm:spPr/>
      <dgm:t>
        <a:bodyPr/>
        <a:lstStyle/>
        <a:p>
          <a:endParaRPr lang="ru-UA"/>
        </a:p>
      </dgm:t>
    </dgm:pt>
    <dgm:pt modelId="{EBD9702C-7AD4-42AF-A562-8E6D8B02B223}" type="pres">
      <dgm:prSet presAssocID="{50C85A97-71E1-498F-8EC2-FF17FC491292}" presName="linear" presStyleCnt="0">
        <dgm:presLayoutVars>
          <dgm:dir/>
          <dgm:resizeHandles val="exact"/>
        </dgm:presLayoutVars>
      </dgm:prSet>
      <dgm:spPr/>
    </dgm:pt>
    <dgm:pt modelId="{F4B612A7-511C-411C-A881-C868830ADBD7}" type="pres">
      <dgm:prSet presAssocID="{8EAC0DF8-6C31-4F57-B41A-68ACCB9A6EA3}" presName="comp" presStyleCnt="0"/>
      <dgm:spPr/>
    </dgm:pt>
    <dgm:pt modelId="{435C3198-9745-4FCE-9EC3-7FC83B44FAF4}" type="pres">
      <dgm:prSet presAssocID="{8EAC0DF8-6C31-4F57-B41A-68ACCB9A6EA3}" presName="box" presStyleLbl="node1" presStyleIdx="0" presStyleCnt="2"/>
      <dgm:spPr/>
    </dgm:pt>
    <dgm:pt modelId="{EA8D8EC9-03D2-4350-BF94-AB175BCC1F5F}" type="pres">
      <dgm:prSet presAssocID="{8EAC0DF8-6C31-4F57-B41A-68ACCB9A6EA3}" presName="img" presStyleLbl="fgImgPlace1" presStyleIdx="0" presStyleCnt="2" custLinFactNeighborX="-3435" custLinFactNeighborY="-1691"/>
      <dgm:spPr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</dgm:spPr>
    </dgm:pt>
    <dgm:pt modelId="{C2C6811B-3528-4DB4-AF34-2B0FE7E71E36}" type="pres">
      <dgm:prSet presAssocID="{8EAC0DF8-6C31-4F57-B41A-68ACCB9A6EA3}" presName="text" presStyleLbl="node1" presStyleIdx="0" presStyleCnt="2">
        <dgm:presLayoutVars>
          <dgm:bulletEnabled val="1"/>
        </dgm:presLayoutVars>
      </dgm:prSet>
      <dgm:spPr/>
    </dgm:pt>
    <dgm:pt modelId="{A306C520-4D37-46F1-8821-357521528318}" type="pres">
      <dgm:prSet presAssocID="{E74B9C96-E16E-449B-917B-DC2749963E35}" presName="spacer" presStyleCnt="0"/>
      <dgm:spPr/>
    </dgm:pt>
    <dgm:pt modelId="{72C4AB6E-0435-46E2-9E82-2897D74BD9AA}" type="pres">
      <dgm:prSet presAssocID="{187CF2DD-43B7-43E5-B904-CD3C1F172877}" presName="comp" presStyleCnt="0"/>
      <dgm:spPr/>
    </dgm:pt>
    <dgm:pt modelId="{33C623DE-786A-46DC-82E1-96A1EB5E5D5F}" type="pres">
      <dgm:prSet presAssocID="{187CF2DD-43B7-43E5-B904-CD3C1F172877}" presName="box" presStyleLbl="node1" presStyleIdx="1" presStyleCnt="2"/>
      <dgm:spPr/>
    </dgm:pt>
    <dgm:pt modelId="{86124FC7-4867-423A-9E94-CA6246DDE125}" type="pres">
      <dgm:prSet presAssocID="{187CF2DD-43B7-43E5-B904-CD3C1F172877}" presName="img" presStyleLbl="fgImgPlace1" presStyleIdx="1" presStyleCnt="2"/>
      <dgm:spPr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</dgm:spPr>
    </dgm:pt>
    <dgm:pt modelId="{57B3D22F-7EA6-430E-86DF-1E27EEBDC299}" type="pres">
      <dgm:prSet presAssocID="{187CF2DD-43B7-43E5-B904-CD3C1F172877}" presName="text" presStyleLbl="node1" presStyleIdx="1" presStyleCnt="2">
        <dgm:presLayoutVars>
          <dgm:bulletEnabled val="1"/>
        </dgm:presLayoutVars>
      </dgm:prSet>
      <dgm:spPr/>
    </dgm:pt>
  </dgm:ptLst>
  <dgm:cxnLst>
    <dgm:cxn modelId="{CBE3AF00-2E9B-4698-A5CF-2C847A70E377}" type="presOf" srcId="{187CF2DD-43B7-43E5-B904-CD3C1F172877}" destId="{33C623DE-786A-46DC-82E1-96A1EB5E5D5F}" srcOrd="0" destOrd="0" presId="urn:microsoft.com/office/officeart/2005/8/layout/vList4"/>
    <dgm:cxn modelId="{DE710014-0EA7-4322-9881-F2E51DFF63BA}" srcId="{50C85A97-71E1-498F-8EC2-FF17FC491292}" destId="{187CF2DD-43B7-43E5-B904-CD3C1F172877}" srcOrd="1" destOrd="0" parTransId="{A08B6961-8E1A-49BA-AA5F-A13036213EC4}" sibTransId="{A443A079-A72B-4E26-8107-77635E038EA4}"/>
    <dgm:cxn modelId="{57101738-3FE7-4A6E-96B2-5D4FF2F61533}" type="presOf" srcId="{8EAC0DF8-6C31-4F57-B41A-68ACCB9A6EA3}" destId="{435C3198-9745-4FCE-9EC3-7FC83B44FAF4}" srcOrd="0" destOrd="0" presId="urn:microsoft.com/office/officeart/2005/8/layout/vList4"/>
    <dgm:cxn modelId="{7E6C9041-429C-43AD-9607-E9B12F587C98}" srcId="{8EAC0DF8-6C31-4F57-B41A-68ACCB9A6EA3}" destId="{ABB63779-21F7-4C9C-8715-DC9036A2CC72}" srcOrd="0" destOrd="0" parTransId="{6C0BADAC-68D3-4E08-916A-5EDC11BB15B6}" sibTransId="{6DA31796-2499-4ED8-9284-7AA0011E913F}"/>
    <dgm:cxn modelId="{307BD752-5E43-4CE8-97FF-7433EF9596E8}" type="presOf" srcId="{8EAC0DF8-6C31-4F57-B41A-68ACCB9A6EA3}" destId="{C2C6811B-3528-4DB4-AF34-2B0FE7E71E36}" srcOrd="1" destOrd="0" presId="urn:microsoft.com/office/officeart/2005/8/layout/vList4"/>
    <dgm:cxn modelId="{480BED8A-15EE-40F4-9843-57FB1F8F3707}" type="presOf" srcId="{68E2EAA0-45CE-4ADC-80E7-D2EC168374A8}" destId="{57B3D22F-7EA6-430E-86DF-1E27EEBDC299}" srcOrd="1" destOrd="1" presId="urn:microsoft.com/office/officeart/2005/8/layout/vList4"/>
    <dgm:cxn modelId="{0528B8A8-9540-4063-ACAB-E36048060172}" srcId="{187CF2DD-43B7-43E5-B904-CD3C1F172877}" destId="{68E2EAA0-45CE-4ADC-80E7-D2EC168374A8}" srcOrd="0" destOrd="0" parTransId="{813F2A76-22C1-4C4F-8B5E-913F07C8AC5A}" sibTransId="{4EB995BC-2E86-47E2-A87E-3C4912019E92}"/>
    <dgm:cxn modelId="{13EE07C6-81B2-4FF6-8697-C1D25065ECDD}" type="presOf" srcId="{ABB63779-21F7-4C9C-8715-DC9036A2CC72}" destId="{435C3198-9745-4FCE-9EC3-7FC83B44FAF4}" srcOrd="0" destOrd="1" presId="urn:microsoft.com/office/officeart/2005/8/layout/vList4"/>
    <dgm:cxn modelId="{CC3A8ED0-34A4-4E2B-9683-9FA7973BED17}" type="presOf" srcId="{68E2EAA0-45CE-4ADC-80E7-D2EC168374A8}" destId="{33C623DE-786A-46DC-82E1-96A1EB5E5D5F}" srcOrd="0" destOrd="1" presId="urn:microsoft.com/office/officeart/2005/8/layout/vList4"/>
    <dgm:cxn modelId="{2D3812DA-E1B1-4D67-A497-2F137BB87960}" type="presOf" srcId="{50C85A97-71E1-498F-8EC2-FF17FC491292}" destId="{EBD9702C-7AD4-42AF-A562-8E6D8B02B223}" srcOrd="0" destOrd="0" presId="urn:microsoft.com/office/officeart/2005/8/layout/vList4"/>
    <dgm:cxn modelId="{326928F1-8E43-47DF-A5C1-1F2920DC9EF3}" type="presOf" srcId="{ABB63779-21F7-4C9C-8715-DC9036A2CC72}" destId="{C2C6811B-3528-4DB4-AF34-2B0FE7E71E36}" srcOrd="1" destOrd="1" presId="urn:microsoft.com/office/officeart/2005/8/layout/vList4"/>
    <dgm:cxn modelId="{2811A7F9-B9F5-41C4-A49D-E2F2D77A83E3}" srcId="{50C85A97-71E1-498F-8EC2-FF17FC491292}" destId="{8EAC0DF8-6C31-4F57-B41A-68ACCB9A6EA3}" srcOrd="0" destOrd="0" parTransId="{54229193-1215-4D38-9B66-168E8BD909AF}" sibTransId="{E74B9C96-E16E-449B-917B-DC2749963E35}"/>
    <dgm:cxn modelId="{BC9E2BFC-2BFC-434A-816C-D20375C28C1E}" type="presOf" srcId="{187CF2DD-43B7-43E5-B904-CD3C1F172877}" destId="{57B3D22F-7EA6-430E-86DF-1E27EEBDC299}" srcOrd="1" destOrd="0" presId="urn:microsoft.com/office/officeart/2005/8/layout/vList4"/>
    <dgm:cxn modelId="{55F4DFC0-8BEA-4C29-A11C-52B83B456C17}" type="presParOf" srcId="{EBD9702C-7AD4-42AF-A562-8E6D8B02B223}" destId="{F4B612A7-511C-411C-A881-C868830ADBD7}" srcOrd="0" destOrd="0" presId="urn:microsoft.com/office/officeart/2005/8/layout/vList4"/>
    <dgm:cxn modelId="{5351ABDA-E8C9-4C4E-9143-B3CC47C14CB2}" type="presParOf" srcId="{F4B612A7-511C-411C-A881-C868830ADBD7}" destId="{435C3198-9745-4FCE-9EC3-7FC83B44FAF4}" srcOrd="0" destOrd="0" presId="urn:microsoft.com/office/officeart/2005/8/layout/vList4"/>
    <dgm:cxn modelId="{A25FFAEC-393D-4443-B894-41DFAC4BCB4F}" type="presParOf" srcId="{F4B612A7-511C-411C-A881-C868830ADBD7}" destId="{EA8D8EC9-03D2-4350-BF94-AB175BCC1F5F}" srcOrd="1" destOrd="0" presId="urn:microsoft.com/office/officeart/2005/8/layout/vList4"/>
    <dgm:cxn modelId="{DD3420FC-D3A2-4FA9-BA65-7084EFDBE783}" type="presParOf" srcId="{F4B612A7-511C-411C-A881-C868830ADBD7}" destId="{C2C6811B-3528-4DB4-AF34-2B0FE7E71E36}" srcOrd="2" destOrd="0" presId="urn:microsoft.com/office/officeart/2005/8/layout/vList4"/>
    <dgm:cxn modelId="{A47094F3-FB3C-401A-82CC-AB8B30A54B80}" type="presParOf" srcId="{EBD9702C-7AD4-42AF-A562-8E6D8B02B223}" destId="{A306C520-4D37-46F1-8821-357521528318}" srcOrd="1" destOrd="0" presId="urn:microsoft.com/office/officeart/2005/8/layout/vList4"/>
    <dgm:cxn modelId="{91F60E48-2431-4A86-B671-7D57DF876B84}" type="presParOf" srcId="{EBD9702C-7AD4-42AF-A562-8E6D8B02B223}" destId="{72C4AB6E-0435-46E2-9E82-2897D74BD9AA}" srcOrd="2" destOrd="0" presId="urn:microsoft.com/office/officeart/2005/8/layout/vList4"/>
    <dgm:cxn modelId="{A6FC60B4-AA50-47CC-91C1-BD5C2F2A700A}" type="presParOf" srcId="{72C4AB6E-0435-46E2-9E82-2897D74BD9AA}" destId="{33C623DE-786A-46DC-82E1-96A1EB5E5D5F}" srcOrd="0" destOrd="0" presId="urn:microsoft.com/office/officeart/2005/8/layout/vList4"/>
    <dgm:cxn modelId="{B2B51275-7C94-437E-BA20-C132498F5558}" type="presParOf" srcId="{72C4AB6E-0435-46E2-9E82-2897D74BD9AA}" destId="{86124FC7-4867-423A-9E94-CA6246DDE125}" srcOrd="1" destOrd="0" presId="urn:microsoft.com/office/officeart/2005/8/layout/vList4"/>
    <dgm:cxn modelId="{A2149566-2E70-4911-B897-DA67B666D729}" type="presParOf" srcId="{72C4AB6E-0435-46E2-9E82-2897D74BD9AA}" destId="{57B3D22F-7EA6-430E-86DF-1E27EEBDC299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021AAB9-0003-4EA4-B042-3299360DA58E}" type="doc">
      <dgm:prSet loTypeId="urn:microsoft.com/office/officeart/2009/3/layout/FramedText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UA"/>
        </a:p>
      </dgm:t>
    </dgm:pt>
    <dgm:pt modelId="{1E56965B-1A42-4249-8EDE-C0180AD8F19A}">
      <dgm:prSet phldrT="[Текст]" custT="1"/>
      <dgm:spPr/>
      <dgm:t>
        <a:bodyPr/>
        <a:lstStyle/>
        <a:p>
          <a:pPr>
            <a:buFont typeface="Wingdings" panose="05000000000000000000" pitchFamily="2" charset="2"/>
            <a:buChar char="q"/>
          </a:pP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розвиток: визнання 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необхідності балансу між економічним зростанням, соціальною справедливістю та охороною навколишнього середовища.</a:t>
          </a:r>
        </a:p>
        <a:p>
          <a:pPr>
            <a:buFont typeface="Wingdings" panose="05000000000000000000" pitchFamily="2" charset="2"/>
            <a:buChar char="q"/>
          </a:pP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27 принципів сталого розвитку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, що визначають напрями для реалізації концепції сталого розвитку, такі як збереження природних ресурсів, мінімізація забруднення та захист біорізноманіття.</a:t>
          </a:r>
        </a:p>
        <a:p>
          <a:pPr>
            <a:buFont typeface="Wingdings" panose="05000000000000000000" pitchFamily="2" charset="2"/>
            <a:buChar char="q"/>
          </a:pP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Міжнародне співробітництво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: важливість спільних зусиль держав, організацій та громадянського суспільства для вирішення глобальних екологічних проблем.</a:t>
          </a:r>
        </a:p>
        <a:p>
          <a:pPr>
            <a:buFont typeface="Wingdings" panose="05000000000000000000" pitchFamily="2" charset="2"/>
            <a:buChar char="q"/>
          </a:pP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 держав 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за вплив їхньої діяльності на навколишнє середовище, у тому числі за транскордонні екологічні наслідки.</a:t>
          </a:r>
        </a:p>
        <a:p>
          <a:pPr>
            <a:buFont typeface="Wingdings" panose="05000000000000000000" pitchFamily="2" charset="2"/>
            <a:buChar char="q"/>
          </a:pP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Залучення громадян </a:t>
          </a:r>
          <a:r>
            <a:rPr lang="uk-UA" sz="1600" b="0" dirty="0">
              <a:latin typeface="Times New Roman" panose="02020603050405020304" pitchFamily="18" charset="0"/>
              <a:cs typeface="Times New Roman" panose="02020603050405020304" pitchFamily="18" charset="0"/>
            </a:rPr>
            <a:t>до</a:t>
          </a: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участі у прийнятті екологічних рішень та реалізації сталого розвитку.</a:t>
          </a:r>
        </a:p>
        <a:p>
          <a:pPr>
            <a:buFont typeface="Wingdings" panose="05000000000000000000" pitchFamily="2" charset="2"/>
            <a:buChar char="q"/>
          </a:pPr>
          <a:r>
            <a:rPr lang="uk-UA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Боротьба з бідністю,  </a:t>
          </a:r>
          <a:r>
            <a:rPr lang="uk-UA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визнання зв'язку між бідністю та погіршенням стану навколишнього середовища та необхідності зменшення розриву в рівні життя між народами.</a:t>
          </a:r>
          <a:endParaRPr lang="ru-UA" sz="1600" dirty="0"/>
        </a:p>
      </dgm:t>
    </dgm:pt>
    <dgm:pt modelId="{CEA0E263-BB35-4E0C-BC18-B14E48F90FD8}" type="parTrans" cxnId="{286BA6B5-61BC-4C7A-8EF5-6D6B4A49E65F}">
      <dgm:prSet/>
      <dgm:spPr/>
      <dgm:t>
        <a:bodyPr/>
        <a:lstStyle/>
        <a:p>
          <a:endParaRPr lang="ru-UA"/>
        </a:p>
      </dgm:t>
    </dgm:pt>
    <dgm:pt modelId="{6424FA7D-D87D-4F0C-9D46-3BB19AFE4D85}" type="sibTrans" cxnId="{286BA6B5-61BC-4C7A-8EF5-6D6B4A49E65F}">
      <dgm:prSet/>
      <dgm:spPr/>
      <dgm:t>
        <a:bodyPr/>
        <a:lstStyle/>
        <a:p>
          <a:endParaRPr lang="ru-UA"/>
        </a:p>
      </dgm:t>
    </dgm:pt>
    <dgm:pt modelId="{B280F46F-FA0F-4626-8FA1-91AFA803B20B}" type="pres">
      <dgm:prSet presAssocID="{1021AAB9-0003-4EA4-B042-3299360DA58E}" presName="Name0" presStyleCnt="0">
        <dgm:presLayoutVars>
          <dgm:chMax/>
          <dgm:chPref/>
          <dgm:dir/>
        </dgm:presLayoutVars>
      </dgm:prSet>
      <dgm:spPr/>
    </dgm:pt>
    <dgm:pt modelId="{A0EA0591-E794-4D47-8925-4E8A2CC12153}" type="pres">
      <dgm:prSet presAssocID="{1E56965B-1A42-4249-8EDE-C0180AD8F19A}" presName="composite" presStyleCnt="0">
        <dgm:presLayoutVars>
          <dgm:chMax/>
          <dgm:chPref/>
        </dgm:presLayoutVars>
      </dgm:prSet>
      <dgm:spPr/>
    </dgm:pt>
    <dgm:pt modelId="{152AE0C7-7266-4883-A516-A5315D6AD1EF}" type="pres">
      <dgm:prSet presAssocID="{1E56965B-1A42-4249-8EDE-C0180AD8F19A}" presName="Image" presStyleLbl="bgImgPlace1" presStyleIdx="0" presStyleCnt="1" custLinFactNeighborX="-26733" custLinFactNeighborY="-125"/>
      <dgm:spPr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</dgm:spPr>
    </dgm:pt>
    <dgm:pt modelId="{5ADEED8A-A7C6-48EC-B8EF-C8BB180817A3}" type="pres">
      <dgm:prSet presAssocID="{1E56965B-1A42-4249-8EDE-C0180AD8F19A}" presName="ParentText" presStyleLbl="revTx" presStyleIdx="0" presStyleCnt="1" custScaleX="122186" custScaleY="135330" custLinFactNeighborX="2565" custLinFactNeighborY="-14427">
        <dgm:presLayoutVars>
          <dgm:chMax val="0"/>
          <dgm:chPref val="0"/>
          <dgm:bulletEnabled val="1"/>
        </dgm:presLayoutVars>
      </dgm:prSet>
      <dgm:spPr/>
    </dgm:pt>
    <dgm:pt modelId="{5E0E7D9E-ACD4-49BD-824D-A6BF20821A3D}" type="pres">
      <dgm:prSet presAssocID="{1E56965B-1A42-4249-8EDE-C0180AD8F19A}" presName="tlFrame" presStyleLbl="node1" presStyleIdx="0" presStyleCnt="4" custLinFactNeighborX="-25300" custLinFactNeighborY="-59018"/>
      <dgm:spPr/>
    </dgm:pt>
    <dgm:pt modelId="{BF9B2C41-7D9E-4456-A31A-4E6662BA42E0}" type="pres">
      <dgm:prSet presAssocID="{1E56965B-1A42-4249-8EDE-C0180AD8F19A}" presName="trFrame" presStyleLbl="node1" presStyleIdx="1" presStyleCnt="4" custLinFactNeighborX="22489" custLinFactNeighborY="-51149"/>
      <dgm:spPr/>
    </dgm:pt>
    <dgm:pt modelId="{F319B704-5F01-4429-96B0-8C39E285B1B9}" type="pres">
      <dgm:prSet presAssocID="{1E56965B-1A42-4249-8EDE-C0180AD8F19A}" presName="blFrame" presStyleLbl="node1" presStyleIdx="2" presStyleCnt="4" custLinFactNeighborX="-17991" custLinFactNeighborY="-17987"/>
      <dgm:spPr/>
    </dgm:pt>
    <dgm:pt modelId="{3575D855-B457-4125-BF68-225D89AC11A3}" type="pres">
      <dgm:prSet presAssocID="{1E56965B-1A42-4249-8EDE-C0180AD8F19A}" presName="brFrame" presStyleLbl="node1" presStyleIdx="3" presStyleCnt="4" custLinFactNeighborX="24176" custLinFactNeighborY="2249"/>
      <dgm:spPr/>
    </dgm:pt>
  </dgm:ptLst>
  <dgm:cxnLst>
    <dgm:cxn modelId="{C702107E-FD15-4F98-B249-53986932F25F}" type="presOf" srcId="{1021AAB9-0003-4EA4-B042-3299360DA58E}" destId="{B280F46F-FA0F-4626-8FA1-91AFA803B20B}" srcOrd="0" destOrd="0" presId="urn:microsoft.com/office/officeart/2009/3/layout/FramedTextPicture"/>
    <dgm:cxn modelId="{286BA6B5-61BC-4C7A-8EF5-6D6B4A49E65F}" srcId="{1021AAB9-0003-4EA4-B042-3299360DA58E}" destId="{1E56965B-1A42-4249-8EDE-C0180AD8F19A}" srcOrd="0" destOrd="0" parTransId="{CEA0E263-BB35-4E0C-BC18-B14E48F90FD8}" sibTransId="{6424FA7D-D87D-4F0C-9D46-3BB19AFE4D85}"/>
    <dgm:cxn modelId="{7AB7E2FB-62FF-4EA3-8986-D5F7B0CD312F}" type="presOf" srcId="{1E56965B-1A42-4249-8EDE-C0180AD8F19A}" destId="{5ADEED8A-A7C6-48EC-B8EF-C8BB180817A3}" srcOrd="0" destOrd="0" presId="urn:microsoft.com/office/officeart/2009/3/layout/FramedTextPicture"/>
    <dgm:cxn modelId="{C93794EA-1952-4E44-A3DB-0343AC8A7938}" type="presParOf" srcId="{B280F46F-FA0F-4626-8FA1-91AFA803B20B}" destId="{A0EA0591-E794-4D47-8925-4E8A2CC12153}" srcOrd="0" destOrd="0" presId="urn:microsoft.com/office/officeart/2009/3/layout/FramedTextPicture"/>
    <dgm:cxn modelId="{B7567214-7092-46F9-82A2-0F07E5CFE8E8}" type="presParOf" srcId="{A0EA0591-E794-4D47-8925-4E8A2CC12153}" destId="{152AE0C7-7266-4883-A516-A5315D6AD1EF}" srcOrd="0" destOrd="0" presId="urn:microsoft.com/office/officeart/2009/3/layout/FramedTextPicture"/>
    <dgm:cxn modelId="{3B0DDCD1-4D5C-4E64-8EFE-112E68274BA2}" type="presParOf" srcId="{A0EA0591-E794-4D47-8925-4E8A2CC12153}" destId="{5ADEED8A-A7C6-48EC-B8EF-C8BB180817A3}" srcOrd="1" destOrd="0" presId="urn:microsoft.com/office/officeart/2009/3/layout/FramedTextPicture"/>
    <dgm:cxn modelId="{5827F7FF-1ECF-454A-BE89-C5217C55E7E4}" type="presParOf" srcId="{A0EA0591-E794-4D47-8925-4E8A2CC12153}" destId="{5E0E7D9E-ACD4-49BD-824D-A6BF20821A3D}" srcOrd="2" destOrd="0" presId="urn:microsoft.com/office/officeart/2009/3/layout/FramedTextPicture"/>
    <dgm:cxn modelId="{77ED7684-EE1E-4221-AC1A-5703184E8357}" type="presParOf" srcId="{A0EA0591-E794-4D47-8925-4E8A2CC12153}" destId="{BF9B2C41-7D9E-4456-A31A-4E6662BA42E0}" srcOrd="3" destOrd="0" presId="urn:microsoft.com/office/officeart/2009/3/layout/FramedTextPicture"/>
    <dgm:cxn modelId="{473B5FF4-4B3C-4B8B-8E77-D6EE9735ABEE}" type="presParOf" srcId="{A0EA0591-E794-4D47-8925-4E8A2CC12153}" destId="{F319B704-5F01-4429-96B0-8C39E285B1B9}" srcOrd="4" destOrd="0" presId="urn:microsoft.com/office/officeart/2009/3/layout/FramedTextPicture"/>
    <dgm:cxn modelId="{91BBC8A9-6EB7-43CE-BF34-832868EFEA6A}" type="presParOf" srcId="{A0EA0591-E794-4D47-8925-4E8A2CC12153}" destId="{3575D855-B457-4125-BF68-225D89AC11A3}" srcOrd="5" destOrd="0" presId="urn:microsoft.com/office/officeart/2009/3/layout/FramedText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5C3198-9745-4FCE-9EC3-7FC83B44FAF4}">
      <dsp:nvSpPr>
        <dsp:cNvPr id="0" name=""/>
        <dsp:cNvSpPr/>
      </dsp:nvSpPr>
      <dsp:spPr>
        <a:xfrm>
          <a:off x="0" y="0"/>
          <a:ext cx="11328788" cy="270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1983 р. Генеральна Асамблея ООН створила Міжнародну комісію з довкілля та розвитку (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World Commission on Environment and Development, WCED). </a:t>
          </a:r>
          <a:endParaRPr lang="ru-RU" sz="2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Голова Комісії - прем’єр-міністр Норвегії Г. </a:t>
          </a:r>
          <a:r>
            <a:rPr lang="uk-UA" sz="2600" kern="1200">
              <a:latin typeface="Times New Roman" panose="02020603050405020304" pitchFamily="18" charset="0"/>
              <a:cs typeface="Times New Roman" panose="02020603050405020304" pitchFamily="18" charset="0"/>
            </a:rPr>
            <a:t>Х. </a:t>
          </a:r>
          <a:r>
            <a:rPr lang="uk-UA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Брундтланд</a:t>
          </a: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 </a:t>
          </a:r>
          <a:endParaRPr lang="ru-UA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 завдань Комісії входило розроблення основних принципів, показників сталого розвитку, а також глобальної еколого-економічної програми дій</a:t>
          </a:r>
          <a:endParaRPr lang="ru-UA" sz="2000" kern="1200" dirty="0"/>
        </a:p>
      </dsp:txBody>
      <dsp:txXfrm>
        <a:off x="2536255" y="0"/>
        <a:ext cx="8792532" cy="2704979"/>
      </dsp:txXfrm>
    </dsp:sp>
    <dsp:sp modelId="{EA8D8EC9-03D2-4350-BF94-AB175BCC1F5F}">
      <dsp:nvSpPr>
        <dsp:cNvPr id="0" name=""/>
        <dsp:cNvSpPr/>
      </dsp:nvSpPr>
      <dsp:spPr>
        <a:xfrm>
          <a:off x="192669" y="233904"/>
          <a:ext cx="2265757" cy="21639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C623DE-786A-46DC-82E1-96A1EB5E5D5F}">
      <dsp:nvSpPr>
        <dsp:cNvPr id="0" name=""/>
        <dsp:cNvSpPr/>
      </dsp:nvSpPr>
      <dsp:spPr>
        <a:xfrm>
          <a:off x="0" y="2975477"/>
          <a:ext cx="11328788" cy="27049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 1987 р. за результатами роботи Комісії Г. Х. </a:t>
          </a:r>
          <a:r>
            <a:rPr lang="uk-UA" sz="2600" kern="1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Брундтланд</a:t>
          </a:r>
          <a:r>
            <a:rPr lang="uk-UA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-доповідь «Наше спільне майбутнє» («</a:t>
          </a:r>
          <a:r>
            <a:rPr lang="en-US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Our common future») </a:t>
          </a:r>
          <a:r>
            <a:rPr lang="ru-RU" sz="2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UA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uk-UA" sz="20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Вперше точно визначено поняття сталого розвитку, що трактується як розвиток, за якого нинішні покоління задовольняють свої потреби, при цьому не ставлячи під загрозу можливість задовольняти потреби майбутніх поколінь.</a:t>
          </a:r>
          <a:endParaRPr lang="ru-UA" sz="2000" kern="1200" dirty="0"/>
        </a:p>
      </dsp:txBody>
      <dsp:txXfrm>
        <a:off x="2536255" y="2975477"/>
        <a:ext cx="8792532" cy="2704979"/>
      </dsp:txXfrm>
    </dsp:sp>
    <dsp:sp modelId="{86124FC7-4867-423A-9E94-CA6246DDE125}">
      <dsp:nvSpPr>
        <dsp:cNvPr id="0" name=""/>
        <dsp:cNvSpPr/>
      </dsp:nvSpPr>
      <dsp:spPr>
        <a:xfrm>
          <a:off x="270497" y="3245975"/>
          <a:ext cx="2265757" cy="216398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rcRect/>
          <a:stretch>
            <a:fillRect l="-13000" r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2AE0C7-7266-4883-A516-A5315D6AD1EF}">
      <dsp:nvSpPr>
        <dsp:cNvPr id="0" name=""/>
        <dsp:cNvSpPr/>
      </dsp:nvSpPr>
      <dsp:spPr>
        <a:xfrm>
          <a:off x="172884" y="0"/>
          <a:ext cx="3588232" cy="2392146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ADEED8A-A7C6-48EC-B8EF-C8BB180817A3}">
      <dsp:nvSpPr>
        <dsp:cNvPr id="0" name=""/>
        <dsp:cNvSpPr/>
      </dsp:nvSpPr>
      <dsp:spPr>
        <a:xfrm>
          <a:off x="4436646" y="1535896"/>
          <a:ext cx="6211496" cy="42494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Сталий розвиток: визнання 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необхідності балансу між економічним зростанням, соціальною справедливістю та охороною навколишнього середовища.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27 принципів сталого розвитку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що визначають напрями для реалізації концепції сталого розвитку, такі як збереження природних ресурсів, мінімізація забруднення та захист біорізноманіття.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Міжнародне співробітництво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: важливість спільних зусиль держав, організацій та громадянського суспільства для вирішення глобальних екологічних проблем.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Відповідальність держав 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 вплив їхньої діяльності на навколишнє середовище, у тому числі за транскордонні екологічні наслідки.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Залучення громадян </a:t>
          </a:r>
          <a:r>
            <a:rPr lang="uk-UA" sz="16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</a:t>
          </a: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участі у прийнятті екологічних рішень та реалізації сталого розвитку.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uk-UA" sz="16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Боротьба з бідністю,  </a:t>
          </a:r>
          <a:r>
            <a:rPr lang="uk-UA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визнання зв'язку між бідністю та погіршенням стану навколишнього середовища та необхідності зменшення розриву в рівні життя між народами.</a:t>
          </a:r>
          <a:endParaRPr lang="ru-UA" sz="1600" kern="1200" dirty="0"/>
        </a:p>
      </dsp:txBody>
      <dsp:txXfrm>
        <a:off x="4436646" y="1535896"/>
        <a:ext cx="6211496" cy="4249463"/>
      </dsp:txXfrm>
    </dsp:sp>
    <dsp:sp modelId="{5E0E7D9E-ACD4-49BD-824D-A6BF20821A3D}">
      <dsp:nvSpPr>
        <dsp:cNvPr id="0" name=""/>
        <dsp:cNvSpPr/>
      </dsp:nvSpPr>
      <dsp:spPr>
        <a:xfrm>
          <a:off x="4112764" y="1374732"/>
          <a:ext cx="1220892" cy="122120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9B2C41-7D9E-4456-A31A-4E6662BA42E0}">
      <dsp:nvSpPr>
        <dsp:cNvPr id="0" name=""/>
        <dsp:cNvSpPr/>
      </dsp:nvSpPr>
      <dsp:spPr>
        <a:xfrm rot="5400000">
          <a:off x="9491226" y="1470987"/>
          <a:ext cx="1221208" cy="12208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19B704-5F01-4429-96B0-8C39E285B1B9}">
      <dsp:nvSpPr>
        <dsp:cNvPr id="0" name=""/>
        <dsp:cNvSpPr/>
      </dsp:nvSpPr>
      <dsp:spPr>
        <a:xfrm rot="16200000">
          <a:off x="4201841" y="4691732"/>
          <a:ext cx="1221208" cy="1220892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75D855-B457-4125-BF68-225D89AC11A3}">
      <dsp:nvSpPr>
        <dsp:cNvPr id="0" name=""/>
        <dsp:cNvSpPr/>
      </dsp:nvSpPr>
      <dsp:spPr>
        <a:xfrm rot="10800000">
          <a:off x="9511980" y="4938698"/>
          <a:ext cx="1220892" cy="1221208"/>
        </a:xfrm>
        <a:prstGeom prst="halfFrame">
          <a:avLst>
            <a:gd name="adj1" fmla="val 25770"/>
            <a:gd name="adj2" fmla="val 257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FramedTextPicture">
  <dgm:title val=""/>
  <dgm:desc val=""/>
  <dgm:catLst>
    <dgm:cat type="picture" pri="20000"/>
    <dgm:cat type="pictureconvert" pri="20000"/>
  </dgm:catLst>
  <dgm:samp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</dgm:ptLst>
      <dgm:cxnLst>
        <dgm:cxn modelId="20" srcId="0" destId="10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grDir" val="tL"/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w" for="ch" forName="composite" refType="w"/>
      <dgm:constr type="h" for="ch" forName="composite" refType="h"/>
      <dgm:constr type="primFontSz" for="des" ptType="node" op="equ" val="65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varLst>
          <dgm:chMax/>
          <dgm:chPref/>
        </dgm:varLst>
        <dgm:alg type="composite">
          <dgm:param type="ar" val="1.5179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Image" refType="w" fact="0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4017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.3535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8688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.3535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8688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if>
          <dgm:else name="Name6">
            <dgm:constrLst>
              <dgm:constr type="l" for="ch" forName="Image" refType="w" fact="0.6144"/>
              <dgm:constr type="t" for="ch" forName="Image" refType="h" fact="0"/>
              <dgm:constr type="w" for="ch" forName="Image" refType="w" fact="0.3856"/>
              <dgm:constr type="h" for="ch" forName="Image" refType="h" fact="0.3902"/>
              <dgm:constr type="l" for="ch" forName="ParentText" refType="w" fact="0.0482"/>
              <dgm:constr type="t" for="ch" forName="ParentText" refType="h" fact="0.4146"/>
              <dgm:constr type="w" for="ch" forName="ParentText" refType="w" fact="0.5463"/>
              <dgm:constr type="h" for="ch" forName="ParentText" refType="h" fact="0.5122"/>
              <dgm:constr type="l" for="ch" forName="tlFrame" refType="w" fact="0"/>
              <dgm:constr type="t" for="ch" forName="tlFrame" refType="h" fact="0.3415"/>
              <dgm:constr type="w" for="ch" forName="tlFrame" refType="w" fact="0.1312"/>
              <dgm:constr type="h" for="ch" forName="tlFrame" refType="h" fact="0.1992"/>
              <dgm:constr type="l" for="ch" forName="trFrame" refType="w" fact="0.5153"/>
              <dgm:constr type="t" for="ch" forName="trFrame" refType="h" fact="0.3415"/>
              <dgm:constr type="w" for="ch" forName="trFrame" refType="w" fact="0.1312"/>
              <dgm:constr type="h" for="ch" forName="trFrame" refType="h" fact="0.1992"/>
              <dgm:constr type="l" for="ch" forName="blFrame" refType="w" fact="0"/>
              <dgm:constr type="t" for="ch" forName="blFrame" refType="h" fact="0.8008"/>
              <dgm:constr type="w" for="ch" forName="blFrame" refType="w" fact="0.1312"/>
              <dgm:constr type="h" for="ch" forName="blFrame" refType="h" fact="0.1992"/>
              <dgm:constr type="l" for="ch" forName="brFrame" refType="w" fact="0.5153"/>
              <dgm:constr type="t" for="ch" forName="brFrame" refType="h" fact="0.8008"/>
              <dgm:constr type="w" for="ch" forName="brFrame" refType="w" fact="0.1312"/>
              <dgm:constr type="h" for="ch" forName="brFrame" refType="h" fact="0.1992"/>
            </dgm:constrLst>
          </dgm:else>
        </dgm:choose>
        <dgm:layoutNode name="Image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tlFrame" styleLbl="node1">
          <dgm:alg type="sp"/>
          <dgm:shape xmlns:r="http://schemas.openxmlformats.org/officeDocument/2006/relationships" type="halfFrame" r:blip="">
            <dgm:adjLst>
              <dgm:adj idx="1" val="0.2577"/>
              <dgm:adj idx="2" val="0.2577"/>
            </dgm:adjLst>
          </dgm:shape>
          <dgm:presOf/>
        </dgm:layoutNode>
        <dgm:layoutNode name="trFrame" styleLbl="node1">
          <dgm:alg type="sp"/>
          <dgm:shape xmlns:r="http://schemas.openxmlformats.org/officeDocument/2006/relationships" rot="90" type="halfFrame" r:blip="">
            <dgm:adjLst>
              <dgm:adj idx="1" val="0.2577"/>
              <dgm:adj idx="2" val="0.2577"/>
            </dgm:adjLst>
          </dgm:shape>
          <dgm:presOf/>
        </dgm:layoutNode>
        <dgm:layoutNode name="blFrame" styleLbl="node1">
          <dgm:alg type="sp"/>
          <dgm:shape xmlns:r="http://schemas.openxmlformats.org/officeDocument/2006/relationships" rot="270" type="halfFrame" r:blip="">
            <dgm:adjLst>
              <dgm:adj idx="1" val="0.2577"/>
              <dgm:adj idx="2" val="0.2577"/>
            </dgm:adjLst>
          </dgm:shape>
          <dgm:presOf/>
        </dgm:layoutNode>
        <dgm:layoutNode name="brFrame" styleLbl="node1">
          <dgm:alg type="sp"/>
          <dgm:shape xmlns:r="http://schemas.openxmlformats.org/officeDocument/2006/relationships" rot="180" type="halfFrame" r:blip="">
            <dgm:adjLst>
              <dgm:adj idx="1" val="0.2577"/>
              <dgm:adj idx="2" val="0.2577"/>
            </dgm:adjLst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670317-3C91-4069-A822-62B8830C0B88}" type="datetimeFigureOut">
              <a:rPr lang="ru-UA" smtClean="0"/>
              <a:t>22.07.2025</a:t>
            </a:fld>
            <a:endParaRPr lang="ru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FD148-D415-43C4-9125-D489856E269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927727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F478F-A961-6492-54D1-0A4D2B8491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4DD3A3-568E-02AD-06FF-D59D84DA9C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3AA5D1E-8BD4-4B5B-C95E-2EA692E34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ED326D1-CAAC-F1CF-FE0C-E232432CF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D22EBD-BA70-776C-CA82-F3BA3F6D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32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6BCBC3-7632-4CD7-34E2-8B9C87655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030B6F6-1498-CD4C-84C6-05B5CFB566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E3D20C1-0927-C110-7741-9A436A024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026B980-2984-94CB-6B32-14F01F985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EA2C363-463D-C967-168A-984EE8A22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6359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A64B477-1922-5BA0-1CF4-8064690865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C4F212A0-E071-6F45-647B-E378DE74D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E2853A-CADF-12C1-6A3F-467716C81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E2EB35-07AF-6F5E-73C1-372C1F8A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F65ECE1-5B8D-A7F7-7CE4-EE92C4AE6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590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BF69427-1E84-5328-42F9-CCAC0F5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5CF9071-DAA5-112E-0187-4CCA05016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FA3A83-0A24-E8F5-B10E-7FA1799D6F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348C59F-EECB-E200-63D8-005364217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A93197-8107-A865-AC3B-2FBF5990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4551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AAB73A-3FB8-EAF3-F824-B84654555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0BF5065-1876-57D9-49E7-A97F9523D8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9DA29F2-A3AC-E686-0122-B6E93896A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937ECDB-ABED-144C-6128-81A2F6B0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51383E6-C860-8C10-CAD1-350A02F0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195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E038E8-D068-6E5E-846F-9C8280B9A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5487803-2681-423C-D628-106BE2754B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454A60-55AF-0E7A-2845-8BE491D981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75BE95D-0027-CD1B-144F-7755546AE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65EC929-8113-F263-F3F7-26B7946B5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DFDF0EB-6A7F-44F8-D634-B96BB0E74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24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F3F87D-0EF4-D704-C6CA-1D8E3FBE0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55BF77E-CFF5-8B5D-FB87-0649F21B59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C5E95AC-92FD-C3E2-5FD1-BC713B1913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924BE74E-034F-C63A-9CA7-3FB12BA38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E5F30DF-3C66-B21C-29CA-7A98C76420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7F1CD12-B586-77B9-1A43-51C92B4C6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CF5A2F3-6B2D-FE5A-8022-8DBF4DB3D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7B9B72AC-E89C-2CC5-E898-A340573DA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596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7C7D95-0D82-88CF-06FE-67BF2665E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86342F58-A412-1D06-FFB5-B3FD1B723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41956FC-9558-8D1F-14A3-FDA309373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22639360-BE0A-DEE0-BC03-7DF4F931A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85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451A36D-8B9E-B7A4-C9B8-69916D91FD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100E343-C8AA-4C87-D1B2-A07C6273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38F8B97-AD25-5C19-E5FA-B565C1E2B1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628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7C709-3347-3289-5CCB-4023864A7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F5CB050-F58E-0C6C-03F5-65C0B25D6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EEA3CD5-B5C9-BC83-2BA5-3946734E9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D53F86E-8B27-4344-7367-1C02DBC0F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858D933-1532-A2AE-EF09-A507DEC2D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3C7AB48-54F2-89C9-9026-04D006AF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18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862601-CAF1-F5B3-CE9F-2D4A34EB58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B2F4AA0B-4150-FE87-44DD-0C91557E86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101DED1-35E5-372B-4D19-0823D48928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79BF325B-C489-F07D-098E-6EE1162B30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9020A61-3F88-E96F-EE10-948C7BA8E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BE0C3E-39DD-E64B-03FF-7B0DDE7217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40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A804B53-E221-2CB9-F5B4-ED445D2A2C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ru-UA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FBD5614-9FE7-09E5-DAFC-DB04FBBA6E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ru-UA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91860A-A909-B283-E93B-E847F9B68B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033B8-28BA-4867-A419-6FEAA49ACAAE}" type="datetimeFigureOut">
              <a:rPr lang="ru-RU" smtClean="0"/>
              <a:t>22.07.2025</a:t>
            </a:fld>
            <a:endParaRPr lang="ru-RU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DC02D2E-7248-B2D2-EAE0-593AE9CC5D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14B03A-D8E4-B20F-0D04-052969052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A5A52-3E5F-4925-ACE9-B33C11AE060F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261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  <p:sldLayoutId id="2147484030" r:id="rId2"/>
    <p:sldLayoutId id="2147484031" r:id="rId3"/>
    <p:sldLayoutId id="2147484032" r:id="rId4"/>
    <p:sldLayoutId id="2147484033" r:id="rId5"/>
    <p:sldLayoutId id="2147484034" r:id="rId6"/>
    <p:sldLayoutId id="2147484035" r:id="rId7"/>
    <p:sldLayoutId id="2147484036" r:id="rId8"/>
    <p:sldLayoutId id="2147484037" r:id="rId9"/>
    <p:sldLayoutId id="2147484038" r:id="rId10"/>
    <p:sldLayoutId id="21474840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77244FF-606C-20F2-5B5A-3A03D54D3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9377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</a:t>
            </a:r>
            <a:endParaRPr lang="ru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75379" y="2900568"/>
            <a:ext cx="10515600" cy="2390388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Стокгольмська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UA" sz="2400" dirty="0"/>
          </a:p>
          <a:p>
            <a:pPr marL="514350" indent="-51435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Звіт Міжнародної комісії з довкілля та розвитку «Наше спільне майбутнє» (1987 р.)</a:t>
            </a:r>
            <a:endParaRPr lang="ru-UA" sz="2400" dirty="0"/>
          </a:p>
          <a:p>
            <a:pPr marL="514350" indent="-51435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"Ріо-92 ".</a:t>
            </a:r>
          </a:p>
          <a:p>
            <a:pPr marL="514350" indent="-514350">
              <a:buFont typeface="+mj-lt"/>
              <a:buAutoNum type="arabicPeriod"/>
            </a:pP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Саміт тисячоліття ООН (Нью-Йорк, 2000 р.)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Йоганнесбург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2002 р.)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(«Ріо+10»).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Ріо+20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-де-Жанейро, 2012 р.)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0733E5-1D0C-5EAB-CD42-990569EA10D9}"/>
              </a:ext>
            </a:extLst>
          </p:cNvPr>
          <p:cNvSpPr txBox="1"/>
          <p:nvPr/>
        </p:nvSpPr>
        <p:spPr>
          <a:xfrm>
            <a:off x="2670489" y="662781"/>
            <a:ext cx="811093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концепції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9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3BBF7C6-2611-FE37-5486-0B99666EF062}"/>
              </a:ext>
            </a:extLst>
          </p:cNvPr>
          <p:cNvSpPr txBox="1"/>
          <p:nvPr/>
        </p:nvSpPr>
        <p:spPr>
          <a:xfrm>
            <a:off x="5032689" y="1582340"/>
            <a:ext cx="665906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Визнання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взаємозв'язку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розвитком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економічне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зростання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повинні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шкоду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навколишньому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середовищу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Принцип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обережності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разі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загрози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серйозної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повної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наукової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впевненості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 повинна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використовуватися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виправдання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бездіяльності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Збереження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включаючи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відновлювані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вода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Міжнародне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співробітництво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закла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дено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основу для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міжнародного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співробітництва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галузі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вирішення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глобальних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екологічних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проблем.</a:t>
            </a:r>
          </a:p>
          <a:p>
            <a:pPr algn="just"/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Заохочення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розробки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впровадження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екологічної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політики</a:t>
            </a:r>
            <a:endParaRPr lang="ru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5263035" y="103908"/>
            <a:ext cx="1971224" cy="13611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54DFDB-F647-CAA8-43E8-FAFF063F0138}"/>
              </a:ext>
            </a:extLst>
          </p:cNvPr>
          <p:cNvSpPr txBox="1"/>
          <p:nvPr/>
        </p:nvSpPr>
        <p:spPr>
          <a:xfrm>
            <a:off x="434514" y="353833"/>
            <a:ext cx="3935061" cy="6463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Перша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з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(м. Стокгольм, </a:t>
            </a:r>
            <a:r>
              <a:rPr lang="ru-RU" sz="1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Швеція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1972 р. ) </a:t>
            </a:r>
          </a:p>
          <a:p>
            <a:pPr algn="ctr"/>
            <a:endParaRPr lang="ru-RU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ухвалила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Декларацію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uk-UA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сформулювала поняття «</a:t>
            </a:r>
            <a:r>
              <a:rPr lang="uk-UA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екорозвиток</a:t>
            </a:r>
            <a:r>
              <a:rPr lang="uk-UA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(пізніше змінилося терміном «сталий розвиток») – екологічно орієнтований соціально-економічний розвиток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Стокгольмської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декларації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зокрема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відповідальності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охорону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покращення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навколишнього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управління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використанням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природних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ресурсів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uk-UA" dirty="0">
              <a:solidFill>
                <a:schemeClr val="dk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C52541-8C25-6B32-2538-0FCE83877B3A}"/>
              </a:ext>
            </a:extLst>
          </p:cNvPr>
          <p:cNvSpPr txBox="1"/>
          <p:nvPr/>
        </p:nvSpPr>
        <p:spPr>
          <a:xfrm>
            <a:off x="7378021" y="784473"/>
            <a:ext cx="33574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ознак </a:t>
            </a:r>
            <a:r>
              <a:rPr lang="uk-UA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екорозвитку</a:t>
            </a:r>
            <a:endParaRPr lang="ru-U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8683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BE1F2558-5558-E5A7-1FF1-D5E7C618CD35}"/>
              </a:ext>
            </a:extLst>
          </p:cNvPr>
          <p:cNvGraphicFramePr/>
          <p:nvPr/>
        </p:nvGraphicFramePr>
        <p:xfrm>
          <a:off x="467670" y="488612"/>
          <a:ext cx="11328788" cy="5681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4642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87"/>
          <a:stretch>
            <a:fillRect/>
          </a:stretch>
        </p:blipFill>
        <p:spPr bwMode="auto">
          <a:xfrm>
            <a:off x="770652" y="241110"/>
            <a:ext cx="2980016" cy="196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Прямоугольник 27"/>
          <p:cNvSpPr/>
          <p:nvPr/>
        </p:nvSpPr>
        <p:spPr>
          <a:xfrm>
            <a:off x="551384" y="3284985"/>
            <a:ext cx="7808030" cy="1908777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61297-3629-3236-CD30-BF156B699CD2}"/>
              </a:ext>
            </a:extLst>
          </p:cNvPr>
          <p:cNvSpPr txBox="1"/>
          <p:nvPr/>
        </p:nvSpPr>
        <p:spPr>
          <a:xfrm>
            <a:off x="4006608" y="174507"/>
            <a:ext cx="759440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Саміт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ООН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Землі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"Ріо-92", 172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тому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числі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108 глав держав і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урядів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також 2,4 тис.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представників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громадських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організацій</a:t>
            </a:r>
            <a:endParaRPr lang="ru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5059D31-2485-D00E-4D33-CEA80F9D4480}"/>
              </a:ext>
            </a:extLst>
          </p:cNvPr>
          <p:cNvSpPr txBox="1"/>
          <p:nvPr/>
        </p:nvSpPr>
        <p:spPr>
          <a:xfrm>
            <a:off x="4268873" y="1876845"/>
            <a:ext cx="733214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НАЙГОЛОВНІШЕ: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офіційно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закріплена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переходу до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сталого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визначається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як«всесвітня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модель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майбутнього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цивілізації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00BEA0-1C4F-CF62-EEDD-534FB2770524}"/>
              </a:ext>
            </a:extLst>
          </p:cNvPr>
          <p:cNvSpPr txBox="1"/>
          <p:nvPr/>
        </p:nvSpPr>
        <p:spPr>
          <a:xfrm>
            <a:off x="1276131" y="3362210"/>
            <a:ext cx="765148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конференції ухвалено підсумкові документи: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 Декларація Ріо-де-Жанейро щодо навколишнього середовища та розвитку.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Порядок денний на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XXI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Рамкова конвенція ООН щодо змін клімату.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Конвенція щодо збереження біологічного різноманіття. 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Декларація щодо напряму розвитку, охорони та використання лісів. </a:t>
            </a:r>
          </a:p>
          <a:p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Створено </a:t>
            </a:r>
            <a:r>
              <a:rPr lang="ru-RU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програму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ООН з </a:t>
            </a:r>
            <a:r>
              <a:rPr lang="ru-RU" sz="2000" dirty="0" err="1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довкілля</a:t>
            </a:r>
            <a:r>
              <a:rPr lang="ru-RU" sz="2000" dirty="0">
                <a:solidFill>
                  <a:schemeClr val="dk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ЮНЕП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6660256-3C65-789E-E3A8-2EBD0EAEA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1446" y="3825320"/>
            <a:ext cx="1341236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01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id="{74EF2118-0C32-E09E-C4B6-40F03110CB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536816"/>
              </p:ext>
            </p:extLst>
          </p:nvPr>
        </p:nvGraphicFramePr>
        <p:xfrm>
          <a:off x="418809" y="355988"/>
          <a:ext cx="11649875" cy="624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010CE9B-866A-34A9-850C-11AA663BDEF7}"/>
              </a:ext>
            </a:extLst>
          </p:cNvPr>
          <p:cNvSpPr txBox="1"/>
          <p:nvPr/>
        </p:nvSpPr>
        <p:spPr>
          <a:xfrm>
            <a:off x="639261" y="3832103"/>
            <a:ext cx="344412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Основні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конференції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9152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/>
          <p:nvPr/>
        </p:nvSpPr>
        <p:spPr>
          <a:xfrm>
            <a:off x="1524000" y="0"/>
            <a:ext cx="9144000" cy="91440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24000" y="20896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саміти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1992 і 2002 </a:t>
            </a:r>
            <a:r>
              <a:rPr lang="ru-RU" sz="2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рр</a:t>
            </a: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4003" y="1154143"/>
            <a:ext cx="10337606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Прийнято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юридично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обов'язкові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біологічну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різноманітність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Рамкова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конвенція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зміну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клімату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Лісові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принципи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денний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XXI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століття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43393" y="3794849"/>
            <a:ext cx="3899173" cy="260179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942</TotalTime>
  <Words>602</Words>
  <Application>Microsoft Office PowerPoint</Application>
  <PresentationFormat>Широкий екран</PresentationFormat>
  <Paragraphs>50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Тема Office</vt:lpstr>
      <vt:lpstr>План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Admin</cp:lastModifiedBy>
  <cp:revision>91</cp:revision>
  <dcterms:created xsi:type="dcterms:W3CDTF">2020-06-15T13:15:56Z</dcterms:created>
  <dcterms:modified xsi:type="dcterms:W3CDTF">2025-07-22T16:42:43Z</dcterms:modified>
</cp:coreProperties>
</file>