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87" r:id="rId3"/>
    <p:sldId id="275" r:id="rId4"/>
    <p:sldId id="356" r:id="rId5"/>
    <p:sldId id="279" r:id="rId6"/>
    <p:sldId id="332" r:id="rId7"/>
    <p:sldId id="402" r:id="rId8"/>
    <p:sldId id="316" r:id="rId9"/>
    <p:sldId id="403" r:id="rId10"/>
    <p:sldId id="315" r:id="rId11"/>
    <p:sldId id="404" r:id="rId12"/>
    <p:sldId id="405" r:id="rId13"/>
    <p:sldId id="317" r:id="rId14"/>
    <p:sldId id="318" r:id="rId15"/>
    <p:sldId id="308" r:id="rId16"/>
    <p:sldId id="384" r:id="rId17"/>
    <p:sldId id="388" r:id="rId18"/>
    <p:sldId id="387" r:id="rId19"/>
    <p:sldId id="386" r:id="rId20"/>
    <p:sldId id="389" r:id="rId21"/>
    <p:sldId id="390" r:id="rId22"/>
    <p:sldId id="319" r:id="rId23"/>
    <p:sldId id="391" r:id="rId24"/>
    <p:sldId id="392" r:id="rId25"/>
    <p:sldId id="393" r:id="rId26"/>
    <p:sldId id="394" r:id="rId27"/>
    <p:sldId id="395" r:id="rId28"/>
    <p:sldId id="400" r:id="rId29"/>
    <p:sldId id="401" r:id="rId30"/>
    <p:sldId id="360" r:id="rId31"/>
    <p:sldId id="361" r:id="rId32"/>
    <p:sldId id="362" r:id="rId33"/>
    <p:sldId id="363" r:id="rId34"/>
    <p:sldId id="364" r:id="rId35"/>
    <p:sldId id="365" r:id="rId36"/>
    <p:sldId id="333" r:id="rId37"/>
    <p:sldId id="306" r:id="rId38"/>
    <p:sldId id="367" r:id="rId39"/>
    <p:sldId id="368" r:id="rId40"/>
    <p:sldId id="406" r:id="rId41"/>
    <p:sldId id="407" r:id="rId42"/>
    <p:sldId id="369" r:id="rId43"/>
    <p:sldId id="314" r:id="rId44"/>
    <p:sldId id="282" r:id="rId45"/>
    <p:sldId id="28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2" autoAdjust="0"/>
  </p:normalViewPr>
  <p:slideViewPr>
    <p:cSldViewPr>
      <p:cViewPr varScale="1">
        <p:scale>
          <a:sx n="68" d="100"/>
          <a:sy n="68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AF89E-D2F1-4FD2-A06F-9DBF7D318580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CD798-9EAF-4D1D-B7CD-C5E800E83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25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f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Алгоритм обстеження у фізичній терапії при порушенні діяльності опорно-рухового апарату</a:t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509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A6F2F-E9CD-435E-9262-DEEE6AF93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5187835C-ADA0-43A0-BE65-F3CD84326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CA5F08-050A-475B-BB86-695341227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16632"/>
            <a:ext cx="4686240" cy="67386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20949E-38C8-43E0-9A1B-D14966F3C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" y="446342"/>
            <a:ext cx="4252302" cy="60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10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53BAC-0E8C-47C4-8884-E19BDA810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600" dirty="0"/>
              <a:t>Ротація</a:t>
            </a:r>
            <a:endParaRPr lang="ru-UA" sz="6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13D38C-82AB-46E0-89CD-D8EA05C07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591" y="1417638"/>
            <a:ext cx="6234211" cy="46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73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42F26-3B5E-46A5-B17A-E7CCF6691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Латерофлексія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A79D8C-72AC-4048-B0E4-39650482D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2CFE46-4FB1-4C48-A747-2C6053E41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28" y="1226981"/>
            <a:ext cx="7170543" cy="537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118EE-B2E4-4F34-81EE-DA1C794CF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FF0BE87-FBE7-48A2-B086-D0E5B36ED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3237" y="116632"/>
            <a:ext cx="4374874" cy="6264695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A215D6-BC8B-4A26-84DC-CE0793AD1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74638"/>
            <a:ext cx="3700366" cy="667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44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7DFC5-5140-4E95-81C2-DCD4F992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B6F14E-31B3-46FA-9979-C80DC10C0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060B6C-1854-4B5B-8DF6-F7D725B0C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178" y="274638"/>
            <a:ext cx="4415787" cy="6625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BFB34A-0134-4720-B9AE-9FE2E87FB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98" y="0"/>
            <a:ext cx="3827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77591-04CC-4BD5-BAFC-C01E3F413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Суглобова гра (</a:t>
            </a:r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play)</a:t>
            </a:r>
            <a:br>
              <a:rPr lang="ru-RU" sz="4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4" name="Picture 10" descr="Картинки по запросу суглоби людини">
            <a:extLst>
              <a:ext uri="{FF2B5EF4-FFF2-40B4-BE49-F238E27FC236}">
                <a16:creationId xmlns:a16="http://schemas.microsoft.com/office/drawing/2014/main" id="{EDE925AC-F123-47BD-A91D-43962BE57F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51" y="1584326"/>
            <a:ext cx="3183209" cy="48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473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472F2C7-4B4D-42CC-87F1-0179C44A7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50099"/>
          </a:xfrm>
        </p:spPr>
        <p:txBody>
          <a:bodyPr/>
          <a:lstStyle/>
          <a:p>
            <a:pPr>
              <a:lnSpc>
                <a:spcPts val="3571"/>
              </a:lnSpc>
            </a:pPr>
            <a:r>
              <a:rPr lang="en-US" sz="2000" spc="170" dirty="0">
                <a:solidFill>
                  <a:srgbClr val="2B4A9D"/>
                </a:solidFill>
                <a:latin typeface="Poppins Heavy Italics"/>
              </a:rPr>
              <a:t>ОСТЕОКІНЕМАТИКА</a:t>
            </a:r>
            <a:r>
              <a:rPr lang="en-US" sz="2000" spc="170" dirty="0">
                <a:solidFill>
                  <a:srgbClr val="2B4A9D"/>
                </a:solidFill>
                <a:latin typeface="Poppins Heavy"/>
              </a:rPr>
              <a:t> - ВЧЕННЯ ПРО РУХ КІСТОК В ПРОСТОРІ (ФІЗІОЛОГІЧНИЙ РУХ).</a:t>
            </a:r>
            <a:endParaRPr lang="uk-UA" sz="2000" spc="170" dirty="0">
              <a:solidFill>
                <a:srgbClr val="2B4A9D"/>
              </a:solidFill>
              <a:latin typeface="Poppins Heavy"/>
            </a:endParaRPr>
          </a:p>
          <a:p>
            <a:pPr>
              <a:lnSpc>
                <a:spcPts val="3571"/>
              </a:lnSpc>
            </a:pPr>
            <a:endParaRPr lang="en-US" sz="2000" spc="170" dirty="0">
              <a:solidFill>
                <a:srgbClr val="2B4A9D"/>
              </a:solidFill>
              <a:latin typeface="Poppins Heavy"/>
            </a:endParaRPr>
          </a:p>
          <a:p>
            <a:r>
              <a:rPr lang="en-US" sz="2000" spc="170" dirty="0">
                <a:solidFill>
                  <a:srgbClr val="2B4A9D"/>
                </a:solidFill>
                <a:latin typeface="Poppins Heavy"/>
              </a:rPr>
              <a:t>А</a:t>
            </a:r>
            <a:r>
              <a:rPr lang="en-US" sz="2000" spc="170" dirty="0">
                <a:solidFill>
                  <a:srgbClr val="2B4A9D"/>
                </a:solidFill>
                <a:latin typeface="Poppins Heavy Italics"/>
              </a:rPr>
              <a:t>РТОКІНЕМАТИКА </a:t>
            </a:r>
            <a:r>
              <a:rPr lang="en-US" sz="2000" spc="170" dirty="0">
                <a:solidFill>
                  <a:srgbClr val="2B4A9D"/>
                </a:solidFill>
                <a:latin typeface="Poppins Heavy"/>
              </a:rPr>
              <a:t> - ЦЕ НАУКА ПРО СПЕЦИФІЧНІ РУХИ В СУГЛОБОВИХ ПОВЕРХНЯХ ВІДНОСНО ОДНО ОДНОЇ</a:t>
            </a:r>
          </a:p>
          <a:p>
            <a:endParaRPr lang="ru-UA" dirty="0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720DAC0E-7BAC-4F44-A5C6-E85ED31649B0}"/>
              </a:ext>
            </a:extLst>
          </p:cNvPr>
          <p:cNvSpPr/>
          <p:nvPr/>
        </p:nvSpPr>
        <p:spPr>
          <a:xfrm>
            <a:off x="1043608" y="3212976"/>
            <a:ext cx="7432183" cy="2869779"/>
          </a:xfrm>
          <a:custGeom>
            <a:avLst/>
            <a:gdLst/>
            <a:ahLst/>
            <a:cxnLst/>
            <a:rect l="l" t="t" r="r" b="b"/>
            <a:pathLst>
              <a:path w="12055038" h="5909111">
                <a:moveTo>
                  <a:pt x="0" y="0"/>
                </a:moveTo>
                <a:lnTo>
                  <a:pt x="12055038" y="0"/>
                </a:lnTo>
                <a:lnTo>
                  <a:pt x="12055038" y="5909111"/>
                </a:lnTo>
                <a:lnTo>
                  <a:pt x="0" y="5909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73017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2CC4A-CAAE-47F4-B647-39BE48303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Три </a:t>
            </a:r>
            <a:r>
              <a:rPr lang="ru-RU" sz="32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основні</a:t>
            </a:r>
            <a:r>
              <a:rPr lang="ru-R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типи </a:t>
            </a:r>
            <a:r>
              <a:rPr lang="ru-RU" sz="32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рухів</a:t>
            </a:r>
            <a:r>
              <a:rPr lang="ru-R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у </a:t>
            </a:r>
            <a:r>
              <a:rPr lang="ru-RU" sz="32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суглобі</a:t>
            </a:r>
            <a:r>
              <a:rPr lang="ru-R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ru-UA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59CB2-BC74-4DB4-B3C9-AE3E031D1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dirty="0"/>
              <a:t>КОЧЕННЯ</a:t>
            </a:r>
            <a:br>
              <a:rPr lang="uk-UA" sz="3600" dirty="0"/>
            </a:br>
            <a:r>
              <a:rPr lang="uk-UA" sz="3600" dirty="0"/>
              <a:t>КОВЗАННЯ</a:t>
            </a:r>
            <a:br>
              <a:rPr lang="uk-UA" sz="3600" dirty="0"/>
            </a:br>
            <a:r>
              <a:rPr lang="uk-UA" sz="3600" dirty="0"/>
              <a:t>ОБЕРТАННЯ</a:t>
            </a:r>
            <a:endParaRPr lang="ru-UA" sz="3600" dirty="0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2E32A9C9-ADCD-4D3E-B55D-0941CACB5ACF}"/>
              </a:ext>
            </a:extLst>
          </p:cNvPr>
          <p:cNvSpPr/>
          <p:nvPr/>
        </p:nvSpPr>
        <p:spPr>
          <a:xfrm>
            <a:off x="2051720" y="3284984"/>
            <a:ext cx="5040560" cy="3096345"/>
          </a:xfrm>
          <a:custGeom>
            <a:avLst/>
            <a:gdLst/>
            <a:ahLst/>
            <a:cxnLst/>
            <a:rect l="l" t="t" r="r" b="b"/>
            <a:pathLst>
              <a:path w="12082197" h="6578085">
                <a:moveTo>
                  <a:pt x="0" y="0"/>
                </a:moveTo>
                <a:lnTo>
                  <a:pt x="12082196" y="0"/>
                </a:lnTo>
                <a:lnTo>
                  <a:pt x="12082196" y="6578085"/>
                </a:lnTo>
                <a:lnTo>
                  <a:pt x="0" y="65780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74027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3A0A7-F9EC-4F15-A636-82ECBB1F5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Кочення</a:t>
            </a:r>
            <a:r>
              <a:rPr lang="ru-RU" sz="36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ru-RU" sz="3600" b="1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Перекочування</a:t>
            </a:r>
            <a:r>
              <a:rPr lang="ru-RU" sz="36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sz="3600" b="1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Roll</a:t>
            </a:r>
            <a:r>
              <a:rPr lang="ru-RU" sz="36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ru-UA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1B8CDA-3DC7-4F04-B40A-87BA28A84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spc="220" dirty="0">
                <a:solidFill>
                  <a:srgbClr val="2B4A9D"/>
                </a:solidFill>
                <a:latin typeface="Poppins Heavy"/>
              </a:rPr>
              <a:t>КОЧЕННЯ: КОЛИ НОВІ ТОЧКИ НА РУХОМІЙ ПОВЕРХНІ ПРИХОДЯТЬ В КОНТАКТ З НОВИМИ ТОЧКАМИ НА НЕРУХОМІЙ</a:t>
            </a:r>
            <a:endParaRPr lang="uk-UA" sz="2400" spc="220" dirty="0">
              <a:solidFill>
                <a:srgbClr val="2B4A9D"/>
              </a:solidFill>
              <a:latin typeface="Poppins Heavy"/>
            </a:endParaRPr>
          </a:p>
          <a:p>
            <a:pPr algn="just"/>
            <a:endParaRPr lang="ru-UA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476C8C-D75C-4488-986F-26121CC94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071" y="3284984"/>
            <a:ext cx="589156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21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24BD9-A3D8-4FED-8A4B-FCB47D01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Ковзання</a:t>
            </a:r>
            <a:r>
              <a:rPr lang="ru-RU" sz="2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sz="2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Glide </a:t>
            </a:r>
            <a:r>
              <a:rPr lang="ru-RU" sz="2800" b="1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або</a:t>
            </a:r>
            <a:r>
              <a:rPr lang="ru-RU" sz="2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Slide)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паралельне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зміщення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однієї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суглобової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поверхні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відносно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іншої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UA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4FC663-6456-4D53-A50D-BC4DD6626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3645024"/>
            <a:ext cx="5682792" cy="216024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D43FC7-20E1-44C4-9DF7-01BBAD39DC69}"/>
              </a:ext>
            </a:extLst>
          </p:cNvPr>
          <p:cNvSpPr txBox="1"/>
          <p:nvPr/>
        </p:nvSpPr>
        <p:spPr>
          <a:xfrm>
            <a:off x="639472" y="1916832"/>
            <a:ext cx="83632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spc="220" dirty="0">
                <a:solidFill>
                  <a:srgbClr val="2B4A9D"/>
                </a:solidFill>
                <a:latin typeface="Poppins Heavy"/>
              </a:rPr>
              <a:t>КОВЗАННЯ: ТІ САМІ ТОЧКИ НА РУХОМІЙ ПОВЕРХНІ ПРИХОДИТЬ В КОНТАКТ З НОВИМИ ТОЧКАМИ НА НЕРУХОМІЙ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021287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200"/>
          </a:xfrm>
        </p:spPr>
        <p:txBody>
          <a:bodyPr>
            <a:normAutofit/>
          </a:bodyPr>
          <a:lstStyle/>
          <a:p>
            <a:r>
              <a:rPr lang="uk-UA" sz="2000" dirty="0"/>
              <a:t>Фізіологічний об'єм рухів у суглобах кінцівок</a:t>
            </a:r>
            <a:endParaRPr lang="ru-RU" sz="20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0919CC7-E74D-4078-BF7E-545F1BC5A7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1652195"/>
              </p:ext>
            </p:extLst>
          </p:nvPr>
        </p:nvGraphicFramePr>
        <p:xfrm>
          <a:off x="971600" y="731838"/>
          <a:ext cx="6624736" cy="557748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309619">
                  <a:extLst>
                    <a:ext uri="{9D8B030D-6E8A-4147-A177-3AD203B41FA5}">
                      <a16:colId xmlns:a16="http://schemas.microsoft.com/office/drawing/2014/main" val="4124222837"/>
                    </a:ext>
                  </a:extLst>
                </a:gridCol>
                <a:gridCol w="1604309">
                  <a:extLst>
                    <a:ext uri="{9D8B030D-6E8A-4147-A177-3AD203B41FA5}">
                      <a16:colId xmlns:a16="http://schemas.microsoft.com/office/drawing/2014/main" val="2066510463"/>
                    </a:ext>
                  </a:extLst>
                </a:gridCol>
                <a:gridCol w="855404">
                  <a:extLst>
                    <a:ext uri="{9D8B030D-6E8A-4147-A177-3AD203B41FA5}">
                      <a16:colId xmlns:a16="http://schemas.microsoft.com/office/drawing/2014/main" val="995159382"/>
                    </a:ext>
                  </a:extLst>
                </a:gridCol>
                <a:gridCol w="855404">
                  <a:extLst>
                    <a:ext uri="{9D8B030D-6E8A-4147-A177-3AD203B41FA5}">
                      <a16:colId xmlns:a16="http://schemas.microsoft.com/office/drawing/2014/main" val="3094976304"/>
                    </a:ext>
                  </a:extLst>
                </a:gridCol>
              </a:tblGrid>
              <a:tr h="23688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Назва руху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Норми амплітуди руху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Дата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928087"/>
                  </a:ext>
                </a:extLst>
              </a:tr>
              <a:tr h="236881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п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л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1925724006"/>
                  </a:ext>
                </a:extLst>
              </a:tr>
              <a:tr h="17012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Плечовий суглоб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116126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Згинання плеча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180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3341663587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Розгинання плеча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60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846204480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Відведення плеча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180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354738747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Внутрішня ротація плеча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70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3160653114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Зовнішня ротація плеча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90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853887608"/>
                  </a:ext>
                </a:extLst>
              </a:tr>
              <a:tr h="17012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Ліктьовий суглоб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773928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Розгинання передпліччя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150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70874897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Згинання передпліччя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150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15213494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Пронація передпліччя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80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3258706511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Супінація передпліччя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80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2340655453"/>
                  </a:ext>
                </a:extLst>
              </a:tr>
              <a:tr h="17012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Променево-зап’ястковий суглоб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718036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Згинання кисті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80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2322242737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Розгинання кисті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70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2742926922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Променева девіація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15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2467399707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Ліктьова девіація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30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3553766035"/>
                  </a:ext>
                </a:extLst>
              </a:tr>
              <a:tr h="17012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Кульшовий суглоб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292503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Згинання стегна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120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4126219809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Розгинання стегна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30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899693497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Відведення стегна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45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3646337467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Приведення стегна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35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3385796052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Внутрішня ротація стегна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45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1283223969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Зовнішня ротація стегна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45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1451390440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Згинання прямої ноги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90 (110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)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112562115"/>
                  </a:ext>
                </a:extLst>
              </a:tr>
              <a:tr h="17012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Колінний суглоб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862656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Згинання гомілки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135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3470657000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Розгинання гомілки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135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1229238045"/>
                  </a:ext>
                </a:extLst>
              </a:tr>
              <a:tr h="17012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Гомілковостопний суглоб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172061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Розгинання стопи 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20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2223164407"/>
                  </a:ext>
                </a:extLst>
              </a:tr>
              <a:tr h="170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Згинання стопи 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r>
                        <a:rPr lang="uk-UA" sz="800">
                          <a:effectLst/>
                        </a:rPr>
                        <a:t> – 50</a:t>
                      </a:r>
                      <a:r>
                        <a:rPr lang="uk-UA" sz="800" baseline="30000">
                          <a:effectLst/>
                        </a:rPr>
                        <a:t>0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>
                          <a:effectLst/>
                        </a:rPr>
                        <a:t> 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800" dirty="0">
                          <a:effectLst/>
                        </a:rPr>
                        <a:t> </a:t>
                      </a:r>
                      <a:endParaRPr lang="ru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24" marR="52424" marT="0" marB="0"/>
                </a:tc>
                <a:extLst>
                  <a:ext uri="{0D108BD9-81ED-4DB2-BD59-A6C34878D82A}">
                    <a16:rowId xmlns:a16="http://schemas.microsoft.com/office/drawing/2014/main" val="338663422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B7B02369-8B4F-41DE-BA56-CEF567A86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225" y="-43418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U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Фізіологічний об</a:t>
            </a:r>
            <a:r>
              <a:rPr kumimoji="0" lang="uk-UA" altLang="ru-U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uk-UA" altLang="ru-U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єм руху в суглобах</a:t>
            </a:r>
            <a:endParaRPr kumimoji="0" lang="uk-UA" altLang="ru-U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470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F0D57-6D2E-4CB2-8925-E566F8C0A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Обертання</a:t>
            </a:r>
            <a:r>
              <a:rPr lang="ru-RU" sz="2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sz="2800" b="1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Spin</a:t>
            </a:r>
            <a:r>
              <a:rPr lang="ru-RU" sz="2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одна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кістка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обертається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навколо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своєї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осі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залишаючись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у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контакті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з </a:t>
            </a:r>
            <a:r>
              <a:rPr lang="ru-R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іншою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UA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99FEB1-9F85-405C-BBEE-BBC3AF377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7824" y="3212976"/>
            <a:ext cx="3629836" cy="267271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D205EF-9851-4D60-B724-E0BF9B44F6DF}"/>
              </a:ext>
            </a:extLst>
          </p:cNvPr>
          <p:cNvSpPr txBox="1"/>
          <p:nvPr/>
        </p:nvSpPr>
        <p:spPr>
          <a:xfrm>
            <a:off x="899592" y="2204864"/>
            <a:ext cx="77872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220" dirty="0">
                <a:solidFill>
                  <a:srgbClr val="2B4A9D"/>
                </a:solidFill>
                <a:latin typeface="Poppins Heavy"/>
              </a:rPr>
              <a:t>РУХ ДОВКОЛА НЕРУХОМОЇ МЕХАНІЧНОЇ ВІСІ, ПОСТІЙНИЙ КОНТАКТ 2 ТОЧОК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554984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BAA68-0D12-49D2-8FF1-1ED1222A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Autofit/>
          </a:bodyPr>
          <a:lstStyle/>
          <a:p>
            <a:pPr marL="685800" indent="-685800">
              <a:lnSpc>
                <a:spcPts val="4621"/>
              </a:lnSpc>
              <a:buFontTx/>
              <a:buChar char="-"/>
            </a:pPr>
            <a:r>
              <a:rPr lang="uk-UA" sz="2800" dirty="0">
                <a:solidFill>
                  <a:schemeClr val="accent2"/>
                </a:solidFill>
              </a:rPr>
              <a:t>Напрям ковзання залежить від напряму руху кісток і описаний у законі </a:t>
            </a:r>
            <a:r>
              <a:rPr lang="ru-RU" sz="2800" dirty="0">
                <a:solidFill>
                  <a:schemeClr val="accent2"/>
                </a:solidFill>
              </a:rPr>
              <a:t>«</a:t>
            </a:r>
            <a:r>
              <a:rPr lang="ru-RU" sz="2800" dirty="0" err="1">
                <a:solidFill>
                  <a:schemeClr val="accent2"/>
                </a:solidFill>
              </a:rPr>
              <a:t>опуклості</a:t>
            </a:r>
            <a:r>
              <a:rPr lang="ru-RU" sz="2800" dirty="0">
                <a:solidFill>
                  <a:schemeClr val="accent2"/>
                </a:solidFill>
              </a:rPr>
              <a:t> – </a:t>
            </a:r>
            <a:r>
              <a:rPr lang="ru-RU" sz="2800" dirty="0" err="1">
                <a:solidFill>
                  <a:schemeClr val="accent2"/>
                </a:solidFill>
              </a:rPr>
              <a:t>вгнутості</a:t>
            </a:r>
            <a:r>
              <a:rPr lang="ru-RU" sz="2800" dirty="0">
                <a:solidFill>
                  <a:schemeClr val="accent2"/>
                </a:solidFill>
              </a:rPr>
              <a:t>». </a:t>
            </a:r>
            <a:br>
              <a:rPr lang="ru-RU" sz="2800" dirty="0">
                <a:solidFill>
                  <a:schemeClr val="accent2"/>
                </a:solidFill>
              </a:rPr>
            </a:br>
            <a:br>
              <a:rPr lang="ru-RU" sz="2800" spc="220" dirty="0">
                <a:solidFill>
                  <a:schemeClr val="accent2"/>
                </a:solidFill>
                <a:latin typeface="Poppins Heavy"/>
              </a:rPr>
            </a:br>
            <a:endParaRPr lang="ru-UA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06E70-9EF9-4686-97BE-F6FE3DE7F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pPr algn="just"/>
            <a:endParaRPr lang="ru-RU" sz="24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Правило "</a:t>
            </a:r>
            <a:r>
              <a:rPr lang="ru-RU" sz="24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опукло-увігнутої</a:t>
            </a:r>
            <a:r>
              <a:rPr lang="ru-R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" </a:t>
            </a:r>
            <a:r>
              <a:rPr lang="ru-RU" sz="24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поверхні</a:t>
            </a:r>
            <a:r>
              <a:rPr lang="ru-R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рухи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суглобових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поверхонь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залежать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від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їхньої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форми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Якщо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опукла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поверхня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рухається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по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увігнутій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напрямок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ковзання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протилежний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напрямку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руху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кістки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Якщо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увігнута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поверхня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рухається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по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опуклій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напрямок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ковзання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збігається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з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напрямком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руху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кістки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en-US" sz="2400" spc="220" dirty="0">
              <a:solidFill>
                <a:schemeClr val="accent2"/>
              </a:solidFill>
              <a:latin typeface="Poppins Heavy"/>
            </a:endParaRPr>
          </a:p>
        </p:txBody>
      </p:sp>
    </p:spTree>
    <p:extLst>
      <p:ext uri="{BB962C8B-B14F-4D97-AF65-F5344CB8AC3E}">
        <p14:creationId xmlns:p14="http://schemas.microsoft.com/office/powerpoint/2010/main" val="1943176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D2CB8-0974-4E6A-8CA9-7F459CD99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Закон «опуклості-вгнутості»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430C09-7630-4749-BD50-12FBFBF98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60" y="1166018"/>
            <a:ext cx="4601790" cy="4525963"/>
          </a:xfrm>
        </p:spPr>
      </p:pic>
    </p:spTree>
    <p:extLst>
      <p:ext uri="{BB962C8B-B14F-4D97-AF65-F5344CB8AC3E}">
        <p14:creationId xmlns:p14="http://schemas.microsoft.com/office/powerpoint/2010/main" val="2072788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>
            <a:extLst>
              <a:ext uri="{FF2B5EF4-FFF2-40B4-BE49-F238E27FC236}">
                <a16:creationId xmlns:a16="http://schemas.microsoft.com/office/drawing/2014/main" id="{8432680D-DA74-4B9E-B900-D0781CA86F43}"/>
              </a:ext>
            </a:extLst>
          </p:cNvPr>
          <p:cNvSpPr/>
          <p:nvPr/>
        </p:nvSpPr>
        <p:spPr>
          <a:xfrm>
            <a:off x="4716016" y="1772816"/>
            <a:ext cx="3960440" cy="3312368"/>
          </a:xfrm>
          <a:custGeom>
            <a:avLst/>
            <a:gdLst/>
            <a:ahLst/>
            <a:cxnLst/>
            <a:rect l="l" t="t" r="r" b="b"/>
            <a:pathLst>
              <a:path w="7602413" h="6574140">
                <a:moveTo>
                  <a:pt x="0" y="0"/>
                </a:moveTo>
                <a:lnTo>
                  <a:pt x="7602414" y="0"/>
                </a:lnTo>
                <a:lnTo>
                  <a:pt x="7602414" y="6574140"/>
                </a:lnTo>
                <a:lnTo>
                  <a:pt x="0" y="657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233" t="-29254" r="-11036" b="-10783"/>
            </a:stretch>
          </a:blipFill>
        </p:spPr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A59E084C-81ED-456B-A592-4D143BE3D856}"/>
              </a:ext>
            </a:extLst>
          </p:cNvPr>
          <p:cNvSpPr/>
          <p:nvPr/>
        </p:nvSpPr>
        <p:spPr>
          <a:xfrm>
            <a:off x="971600" y="1772816"/>
            <a:ext cx="3192191" cy="3312368"/>
          </a:xfrm>
          <a:custGeom>
            <a:avLst/>
            <a:gdLst/>
            <a:ahLst/>
            <a:cxnLst/>
            <a:rect l="l" t="t" r="r" b="b"/>
            <a:pathLst>
              <a:path w="6511657" h="6574140">
                <a:moveTo>
                  <a:pt x="0" y="0"/>
                </a:moveTo>
                <a:lnTo>
                  <a:pt x="6511657" y="0"/>
                </a:lnTo>
                <a:lnTo>
                  <a:pt x="6511657" y="6574140"/>
                </a:lnTo>
                <a:lnTo>
                  <a:pt x="0" y="6574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17" r="-5917"/>
            </a:stretch>
          </a:blipFill>
        </p:spPr>
      </p:sp>
    </p:spTree>
    <p:extLst>
      <p:ext uri="{BB962C8B-B14F-4D97-AF65-F5344CB8AC3E}">
        <p14:creationId xmlns:p14="http://schemas.microsoft.com/office/powerpoint/2010/main" val="3422839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>
            <a:extLst>
              <a:ext uri="{FF2B5EF4-FFF2-40B4-BE49-F238E27FC236}">
                <a16:creationId xmlns:a16="http://schemas.microsoft.com/office/drawing/2014/main" id="{8D61313B-7A70-4AC0-A4D7-2656FCD42499}"/>
              </a:ext>
            </a:extLst>
          </p:cNvPr>
          <p:cNvSpPr/>
          <p:nvPr/>
        </p:nvSpPr>
        <p:spPr>
          <a:xfrm>
            <a:off x="1187624" y="1160748"/>
            <a:ext cx="7200800" cy="4536504"/>
          </a:xfrm>
          <a:custGeom>
            <a:avLst/>
            <a:gdLst/>
            <a:ahLst/>
            <a:cxnLst/>
            <a:rect l="l" t="t" r="r" b="b"/>
            <a:pathLst>
              <a:path w="14267828" h="7189929">
                <a:moveTo>
                  <a:pt x="0" y="0"/>
                </a:moveTo>
                <a:lnTo>
                  <a:pt x="14267828" y="0"/>
                </a:lnTo>
                <a:lnTo>
                  <a:pt x="14267828" y="7189929"/>
                </a:lnTo>
                <a:lnTo>
                  <a:pt x="0" y="7189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3" r="-7201" b="-2583"/>
            </a:stretch>
          </a:blipFill>
        </p:spPr>
      </p:sp>
    </p:spTree>
    <p:extLst>
      <p:ext uri="{BB962C8B-B14F-4D97-AF65-F5344CB8AC3E}">
        <p14:creationId xmlns:p14="http://schemas.microsoft.com/office/powerpoint/2010/main" val="4221643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id="{B1A14C7A-A557-4239-A7F8-A3A96A73379E}"/>
              </a:ext>
            </a:extLst>
          </p:cNvPr>
          <p:cNvSpPr/>
          <p:nvPr/>
        </p:nvSpPr>
        <p:spPr>
          <a:xfrm>
            <a:off x="1331641" y="1124744"/>
            <a:ext cx="7056784" cy="4680520"/>
          </a:xfrm>
          <a:custGeom>
            <a:avLst/>
            <a:gdLst/>
            <a:ahLst/>
            <a:cxnLst/>
            <a:rect l="l" t="t" r="r" b="b"/>
            <a:pathLst>
              <a:path w="15209555" h="7735631">
                <a:moveTo>
                  <a:pt x="0" y="0"/>
                </a:moveTo>
                <a:lnTo>
                  <a:pt x="15209555" y="0"/>
                </a:lnTo>
                <a:lnTo>
                  <a:pt x="15209555" y="7735630"/>
                </a:lnTo>
                <a:lnTo>
                  <a:pt x="0" y="7735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3" r="-6222" b="-5638"/>
            </a:stretch>
          </a:blipFill>
        </p:spPr>
      </p:sp>
    </p:spTree>
    <p:extLst>
      <p:ext uri="{BB962C8B-B14F-4D97-AF65-F5344CB8AC3E}">
        <p14:creationId xmlns:p14="http://schemas.microsoft.com/office/powerpoint/2010/main" val="4247579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id="{B8514F26-6324-4A37-8E06-DB04593F76D2}"/>
              </a:ext>
            </a:extLst>
          </p:cNvPr>
          <p:cNvSpPr/>
          <p:nvPr/>
        </p:nvSpPr>
        <p:spPr>
          <a:xfrm>
            <a:off x="827584" y="1556792"/>
            <a:ext cx="3960440" cy="4536504"/>
          </a:xfrm>
          <a:custGeom>
            <a:avLst/>
            <a:gdLst/>
            <a:ahLst/>
            <a:cxnLst/>
            <a:rect l="l" t="t" r="r" b="b"/>
            <a:pathLst>
              <a:path w="7077092" h="8491436">
                <a:moveTo>
                  <a:pt x="0" y="0"/>
                </a:moveTo>
                <a:lnTo>
                  <a:pt x="7077092" y="0"/>
                </a:lnTo>
                <a:lnTo>
                  <a:pt x="7077092" y="8491436"/>
                </a:lnTo>
                <a:lnTo>
                  <a:pt x="0" y="849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09" t="-8220" r="-670"/>
            </a:stretch>
          </a:blipFill>
        </p:spPr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7549813-D7A9-4097-B81E-F931DFCEBC11}"/>
              </a:ext>
            </a:extLst>
          </p:cNvPr>
          <p:cNvSpPr/>
          <p:nvPr/>
        </p:nvSpPr>
        <p:spPr>
          <a:xfrm>
            <a:off x="4763663" y="1196752"/>
            <a:ext cx="3696770" cy="5436604"/>
          </a:xfrm>
          <a:custGeom>
            <a:avLst/>
            <a:gdLst/>
            <a:ahLst/>
            <a:cxnLst/>
            <a:rect l="l" t="t" r="r" b="b"/>
            <a:pathLst>
              <a:path w="6559093" h="9438156">
                <a:moveTo>
                  <a:pt x="0" y="0"/>
                </a:moveTo>
                <a:lnTo>
                  <a:pt x="6559093" y="0"/>
                </a:lnTo>
                <a:lnTo>
                  <a:pt x="6559093" y="9438156"/>
                </a:lnTo>
                <a:lnTo>
                  <a:pt x="0" y="9438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36" r="-2147" b="-1011"/>
            </a:stretch>
          </a:blipFill>
        </p:spPr>
      </p:sp>
    </p:spTree>
    <p:extLst>
      <p:ext uri="{BB962C8B-B14F-4D97-AF65-F5344CB8AC3E}">
        <p14:creationId xmlns:p14="http://schemas.microsoft.com/office/powerpoint/2010/main" val="149019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10B5AEF-B2FA-4664-B255-0F590CC11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9"/>
            <a:ext cx="444917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19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Щільно</a:t>
            </a:r>
            <a:r>
              <a:rPr lang="en-US" dirty="0"/>
              <a:t>-</a:t>
            </a:r>
            <a:r>
              <a:rPr lang="uk-UA" dirty="0"/>
              <a:t>укладене положення / </a:t>
            </a:r>
            <a:r>
              <a:rPr lang="en-US" dirty="0"/>
              <a:t>closed-packed position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uk-UA" dirty="0"/>
              <a:t>суглобові поверхні конгруетно стиснуті</a:t>
            </a:r>
          </a:p>
          <a:p>
            <a:r>
              <a:rPr lang="uk-UA" dirty="0"/>
              <a:t>- зв</a:t>
            </a:r>
            <a:r>
              <a:rPr lang="en-US" dirty="0"/>
              <a:t>’</a:t>
            </a:r>
            <a:r>
              <a:rPr lang="uk-UA" dirty="0"/>
              <a:t>язка та капсула натягнуті</a:t>
            </a:r>
          </a:p>
          <a:p>
            <a:pPr algn="just"/>
            <a:r>
              <a:rPr lang="uk-UA" dirty="0"/>
              <a:t>- внутрішньокапсульна порожнина мінімальна</a:t>
            </a:r>
          </a:p>
          <a:p>
            <a:pPr algn="just"/>
            <a:r>
              <a:rPr lang="uk-UA" dirty="0"/>
              <a:t>- кінцівка може передавати зусилля зі сегмента на сегмент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614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Нещільно</a:t>
            </a:r>
            <a:r>
              <a:rPr lang="en-US" dirty="0"/>
              <a:t>-</a:t>
            </a:r>
            <a:r>
              <a:rPr lang="uk-UA" dirty="0"/>
              <a:t>укладене положення / </a:t>
            </a:r>
            <a:r>
              <a:rPr lang="en-US" dirty="0"/>
              <a:t>open-packed position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зв</a:t>
            </a:r>
            <a:r>
              <a:rPr lang="en-US" dirty="0"/>
              <a:t>’</a:t>
            </a:r>
            <a:r>
              <a:rPr lang="uk-UA" dirty="0"/>
              <a:t>язка та капсула не натягнуті</a:t>
            </a:r>
          </a:p>
          <a:p>
            <a:r>
              <a:rPr lang="uk-UA" dirty="0"/>
              <a:t>суглобові поверхні не стиснуті</a:t>
            </a:r>
          </a:p>
          <a:p>
            <a:r>
              <a:rPr lang="en-US" dirty="0">
                <a:solidFill>
                  <a:srgbClr val="000000"/>
                </a:solidFill>
              </a:rPr>
              <a:t>приблизно половина амплітуди між щільно укладеним і протилежним рухом у суглобі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 положення для діагностики та втручання</a:t>
            </a:r>
          </a:p>
          <a:p>
            <a:pPr marL="0" indent="0">
              <a:buNone/>
            </a:pPr>
            <a:r>
              <a:rPr lang="uk-UA" dirty="0"/>
              <a:t>положення при запалені та набряку суглоба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15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15416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uk-UA" dirty="0"/>
              <a:t>Обмеження нормальної амплітуди рухів в суглобі (контрактури) бувають: вродженими та набутими</a:t>
            </a:r>
          </a:p>
          <a:p>
            <a:pPr marL="0" indent="0" algn="just">
              <a:buNone/>
            </a:pPr>
            <a:r>
              <a:rPr lang="uk-UA" dirty="0"/>
              <a:t>Контрактура може бути згинальною, розгинальною, приведеною, відведеною</a:t>
            </a:r>
          </a:p>
          <a:p>
            <a:pPr marL="0" indent="0" algn="just">
              <a:buNone/>
            </a:pPr>
            <a:r>
              <a:rPr lang="uk-UA" dirty="0"/>
              <a:t>За етіологічним фактором контрактури бувають </a:t>
            </a:r>
            <a:r>
              <a:rPr lang="uk-UA" dirty="0" err="1"/>
              <a:t>дерматогенні</a:t>
            </a:r>
            <a:r>
              <a:rPr lang="uk-UA" dirty="0"/>
              <a:t>, </a:t>
            </a:r>
            <a:r>
              <a:rPr lang="uk-UA" dirty="0" err="1"/>
              <a:t>неврогенні</a:t>
            </a:r>
            <a:r>
              <a:rPr lang="uk-UA" dirty="0"/>
              <a:t>, </a:t>
            </a:r>
            <a:r>
              <a:rPr lang="uk-UA" dirty="0" err="1"/>
              <a:t>міогенні</a:t>
            </a:r>
            <a:r>
              <a:rPr lang="uk-UA" dirty="0"/>
              <a:t>, </a:t>
            </a:r>
            <a:r>
              <a:rPr lang="uk-UA" dirty="0" err="1"/>
              <a:t>десмогенні</a:t>
            </a:r>
            <a:r>
              <a:rPr lang="uk-UA" dirty="0"/>
              <a:t> та </a:t>
            </a:r>
            <a:r>
              <a:rPr lang="uk-UA" dirty="0" err="1"/>
              <a:t>артрогенні</a:t>
            </a:r>
            <a:r>
              <a:rPr lang="uk-UA" dirty="0"/>
              <a:t>. </a:t>
            </a:r>
          </a:p>
          <a:p>
            <a:pPr marL="0" indent="0" algn="just">
              <a:buNone/>
            </a:pPr>
            <a:r>
              <a:rPr lang="uk-UA" dirty="0" err="1"/>
              <a:t>Тугорухливість</a:t>
            </a:r>
            <a:r>
              <a:rPr lang="uk-UA" dirty="0"/>
              <a:t> – залишок руху 3-5 °</a:t>
            </a:r>
          </a:p>
          <a:p>
            <a:pPr marL="0" indent="0" algn="just">
              <a:buNone/>
            </a:pPr>
            <a:r>
              <a:rPr lang="uk-UA" dirty="0"/>
              <a:t>Відсутність рухів у суглобі називається анкілозом, який може бути фіброзним або кістковим. </a:t>
            </a:r>
          </a:p>
        </p:txBody>
      </p:sp>
    </p:spTree>
    <p:extLst>
      <p:ext uri="{BB962C8B-B14F-4D97-AF65-F5344CB8AC3E}">
        <p14:creationId xmlns:p14="http://schemas.microsoft.com/office/powerpoint/2010/main" val="332086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 fontScale="90000"/>
          </a:bodyPr>
          <a:lstStyle/>
          <a:p>
            <a:br>
              <a:rPr lang="ru-RU" sz="2700" b="1" u="sng" dirty="0"/>
            </a:br>
            <a:br>
              <a:rPr lang="ru-RU" sz="2700" b="1" u="sng" dirty="0"/>
            </a:br>
            <a:r>
              <a:rPr lang="ru-RU" sz="2700" b="1" u="sng" dirty="0"/>
              <a:t>Шкала оцінки тракції </a:t>
            </a:r>
            <a:r>
              <a:rPr lang="en-US" sz="2700" b="1" u="sng" dirty="0"/>
              <a:t>Kaltenborn:</a:t>
            </a:r>
            <a:br>
              <a:rPr lang="en-US" sz="2700" dirty="0"/>
            </a:br>
            <a:r>
              <a:rPr lang="ru-RU" sz="2700" b="1" dirty="0"/>
              <a:t>Ступінь </a:t>
            </a:r>
            <a:r>
              <a:rPr lang="en-US" sz="2700" b="1" dirty="0"/>
              <a:t>I –</a:t>
            </a:r>
            <a:r>
              <a:rPr lang="ru-RU" sz="2700" dirty="0"/>
              <a:t>нейтралізує тиск у з’єднаннях без роз’єднання поверхонь суглобу</a:t>
            </a:r>
            <a:br>
              <a:rPr lang="ru-RU" sz="2700" dirty="0"/>
            </a:br>
            <a:r>
              <a:rPr lang="ru-RU" sz="2700" b="1" dirty="0"/>
              <a:t>Ступінь </a:t>
            </a:r>
            <a:r>
              <a:rPr lang="en-US" sz="2700" b="1" dirty="0"/>
              <a:t>II –</a:t>
            </a:r>
            <a:r>
              <a:rPr lang="ru-RU" sz="2700" dirty="0"/>
              <a:t>роз’єднує суглобові поверхні, приймаючи на себе люфт або усуваючи люфт в суглобовій капсулі</a:t>
            </a:r>
            <a:br>
              <a:rPr lang="ru-RU" sz="2700" dirty="0"/>
            </a:br>
            <a:r>
              <a:rPr lang="ru-RU" sz="2700" b="1" dirty="0"/>
              <a:t>Ступінь ІІІ –</a:t>
            </a:r>
            <a:r>
              <a:rPr lang="ru-RU" sz="2700" dirty="0"/>
              <a:t> розтягнення м’яких тканин, що оточують суглоб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t="34570" r="25659" b="24805"/>
          <a:stretch/>
        </p:blipFill>
        <p:spPr bwMode="auto">
          <a:xfrm>
            <a:off x="971600" y="2852936"/>
            <a:ext cx="7416824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506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28515" r="25768" b="23135"/>
          <a:stretch/>
        </p:blipFill>
        <p:spPr bwMode="auto">
          <a:xfrm>
            <a:off x="179512" y="1196752"/>
            <a:ext cx="879184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883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8" t="27344" r="29722" b="20336"/>
          <a:stretch/>
        </p:blipFill>
        <p:spPr bwMode="auto">
          <a:xfrm>
            <a:off x="0" y="-2429"/>
            <a:ext cx="9021026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835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27344" r="26757" b="23881"/>
          <a:stretch/>
        </p:blipFill>
        <p:spPr bwMode="auto">
          <a:xfrm>
            <a:off x="323528" y="620688"/>
            <a:ext cx="856895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328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28684" r="31698" b="20022"/>
          <a:stretch/>
        </p:blipFill>
        <p:spPr bwMode="auto">
          <a:xfrm>
            <a:off x="602815" y="161233"/>
            <a:ext cx="8289665" cy="63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878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5" t="28320" r="30710" b="19963"/>
          <a:stretch/>
        </p:blipFill>
        <p:spPr bwMode="auto">
          <a:xfrm>
            <a:off x="683568" y="260648"/>
            <a:ext cx="8136904" cy="626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374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739C207-5321-4A89-815D-672E9A4D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Визначення м’язової сили (мануальне м’язове тестування, тести з опором, динамометрія)</a:t>
            </a:r>
            <a:endParaRPr lang="ru-U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108024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6E2B1-963F-48BA-8CC2-852D0886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Мануально</a:t>
            </a:r>
            <a:r>
              <a:rPr lang="uk-UA" sz="4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-м’язове тестування (ММТ)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E28F4C-1361-471B-AC4F-F6C8E4314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мануально-</a:t>
            </a:r>
            <a:r>
              <a:rPr lang="ru-RU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м`язове</a:t>
            </a:r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тестування</a:t>
            </a:r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займає</a:t>
            </a:r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помітне</a:t>
            </a:r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uk-UA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діагностиці функції м’язів. Оцінка отриманих результатів відображає можливість </a:t>
            </a:r>
            <a:r>
              <a:rPr lang="ru-RU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пацієнта</a:t>
            </a:r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вольове</a:t>
            </a:r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скорочення</a:t>
            </a:r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м’язів</a:t>
            </a:r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здійснити</a:t>
            </a:r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певний</a:t>
            </a:r>
            <a:r>
              <a:rPr lang="ru-RU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рух. 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903896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9" t="27612" r="24011" b="23828"/>
          <a:stretch/>
        </p:blipFill>
        <p:spPr bwMode="auto">
          <a:xfrm>
            <a:off x="101371" y="620688"/>
            <a:ext cx="890445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963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9" t="27612" r="25329" b="21875"/>
          <a:stretch/>
        </p:blipFill>
        <p:spPr bwMode="auto">
          <a:xfrm>
            <a:off x="47846" y="836712"/>
            <a:ext cx="8844634" cy="491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7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dirty="0"/>
              <a:t>Класифікація контрактур: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507288" cy="5616624"/>
          </a:xfrm>
        </p:spPr>
        <p:txBody>
          <a:bodyPr/>
          <a:lstStyle/>
          <a:p>
            <a:pPr algn="just"/>
            <a:r>
              <a:rPr lang="uk-UA" dirty="0"/>
              <a:t>Міогенна контрактура – виникає унаслідок ураження мязової тканини</a:t>
            </a:r>
          </a:p>
          <a:p>
            <a:pPr algn="just"/>
            <a:r>
              <a:rPr lang="uk-UA" dirty="0"/>
              <a:t>Артрогенна – ураження суглоба</a:t>
            </a:r>
          </a:p>
          <a:p>
            <a:pPr algn="just"/>
            <a:r>
              <a:rPr lang="uk-UA" dirty="0"/>
              <a:t>Дерматогенна – рубцювання шкіри</a:t>
            </a:r>
          </a:p>
          <a:p>
            <a:pPr algn="just"/>
            <a:r>
              <a:rPr lang="uk-UA" dirty="0"/>
              <a:t>Десмогенна – рубцювання зв</a:t>
            </a:r>
            <a:r>
              <a:rPr lang="en-US" dirty="0"/>
              <a:t>’</a:t>
            </a:r>
            <a:r>
              <a:rPr lang="uk-UA" dirty="0"/>
              <a:t>язок, фасцій, апоневрозів</a:t>
            </a:r>
          </a:p>
          <a:p>
            <a:pPr algn="just"/>
            <a:r>
              <a:rPr lang="uk-UA" dirty="0"/>
              <a:t>Тендогенна – вкорочення сухожилля або зрощення його піхвою</a:t>
            </a:r>
          </a:p>
          <a:p>
            <a:pPr algn="just"/>
            <a:r>
              <a:rPr lang="uk-UA" dirty="0"/>
              <a:t>Нервогенна – порушення НС</a:t>
            </a:r>
          </a:p>
          <a:p>
            <a:pPr algn="just"/>
            <a:r>
              <a:rPr lang="uk-UA" dirty="0"/>
              <a:t>Анталгічна – спричинена болем</a:t>
            </a:r>
          </a:p>
          <a:p>
            <a:pPr algn="just"/>
            <a:endParaRPr lang="uk-UA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033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904270-F9BA-4107-9CCB-CC050BEB0594}"/>
              </a:ext>
            </a:extLst>
          </p:cNvPr>
          <p:cNvSpPr txBox="1"/>
          <p:nvPr/>
        </p:nvSpPr>
        <p:spPr>
          <a:xfrm>
            <a:off x="179512" y="188640"/>
            <a:ext cx="8784976" cy="693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r>
              <a:rPr lang="uk-UA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Мануально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-м’язове тестування двоголового м’яза плеча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виконання навички: 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 Для виконання тесту на 2 бали попросити пацієнта зайняти вихідне положення сидячи,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тестована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рука розігнута в ліктьовому суглобі, лежить на столі у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середньофізіологічному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положенні долонею всередину.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Пояснити і продемонструвати пацієнту, що він повинен зігнути руку в ліктьовому суглобі, ковзаючи по столу.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Дати команду пацієнту виконувати рух.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Для виконання тесту на 3 бали попросити пацієнта зайняти вихідне положення сидячи, рука розігнута в ліктьовому суглобі і повністю розслаблена.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 Пояснити і продемонструвати пацієнту, що він повинен зігнути руку в ліктьовому суглобі.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 Дати команду пацієнту виконувати рух.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Для виконання тесту на 4 і 5 балів попросити пацієнта зайняти вихідне положення сидячи, рука зігнута в ліктьовому суглобі до 90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Підійти до пацієнта з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тестованого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боку, фіксувати дистальний відділ плечової кістки.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Пояснити і продемонструвати пацієнту, що він повинен зігнути руку в ліктьовому суглобі.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Дати пацієнту вказівку виконувати рух.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 Прикласти зусилля на дистальну частину передпліччя і попросити пацієнта протидіяти прикладеному зусиллю.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 Оцінити результати виконання тесту.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719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01C41B-881F-4881-A403-FB8E381A6E00}"/>
              </a:ext>
            </a:extLst>
          </p:cNvPr>
          <p:cNvSpPr txBox="1"/>
          <p:nvPr/>
        </p:nvSpPr>
        <p:spPr>
          <a:xfrm>
            <a:off x="107504" y="116633"/>
            <a:ext cx="8856984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uk-UA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Мануально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-м’язове тестування двоголового м’яза стегна</a:t>
            </a:r>
          </a:p>
          <a:p>
            <a:pPr indent="450215" algn="ctr"/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виконання навички: 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Для виконання тесту на 2 бали попросити пацієнта зайняти вихідне положення лежачи на боку, нога зверху розігнута в колінному суглобі, фіксована й відведена.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Пояснити і продемонструвати пацієнту, що він повинен зігнути ногу в колінному суглобі, ковзаючи по кушетці.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Дати команду пацієнту виконувати рух.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 Для виконання тесту на 3 бали попросити пацієнта зайняти вихідне положення на животі, фіксуючи таз і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контрлатеральну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кінцівку.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 Пояснити і продемонструвати пацієнту, що він повинен зігнути ногу в колінному суглобі.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 Дати команду пацієнту виконувати рух.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Для виконання тесту на 4 і 5 балів попросити пацієнта зайняти вихідне положення на животі, фіксуючи таз, нога зігнута в колінному суглобі до 90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Дати пацієнту вказівку виконувати рух.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 Прикласти зусилля на дистальну частину гомілки та попросити пацієнта протидіяти йому.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 Оцінити результати виконання тесту.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772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28125" r="24527" b="23508"/>
          <a:stretch/>
        </p:blipFill>
        <p:spPr bwMode="auto">
          <a:xfrm>
            <a:off x="0" y="388547"/>
            <a:ext cx="8892480" cy="584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605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7DD23-B062-4092-B623-2779386E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Вимірювання м'язової сили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55F5B8-2241-4F52-8814-6C989B5C5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434" y="1432951"/>
            <a:ext cx="8229600" cy="4525963"/>
          </a:xfrm>
        </p:spPr>
        <p:txBody>
          <a:bodyPr/>
          <a:lstStyle/>
          <a:p>
            <a:r>
              <a:rPr lang="uk-UA" dirty="0"/>
              <a:t>Динамометри:</a:t>
            </a:r>
          </a:p>
          <a:p>
            <a:pPr marL="0" indent="0">
              <a:buNone/>
            </a:pPr>
            <a:r>
              <a:rPr lang="uk-UA" dirty="0"/>
              <a:t>- </a:t>
            </a:r>
            <a:r>
              <a:rPr lang="uk-UA" sz="2400" dirty="0"/>
              <a:t>Сила м'язів кисті (дитячий, дорослий</a:t>
            </a:r>
            <a:r>
              <a:rPr lang="uk-UA" dirty="0"/>
              <a:t>)</a:t>
            </a:r>
          </a:p>
          <a:p>
            <a:pPr marL="0" indent="0">
              <a:buNone/>
            </a:pPr>
            <a:r>
              <a:rPr lang="uk-UA" dirty="0"/>
              <a:t>- </a:t>
            </a:r>
            <a:r>
              <a:rPr lang="uk-UA" sz="2400" dirty="0"/>
              <a:t>Сила м'язів спини (Становий)</a:t>
            </a:r>
            <a:endParaRPr lang="ru-UA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F42597-56ED-4CBE-9BBB-F24FF0B1A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3" y="3360738"/>
            <a:ext cx="2352141" cy="23669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DFA1A9-9288-4DA2-B4BE-78259FCDD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93357"/>
            <a:ext cx="3128951" cy="20729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18F2EFB-6D5B-4C82-91BF-AD8120FCC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919" y="1417638"/>
            <a:ext cx="2352675" cy="1943100"/>
          </a:xfrm>
          <a:prstGeom prst="rect">
            <a:avLst/>
          </a:prstGeom>
        </p:spPr>
      </p:pic>
      <p:sp>
        <p:nvSpPr>
          <p:cNvPr id="4" name="AutoShape 2" descr="Кистевой Силомер до 120 кг. Электронный динамометр: продажа, цена в Киеве.  Силомеры, динамометры от &quot;Viking-Shop Интернет магазин&quot; - 18797808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истевой Силомер до 120 кг. Электронный динамометр: продажа, цена в Киеве.  Силомеры, динамометры от &quot;Viking-Shop Интернет магазин&quot; - 187978086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истевой Силомер до 120 кг. Электронный динамометр: продажа, цена в Киеве.  Силомеры, динамометры от &quot;Viking-Shop Интернет магазин&quot; - 187978086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Кистевой Силомер до 120 кг. Электронный динамометр: продажа, цена в Киеве.  Силомеры, динамометры от &quot;Viking-Shop Интернет магазин&quot; - 18797808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46182"/>
            <a:ext cx="2377347" cy="237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874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ru-RU" sz="3200" dirty="0" err="1"/>
              <a:t>Неінвазивні</a:t>
            </a:r>
            <a:r>
              <a:rPr lang="ru-RU" sz="3200" dirty="0"/>
              <a:t> </a:t>
            </a:r>
            <a:r>
              <a:rPr lang="ru-RU" sz="3200" dirty="0" err="1"/>
              <a:t>додаткові</a:t>
            </a:r>
            <a:r>
              <a:rPr lang="ru-RU" sz="3200" dirty="0"/>
              <a:t> </a:t>
            </a:r>
            <a:r>
              <a:rPr lang="ru-RU" sz="3200" dirty="0" err="1"/>
              <a:t>методи</a:t>
            </a:r>
            <a:r>
              <a:rPr lang="ru-RU" sz="3200" dirty="0"/>
              <a:t> </a:t>
            </a:r>
            <a:r>
              <a:rPr lang="ru-RU" sz="3200" dirty="0" err="1"/>
              <a:t>дослідження</a:t>
            </a:r>
            <a:r>
              <a:rPr lang="ru-RU" sz="3200" dirty="0"/>
              <a:t>:)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рентгенографія</a:t>
            </a:r>
            <a:r>
              <a:rPr lang="ru-RU" dirty="0"/>
              <a:t>, </a:t>
            </a:r>
          </a:p>
          <a:p>
            <a:r>
              <a:rPr lang="ru-RU" dirty="0" err="1"/>
              <a:t>комп’ютерна</a:t>
            </a:r>
            <a:r>
              <a:rPr lang="ru-RU" dirty="0"/>
              <a:t> і </a:t>
            </a:r>
            <a:r>
              <a:rPr lang="ru-RU" dirty="0" err="1"/>
              <a:t>магнітно-резонансна</a:t>
            </a:r>
            <a:r>
              <a:rPr lang="ru-RU" dirty="0"/>
              <a:t> </a:t>
            </a:r>
            <a:r>
              <a:rPr lang="ru-RU" dirty="0" err="1"/>
              <a:t>томографія</a:t>
            </a:r>
            <a:r>
              <a:rPr lang="ru-RU" dirty="0"/>
              <a:t>, </a:t>
            </a:r>
          </a:p>
          <a:p>
            <a:r>
              <a:rPr lang="ru-RU" dirty="0" err="1"/>
              <a:t>ультразвукове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.;</a:t>
            </a:r>
          </a:p>
          <a:p>
            <a:r>
              <a:rPr lang="ru-RU" dirty="0" err="1"/>
              <a:t>денситометрія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1199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Інвазивні</a:t>
            </a:r>
            <a:r>
              <a:rPr lang="ru-RU" dirty="0"/>
              <a:t> </a:t>
            </a:r>
            <a:r>
              <a:rPr lang="ru-RU" dirty="0" err="1"/>
              <a:t>додаткові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обстеження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пункція</a:t>
            </a:r>
            <a:r>
              <a:rPr lang="ru-RU" dirty="0"/>
              <a:t>, </a:t>
            </a:r>
          </a:p>
          <a:p>
            <a:r>
              <a:rPr lang="ru-RU" dirty="0" err="1"/>
              <a:t>артроскопія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322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 fontScale="90000"/>
          </a:bodyPr>
          <a:lstStyle/>
          <a:p>
            <a:pPr algn="just"/>
            <a:br>
              <a:rPr lang="ru-RU" dirty="0"/>
            </a:br>
            <a:r>
              <a:rPr lang="ru-RU" dirty="0"/>
              <a:t>Контрактура </a:t>
            </a:r>
            <a:r>
              <a:rPr lang="ru-RU" dirty="0" err="1"/>
              <a:t>Дюпюїтрена</a:t>
            </a:r>
            <a:br>
              <a:rPr lang="ru-RU" dirty="0"/>
            </a:br>
            <a:r>
              <a:rPr lang="uk-UA" sz="2700" dirty="0"/>
              <a:t>повільно прогресуюче захворювання, що приводить до ущільнення і вкорочення долонного апоневрозу, внаслідок чого формується згинальна установка пальців і стійкі контрактури </a:t>
            </a:r>
            <a:r>
              <a:rPr lang="uk-UA" sz="2700" dirty="0" err="1"/>
              <a:t>міжфалангових</a:t>
            </a:r>
            <a:r>
              <a:rPr lang="uk-UA" sz="2700" dirty="0"/>
              <a:t> суглобів, з'являються лійкоподібні втягування на кисті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8960"/>
            <a:ext cx="8229600" cy="2465087"/>
          </a:xfrm>
        </p:spPr>
      </p:pic>
    </p:spTree>
    <p:extLst>
      <p:ext uri="{BB962C8B-B14F-4D97-AF65-F5344CB8AC3E}">
        <p14:creationId xmlns:p14="http://schemas.microsoft.com/office/powerpoint/2010/main" val="978637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86AD6-9110-4780-BCC4-2BD79888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Функціональні тести оцінки стану хребта: </a:t>
            </a:r>
            <a:endParaRPr lang="ru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1F793E-269F-47AD-A3B6-1508762FE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Тест «Пальці – підлога»</a:t>
            </a:r>
          </a:p>
          <a:p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Боковий нахил</a:t>
            </a: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Проба Отта </a:t>
            </a:r>
          </a:p>
          <a:p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Тест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Шобера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UA" dirty="0"/>
          </a:p>
        </p:txBody>
      </p:sp>
      <p:pic>
        <p:nvPicPr>
          <p:cNvPr id="4" name="Рисунок 3" descr="Distance doigt-sol | Wikige Wiki | Fandom">
            <a:extLst>
              <a:ext uri="{FF2B5EF4-FFF2-40B4-BE49-F238E27FC236}">
                <a16:creationId xmlns:a16="http://schemas.microsoft.com/office/drawing/2014/main" id="{1078FD37-39E2-4CC7-B6BE-ADDBD00C99F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77" y="3429000"/>
            <a:ext cx="3240361" cy="224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istance doigt-sol | Wikige Wiki | Fandom">
            <a:extLst>
              <a:ext uri="{FF2B5EF4-FFF2-40B4-BE49-F238E27FC236}">
                <a16:creationId xmlns:a16="http://schemas.microsoft.com/office/drawing/2014/main" id="{4E1C3661-A669-439F-840A-B35CCECEC8B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95012"/>
            <a:ext cx="2808312" cy="2435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89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5FBFB-420F-4CD6-946D-1F4CBC01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/>
              <a:t>Латерофлексія</a:t>
            </a:r>
            <a:r>
              <a:rPr lang="uk-UA" dirty="0"/>
              <a:t> шийного відділу хребта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ED4AC5A-91A2-4D06-B8AC-425DA1407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1756947"/>
            <a:ext cx="5904656" cy="4428493"/>
          </a:xfrm>
        </p:spPr>
      </p:pic>
    </p:spTree>
    <p:extLst>
      <p:ext uri="{BB962C8B-B14F-4D97-AF65-F5344CB8AC3E}">
        <p14:creationId xmlns:p14="http://schemas.microsoft.com/office/powerpoint/2010/main" val="402017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13FC7-7C22-4AC8-9068-E2982F1D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38FE6DE-3794-4756-A360-768AA2FAD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1609" y="95037"/>
            <a:ext cx="3654778" cy="6667926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C91580-97D6-4FED-8B2F-4B3B5E27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45" y="190074"/>
            <a:ext cx="4333127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4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B628C-B373-4D64-BD38-ECB1602F2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Флексія/Екстензія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6D885C-0525-4A5F-8282-D50DBEBCD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6" y="1594929"/>
            <a:ext cx="5760640" cy="4320481"/>
          </a:xfrm>
        </p:spPr>
      </p:pic>
    </p:spTree>
    <p:extLst>
      <p:ext uri="{BB962C8B-B14F-4D97-AF65-F5344CB8AC3E}">
        <p14:creationId xmlns:p14="http://schemas.microsoft.com/office/powerpoint/2010/main" val="1578405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4274</TotalTime>
  <Words>1163</Words>
  <Application>Microsoft Office PowerPoint</Application>
  <PresentationFormat>Экран (4:3)</PresentationFormat>
  <Paragraphs>208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Calibri</vt:lpstr>
      <vt:lpstr>Poppins Heavy</vt:lpstr>
      <vt:lpstr>Poppins Heavy Italics</vt:lpstr>
      <vt:lpstr>Times New Roman</vt:lpstr>
      <vt:lpstr>Тема Office</vt:lpstr>
      <vt:lpstr>Алгоритм обстеження у фізичній терапії при порушенні діяльності опорно-рухового апарату </vt:lpstr>
      <vt:lpstr>Фізіологічний об'єм рухів у суглобах кінцівок</vt:lpstr>
      <vt:lpstr>Презентация PowerPoint</vt:lpstr>
      <vt:lpstr>Класифікація контрактур:</vt:lpstr>
      <vt:lpstr> Контрактура Дюпюїтрена повільно прогресуюче захворювання, що приводить до ущільнення і вкорочення долонного апоневрозу, внаслідок чого формується згинальна установка пальців і стійкі контрактури міжфалангових суглобів, з'являються лійкоподібні втягування на кисті</vt:lpstr>
      <vt:lpstr>Функціональні тести оцінки стану хребта: </vt:lpstr>
      <vt:lpstr>Латерофлексія шийного відділу хребта</vt:lpstr>
      <vt:lpstr>Презентация PowerPoint</vt:lpstr>
      <vt:lpstr>Флексія/Екстензія</vt:lpstr>
      <vt:lpstr>Презентация PowerPoint</vt:lpstr>
      <vt:lpstr>Ротація</vt:lpstr>
      <vt:lpstr>Латерофлексія</vt:lpstr>
      <vt:lpstr>Презентация PowerPoint</vt:lpstr>
      <vt:lpstr>Презентация PowerPoint</vt:lpstr>
      <vt:lpstr>Суглобова гра (Joint play) </vt:lpstr>
      <vt:lpstr>Презентация PowerPoint</vt:lpstr>
      <vt:lpstr>Три основні типи рухів у суглобі:</vt:lpstr>
      <vt:lpstr>Кочення/Перекочування (Roll)</vt:lpstr>
      <vt:lpstr>Ковзання (Glide або Slide) - паралельне зміщення однієї суглобової поверхні відносно іншої </vt:lpstr>
      <vt:lpstr>Обертання (Spin) - одна кістка обертається навколо своєї осі, залишаючись у контакті з іншою </vt:lpstr>
      <vt:lpstr>Напрям ковзання залежить від напряму руху кісток і описаний у законі «опуклості – вгнутості».   </vt:lpstr>
      <vt:lpstr>Закон «опуклості-вгнутості»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Щільно-укладене положення / closed-packed position</vt:lpstr>
      <vt:lpstr>Нещільно-укладене положення / open-packed position</vt:lpstr>
      <vt:lpstr>  Шкала оцінки тракції Kaltenborn: Ступінь I –нейтралізує тиск у з’єднаннях без роз’єднання поверхонь суглобу Ступінь II –роз’єднує суглобові поверхні, приймаючи на себе люфт або усуваючи люфт в суглобовій капсулі Ступінь ІІІ – розтягнення м’яких тканин, що оточують суглоб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Мануально-м’язове тестування (ММТ)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Вимірювання м'язової сили</vt:lpstr>
      <vt:lpstr>Неінвазивні додаткові методи дослідження:)</vt:lpstr>
      <vt:lpstr>Інвазивні додаткові методи обстеження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обстеження травматологічних та ортопедичних хворих </dc:title>
  <cp:lastModifiedBy>Елена Бессарабова</cp:lastModifiedBy>
  <cp:revision>201</cp:revision>
  <dcterms:modified xsi:type="dcterms:W3CDTF">2025-10-08T19:25:30Z</dcterms:modified>
</cp:coreProperties>
</file>