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71" r:id="rId4"/>
    <p:sldId id="260" r:id="rId5"/>
    <p:sldId id="261" r:id="rId6"/>
    <p:sldId id="263" r:id="rId7"/>
    <p:sldId id="262" r:id="rId8"/>
    <p:sldId id="264" r:id="rId9"/>
    <p:sldId id="258" r:id="rId10"/>
    <p:sldId id="259" r:id="rId11"/>
    <p:sldId id="265" r:id="rId12"/>
    <p:sldId id="266" r:id="rId13"/>
    <p:sldId id="267" r:id="rId14"/>
    <p:sldId id="268" r:id="rId15"/>
    <p:sldId id="269" r:id="rId16"/>
    <p:sldId id="270" r:id="rId17"/>
    <p:sldId id="272" r:id="rId18"/>
    <p:sldId id="273" r:id="rId19"/>
  </p:sldIdLst>
  <p:sldSz cx="12192000" cy="6858000"/>
  <p:notesSz cx="6858000" cy="9144000"/>
  <p:defaultTextStyle>
    <a:defPPr>
      <a:defRPr lang="en-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1"/>
    <p:restoredTop sz="94603"/>
  </p:normalViewPr>
  <p:slideViewPr>
    <p:cSldViewPr snapToGrid="0">
      <p:cViewPr varScale="1">
        <p:scale>
          <a:sx n="109" d="100"/>
          <a:sy n="109" d="100"/>
        </p:scale>
        <p:origin x="78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865C3-B9CA-78FC-4FF9-FEA693DB5A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A"/>
          </a:p>
        </p:txBody>
      </p:sp>
      <p:sp>
        <p:nvSpPr>
          <p:cNvPr id="3" name="Subtitle 2">
            <a:extLst>
              <a:ext uri="{FF2B5EF4-FFF2-40B4-BE49-F238E27FC236}">
                <a16:creationId xmlns:a16="http://schemas.microsoft.com/office/drawing/2014/main" id="{C3719E55-A328-B81B-94A1-859055FD00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A"/>
          </a:p>
        </p:txBody>
      </p:sp>
      <p:sp>
        <p:nvSpPr>
          <p:cNvPr id="4" name="Date Placeholder 3">
            <a:extLst>
              <a:ext uri="{FF2B5EF4-FFF2-40B4-BE49-F238E27FC236}">
                <a16:creationId xmlns:a16="http://schemas.microsoft.com/office/drawing/2014/main" id="{9D193D51-D1F7-D4A1-5A28-2BD94C1BB542}"/>
              </a:ext>
            </a:extLst>
          </p:cNvPr>
          <p:cNvSpPr>
            <a:spLocks noGrp="1"/>
          </p:cNvSpPr>
          <p:nvPr>
            <p:ph type="dt" sz="half" idx="10"/>
          </p:nvPr>
        </p:nvSpPr>
        <p:spPr/>
        <p:txBody>
          <a:bodyPr/>
          <a:lstStyle/>
          <a:p>
            <a:fld id="{9F37115C-ECAA-7240-B8A4-1270705DF5E5}" type="datetimeFigureOut">
              <a:rPr lang="en-UA" smtClean="0"/>
              <a:t>06.04.2025</a:t>
            </a:fld>
            <a:endParaRPr lang="en-UA"/>
          </a:p>
        </p:txBody>
      </p:sp>
      <p:sp>
        <p:nvSpPr>
          <p:cNvPr id="5" name="Footer Placeholder 4">
            <a:extLst>
              <a:ext uri="{FF2B5EF4-FFF2-40B4-BE49-F238E27FC236}">
                <a16:creationId xmlns:a16="http://schemas.microsoft.com/office/drawing/2014/main" id="{6DCC0851-9CA1-C92B-53D1-FBB75C200A9B}"/>
              </a:ext>
            </a:extLst>
          </p:cNvPr>
          <p:cNvSpPr>
            <a:spLocks noGrp="1"/>
          </p:cNvSpPr>
          <p:nvPr>
            <p:ph type="ftr" sz="quarter" idx="11"/>
          </p:nvPr>
        </p:nvSpPr>
        <p:spPr/>
        <p:txBody>
          <a:bodyPr/>
          <a:lstStyle/>
          <a:p>
            <a:endParaRPr lang="en-UA"/>
          </a:p>
        </p:txBody>
      </p:sp>
      <p:sp>
        <p:nvSpPr>
          <p:cNvPr id="6" name="Slide Number Placeholder 5">
            <a:extLst>
              <a:ext uri="{FF2B5EF4-FFF2-40B4-BE49-F238E27FC236}">
                <a16:creationId xmlns:a16="http://schemas.microsoft.com/office/drawing/2014/main" id="{858BBBCB-A817-9A54-0B18-31180BDC8E5D}"/>
              </a:ext>
            </a:extLst>
          </p:cNvPr>
          <p:cNvSpPr>
            <a:spLocks noGrp="1"/>
          </p:cNvSpPr>
          <p:nvPr>
            <p:ph type="sldNum" sz="quarter" idx="12"/>
          </p:nvPr>
        </p:nvSpPr>
        <p:spPr/>
        <p:txBody>
          <a:bodyPr/>
          <a:lstStyle/>
          <a:p>
            <a:fld id="{290BB6F8-A204-5D4D-A05E-911A0ECA87DD}" type="slidenum">
              <a:rPr lang="en-UA" smtClean="0"/>
              <a:t>‹#›</a:t>
            </a:fld>
            <a:endParaRPr lang="en-UA"/>
          </a:p>
        </p:txBody>
      </p:sp>
    </p:spTree>
    <p:extLst>
      <p:ext uri="{BB962C8B-B14F-4D97-AF65-F5344CB8AC3E}">
        <p14:creationId xmlns:p14="http://schemas.microsoft.com/office/powerpoint/2010/main" val="2361055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DCCD-5611-A41A-1232-9BD3931604A6}"/>
              </a:ext>
            </a:extLst>
          </p:cNvPr>
          <p:cNvSpPr>
            <a:spLocks noGrp="1"/>
          </p:cNvSpPr>
          <p:nvPr>
            <p:ph type="title"/>
          </p:nvPr>
        </p:nvSpPr>
        <p:spPr/>
        <p:txBody>
          <a:bodyPr/>
          <a:lstStyle/>
          <a:p>
            <a:r>
              <a:rPr lang="en-US"/>
              <a:t>Click to edit Master title style</a:t>
            </a:r>
            <a:endParaRPr lang="en-UA"/>
          </a:p>
        </p:txBody>
      </p:sp>
      <p:sp>
        <p:nvSpPr>
          <p:cNvPr id="3" name="Vertical Text Placeholder 2">
            <a:extLst>
              <a:ext uri="{FF2B5EF4-FFF2-40B4-BE49-F238E27FC236}">
                <a16:creationId xmlns:a16="http://schemas.microsoft.com/office/drawing/2014/main" id="{7933490B-323E-48E7-66C8-91C8BBDB723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A"/>
          </a:p>
        </p:txBody>
      </p:sp>
      <p:sp>
        <p:nvSpPr>
          <p:cNvPr id="4" name="Date Placeholder 3">
            <a:extLst>
              <a:ext uri="{FF2B5EF4-FFF2-40B4-BE49-F238E27FC236}">
                <a16:creationId xmlns:a16="http://schemas.microsoft.com/office/drawing/2014/main" id="{24EAB974-E1B4-3B4A-6973-EB88EB597E1B}"/>
              </a:ext>
            </a:extLst>
          </p:cNvPr>
          <p:cNvSpPr>
            <a:spLocks noGrp="1"/>
          </p:cNvSpPr>
          <p:nvPr>
            <p:ph type="dt" sz="half" idx="10"/>
          </p:nvPr>
        </p:nvSpPr>
        <p:spPr/>
        <p:txBody>
          <a:bodyPr/>
          <a:lstStyle/>
          <a:p>
            <a:fld id="{9F37115C-ECAA-7240-B8A4-1270705DF5E5}" type="datetimeFigureOut">
              <a:rPr lang="en-UA" smtClean="0"/>
              <a:t>06.04.2025</a:t>
            </a:fld>
            <a:endParaRPr lang="en-UA"/>
          </a:p>
        </p:txBody>
      </p:sp>
      <p:sp>
        <p:nvSpPr>
          <p:cNvPr id="5" name="Footer Placeholder 4">
            <a:extLst>
              <a:ext uri="{FF2B5EF4-FFF2-40B4-BE49-F238E27FC236}">
                <a16:creationId xmlns:a16="http://schemas.microsoft.com/office/drawing/2014/main" id="{24A2A153-4B43-D46A-B752-19DC87884504}"/>
              </a:ext>
            </a:extLst>
          </p:cNvPr>
          <p:cNvSpPr>
            <a:spLocks noGrp="1"/>
          </p:cNvSpPr>
          <p:nvPr>
            <p:ph type="ftr" sz="quarter" idx="11"/>
          </p:nvPr>
        </p:nvSpPr>
        <p:spPr/>
        <p:txBody>
          <a:bodyPr/>
          <a:lstStyle/>
          <a:p>
            <a:endParaRPr lang="en-UA"/>
          </a:p>
        </p:txBody>
      </p:sp>
      <p:sp>
        <p:nvSpPr>
          <p:cNvPr id="6" name="Slide Number Placeholder 5">
            <a:extLst>
              <a:ext uri="{FF2B5EF4-FFF2-40B4-BE49-F238E27FC236}">
                <a16:creationId xmlns:a16="http://schemas.microsoft.com/office/drawing/2014/main" id="{08E604EE-FC61-9592-E5B2-A45386B7ABB0}"/>
              </a:ext>
            </a:extLst>
          </p:cNvPr>
          <p:cNvSpPr>
            <a:spLocks noGrp="1"/>
          </p:cNvSpPr>
          <p:nvPr>
            <p:ph type="sldNum" sz="quarter" idx="12"/>
          </p:nvPr>
        </p:nvSpPr>
        <p:spPr/>
        <p:txBody>
          <a:bodyPr/>
          <a:lstStyle/>
          <a:p>
            <a:fld id="{290BB6F8-A204-5D4D-A05E-911A0ECA87DD}" type="slidenum">
              <a:rPr lang="en-UA" smtClean="0"/>
              <a:t>‹#›</a:t>
            </a:fld>
            <a:endParaRPr lang="en-UA"/>
          </a:p>
        </p:txBody>
      </p:sp>
    </p:spTree>
    <p:extLst>
      <p:ext uri="{BB962C8B-B14F-4D97-AF65-F5344CB8AC3E}">
        <p14:creationId xmlns:p14="http://schemas.microsoft.com/office/powerpoint/2010/main" val="3076759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B9A549C-5E0E-9A8B-450A-41397F61B96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A"/>
          </a:p>
        </p:txBody>
      </p:sp>
      <p:sp>
        <p:nvSpPr>
          <p:cNvPr id="3" name="Vertical Text Placeholder 2">
            <a:extLst>
              <a:ext uri="{FF2B5EF4-FFF2-40B4-BE49-F238E27FC236}">
                <a16:creationId xmlns:a16="http://schemas.microsoft.com/office/drawing/2014/main" id="{101FEB5F-7429-A77C-7D1B-1CBA7F82F42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A"/>
          </a:p>
        </p:txBody>
      </p:sp>
      <p:sp>
        <p:nvSpPr>
          <p:cNvPr id="4" name="Date Placeholder 3">
            <a:extLst>
              <a:ext uri="{FF2B5EF4-FFF2-40B4-BE49-F238E27FC236}">
                <a16:creationId xmlns:a16="http://schemas.microsoft.com/office/drawing/2014/main" id="{7A93FF52-8090-AE85-96D0-559623676A85}"/>
              </a:ext>
            </a:extLst>
          </p:cNvPr>
          <p:cNvSpPr>
            <a:spLocks noGrp="1"/>
          </p:cNvSpPr>
          <p:nvPr>
            <p:ph type="dt" sz="half" idx="10"/>
          </p:nvPr>
        </p:nvSpPr>
        <p:spPr/>
        <p:txBody>
          <a:bodyPr/>
          <a:lstStyle/>
          <a:p>
            <a:fld id="{9F37115C-ECAA-7240-B8A4-1270705DF5E5}" type="datetimeFigureOut">
              <a:rPr lang="en-UA" smtClean="0"/>
              <a:t>06.04.2025</a:t>
            </a:fld>
            <a:endParaRPr lang="en-UA"/>
          </a:p>
        </p:txBody>
      </p:sp>
      <p:sp>
        <p:nvSpPr>
          <p:cNvPr id="5" name="Footer Placeholder 4">
            <a:extLst>
              <a:ext uri="{FF2B5EF4-FFF2-40B4-BE49-F238E27FC236}">
                <a16:creationId xmlns:a16="http://schemas.microsoft.com/office/drawing/2014/main" id="{B214FFAE-EFE6-D0E3-C82D-2786DB0CCA04}"/>
              </a:ext>
            </a:extLst>
          </p:cNvPr>
          <p:cNvSpPr>
            <a:spLocks noGrp="1"/>
          </p:cNvSpPr>
          <p:nvPr>
            <p:ph type="ftr" sz="quarter" idx="11"/>
          </p:nvPr>
        </p:nvSpPr>
        <p:spPr/>
        <p:txBody>
          <a:bodyPr/>
          <a:lstStyle/>
          <a:p>
            <a:endParaRPr lang="en-UA"/>
          </a:p>
        </p:txBody>
      </p:sp>
      <p:sp>
        <p:nvSpPr>
          <p:cNvPr id="6" name="Slide Number Placeholder 5">
            <a:extLst>
              <a:ext uri="{FF2B5EF4-FFF2-40B4-BE49-F238E27FC236}">
                <a16:creationId xmlns:a16="http://schemas.microsoft.com/office/drawing/2014/main" id="{FEF0D5AF-75FF-4425-BA85-050C1EBE6AAC}"/>
              </a:ext>
            </a:extLst>
          </p:cNvPr>
          <p:cNvSpPr>
            <a:spLocks noGrp="1"/>
          </p:cNvSpPr>
          <p:nvPr>
            <p:ph type="sldNum" sz="quarter" idx="12"/>
          </p:nvPr>
        </p:nvSpPr>
        <p:spPr/>
        <p:txBody>
          <a:bodyPr/>
          <a:lstStyle/>
          <a:p>
            <a:fld id="{290BB6F8-A204-5D4D-A05E-911A0ECA87DD}" type="slidenum">
              <a:rPr lang="en-UA" smtClean="0"/>
              <a:t>‹#›</a:t>
            </a:fld>
            <a:endParaRPr lang="en-UA"/>
          </a:p>
        </p:txBody>
      </p:sp>
    </p:spTree>
    <p:extLst>
      <p:ext uri="{BB962C8B-B14F-4D97-AF65-F5344CB8AC3E}">
        <p14:creationId xmlns:p14="http://schemas.microsoft.com/office/powerpoint/2010/main" val="162777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159CA-A722-A208-4A2D-11BA6295F90C}"/>
              </a:ext>
            </a:extLst>
          </p:cNvPr>
          <p:cNvSpPr>
            <a:spLocks noGrp="1"/>
          </p:cNvSpPr>
          <p:nvPr>
            <p:ph type="title"/>
          </p:nvPr>
        </p:nvSpPr>
        <p:spPr/>
        <p:txBody>
          <a:bodyPr/>
          <a:lstStyle/>
          <a:p>
            <a:r>
              <a:rPr lang="en-US"/>
              <a:t>Click to edit Master title style</a:t>
            </a:r>
            <a:endParaRPr lang="en-UA"/>
          </a:p>
        </p:txBody>
      </p:sp>
      <p:sp>
        <p:nvSpPr>
          <p:cNvPr id="3" name="Content Placeholder 2">
            <a:extLst>
              <a:ext uri="{FF2B5EF4-FFF2-40B4-BE49-F238E27FC236}">
                <a16:creationId xmlns:a16="http://schemas.microsoft.com/office/drawing/2014/main" id="{53577A55-D6E4-066D-988C-D03F9D80E44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A"/>
          </a:p>
        </p:txBody>
      </p:sp>
      <p:sp>
        <p:nvSpPr>
          <p:cNvPr id="4" name="Date Placeholder 3">
            <a:extLst>
              <a:ext uri="{FF2B5EF4-FFF2-40B4-BE49-F238E27FC236}">
                <a16:creationId xmlns:a16="http://schemas.microsoft.com/office/drawing/2014/main" id="{851A5555-2C36-707B-1102-8E74578B078F}"/>
              </a:ext>
            </a:extLst>
          </p:cNvPr>
          <p:cNvSpPr>
            <a:spLocks noGrp="1"/>
          </p:cNvSpPr>
          <p:nvPr>
            <p:ph type="dt" sz="half" idx="10"/>
          </p:nvPr>
        </p:nvSpPr>
        <p:spPr/>
        <p:txBody>
          <a:bodyPr/>
          <a:lstStyle/>
          <a:p>
            <a:fld id="{9F37115C-ECAA-7240-B8A4-1270705DF5E5}" type="datetimeFigureOut">
              <a:rPr lang="en-UA" smtClean="0"/>
              <a:t>06.04.2025</a:t>
            </a:fld>
            <a:endParaRPr lang="en-UA"/>
          </a:p>
        </p:txBody>
      </p:sp>
      <p:sp>
        <p:nvSpPr>
          <p:cNvPr id="5" name="Footer Placeholder 4">
            <a:extLst>
              <a:ext uri="{FF2B5EF4-FFF2-40B4-BE49-F238E27FC236}">
                <a16:creationId xmlns:a16="http://schemas.microsoft.com/office/drawing/2014/main" id="{00DDAC69-EA00-581B-731B-7561D6C49EC5}"/>
              </a:ext>
            </a:extLst>
          </p:cNvPr>
          <p:cNvSpPr>
            <a:spLocks noGrp="1"/>
          </p:cNvSpPr>
          <p:nvPr>
            <p:ph type="ftr" sz="quarter" idx="11"/>
          </p:nvPr>
        </p:nvSpPr>
        <p:spPr/>
        <p:txBody>
          <a:bodyPr/>
          <a:lstStyle/>
          <a:p>
            <a:endParaRPr lang="en-UA"/>
          </a:p>
        </p:txBody>
      </p:sp>
      <p:sp>
        <p:nvSpPr>
          <p:cNvPr id="6" name="Slide Number Placeholder 5">
            <a:extLst>
              <a:ext uri="{FF2B5EF4-FFF2-40B4-BE49-F238E27FC236}">
                <a16:creationId xmlns:a16="http://schemas.microsoft.com/office/drawing/2014/main" id="{75ED03C6-5372-642B-742B-6F92052B629C}"/>
              </a:ext>
            </a:extLst>
          </p:cNvPr>
          <p:cNvSpPr>
            <a:spLocks noGrp="1"/>
          </p:cNvSpPr>
          <p:nvPr>
            <p:ph type="sldNum" sz="quarter" idx="12"/>
          </p:nvPr>
        </p:nvSpPr>
        <p:spPr/>
        <p:txBody>
          <a:bodyPr/>
          <a:lstStyle/>
          <a:p>
            <a:fld id="{290BB6F8-A204-5D4D-A05E-911A0ECA87DD}" type="slidenum">
              <a:rPr lang="en-UA" smtClean="0"/>
              <a:t>‹#›</a:t>
            </a:fld>
            <a:endParaRPr lang="en-UA"/>
          </a:p>
        </p:txBody>
      </p:sp>
    </p:spTree>
    <p:extLst>
      <p:ext uri="{BB962C8B-B14F-4D97-AF65-F5344CB8AC3E}">
        <p14:creationId xmlns:p14="http://schemas.microsoft.com/office/powerpoint/2010/main" val="3198582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5EB31-4372-FAE5-10E7-239D936308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A"/>
          </a:p>
        </p:txBody>
      </p:sp>
      <p:sp>
        <p:nvSpPr>
          <p:cNvPr id="3" name="Text Placeholder 2">
            <a:extLst>
              <a:ext uri="{FF2B5EF4-FFF2-40B4-BE49-F238E27FC236}">
                <a16:creationId xmlns:a16="http://schemas.microsoft.com/office/drawing/2014/main" id="{EAA1AE0C-27BC-E180-94B5-2C0CC333D44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C3BC0C0-8A7B-252D-80D2-8E12E75E86EE}"/>
              </a:ext>
            </a:extLst>
          </p:cNvPr>
          <p:cNvSpPr>
            <a:spLocks noGrp="1"/>
          </p:cNvSpPr>
          <p:nvPr>
            <p:ph type="dt" sz="half" idx="10"/>
          </p:nvPr>
        </p:nvSpPr>
        <p:spPr/>
        <p:txBody>
          <a:bodyPr/>
          <a:lstStyle/>
          <a:p>
            <a:fld id="{9F37115C-ECAA-7240-B8A4-1270705DF5E5}" type="datetimeFigureOut">
              <a:rPr lang="en-UA" smtClean="0"/>
              <a:t>06.04.2025</a:t>
            </a:fld>
            <a:endParaRPr lang="en-UA"/>
          </a:p>
        </p:txBody>
      </p:sp>
      <p:sp>
        <p:nvSpPr>
          <p:cNvPr id="5" name="Footer Placeholder 4">
            <a:extLst>
              <a:ext uri="{FF2B5EF4-FFF2-40B4-BE49-F238E27FC236}">
                <a16:creationId xmlns:a16="http://schemas.microsoft.com/office/drawing/2014/main" id="{22009223-E75E-8003-19AC-9BB40C7B5905}"/>
              </a:ext>
            </a:extLst>
          </p:cNvPr>
          <p:cNvSpPr>
            <a:spLocks noGrp="1"/>
          </p:cNvSpPr>
          <p:nvPr>
            <p:ph type="ftr" sz="quarter" idx="11"/>
          </p:nvPr>
        </p:nvSpPr>
        <p:spPr/>
        <p:txBody>
          <a:bodyPr/>
          <a:lstStyle/>
          <a:p>
            <a:endParaRPr lang="en-UA"/>
          </a:p>
        </p:txBody>
      </p:sp>
      <p:sp>
        <p:nvSpPr>
          <p:cNvPr id="6" name="Slide Number Placeholder 5">
            <a:extLst>
              <a:ext uri="{FF2B5EF4-FFF2-40B4-BE49-F238E27FC236}">
                <a16:creationId xmlns:a16="http://schemas.microsoft.com/office/drawing/2014/main" id="{9992298B-813A-B997-0D48-9F070F455C47}"/>
              </a:ext>
            </a:extLst>
          </p:cNvPr>
          <p:cNvSpPr>
            <a:spLocks noGrp="1"/>
          </p:cNvSpPr>
          <p:nvPr>
            <p:ph type="sldNum" sz="quarter" idx="12"/>
          </p:nvPr>
        </p:nvSpPr>
        <p:spPr/>
        <p:txBody>
          <a:bodyPr/>
          <a:lstStyle/>
          <a:p>
            <a:fld id="{290BB6F8-A204-5D4D-A05E-911A0ECA87DD}" type="slidenum">
              <a:rPr lang="en-UA" smtClean="0"/>
              <a:t>‹#›</a:t>
            </a:fld>
            <a:endParaRPr lang="en-UA"/>
          </a:p>
        </p:txBody>
      </p:sp>
    </p:spTree>
    <p:extLst>
      <p:ext uri="{BB962C8B-B14F-4D97-AF65-F5344CB8AC3E}">
        <p14:creationId xmlns:p14="http://schemas.microsoft.com/office/powerpoint/2010/main" val="833281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C3B19-486B-8458-AB87-73306886DA43}"/>
              </a:ext>
            </a:extLst>
          </p:cNvPr>
          <p:cNvSpPr>
            <a:spLocks noGrp="1"/>
          </p:cNvSpPr>
          <p:nvPr>
            <p:ph type="title"/>
          </p:nvPr>
        </p:nvSpPr>
        <p:spPr/>
        <p:txBody>
          <a:bodyPr/>
          <a:lstStyle/>
          <a:p>
            <a:r>
              <a:rPr lang="en-US"/>
              <a:t>Click to edit Master title style</a:t>
            </a:r>
            <a:endParaRPr lang="en-UA"/>
          </a:p>
        </p:txBody>
      </p:sp>
      <p:sp>
        <p:nvSpPr>
          <p:cNvPr id="3" name="Content Placeholder 2">
            <a:extLst>
              <a:ext uri="{FF2B5EF4-FFF2-40B4-BE49-F238E27FC236}">
                <a16:creationId xmlns:a16="http://schemas.microsoft.com/office/drawing/2014/main" id="{5BC0275A-86A7-9BF4-C6CB-A6E231B136D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A"/>
          </a:p>
        </p:txBody>
      </p:sp>
      <p:sp>
        <p:nvSpPr>
          <p:cNvPr id="4" name="Content Placeholder 3">
            <a:extLst>
              <a:ext uri="{FF2B5EF4-FFF2-40B4-BE49-F238E27FC236}">
                <a16:creationId xmlns:a16="http://schemas.microsoft.com/office/drawing/2014/main" id="{0FE09CF1-3B06-707C-42B3-1FB6526394A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A"/>
          </a:p>
        </p:txBody>
      </p:sp>
      <p:sp>
        <p:nvSpPr>
          <p:cNvPr id="5" name="Date Placeholder 4">
            <a:extLst>
              <a:ext uri="{FF2B5EF4-FFF2-40B4-BE49-F238E27FC236}">
                <a16:creationId xmlns:a16="http://schemas.microsoft.com/office/drawing/2014/main" id="{CED5B2AC-5CA2-D977-59A2-B144B2395CA5}"/>
              </a:ext>
            </a:extLst>
          </p:cNvPr>
          <p:cNvSpPr>
            <a:spLocks noGrp="1"/>
          </p:cNvSpPr>
          <p:nvPr>
            <p:ph type="dt" sz="half" idx="10"/>
          </p:nvPr>
        </p:nvSpPr>
        <p:spPr/>
        <p:txBody>
          <a:bodyPr/>
          <a:lstStyle/>
          <a:p>
            <a:fld id="{9F37115C-ECAA-7240-B8A4-1270705DF5E5}" type="datetimeFigureOut">
              <a:rPr lang="en-UA" smtClean="0"/>
              <a:t>06.04.2025</a:t>
            </a:fld>
            <a:endParaRPr lang="en-UA"/>
          </a:p>
        </p:txBody>
      </p:sp>
      <p:sp>
        <p:nvSpPr>
          <p:cNvPr id="6" name="Footer Placeholder 5">
            <a:extLst>
              <a:ext uri="{FF2B5EF4-FFF2-40B4-BE49-F238E27FC236}">
                <a16:creationId xmlns:a16="http://schemas.microsoft.com/office/drawing/2014/main" id="{60F6A014-DC99-0BFD-1B60-B2ADF2652E62}"/>
              </a:ext>
            </a:extLst>
          </p:cNvPr>
          <p:cNvSpPr>
            <a:spLocks noGrp="1"/>
          </p:cNvSpPr>
          <p:nvPr>
            <p:ph type="ftr" sz="quarter" idx="11"/>
          </p:nvPr>
        </p:nvSpPr>
        <p:spPr/>
        <p:txBody>
          <a:bodyPr/>
          <a:lstStyle/>
          <a:p>
            <a:endParaRPr lang="en-UA"/>
          </a:p>
        </p:txBody>
      </p:sp>
      <p:sp>
        <p:nvSpPr>
          <p:cNvPr id="7" name="Slide Number Placeholder 6">
            <a:extLst>
              <a:ext uri="{FF2B5EF4-FFF2-40B4-BE49-F238E27FC236}">
                <a16:creationId xmlns:a16="http://schemas.microsoft.com/office/drawing/2014/main" id="{47CB0C14-E07A-18C3-E2A7-F43FCDB85081}"/>
              </a:ext>
            </a:extLst>
          </p:cNvPr>
          <p:cNvSpPr>
            <a:spLocks noGrp="1"/>
          </p:cNvSpPr>
          <p:nvPr>
            <p:ph type="sldNum" sz="quarter" idx="12"/>
          </p:nvPr>
        </p:nvSpPr>
        <p:spPr/>
        <p:txBody>
          <a:bodyPr/>
          <a:lstStyle/>
          <a:p>
            <a:fld id="{290BB6F8-A204-5D4D-A05E-911A0ECA87DD}" type="slidenum">
              <a:rPr lang="en-UA" smtClean="0"/>
              <a:t>‹#›</a:t>
            </a:fld>
            <a:endParaRPr lang="en-UA"/>
          </a:p>
        </p:txBody>
      </p:sp>
    </p:spTree>
    <p:extLst>
      <p:ext uri="{BB962C8B-B14F-4D97-AF65-F5344CB8AC3E}">
        <p14:creationId xmlns:p14="http://schemas.microsoft.com/office/powerpoint/2010/main" val="2522768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6FAAB-70A0-3114-0E63-08EAE63C85FD}"/>
              </a:ext>
            </a:extLst>
          </p:cNvPr>
          <p:cNvSpPr>
            <a:spLocks noGrp="1"/>
          </p:cNvSpPr>
          <p:nvPr>
            <p:ph type="title"/>
          </p:nvPr>
        </p:nvSpPr>
        <p:spPr>
          <a:xfrm>
            <a:off x="839788" y="365125"/>
            <a:ext cx="10515600" cy="1325563"/>
          </a:xfrm>
        </p:spPr>
        <p:txBody>
          <a:bodyPr/>
          <a:lstStyle/>
          <a:p>
            <a:r>
              <a:rPr lang="en-US"/>
              <a:t>Click to edit Master title style</a:t>
            </a:r>
            <a:endParaRPr lang="en-UA"/>
          </a:p>
        </p:txBody>
      </p:sp>
      <p:sp>
        <p:nvSpPr>
          <p:cNvPr id="3" name="Text Placeholder 2">
            <a:extLst>
              <a:ext uri="{FF2B5EF4-FFF2-40B4-BE49-F238E27FC236}">
                <a16:creationId xmlns:a16="http://schemas.microsoft.com/office/drawing/2014/main" id="{D6F448E0-FE12-15D0-E51E-D9DADA5906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2FB811F-9B88-3F44-C43C-62D305F458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A"/>
          </a:p>
        </p:txBody>
      </p:sp>
      <p:sp>
        <p:nvSpPr>
          <p:cNvPr id="5" name="Text Placeholder 4">
            <a:extLst>
              <a:ext uri="{FF2B5EF4-FFF2-40B4-BE49-F238E27FC236}">
                <a16:creationId xmlns:a16="http://schemas.microsoft.com/office/drawing/2014/main" id="{004D2588-9DC9-5760-C4AB-D2A9CD919B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C02CF7-437C-55F3-B3F7-6FA01808322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A"/>
          </a:p>
        </p:txBody>
      </p:sp>
      <p:sp>
        <p:nvSpPr>
          <p:cNvPr id="7" name="Date Placeholder 6">
            <a:extLst>
              <a:ext uri="{FF2B5EF4-FFF2-40B4-BE49-F238E27FC236}">
                <a16:creationId xmlns:a16="http://schemas.microsoft.com/office/drawing/2014/main" id="{60A2209C-52A4-71ED-D5E2-9E1D38F03BBE}"/>
              </a:ext>
            </a:extLst>
          </p:cNvPr>
          <p:cNvSpPr>
            <a:spLocks noGrp="1"/>
          </p:cNvSpPr>
          <p:nvPr>
            <p:ph type="dt" sz="half" idx="10"/>
          </p:nvPr>
        </p:nvSpPr>
        <p:spPr/>
        <p:txBody>
          <a:bodyPr/>
          <a:lstStyle/>
          <a:p>
            <a:fld id="{9F37115C-ECAA-7240-B8A4-1270705DF5E5}" type="datetimeFigureOut">
              <a:rPr lang="en-UA" smtClean="0"/>
              <a:t>06.04.2025</a:t>
            </a:fld>
            <a:endParaRPr lang="en-UA"/>
          </a:p>
        </p:txBody>
      </p:sp>
      <p:sp>
        <p:nvSpPr>
          <p:cNvPr id="8" name="Footer Placeholder 7">
            <a:extLst>
              <a:ext uri="{FF2B5EF4-FFF2-40B4-BE49-F238E27FC236}">
                <a16:creationId xmlns:a16="http://schemas.microsoft.com/office/drawing/2014/main" id="{77F52FF1-7DF1-849F-A824-BF795CA1C52D}"/>
              </a:ext>
            </a:extLst>
          </p:cNvPr>
          <p:cNvSpPr>
            <a:spLocks noGrp="1"/>
          </p:cNvSpPr>
          <p:nvPr>
            <p:ph type="ftr" sz="quarter" idx="11"/>
          </p:nvPr>
        </p:nvSpPr>
        <p:spPr/>
        <p:txBody>
          <a:bodyPr/>
          <a:lstStyle/>
          <a:p>
            <a:endParaRPr lang="en-UA"/>
          </a:p>
        </p:txBody>
      </p:sp>
      <p:sp>
        <p:nvSpPr>
          <p:cNvPr id="9" name="Slide Number Placeholder 8">
            <a:extLst>
              <a:ext uri="{FF2B5EF4-FFF2-40B4-BE49-F238E27FC236}">
                <a16:creationId xmlns:a16="http://schemas.microsoft.com/office/drawing/2014/main" id="{FD2EC4F9-F3F1-105E-AB82-9A49A0AFCCA2}"/>
              </a:ext>
            </a:extLst>
          </p:cNvPr>
          <p:cNvSpPr>
            <a:spLocks noGrp="1"/>
          </p:cNvSpPr>
          <p:nvPr>
            <p:ph type="sldNum" sz="quarter" idx="12"/>
          </p:nvPr>
        </p:nvSpPr>
        <p:spPr/>
        <p:txBody>
          <a:bodyPr/>
          <a:lstStyle/>
          <a:p>
            <a:fld id="{290BB6F8-A204-5D4D-A05E-911A0ECA87DD}" type="slidenum">
              <a:rPr lang="en-UA" smtClean="0"/>
              <a:t>‹#›</a:t>
            </a:fld>
            <a:endParaRPr lang="en-UA"/>
          </a:p>
        </p:txBody>
      </p:sp>
    </p:spTree>
    <p:extLst>
      <p:ext uri="{BB962C8B-B14F-4D97-AF65-F5344CB8AC3E}">
        <p14:creationId xmlns:p14="http://schemas.microsoft.com/office/powerpoint/2010/main" val="390162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E370E-866F-A1C6-6DDE-365B9C45BF6D}"/>
              </a:ext>
            </a:extLst>
          </p:cNvPr>
          <p:cNvSpPr>
            <a:spLocks noGrp="1"/>
          </p:cNvSpPr>
          <p:nvPr>
            <p:ph type="title"/>
          </p:nvPr>
        </p:nvSpPr>
        <p:spPr/>
        <p:txBody>
          <a:bodyPr/>
          <a:lstStyle/>
          <a:p>
            <a:r>
              <a:rPr lang="en-US"/>
              <a:t>Click to edit Master title style</a:t>
            </a:r>
            <a:endParaRPr lang="en-UA"/>
          </a:p>
        </p:txBody>
      </p:sp>
      <p:sp>
        <p:nvSpPr>
          <p:cNvPr id="3" name="Date Placeholder 2">
            <a:extLst>
              <a:ext uri="{FF2B5EF4-FFF2-40B4-BE49-F238E27FC236}">
                <a16:creationId xmlns:a16="http://schemas.microsoft.com/office/drawing/2014/main" id="{0D805A09-8EBB-4980-0EC5-6CBC5E75A22D}"/>
              </a:ext>
            </a:extLst>
          </p:cNvPr>
          <p:cNvSpPr>
            <a:spLocks noGrp="1"/>
          </p:cNvSpPr>
          <p:nvPr>
            <p:ph type="dt" sz="half" idx="10"/>
          </p:nvPr>
        </p:nvSpPr>
        <p:spPr/>
        <p:txBody>
          <a:bodyPr/>
          <a:lstStyle/>
          <a:p>
            <a:fld id="{9F37115C-ECAA-7240-B8A4-1270705DF5E5}" type="datetimeFigureOut">
              <a:rPr lang="en-UA" smtClean="0"/>
              <a:t>06.04.2025</a:t>
            </a:fld>
            <a:endParaRPr lang="en-UA"/>
          </a:p>
        </p:txBody>
      </p:sp>
      <p:sp>
        <p:nvSpPr>
          <p:cNvPr id="4" name="Footer Placeholder 3">
            <a:extLst>
              <a:ext uri="{FF2B5EF4-FFF2-40B4-BE49-F238E27FC236}">
                <a16:creationId xmlns:a16="http://schemas.microsoft.com/office/drawing/2014/main" id="{54EF1E6D-01DA-C4E9-2C0B-D2ED06379103}"/>
              </a:ext>
            </a:extLst>
          </p:cNvPr>
          <p:cNvSpPr>
            <a:spLocks noGrp="1"/>
          </p:cNvSpPr>
          <p:nvPr>
            <p:ph type="ftr" sz="quarter" idx="11"/>
          </p:nvPr>
        </p:nvSpPr>
        <p:spPr/>
        <p:txBody>
          <a:bodyPr/>
          <a:lstStyle/>
          <a:p>
            <a:endParaRPr lang="en-UA"/>
          </a:p>
        </p:txBody>
      </p:sp>
      <p:sp>
        <p:nvSpPr>
          <p:cNvPr id="5" name="Slide Number Placeholder 4">
            <a:extLst>
              <a:ext uri="{FF2B5EF4-FFF2-40B4-BE49-F238E27FC236}">
                <a16:creationId xmlns:a16="http://schemas.microsoft.com/office/drawing/2014/main" id="{FB1979FC-431E-502B-8BE2-2C1FB66280D8}"/>
              </a:ext>
            </a:extLst>
          </p:cNvPr>
          <p:cNvSpPr>
            <a:spLocks noGrp="1"/>
          </p:cNvSpPr>
          <p:nvPr>
            <p:ph type="sldNum" sz="quarter" idx="12"/>
          </p:nvPr>
        </p:nvSpPr>
        <p:spPr/>
        <p:txBody>
          <a:bodyPr/>
          <a:lstStyle/>
          <a:p>
            <a:fld id="{290BB6F8-A204-5D4D-A05E-911A0ECA87DD}" type="slidenum">
              <a:rPr lang="en-UA" smtClean="0"/>
              <a:t>‹#›</a:t>
            </a:fld>
            <a:endParaRPr lang="en-UA"/>
          </a:p>
        </p:txBody>
      </p:sp>
    </p:spTree>
    <p:extLst>
      <p:ext uri="{BB962C8B-B14F-4D97-AF65-F5344CB8AC3E}">
        <p14:creationId xmlns:p14="http://schemas.microsoft.com/office/powerpoint/2010/main" val="2586121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67F01C-F377-717E-A594-4F3CFD9CA00E}"/>
              </a:ext>
            </a:extLst>
          </p:cNvPr>
          <p:cNvSpPr>
            <a:spLocks noGrp="1"/>
          </p:cNvSpPr>
          <p:nvPr>
            <p:ph type="dt" sz="half" idx="10"/>
          </p:nvPr>
        </p:nvSpPr>
        <p:spPr/>
        <p:txBody>
          <a:bodyPr/>
          <a:lstStyle/>
          <a:p>
            <a:fld id="{9F37115C-ECAA-7240-B8A4-1270705DF5E5}" type="datetimeFigureOut">
              <a:rPr lang="en-UA" smtClean="0"/>
              <a:t>06.04.2025</a:t>
            </a:fld>
            <a:endParaRPr lang="en-UA"/>
          </a:p>
        </p:txBody>
      </p:sp>
      <p:sp>
        <p:nvSpPr>
          <p:cNvPr id="3" name="Footer Placeholder 2">
            <a:extLst>
              <a:ext uri="{FF2B5EF4-FFF2-40B4-BE49-F238E27FC236}">
                <a16:creationId xmlns:a16="http://schemas.microsoft.com/office/drawing/2014/main" id="{1F8BDD12-0E8D-5FE5-F652-9378B146439E}"/>
              </a:ext>
            </a:extLst>
          </p:cNvPr>
          <p:cNvSpPr>
            <a:spLocks noGrp="1"/>
          </p:cNvSpPr>
          <p:nvPr>
            <p:ph type="ftr" sz="quarter" idx="11"/>
          </p:nvPr>
        </p:nvSpPr>
        <p:spPr/>
        <p:txBody>
          <a:bodyPr/>
          <a:lstStyle/>
          <a:p>
            <a:endParaRPr lang="en-UA"/>
          </a:p>
        </p:txBody>
      </p:sp>
      <p:sp>
        <p:nvSpPr>
          <p:cNvPr id="4" name="Slide Number Placeholder 3">
            <a:extLst>
              <a:ext uri="{FF2B5EF4-FFF2-40B4-BE49-F238E27FC236}">
                <a16:creationId xmlns:a16="http://schemas.microsoft.com/office/drawing/2014/main" id="{52131517-8B6C-5E72-2DC4-E0AE8D24EBFC}"/>
              </a:ext>
            </a:extLst>
          </p:cNvPr>
          <p:cNvSpPr>
            <a:spLocks noGrp="1"/>
          </p:cNvSpPr>
          <p:nvPr>
            <p:ph type="sldNum" sz="quarter" idx="12"/>
          </p:nvPr>
        </p:nvSpPr>
        <p:spPr/>
        <p:txBody>
          <a:bodyPr/>
          <a:lstStyle/>
          <a:p>
            <a:fld id="{290BB6F8-A204-5D4D-A05E-911A0ECA87DD}" type="slidenum">
              <a:rPr lang="en-UA" smtClean="0"/>
              <a:t>‹#›</a:t>
            </a:fld>
            <a:endParaRPr lang="en-UA"/>
          </a:p>
        </p:txBody>
      </p:sp>
    </p:spTree>
    <p:extLst>
      <p:ext uri="{BB962C8B-B14F-4D97-AF65-F5344CB8AC3E}">
        <p14:creationId xmlns:p14="http://schemas.microsoft.com/office/powerpoint/2010/main" val="3499206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7F53E-B308-36A4-9427-FBB56438A1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A"/>
          </a:p>
        </p:txBody>
      </p:sp>
      <p:sp>
        <p:nvSpPr>
          <p:cNvPr id="3" name="Content Placeholder 2">
            <a:extLst>
              <a:ext uri="{FF2B5EF4-FFF2-40B4-BE49-F238E27FC236}">
                <a16:creationId xmlns:a16="http://schemas.microsoft.com/office/drawing/2014/main" id="{3486C07B-21CD-0CA0-95C2-EC1E370E89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A"/>
          </a:p>
        </p:txBody>
      </p:sp>
      <p:sp>
        <p:nvSpPr>
          <p:cNvPr id="4" name="Text Placeholder 3">
            <a:extLst>
              <a:ext uri="{FF2B5EF4-FFF2-40B4-BE49-F238E27FC236}">
                <a16:creationId xmlns:a16="http://schemas.microsoft.com/office/drawing/2014/main" id="{C2D52C45-FE9D-DEB4-6453-314CC81986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E34AA1-0D48-3CB6-EAFF-4E4375FC0EA1}"/>
              </a:ext>
            </a:extLst>
          </p:cNvPr>
          <p:cNvSpPr>
            <a:spLocks noGrp="1"/>
          </p:cNvSpPr>
          <p:nvPr>
            <p:ph type="dt" sz="half" idx="10"/>
          </p:nvPr>
        </p:nvSpPr>
        <p:spPr/>
        <p:txBody>
          <a:bodyPr/>
          <a:lstStyle/>
          <a:p>
            <a:fld id="{9F37115C-ECAA-7240-B8A4-1270705DF5E5}" type="datetimeFigureOut">
              <a:rPr lang="en-UA" smtClean="0"/>
              <a:t>06.04.2025</a:t>
            </a:fld>
            <a:endParaRPr lang="en-UA"/>
          </a:p>
        </p:txBody>
      </p:sp>
      <p:sp>
        <p:nvSpPr>
          <p:cNvPr id="6" name="Footer Placeholder 5">
            <a:extLst>
              <a:ext uri="{FF2B5EF4-FFF2-40B4-BE49-F238E27FC236}">
                <a16:creationId xmlns:a16="http://schemas.microsoft.com/office/drawing/2014/main" id="{FB3AC01E-DEA7-02E2-6B65-E7D65D5F23A3}"/>
              </a:ext>
            </a:extLst>
          </p:cNvPr>
          <p:cNvSpPr>
            <a:spLocks noGrp="1"/>
          </p:cNvSpPr>
          <p:nvPr>
            <p:ph type="ftr" sz="quarter" idx="11"/>
          </p:nvPr>
        </p:nvSpPr>
        <p:spPr/>
        <p:txBody>
          <a:bodyPr/>
          <a:lstStyle/>
          <a:p>
            <a:endParaRPr lang="en-UA"/>
          </a:p>
        </p:txBody>
      </p:sp>
      <p:sp>
        <p:nvSpPr>
          <p:cNvPr id="7" name="Slide Number Placeholder 6">
            <a:extLst>
              <a:ext uri="{FF2B5EF4-FFF2-40B4-BE49-F238E27FC236}">
                <a16:creationId xmlns:a16="http://schemas.microsoft.com/office/drawing/2014/main" id="{2A250484-56C5-FAC1-D36C-BFF1988DC01A}"/>
              </a:ext>
            </a:extLst>
          </p:cNvPr>
          <p:cNvSpPr>
            <a:spLocks noGrp="1"/>
          </p:cNvSpPr>
          <p:nvPr>
            <p:ph type="sldNum" sz="quarter" idx="12"/>
          </p:nvPr>
        </p:nvSpPr>
        <p:spPr/>
        <p:txBody>
          <a:bodyPr/>
          <a:lstStyle/>
          <a:p>
            <a:fld id="{290BB6F8-A204-5D4D-A05E-911A0ECA87DD}" type="slidenum">
              <a:rPr lang="en-UA" smtClean="0"/>
              <a:t>‹#›</a:t>
            </a:fld>
            <a:endParaRPr lang="en-UA"/>
          </a:p>
        </p:txBody>
      </p:sp>
    </p:spTree>
    <p:extLst>
      <p:ext uri="{BB962C8B-B14F-4D97-AF65-F5344CB8AC3E}">
        <p14:creationId xmlns:p14="http://schemas.microsoft.com/office/powerpoint/2010/main" val="4060994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99AFC-6F14-60DF-1D53-247247A631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A"/>
          </a:p>
        </p:txBody>
      </p:sp>
      <p:sp>
        <p:nvSpPr>
          <p:cNvPr id="3" name="Picture Placeholder 2">
            <a:extLst>
              <a:ext uri="{FF2B5EF4-FFF2-40B4-BE49-F238E27FC236}">
                <a16:creationId xmlns:a16="http://schemas.microsoft.com/office/drawing/2014/main" id="{2C489AAE-6388-F26E-418F-6CE811D926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A"/>
          </a:p>
        </p:txBody>
      </p:sp>
      <p:sp>
        <p:nvSpPr>
          <p:cNvPr id="4" name="Text Placeholder 3">
            <a:extLst>
              <a:ext uri="{FF2B5EF4-FFF2-40B4-BE49-F238E27FC236}">
                <a16:creationId xmlns:a16="http://schemas.microsoft.com/office/drawing/2014/main" id="{6C39F146-77AD-D6BC-9D4B-B9BFC280A4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5C9C50-9A44-BCC4-72A4-2FA85204B584}"/>
              </a:ext>
            </a:extLst>
          </p:cNvPr>
          <p:cNvSpPr>
            <a:spLocks noGrp="1"/>
          </p:cNvSpPr>
          <p:nvPr>
            <p:ph type="dt" sz="half" idx="10"/>
          </p:nvPr>
        </p:nvSpPr>
        <p:spPr/>
        <p:txBody>
          <a:bodyPr/>
          <a:lstStyle/>
          <a:p>
            <a:fld id="{9F37115C-ECAA-7240-B8A4-1270705DF5E5}" type="datetimeFigureOut">
              <a:rPr lang="en-UA" smtClean="0"/>
              <a:t>06.04.2025</a:t>
            </a:fld>
            <a:endParaRPr lang="en-UA"/>
          </a:p>
        </p:txBody>
      </p:sp>
      <p:sp>
        <p:nvSpPr>
          <p:cNvPr id="6" name="Footer Placeholder 5">
            <a:extLst>
              <a:ext uri="{FF2B5EF4-FFF2-40B4-BE49-F238E27FC236}">
                <a16:creationId xmlns:a16="http://schemas.microsoft.com/office/drawing/2014/main" id="{71A5949F-092D-5283-191B-B36223D5B946}"/>
              </a:ext>
            </a:extLst>
          </p:cNvPr>
          <p:cNvSpPr>
            <a:spLocks noGrp="1"/>
          </p:cNvSpPr>
          <p:nvPr>
            <p:ph type="ftr" sz="quarter" idx="11"/>
          </p:nvPr>
        </p:nvSpPr>
        <p:spPr/>
        <p:txBody>
          <a:bodyPr/>
          <a:lstStyle/>
          <a:p>
            <a:endParaRPr lang="en-UA"/>
          </a:p>
        </p:txBody>
      </p:sp>
      <p:sp>
        <p:nvSpPr>
          <p:cNvPr id="7" name="Slide Number Placeholder 6">
            <a:extLst>
              <a:ext uri="{FF2B5EF4-FFF2-40B4-BE49-F238E27FC236}">
                <a16:creationId xmlns:a16="http://schemas.microsoft.com/office/drawing/2014/main" id="{166D8263-6373-E7CC-646B-77A637588757}"/>
              </a:ext>
            </a:extLst>
          </p:cNvPr>
          <p:cNvSpPr>
            <a:spLocks noGrp="1"/>
          </p:cNvSpPr>
          <p:nvPr>
            <p:ph type="sldNum" sz="quarter" idx="12"/>
          </p:nvPr>
        </p:nvSpPr>
        <p:spPr/>
        <p:txBody>
          <a:bodyPr/>
          <a:lstStyle/>
          <a:p>
            <a:fld id="{290BB6F8-A204-5D4D-A05E-911A0ECA87DD}" type="slidenum">
              <a:rPr lang="en-UA" smtClean="0"/>
              <a:t>‹#›</a:t>
            </a:fld>
            <a:endParaRPr lang="en-UA"/>
          </a:p>
        </p:txBody>
      </p:sp>
    </p:spTree>
    <p:extLst>
      <p:ext uri="{BB962C8B-B14F-4D97-AF65-F5344CB8AC3E}">
        <p14:creationId xmlns:p14="http://schemas.microsoft.com/office/powerpoint/2010/main" val="3003297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AB04D0-55C8-7E6C-275E-E24CD208C7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A"/>
          </a:p>
        </p:txBody>
      </p:sp>
      <p:sp>
        <p:nvSpPr>
          <p:cNvPr id="3" name="Text Placeholder 2">
            <a:extLst>
              <a:ext uri="{FF2B5EF4-FFF2-40B4-BE49-F238E27FC236}">
                <a16:creationId xmlns:a16="http://schemas.microsoft.com/office/drawing/2014/main" id="{960F3B26-370D-539E-6751-5EED267563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A"/>
          </a:p>
        </p:txBody>
      </p:sp>
      <p:sp>
        <p:nvSpPr>
          <p:cNvPr id="4" name="Date Placeholder 3">
            <a:extLst>
              <a:ext uri="{FF2B5EF4-FFF2-40B4-BE49-F238E27FC236}">
                <a16:creationId xmlns:a16="http://schemas.microsoft.com/office/drawing/2014/main" id="{EEA08FA3-335B-96DA-4573-B26A0945ED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37115C-ECAA-7240-B8A4-1270705DF5E5}" type="datetimeFigureOut">
              <a:rPr lang="en-UA" smtClean="0"/>
              <a:t>06.04.2025</a:t>
            </a:fld>
            <a:endParaRPr lang="en-UA"/>
          </a:p>
        </p:txBody>
      </p:sp>
      <p:sp>
        <p:nvSpPr>
          <p:cNvPr id="5" name="Footer Placeholder 4">
            <a:extLst>
              <a:ext uri="{FF2B5EF4-FFF2-40B4-BE49-F238E27FC236}">
                <a16:creationId xmlns:a16="http://schemas.microsoft.com/office/drawing/2014/main" id="{7EEDA161-2B51-6FB1-3371-C7D56A5523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A"/>
          </a:p>
        </p:txBody>
      </p:sp>
      <p:sp>
        <p:nvSpPr>
          <p:cNvPr id="6" name="Slide Number Placeholder 5">
            <a:extLst>
              <a:ext uri="{FF2B5EF4-FFF2-40B4-BE49-F238E27FC236}">
                <a16:creationId xmlns:a16="http://schemas.microsoft.com/office/drawing/2014/main" id="{C433098F-4780-C69D-50BF-AC5E494D53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0BB6F8-A204-5D4D-A05E-911A0ECA87DD}" type="slidenum">
              <a:rPr lang="en-UA" smtClean="0"/>
              <a:t>‹#›</a:t>
            </a:fld>
            <a:endParaRPr lang="en-UA"/>
          </a:p>
        </p:txBody>
      </p:sp>
    </p:spTree>
    <p:extLst>
      <p:ext uri="{BB962C8B-B14F-4D97-AF65-F5344CB8AC3E}">
        <p14:creationId xmlns:p14="http://schemas.microsoft.com/office/powerpoint/2010/main" val="41543937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5E6F1-5518-B751-5834-EE3496744DF8}"/>
              </a:ext>
            </a:extLst>
          </p:cNvPr>
          <p:cNvSpPr>
            <a:spLocks noGrp="1"/>
          </p:cNvSpPr>
          <p:nvPr>
            <p:ph type="ctrTitle"/>
          </p:nvPr>
        </p:nvSpPr>
        <p:spPr>
          <a:xfrm>
            <a:off x="1524000" y="1122363"/>
            <a:ext cx="9144000" cy="271539"/>
          </a:xfrm>
        </p:spPr>
        <p:txBody>
          <a:bodyPr>
            <a:normAutofit fontScale="90000"/>
          </a:bodyPr>
          <a:lstStyle/>
          <a:p>
            <a:r>
              <a:rPr lang="uk-UA" sz="2200" b="1" dirty="0">
                <a:latin typeface="Times New Roman" panose="02020603050405020304" pitchFamily="18" charset="0"/>
                <a:cs typeface="Times New Roman" panose="02020603050405020304" pitchFamily="18" charset="0"/>
              </a:rPr>
              <a:t>Наслідки насильства</a:t>
            </a:r>
            <a:endParaRPr lang="en-UA" sz="2200" b="1"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619CC4CD-4EA1-3E5C-A047-10DEF2550BFE}"/>
              </a:ext>
            </a:extLst>
          </p:cNvPr>
          <p:cNvSpPr>
            <a:spLocks noGrp="1"/>
          </p:cNvSpPr>
          <p:nvPr>
            <p:ph type="subTitle" idx="1"/>
          </p:nvPr>
        </p:nvSpPr>
        <p:spPr/>
        <p:txBody>
          <a:bodyPr/>
          <a:lstStyle/>
          <a:p>
            <a:endParaRPr lang="en-UA" dirty="0"/>
          </a:p>
        </p:txBody>
      </p:sp>
      <p:pic>
        <p:nvPicPr>
          <p:cNvPr id="4" name="Content Placeholder 4">
            <a:extLst>
              <a:ext uri="{FF2B5EF4-FFF2-40B4-BE49-F238E27FC236}">
                <a16:creationId xmlns:a16="http://schemas.microsoft.com/office/drawing/2014/main" id="{EABFBB92-2479-758B-6254-8497705357DC}"/>
              </a:ext>
            </a:extLst>
          </p:cNvPr>
          <p:cNvPicPr>
            <a:picLocks noGrp="1" noChangeAspect="1"/>
          </p:cNvPicPr>
          <p:nvPr>
            <p:ph idx="1"/>
          </p:nvPr>
        </p:nvPicPr>
        <p:blipFill>
          <a:blip r:embed="rId2"/>
          <a:stretch>
            <a:fillRect/>
          </a:stretch>
        </p:blipFill>
        <p:spPr>
          <a:xfrm>
            <a:off x="2948396" y="1426369"/>
            <a:ext cx="6652045" cy="4351338"/>
          </a:xfrm>
        </p:spPr>
      </p:pic>
    </p:spTree>
    <p:extLst>
      <p:ext uri="{BB962C8B-B14F-4D97-AF65-F5344CB8AC3E}">
        <p14:creationId xmlns:p14="http://schemas.microsoft.com/office/powerpoint/2010/main" val="131595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B5174-ED72-DC86-1A0D-4D23B0CCF406}"/>
              </a:ext>
            </a:extLst>
          </p:cNvPr>
          <p:cNvSpPr>
            <a:spLocks noGrp="1"/>
          </p:cNvSpPr>
          <p:nvPr>
            <p:ph type="title"/>
          </p:nvPr>
        </p:nvSpPr>
        <p:spPr/>
        <p:txBody>
          <a:bodyPr>
            <a:normAutofit/>
          </a:bodyPr>
          <a:lstStyle/>
          <a:p>
            <a:r>
              <a:rPr lang="en-US" sz="2800" b="1" dirty="0">
                <a:latin typeface="Times New Roman" panose="02020603050405020304" pitchFamily="18" charset="0"/>
                <a:cs typeface="Times New Roman" panose="02020603050405020304" pitchFamily="18" charset="0"/>
              </a:rPr>
              <a:t>Mary Anne Welch</a:t>
            </a:r>
            <a:endParaRPr lang="en-UA" sz="2800" b="1" dirty="0"/>
          </a:p>
        </p:txBody>
      </p:sp>
      <p:sp>
        <p:nvSpPr>
          <p:cNvPr id="3" name="Content Placeholder 2">
            <a:extLst>
              <a:ext uri="{FF2B5EF4-FFF2-40B4-BE49-F238E27FC236}">
                <a16:creationId xmlns:a16="http://schemas.microsoft.com/office/drawing/2014/main" id="{A0DDD4B3-98E5-96C8-47FD-848F79C944C3}"/>
              </a:ext>
            </a:extLst>
          </p:cNvPr>
          <p:cNvSpPr>
            <a:spLocks noGrp="1"/>
          </p:cNvSpPr>
          <p:nvPr>
            <p:ph idx="1"/>
          </p:nvPr>
        </p:nvSpPr>
        <p:spPr>
          <a:xfrm>
            <a:off x="747132" y="1690688"/>
            <a:ext cx="10606668" cy="4486275"/>
          </a:xfrm>
        </p:spPr>
        <p:txBody>
          <a:bodyPr>
            <a:normAutofit fontScale="70000" lnSpcReduction="20000"/>
          </a:bodyPr>
          <a:lstStyle/>
          <a:p>
            <a:pPr marL="0" indent="0">
              <a:buNone/>
            </a:pPr>
            <a:r>
              <a:rPr lang="uk-UA" dirty="0">
                <a:latin typeface="Times New Roman" panose="02020603050405020304" pitchFamily="18" charset="0"/>
                <a:cs typeface="Times New Roman" panose="02020603050405020304" pitchFamily="18" charset="0"/>
              </a:rPr>
              <a:t>Убивство </a:t>
            </a:r>
            <a:r>
              <a:rPr lang="en-US" dirty="0">
                <a:latin typeface="Times New Roman" panose="02020603050405020304" pitchFamily="18" charset="0"/>
                <a:cs typeface="Times New Roman" panose="02020603050405020304" pitchFamily="18" charset="0"/>
              </a:rPr>
              <a:t>Mary Anne Welch </a:t>
            </a:r>
            <a:r>
              <a:rPr lang="uk-UA" dirty="0">
                <a:latin typeface="Times New Roman" panose="02020603050405020304" pitchFamily="18" charset="0"/>
                <a:cs typeface="Times New Roman" panose="02020603050405020304" pitchFamily="18" charset="0"/>
              </a:rPr>
              <a:t>(23 жовтня 2017 року – 2 серпня 2018 року) скоїли її батьки Сет </a:t>
            </a:r>
            <a:r>
              <a:rPr lang="uk-UA" dirty="0" err="1">
                <a:latin typeface="Times New Roman" panose="02020603050405020304" pitchFamily="18" charset="0"/>
                <a:cs typeface="Times New Roman" panose="02020603050405020304" pitchFamily="18" charset="0"/>
              </a:rPr>
              <a:t>Велч</a:t>
            </a:r>
            <a:r>
              <a:rPr lang="uk-UA" dirty="0">
                <a:latin typeface="Times New Roman" panose="02020603050405020304" pitchFamily="18" charset="0"/>
                <a:cs typeface="Times New Roman" panose="02020603050405020304" pitchFamily="18" charset="0"/>
              </a:rPr>
              <a:t> і Тетяна </a:t>
            </a:r>
            <a:r>
              <a:rPr lang="uk-UA" dirty="0" err="1">
                <a:latin typeface="Times New Roman" panose="02020603050405020304" pitchFamily="18" charset="0"/>
                <a:cs typeface="Times New Roman" panose="02020603050405020304" pitchFamily="18" charset="0"/>
              </a:rPr>
              <a:t>Фусарі</a:t>
            </a:r>
            <a:r>
              <a:rPr lang="uk-UA" dirty="0">
                <a:latin typeface="Times New Roman" panose="02020603050405020304" pitchFamily="18" charset="0"/>
                <a:cs typeface="Times New Roman" panose="02020603050405020304" pitchFamily="18" charset="0"/>
              </a:rPr>
              <a:t>. 10-місячне немовля Мері померло від недоїдання та зневоднення в містечку Солон, округ Кент, штат Мічиган, 2 серпня 2018 року. Обоє батьків були засуджені за вбивство першого ступеня після того, як смерть Мері була приписана недбалому ставленню.</a:t>
            </a:r>
          </a:p>
          <a:p>
            <a:pPr marL="0" indent="0">
              <a:buNone/>
            </a:pPr>
            <a:endParaRPr lang="uk-UA" dirty="0">
              <a:latin typeface="Times New Roman" panose="02020603050405020304" pitchFamily="18" charset="0"/>
              <a:cs typeface="Times New Roman" panose="02020603050405020304" pitchFamily="18" charset="0"/>
            </a:endParaRPr>
          </a:p>
          <a:p>
            <a:pPr marL="0" indent="0">
              <a:buNone/>
            </a:pPr>
            <a:r>
              <a:rPr lang="uk-UA" dirty="0">
                <a:latin typeface="Times New Roman" panose="02020603050405020304" pitchFamily="18" charset="0"/>
                <a:cs typeface="Times New Roman" panose="02020603050405020304" pitchFamily="18" charset="0"/>
              </a:rPr>
              <a:t>Служба захисту дітей була в контакті з сім'єю ще в 2014 році після того, як ТГК було виявлено в системі їхньої старшої новонародженої дитини.</a:t>
            </a:r>
          </a:p>
          <a:p>
            <a:pPr marL="0" indent="0">
              <a:buNone/>
            </a:pPr>
            <a:endParaRPr lang="uk-UA" dirty="0">
              <a:latin typeface="Times New Roman" panose="02020603050405020304" pitchFamily="18" charset="0"/>
              <a:cs typeface="Times New Roman" panose="02020603050405020304" pitchFamily="18" charset="0"/>
            </a:endParaRPr>
          </a:p>
          <a:p>
            <a:pPr marL="0" indent="0">
              <a:buNone/>
            </a:pPr>
            <a:r>
              <a:rPr lang="uk-UA" dirty="0">
                <a:latin typeface="Times New Roman" panose="02020603050405020304" pitchFamily="18" charset="0"/>
                <a:cs typeface="Times New Roman" panose="02020603050405020304" pitchFamily="18" charset="0"/>
              </a:rPr>
              <a:t>Мері </a:t>
            </a:r>
            <a:r>
              <a:rPr lang="uk-UA" dirty="0" err="1">
                <a:latin typeface="Times New Roman" panose="02020603050405020304" pitchFamily="18" charset="0"/>
                <a:cs typeface="Times New Roman" panose="02020603050405020304" pitchFamily="18" charset="0"/>
              </a:rPr>
              <a:t>Уелч</a:t>
            </a:r>
            <a:r>
              <a:rPr lang="uk-UA" dirty="0">
                <a:latin typeface="Times New Roman" panose="02020603050405020304" pitchFamily="18" charset="0"/>
                <a:cs typeface="Times New Roman" panose="02020603050405020304" pitchFamily="18" charset="0"/>
              </a:rPr>
              <a:t> </a:t>
            </a:r>
            <a:r>
              <a:rPr lang="uk-UA" b="1" dirty="0">
                <a:latin typeface="Times New Roman" panose="02020603050405020304" pitchFamily="18" charset="0"/>
                <a:cs typeface="Times New Roman" panose="02020603050405020304" pitchFamily="18" charset="0"/>
              </a:rPr>
              <a:t>важила лише 8 фунтів (3,6 кг) на момент смерті, лише на 1,25 фунта (0,57 кг) більше</a:t>
            </a:r>
            <a:r>
              <a:rPr lang="uk-UA" dirty="0">
                <a:latin typeface="Times New Roman" panose="02020603050405020304" pitchFamily="18" charset="0"/>
                <a:cs typeface="Times New Roman" panose="02020603050405020304" pitchFamily="18" charset="0"/>
              </a:rPr>
              <a:t>, ніж на момент її народження десять місяців тому . У справі «Люди проти </a:t>
            </a:r>
            <a:r>
              <a:rPr lang="uk-UA" dirty="0" err="1">
                <a:latin typeface="Times New Roman" panose="02020603050405020304" pitchFamily="18" charset="0"/>
                <a:cs typeface="Times New Roman" panose="02020603050405020304" pitchFamily="18" charset="0"/>
              </a:rPr>
              <a:t>Уелча</a:t>
            </a:r>
            <a:r>
              <a:rPr lang="uk-UA" dirty="0">
                <a:latin typeface="Times New Roman" panose="02020603050405020304" pitchFamily="18" charset="0"/>
                <a:cs typeface="Times New Roman" panose="02020603050405020304" pitchFamily="18" charset="0"/>
              </a:rPr>
              <a:t>» було зазначено, що «</a:t>
            </a:r>
            <a:r>
              <a:rPr lang="uk-UA" b="1" dirty="0">
                <a:latin typeface="Times New Roman" panose="02020603050405020304" pitchFamily="18" charset="0"/>
                <a:cs typeface="Times New Roman" panose="02020603050405020304" pitchFamily="18" charset="0"/>
              </a:rPr>
              <a:t>розтин дитини показав видимі пошкодження </a:t>
            </a:r>
            <a:r>
              <a:rPr lang="uk-UA" b="1" dirty="0" err="1">
                <a:latin typeface="Times New Roman" panose="02020603050405020304" pitchFamily="18" charset="0"/>
                <a:cs typeface="Times New Roman" panose="02020603050405020304" pitchFamily="18" charset="0"/>
              </a:rPr>
              <a:t>легенів</a:t>
            </a:r>
            <a:r>
              <a:rPr lang="uk-UA" b="1" dirty="0">
                <a:latin typeface="Times New Roman" panose="02020603050405020304" pitchFamily="18" charset="0"/>
                <a:cs typeface="Times New Roman" panose="02020603050405020304" pitchFamily="18" charset="0"/>
              </a:rPr>
              <a:t>, серця, органів черевної порожнини дитини, а також зморщену </a:t>
            </a:r>
            <a:r>
              <a:rPr lang="uk-UA" b="1" dirty="0" err="1">
                <a:latin typeface="Times New Roman" panose="02020603050405020304" pitchFamily="18" charset="0"/>
                <a:cs typeface="Times New Roman" panose="02020603050405020304" pitchFamily="18" charset="0"/>
              </a:rPr>
              <a:t>вилочкову</a:t>
            </a:r>
            <a:r>
              <a:rPr lang="uk-UA" b="1" dirty="0">
                <a:latin typeface="Times New Roman" panose="02020603050405020304" pitchFamily="18" charset="0"/>
                <a:cs typeface="Times New Roman" panose="02020603050405020304" pitchFamily="18" charset="0"/>
              </a:rPr>
              <a:t> залозу та кістковий мозок, нездатний виробляти білі або червоні кров’яні тільця. Експерт засвідчив, що це підтвердило, що дитина померла від недоїдання та зневоднення</a:t>
            </a:r>
            <a:r>
              <a:rPr lang="uk-UA" dirty="0">
                <a:latin typeface="Times New Roman" panose="02020603050405020304" pitchFamily="18" charset="0"/>
                <a:cs typeface="Times New Roman" panose="02020603050405020304" pitchFamily="18" charset="0"/>
              </a:rPr>
              <a:t>».  Хоча батьки знали, що їхня донька була недостатньою вагою, </a:t>
            </a:r>
            <a:r>
              <a:rPr lang="uk-UA" u="sng" dirty="0">
                <a:latin typeface="Times New Roman" panose="02020603050405020304" pitchFamily="18" charset="0"/>
                <a:cs typeface="Times New Roman" panose="02020603050405020304" pitchFamily="18" charset="0"/>
              </a:rPr>
              <a:t>від звернення за медичною допомогою відмовилися</a:t>
            </a:r>
            <a:r>
              <a:rPr lang="uk-UA" dirty="0">
                <a:latin typeface="Times New Roman" panose="02020603050405020304" pitchFamily="18" charset="0"/>
                <a:cs typeface="Times New Roman" panose="02020603050405020304" pitchFamily="18" charset="0"/>
              </a:rPr>
              <a:t>. Пара посилалася на релігійні причини та відсутність довіри до медичної системи. На момент смерті Мері </a:t>
            </a:r>
            <a:r>
              <a:rPr lang="uk-UA" u="sng" dirty="0">
                <a:latin typeface="Times New Roman" panose="02020603050405020304" pitchFamily="18" charset="0"/>
                <a:cs typeface="Times New Roman" panose="02020603050405020304" pitchFamily="18" charset="0"/>
              </a:rPr>
              <a:t>двоє з трьох дітей подружжя ніколи не відвідували ліцензованого лікаря</a:t>
            </a:r>
            <a:r>
              <a:rPr lang="uk-UA" dirty="0">
                <a:latin typeface="Times New Roman" panose="02020603050405020304" pitchFamily="18" charset="0"/>
                <a:cs typeface="Times New Roman" panose="02020603050405020304" pitchFamily="18" charset="0"/>
              </a:rPr>
              <a:t>.</a:t>
            </a:r>
            <a:endParaRPr lang="en-UA"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EC4E2291-996A-114A-EA59-35E92C8E8E4E}"/>
              </a:ext>
            </a:extLst>
          </p:cNvPr>
          <p:cNvPicPr>
            <a:picLocks noChangeAspect="1"/>
          </p:cNvPicPr>
          <p:nvPr/>
        </p:nvPicPr>
        <p:blipFill>
          <a:blip r:embed="rId2"/>
          <a:stretch>
            <a:fillRect/>
          </a:stretch>
        </p:blipFill>
        <p:spPr>
          <a:xfrm>
            <a:off x="8430322" y="92037"/>
            <a:ext cx="3246926" cy="1598651"/>
          </a:xfrm>
          <a:prstGeom prst="rect">
            <a:avLst/>
          </a:prstGeom>
        </p:spPr>
      </p:pic>
    </p:spTree>
    <p:extLst>
      <p:ext uri="{BB962C8B-B14F-4D97-AF65-F5344CB8AC3E}">
        <p14:creationId xmlns:p14="http://schemas.microsoft.com/office/powerpoint/2010/main" val="1640778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5C6C9-668A-A5E5-AE0D-264498E3E82C}"/>
              </a:ext>
            </a:extLst>
          </p:cNvPr>
          <p:cNvSpPr>
            <a:spLocks noGrp="1"/>
          </p:cNvSpPr>
          <p:nvPr>
            <p:ph type="title"/>
          </p:nvPr>
        </p:nvSpPr>
        <p:spPr>
          <a:xfrm>
            <a:off x="211015" y="1"/>
            <a:ext cx="11142785" cy="1277814"/>
          </a:xfrm>
        </p:spPr>
        <p:txBody>
          <a:bodyPr>
            <a:normAutofit/>
          </a:bodyPr>
          <a:lstStyle/>
          <a:p>
            <a:r>
              <a:rPr lang="uk-UA" dirty="0"/>
              <a:t> </a:t>
            </a:r>
            <a:r>
              <a:rPr lang="uk-UA" sz="3100" b="1" i="0" u="none" strike="noStrike" dirty="0">
                <a:solidFill>
                  <a:srgbClr val="000000"/>
                </a:solidFill>
                <a:effectLst/>
                <a:latin typeface="Times New Roman" panose="02020603050405020304" pitchFamily="18" charset="0"/>
                <a:cs typeface="Times New Roman" panose="02020603050405020304" pitchFamily="18" charset="0"/>
              </a:rPr>
              <a:t>Синдром травми сексуального насильства (</a:t>
            </a:r>
            <a:r>
              <a:rPr lang="en-US" sz="3100" b="1" i="0" u="none" strike="noStrike" dirty="0">
                <a:solidFill>
                  <a:srgbClr val="000000"/>
                </a:solidFill>
                <a:effectLst/>
                <a:latin typeface="Times New Roman" panose="02020603050405020304" pitchFamily="18" charset="0"/>
                <a:cs typeface="Times New Roman" panose="02020603050405020304" pitchFamily="18" charset="0"/>
              </a:rPr>
              <a:t>Rape Trauma Syndrome, RTS)</a:t>
            </a:r>
            <a:endParaRPr lang="en-UA" sz="31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C60DA8D-71D6-FAF6-3F02-FF46D91AEA64}"/>
              </a:ext>
            </a:extLst>
          </p:cNvPr>
          <p:cNvSpPr>
            <a:spLocks noGrp="1"/>
          </p:cNvSpPr>
          <p:nvPr>
            <p:ph idx="1"/>
          </p:nvPr>
        </p:nvSpPr>
        <p:spPr>
          <a:xfrm>
            <a:off x="304800" y="1160585"/>
            <a:ext cx="11049000" cy="5016378"/>
          </a:xfrm>
        </p:spPr>
        <p:txBody>
          <a:bodyPr>
            <a:normAutofit fontScale="62500" lnSpcReduction="20000"/>
          </a:bodyPr>
          <a:lstStyle/>
          <a:p>
            <a:pPr marL="0" indent="0">
              <a:buNone/>
            </a:pPr>
            <a:r>
              <a:rPr lang="uk-UA" dirty="0">
                <a:latin typeface="Times New Roman" panose="02020603050405020304" pitchFamily="18" charset="0"/>
                <a:cs typeface="Times New Roman" panose="02020603050405020304" pitchFamily="18" charset="0"/>
              </a:rPr>
              <a:t>Термін ввели </a:t>
            </a:r>
            <a:r>
              <a:rPr lang="en-US" b="1" i="0" u="none" strike="noStrike" dirty="0">
                <a:solidFill>
                  <a:srgbClr val="202122"/>
                </a:solidFill>
                <a:effectLst/>
                <a:latin typeface="Times New Roman" panose="02020603050405020304" pitchFamily="18" charset="0"/>
                <a:cs typeface="Times New Roman" panose="02020603050405020304" pitchFamily="18" charset="0"/>
              </a:rPr>
              <a:t>Ann C. Wolbert Burgess</a:t>
            </a:r>
            <a:r>
              <a:rPr lang="uk-UA" b="1" i="0" u="none" strike="noStrike" dirty="0">
                <a:solidFill>
                  <a:srgbClr val="202122"/>
                </a:solidFill>
                <a:effectLst/>
                <a:latin typeface="Times New Roman" panose="02020603050405020304" pitchFamily="18" charset="0"/>
                <a:cs typeface="Times New Roman" panose="02020603050405020304" pitchFamily="18" charset="0"/>
              </a:rPr>
              <a:t> у 1970х </a:t>
            </a:r>
            <a:r>
              <a:rPr lang="uk-UA" b="1" i="0" u="none" strike="noStrike" dirty="0" err="1">
                <a:solidFill>
                  <a:srgbClr val="202122"/>
                </a:solidFill>
                <a:effectLst/>
                <a:latin typeface="Times New Roman" panose="02020603050405020304" pitchFamily="18" charset="0"/>
                <a:cs typeface="Times New Roman" panose="02020603050405020304" pitchFamily="18" charset="0"/>
              </a:rPr>
              <a:t>рр</a:t>
            </a:r>
            <a:endParaRPr lang="uk-UA" b="1" i="0" u="none" strike="noStrike" dirty="0">
              <a:solidFill>
                <a:srgbClr val="202122"/>
              </a:solidFill>
              <a:effectLst/>
              <a:latin typeface="Times New Roman" panose="02020603050405020304" pitchFamily="18" charset="0"/>
              <a:cs typeface="Times New Roman" panose="02020603050405020304" pitchFamily="18" charset="0"/>
            </a:endParaRPr>
          </a:p>
          <a:p>
            <a:pPr marL="0" indent="0">
              <a:buNone/>
            </a:pPr>
            <a:r>
              <a:rPr lang="uk-UA" b="0" i="0" u="none" strike="noStrike" dirty="0">
                <a:solidFill>
                  <a:srgbClr val="000000"/>
                </a:solidFill>
                <a:effectLst/>
                <a:latin typeface="Times New Roman" panose="02020603050405020304" pitchFamily="18" charset="0"/>
                <a:cs typeface="Times New Roman" panose="02020603050405020304" pitchFamily="18" charset="0"/>
              </a:rPr>
              <a:t>Синдром травми сексуального насильства — це комплекс психологічних і фізіологічних реакцій, які виникають у жертви після сексуального насильства. </a:t>
            </a:r>
          </a:p>
          <a:p>
            <a:pPr marL="0" indent="0">
              <a:buNone/>
            </a:pPr>
            <a:r>
              <a:rPr lang="uk-UA" b="0" i="0" u="none" strike="noStrike" dirty="0">
                <a:solidFill>
                  <a:srgbClr val="000000"/>
                </a:solidFill>
                <a:effectLst/>
                <a:latin typeface="Times New Roman" panose="02020603050405020304" pitchFamily="18" charset="0"/>
                <a:cs typeface="Times New Roman" panose="02020603050405020304" pitchFamily="18" charset="0"/>
              </a:rPr>
              <a:t>Основні фази </a:t>
            </a:r>
            <a:r>
              <a:rPr lang="en-US" b="0" i="0" u="none" strike="noStrike" dirty="0">
                <a:solidFill>
                  <a:srgbClr val="000000"/>
                </a:solidFill>
                <a:effectLst/>
                <a:latin typeface="Times New Roman" panose="02020603050405020304" pitchFamily="18" charset="0"/>
                <a:cs typeface="Times New Roman" panose="02020603050405020304" pitchFamily="18" charset="0"/>
              </a:rPr>
              <a:t>RTS:</a:t>
            </a:r>
            <a:endParaRPr lang="uk-UA" dirty="0">
              <a:solidFill>
                <a:srgbClr val="000000"/>
              </a:solidFill>
              <a:latin typeface="Times New Roman" panose="02020603050405020304" pitchFamily="18" charset="0"/>
              <a:cs typeface="Times New Roman" panose="02020603050405020304" pitchFamily="18" charset="0"/>
            </a:endParaRPr>
          </a:p>
          <a:p>
            <a:r>
              <a:rPr lang="uk-UA" b="1" dirty="0">
                <a:latin typeface="Times New Roman" panose="02020603050405020304" pitchFamily="18" charset="0"/>
                <a:cs typeface="Times New Roman" panose="02020603050405020304" pitchFamily="18" charset="0"/>
              </a:rPr>
              <a:t>Фаза гострої реакції (відразу після події):</a:t>
            </a:r>
            <a:endParaRPr lang="uk-UA"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uk-UA" dirty="0">
                <a:latin typeface="Times New Roman" panose="02020603050405020304" pitchFamily="18" charset="0"/>
                <a:cs typeface="Times New Roman" panose="02020603050405020304" pitchFamily="18" charset="0"/>
              </a:rPr>
              <a:t>Шок, страх, розгубленість</a:t>
            </a:r>
          </a:p>
          <a:p>
            <a:pPr>
              <a:buFont typeface="Arial" panose="020B0604020202020204" pitchFamily="34" charset="0"/>
              <a:buChar char="•"/>
            </a:pPr>
            <a:r>
              <a:rPr lang="uk-UA" dirty="0">
                <a:latin typeface="Times New Roman" panose="02020603050405020304" pitchFamily="18" charset="0"/>
                <a:cs typeface="Times New Roman" panose="02020603050405020304" pitchFamily="18" charset="0"/>
              </a:rPr>
              <a:t>Плаксивість або, навпаки, емоційна «</a:t>
            </a:r>
            <a:r>
              <a:rPr lang="uk-UA" dirty="0" err="1">
                <a:latin typeface="Times New Roman" panose="02020603050405020304" pitchFamily="18" charset="0"/>
                <a:cs typeface="Times New Roman" panose="02020603050405020304" pitchFamily="18" charset="0"/>
              </a:rPr>
              <a:t>замороженість</a:t>
            </a:r>
            <a:r>
              <a:rPr lang="uk-UA" dirty="0">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uk-UA" dirty="0">
                <a:latin typeface="Times New Roman" panose="02020603050405020304" pitchFamily="18" charset="0"/>
                <a:cs typeface="Times New Roman" panose="02020603050405020304" pitchFamily="18" charset="0"/>
              </a:rPr>
              <a:t>Труднощі з мовленням про подію</a:t>
            </a:r>
          </a:p>
          <a:p>
            <a:r>
              <a:rPr lang="uk-UA" b="1" dirty="0">
                <a:latin typeface="Times New Roman" panose="02020603050405020304" pitchFamily="18" charset="0"/>
                <a:cs typeface="Times New Roman" panose="02020603050405020304" pitchFamily="18" charset="0"/>
              </a:rPr>
              <a:t>Фаза зовнішньої адаптації:</a:t>
            </a:r>
            <a:endParaRPr lang="uk-UA"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uk-UA" dirty="0">
                <a:latin typeface="Times New Roman" panose="02020603050405020304" pitchFamily="18" charset="0"/>
                <a:cs typeface="Times New Roman" panose="02020603050405020304" pitchFamily="18" charset="0"/>
              </a:rPr>
              <a:t>Постраждала особа намагається повернутися до «нормального життя»</a:t>
            </a:r>
          </a:p>
          <a:p>
            <a:pPr>
              <a:buFont typeface="Arial" panose="020B0604020202020204" pitchFamily="34" charset="0"/>
              <a:buChar char="•"/>
            </a:pPr>
            <a:r>
              <a:rPr lang="uk-UA" dirty="0">
                <a:latin typeface="Times New Roman" panose="02020603050405020304" pitchFamily="18" charset="0"/>
                <a:cs typeface="Times New Roman" panose="02020603050405020304" pitchFamily="18" charset="0"/>
              </a:rPr>
              <a:t>Часто супроводжується запереченням, униканням теми</a:t>
            </a:r>
          </a:p>
          <a:p>
            <a:pPr>
              <a:buFont typeface="Arial" panose="020B0604020202020204" pitchFamily="34" charset="0"/>
              <a:buChar char="•"/>
            </a:pPr>
            <a:r>
              <a:rPr lang="uk-UA" dirty="0">
                <a:latin typeface="Times New Roman" panose="02020603050405020304" pitchFamily="18" charset="0"/>
                <a:cs typeface="Times New Roman" panose="02020603050405020304" pitchFamily="18" charset="0"/>
              </a:rPr>
              <a:t>Можливе зниження апетиту, сну, сексуального потягу</a:t>
            </a:r>
          </a:p>
          <a:p>
            <a:r>
              <a:rPr lang="uk-UA" b="1" dirty="0">
                <a:latin typeface="Times New Roman" panose="02020603050405020304" pitchFamily="18" charset="0"/>
                <a:cs typeface="Times New Roman" panose="02020603050405020304" pitchFamily="18" charset="0"/>
              </a:rPr>
              <a:t>Фаза латентної реакції (через тижні або місяці):</a:t>
            </a:r>
            <a:endParaRPr lang="uk-UA"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uk-UA" dirty="0">
                <a:latin typeface="Times New Roman" panose="02020603050405020304" pitchFamily="18" charset="0"/>
                <a:cs typeface="Times New Roman" panose="02020603050405020304" pitchFamily="18" charset="0"/>
              </a:rPr>
              <a:t>Депресія, тривожність, ПТСР</a:t>
            </a:r>
          </a:p>
          <a:p>
            <a:pPr>
              <a:buFont typeface="Arial" panose="020B0604020202020204" pitchFamily="34" charset="0"/>
              <a:buChar char="•"/>
            </a:pPr>
            <a:r>
              <a:rPr lang="uk-UA" dirty="0">
                <a:latin typeface="Times New Roman" panose="02020603050405020304" pitchFamily="18" charset="0"/>
                <a:cs typeface="Times New Roman" panose="02020603050405020304" pitchFamily="18" charset="0"/>
              </a:rPr>
              <a:t>Виникають </a:t>
            </a:r>
            <a:r>
              <a:rPr lang="uk-UA" dirty="0" err="1">
                <a:latin typeface="Times New Roman" panose="02020603050405020304" pitchFamily="18" charset="0"/>
                <a:cs typeface="Times New Roman" panose="02020603050405020304" pitchFamily="18" charset="0"/>
              </a:rPr>
              <a:t>флешбеки</a:t>
            </a:r>
            <a:r>
              <a:rPr lang="uk-UA" dirty="0">
                <a:latin typeface="Times New Roman" panose="02020603050405020304" pitchFamily="18" charset="0"/>
                <a:cs typeface="Times New Roman" panose="02020603050405020304" pitchFamily="18" charset="0"/>
              </a:rPr>
              <a:t>, нічні кошмари</a:t>
            </a:r>
          </a:p>
          <a:p>
            <a:pPr>
              <a:buFont typeface="Arial" panose="020B0604020202020204" pitchFamily="34" charset="0"/>
              <a:buChar char="•"/>
            </a:pPr>
            <a:r>
              <a:rPr lang="uk-UA" dirty="0">
                <a:latin typeface="Times New Roman" panose="02020603050405020304" pitchFamily="18" charset="0"/>
                <a:cs typeface="Times New Roman" panose="02020603050405020304" pitchFamily="18" charset="0"/>
              </a:rPr>
              <a:t>Проблеми з міжособистісними стосунками, самооцінкою</a:t>
            </a:r>
          </a:p>
          <a:p>
            <a:pPr marL="0" indent="0">
              <a:buNone/>
            </a:pPr>
            <a:endParaRPr lang="en-UA" dirty="0"/>
          </a:p>
        </p:txBody>
      </p:sp>
    </p:spTree>
    <p:extLst>
      <p:ext uri="{BB962C8B-B14F-4D97-AF65-F5344CB8AC3E}">
        <p14:creationId xmlns:p14="http://schemas.microsoft.com/office/powerpoint/2010/main" val="2991020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F1201-6001-84B2-D20B-C7D3C46095D1}"/>
              </a:ext>
            </a:extLst>
          </p:cNvPr>
          <p:cNvSpPr>
            <a:spLocks noGrp="1"/>
          </p:cNvSpPr>
          <p:nvPr>
            <p:ph type="title"/>
          </p:nvPr>
        </p:nvSpPr>
        <p:spPr/>
        <p:txBody>
          <a:bodyPr/>
          <a:lstStyle/>
          <a:p>
            <a:endParaRPr lang="en-UA"/>
          </a:p>
        </p:txBody>
      </p:sp>
      <p:sp>
        <p:nvSpPr>
          <p:cNvPr id="3" name="Content Placeholder 2">
            <a:extLst>
              <a:ext uri="{FF2B5EF4-FFF2-40B4-BE49-F238E27FC236}">
                <a16:creationId xmlns:a16="http://schemas.microsoft.com/office/drawing/2014/main" id="{78061783-F392-8129-0475-55481604E70C}"/>
              </a:ext>
            </a:extLst>
          </p:cNvPr>
          <p:cNvSpPr>
            <a:spLocks noGrp="1"/>
          </p:cNvSpPr>
          <p:nvPr>
            <p:ph idx="1"/>
          </p:nvPr>
        </p:nvSpPr>
        <p:spPr>
          <a:xfrm>
            <a:off x="679938" y="365125"/>
            <a:ext cx="10673862" cy="5811838"/>
          </a:xfrm>
        </p:spPr>
        <p:txBody>
          <a:bodyPr/>
          <a:lstStyle/>
          <a:p>
            <a:pPr marL="0" indent="0" algn="l">
              <a:buNone/>
            </a:pPr>
            <a:r>
              <a:rPr lang="uk-UA" b="1" i="0" u="none" strike="noStrike" dirty="0">
                <a:solidFill>
                  <a:srgbClr val="000000"/>
                </a:solidFill>
                <a:effectLst/>
                <a:latin typeface="Times New Roman" panose="02020603050405020304" pitchFamily="18" charset="0"/>
                <a:cs typeface="Times New Roman" panose="02020603050405020304" pitchFamily="18" charset="0"/>
              </a:rPr>
              <a:t>Додаткові прояви:</a:t>
            </a:r>
          </a:p>
          <a:p>
            <a:pPr algn="l">
              <a:buFont typeface="Arial" panose="020B0604020202020204" pitchFamily="34" charset="0"/>
              <a:buChar char="•"/>
            </a:pPr>
            <a:r>
              <a:rPr lang="uk-UA" b="0" i="0" u="none" strike="noStrike" dirty="0">
                <a:solidFill>
                  <a:srgbClr val="000000"/>
                </a:solidFill>
                <a:effectLst/>
                <a:latin typeface="Times New Roman" panose="02020603050405020304" pitchFamily="18" charset="0"/>
                <a:cs typeface="Times New Roman" panose="02020603050405020304" pitchFamily="18" charset="0"/>
              </a:rPr>
              <a:t>Розлади харчової поведінки</a:t>
            </a:r>
          </a:p>
          <a:p>
            <a:pPr algn="l">
              <a:buFont typeface="Arial" panose="020B0604020202020204" pitchFamily="34" charset="0"/>
              <a:buChar char="•"/>
            </a:pPr>
            <a:r>
              <a:rPr lang="uk-UA" b="0" i="0" u="none" strike="noStrike" dirty="0" err="1">
                <a:solidFill>
                  <a:srgbClr val="000000"/>
                </a:solidFill>
                <a:effectLst/>
                <a:latin typeface="Times New Roman" panose="02020603050405020304" pitchFamily="18" charset="0"/>
                <a:cs typeface="Times New Roman" panose="02020603050405020304" pitchFamily="18" charset="0"/>
              </a:rPr>
              <a:t>Самопошкодження</a:t>
            </a:r>
            <a:r>
              <a:rPr lang="uk-UA" b="0" i="0" u="none" strike="noStrike" dirty="0">
                <a:solidFill>
                  <a:srgbClr val="000000"/>
                </a:solidFill>
                <a:effectLst/>
                <a:latin typeface="Times New Roman" panose="02020603050405020304" pitchFamily="18" charset="0"/>
                <a:cs typeface="Times New Roman" panose="02020603050405020304" pitchFamily="18" charset="0"/>
              </a:rPr>
              <a:t>, </a:t>
            </a:r>
            <a:r>
              <a:rPr lang="uk-UA" b="0" i="0" u="none" strike="noStrike" dirty="0" err="1">
                <a:solidFill>
                  <a:srgbClr val="000000"/>
                </a:solidFill>
                <a:effectLst/>
                <a:latin typeface="Times New Roman" panose="02020603050405020304" pitchFamily="18" charset="0"/>
                <a:cs typeface="Times New Roman" panose="02020603050405020304" pitchFamily="18" charset="0"/>
              </a:rPr>
              <a:t>суїцидальні</a:t>
            </a:r>
            <a:r>
              <a:rPr lang="uk-UA" b="0" i="0" u="none" strike="noStrike" dirty="0">
                <a:solidFill>
                  <a:srgbClr val="000000"/>
                </a:solidFill>
                <a:effectLst/>
                <a:latin typeface="Times New Roman" panose="02020603050405020304" pitchFamily="18" charset="0"/>
                <a:cs typeface="Times New Roman" panose="02020603050405020304" pitchFamily="18" charset="0"/>
              </a:rPr>
              <a:t> думки</a:t>
            </a:r>
          </a:p>
          <a:p>
            <a:pPr algn="l">
              <a:buFont typeface="Arial" panose="020B0604020202020204" pitchFamily="34" charset="0"/>
              <a:buChar char="•"/>
            </a:pPr>
            <a:r>
              <a:rPr lang="uk-UA" b="0" i="0" u="none" strike="noStrike" dirty="0">
                <a:solidFill>
                  <a:srgbClr val="000000"/>
                </a:solidFill>
                <a:effectLst/>
                <a:latin typeface="Times New Roman" panose="02020603050405020304" pitchFamily="18" charset="0"/>
                <a:cs typeface="Times New Roman" panose="02020603050405020304" pitchFamily="18" charset="0"/>
              </a:rPr>
              <a:t>Проблеми з довірою до людей, особливо протилежної статі</a:t>
            </a:r>
          </a:p>
          <a:p>
            <a:pPr marL="0" indent="0" algn="l">
              <a:buNone/>
            </a:pPr>
            <a:r>
              <a:rPr lang="uk-UA" b="1" i="0" u="none" strike="noStrike" dirty="0">
                <a:solidFill>
                  <a:srgbClr val="000000"/>
                </a:solidFill>
                <a:effectLst/>
                <a:latin typeface="Times New Roman" panose="02020603050405020304" pitchFamily="18" charset="0"/>
                <a:cs typeface="Times New Roman" panose="02020603050405020304" pitchFamily="18" charset="0"/>
              </a:rPr>
              <a:t>Чому важливо знати про </a:t>
            </a:r>
            <a:r>
              <a:rPr lang="en-US" b="1" i="0" u="none" strike="noStrike" dirty="0">
                <a:solidFill>
                  <a:srgbClr val="000000"/>
                </a:solidFill>
                <a:effectLst/>
                <a:latin typeface="Times New Roman" panose="02020603050405020304" pitchFamily="18" charset="0"/>
                <a:cs typeface="Times New Roman" panose="02020603050405020304" pitchFamily="18" charset="0"/>
              </a:rPr>
              <a:t>RTS?</a:t>
            </a:r>
          </a:p>
          <a:p>
            <a:pPr algn="l">
              <a:buFont typeface="Arial" panose="020B0604020202020204" pitchFamily="34" charset="0"/>
              <a:buChar char="•"/>
            </a:pPr>
            <a:r>
              <a:rPr lang="uk-UA" b="0" i="0" u="none" strike="noStrike" dirty="0">
                <a:solidFill>
                  <a:srgbClr val="000000"/>
                </a:solidFill>
                <a:effectLst/>
                <a:latin typeface="Times New Roman" panose="02020603050405020304" pitchFamily="18" charset="0"/>
                <a:cs typeface="Times New Roman" panose="02020603050405020304" pitchFamily="18" charset="0"/>
              </a:rPr>
              <a:t>Розуміння симптомів допомагає не звинувачувати жертву.</a:t>
            </a:r>
          </a:p>
          <a:p>
            <a:pPr algn="l">
              <a:buFont typeface="Arial" panose="020B0604020202020204" pitchFamily="34" charset="0"/>
              <a:buChar char="•"/>
            </a:pPr>
            <a:r>
              <a:rPr lang="uk-UA" b="0" i="0" u="none" strike="noStrike" dirty="0">
                <a:solidFill>
                  <a:srgbClr val="000000"/>
                </a:solidFill>
                <a:effectLst/>
                <a:latin typeface="Times New Roman" panose="02020603050405020304" pitchFamily="18" charset="0"/>
                <a:cs typeface="Times New Roman" panose="02020603050405020304" pitchFamily="18" charset="0"/>
              </a:rPr>
              <a:t>Забезпечує чутливий та інформований підхід у психотерапії, освіті, судочинстві.</a:t>
            </a:r>
          </a:p>
          <a:p>
            <a:pPr algn="l">
              <a:buFont typeface="Arial" panose="020B0604020202020204" pitchFamily="34" charset="0"/>
              <a:buChar char="•"/>
            </a:pPr>
            <a:r>
              <a:rPr lang="en-US" b="0" i="0" u="none" strike="noStrike" dirty="0">
                <a:solidFill>
                  <a:srgbClr val="000000"/>
                </a:solidFill>
                <a:effectLst/>
                <a:latin typeface="Times New Roman" panose="02020603050405020304" pitchFamily="18" charset="0"/>
                <a:cs typeface="Times New Roman" panose="02020603050405020304" pitchFamily="18" charset="0"/>
              </a:rPr>
              <a:t>RTS </a:t>
            </a:r>
            <a:r>
              <a:rPr lang="uk-UA" b="0" i="0" u="none" strike="noStrike" dirty="0">
                <a:solidFill>
                  <a:srgbClr val="000000"/>
                </a:solidFill>
                <a:effectLst/>
                <a:latin typeface="Times New Roman" panose="02020603050405020304" pitchFamily="18" charset="0"/>
                <a:cs typeface="Times New Roman" panose="02020603050405020304" pitchFamily="18" charset="0"/>
              </a:rPr>
              <a:t>не завжди проявляється одразу — іноді симптоми виникають через роки.</a:t>
            </a:r>
          </a:p>
          <a:p>
            <a:pPr algn="l">
              <a:buFont typeface="Arial" panose="020B0604020202020204" pitchFamily="34" charset="0"/>
              <a:buChar char="•"/>
            </a:pPr>
            <a:endParaRPr lang="uk-UA" b="0" i="0" u="none" strike="noStrike" dirty="0">
              <a:solidFill>
                <a:srgbClr val="000000"/>
              </a:solidFill>
              <a:effectLst/>
            </a:endParaRPr>
          </a:p>
          <a:p>
            <a:endParaRPr lang="en-UA" dirty="0"/>
          </a:p>
        </p:txBody>
      </p:sp>
    </p:spTree>
    <p:extLst>
      <p:ext uri="{BB962C8B-B14F-4D97-AF65-F5344CB8AC3E}">
        <p14:creationId xmlns:p14="http://schemas.microsoft.com/office/powerpoint/2010/main" val="2079327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59887-6CDA-4614-C287-6B1E24D00119}"/>
              </a:ext>
            </a:extLst>
          </p:cNvPr>
          <p:cNvSpPr>
            <a:spLocks noGrp="1"/>
          </p:cNvSpPr>
          <p:nvPr>
            <p:ph type="title"/>
          </p:nvPr>
        </p:nvSpPr>
        <p:spPr/>
        <p:txBody>
          <a:bodyPr>
            <a:normAutofit/>
          </a:bodyPr>
          <a:lstStyle/>
          <a:p>
            <a:r>
              <a:rPr lang="uk-UA" sz="2800" b="1" i="0" u="none" strike="noStrike" dirty="0">
                <a:solidFill>
                  <a:srgbClr val="000000"/>
                </a:solidFill>
                <a:effectLst/>
                <a:latin typeface="Times New Roman" panose="02020603050405020304" pitchFamily="18" charset="0"/>
                <a:cs typeface="Times New Roman" panose="02020603050405020304" pitchFamily="18" charset="0"/>
              </a:rPr>
              <a:t>Наслідки насильства для дітей віком 3–6 років</a:t>
            </a:r>
            <a:endParaRPr lang="en-UA" sz="28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47A18B2-3896-C924-1615-7088E17A5226}"/>
              </a:ext>
            </a:extLst>
          </p:cNvPr>
          <p:cNvSpPr>
            <a:spLocks noGrp="1"/>
          </p:cNvSpPr>
          <p:nvPr>
            <p:ph idx="1"/>
          </p:nvPr>
        </p:nvSpPr>
        <p:spPr>
          <a:xfrm>
            <a:off x="257908" y="1524000"/>
            <a:ext cx="11095892" cy="4652963"/>
          </a:xfrm>
        </p:spPr>
        <p:txBody>
          <a:bodyPr>
            <a:normAutofit fontScale="70000" lnSpcReduction="20000"/>
          </a:bodyPr>
          <a:lstStyle/>
          <a:p>
            <a:pPr marL="0" indent="0" algn="l">
              <a:buNone/>
            </a:pPr>
            <a:r>
              <a:rPr lang="uk-UA" b="1" i="0" u="none" strike="noStrike" dirty="0">
                <a:solidFill>
                  <a:srgbClr val="000000"/>
                </a:solidFill>
                <a:effectLst/>
                <a:latin typeface="Times New Roman" panose="02020603050405020304" pitchFamily="18" charset="0"/>
                <a:cs typeface="Times New Roman" panose="02020603050405020304" pitchFamily="18" charset="0"/>
              </a:rPr>
              <a:t>Психоемоційні наслідки:</a:t>
            </a:r>
          </a:p>
          <a:p>
            <a:pPr algn="l">
              <a:buFont typeface="Arial" panose="020B0604020202020204" pitchFamily="34" charset="0"/>
              <a:buChar char="•"/>
            </a:pPr>
            <a:r>
              <a:rPr lang="uk-UA" b="0" i="0" u="none" strike="noStrike" dirty="0">
                <a:solidFill>
                  <a:srgbClr val="000000"/>
                </a:solidFill>
                <a:effectLst/>
                <a:latin typeface="Times New Roman" panose="02020603050405020304" pitchFamily="18" charset="0"/>
                <a:cs typeface="Times New Roman" panose="02020603050405020304" pitchFamily="18" charset="0"/>
              </a:rPr>
              <a:t>Тривожність, страх, підвищена збудливість</a:t>
            </a:r>
          </a:p>
          <a:p>
            <a:pPr algn="l">
              <a:buFont typeface="Arial" panose="020B0604020202020204" pitchFamily="34" charset="0"/>
              <a:buChar char="•"/>
            </a:pPr>
            <a:r>
              <a:rPr lang="uk-UA" b="0" i="0" u="none" strike="noStrike" dirty="0">
                <a:solidFill>
                  <a:srgbClr val="000000"/>
                </a:solidFill>
                <a:effectLst/>
                <a:latin typeface="Times New Roman" panose="02020603050405020304" pitchFamily="18" charset="0"/>
                <a:cs typeface="Times New Roman" panose="02020603050405020304" pitchFamily="18" charset="0"/>
              </a:rPr>
              <a:t>Почуття провини або сорому</a:t>
            </a:r>
          </a:p>
          <a:p>
            <a:pPr algn="l">
              <a:buFont typeface="Arial" panose="020B0604020202020204" pitchFamily="34" charset="0"/>
              <a:buChar char="•"/>
            </a:pPr>
            <a:r>
              <a:rPr lang="uk-UA" b="0" i="0" u="none" strike="noStrike" dirty="0">
                <a:solidFill>
                  <a:srgbClr val="000000"/>
                </a:solidFill>
                <a:effectLst/>
                <a:latin typeface="Times New Roman" panose="02020603050405020304" pitchFamily="18" charset="0"/>
                <a:cs typeface="Times New Roman" panose="02020603050405020304" pitchFamily="18" charset="0"/>
              </a:rPr>
              <a:t>Порушення самооцінки, відчуття власної "</a:t>
            </a:r>
            <a:r>
              <a:rPr lang="uk-UA" b="0" i="0" u="none" strike="noStrike" dirty="0" err="1">
                <a:solidFill>
                  <a:srgbClr val="000000"/>
                </a:solidFill>
                <a:effectLst/>
                <a:latin typeface="Times New Roman" panose="02020603050405020304" pitchFamily="18" charset="0"/>
                <a:cs typeface="Times New Roman" panose="02020603050405020304" pitchFamily="18" charset="0"/>
              </a:rPr>
              <a:t>поганості</a:t>
            </a:r>
            <a:r>
              <a:rPr lang="uk-UA" b="0" i="0" u="none" strike="noStrike" dirty="0">
                <a:solidFill>
                  <a:srgbClr val="000000"/>
                </a:solidFill>
                <a:effectLst/>
                <a:latin typeface="Times New Roman" panose="02020603050405020304" pitchFamily="18" charset="0"/>
                <a:cs typeface="Times New Roman" panose="02020603050405020304" pitchFamily="18" charset="0"/>
              </a:rPr>
              <a:t>"</a:t>
            </a:r>
          </a:p>
          <a:p>
            <a:pPr marL="0" indent="0" algn="l">
              <a:buNone/>
            </a:pPr>
            <a:r>
              <a:rPr lang="uk-UA" b="1" i="0" u="none" strike="noStrike" dirty="0">
                <a:solidFill>
                  <a:srgbClr val="000000"/>
                </a:solidFill>
                <a:effectLst/>
                <a:latin typeface="Times New Roman" panose="02020603050405020304" pitchFamily="18" charset="0"/>
                <a:cs typeface="Times New Roman" panose="02020603050405020304" pitchFamily="18" charset="0"/>
              </a:rPr>
              <a:t>Поведінкові прояви:</a:t>
            </a:r>
          </a:p>
          <a:p>
            <a:pPr algn="l">
              <a:buFont typeface="Arial" panose="020B0604020202020204" pitchFamily="34" charset="0"/>
              <a:buChar char="•"/>
            </a:pPr>
            <a:r>
              <a:rPr lang="uk-UA" b="0" i="0" u="none" strike="noStrike" dirty="0">
                <a:solidFill>
                  <a:srgbClr val="000000"/>
                </a:solidFill>
                <a:effectLst/>
                <a:latin typeface="Times New Roman" panose="02020603050405020304" pitchFamily="18" charset="0"/>
                <a:cs typeface="Times New Roman" panose="02020603050405020304" pitchFamily="18" charset="0"/>
              </a:rPr>
              <a:t>Агресія або надмірна слухняність</a:t>
            </a:r>
          </a:p>
          <a:p>
            <a:pPr algn="l">
              <a:buFont typeface="Arial" panose="020B0604020202020204" pitchFamily="34" charset="0"/>
              <a:buChar char="•"/>
            </a:pPr>
            <a:r>
              <a:rPr lang="uk-UA" b="0" i="0" u="none" strike="noStrike" dirty="0">
                <a:solidFill>
                  <a:srgbClr val="000000"/>
                </a:solidFill>
                <a:effectLst/>
                <a:latin typeface="Times New Roman" panose="02020603050405020304" pitchFamily="18" charset="0"/>
                <a:cs typeface="Times New Roman" panose="02020603050405020304" pitchFamily="18" charset="0"/>
              </a:rPr>
              <a:t>Регресія — повернення до ранньої поведінки (енурез, смоктання пальця)</a:t>
            </a:r>
          </a:p>
          <a:p>
            <a:pPr algn="l">
              <a:buFont typeface="Arial" panose="020B0604020202020204" pitchFamily="34" charset="0"/>
              <a:buChar char="•"/>
            </a:pPr>
            <a:r>
              <a:rPr lang="uk-UA" b="0" i="0" u="none" strike="noStrike" dirty="0">
                <a:solidFill>
                  <a:srgbClr val="000000"/>
                </a:solidFill>
                <a:effectLst/>
                <a:latin typeface="Times New Roman" panose="02020603050405020304" pitchFamily="18" charset="0"/>
                <a:cs typeface="Times New Roman" panose="02020603050405020304" pitchFamily="18" charset="0"/>
              </a:rPr>
              <a:t>Уникання певних людей або місць</a:t>
            </a:r>
          </a:p>
          <a:p>
            <a:pPr algn="l">
              <a:buFont typeface="Arial" panose="020B0604020202020204" pitchFamily="34" charset="0"/>
              <a:buChar char="•"/>
            </a:pPr>
            <a:r>
              <a:rPr lang="uk-UA" b="0" i="0" u="none" strike="noStrike" dirty="0">
                <a:solidFill>
                  <a:srgbClr val="000000"/>
                </a:solidFill>
                <a:effectLst/>
                <a:latin typeface="Times New Roman" panose="02020603050405020304" pitchFamily="18" charset="0"/>
                <a:cs typeface="Times New Roman" panose="02020603050405020304" pitchFamily="18" charset="0"/>
              </a:rPr>
              <a:t>Гра з </a:t>
            </a:r>
            <a:r>
              <a:rPr lang="uk-UA" b="0" i="0" u="none" strike="noStrike" dirty="0" err="1">
                <a:solidFill>
                  <a:srgbClr val="000000"/>
                </a:solidFill>
                <a:effectLst/>
                <a:latin typeface="Times New Roman" panose="02020603050405020304" pitchFamily="18" charset="0"/>
                <a:cs typeface="Times New Roman" panose="02020603050405020304" pitchFamily="18" charset="0"/>
              </a:rPr>
              <a:t>сексуалізованими</a:t>
            </a:r>
            <a:r>
              <a:rPr lang="uk-UA" b="0" i="0" u="none" strike="noStrike" dirty="0">
                <a:solidFill>
                  <a:srgbClr val="000000"/>
                </a:solidFill>
                <a:effectLst/>
                <a:latin typeface="Times New Roman" panose="02020603050405020304" pitchFamily="18" charset="0"/>
                <a:cs typeface="Times New Roman" panose="02020603050405020304" pitchFamily="18" charset="0"/>
              </a:rPr>
              <a:t> або травматичними сюжетами</a:t>
            </a:r>
          </a:p>
          <a:p>
            <a:pPr marL="0" indent="0" algn="l">
              <a:buNone/>
            </a:pPr>
            <a:r>
              <a:rPr lang="uk-UA" b="1" i="0" u="none" strike="noStrike" dirty="0">
                <a:solidFill>
                  <a:srgbClr val="000000"/>
                </a:solidFill>
                <a:effectLst/>
                <a:latin typeface="Times New Roman" panose="02020603050405020304" pitchFamily="18" charset="0"/>
                <a:cs typeface="Times New Roman" panose="02020603050405020304" pitchFamily="18" charset="0"/>
              </a:rPr>
              <a:t>Когнітивні наслідки:</a:t>
            </a:r>
          </a:p>
          <a:p>
            <a:pPr algn="l">
              <a:buFont typeface="Arial" panose="020B0604020202020204" pitchFamily="34" charset="0"/>
              <a:buChar char="•"/>
            </a:pPr>
            <a:r>
              <a:rPr lang="uk-UA" b="0" i="0" u="none" strike="noStrike" dirty="0">
                <a:solidFill>
                  <a:srgbClr val="000000"/>
                </a:solidFill>
                <a:effectLst/>
                <a:latin typeface="Times New Roman" panose="02020603050405020304" pitchFamily="18" charset="0"/>
                <a:cs typeface="Times New Roman" panose="02020603050405020304" pitchFamily="18" charset="0"/>
              </a:rPr>
              <a:t>Труднощі з концентрацією уваги</a:t>
            </a:r>
          </a:p>
          <a:p>
            <a:pPr algn="l">
              <a:buFont typeface="Arial" panose="020B0604020202020204" pitchFamily="34" charset="0"/>
              <a:buChar char="•"/>
            </a:pPr>
            <a:r>
              <a:rPr lang="uk-UA" b="0" i="0" u="none" strike="noStrike" dirty="0">
                <a:solidFill>
                  <a:srgbClr val="000000"/>
                </a:solidFill>
                <a:effectLst/>
                <a:latin typeface="Times New Roman" panose="02020603050405020304" pitchFamily="18" charset="0"/>
                <a:cs typeface="Times New Roman" panose="02020603050405020304" pitchFamily="18" charset="0"/>
              </a:rPr>
              <a:t>Зниження навчальної мотивації</a:t>
            </a:r>
          </a:p>
          <a:p>
            <a:pPr algn="l">
              <a:buFont typeface="Arial" panose="020B0604020202020204" pitchFamily="34" charset="0"/>
              <a:buChar char="•"/>
            </a:pPr>
            <a:r>
              <a:rPr lang="uk-UA" b="0" i="0" u="none" strike="noStrike" dirty="0">
                <a:solidFill>
                  <a:srgbClr val="000000"/>
                </a:solidFill>
                <a:effectLst/>
                <a:latin typeface="Times New Roman" panose="02020603050405020304" pitchFamily="18" charset="0"/>
                <a:cs typeface="Times New Roman" panose="02020603050405020304" pitchFamily="18" charset="0"/>
              </a:rPr>
              <a:t>Погіршення пам’яті та мислення</a:t>
            </a:r>
          </a:p>
          <a:p>
            <a:pPr marL="0" indent="0" algn="l">
              <a:buNone/>
            </a:pPr>
            <a:endParaRPr lang="uk-UA" b="0" i="0" u="none" strike="noStrike" dirty="0">
              <a:solidFill>
                <a:srgbClr val="000000"/>
              </a:solidFill>
              <a:effectLst/>
            </a:endParaRPr>
          </a:p>
          <a:p>
            <a:pPr marL="0" indent="0">
              <a:buNone/>
            </a:pPr>
            <a:endParaRPr lang="en-UA" dirty="0"/>
          </a:p>
        </p:txBody>
      </p:sp>
    </p:spTree>
    <p:extLst>
      <p:ext uri="{BB962C8B-B14F-4D97-AF65-F5344CB8AC3E}">
        <p14:creationId xmlns:p14="http://schemas.microsoft.com/office/powerpoint/2010/main" val="32096473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6E2C2-7938-3ED6-59A4-9AA3FD10C26B}"/>
              </a:ext>
            </a:extLst>
          </p:cNvPr>
          <p:cNvSpPr>
            <a:spLocks noGrp="1"/>
          </p:cNvSpPr>
          <p:nvPr>
            <p:ph type="title"/>
          </p:nvPr>
        </p:nvSpPr>
        <p:spPr/>
        <p:txBody>
          <a:bodyPr/>
          <a:lstStyle/>
          <a:p>
            <a:endParaRPr lang="en-UA"/>
          </a:p>
        </p:txBody>
      </p:sp>
      <p:sp>
        <p:nvSpPr>
          <p:cNvPr id="3" name="Content Placeholder 2">
            <a:extLst>
              <a:ext uri="{FF2B5EF4-FFF2-40B4-BE49-F238E27FC236}">
                <a16:creationId xmlns:a16="http://schemas.microsoft.com/office/drawing/2014/main" id="{1603E170-769D-0165-7125-3BCB62A2D07B}"/>
              </a:ext>
            </a:extLst>
          </p:cNvPr>
          <p:cNvSpPr>
            <a:spLocks noGrp="1"/>
          </p:cNvSpPr>
          <p:nvPr>
            <p:ph idx="1"/>
          </p:nvPr>
        </p:nvSpPr>
        <p:spPr/>
        <p:txBody>
          <a:bodyPr/>
          <a:lstStyle/>
          <a:p>
            <a:pPr marL="0" indent="0" algn="l">
              <a:buNone/>
            </a:pPr>
            <a:r>
              <a:rPr lang="uk-UA" b="1" i="0" u="none" strike="noStrike" dirty="0">
                <a:solidFill>
                  <a:srgbClr val="000000"/>
                </a:solidFill>
                <a:effectLst/>
                <a:latin typeface="Times New Roman" panose="02020603050405020304" pitchFamily="18" charset="0"/>
                <a:cs typeface="Times New Roman" panose="02020603050405020304" pitchFamily="18" charset="0"/>
              </a:rPr>
              <a:t>Соціальні труднощі:</a:t>
            </a:r>
          </a:p>
          <a:p>
            <a:pPr algn="l">
              <a:buFont typeface="Arial" panose="020B0604020202020204" pitchFamily="34" charset="0"/>
              <a:buChar char="•"/>
            </a:pPr>
            <a:r>
              <a:rPr lang="uk-UA" b="0" i="0" u="none" strike="noStrike" dirty="0">
                <a:solidFill>
                  <a:srgbClr val="000000"/>
                </a:solidFill>
                <a:effectLst/>
                <a:latin typeface="Times New Roman" panose="02020603050405020304" pitchFamily="18" charset="0"/>
                <a:cs typeface="Times New Roman" panose="02020603050405020304" pitchFamily="18" charset="0"/>
              </a:rPr>
              <a:t>Недовіра до дорослих або однолітків</a:t>
            </a:r>
          </a:p>
          <a:p>
            <a:pPr algn="l">
              <a:buFont typeface="Arial" panose="020B0604020202020204" pitchFamily="34" charset="0"/>
              <a:buChar char="•"/>
            </a:pPr>
            <a:r>
              <a:rPr lang="uk-UA" b="0" i="0" u="none" strike="noStrike" dirty="0">
                <a:solidFill>
                  <a:srgbClr val="000000"/>
                </a:solidFill>
                <a:effectLst/>
                <a:latin typeface="Times New Roman" panose="02020603050405020304" pitchFamily="18" charset="0"/>
                <a:cs typeface="Times New Roman" panose="02020603050405020304" pitchFamily="18" charset="0"/>
              </a:rPr>
              <a:t>Проблеми з формуванням дружніх стосунків</a:t>
            </a:r>
          </a:p>
          <a:p>
            <a:pPr algn="l">
              <a:buFont typeface="Arial" panose="020B0604020202020204" pitchFamily="34" charset="0"/>
              <a:buChar char="•"/>
            </a:pPr>
            <a:r>
              <a:rPr lang="uk-UA" b="0" i="0" u="none" strike="noStrike" dirty="0">
                <a:solidFill>
                  <a:srgbClr val="000000"/>
                </a:solidFill>
                <a:effectLst/>
                <a:latin typeface="Times New Roman" panose="02020603050405020304" pitchFamily="18" charset="0"/>
                <a:cs typeface="Times New Roman" panose="02020603050405020304" pitchFamily="18" charset="0"/>
              </a:rPr>
              <a:t>Ізоляція або залежність від окремих осіб</a:t>
            </a:r>
          </a:p>
          <a:p>
            <a:pPr marL="0" indent="0" algn="l">
              <a:buNone/>
            </a:pPr>
            <a:r>
              <a:rPr lang="uk-UA" b="1" i="0" u="none" strike="noStrike" dirty="0">
                <a:solidFill>
                  <a:srgbClr val="000000"/>
                </a:solidFill>
                <a:effectLst/>
                <a:latin typeface="Times New Roman" panose="02020603050405020304" pitchFamily="18" charset="0"/>
                <a:cs typeface="Times New Roman" panose="02020603050405020304" pitchFamily="18" charset="0"/>
              </a:rPr>
              <a:t>Фізіологічні симптоми:</a:t>
            </a:r>
          </a:p>
          <a:p>
            <a:pPr algn="l">
              <a:buFont typeface="Arial" panose="020B0604020202020204" pitchFamily="34" charset="0"/>
              <a:buChar char="•"/>
            </a:pPr>
            <a:r>
              <a:rPr lang="uk-UA" b="0" i="0" u="none" strike="noStrike" dirty="0">
                <a:solidFill>
                  <a:srgbClr val="000000"/>
                </a:solidFill>
                <a:effectLst/>
                <a:latin typeface="Times New Roman" panose="02020603050405020304" pitchFamily="18" charset="0"/>
                <a:cs typeface="Times New Roman" panose="02020603050405020304" pitchFamily="18" charset="0"/>
              </a:rPr>
              <a:t>Порушення сну, кошмари</a:t>
            </a:r>
          </a:p>
          <a:p>
            <a:pPr algn="l">
              <a:buFont typeface="Arial" panose="020B0604020202020204" pitchFamily="34" charset="0"/>
              <a:buChar char="•"/>
            </a:pPr>
            <a:r>
              <a:rPr lang="uk-UA" b="0" i="0" u="none" strike="noStrike" dirty="0">
                <a:solidFill>
                  <a:srgbClr val="000000"/>
                </a:solidFill>
                <a:effectLst/>
                <a:latin typeface="Times New Roman" panose="02020603050405020304" pitchFamily="18" charset="0"/>
                <a:cs typeface="Times New Roman" panose="02020603050405020304" pitchFamily="18" charset="0"/>
              </a:rPr>
              <a:t>Соматичні скарги (болі в животі, голові)</a:t>
            </a:r>
          </a:p>
          <a:p>
            <a:pPr algn="l">
              <a:buFont typeface="Arial" panose="020B0604020202020204" pitchFamily="34" charset="0"/>
              <a:buChar char="•"/>
            </a:pPr>
            <a:r>
              <a:rPr lang="uk-UA" b="0" i="0" u="none" strike="noStrike" dirty="0">
                <a:solidFill>
                  <a:srgbClr val="000000"/>
                </a:solidFill>
                <a:effectLst/>
                <a:latin typeface="Times New Roman" panose="02020603050405020304" pitchFamily="18" charset="0"/>
                <a:cs typeface="Times New Roman" panose="02020603050405020304" pitchFamily="18" charset="0"/>
              </a:rPr>
              <a:t>Порушення харчової поведінки</a:t>
            </a:r>
          </a:p>
          <a:p>
            <a:pPr algn="l">
              <a:buFont typeface="Arial" panose="020B0604020202020204" pitchFamily="34" charset="0"/>
              <a:buChar char="•"/>
            </a:pPr>
            <a:endParaRPr lang="uk-UA" b="0" i="0" u="none" strike="noStrike" dirty="0">
              <a:solidFill>
                <a:srgbClr val="000000"/>
              </a:solidFill>
              <a:effectLst/>
            </a:endParaRPr>
          </a:p>
          <a:p>
            <a:pPr marL="0" indent="0" algn="l">
              <a:buNone/>
            </a:pPr>
            <a:endParaRPr lang="uk-UA" b="0" i="0" u="none" strike="noStrike" dirty="0">
              <a:solidFill>
                <a:srgbClr val="000000"/>
              </a:solidFill>
              <a:effectLst/>
            </a:endParaRPr>
          </a:p>
          <a:p>
            <a:pPr marL="0" indent="0">
              <a:buNone/>
            </a:pPr>
            <a:endParaRPr lang="en-UA" dirty="0"/>
          </a:p>
        </p:txBody>
      </p:sp>
    </p:spTree>
    <p:extLst>
      <p:ext uri="{BB962C8B-B14F-4D97-AF65-F5344CB8AC3E}">
        <p14:creationId xmlns:p14="http://schemas.microsoft.com/office/powerpoint/2010/main" val="38863995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918DA-00F5-E0EF-F7DD-B6FD716BD0D1}"/>
              </a:ext>
            </a:extLst>
          </p:cNvPr>
          <p:cNvSpPr>
            <a:spLocks noGrp="1"/>
          </p:cNvSpPr>
          <p:nvPr>
            <p:ph type="title"/>
          </p:nvPr>
        </p:nvSpPr>
        <p:spPr/>
        <p:txBody>
          <a:bodyPr/>
          <a:lstStyle/>
          <a:p>
            <a:r>
              <a:rPr lang="uk-UA" b="0" i="0" u="none" strike="noStrike" dirty="0">
                <a:solidFill>
                  <a:srgbClr val="000000"/>
                </a:solidFill>
                <a:effectLst/>
                <a:latin typeface="-webkit-standard"/>
              </a:rPr>
              <a:t>Наслідки насильства для дітей віком 7–10 років</a:t>
            </a:r>
            <a:endParaRPr lang="en-UA" dirty="0"/>
          </a:p>
        </p:txBody>
      </p:sp>
      <p:sp>
        <p:nvSpPr>
          <p:cNvPr id="3" name="Content Placeholder 2">
            <a:extLst>
              <a:ext uri="{FF2B5EF4-FFF2-40B4-BE49-F238E27FC236}">
                <a16:creationId xmlns:a16="http://schemas.microsoft.com/office/drawing/2014/main" id="{F236F4FE-ADA7-B230-5765-7C9B2E40E0CD}"/>
              </a:ext>
            </a:extLst>
          </p:cNvPr>
          <p:cNvSpPr>
            <a:spLocks noGrp="1"/>
          </p:cNvSpPr>
          <p:nvPr>
            <p:ph idx="1"/>
          </p:nvPr>
        </p:nvSpPr>
        <p:spPr/>
        <p:txBody>
          <a:bodyPr>
            <a:normAutofit fontScale="92500" lnSpcReduction="20000"/>
          </a:bodyPr>
          <a:lstStyle/>
          <a:p>
            <a:pPr algn="l"/>
            <a:r>
              <a:rPr lang="en-UA" b="1" i="0" u="none" strike="noStrike" dirty="0">
                <a:solidFill>
                  <a:srgbClr val="000000"/>
                </a:solidFill>
                <a:effectLst/>
              </a:rPr>
              <a:t>🧠 </a:t>
            </a:r>
            <a:r>
              <a:rPr lang="uk-UA" b="1" i="0" u="none" strike="noStrike" dirty="0">
                <a:solidFill>
                  <a:srgbClr val="000000"/>
                </a:solidFill>
                <a:effectLst/>
              </a:rPr>
              <a:t>Психологічні наслідки:</a:t>
            </a:r>
          </a:p>
          <a:p>
            <a:pPr algn="l">
              <a:buFont typeface="Arial" panose="020B0604020202020204" pitchFamily="34" charset="0"/>
              <a:buChar char="•"/>
            </a:pPr>
            <a:r>
              <a:rPr lang="uk-UA" b="0" i="0" u="none" strike="noStrike" dirty="0">
                <a:solidFill>
                  <a:srgbClr val="000000"/>
                </a:solidFill>
                <a:effectLst/>
              </a:rPr>
              <a:t>Депресивні стани, пригніченість</a:t>
            </a:r>
          </a:p>
          <a:p>
            <a:pPr algn="l">
              <a:buFont typeface="Arial" panose="020B0604020202020204" pitchFamily="34" charset="0"/>
              <a:buChar char="•"/>
            </a:pPr>
            <a:r>
              <a:rPr lang="uk-UA" b="0" i="0" u="none" strike="noStrike" dirty="0">
                <a:solidFill>
                  <a:srgbClr val="000000"/>
                </a:solidFill>
                <a:effectLst/>
              </a:rPr>
              <a:t>Хронічне відчуття тривоги або страху</a:t>
            </a:r>
          </a:p>
          <a:p>
            <a:pPr algn="l">
              <a:buFont typeface="Arial" panose="020B0604020202020204" pitchFamily="34" charset="0"/>
              <a:buChar char="•"/>
            </a:pPr>
            <a:r>
              <a:rPr lang="uk-UA" b="0" i="0" u="none" strike="noStrike" dirty="0">
                <a:solidFill>
                  <a:srgbClr val="000000"/>
                </a:solidFill>
                <a:effectLst/>
              </a:rPr>
              <a:t>Зниження самооцінки, розвиток негативного образу себе</a:t>
            </a:r>
          </a:p>
          <a:p>
            <a:pPr algn="l">
              <a:buFont typeface="Arial" panose="020B0604020202020204" pitchFamily="34" charset="0"/>
              <a:buChar char="•"/>
            </a:pPr>
            <a:r>
              <a:rPr lang="uk-UA" b="0" i="0" u="none" strike="noStrike" dirty="0">
                <a:solidFill>
                  <a:srgbClr val="000000"/>
                </a:solidFill>
                <a:effectLst/>
              </a:rPr>
              <a:t>Виникнення </a:t>
            </a:r>
            <a:r>
              <a:rPr lang="uk-UA" b="0" i="0" u="none" strike="noStrike" dirty="0" err="1">
                <a:solidFill>
                  <a:srgbClr val="000000"/>
                </a:solidFill>
                <a:effectLst/>
              </a:rPr>
              <a:t>суїцидальних</a:t>
            </a:r>
            <a:r>
              <a:rPr lang="uk-UA" b="0" i="0" u="none" strike="noStrike" dirty="0">
                <a:solidFill>
                  <a:srgbClr val="000000"/>
                </a:solidFill>
                <a:effectLst/>
              </a:rPr>
              <a:t> думок</a:t>
            </a:r>
          </a:p>
          <a:p>
            <a:pPr algn="l"/>
            <a:r>
              <a:rPr lang="en-UA" b="1" i="0" u="none" strike="noStrike" dirty="0">
                <a:solidFill>
                  <a:srgbClr val="000000"/>
                </a:solidFill>
                <a:effectLst/>
              </a:rPr>
              <a:t>😠 </a:t>
            </a:r>
            <a:r>
              <a:rPr lang="uk-UA" b="1" i="0" u="none" strike="noStrike" dirty="0">
                <a:solidFill>
                  <a:srgbClr val="000000"/>
                </a:solidFill>
                <a:effectLst/>
              </a:rPr>
              <a:t>Поведінкові прояви:</a:t>
            </a:r>
          </a:p>
          <a:p>
            <a:pPr algn="l">
              <a:buFont typeface="Arial" panose="020B0604020202020204" pitchFamily="34" charset="0"/>
              <a:buChar char="•"/>
            </a:pPr>
            <a:r>
              <a:rPr lang="uk-UA" b="0" i="0" u="none" strike="noStrike" dirty="0">
                <a:solidFill>
                  <a:srgbClr val="000000"/>
                </a:solidFill>
                <a:effectLst/>
              </a:rPr>
              <a:t>Агресія або зухвала поведінка як захисна реакція</a:t>
            </a:r>
          </a:p>
          <a:p>
            <a:pPr algn="l">
              <a:buFont typeface="Arial" panose="020B0604020202020204" pitchFamily="34" charset="0"/>
              <a:buChar char="•"/>
            </a:pPr>
            <a:r>
              <a:rPr lang="uk-UA" b="0" i="0" u="none" strike="noStrike" dirty="0">
                <a:solidFill>
                  <a:srgbClr val="000000"/>
                </a:solidFill>
                <a:effectLst/>
              </a:rPr>
              <a:t>Брехливість, замкнутість, </a:t>
            </a:r>
            <a:r>
              <a:rPr lang="uk-UA" b="0" i="0" u="none" strike="noStrike" dirty="0" err="1">
                <a:solidFill>
                  <a:srgbClr val="000000"/>
                </a:solidFill>
                <a:effectLst/>
              </a:rPr>
              <a:t>уникаюча</a:t>
            </a:r>
            <a:r>
              <a:rPr lang="uk-UA" b="0" i="0" u="none" strike="noStrike" dirty="0">
                <a:solidFill>
                  <a:srgbClr val="000000"/>
                </a:solidFill>
                <a:effectLst/>
              </a:rPr>
              <a:t> поведінка</a:t>
            </a:r>
          </a:p>
          <a:p>
            <a:pPr algn="l">
              <a:buFont typeface="Arial" panose="020B0604020202020204" pitchFamily="34" charset="0"/>
              <a:buChar char="•"/>
            </a:pPr>
            <a:r>
              <a:rPr lang="uk-UA" b="0" i="0" u="none" strike="noStrike" dirty="0">
                <a:solidFill>
                  <a:srgbClr val="000000"/>
                </a:solidFill>
                <a:effectLst/>
              </a:rPr>
              <a:t>Різкі зміни настрою, імпульсивність</a:t>
            </a:r>
          </a:p>
          <a:p>
            <a:pPr algn="l">
              <a:buFont typeface="Arial" panose="020B0604020202020204" pitchFamily="34" charset="0"/>
              <a:buChar char="•"/>
            </a:pPr>
            <a:r>
              <a:rPr lang="uk-UA" b="0" i="0" u="none" strike="noStrike" dirty="0">
                <a:solidFill>
                  <a:srgbClr val="000000"/>
                </a:solidFill>
                <a:effectLst/>
              </a:rPr>
              <a:t>Втечі з дому або школи</a:t>
            </a:r>
          </a:p>
          <a:p>
            <a:endParaRPr lang="en-UA" dirty="0"/>
          </a:p>
        </p:txBody>
      </p:sp>
    </p:spTree>
    <p:extLst>
      <p:ext uri="{BB962C8B-B14F-4D97-AF65-F5344CB8AC3E}">
        <p14:creationId xmlns:p14="http://schemas.microsoft.com/office/powerpoint/2010/main" val="20029262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8BCE8-1DD3-2C15-1607-006BB82B411C}"/>
              </a:ext>
            </a:extLst>
          </p:cNvPr>
          <p:cNvSpPr>
            <a:spLocks noGrp="1"/>
          </p:cNvSpPr>
          <p:nvPr>
            <p:ph type="title"/>
          </p:nvPr>
        </p:nvSpPr>
        <p:spPr/>
        <p:txBody>
          <a:bodyPr/>
          <a:lstStyle/>
          <a:p>
            <a:endParaRPr lang="en-UA"/>
          </a:p>
        </p:txBody>
      </p:sp>
      <p:sp>
        <p:nvSpPr>
          <p:cNvPr id="3" name="Content Placeholder 2">
            <a:extLst>
              <a:ext uri="{FF2B5EF4-FFF2-40B4-BE49-F238E27FC236}">
                <a16:creationId xmlns:a16="http://schemas.microsoft.com/office/drawing/2014/main" id="{8243FFBE-AF8D-A720-A502-43ACB5046320}"/>
              </a:ext>
            </a:extLst>
          </p:cNvPr>
          <p:cNvSpPr>
            <a:spLocks noGrp="1"/>
          </p:cNvSpPr>
          <p:nvPr>
            <p:ph idx="1"/>
          </p:nvPr>
        </p:nvSpPr>
        <p:spPr>
          <a:xfrm>
            <a:off x="422031" y="234462"/>
            <a:ext cx="10931769" cy="5942501"/>
          </a:xfrm>
        </p:spPr>
        <p:txBody>
          <a:bodyPr>
            <a:normAutofit fontScale="92500" lnSpcReduction="10000"/>
          </a:bodyPr>
          <a:lstStyle/>
          <a:p>
            <a:pPr algn="l"/>
            <a:r>
              <a:rPr lang="en-UA" b="1" i="0" u="none" strike="noStrike" dirty="0">
                <a:solidFill>
                  <a:srgbClr val="000000"/>
                </a:solidFill>
                <a:effectLst/>
                <a:latin typeface="Times New Roman" panose="02020603050405020304" pitchFamily="18" charset="0"/>
                <a:cs typeface="Times New Roman" panose="02020603050405020304" pitchFamily="18" charset="0"/>
              </a:rPr>
              <a:t>🏫 </a:t>
            </a:r>
            <a:r>
              <a:rPr lang="uk-UA" b="1" i="0" u="none" strike="noStrike" dirty="0">
                <a:solidFill>
                  <a:srgbClr val="000000"/>
                </a:solidFill>
                <a:effectLst/>
                <a:latin typeface="Times New Roman" panose="02020603050405020304" pitchFamily="18" charset="0"/>
                <a:cs typeface="Times New Roman" panose="02020603050405020304" pitchFamily="18" charset="0"/>
              </a:rPr>
              <a:t>Навчальні труднощі:</a:t>
            </a:r>
          </a:p>
          <a:p>
            <a:pPr algn="l">
              <a:buFont typeface="Arial" panose="020B0604020202020204" pitchFamily="34" charset="0"/>
              <a:buChar char="•"/>
            </a:pPr>
            <a:r>
              <a:rPr lang="uk-UA" b="0" i="0" u="none" strike="noStrike" dirty="0">
                <a:solidFill>
                  <a:srgbClr val="000000"/>
                </a:solidFill>
                <a:effectLst/>
                <a:latin typeface="Times New Roman" panose="02020603050405020304" pitchFamily="18" charset="0"/>
                <a:cs typeface="Times New Roman" panose="02020603050405020304" pitchFamily="18" charset="0"/>
              </a:rPr>
              <a:t>Зниження успішності в школі</a:t>
            </a:r>
          </a:p>
          <a:p>
            <a:pPr algn="l">
              <a:buFont typeface="Arial" panose="020B0604020202020204" pitchFamily="34" charset="0"/>
              <a:buChar char="•"/>
            </a:pPr>
            <a:r>
              <a:rPr lang="uk-UA" b="0" i="0" u="none" strike="noStrike" dirty="0">
                <a:solidFill>
                  <a:srgbClr val="000000"/>
                </a:solidFill>
                <a:effectLst/>
                <a:latin typeface="Times New Roman" panose="02020603050405020304" pitchFamily="18" charset="0"/>
                <a:cs typeface="Times New Roman" panose="02020603050405020304" pitchFamily="18" charset="0"/>
              </a:rPr>
              <a:t>Втрата мотивації до навчання</a:t>
            </a:r>
          </a:p>
          <a:p>
            <a:pPr algn="l">
              <a:buFont typeface="Arial" panose="020B0604020202020204" pitchFamily="34" charset="0"/>
              <a:buChar char="•"/>
            </a:pPr>
            <a:r>
              <a:rPr lang="uk-UA" b="0" i="0" u="none" strike="noStrike" dirty="0">
                <a:solidFill>
                  <a:srgbClr val="000000"/>
                </a:solidFill>
                <a:effectLst/>
                <a:latin typeface="Times New Roman" panose="02020603050405020304" pitchFamily="18" charset="0"/>
                <a:cs typeface="Times New Roman" panose="02020603050405020304" pitchFamily="18" charset="0"/>
              </a:rPr>
              <a:t>Порушення уваги, труднощі з концентрацією</a:t>
            </a:r>
          </a:p>
          <a:p>
            <a:pPr algn="l">
              <a:buFont typeface="Arial" panose="020B0604020202020204" pitchFamily="34" charset="0"/>
              <a:buChar char="•"/>
            </a:pPr>
            <a:r>
              <a:rPr lang="uk-UA" b="0" i="0" u="none" strike="noStrike" dirty="0">
                <a:solidFill>
                  <a:srgbClr val="000000"/>
                </a:solidFill>
                <a:effectLst/>
                <a:latin typeface="Times New Roman" panose="02020603050405020304" pitchFamily="18" charset="0"/>
                <a:cs typeface="Times New Roman" panose="02020603050405020304" pitchFamily="18" charset="0"/>
              </a:rPr>
              <a:t>Труднощі в комунікації з вчителями та однолітками</a:t>
            </a:r>
          </a:p>
          <a:p>
            <a:pPr algn="l"/>
            <a:r>
              <a:rPr lang="en-UA" b="1" i="0" u="none" strike="noStrike" dirty="0">
                <a:solidFill>
                  <a:srgbClr val="000000"/>
                </a:solidFill>
                <a:effectLst/>
                <a:latin typeface="Times New Roman" panose="02020603050405020304" pitchFamily="18" charset="0"/>
                <a:cs typeface="Times New Roman" panose="02020603050405020304" pitchFamily="18" charset="0"/>
              </a:rPr>
              <a:t>🤝 </a:t>
            </a:r>
            <a:r>
              <a:rPr lang="uk-UA" b="1" i="0" u="none" strike="noStrike" dirty="0">
                <a:solidFill>
                  <a:srgbClr val="000000"/>
                </a:solidFill>
                <a:effectLst/>
                <a:latin typeface="Times New Roman" panose="02020603050405020304" pitchFamily="18" charset="0"/>
                <a:cs typeface="Times New Roman" panose="02020603050405020304" pitchFamily="18" charset="0"/>
              </a:rPr>
              <a:t>Соціальні наслідки:</a:t>
            </a:r>
          </a:p>
          <a:p>
            <a:pPr algn="l">
              <a:buFont typeface="Arial" panose="020B0604020202020204" pitchFamily="34" charset="0"/>
              <a:buChar char="•"/>
            </a:pPr>
            <a:r>
              <a:rPr lang="uk-UA" b="0" i="0" u="none" strike="noStrike" dirty="0">
                <a:solidFill>
                  <a:srgbClr val="000000"/>
                </a:solidFill>
                <a:effectLst/>
                <a:latin typeface="Times New Roman" panose="02020603050405020304" pitchFamily="18" charset="0"/>
                <a:cs typeface="Times New Roman" panose="02020603050405020304" pitchFamily="18" charset="0"/>
              </a:rPr>
              <a:t>Недовіра до дорослих, особливо авторитетних фігур</a:t>
            </a:r>
          </a:p>
          <a:p>
            <a:pPr algn="l">
              <a:buFont typeface="Arial" panose="020B0604020202020204" pitchFamily="34" charset="0"/>
              <a:buChar char="•"/>
            </a:pPr>
            <a:r>
              <a:rPr lang="uk-UA" b="0" i="0" u="none" strike="noStrike" dirty="0">
                <a:solidFill>
                  <a:srgbClr val="000000"/>
                </a:solidFill>
                <a:effectLst/>
                <a:latin typeface="Times New Roman" panose="02020603050405020304" pitchFamily="18" charset="0"/>
                <a:cs typeface="Times New Roman" panose="02020603050405020304" pitchFamily="18" charset="0"/>
              </a:rPr>
              <a:t>Складнощі у формуванні дружніх або довірливих стосунків</a:t>
            </a:r>
          </a:p>
          <a:p>
            <a:pPr algn="l">
              <a:buFont typeface="Arial" panose="020B0604020202020204" pitchFamily="34" charset="0"/>
              <a:buChar char="•"/>
            </a:pPr>
            <a:r>
              <a:rPr lang="uk-UA" b="0" i="0" u="none" strike="noStrike" dirty="0">
                <a:solidFill>
                  <a:srgbClr val="000000"/>
                </a:solidFill>
                <a:effectLst/>
                <a:latin typeface="Times New Roman" panose="02020603050405020304" pitchFamily="18" charset="0"/>
                <a:cs typeface="Times New Roman" panose="02020603050405020304" pitchFamily="18" charset="0"/>
              </a:rPr>
              <a:t>Відчуття ізольованості, соціальна тривожність</a:t>
            </a:r>
          </a:p>
          <a:p>
            <a:pPr algn="l"/>
            <a:r>
              <a:rPr lang="en-UA" b="1" i="0" u="none" strike="noStrike" dirty="0">
                <a:solidFill>
                  <a:srgbClr val="000000"/>
                </a:solidFill>
                <a:effectLst/>
                <a:latin typeface="Times New Roman" panose="02020603050405020304" pitchFamily="18" charset="0"/>
                <a:cs typeface="Times New Roman" panose="02020603050405020304" pitchFamily="18" charset="0"/>
              </a:rPr>
              <a:t>🩺 </a:t>
            </a:r>
            <a:r>
              <a:rPr lang="uk-UA" b="1" i="0" u="none" strike="noStrike" dirty="0">
                <a:solidFill>
                  <a:srgbClr val="000000"/>
                </a:solidFill>
                <a:effectLst/>
                <a:latin typeface="Times New Roman" panose="02020603050405020304" pitchFamily="18" charset="0"/>
                <a:cs typeface="Times New Roman" panose="02020603050405020304" pitchFamily="18" charset="0"/>
              </a:rPr>
              <a:t>Психосоматичні прояви:</a:t>
            </a:r>
          </a:p>
          <a:p>
            <a:pPr algn="l">
              <a:buFont typeface="Arial" panose="020B0604020202020204" pitchFamily="34" charset="0"/>
              <a:buChar char="•"/>
            </a:pPr>
            <a:r>
              <a:rPr lang="uk-UA" b="0" i="0" u="none" strike="noStrike" dirty="0">
                <a:solidFill>
                  <a:srgbClr val="000000"/>
                </a:solidFill>
                <a:effectLst/>
                <a:latin typeface="Times New Roman" panose="02020603050405020304" pitchFamily="18" charset="0"/>
                <a:cs typeface="Times New Roman" panose="02020603050405020304" pitchFamily="18" charset="0"/>
              </a:rPr>
              <a:t>Часті головні болі, болі в животі</a:t>
            </a:r>
          </a:p>
          <a:p>
            <a:pPr algn="l">
              <a:buFont typeface="Arial" panose="020B0604020202020204" pitchFamily="34" charset="0"/>
              <a:buChar char="•"/>
            </a:pPr>
            <a:r>
              <a:rPr lang="uk-UA" b="0" i="0" u="none" strike="noStrike" dirty="0">
                <a:solidFill>
                  <a:srgbClr val="000000"/>
                </a:solidFill>
                <a:effectLst/>
                <a:latin typeface="Times New Roman" panose="02020603050405020304" pitchFamily="18" charset="0"/>
                <a:cs typeface="Times New Roman" panose="02020603050405020304" pitchFamily="18" charset="0"/>
              </a:rPr>
              <a:t>Тики, енурез, проблеми зі сном</a:t>
            </a:r>
          </a:p>
          <a:p>
            <a:pPr algn="l">
              <a:buFont typeface="Arial" panose="020B0604020202020204" pitchFamily="34" charset="0"/>
              <a:buChar char="•"/>
            </a:pPr>
            <a:r>
              <a:rPr lang="uk-UA" b="0" i="0" u="none" strike="noStrike" dirty="0">
                <a:solidFill>
                  <a:srgbClr val="000000"/>
                </a:solidFill>
                <a:effectLst/>
                <a:latin typeface="Times New Roman" panose="02020603050405020304" pitchFamily="18" charset="0"/>
                <a:cs typeface="Times New Roman" panose="02020603050405020304" pitchFamily="18" charset="0"/>
              </a:rPr>
              <a:t>Порушення апетиту, переїдання або відмова від їжі</a:t>
            </a:r>
          </a:p>
          <a:p>
            <a:endParaRPr lang="en-UA" dirty="0"/>
          </a:p>
        </p:txBody>
      </p:sp>
    </p:spTree>
    <p:extLst>
      <p:ext uri="{BB962C8B-B14F-4D97-AF65-F5344CB8AC3E}">
        <p14:creationId xmlns:p14="http://schemas.microsoft.com/office/powerpoint/2010/main" val="1742968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273DC-A181-9354-3BB0-63721C68577F}"/>
              </a:ext>
            </a:extLst>
          </p:cNvPr>
          <p:cNvSpPr>
            <a:spLocks noGrp="1"/>
          </p:cNvSpPr>
          <p:nvPr>
            <p:ph type="title"/>
          </p:nvPr>
        </p:nvSpPr>
        <p:spPr/>
        <p:txBody>
          <a:bodyPr/>
          <a:lstStyle/>
          <a:p>
            <a:r>
              <a:rPr lang="uk-UA" b="0" i="0" u="none" strike="noStrike" dirty="0">
                <a:solidFill>
                  <a:srgbClr val="000000"/>
                </a:solidFill>
                <a:effectLst/>
                <a:latin typeface="-webkit-standard"/>
              </a:rPr>
              <a:t>Чому дитина, яка є свідком насильства, страждає?</a:t>
            </a:r>
            <a:endParaRPr lang="en-UA" dirty="0"/>
          </a:p>
        </p:txBody>
      </p:sp>
      <p:sp>
        <p:nvSpPr>
          <p:cNvPr id="3" name="Content Placeholder 2">
            <a:extLst>
              <a:ext uri="{FF2B5EF4-FFF2-40B4-BE49-F238E27FC236}">
                <a16:creationId xmlns:a16="http://schemas.microsoft.com/office/drawing/2014/main" id="{7E779AD9-F49E-0BB0-4037-5CA2D5893D3F}"/>
              </a:ext>
            </a:extLst>
          </p:cNvPr>
          <p:cNvSpPr>
            <a:spLocks noGrp="1"/>
          </p:cNvSpPr>
          <p:nvPr>
            <p:ph idx="1"/>
          </p:nvPr>
        </p:nvSpPr>
        <p:spPr/>
        <p:txBody>
          <a:bodyPr>
            <a:normAutofit fontScale="92500" lnSpcReduction="20000"/>
          </a:bodyPr>
          <a:lstStyle/>
          <a:p>
            <a:pPr marL="0" indent="0" algn="l">
              <a:buNone/>
            </a:pPr>
            <a:r>
              <a:rPr lang="uk-UA" b="1" i="0" u="none" strike="noStrike" dirty="0">
                <a:solidFill>
                  <a:srgbClr val="000000"/>
                </a:solidFill>
                <a:effectLst/>
              </a:rPr>
              <a:t>1. Втрата базового відчуття безпеки</a:t>
            </a:r>
          </a:p>
          <a:p>
            <a:pPr algn="l"/>
            <a:r>
              <a:rPr lang="uk-UA" b="0" i="0" u="none" strike="noStrike" dirty="0">
                <a:solidFill>
                  <a:srgbClr val="000000"/>
                </a:solidFill>
                <a:effectLst/>
              </a:rPr>
              <a:t>Дитина сприймає світ через найближчих дорослих. Якщо один із них проявляє насильство, світ стає непередбачуваним і загрозливим. Дитина більше не почувається захищеною навіть у «власному домі».</a:t>
            </a:r>
          </a:p>
          <a:p>
            <a:pPr marL="0" indent="0" algn="l">
              <a:buNone/>
            </a:pPr>
            <a:r>
              <a:rPr lang="uk-UA" b="1" i="0" u="none" strike="noStrike" dirty="0">
                <a:solidFill>
                  <a:srgbClr val="000000"/>
                </a:solidFill>
                <a:effectLst/>
              </a:rPr>
              <a:t>2. Емоційна перевантаженість</a:t>
            </a:r>
          </a:p>
          <a:p>
            <a:pPr algn="l"/>
            <a:r>
              <a:rPr lang="uk-UA" b="0" i="0" u="none" strike="noStrike" dirty="0">
                <a:solidFill>
                  <a:srgbClr val="000000"/>
                </a:solidFill>
                <a:effectLst/>
              </a:rPr>
              <a:t>Спостерігання за криками, погрозами чи побиттям — це </a:t>
            </a:r>
            <a:r>
              <a:rPr lang="uk-UA" b="1" i="0" u="none" strike="noStrike" dirty="0">
                <a:solidFill>
                  <a:srgbClr val="000000"/>
                </a:solidFill>
                <a:effectLst/>
              </a:rPr>
              <a:t>психологічна травма</a:t>
            </a:r>
            <a:r>
              <a:rPr lang="uk-UA" b="0" i="0" u="none" strike="noStrike" dirty="0">
                <a:solidFill>
                  <a:srgbClr val="000000"/>
                </a:solidFill>
                <a:effectLst/>
              </a:rPr>
              <a:t>, яка викликає страх, тривогу, провину, сором. Дитина може відчувати, що повинна втрутитися або що вона — причина конфлікту.</a:t>
            </a:r>
          </a:p>
          <a:p>
            <a:pPr marL="0" indent="0" algn="l">
              <a:buNone/>
            </a:pPr>
            <a:r>
              <a:rPr lang="uk-UA" b="1" i="0" u="none" strike="noStrike" dirty="0">
                <a:solidFill>
                  <a:srgbClr val="000000"/>
                </a:solidFill>
                <a:effectLst/>
              </a:rPr>
              <a:t>3. Модель поведінки формується через приклад</a:t>
            </a:r>
          </a:p>
          <a:p>
            <a:pPr algn="l"/>
            <a:r>
              <a:rPr lang="uk-UA" b="0" i="0" u="none" strike="noStrike" dirty="0">
                <a:solidFill>
                  <a:srgbClr val="000000"/>
                </a:solidFill>
                <a:effectLst/>
              </a:rPr>
              <a:t>Діти </a:t>
            </a:r>
            <a:r>
              <a:rPr lang="uk-UA" b="0" i="0" u="none" strike="noStrike" dirty="0" err="1">
                <a:solidFill>
                  <a:srgbClr val="000000"/>
                </a:solidFill>
                <a:effectLst/>
              </a:rPr>
              <a:t>вчаться</a:t>
            </a:r>
            <a:r>
              <a:rPr lang="uk-UA" b="0" i="0" u="none" strike="noStrike" dirty="0">
                <a:solidFill>
                  <a:srgbClr val="000000"/>
                </a:solidFill>
                <a:effectLst/>
              </a:rPr>
              <a:t> через спостереження. Якщо вони бачать насильство, у них </a:t>
            </a:r>
            <a:r>
              <a:rPr lang="uk-UA" b="1" i="0" u="none" strike="noStrike" dirty="0">
                <a:solidFill>
                  <a:srgbClr val="000000"/>
                </a:solidFill>
                <a:effectLst/>
              </a:rPr>
              <a:t>формується уявлення</a:t>
            </a:r>
            <a:r>
              <a:rPr lang="uk-UA" b="0" i="0" u="none" strike="noStrike" dirty="0">
                <a:solidFill>
                  <a:srgbClr val="000000"/>
                </a:solidFill>
                <a:effectLst/>
              </a:rPr>
              <a:t>, що така поведінка є допустимою або нормальною в стосунках.</a:t>
            </a:r>
          </a:p>
          <a:p>
            <a:pPr algn="l"/>
            <a:endParaRPr lang="uk-UA" b="0" i="0" u="none" strike="noStrike" dirty="0">
              <a:solidFill>
                <a:srgbClr val="000000"/>
              </a:solidFill>
              <a:effectLst/>
            </a:endParaRPr>
          </a:p>
          <a:p>
            <a:pPr marL="0" indent="0">
              <a:buNone/>
            </a:pPr>
            <a:endParaRPr lang="en-UA" dirty="0"/>
          </a:p>
        </p:txBody>
      </p:sp>
    </p:spTree>
    <p:extLst>
      <p:ext uri="{BB962C8B-B14F-4D97-AF65-F5344CB8AC3E}">
        <p14:creationId xmlns:p14="http://schemas.microsoft.com/office/powerpoint/2010/main" val="10204469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B98F7-8DB3-7210-53CA-99BBA2FB9589}"/>
              </a:ext>
            </a:extLst>
          </p:cNvPr>
          <p:cNvSpPr>
            <a:spLocks noGrp="1"/>
          </p:cNvSpPr>
          <p:nvPr>
            <p:ph type="title"/>
          </p:nvPr>
        </p:nvSpPr>
        <p:spPr/>
        <p:txBody>
          <a:bodyPr/>
          <a:lstStyle/>
          <a:p>
            <a:endParaRPr lang="en-UA"/>
          </a:p>
        </p:txBody>
      </p:sp>
      <p:sp>
        <p:nvSpPr>
          <p:cNvPr id="3" name="Content Placeholder 2">
            <a:extLst>
              <a:ext uri="{FF2B5EF4-FFF2-40B4-BE49-F238E27FC236}">
                <a16:creationId xmlns:a16="http://schemas.microsoft.com/office/drawing/2014/main" id="{006ED607-2AF1-C860-06A2-7D860E7BBD74}"/>
              </a:ext>
            </a:extLst>
          </p:cNvPr>
          <p:cNvSpPr>
            <a:spLocks noGrp="1"/>
          </p:cNvSpPr>
          <p:nvPr>
            <p:ph idx="1"/>
          </p:nvPr>
        </p:nvSpPr>
        <p:spPr>
          <a:xfrm>
            <a:off x="750277" y="365125"/>
            <a:ext cx="10603523" cy="5811838"/>
          </a:xfrm>
        </p:spPr>
        <p:txBody>
          <a:bodyPr/>
          <a:lstStyle/>
          <a:p>
            <a:pPr algn="l"/>
            <a:r>
              <a:rPr lang="uk-UA" b="1" i="0" u="none" strike="noStrike" dirty="0">
                <a:solidFill>
                  <a:srgbClr val="000000"/>
                </a:solidFill>
                <a:effectLst/>
              </a:rPr>
              <a:t>4. Посттравматичні симптоми</a:t>
            </a:r>
          </a:p>
          <a:p>
            <a:pPr algn="l"/>
            <a:r>
              <a:rPr lang="uk-UA" b="0" i="0" u="none" strike="noStrike" dirty="0">
                <a:solidFill>
                  <a:srgbClr val="000000"/>
                </a:solidFill>
                <a:effectLst/>
              </a:rPr>
              <a:t>Навіть без фізичного впливу дитина може розвивати </a:t>
            </a:r>
            <a:r>
              <a:rPr lang="uk-UA" b="1" i="0" u="none" strike="noStrike" dirty="0">
                <a:solidFill>
                  <a:srgbClr val="000000"/>
                </a:solidFill>
                <a:effectLst/>
              </a:rPr>
              <a:t>ПТСР</a:t>
            </a:r>
            <a:r>
              <a:rPr lang="uk-UA" b="0" i="0" u="none" strike="noStrike" dirty="0">
                <a:solidFill>
                  <a:srgbClr val="000000"/>
                </a:solidFill>
                <a:effectLst/>
              </a:rPr>
              <a:t>: нічні кошмари, енурез, замкнутість, агресивність, порушення навчання та соціалізації.</a:t>
            </a:r>
          </a:p>
          <a:p>
            <a:pPr algn="l"/>
            <a:r>
              <a:rPr lang="uk-UA" b="1" i="0" u="none" strike="noStrike" dirty="0">
                <a:solidFill>
                  <a:srgbClr val="000000"/>
                </a:solidFill>
                <a:effectLst/>
              </a:rPr>
              <a:t>⚠️ 5. Невизначеність і почуття безсилля</a:t>
            </a:r>
          </a:p>
          <a:p>
            <a:pPr algn="l"/>
            <a:r>
              <a:rPr lang="uk-UA" b="0" i="0" u="none" strike="noStrike" dirty="0">
                <a:solidFill>
                  <a:srgbClr val="000000"/>
                </a:solidFill>
                <a:effectLst/>
              </a:rPr>
              <a:t>Свідок насильства не має змоги вплинути на ситуацію. Це породжує </a:t>
            </a:r>
            <a:r>
              <a:rPr lang="uk-UA" b="1" i="0" u="none" strike="noStrike" dirty="0">
                <a:solidFill>
                  <a:srgbClr val="000000"/>
                </a:solidFill>
                <a:effectLst/>
              </a:rPr>
              <a:t>хронічну тривогу</a:t>
            </a:r>
            <a:r>
              <a:rPr lang="uk-UA" b="0" i="0" u="none" strike="noStrike" dirty="0">
                <a:solidFill>
                  <a:srgbClr val="000000"/>
                </a:solidFill>
                <a:effectLst/>
              </a:rPr>
              <a:t>, відчуття безпорадності, що є токсичним для психіки дитини.</a:t>
            </a:r>
          </a:p>
          <a:p>
            <a:pPr marL="0" indent="0">
              <a:buNone/>
            </a:pPr>
            <a:endParaRPr lang="en-UA" dirty="0"/>
          </a:p>
        </p:txBody>
      </p:sp>
    </p:spTree>
    <p:extLst>
      <p:ext uri="{BB962C8B-B14F-4D97-AF65-F5344CB8AC3E}">
        <p14:creationId xmlns:p14="http://schemas.microsoft.com/office/powerpoint/2010/main" val="2974846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04F7B-4A1F-71A4-2DA1-B8A32494FB8C}"/>
              </a:ext>
            </a:extLst>
          </p:cNvPr>
          <p:cNvSpPr>
            <a:spLocks noGrp="1"/>
          </p:cNvSpPr>
          <p:nvPr>
            <p:ph type="title"/>
          </p:nvPr>
        </p:nvSpPr>
        <p:spPr/>
        <p:txBody>
          <a:bodyPr/>
          <a:lstStyle/>
          <a:p>
            <a:r>
              <a:rPr lang="uk-UA" b="1" dirty="0">
                <a:latin typeface="Times New Roman" panose="02020603050405020304" pitchFamily="18" charset="0"/>
                <a:cs typeface="Times New Roman" panose="02020603050405020304" pitchFamily="18" charset="0"/>
              </a:rPr>
              <a:t>Наслідки насильства для дітей від 0-3 роки</a:t>
            </a:r>
            <a:endParaRPr lang="en-UA"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D052CA1-0A81-D9F4-3E66-7F4AB64EA4EE}"/>
              </a:ext>
            </a:extLst>
          </p:cNvPr>
          <p:cNvSpPr>
            <a:spLocks noGrp="1"/>
          </p:cNvSpPr>
          <p:nvPr>
            <p:ph idx="1"/>
          </p:nvPr>
        </p:nvSpPr>
        <p:spPr/>
        <p:txBody>
          <a:bodyPr/>
          <a:lstStyle/>
          <a:p>
            <a:r>
              <a:rPr lang="uk-UA" dirty="0">
                <a:latin typeface="Times New Roman" panose="02020603050405020304" pitchFamily="18" charset="0"/>
                <a:cs typeface="Times New Roman" panose="02020603050405020304" pitchFamily="18" charset="0"/>
              </a:rPr>
              <a:t>Формування дезорганізованого типу </a:t>
            </a:r>
            <a:r>
              <a:rPr lang="uk-UA" dirty="0" err="1">
                <a:latin typeface="Times New Roman" panose="02020603050405020304" pitchFamily="18" charset="0"/>
                <a:cs typeface="Times New Roman" panose="02020603050405020304" pitchFamily="18" charset="0"/>
              </a:rPr>
              <a:t>привʼязаності</a:t>
            </a:r>
            <a:endParaRPr lang="uk-UA" dirty="0">
              <a:latin typeface="Times New Roman" panose="02020603050405020304" pitchFamily="18" charset="0"/>
              <a:cs typeface="Times New Roman" panose="02020603050405020304" pitchFamily="18" charset="0"/>
            </a:endParaRPr>
          </a:p>
          <a:p>
            <a:r>
              <a:rPr lang="uk-UA" dirty="0">
                <a:latin typeface="Times New Roman" panose="02020603050405020304" pitchFamily="18" charset="0"/>
                <a:cs typeface="Times New Roman" panose="02020603050405020304" pitchFamily="18" charset="0"/>
              </a:rPr>
              <a:t>Вплив на розвиток структур мозку</a:t>
            </a:r>
          </a:p>
          <a:p>
            <a:r>
              <a:rPr lang="uk-UA" dirty="0">
                <a:latin typeface="Times New Roman" panose="02020603050405020304" pitchFamily="18" charset="0"/>
                <a:cs typeface="Times New Roman" panose="02020603050405020304" pitchFamily="18" charset="0"/>
              </a:rPr>
              <a:t>Порушення емоційної регуляції</a:t>
            </a:r>
          </a:p>
          <a:p>
            <a:r>
              <a:rPr lang="uk-UA" dirty="0">
                <a:latin typeface="Times New Roman" panose="02020603050405020304" pitchFamily="18" charset="0"/>
                <a:cs typeface="Times New Roman" panose="02020603050405020304" pitchFamily="18" charset="0"/>
              </a:rPr>
              <a:t>Порушення психічного розвитку</a:t>
            </a:r>
          </a:p>
          <a:p>
            <a:r>
              <a:rPr lang="uk-UA" dirty="0">
                <a:latin typeface="Times New Roman" panose="02020603050405020304" pitchFamily="18" charset="0"/>
                <a:cs typeface="Times New Roman" panose="02020603050405020304" pitchFamily="18" charset="0"/>
              </a:rPr>
              <a:t>ПТСР</a:t>
            </a:r>
          </a:p>
          <a:p>
            <a:endParaRPr lang="en-UA" dirty="0"/>
          </a:p>
        </p:txBody>
      </p:sp>
    </p:spTree>
    <p:extLst>
      <p:ext uri="{BB962C8B-B14F-4D97-AF65-F5344CB8AC3E}">
        <p14:creationId xmlns:p14="http://schemas.microsoft.com/office/powerpoint/2010/main" val="2072799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5849F-0956-8D83-E8FD-DCC3EB5318B8}"/>
              </a:ext>
            </a:extLst>
          </p:cNvPr>
          <p:cNvSpPr>
            <a:spLocks noGrp="1"/>
          </p:cNvSpPr>
          <p:nvPr>
            <p:ph type="title"/>
          </p:nvPr>
        </p:nvSpPr>
        <p:spPr/>
        <p:txBody>
          <a:bodyPr>
            <a:normAutofit/>
          </a:bodyPr>
          <a:lstStyle/>
          <a:p>
            <a:r>
              <a:rPr lang="uk-UA" sz="2800" b="1" i="0" u="none" strike="noStrike" dirty="0">
                <a:solidFill>
                  <a:srgbClr val="000000"/>
                </a:solidFill>
                <a:effectLst/>
                <a:latin typeface="Times New Roman" panose="02020603050405020304" pitchFamily="18" charset="0"/>
                <a:cs typeface="Times New Roman" panose="02020603050405020304" pitchFamily="18" charset="0"/>
              </a:rPr>
              <a:t>Синдром струсу немовляти (</a:t>
            </a:r>
            <a:r>
              <a:rPr lang="en-US" sz="2800" b="1" i="0" u="none" strike="noStrike" dirty="0">
                <a:solidFill>
                  <a:srgbClr val="000000"/>
                </a:solidFill>
                <a:effectLst/>
                <a:latin typeface="Times New Roman" panose="02020603050405020304" pitchFamily="18" charset="0"/>
                <a:cs typeface="Times New Roman" panose="02020603050405020304" pitchFamily="18" charset="0"/>
              </a:rPr>
              <a:t>Shaken Baby Syndrome, SBS)</a:t>
            </a:r>
            <a:endParaRPr lang="en-UA" sz="28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6F60714-3920-A59F-0F91-09B5F386BC82}"/>
              </a:ext>
            </a:extLst>
          </p:cNvPr>
          <p:cNvSpPr>
            <a:spLocks noGrp="1"/>
          </p:cNvSpPr>
          <p:nvPr>
            <p:ph idx="1"/>
          </p:nvPr>
        </p:nvSpPr>
        <p:spPr>
          <a:xfrm>
            <a:off x="621323" y="1359877"/>
            <a:ext cx="10732477" cy="4817086"/>
          </a:xfrm>
        </p:spPr>
        <p:txBody>
          <a:bodyPr>
            <a:normAutofit fontScale="70000" lnSpcReduction="20000"/>
          </a:bodyPr>
          <a:lstStyle/>
          <a:p>
            <a:pPr marL="0" indent="0">
              <a:buNone/>
            </a:pPr>
            <a:r>
              <a:rPr lang="uk-UA" b="1" i="0" u="none" strike="noStrike" dirty="0">
                <a:solidFill>
                  <a:srgbClr val="000000"/>
                </a:solidFill>
                <a:effectLst/>
                <a:latin typeface="Times New Roman" panose="02020603050405020304" pitchFamily="18" charset="0"/>
                <a:cs typeface="Times New Roman" panose="02020603050405020304" pitchFamily="18" charset="0"/>
              </a:rPr>
              <a:t>Синдром струсу немовляти </a:t>
            </a:r>
            <a:r>
              <a:rPr lang="uk-UA" b="0" i="0" u="none" strike="noStrike" dirty="0">
                <a:solidFill>
                  <a:srgbClr val="000000"/>
                </a:solidFill>
                <a:effectLst/>
                <a:latin typeface="Times New Roman" panose="02020603050405020304" pitchFamily="18" charset="0"/>
                <a:cs typeface="Times New Roman" panose="02020603050405020304" pitchFamily="18" charset="0"/>
              </a:rPr>
              <a:t>— це форма жорстокого поводження з дитиною, яка виникає, коли дорослий сильно трясе малюка, зазвичай у віці до 2 років. У дітей цієї вікової категорії слабкі м’язи шиї та ще не сформований мозок, тому різкі рухи можуть спричинити серйозні травми.</a:t>
            </a:r>
          </a:p>
          <a:p>
            <a:pPr marL="0" indent="0" algn="l">
              <a:buNone/>
            </a:pPr>
            <a:r>
              <a:rPr lang="uk-UA" b="1" i="0" u="none" strike="noStrike" dirty="0">
                <a:solidFill>
                  <a:srgbClr val="000000"/>
                </a:solidFill>
                <a:effectLst/>
                <a:latin typeface="Times New Roman" panose="02020603050405020304" pitchFamily="18" charset="0"/>
                <a:cs typeface="Times New Roman" panose="02020603050405020304" pitchFamily="18" charset="0"/>
              </a:rPr>
              <a:t>Механізм травми:</a:t>
            </a:r>
          </a:p>
          <a:p>
            <a:pPr algn="l"/>
            <a:r>
              <a:rPr lang="uk-UA" b="0" i="0" u="none" strike="noStrike" dirty="0">
                <a:solidFill>
                  <a:srgbClr val="000000"/>
                </a:solidFill>
                <a:effectLst/>
                <a:latin typeface="Times New Roman" panose="02020603050405020304" pitchFamily="18" charset="0"/>
                <a:cs typeface="Times New Roman" panose="02020603050405020304" pitchFamily="18" charset="0"/>
              </a:rPr>
              <a:t>Під час трясіння мозок дитини вдаряється об стінки черепа, що призводить до:</a:t>
            </a:r>
          </a:p>
          <a:p>
            <a:pPr algn="l">
              <a:buFont typeface="Arial" panose="020B0604020202020204" pitchFamily="34" charset="0"/>
              <a:buChar char="•"/>
            </a:pPr>
            <a:r>
              <a:rPr lang="uk-UA" b="0" i="0" u="none" strike="noStrike" dirty="0">
                <a:solidFill>
                  <a:srgbClr val="000000"/>
                </a:solidFill>
                <a:effectLst/>
                <a:latin typeface="Times New Roman" panose="02020603050405020304" pitchFamily="18" charset="0"/>
                <a:cs typeface="Times New Roman" panose="02020603050405020304" pitchFamily="18" charset="0"/>
              </a:rPr>
              <a:t>внутрішньочерепної кровотечі (</a:t>
            </a:r>
            <a:r>
              <a:rPr lang="uk-UA" b="0" i="0" u="none" strike="noStrike" dirty="0" err="1">
                <a:solidFill>
                  <a:srgbClr val="000000"/>
                </a:solidFill>
                <a:effectLst/>
                <a:latin typeface="Times New Roman" panose="02020603050405020304" pitchFamily="18" charset="0"/>
                <a:cs typeface="Times New Roman" panose="02020603050405020304" pitchFamily="18" charset="0"/>
              </a:rPr>
              <a:t>субдуральні</a:t>
            </a:r>
            <a:r>
              <a:rPr lang="uk-UA" b="0" i="0" u="none" strike="noStrike" dirty="0">
                <a:solidFill>
                  <a:srgbClr val="000000"/>
                </a:solidFill>
                <a:effectLst/>
                <a:latin typeface="Times New Roman" panose="02020603050405020304" pitchFamily="18" charset="0"/>
                <a:cs typeface="Times New Roman" panose="02020603050405020304" pitchFamily="18" charset="0"/>
              </a:rPr>
              <a:t> гематоми),</a:t>
            </a:r>
          </a:p>
          <a:p>
            <a:pPr algn="l">
              <a:buFont typeface="Arial" panose="020B0604020202020204" pitchFamily="34" charset="0"/>
              <a:buChar char="•"/>
            </a:pPr>
            <a:r>
              <a:rPr lang="uk-UA" b="0" i="0" u="none" strike="noStrike" dirty="0">
                <a:solidFill>
                  <a:srgbClr val="000000"/>
                </a:solidFill>
                <a:effectLst/>
                <a:latin typeface="Times New Roman" panose="02020603050405020304" pitchFamily="18" charset="0"/>
                <a:cs typeface="Times New Roman" panose="02020603050405020304" pitchFamily="18" charset="0"/>
              </a:rPr>
              <a:t>набряку мозку,</a:t>
            </a:r>
          </a:p>
          <a:p>
            <a:pPr algn="l">
              <a:buFont typeface="Arial" panose="020B0604020202020204" pitchFamily="34" charset="0"/>
              <a:buChar char="•"/>
            </a:pPr>
            <a:r>
              <a:rPr lang="uk-UA" b="0" i="0" u="none" strike="noStrike" dirty="0">
                <a:solidFill>
                  <a:srgbClr val="000000"/>
                </a:solidFill>
                <a:effectLst/>
                <a:latin typeface="Times New Roman" panose="02020603050405020304" pitchFamily="18" charset="0"/>
                <a:cs typeface="Times New Roman" panose="02020603050405020304" pitchFamily="18" charset="0"/>
              </a:rPr>
              <a:t>крововиливів у сітківку ока,</a:t>
            </a:r>
          </a:p>
          <a:p>
            <a:pPr algn="l">
              <a:buFont typeface="Arial" panose="020B0604020202020204" pitchFamily="34" charset="0"/>
              <a:buChar char="•"/>
            </a:pPr>
            <a:r>
              <a:rPr lang="uk-UA" b="0" i="0" u="none" strike="noStrike" dirty="0">
                <a:solidFill>
                  <a:srgbClr val="000000"/>
                </a:solidFill>
                <a:effectLst/>
                <a:latin typeface="Times New Roman" panose="02020603050405020304" pitchFamily="18" charset="0"/>
                <a:cs typeface="Times New Roman" panose="02020603050405020304" pitchFamily="18" charset="0"/>
              </a:rPr>
              <a:t>ушкодження спинного мозку та шийних хребців.</a:t>
            </a:r>
          </a:p>
          <a:p>
            <a:pPr algn="l"/>
            <a:r>
              <a:rPr lang="uk-UA" b="1" i="0" u="none" strike="noStrike" dirty="0">
                <a:solidFill>
                  <a:srgbClr val="000000"/>
                </a:solidFill>
                <a:effectLst/>
                <a:latin typeface="Times New Roman" panose="02020603050405020304" pitchFamily="18" charset="0"/>
                <a:cs typeface="Times New Roman" panose="02020603050405020304" pitchFamily="18" charset="0"/>
              </a:rPr>
              <a:t>Ознаки синдрому:</a:t>
            </a:r>
          </a:p>
          <a:p>
            <a:pPr algn="l">
              <a:buFont typeface="Arial" panose="020B0604020202020204" pitchFamily="34" charset="0"/>
              <a:buChar char="•"/>
            </a:pPr>
            <a:r>
              <a:rPr lang="uk-UA" b="0" i="0" u="none" strike="noStrike" dirty="0">
                <a:solidFill>
                  <a:srgbClr val="000000"/>
                </a:solidFill>
                <a:effectLst/>
                <a:latin typeface="Times New Roman" panose="02020603050405020304" pitchFamily="18" charset="0"/>
                <a:cs typeface="Times New Roman" panose="02020603050405020304" pitchFamily="18" charset="0"/>
              </a:rPr>
              <a:t>Судоми, млявість, непритомність</a:t>
            </a:r>
          </a:p>
          <a:p>
            <a:pPr algn="l">
              <a:buFont typeface="Arial" panose="020B0604020202020204" pitchFamily="34" charset="0"/>
              <a:buChar char="•"/>
            </a:pPr>
            <a:r>
              <a:rPr lang="uk-UA" b="0" i="0" u="none" strike="noStrike" dirty="0">
                <a:solidFill>
                  <a:srgbClr val="000000"/>
                </a:solidFill>
                <a:effectLst/>
                <a:latin typeface="Times New Roman" panose="02020603050405020304" pitchFamily="18" charset="0"/>
                <a:cs typeface="Times New Roman" panose="02020603050405020304" pitchFamily="18" charset="0"/>
              </a:rPr>
              <a:t>Труднощі з диханням</a:t>
            </a:r>
          </a:p>
          <a:p>
            <a:pPr algn="l">
              <a:buFont typeface="Arial" panose="020B0604020202020204" pitchFamily="34" charset="0"/>
              <a:buChar char="•"/>
            </a:pPr>
            <a:r>
              <a:rPr lang="uk-UA" b="0" i="0" u="none" strike="noStrike" dirty="0">
                <a:solidFill>
                  <a:srgbClr val="000000"/>
                </a:solidFill>
                <a:effectLst/>
                <a:latin typeface="Times New Roman" panose="02020603050405020304" pitchFamily="18" charset="0"/>
                <a:cs typeface="Times New Roman" panose="02020603050405020304" pitchFamily="18" charset="0"/>
              </a:rPr>
              <a:t>Погане харчування, блювання</a:t>
            </a:r>
          </a:p>
          <a:p>
            <a:pPr algn="l">
              <a:buFont typeface="Arial" panose="020B0604020202020204" pitchFamily="34" charset="0"/>
              <a:buChar char="•"/>
            </a:pPr>
            <a:r>
              <a:rPr lang="uk-UA" b="0" i="0" u="none" strike="noStrike" dirty="0">
                <a:solidFill>
                  <a:srgbClr val="000000"/>
                </a:solidFill>
                <a:effectLst/>
                <a:latin typeface="Times New Roman" panose="02020603050405020304" pitchFamily="18" charset="0"/>
                <a:cs typeface="Times New Roman" panose="02020603050405020304" pitchFamily="18" charset="0"/>
              </a:rPr>
              <a:t>Сліди синців на тулубі або шиї</a:t>
            </a:r>
          </a:p>
          <a:p>
            <a:pPr algn="l">
              <a:buFont typeface="Arial" panose="020B0604020202020204" pitchFamily="34" charset="0"/>
              <a:buChar char="•"/>
            </a:pPr>
            <a:r>
              <a:rPr lang="uk-UA" b="0" i="0" u="none" strike="noStrike" dirty="0">
                <a:solidFill>
                  <a:srgbClr val="000000"/>
                </a:solidFill>
                <a:effectLst/>
                <a:latin typeface="Times New Roman" panose="02020603050405020304" pitchFamily="18" charset="0"/>
                <a:cs typeface="Times New Roman" panose="02020603050405020304" pitchFamily="18" charset="0"/>
              </a:rPr>
              <a:t>Втрата свідомості або кома (в тяжких випадках)</a:t>
            </a:r>
          </a:p>
          <a:p>
            <a:pPr marL="0" indent="0" algn="l">
              <a:buNone/>
            </a:pPr>
            <a:endParaRPr lang="uk-UA" b="0" i="0" u="none" strike="noStrike" dirty="0">
              <a:solidFill>
                <a:srgbClr val="000000"/>
              </a:solidFill>
              <a:effectLst/>
            </a:endParaRPr>
          </a:p>
          <a:p>
            <a:pPr marL="0" indent="0">
              <a:buNone/>
            </a:pPr>
            <a:endParaRPr lang="en-UA" dirty="0"/>
          </a:p>
        </p:txBody>
      </p:sp>
    </p:spTree>
    <p:extLst>
      <p:ext uri="{BB962C8B-B14F-4D97-AF65-F5344CB8AC3E}">
        <p14:creationId xmlns:p14="http://schemas.microsoft.com/office/powerpoint/2010/main" val="543708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5D6DB-4AD4-B559-2C40-2ED5EDBC0435}"/>
              </a:ext>
            </a:extLst>
          </p:cNvPr>
          <p:cNvSpPr>
            <a:spLocks noGrp="1"/>
          </p:cNvSpPr>
          <p:nvPr>
            <p:ph type="title"/>
          </p:nvPr>
        </p:nvSpPr>
        <p:spPr/>
        <p:txBody>
          <a:bodyPr>
            <a:normAutofit/>
          </a:bodyPr>
          <a:lstStyle/>
          <a:p>
            <a:r>
              <a:rPr lang="en-US" sz="2800" b="1" i="0" u="none" strike="noStrike" dirty="0">
                <a:solidFill>
                  <a:srgbClr val="000000"/>
                </a:solidFill>
                <a:effectLst/>
                <a:latin typeface="Times New Roman" panose="02020603050405020304" pitchFamily="18" charset="0"/>
                <a:cs typeface="Times New Roman" panose="02020603050405020304" pitchFamily="18" charset="0"/>
              </a:rPr>
              <a:t>Still Face Experiment</a:t>
            </a:r>
            <a:r>
              <a:rPr lang="uk-UA" sz="2800" b="1" i="0" u="none" strike="noStrike" dirty="0">
                <a:solidFill>
                  <a:srgbClr val="000000"/>
                </a:solidFill>
                <a:effectLst/>
                <a:latin typeface="Times New Roman" panose="02020603050405020304" pitchFamily="18" charset="0"/>
                <a:cs typeface="Times New Roman" panose="02020603050405020304" pitchFamily="18" charset="0"/>
              </a:rPr>
              <a:t> (</a:t>
            </a:r>
            <a:r>
              <a:rPr lang="en-US" sz="2800" b="1" i="0" u="none" strike="noStrike" dirty="0">
                <a:solidFill>
                  <a:srgbClr val="000000"/>
                </a:solidFill>
                <a:effectLst/>
                <a:latin typeface="Times New Roman" panose="02020603050405020304" pitchFamily="18" charset="0"/>
                <a:cs typeface="Times New Roman" panose="02020603050405020304" pitchFamily="18" charset="0"/>
              </a:rPr>
              <a:t>Edward </a:t>
            </a:r>
            <a:r>
              <a:rPr lang="en-US" sz="2800" b="1" i="0" u="none" strike="noStrike" dirty="0" err="1">
                <a:solidFill>
                  <a:srgbClr val="000000"/>
                </a:solidFill>
                <a:effectLst/>
                <a:latin typeface="Times New Roman" panose="02020603050405020304" pitchFamily="18" charset="0"/>
                <a:cs typeface="Times New Roman" panose="02020603050405020304" pitchFamily="18" charset="0"/>
              </a:rPr>
              <a:t>Tronick</a:t>
            </a:r>
            <a:r>
              <a:rPr lang="uk-UA" sz="2800" b="1" i="0" u="none" strike="noStrike" dirty="0">
                <a:solidFill>
                  <a:srgbClr val="000000"/>
                </a:solidFill>
                <a:effectLst/>
                <a:latin typeface="Times New Roman" panose="02020603050405020304" pitchFamily="18" charset="0"/>
                <a:cs typeface="Times New Roman" panose="02020603050405020304" pitchFamily="18" charset="0"/>
              </a:rPr>
              <a:t>)</a:t>
            </a:r>
            <a:endParaRPr lang="en-UA" sz="28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69CE9BA-D749-E2E8-87BC-C6DD6A0A97CA}"/>
              </a:ext>
            </a:extLst>
          </p:cNvPr>
          <p:cNvSpPr>
            <a:spLocks noGrp="1"/>
          </p:cNvSpPr>
          <p:nvPr>
            <p:ph idx="1"/>
          </p:nvPr>
        </p:nvSpPr>
        <p:spPr>
          <a:xfrm>
            <a:off x="713678" y="1449659"/>
            <a:ext cx="10640122" cy="4727304"/>
          </a:xfrm>
        </p:spPr>
        <p:txBody>
          <a:bodyPr>
            <a:normAutofit fontScale="85000" lnSpcReduction="20000"/>
          </a:bodyPr>
          <a:lstStyle/>
          <a:p>
            <a:r>
              <a:rPr lang="uk-UA" dirty="0">
                <a:latin typeface="Times New Roman" panose="02020603050405020304" pitchFamily="18" charset="0"/>
                <a:cs typeface="Times New Roman" panose="02020603050405020304" pitchFamily="18" charset="0"/>
              </a:rPr>
              <a:t>У 1975 році Едвард </a:t>
            </a:r>
            <a:r>
              <a:rPr lang="uk-UA" dirty="0" err="1">
                <a:latin typeface="Times New Roman" panose="02020603050405020304" pitchFamily="18" charset="0"/>
                <a:cs typeface="Times New Roman" panose="02020603050405020304" pitchFamily="18" charset="0"/>
              </a:rPr>
              <a:t>Тронік</a:t>
            </a:r>
            <a:r>
              <a:rPr lang="uk-UA" dirty="0">
                <a:latin typeface="Times New Roman" panose="02020603050405020304" pitchFamily="18" charset="0"/>
                <a:cs typeface="Times New Roman" panose="02020603050405020304" pitchFamily="18" charset="0"/>
              </a:rPr>
              <a:t> і його колеги вперше представили колегам «Експеримент із нерухомим обличчям» на зустрічі Товариства дослідження розвитку дитини, що проходила раз на два роки. Він описав феномен, коли немовля після трьох хвилин "взаємодії" з безвиразною матір'ю "швидко </a:t>
            </a:r>
            <a:r>
              <a:rPr lang="uk-UA" b="1" dirty="0">
                <a:latin typeface="Times New Roman" panose="02020603050405020304" pitchFamily="18" charset="0"/>
                <a:cs typeface="Times New Roman" panose="02020603050405020304" pitchFamily="18" charset="0"/>
              </a:rPr>
              <a:t>протверезіє і стає настороженим</a:t>
            </a:r>
            <a:r>
              <a:rPr lang="uk-UA" dirty="0">
                <a:latin typeface="Times New Roman" panose="02020603050405020304" pitchFamily="18" charset="0"/>
                <a:cs typeface="Times New Roman" panose="02020603050405020304" pitchFamily="18" charset="0"/>
              </a:rPr>
              <a:t>. Він робить неодноразові спроби перевести взаємодію в звичайну взаємну схему. Коли ці спроби зазнають невдачі, немовля відступає [і] </a:t>
            </a:r>
            <a:r>
              <a:rPr lang="uk-UA" b="1" dirty="0">
                <a:latin typeface="Times New Roman" panose="02020603050405020304" pitchFamily="18" charset="0"/>
                <a:cs typeface="Times New Roman" panose="02020603050405020304" pitchFamily="18" charset="0"/>
              </a:rPr>
              <a:t>орієнтує своє обличчя і тіло в сторону від матері з замкнутим, безнадійним виразом обличчя</a:t>
            </a:r>
            <a:r>
              <a:rPr lang="uk-UA" dirty="0">
                <a:latin typeface="Times New Roman" panose="02020603050405020304" pitchFamily="18" charset="0"/>
                <a:cs typeface="Times New Roman" panose="02020603050405020304" pitchFamily="18" charset="0"/>
              </a:rPr>
              <a:t>". Це залишається одним із найбільш повторюваних знахідок у психології розвитку.</a:t>
            </a:r>
          </a:p>
          <a:p>
            <a:r>
              <a:rPr lang="uk-UA" dirty="0">
                <a:latin typeface="Times New Roman" panose="02020603050405020304" pitchFamily="18" charset="0"/>
                <a:cs typeface="Times New Roman" panose="02020603050405020304" pitchFamily="18" charset="0"/>
              </a:rPr>
              <a:t>Після того, як явище було ретельно перевірено та відтворено, воно стало стандартним методом для перевірки гіпотез щодо сприйняття людини, відмінностей у спілкуванні внаслідок гендерних або культурних відмінностей, індивідуальних відмінностей у стилі прихильності та впливу депресії матері на немовлят. Експеримент із нерухомим обличчям також використовувався для дослідження міжкультурних відмінностей, глухих немовлят, немовлят із синдромом Дауна, немовлят, які вживали кокаїн, дітей-</a:t>
            </a:r>
            <a:r>
              <a:rPr lang="uk-UA" dirty="0" err="1">
                <a:latin typeface="Times New Roman" panose="02020603050405020304" pitchFamily="18" charset="0"/>
                <a:cs typeface="Times New Roman" panose="02020603050405020304" pitchFamily="18" charset="0"/>
              </a:rPr>
              <a:t>аутистів</a:t>
            </a:r>
            <a:r>
              <a:rPr lang="uk-UA" dirty="0">
                <a:latin typeface="Times New Roman" panose="02020603050405020304" pitchFamily="18" charset="0"/>
                <a:cs typeface="Times New Roman" panose="02020603050405020304" pitchFamily="18" charset="0"/>
              </a:rPr>
              <a:t> і дітей батьків із різними </a:t>
            </a:r>
            <a:r>
              <a:rPr lang="uk-UA" dirty="0" err="1">
                <a:latin typeface="Times New Roman" panose="02020603050405020304" pitchFamily="18" charset="0"/>
                <a:cs typeface="Times New Roman" panose="02020603050405020304" pitchFamily="18" charset="0"/>
              </a:rPr>
              <a:t>психопатологіями</a:t>
            </a:r>
            <a:r>
              <a:rPr lang="uk-UA" dirty="0">
                <a:latin typeface="Times New Roman" panose="02020603050405020304" pitchFamily="18" charset="0"/>
                <a:cs typeface="Times New Roman" panose="02020603050405020304" pitchFamily="18" charset="0"/>
              </a:rPr>
              <a:t>, особливо депресією.</a:t>
            </a:r>
            <a:endParaRPr lang="en-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3896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B6548-166B-D725-8808-77121E4591BC}"/>
              </a:ext>
            </a:extLst>
          </p:cNvPr>
          <p:cNvSpPr>
            <a:spLocks noGrp="1"/>
          </p:cNvSpPr>
          <p:nvPr>
            <p:ph type="title"/>
          </p:nvPr>
        </p:nvSpPr>
        <p:spPr>
          <a:xfrm>
            <a:off x="501805" y="1"/>
            <a:ext cx="10851995" cy="1193179"/>
          </a:xfrm>
        </p:spPr>
        <p:txBody>
          <a:bodyPr/>
          <a:lstStyle/>
          <a:p>
            <a:r>
              <a:rPr lang="uk-UA" b="1" dirty="0">
                <a:latin typeface="Times New Roman" panose="02020603050405020304" pitchFamily="18" charset="0"/>
                <a:cs typeface="Times New Roman" panose="02020603050405020304" pitchFamily="18" charset="0"/>
              </a:rPr>
              <a:t>Незнайома ситуація (</a:t>
            </a:r>
            <a:r>
              <a:rPr lang="uk-UA" b="1" dirty="0" err="1">
                <a:latin typeface="Times New Roman" panose="02020603050405020304" pitchFamily="18" charset="0"/>
                <a:cs typeface="Times New Roman" panose="02020603050405020304" pitchFamily="18" charset="0"/>
              </a:rPr>
              <a:t>М.Ейнсворт</a:t>
            </a:r>
            <a:r>
              <a:rPr lang="uk-UA" b="1" dirty="0">
                <a:latin typeface="Times New Roman" panose="02020603050405020304" pitchFamily="18" charset="0"/>
                <a:cs typeface="Times New Roman" panose="02020603050405020304" pitchFamily="18" charset="0"/>
              </a:rPr>
              <a:t>)</a:t>
            </a:r>
            <a:endParaRPr lang="en-UA" b="1" dirty="0">
              <a:latin typeface="Times New Roman" panose="02020603050405020304" pitchFamily="18" charset="0"/>
              <a:cs typeface="Times New Roman" panose="02020603050405020304" pitchFamily="18" charset="0"/>
            </a:endParaRPr>
          </a:p>
        </p:txBody>
      </p:sp>
      <p:sp>
        <p:nvSpPr>
          <p:cNvPr id="7" name="Content Placeholder 6">
            <a:extLst>
              <a:ext uri="{FF2B5EF4-FFF2-40B4-BE49-F238E27FC236}">
                <a16:creationId xmlns:a16="http://schemas.microsoft.com/office/drawing/2014/main" id="{C6E7078C-C0BF-F412-6444-7E321878EF4D}"/>
              </a:ext>
            </a:extLst>
          </p:cNvPr>
          <p:cNvSpPr>
            <a:spLocks noGrp="1"/>
          </p:cNvSpPr>
          <p:nvPr>
            <p:ph idx="1"/>
          </p:nvPr>
        </p:nvSpPr>
        <p:spPr>
          <a:xfrm>
            <a:off x="591015" y="869796"/>
            <a:ext cx="11418848" cy="5988204"/>
          </a:xfrm>
        </p:spPr>
        <p:txBody>
          <a:bodyPr>
            <a:normAutofit fontScale="32500" lnSpcReduction="20000"/>
          </a:bodyPr>
          <a:lstStyle/>
          <a:p>
            <a:pPr marL="0" indent="0" algn="l">
              <a:spcBef>
                <a:spcPts val="1200"/>
              </a:spcBef>
              <a:buNone/>
            </a:pPr>
            <a:r>
              <a:rPr lang="uk-UA" sz="4300" b="0" i="0" u="none" strike="noStrike" dirty="0">
                <a:solidFill>
                  <a:srgbClr val="222222"/>
                </a:solidFill>
                <a:effectLst/>
                <a:latin typeface="Times New Roman" panose="02020603050405020304" pitchFamily="18" charset="0"/>
                <a:cs typeface="Times New Roman" panose="02020603050405020304" pitchFamily="18" charset="0"/>
              </a:rPr>
              <a:t>Мері </a:t>
            </a:r>
            <a:r>
              <a:rPr lang="uk-UA" sz="4300" b="0" i="0" u="none" strike="noStrike" dirty="0" err="1">
                <a:solidFill>
                  <a:srgbClr val="222222"/>
                </a:solidFill>
                <a:effectLst/>
                <a:latin typeface="Times New Roman" panose="02020603050405020304" pitchFamily="18" charset="0"/>
                <a:cs typeface="Times New Roman" panose="02020603050405020304" pitchFamily="18" charset="0"/>
              </a:rPr>
              <a:t>Ейнсворт</a:t>
            </a:r>
            <a:r>
              <a:rPr lang="uk-UA" sz="4300" b="0" i="0" u="none" strike="noStrike" dirty="0">
                <a:solidFill>
                  <a:srgbClr val="222222"/>
                </a:solidFill>
                <a:effectLst/>
                <a:latin typeface="Times New Roman" panose="02020603050405020304" pitchFamily="18" charset="0"/>
                <a:cs typeface="Times New Roman" panose="02020603050405020304" pitchFamily="18" charset="0"/>
              </a:rPr>
              <a:t> розширила теорію </a:t>
            </a:r>
            <a:r>
              <a:rPr lang="uk-UA" sz="4300" b="0" i="0" u="none" strike="noStrike" dirty="0" err="1">
                <a:solidFill>
                  <a:srgbClr val="222222"/>
                </a:solidFill>
                <a:effectLst/>
                <a:latin typeface="Times New Roman" panose="02020603050405020304" pitchFamily="18" charset="0"/>
                <a:cs typeface="Times New Roman" panose="02020603050405020304" pitchFamily="18" charset="0"/>
              </a:rPr>
              <a:t>Боулбі</a:t>
            </a:r>
            <a:r>
              <a:rPr lang="uk-UA" sz="4300" b="0" i="0" u="none" strike="noStrike" dirty="0">
                <a:solidFill>
                  <a:srgbClr val="222222"/>
                </a:solidFill>
                <a:effectLst/>
                <a:latin typeface="Times New Roman" panose="02020603050405020304" pitchFamily="18" charset="0"/>
                <a:cs typeface="Times New Roman" panose="02020603050405020304" pitchFamily="18" charset="0"/>
              </a:rPr>
              <a:t> і припустила, що якість прив'язаності в дітей абсолютно різна і що саме ця якість впливає на наше подальше життя. Вона провела експеримент під назвою «Незнайома ситуація».</a:t>
            </a:r>
            <a:r>
              <a:rPr lang="en-UA" sz="4300" b="0" i="0" u="none" strike="noStrike" dirty="0">
                <a:solidFill>
                  <a:srgbClr val="222222"/>
                </a:solidFill>
                <a:effectLst/>
                <a:latin typeface="Times New Roman" panose="02020603050405020304" pitchFamily="18" charset="0"/>
                <a:cs typeface="Times New Roman" panose="02020603050405020304" pitchFamily="18" charset="0"/>
              </a:rPr>
              <a:t>⠀</a:t>
            </a:r>
          </a:p>
          <a:p>
            <a:pPr marL="0" indent="0" algn="l">
              <a:spcBef>
                <a:spcPts val="1200"/>
              </a:spcBef>
              <a:buNone/>
            </a:pPr>
            <a:r>
              <a:rPr lang="uk-UA" sz="4300" b="0" i="0" u="none" strike="noStrike" dirty="0">
                <a:solidFill>
                  <a:srgbClr val="222222"/>
                </a:solidFill>
                <a:effectLst/>
                <a:latin typeface="Times New Roman" panose="02020603050405020304" pitchFamily="18" charset="0"/>
                <a:cs typeface="Times New Roman" panose="02020603050405020304" pitchFamily="18" charset="0"/>
              </a:rPr>
              <a:t>В ході експерименту, мама з дитиною заходили в незнайоме приміщення, де було багато іграшок. Якийсь час мама грала з дитиною, а потім виходила з кімнати. За реакцією на відсутність матері, поведінкою під час відсутності і головне за тим як малюк зустрічав маму – вирізнили 4 типи прив'язаності, а саме: безпечний (надійний), тривожно </a:t>
            </a:r>
            <a:r>
              <a:rPr lang="uk-UA" sz="4300" b="0" i="0" u="none" strike="noStrike" dirty="0" err="1">
                <a:solidFill>
                  <a:srgbClr val="222222"/>
                </a:solidFill>
                <a:effectLst/>
                <a:latin typeface="Times New Roman" panose="02020603050405020304" pitchFamily="18" charset="0"/>
                <a:cs typeface="Times New Roman" panose="02020603050405020304" pitchFamily="18" charset="0"/>
              </a:rPr>
              <a:t>уникаючий</a:t>
            </a:r>
            <a:r>
              <a:rPr lang="uk-UA" sz="4300" b="0" i="0" u="none" strike="noStrike" dirty="0">
                <a:solidFill>
                  <a:srgbClr val="222222"/>
                </a:solidFill>
                <a:effectLst/>
                <a:latin typeface="Times New Roman" panose="02020603050405020304" pitchFamily="18" charset="0"/>
                <a:cs typeface="Times New Roman" panose="02020603050405020304" pitchFamily="18" charset="0"/>
              </a:rPr>
              <a:t>, тривожно амбівалентний, дезорганізований. </a:t>
            </a:r>
            <a:r>
              <a:rPr lang="en-UA" sz="4300" b="0" i="0" u="none" strike="noStrike" dirty="0">
                <a:solidFill>
                  <a:srgbClr val="222222"/>
                </a:solidFill>
                <a:effectLst/>
                <a:latin typeface="Times New Roman" panose="02020603050405020304" pitchFamily="18" charset="0"/>
                <a:cs typeface="Times New Roman" panose="02020603050405020304" pitchFamily="18" charset="0"/>
              </a:rPr>
              <a:t>⠀</a:t>
            </a:r>
          </a:p>
          <a:p>
            <a:pPr marL="0" indent="0" algn="l">
              <a:spcBef>
                <a:spcPts val="1650"/>
              </a:spcBef>
              <a:buNone/>
            </a:pPr>
            <a:r>
              <a:rPr lang="uk-UA" sz="4300" b="0" i="0" u="none" strike="noStrike" cap="all" dirty="0">
                <a:solidFill>
                  <a:srgbClr val="222222"/>
                </a:solidFill>
                <a:effectLst/>
                <a:latin typeface="Times New Roman" panose="02020603050405020304" pitchFamily="18" charset="0"/>
                <a:cs typeface="Times New Roman" panose="02020603050405020304" pitchFamily="18" charset="0"/>
              </a:rPr>
              <a:t>НАДІЙНИЙ ТИП ПРИВ'ЯЗАНОСТІ</a:t>
            </a:r>
            <a:r>
              <a:rPr lang="en-UA" sz="4300" b="0" i="0" u="none" strike="noStrike" cap="all" dirty="0">
                <a:solidFill>
                  <a:srgbClr val="222222"/>
                </a:solidFill>
                <a:effectLst/>
                <a:latin typeface="Times New Roman" panose="02020603050405020304" pitchFamily="18" charset="0"/>
                <a:cs typeface="Times New Roman" panose="02020603050405020304" pitchFamily="18" charset="0"/>
              </a:rPr>
              <a:t>⠀</a:t>
            </a:r>
          </a:p>
          <a:p>
            <a:pPr marL="0" indent="0" algn="l">
              <a:spcBef>
                <a:spcPts val="2100"/>
              </a:spcBef>
              <a:buNone/>
            </a:pPr>
            <a:r>
              <a:rPr lang="uk-UA" sz="3800" b="0" i="0" u="none" strike="noStrike" dirty="0">
                <a:solidFill>
                  <a:srgbClr val="222222"/>
                </a:solidFill>
                <a:effectLst/>
                <a:latin typeface="Times New Roman" panose="02020603050405020304" pitchFamily="18" charset="0"/>
                <a:cs typeface="Times New Roman" panose="02020603050405020304" pitchFamily="18" charset="0"/>
              </a:rPr>
              <a:t>В експерименті, це ті діти, які помічають, коли мама йде, можуть плакати, але відпускають і здатні досліджувати світ, грати з іншими дорослими. Коли мама повертається — радіють. Тобто дозволяють мамі йти, приймають, коли повертається, повторно з нею зв’язуються. </a:t>
            </a:r>
            <a:r>
              <a:rPr lang="en-UA" sz="3800" b="0" i="0" u="none" strike="noStrike" dirty="0">
                <a:solidFill>
                  <a:srgbClr val="222222"/>
                </a:solidFill>
                <a:effectLst/>
                <a:latin typeface="Times New Roman" panose="02020603050405020304" pitchFamily="18" charset="0"/>
                <a:cs typeface="Times New Roman" panose="02020603050405020304" pitchFamily="18" charset="0"/>
              </a:rPr>
              <a:t>⠀</a:t>
            </a:r>
          </a:p>
          <a:p>
            <a:pPr marL="0" indent="0" algn="l">
              <a:spcBef>
                <a:spcPts val="1650"/>
              </a:spcBef>
              <a:buNone/>
            </a:pPr>
            <a:r>
              <a:rPr lang="uk-UA" sz="3800" b="0" i="0" u="none" strike="noStrike" cap="all" dirty="0">
                <a:solidFill>
                  <a:srgbClr val="222222"/>
                </a:solidFill>
                <a:effectLst/>
                <a:latin typeface="Times New Roman" panose="02020603050405020304" pitchFamily="18" charset="0"/>
                <a:cs typeface="Times New Roman" panose="02020603050405020304" pitchFamily="18" charset="0"/>
              </a:rPr>
              <a:t>ТРИВОЖНО-УНИКАЮЧИЙ ТИП</a:t>
            </a:r>
            <a:r>
              <a:rPr lang="en-UA" sz="3800" b="0" i="0" u="none" strike="noStrike" cap="all" dirty="0">
                <a:solidFill>
                  <a:srgbClr val="222222"/>
                </a:solidFill>
                <a:effectLst/>
                <a:latin typeface="Times New Roman" panose="02020603050405020304" pitchFamily="18" charset="0"/>
                <a:cs typeface="Times New Roman" panose="02020603050405020304" pitchFamily="18" charset="0"/>
              </a:rPr>
              <a:t>⠀</a:t>
            </a:r>
          </a:p>
          <a:p>
            <a:pPr marL="0" indent="0" algn="l">
              <a:spcBef>
                <a:spcPts val="2100"/>
              </a:spcBef>
              <a:buNone/>
            </a:pPr>
            <a:r>
              <a:rPr lang="uk-UA" sz="3800" b="0" i="0" u="none" strike="noStrike" dirty="0">
                <a:solidFill>
                  <a:srgbClr val="222222"/>
                </a:solidFill>
                <a:effectLst/>
                <a:latin typeface="Times New Roman" panose="02020603050405020304" pitchFamily="18" charset="0"/>
                <a:cs typeface="Times New Roman" panose="02020603050405020304" pitchFamily="18" charset="0"/>
              </a:rPr>
              <a:t>В експерименті у таких дітей немає впевненості, що мама “включена” і доступна. Коли мама йде, вони майже не плачуть. Тихенько продовжують гратися. Коли мама приходить, вони помічають, але ніяк не реагують. Батьки вважають таких дітей самостійними і чемними. Насправді, рівень </a:t>
            </a:r>
            <a:r>
              <a:rPr lang="uk-UA" sz="3800" b="0" i="0" u="none" strike="noStrike" dirty="0" err="1">
                <a:solidFill>
                  <a:srgbClr val="222222"/>
                </a:solidFill>
                <a:effectLst/>
                <a:latin typeface="Times New Roman" panose="02020603050405020304" pitchFamily="18" charset="0"/>
                <a:cs typeface="Times New Roman" panose="02020603050405020304" pitchFamily="18" charset="0"/>
              </a:rPr>
              <a:t>кортизолу</a:t>
            </a:r>
            <a:r>
              <a:rPr lang="uk-UA" sz="3800" b="0" i="0" u="none" strike="noStrike" dirty="0">
                <a:solidFill>
                  <a:srgbClr val="222222"/>
                </a:solidFill>
                <a:effectLst/>
                <a:latin typeface="Times New Roman" panose="02020603050405020304" pitchFamily="18" charset="0"/>
                <a:cs typeface="Times New Roman" panose="02020603050405020304" pitchFamily="18" charset="0"/>
              </a:rPr>
              <a:t> (гормону стресу) у таких дітей </a:t>
            </a:r>
            <a:r>
              <a:rPr lang="uk-UA" sz="3800" b="0" i="0" u="none" strike="noStrike" dirty="0" err="1">
                <a:solidFill>
                  <a:srgbClr val="222222"/>
                </a:solidFill>
                <a:effectLst/>
                <a:latin typeface="Times New Roman" panose="02020603050405020304" pitchFamily="18" charset="0"/>
                <a:cs typeface="Times New Roman" panose="02020603050405020304" pitchFamily="18" charset="0"/>
              </a:rPr>
              <a:t>зашкалював</a:t>
            </a:r>
            <a:r>
              <a:rPr lang="uk-UA" sz="3800" b="0" i="0" u="none" strike="noStrike" dirty="0">
                <a:solidFill>
                  <a:srgbClr val="222222"/>
                </a:solidFill>
                <a:effectLst/>
                <a:latin typeface="Times New Roman" panose="02020603050405020304" pitchFamily="18" charset="0"/>
                <a:cs typeface="Times New Roman" panose="02020603050405020304" pitchFamily="18" charset="0"/>
              </a:rPr>
              <a:t>. Цікаво, що він був однаково високим коли мама була поруч і коли йшла. Тобто такі діти не мають відчуття безпеки.</a:t>
            </a:r>
            <a:r>
              <a:rPr lang="en-UA" sz="3800" b="0" i="0" u="none" strike="noStrike" dirty="0">
                <a:solidFill>
                  <a:srgbClr val="222222"/>
                </a:solidFill>
                <a:effectLst/>
                <a:latin typeface="Times New Roman" panose="02020603050405020304" pitchFamily="18" charset="0"/>
                <a:cs typeface="Times New Roman" panose="02020603050405020304" pitchFamily="18" charset="0"/>
              </a:rPr>
              <a:t>⠀</a:t>
            </a:r>
          </a:p>
          <a:p>
            <a:pPr marL="0" indent="0" algn="l">
              <a:spcBef>
                <a:spcPts val="1650"/>
              </a:spcBef>
              <a:buNone/>
            </a:pPr>
            <a:r>
              <a:rPr lang="uk-UA" sz="3800" b="0" i="0" u="none" strike="noStrike" cap="all" dirty="0">
                <a:solidFill>
                  <a:srgbClr val="222222"/>
                </a:solidFill>
                <a:effectLst/>
                <a:latin typeface="Times New Roman" panose="02020603050405020304" pitchFamily="18" charset="0"/>
                <a:cs typeface="Times New Roman" panose="02020603050405020304" pitchFamily="18" charset="0"/>
              </a:rPr>
              <a:t>ТРИВОЖНО-АМБІВАЛЕНТНИЙ ТИП</a:t>
            </a:r>
            <a:r>
              <a:rPr lang="en-UA" sz="3800" b="0" i="0" u="none" strike="noStrike" cap="all" dirty="0">
                <a:solidFill>
                  <a:srgbClr val="222222"/>
                </a:solidFill>
                <a:effectLst/>
                <a:latin typeface="Times New Roman" panose="02020603050405020304" pitchFamily="18" charset="0"/>
                <a:cs typeface="Times New Roman" panose="02020603050405020304" pitchFamily="18" charset="0"/>
              </a:rPr>
              <a:t>⠀ </a:t>
            </a:r>
          </a:p>
          <a:p>
            <a:pPr marL="0" indent="0" algn="l">
              <a:spcBef>
                <a:spcPts val="2100"/>
              </a:spcBef>
              <a:buNone/>
            </a:pPr>
            <a:r>
              <a:rPr lang="uk-UA" sz="3800" b="0" i="0" u="none" strike="noStrike" dirty="0">
                <a:solidFill>
                  <a:srgbClr val="222222"/>
                </a:solidFill>
                <a:effectLst/>
                <a:latin typeface="Times New Roman" panose="02020603050405020304" pitchFamily="18" charset="0"/>
                <a:cs typeface="Times New Roman" panose="02020603050405020304" pitchFamily="18" charset="0"/>
              </a:rPr>
              <a:t>Коли мама йде, діти з амбівалентним типом прив'язаності плачуть і дуже важко </a:t>
            </a:r>
            <a:r>
              <a:rPr lang="uk-UA" sz="3800" b="0" i="0" u="none" strike="noStrike" dirty="0" err="1">
                <a:solidFill>
                  <a:srgbClr val="222222"/>
                </a:solidFill>
                <a:effectLst/>
                <a:latin typeface="Times New Roman" panose="02020603050405020304" pitchFamily="18" charset="0"/>
                <a:cs typeface="Times New Roman" panose="02020603050405020304" pitchFamily="18" charset="0"/>
              </a:rPr>
              <a:t>переносять</a:t>
            </a:r>
            <a:r>
              <a:rPr lang="uk-UA" sz="3800" b="0" i="0" u="none" strike="noStrike" dirty="0">
                <a:solidFill>
                  <a:srgbClr val="222222"/>
                </a:solidFill>
                <a:effectLst/>
                <a:latin typeface="Times New Roman" panose="02020603050405020304" pitchFamily="18" charset="0"/>
                <a:cs typeface="Times New Roman" panose="02020603050405020304" pitchFamily="18" charset="0"/>
              </a:rPr>
              <a:t> розлуку. У них слабкий або відсутній інтерес до гри, не прагнуть нікуди, тому що не відчувають себе в безпеці. Якщо їх хтось бере на руки, починають битися. Коли мама повертається – вони раді, але водночас не приймають її, зляться, ображаються. До гри не можуть повернутися. Такі діти прагнуть любові та прив'язаності, проте так само сильно цього бояться, відчувають що стосунок небезпечний. Для опису цього типу </a:t>
            </a:r>
            <a:r>
              <a:rPr lang="uk-UA" sz="3800" b="0" i="0" u="none" strike="noStrike" dirty="0" err="1">
                <a:solidFill>
                  <a:srgbClr val="222222"/>
                </a:solidFill>
                <a:effectLst/>
                <a:latin typeface="Times New Roman" panose="02020603050405020304" pitchFamily="18" charset="0"/>
                <a:cs typeface="Times New Roman" panose="02020603050405020304" pitchFamily="18" charset="0"/>
              </a:rPr>
              <a:t>підійде</a:t>
            </a:r>
            <a:r>
              <a:rPr lang="uk-UA" sz="3800" b="0" i="0" u="none" strike="noStrike" dirty="0">
                <a:solidFill>
                  <a:srgbClr val="222222"/>
                </a:solidFill>
                <a:effectLst/>
                <a:latin typeface="Times New Roman" panose="02020603050405020304" pitchFamily="18" charset="0"/>
                <a:cs typeface="Times New Roman" panose="02020603050405020304" pitchFamily="18" charset="0"/>
              </a:rPr>
              <a:t> фраза: "Йди сюди, стій на місці"</a:t>
            </a:r>
          </a:p>
          <a:p>
            <a:pPr marL="0" indent="0" algn="l">
              <a:spcBef>
                <a:spcPts val="1650"/>
              </a:spcBef>
              <a:buNone/>
            </a:pPr>
            <a:r>
              <a:rPr lang="uk-UA" sz="3800" b="0" i="0" u="none" strike="noStrike" cap="all" dirty="0">
                <a:solidFill>
                  <a:srgbClr val="222222"/>
                </a:solidFill>
                <a:effectLst/>
                <a:latin typeface="Times New Roman" panose="02020603050405020304" pitchFamily="18" charset="0"/>
                <a:cs typeface="Times New Roman" panose="02020603050405020304" pitchFamily="18" charset="0"/>
              </a:rPr>
              <a:t>ДЕЗОРГАНІЗОВАНИЙ ТИП ПРИВ'ЯЗАНОСТІ </a:t>
            </a:r>
          </a:p>
          <a:p>
            <a:pPr marL="0" indent="0" algn="l">
              <a:spcBef>
                <a:spcPts val="2100"/>
              </a:spcBef>
              <a:buNone/>
            </a:pPr>
            <a:r>
              <a:rPr lang="uk-UA" sz="3800" b="0" i="0" u="none" strike="noStrike" dirty="0">
                <a:solidFill>
                  <a:srgbClr val="222222"/>
                </a:solidFill>
                <a:effectLst/>
                <a:latin typeface="Times New Roman" panose="02020603050405020304" pitchFamily="18" charset="0"/>
                <a:cs typeface="Times New Roman" panose="02020603050405020304" pitchFamily="18" charset="0"/>
              </a:rPr>
              <a:t>В експерименті, реакцію дітей на зникнення мами достеменно неможливо передбачити. Вони можуть плакати, кричати, битися об підлогу, завмирати. Одна і та ж дитина кожного разу може поводитися раз по-різному. Виникають два, завжди розірвані бажання - “бігти від” та “бігти до” мами. </a:t>
            </a:r>
          </a:p>
          <a:p>
            <a:pPr marL="0" indent="0">
              <a:buNone/>
            </a:pPr>
            <a:br>
              <a:rPr lang="uk-UA" dirty="0"/>
            </a:br>
            <a:endParaRPr lang="en-UA" dirty="0"/>
          </a:p>
        </p:txBody>
      </p:sp>
    </p:spTree>
    <p:extLst>
      <p:ext uri="{BB962C8B-B14F-4D97-AF65-F5344CB8AC3E}">
        <p14:creationId xmlns:p14="http://schemas.microsoft.com/office/powerpoint/2010/main" val="3341739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CF18A-1BD3-A800-A22F-5CFAF3988EFD}"/>
              </a:ext>
            </a:extLst>
          </p:cNvPr>
          <p:cNvSpPr>
            <a:spLocks noGrp="1"/>
          </p:cNvSpPr>
          <p:nvPr>
            <p:ph type="title"/>
          </p:nvPr>
        </p:nvSpPr>
        <p:spPr/>
        <p:txBody>
          <a:bodyPr>
            <a:normAutofit/>
          </a:bodyPr>
          <a:lstStyle/>
          <a:p>
            <a:r>
              <a:rPr lang="uk-UA" sz="2800" b="1" i="0" u="none" strike="noStrike" dirty="0">
                <a:solidFill>
                  <a:srgbClr val="000000"/>
                </a:solidFill>
                <a:effectLst/>
                <a:latin typeface="Times New Roman" panose="02020603050405020304" pitchFamily="18" charset="0"/>
                <a:cs typeface="Times New Roman" panose="02020603050405020304" pitchFamily="18" charset="0"/>
              </a:rPr>
              <a:t>Діти в інтернатах Румунії часів Чаушеску</a:t>
            </a:r>
            <a:endParaRPr lang="en-UA" sz="28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569B35A-0BFC-E371-391A-38A489F4A951}"/>
              </a:ext>
            </a:extLst>
          </p:cNvPr>
          <p:cNvSpPr>
            <a:spLocks noGrp="1"/>
          </p:cNvSpPr>
          <p:nvPr>
            <p:ph idx="1"/>
          </p:nvPr>
        </p:nvSpPr>
        <p:spPr>
          <a:xfrm>
            <a:off x="691662" y="1406769"/>
            <a:ext cx="10662138" cy="4770194"/>
          </a:xfrm>
        </p:spPr>
        <p:txBody>
          <a:bodyPr>
            <a:normAutofit fontScale="55000" lnSpcReduction="20000"/>
          </a:bodyPr>
          <a:lstStyle/>
          <a:p>
            <a:pPr marL="0" indent="0" algn="l">
              <a:buNone/>
            </a:pPr>
            <a:r>
              <a:rPr lang="uk-UA" b="1" i="0" u="none" strike="noStrike" dirty="0">
                <a:solidFill>
                  <a:srgbClr val="000000"/>
                </a:solidFill>
                <a:effectLst/>
                <a:latin typeface="Times New Roman" panose="02020603050405020304" pitchFamily="18" charset="0"/>
                <a:cs typeface="Times New Roman" panose="02020603050405020304" pitchFamily="18" charset="0"/>
              </a:rPr>
              <a:t>Що сталося?</a:t>
            </a:r>
            <a:br>
              <a:rPr lang="uk-UA" b="0" i="0" u="none" strike="noStrike" dirty="0">
                <a:solidFill>
                  <a:srgbClr val="000000"/>
                </a:solidFill>
                <a:effectLst/>
                <a:latin typeface="Times New Roman" panose="02020603050405020304" pitchFamily="18" charset="0"/>
                <a:cs typeface="Times New Roman" panose="02020603050405020304" pitchFamily="18" charset="0"/>
              </a:rPr>
            </a:br>
            <a:r>
              <a:rPr lang="uk-UA" b="0" i="0" u="none" strike="noStrike" dirty="0">
                <a:solidFill>
                  <a:srgbClr val="000000"/>
                </a:solidFill>
                <a:effectLst/>
                <a:latin typeface="Times New Roman" panose="02020603050405020304" pitchFamily="18" charset="0"/>
                <a:cs typeface="Times New Roman" panose="02020603050405020304" pitchFamily="18" charset="0"/>
              </a:rPr>
              <a:t>У 1966 році режим </a:t>
            </a:r>
            <a:r>
              <a:rPr lang="uk-UA" b="0" i="0" u="none" strike="noStrike" dirty="0" err="1">
                <a:solidFill>
                  <a:srgbClr val="000000"/>
                </a:solidFill>
                <a:effectLst/>
                <a:latin typeface="Times New Roman" panose="02020603050405020304" pitchFamily="18" charset="0"/>
                <a:cs typeface="Times New Roman" panose="02020603050405020304" pitchFamily="18" charset="0"/>
              </a:rPr>
              <a:t>Ніколае</a:t>
            </a:r>
            <a:r>
              <a:rPr lang="uk-UA" b="0" i="0" u="none" strike="noStrike" dirty="0">
                <a:solidFill>
                  <a:srgbClr val="000000"/>
                </a:solidFill>
                <a:effectLst/>
                <a:latin typeface="Times New Roman" panose="02020603050405020304" pitchFamily="18" charset="0"/>
                <a:cs typeface="Times New Roman" panose="02020603050405020304" pitchFamily="18" charset="0"/>
              </a:rPr>
              <a:t> Чаушеску в Румунії заборонив аборти та контрацепцію, </a:t>
            </a:r>
            <a:r>
              <a:rPr lang="uk-UA" b="0" i="0" u="none" strike="noStrike" dirty="0" err="1">
                <a:solidFill>
                  <a:srgbClr val="000000"/>
                </a:solidFill>
                <a:effectLst/>
                <a:latin typeface="Times New Roman" panose="02020603050405020304" pitchFamily="18" charset="0"/>
                <a:cs typeface="Times New Roman" panose="02020603050405020304" pitchFamily="18" charset="0"/>
              </a:rPr>
              <a:t>прагнучи</a:t>
            </a:r>
            <a:r>
              <a:rPr lang="uk-UA" b="0" i="0" u="none" strike="noStrike" dirty="0">
                <a:solidFill>
                  <a:srgbClr val="000000"/>
                </a:solidFill>
                <a:effectLst/>
                <a:latin typeface="Times New Roman" panose="02020603050405020304" pitchFamily="18" charset="0"/>
                <a:cs typeface="Times New Roman" panose="02020603050405020304" pitchFamily="18" charset="0"/>
              </a:rPr>
              <a:t> збільшити населення країни. Це призвело до народження сотень тисяч небажаних дітей, яких батьки не могли прогодувати. Багато з них потрапили до державних інтернатів, де перебували в умовах крайньої занедбаності.</a:t>
            </a:r>
          </a:p>
          <a:p>
            <a:pPr marL="0" indent="0" algn="l">
              <a:buNone/>
            </a:pPr>
            <a:r>
              <a:rPr lang="uk-UA" b="1" i="0" u="none" strike="noStrike" dirty="0">
                <a:solidFill>
                  <a:srgbClr val="000000"/>
                </a:solidFill>
                <a:effectLst/>
                <a:latin typeface="Times New Roman" panose="02020603050405020304" pitchFamily="18" charset="0"/>
                <a:cs typeface="Times New Roman" panose="02020603050405020304" pitchFamily="18" charset="0"/>
              </a:rPr>
              <a:t>Що таке «румунські інтернати»?</a:t>
            </a:r>
            <a:br>
              <a:rPr lang="uk-UA" b="0" i="0" u="none" strike="noStrike" dirty="0">
                <a:solidFill>
                  <a:srgbClr val="000000"/>
                </a:solidFill>
                <a:effectLst/>
                <a:latin typeface="Times New Roman" panose="02020603050405020304" pitchFamily="18" charset="0"/>
                <a:cs typeface="Times New Roman" panose="02020603050405020304" pitchFamily="18" charset="0"/>
              </a:rPr>
            </a:br>
            <a:r>
              <a:rPr lang="uk-UA" b="0" i="0" u="none" strike="noStrike" dirty="0">
                <a:solidFill>
                  <a:srgbClr val="000000"/>
                </a:solidFill>
                <a:effectLst/>
                <a:latin typeface="Times New Roman" panose="02020603050405020304" pitchFamily="18" charset="0"/>
                <a:cs typeface="Times New Roman" panose="02020603050405020304" pitchFamily="18" charset="0"/>
              </a:rPr>
              <a:t>Це великі державні установи, де дітей віком від кількох місяців до підліткового віку утримували без належного догляду, емоційної підтримки чи медичної допомоги. В одній установі могли перебувати сотні дітей.</a:t>
            </a:r>
          </a:p>
          <a:p>
            <a:pPr marL="0" indent="0" algn="l">
              <a:buNone/>
            </a:pPr>
            <a:r>
              <a:rPr lang="uk-UA" b="1" i="0" u="none" strike="noStrike" dirty="0">
                <a:solidFill>
                  <a:srgbClr val="000000"/>
                </a:solidFill>
                <a:effectLst/>
                <a:latin typeface="Times New Roman" panose="02020603050405020304" pitchFamily="18" charset="0"/>
                <a:cs typeface="Times New Roman" panose="02020603050405020304" pitchFamily="18" charset="0"/>
              </a:rPr>
              <a:t>Чому це сталося?</a:t>
            </a:r>
            <a:endParaRPr lang="uk-UA" b="0" i="0" u="none" strike="noStrike" dirty="0">
              <a:solidFill>
                <a:srgbClr val="000000"/>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uk-UA" b="0" i="0" u="none" strike="noStrike" dirty="0">
                <a:solidFill>
                  <a:srgbClr val="000000"/>
                </a:solidFill>
                <a:effectLst/>
                <a:latin typeface="Times New Roman" panose="02020603050405020304" pitchFamily="18" charset="0"/>
                <a:cs typeface="Times New Roman" panose="02020603050405020304" pitchFamily="18" charset="0"/>
              </a:rPr>
              <a:t>Примусова політика народжуваності.</a:t>
            </a:r>
          </a:p>
          <a:p>
            <a:pPr algn="l">
              <a:buFont typeface="Arial" panose="020B0604020202020204" pitchFamily="34" charset="0"/>
              <a:buChar char="•"/>
            </a:pPr>
            <a:r>
              <a:rPr lang="uk-UA" b="0" i="0" u="none" strike="noStrike" dirty="0">
                <a:solidFill>
                  <a:srgbClr val="000000"/>
                </a:solidFill>
                <a:effectLst/>
                <a:latin typeface="Times New Roman" panose="02020603050405020304" pitchFamily="18" charset="0"/>
                <a:cs typeface="Times New Roman" panose="02020603050405020304" pitchFamily="18" charset="0"/>
              </a:rPr>
              <a:t>Бідність і соціальні труднощі.</a:t>
            </a:r>
          </a:p>
          <a:p>
            <a:pPr algn="l">
              <a:buFont typeface="Arial" panose="020B0604020202020204" pitchFamily="34" charset="0"/>
              <a:buChar char="•"/>
            </a:pPr>
            <a:r>
              <a:rPr lang="uk-UA" b="0" i="0" u="none" strike="noStrike" dirty="0">
                <a:solidFill>
                  <a:srgbClr val="000000"/>
                </a:solidFill>
                <a:effectLst/>
                <a:latin typeface="Times New Roman" panose="02020603050405020304" pitchFamily="18" charset="0"/>
                <a:cs typeface="Times New Roman" panose="02020603050405020304" pitchFamily="18" charset="0"/>
              </a:rPr>
              <a:t>Держава замінила сім’ю як базову інституцію.</a:t>
            </a:r>
          </a:p>
          <a:p>
            <a:pPr algn="l">
              <a:buFont typeface="Arial" panose="020B0604020202020204" pitchFamily="34" charset="0"/>
              <a:buChar char="•"/>
            </a:pPr>
            <a:r>
              <a:rPr lang="uk-UA" b="0" i="0" u="none" strike="noStrike" dirty="0">
                <a:solidFill>
                  <a:srgbClr val="000000"/>
                </a:solidFill>
                <a:effectLst/>
                <a:latin typeface="Times New Roman" panose="02020603050405020304" pitchFamily="18" charset="0"/>
                <a:cs typeface="Times New Roman" panose="02020603050405020304" pitchFamily="18" charset="0"/>
              </a:rPr>
              <a:t>Відсутність людських ресурсів та уваги до психологічних потреб дитини.</a:t>
            </a:r>
          </a:p>
          <a:p>
            <a:pPr marL="0" indent="0" algn="l">
              <a:buNone/>
            </a:pPr>
            <a:r>
              <a:rPr lang="uk-UA" b="1" i="0" u="none" strike="noStrike" dirty="0">
                <a:solidFill>
                  <a:srgbClr val="000000"/>
                </a:solidFill>
                <a:effectLst/>
                <a:latin typeface="Times New Roman" panose="02020603050405020304" pitchFamily="18" charset="0"/>
                <a:cs typeface="Times New Roman" panose="02020603050405020304" pitchFamily="18" charset="0"/>
              </a:rPr>
              <a:t>Наслідки:</a:t>
            </a:r>
            <a:endParaRPr lang="uk-UA" b="0" i="0" u="none" strike="noStrike" dirty="0">
              <a:solidFill>
                <a:srgbClr val="000000"/>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uk-UA" b="0" i="0" u="none" strike="noStrike" dirty="0">
                <a:solidFill>
                  <a:srgbClr val="000000"/>
                </a:solidFill>
                <a:effectLst/>
                <a:latin typeface="Times New Roman" panose="02020603050405020304" pitchFamily="18" charset="0"/>
                <a:cs typeface="Times New Roman" panose="02020603050405020304" pitchFamily="18" charset="0"/>
              </a:rPr>
              <a:t>Глибокі емоційні травми, «ефект </a:t>
            </a:r>
            <a:r>
              <a:rPr lang="uk-UA" b="0" i="0" u="none" strike="noStrike" dirty="0" err="1">
                <a:solidFill>
                  <a:srgbClr val="000000"/>
                </a:solidFill>
                <a:effectLst/>
                <a:latin typeface="Times New Roman" panose="02020603050405020304" pitchFamily="18" charset="0"/>
                <a:cs typeface="Times New Roman" panose="02020603050405020304" pitchFamily="18" charset="0"/>
              </a:rPr>
              <a:t>депривації</a:t>
            </a:r>
            <a:r>
              <a:rPr lang="uk-UA" b="0" i="0" u="none" strike="noStrike" dirty="0">
                <a:solidFill>
                  <a:srgbClr val="000000"/>
                </a:solidFill>
                <a:effectLst/>
                <a:latin typeface="Times New Roman" panose="02020603050405020304" pitchFamily="18" charset="0"/>
                <a:cs typeface="Times New Roman" panose="02020603050405020304" pitchFamily="18" charset="0"/>
              </a:rPr>
              <a:t>».</a:t>
            </a:r>
          </a:p>
          <a:p>
            <a:pPr algn="l">
              <a:buFont typeface="Arial" panose="020B0604020202020204" pitchFamily="34" charset="0"/>
              <a:buChar char="•"/>
            </a:pPr>
            <a:r>
              <a:rPr lang="uk-UA" b="0" i="0" u="none" strike="noStrike" dirty="0">
                <a:solidFill>
                  <a:srgbClr val="000000"/>
                </a:solidFill>
                <a:effectLst/>
                <a:latin typeface="Times New Roman" panose="02020603050405020304" pitchFamily="18" charset="0"/>
                <a:cs typeface="Times New Roman" panose="02020603050405020304" pitchFamily="18" charset="0"/>
              </a:rPr>
              <a:t>Порушення мовлення, соціальної поведінки, саморегуляції.</a:t>
            </a:r>
          </a:p>
          <a:p>
            <a:pPr algn="l">
              <a:buFont typeface="Arial" panose="020B0604020202020204" pitchFamily="34" charset="0"/>
              <a:buChar char="•"/>
            </a:pPr>
            <a:r>
              <a:rPr lang="uk-UA" b="0" i="0" u="none" strike="noStrike" dirty="0">
                <a:solidFill>
                  <a:srgbClr val="000000"/>
                </a:solidFill>
                <a:effectLst/>
                <a:latin typeface="Times New Roman" panose="02020603050405020304" pitchFamily="18" charset="0"/>
                <a:cs typeface="Times New Roman" panose="02020603050405020304" pitchFamily="18" charset="0"/>
              </a:rPr>
              <a:t>Деякі діти втрачали здатність до емпатії або демонстрували поведінку, подібну до розладів </a:t>
            </a:r>
            <a:r>
              <a:rPr lang="uk-UA" b="0" i="0" u="none" strike="noStrike" dirty="0" err="1">
                <a:solidFill>
                  <a:srgbClr val="000000"/>
                </a:solidFill>
                <a:effectLst/>
                <a:latin typeface="Times New Roman" panose="02020603050405020304" pitchFamily="18" charset="0"/>
                <a:cs typeface="Times New Roman" panose="02020603050405020304" pitchFamily="18" charset="0"/>
              </a:rPr>
              <a:t>аутистичного</a:t>
            </a:r>
            <a:r>
              <a:rPr lang="uk-UA" b="0" i="0" u="none" strike="noStrike" dirty="0">
                <a:solidFill>
                  <a:srgbClr val="000000"/>
                </a:solidFill>
                <a:effectLst/>
                <a:latin typeface="Times New Roman" panose="02020603050405020304" pitchFamily="18" charset="0"/>
                <a:cs typeface="Times New Roman" panose="02020603050405020304" pitchFamily="18" charset="0"/>
              </a:rPr>
              <a:t> спектра.</a:t>
            </a:r>
          </a:p>
          <a:p>
            <a:endParaRPr lang="en-UA" dirty="0"/>
          </a:p>
        </p:txBody>
      </p:sp>
    </p:spTree>
    <p:extLst>
      <p:ext uri="{BB962C8B-B14F-4D97-AF65-F5344CB8AC3E}">
        <p14:creationId xmlns:p14="http://schemas.microsoft.com/office/powerpoint/2010/main" val="1483026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6EFA2-0C0B-4A45-B4E0-DDFBAF467E4D}"/>
              </a:ext>
            </a:extLst>
          </p:cNvPr>
          <p:cNvSpPr>
            <a:spLocks noGrp="1"/>
          </p:cNvSpPr>
          <p:nvPr>
            <p:ph type="title"/>
          </p:nvPr>
        </p:nvSpPr>
        <p:spPr/>
        <p:txBody>
          <a:bodyPr>
            <a:normAutofit/>
          </a:bodyPr>
          <a:lstStyle/>
          <a:p>
            <a:r>
              <a:rPr lang="uk-UA" sz="2800" b="1" dirty="0">
                <a:latin typeface="Times New Roman" panose="02020603050405020304" pitchFamily="18" charset="0"/>
                <a:cs typeface="Times New Roman" panose="02020603050405020304" pitchFamily="18" charset="0"/>
              </a:rPr>
              <a:t>Експеримент Чаушеску</a:t>
            </a:r>
            <a:endParaRPr lang="en-UA" sz="28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AE0B767-1FFF-20BB-C51B-98A91EA4620F}"/>
              </a:ext>
            </a:extLst>
          </p:cNvPr>
          <p:cNvSpPr>
            <a:spLocks noGrp="1"/>
          </p:cNvSpPr>
          <p:nvPr>
            <p:ph idx="1"/>
          </p:nvPr>
        </p:nvSpPr>
        <p:spPr>
          <a:xfrm>
            <a:off x="187569" y="1465385"/>
            <a:ext cx="11166231" cy="4711578"/>
          </a:xfrm>
        </p:spPr>
        <p:txBody>
          <a:bodyPr>
            <a:normAutofit fontScale="77500" lnSpcReduction="20000"/>
          </a:bodyPr>
          <a:lstStyle/>
          <a:p>
            <a:r>
              <a:rPr lang="uk-UA" dirty="0">
                <a:latin typeface="Times New Roman" panose="02020603050405020304" pitchFamily="18" charset="0"/>
                <a:cs typeface="Times New Roman" panose="02020603050405020304" pitchFamily="18" charset="0"/>
              </a:rPr>
              <a:t>1990 року в Румунії дозволили усиновлення іноземцям. За перші три місяці до нових родин за кордон відвезли майже півтори тисячі дітей. У Британії за розвитком 67 усиновлених румунських сиріт спостерігали вчені із Королівського коледжу Лондона. До усиновлення діти провели від 3 місяців до 2,5 років у державних притулках. Розвиток їх мозку вчені детально обстежили у віці 4-6 років, вдруге - коли їм було від 11 до 15 років, і в третій - коли вони були старше 22 років. Результати цього дослідження опублікували у 2017 році у науковому журналі </a:t>
            </a:r>
            <a:r>
              <a:rPr lang="en-US" dirty="0">
                <a:latin typeface="Times New Roman" panose="02020603050405020304" pitchFamily="18" charset="0"/>
                <a:cs typeface="Times New Roman" panose="02020603050405020304" pitchFamily="18" charset="0"/>
              </a:rPr>
              <a:t>The Lancet. </a:t>
            </a:r>
            <a:endParaRPr lang="uk-UA" dirty="0">
              <a:latin typeface="Times New Roman" panose="02020603050405020304" pitchFamily="18" charset="0"/>
              <a:cs typeface="Times New Roman" panose="02020603050405020304" pitchFamily="18" charset="0"/>
            </a:endParaRPr>
          </a:p>
          <a:p>
            <a:pPr marL="0" indent="0">
              <a:buNone/>
            </a:pPr>
            <a:r>
              <a:rPr lang="uk-UA" sz="2000" b="0" i="0" u="none" strike="noStrike" dirty="0">
                <a:solidFill>
                  <a:srgbClr val="222222"/>
                </a:solidFill>
                <a:effectLst/>
                <a:latin typeface="Times New Roman" panose="02020603050405020304" pitchFamily="18" charset="0"/>
                <a:cs typeface="Times New Roman" panose="02020603050405020304" pitchFamily="18" charset="0"/>
              </a:rPr>
              <a:t>(</a:t>
            </a:r>
            <a:r>
              <a:rPr lang="en-US" sz="2000" b="0" i="0" u="none" strike="noStrike" dirty="0" err="1">
                <a:solidFill>
                  <a:srgbClr val="222222"/>
                </a:solidFill>
                <a:effectLst/>
                <a:latin typeface="Times New Roman" panose="02020603050405020304" pitchFamily="18" charset="0"/>
                <a:cs typeface="Times New Roman" panose="02020603050405020304" pitchFamily="18" charset="0"/>
              </a:rPr>
              <a:t>Sonuga</a:t>
            </a:r>
            <a:r>
              <a:rPr lang="en-US" sz="2000" b="0" i="0" u="none" strike="noStrike" dirty="0">
                <a:solidFill>
                  <a:srgbClr val="222222"/>
                </a:solidFill>
                <a:effectLst/>
                <a:latin typeface="Times New Roman" panose="02020603050405020304" pitchFamily="18" charset="0"/>
                <a:cs typeface="Times New Roman" panose="02020603050405020304" pitchFamily="18" charset="0"/>
              </a:rPr>
              <a:t>-Barke, E. J., Kennedy, M., </a:t>
            </a:r>
            <a:r>
              <a:rPr lang="en-US" sz="2000" b="0" i="0" u="none" strike="noStrike" dirty="0" err="1">
                <a:solidFill>
                  <a:srgbClr val="222222"/>
                </a:solidFill>
                <a:effectLst/>
                <a:latin typeface="Times New Roman" panose="02020603050405020304" pitchFamily="18" charset="0"/>
                <a:cs typeface="Times New Roman" panose="02020603050405020304" pitchFamily="18" charset="0"/>
              </a:rPr>
              <a:t>Kumsta</a:t>
            </a:r>
            <a:r>
              <a:rPr lang="en-US" sz="2000" b="0" i="0" u="none" strike="noStrike" dirty="0">
                <a:solidFill>
                  <a:srgbClr val="222222"/>
                </a:solidFill>
                <a:effectLst/>
                <a:latin typeface="Times New Roman" panose="02020603050405020304" pitchFamily="18" charset="0"/>
                <a:cs typeface="Times New Roman" panose="02020603050405020304" pitchFamily="18" charset="0"/>
              </a:rPr>
              <a:t>, R., Knights, N., </a:t>
            </a:r>
            <a:r>
              <a:rPr lang="en-US" sz="2000" b="0" i="0" u="none" strike="noStrike" dirty="0" err="1">
                <a:solidFill>
                  <a:srgbClr val="222222"/>
                </a:solidFill>
                <a:effectLst/>
                <a:latin typeface="Times New Roman" panose="02020603050405020304" pitchFamily="18" charset="0"/>
                <a:cs typeface="Times New Roman" panose="02020603050405020304" pitchFamily="18" charset="0"/>
              </a:rPr>
              <a:t>Golm</a:t>
            </a:r>
            <a:r>
              <a:rPr lang="en-US" sz="2000" b="0" i="0" u="none" strike="noStrike" dirty="0">
                <a:solidFill>
                  <a:srgbClr val="222222"/>
                </a:solidFill>
                <a:effectLst/>
                <a:latin typeface="Times New Roman" panose="02020603050405020304" pitchFamily="18" charset="0"/>
                <a:cs typeface="Times New Roman" panose="02020603050405020304" pitchFamily="18" charset="0"/>
              </a:rPr>
              <a:t>, D., Rutter, M., ... &amp; </a:t>
            </a:r>
            <a:r>
              <a:rPr lang="en-US" sz="2000" b="0" i="0" u="none" strike="noStrike" dirty="0" err="1">
                <a:solidFill>
                  <a:srgbClr val="222222"/>
                </a:solidFill>
                <a:effectLst/>
                <a:latin typeface="Times New Roman" panose="02020603050405020304" pitchFamily="18" charset="0"/>
                <a:cs typeface="Times New Roman" panose="02020603050405020304" pitchFamily="18" charset="0"/>
              </a:rPr>
              <a:t>Kreppner</a:t>
            </a:r>
            <a:r>
              <a:rPr lang="en-US" sz="2000" b="0" i="0" u="none" strike="noStrike" dirty="0">
                <a:solidFill>
                  <a:srgbClr val="222222"/>
                </a:solidFill>
                <a:effectLst/>
                <a:latin typeface="Times New Roman" panose="02020603050405020304" pitchFamily="18" charset="0"/>
                <a:cs typeface="Times New Roman" panose="02020603050405020304" pitchFamily="18" charset="0"/>
              </a:rPr>
              <a:t>, J. (2017). Child-to-adult neurodevelopmental and mental health trajectories after early life deprivation: the young adult follow-up of the longitudinal English and Romanian Adoptees study. </a:t>
            </a:r>
            <a:r>
              <a:rPr lang="en-US" sz="2000" b="0" i="1" u="none" strike="noStrike" dirty="0">
                <a:solidFill>
                  <a:srgbClr val="222222"/>
                </a:solidFill>
                <a:effectLst/>
                <a:latin typeface="Times New Roman" panose="02020603050405020304" pitchFamily="18" charset="0"/>
                <a:cs typeface="Times New Roman" panose="02020603050405020304" pitchFamily="18" charset="0"/>
              </a:rPr>
              <a:t>The Lancet</a:t>
            </a:r>
            <a:r>
              <a:rPr lang="en-US" sz="2000" b="0" i="0" u="none" strike="noStrike" dirty="0">
                <a:solidFill>
                  <a:srgbClr val="222222"/>
                </a:solidFill>
                <a:effectLst/>
                <a:latin typeface="Times New Roman" panose="02020603050405020304" pitchFamily="18" charset="0"/>
                <a:cs typeface="Times New Roman" panose="02020603050405020304" pitchFamily="18" charset="0"/>
              </a:rPr>
              <a:t>, </a:t>
            </a:r>
            <a:r>
              <a:rPr lang="en-US" sz="2000" b="0" i="1" u="none" strike="noStrike" dirty="0">
                <a:solidFill>
                  <a:srgbClr val="222222"/>
                </a:solidFill>
                <a:effectLst/>
                <a:latin typeface="Times New Roman" panose="02020603050405020304" pitchFamily="18" charset="0"/>
                <a:cs typeface="Times New Roman" panose="02020603050405020304" pitchFamily="18" charset="0"/>
              </a:rPr>
              <a:t>389</a:t>
            </a:r>
            <a:r>
              <a:rPr lang="en-US" sz="2000" b="0" i="0" u="none" strike="noStrike" dirty="0">
                <a:solidFill>
                  <a:srgbClr val="222222"/>
                </a:solidFill>
                <a:effectLst/>
                <a:latin typeface="Times New Roman" panose="02020603050405020304" pitchFamily="18" charset="0"/>
                <a:cs typeface="Times New Roman" panose="02020603050405020304" pitchFamily="18" charset="0"/>
              </a:rPr>
              <a:t>(10078), 1539-1548.</a:t>
            </a:r>
            <a:r>
              <a:rPr lang="uk-UA" sz="2000" b="0" i="0" u="none" strike="noStrike" dirty="0">
                <a:solidFill>
                  <a:srgbClr val="222222"/>
                </a:solidFill>
                <a:effectLst/>
                <a:latin typeface="Times New Roman" panose="02020603050405020304" pitchFamily="18" charset="0"/>
                <a:cs typeface="Times New Roman" panose="02020603050405020304" pitchFamily="18" charset="0"/>
              </a:rPr>
              <a:t>)</a:t>
            </a:r>
            <a:endParaRPr lang="uk-UA" sz="200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З публікації випливає, що </a:t>
            </a:r>
            <a:r>
              <a:rPr lang="uk-UA" b="1" dirty="0">
                <a:latin typeface="Times New Roman" panose="02020603050405020304" pitchFamily="18" charset="0"/>
                <a:cs typeface="Times New Roman" panose="02020603050405020304" pitchFamily="18" charset="0"/>
              </a:rPr>
              <a:t>обсяг мозку у колишніх румунських сиріт у середньому менший, ніж у дітей із контрольної групи (теж сиріт, але народжених у Британії). Чим довше дитина прожила в дитбудинках на батьківщині, тим нижчий у нього рівень </a:t>
            </a:r>
            <a:r>
              <a:rPr lang="en-US" b="1" dirty="0">
                <a:latin typeface="Times New Roman" panose="02020603050405020304" pitchFamily="18" charset="0"/>
                <a:cs typeface="Times New Roman" panose="02020603050405020304" pitchFamily="18" charset="0"/>
              </a:rPr>
              <a:t>IQ </a:t>
            </a:r>
            <a:r>
              <a:rPr lang="uk-UA" b="1" dirty="0">
                <a:latin typeface="Times New Roman" panose="02020603050405020304" pitchFamily="18" charset="0"/>
                <a:cs typeface="Times New Roman" panose="02020603050405020304" pitchFamily="18" charset="0"/>
              </a:rPr>
              <a:t>і більше проблем із психічним здоров'ям у дорослому віці, таких як тривожність та схильність до депресії. Людям, які пережили цей досвід, важче влаштовуватися на роботу та заводити друзів.</a:t>
            </a:r>
            <a:endParaRPr lang="en-UA"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5088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EE6DA-A126-E9DA-5309-BA3690BD1E09}"/>
              </a:ext>
            </a:extLst>
          </p:cNvPr>
          <p:cNvSpPr>
            <a:spLocks noGrp="1"/>
          </p:cNvSpPr>
          <p:nvPr>
            <p:ph type="title"/>
          </p:nvPr>
        </p:nvSpPr>
        <p:spPr>
          <a:xfrm>
            <a:off x="298491" y="149225"/>
            <a:ext cx="11055309" cy="1541463"/>
          </a:xfrm>
        </p:spPr>
        <p:txBody>
          <a:bodyPr>
            <a:normAutofit/>
          </a:bodyPr>
          <a:lstStyle/>
          <a:p>
            <a:r>
              <a:rPr lang="uk-UA" sz="2800" b="1" dirty="0">
                <a:latin typeface="Times New Roman" panose="02020603050405020304" pitchFamily="18" charset="0"/>
                <a:cs typeface="Times New Roman" panose="02020603050405020304" pitchFamily="18" charset="0"/>
              </a:rPr>
              <a:t>"Ми – зламані люди": </a:t>
            </a:r>
            <a:br>
              <a:rPr lang="uk-UA" sz="2800" b="1" dirty="0">
                <a:latin typeface="Times New Roman" panose="02020603050405020304" pitchFamily="18" charset="0"/>
                <a:cs typeface="Times New Roman" panose="02020603050405020304" pitchFamily="18" charset="0"/>
              </a:rPr>
            </a:br>
            <a:r>
              <a:rPr lang="uk-UA" sz="2800" b="1" dirty="0">
                <a:latin typeface="Times New Roman" panose="02020603050405020304" pitchFamily="18" charset="0"/>
                <a:cs typeface="Times New Roman" panose="02020603050405020304" pitchFamily="18" charset="0"/>
              </a:rPr>
              <a:t>наслідки експерименту Чаушеску</a:t>
            </a:r>
            <a:endParaRPr lang="en-UA" sz="2800" b="1" dirty="0">
              <a:latin typeface="Times New Roman" panose="02020603050405020304" pitchFamily="18" charset="0"/>
              <a:cs typeface="Times New Roman" panose="02020603050405020304" pitchFamily="18" charset="0"/>
            </a:endParaRPr>
          </a:p>
        </p:txBody>
      </p:sp>
      <p:pic>
        <p:nvPicPr>
          <p:cNvPr id="5" name="Content Placeholder 4">
            <a:extLst>
              <a:ext uri="{FF2B5EF4-FFF2-40B4-BE49-F238E27FC236}">
                <a16:creationId xmlns:a16="http://schemas.microsoft.com/office/drawing/2014/main" id="{0A084C8D-B616-EEBE-54D5-873A07B22130}"/>
              </a:ext>
            </a:extLst>
          </p:cNvPr>
          <p:cNvPicPr>
            <a:picLocks noGrp="1" noChangeAspect="1"/>
          </p:cNvPicPr>
          <p:nvPr>
            <p:ph idx="1"/>
          </p:nvPr>
        </p:nvPicPr>
        <p:blipFill>
          <a:blip r:embed="rId2"/>
          <a:stretch>
            <a:fillRect/>
          </a:stretch>
        </p:blipFill>
        <p:spPr>
          <a:xfrm>
            <a:off x="8276492" y="16118"/>
            <a:ext cx="4050771" cy="2535177"/>
          </a:xfrm>
        </p:spPr>
      </p:pic>
      <p:sp>
        <p:nvSpPr>
          <p:cNvPr id="7" name="TextBox 6">
            <a:extLst>
              <a:ext uri="{FF2B5EF4-FFF2-40B4-BE49-F238E27FC236}">
                <a16:creationId xmlns:a16="http://schemas.microsoft.com/office/drawing/2014/main" id="{9600A9B5-4AB7-B9BD-91FB-5D4807E7DFA3}"/>
              </a:ext>
            </a:extLst>
          </p:cNvPr>
          <p:cNvSpPr txBox="1"/>
          <p:nvPr/>
        </p:nvSpPr>
        <p:spPr>
          <a:xfrm>
            <a:off x="298491" y="1523999"/>
            <a:ext cx="10732924" cy="4801314"/>
          </a:xfrm>
          <a:prstGeom prst="rect">
            <a:avLst/>
          </a:prstGeom>
          <a:noFill/>
        </p:spPr>
        <p:txBody>
          <a:bodyPr wrap="square">
            <a:spAutoFit/>
          </a:bodyPr>
          <a:lstStyle/>
          <a:p>
            <a:r>
              <a:rPr lang="en-UA" dirty="0"/>
              <a:t>"Нас били до напівсмерті", – згадує Вісінель Балан, румунський адвокат, </a:t>
            </a:r>
            <a:endParaRPr lang="uk-UA" dirty="0"/>
          </a:p>
          <a:p>
            <a:r>
              <a:rPr lang="en-UA" dirty="0"/>
              <a:t>який зараз займає посаду віце-президента Національного управління із захисту</a:t>
            </a:r>
            <a:endParaRPr lang="uk-UA" dirty="0"/>
          </a:p>
          <a:p>
            <a:r>
              <a:rPr lang="en-UA" dirty="0"/>
              <a:t> прав дітей та усиновлення. Балан народився 1987 року в бідній родині, де вже </a:t>
            </a:r>
            <a:endParaRPr lang="uk-UA" dirty="0"/>
          </a:p>
          <a:p>
            <a:r>
              <a:rPr lang="en-UA" dirty="0"/>
              <a:t>було 12 дітей. Мати віддала його до притулку за кілька місяців після народження. </a:t>
            </a:r>
            <a:endParaRPr lang="uk-UA" dirty="0"/>
          </a:p>
          <a:p>
            <a:r>
              <a:rPr lang="en-UA" dirty="0"/>
              <a:t>Те саме зробили і з його старшим братом Вергілієм: батьки не могли прогодувати так багато дітей</a:t>
            </a:r>
            <a:r>
              <a:rPr lang="uk-UA" dirty="0" err="1"/>
              <a:t>Вісінель</a:t>
            </a:r>
            <a:r>
              <a:rPr lang="uk-UA" dirty="0"/>
              <a:t> </a:t>
            </a:r>
            <a:r>
              <a:rPr lang="uk-UA" dirty="0" err="1"/>
              <a:t>Балан</a:t>
            </a:r>
            <a:r>
              <a:rPr lang="uk-UA" dirty="0"/>
              <a:t> – один із небагатьох, хто часто та докладно розповідає журналістам про своє дитинство у притулку. Після повалення Чаушеску до Румунії надійшла гуманітарна допомога. Годувати стали краще, але порядки в дитбудинках ще дуже довго залишалися такими ж, як за диктатури. За словами </a:t>
            </a:r>
            <a:r>
              <a:rPr lang="uk-UA" dirty="0" err="1"/>
              <a:t>Вісінеля</a:t>
            </a:r>
            <a:r>
              <a:rPr lang="uk-UA" dirty="0"/>
              <a:t>, </a:t>
            </a:r>
            <a:r>
              <a:rPr lang="uk-UA" b="1" dirty="0"/>
              <a:t>рідкісними щасливими моментами в притулку для нього були сон і ще той час, коли йому вдавалося втікати на найближчу залізничну станцію і тинятися. У притулку дітей жорстоко били за будь-яку провину. Старші вихованці ґвалтували молодших. За словами </a:t>
            </a:r>
            <a:r>
              <a:rPr lang="uk-UA" b="1" dirty="0" err="1"/>
              <a:t>Балана</a:t>
            </a:r>
            <a:r>
              <a:rPr lang="uk-UA" b="1" dirty="0"/>
              <a:t>, це починалося у віці 8-9 років та тривало роками. Вихователі дивилися на насильство крізь пальці.</a:t>
            </a:r>
          </a:p>
          <a:p>
            <a:endParaRPr lang="uk-UA" dirty="0"/>
          </a:p>
          <a:p>
            <a:r>
              <a:rPr lang="uk-UA" dirty="0" err="1"/>
              <a:t>Вісінель</a:t>
            </a:r>
            <a:r>
              <a:rPr lang="uk-UA" dirty="0"/>
              <a:t> </a:t>
            </a:r>
            <a:r>
              <a:rPr lang="uk-UA" dirty="0" err="1"/>
              <a:t>Балан</a:t>
            </a:r>
            <a:r>
              <a:rPr lang="uk-UA" dirty="0"/>
              <a:t> називає себе і тих, хто виріс у притулках при Чаушеску, "зламаними людьми". Він зізнається, що навіть зараз жити з психологічними травмами, отриманими в дитинстві, </a:t>
            </a:r>
            <a:r>
              <a:rPr lang="uk-UA" b="1" dirty="0"/>
              <a:t>настільки важко, що думки про суїцид з'являлися в нього не раз. Кілька друзів </a:t>
            </a:r>
            <a:r>
              <a:rPr lang="uk-UA" b="1" dirty="0" err="1"/>
              <a:t>Балана</a:t>
            </a:r>
            <a:r>
              <a:rPr lang="uk-UA" b="1" dirty="0"/>
              <a:t> по притулку наклали на себе руки вже в дорослому віці, не в силах впоратися з наслідками пережитого.</a:t>
            </a:r>
            <a:r>
              <a:rPr lang="en-UA" b="1" dirty="0"/>
              <a:t>.</a:t>
            </a:r>
          </a:p>
        </p:txBody>
      </p:sp>
    </p:spTree>
    <p:extLst>
      <p:ext uri="{BB962C8B-B14F-4D97-AF65-F5344CB8AC3E}">
        <p14:creationId xmlns:p14="http://schemas.microsoft.com/office/powerpoint/2010/main" val="1034781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26C5B-954A-7E8B-22EE-41485207DF69}"/>
              </a:ext>
            </a:extLst>
          </p:cNvPr>
          <p:cNvSpPr>
            <a:spLocks noGrp="1"/>
          </p:cNvSpPr>
          <p:nvPr>
            <p:ph type="title"/>
          </p:nvPr>
        </p:nvSpPr>
        <p:spPr/>
        <p:txBody>
          <a:bodyPr/>
          <a:lstStyle/>
          <a:p>
            <a:r>
              <a:rPr lang="en-US" b="1" i="0" u="none" strike="noStrike" dirty="0">
                <a:solidFill>
                  <a:srgbClr val="000000"/>
                </a:solidFill>
                <a:effectLst/>
                <a:latin typeface="inherit"/>
              </a:rPr>
              <a:t>‘Sorry Jeong-in’</a:t>
            </a:r>
            <a:br>
              <a:rPr lang="en-US" b="1" i="0" u="none" strike="noStrike" dirty="0">
                <a:solidFill>
                  <a:srgbClr val="000000"/>
                </a:solidFill>
                <a:effectLst/>
                <a:latin typeface="Heebo" panose="020F0502020204030204" pitchFamily="34" charset="0"/>
              </a:rPr>
            </a:br>
            <a:endParaRPr lang="en-UA" dirty="0"/>
          </a:p>
        </p:txBody>
      </p:sp>
      <p:sp>
        <p:nvSpPr>
          <p:cNvPr id="3" name="Content Placeholder 2">
            <a:extLst>
              <a:ext uri="{FF2B5EF4-FFF2-40B4-BE49-F238E27FC236}">
                <a16:creationId xmlns:a16="http://schemas.microsoft.com/office/drawing/2014/main" id="{760A2E96-F4B7-13AC-4CB4-A3A1296DF1AB}"/>
              </a:ext>
            </a:extLst>
          </p:cNvPr>
          <p:cNvSpPr>
            <a:spLocks noGrp="1"/>
          </p:cNvSpPr>
          <p:nvPr>
            <p:ph idx="1"/>
          </p:nvPr>
        </p:nvSpPr>
        <p:spPr>
          <a:xfrm>
            <a:off x="278780" y="1690688"/>
            <a:ext cx="11441152" cy="4486275"/>
          </a:xfrm>
        </p:spPr>
        <p:txBody>
          <a:bodyPr>
            <a:normAutofit fontScale="92500" lnSpcReduction="10000"/>
          </a:bodyPr>
          <a:lstStyle/>
          <a:p>
            <a:pPr marL="0" indent="0">
              <a:buNone/>
            </a:pPr>
            <a:r>
              <a:rPr lang="uk-UA" dirty="0" err="1">
                <a:latin typeface="Times New Roman" panose="02020603050405020304" pitchFamily="18" charset="0"/>
                <a:cs typeface="Times New Roman" panose="02020603050405020304" pitchFamily="18" charset="0"/>
              </a:rPr>
              <a:t>Чон</a:t>
            </a:r>
            <a:r>
              <a:rPr lang="uk-UA" dirty="0">
                <a:latin typeface="Times New Roman" panose="02020603050405020304" pitchFamily="18" charset="0"/>
                <a:cs typeface="Times New Roman" panose="02020603050405020304" pitchFamily="18" charset="0"/>
              </a:rPr>
              <a:t>-Ін (</a:t>
            </a:r>
            <a:r>
              <a:rPr lang="uk-UA" dirty="0" err="1">
                <a:latin typeface="Times New Roman" panose="02020603050405020304" pitchFamily="18" charset="0"/>
                <a:cs typeface="Times New Roman" panose="02020603050405020304" pitchFamily="18" charset="0"/>
              </a:rPr>
              <a:t>кор</a:t>
            </a:r>
            <a:r>
              <a:rPr lang="uk-UA" dirty="0">
                <a:latin typeface="Times New Roman" panose="02020603050405020304" pitchFamily="18" charset="0"/>
                <a:cs typeface="Times New Roman" panose="02020603050405020304" pitchFamily="18" charset="0"/>
              </a:rPr>
              <a:t>. </a:t>
            </a:r>
            <a:r>
              <a:rPr lang="ko-KR" altLang="en-US" dirty="0">
                <a:latin typeface="Times New Roman" panose="02020603050405020304" pitchFamily="18" charset="0"/>
                <a:cs typeface="Times New Roman" panose="02020603050405020304" pitchFamily="18" charset="0"/>
              </a:rPr>
              <a:t>정인</a:t>
            </a:r>
            <a:r>
              <a:rPr lang="en-US" altLang="ko-KR" dirty="0">
                <a:latin typeface="Times New Roman" panose="02020603050405020304" pitchFamily="18" charset="0"/>
                <a:cs typeface="Times New Roman" panose="02020603050405020304" pitchFamily="18" charset="0"/>
              </a:rPr>
              <a:t>, 10 </a:t>
            </a:r>
            <a:r>
              <a:rPr lang="uk-UA" dirty="0">
                <a:latin typeface="Times New Roman" panose="02020603050405020304" pitchFamily="18" charset="0"/>
                <a:cs typeface="Times New Roman" panose="02020603050405020304" pitchFamily="18" charset="0"/>
              </a:rPr>
              <a:t>червня 2019 р. – 13 жовтня 2020 р.) </a:t>
            </a:r>
          </a:p>
          <a:p>
            <a:pPr marL="0" indent="0">
              <a:buNone/>
            </a:pPr>
            <a:r>
              <a:rPr lang="uk-UA" dirty="0">
                <a:latin typeface="Times New Roman" panose="02020603050405020304" pitchFamily="18" charset="0"/>
                <a:cs typeface="Times New Roman" panose="02020603050405020304" pitchFamily="18" charset="0"/>
              </a:rPr>
              <a:t>була 16-місячною дівчинкою з Сеула, Південна Корея, яку її </a:t>
            </a:r>
          </a:p>
          <a:p>
            <a:pPr marL="0" indent="0">
              <a:buNone/>
            </a:pPr>
            <a:r>
              <a:rPr lang="uk-UA" dirty="0">
                <a:latin typeface="Times New Roman" panose="02020603050405020304" pitchFamily="18" charset="0"/>
                <a:cs typeface="Times New Roman" panose="02020603050405020304" pitchFamily="18" charset="0"/>
              </a:rPr>
              <a:t>прийомні батьки знущалися та катували протягом 271 дня (8 місяців), і зрештою померла 13 жовтня 2020 року через важкі травми живота.</a:t>
            </a:r>
          </a:p>
          <a:p>
            <a:r>
              <a:rPr lang="uk-UA" dirty="0">
                <a:latin typeface="Times New Roman" panose="02020603050405020304" pitchFamily="18" charset="0"/>
                <a:cs typeface="Times New Roman" panose="02020603050405020304" pitchFamily="18" charset="0"/>
              </a:rPr>
              <a:t>Смерть </a:t>
            </a:r>
            <a:r>
              <a:rPr lang="uk-UA" dirty="0" err="1">
                <a:latin typeface="Times New Roman" panose="02020603050405020304" pitchFamily="18" charset="0"/>
                <a:cs typeface="Times New Roman" panose="02020603050405020304" pitchFamily="18" charset="0"/>
              </a:rPr>
              <a:t>Чон</a:t>
            </a:r>
            <a:r>
              <a:rPr lang="uk-UA" dirty="0">
                <a:latin typeface="Times New Roman" panose="02020603050405020304" pitchFamily="18" charset="0"/>
                <a:cs typeface="Times New Roman" panose="02020603050405020304" pitchFamily="18" charset="0"/>
              </a:rPr>
              <a:t> Ін викликала національне обурення та міжнародну обізнаність. Велика частина обурення також була зосереджена на сприйнятій неспроможності поліції висунути звинувачення проти її прийомних батьків, навіть незважаючи на те, що </a:t>
            </a:r>
            <a:r>
              <a:rPr lang="uk-UA" b="1" dirty="0">
                <a:latin typeface="Times New Roman" panose="02020603050405020304" pitchFamily="18" charset="0"/>
                <a:cs typeface="Times New Roman" panose="02020603050405020304" pitchFamily="18" charset="0"/>
              </a:rPr>
              <a:t>вихователі</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Чон</a:t>
            </a:r>
            <a:r>
              <a:rPr lang="uk-UA" dirty="0">
                <a:latin typeface="Times New Roman" panose="02020603050405020304" pitchFamily="18" charset="0"/>
                <a:cs typeface="Times New Roman" panose="02020603050405020304" pitchFamily="18" charset="0"/>
              </a:rPr>
              <a:t>-Ін, </a:t>
            </a:r>
            <a:r>
              <a:rPr lang="uk-UA" b="1" dirty="0">
                <a:latin typeface="Times New Roman" panose="02020603050405020304" pitchFamily="18" charset="0"/>
                <a:cs typeface="Times New Roman" panose="02020603050405020304" pitchFamily="18" charset="0"/>
              </a:rPr>
              <a:t>друг сім’ї </a:t>
            </a:r>
            <a:r>
              <a:rPr lang="uk-UA" dirty="0">
                <a:latin typeface="Times New Roman" panose="02020603050405020304" pitchFamily="18" charset="0"/>
                <a:cs typeface="Times New Roman" panose="02020603050405020304" pitchFamily="18" charset="0"/>
              </a:rPr>
              <a:t>та </a:t>
            </a:r>
            <a:r>
              <a:rPr lang="uk-UA" b="1" dirty="0">
                <a:latin typeface="Times New Roman" panose="02020603050405020304" pitchFamily="18" charset="0"/>
                <a:cs typeface="Times New Roman" panose="02020603050405020304" pitchFamily="18" charset="0"/>
              </a:rPr>
              <a:t>педіатр</a:t>
            </a:r>
            <a:r>
              <a:rPr lang="uk-UA" dirty="0">
                <a:latin typeface="Times New Roman" panose="02020603050405020304" pitchFamily="18" charset="0"/>
                <a:cs typeface="Times New Roman" panose="02020603050405020304" pitchFamily="18" charset="0"/>
              </a:rPr>
              <a:t> подали три повідомлення про підозрілі жорстоке поводження з дітьми. Педіатр оглянув </a:t>
            </a:r>
            <a:r>
              <a:rPr lang="uk-UA" dirty="0" err="1">
                <a:latin typeface="Times New Roman" panose="02020603050405020304" pitchFamily="18" charset="0"/>
                <a:cs typeface="Times New Roman" panose="02020603050405020304" pitchFamily="18" charset="0"/>
              </a:rPr>
              <a:t>Чон</a:t>
            </a:r>
            <a:r>
              <a:rPr lang="uk-UA" dirty="0">
                <a:latin typeface="Times New Roman" panose="02020603050405020304" pitchFamily="18" charset="0"/>
                <a:cs typeface="Times New Roman" panose="02020603050405020304" pitchFamily="18" charset="0"/>
              </a:rPr>
              <a:t>-Ін і </a:t>
            </a:r>
            <a:r>
              <a:rPr lang="uk-UA" b="1" dirty="0">
                <a:latin typeface="Times New Roman" panose="02020603050405020304" pitchFamily="18" charset="0"/>
                <a:cs typeface="Times New Roman" panose="02020603050405020304" pitchFamily="18" charset="0"/>
              </a:rPr>
              <a:t>виявив численні синці на її тілі та настільки значну втрату ваги</a:t>
            </a:r>
            <a:r>
              <a:rPr lang="uk-UA" dirty="0">
                <a:latin typeface="Times New Roman" panose="02020603050405020304" pitchFamily="18" charset="0"/>
                <a:cs typeface="Times New Roman" panose="02020603050405020304" pitchFamily="18" charset="0"/>
              </a:rPr>
              <a:t>, що це було </a:t>
            </a:r>
            <a:r>
              <a:rPr lang="uk-UA" dirty="0" err="1">
                <a:latin typeface="Times New Roman" panose="02020603050405020304" pitchFamily="18" charset="0"/>
                <a:cs typeface="Times New Roman" panose="02020603050405020304" pitchFamily="18" charset="0"/>
              </a:rPr>
              <a:t>сприйнято</a:t>
            </a:r>
            <a:r>
              <a:rPr lang="uk-UA" dirty="0">
                <a:latin typeface="Times New Roman" panose="02020603050405020304" pitchFamily="18" charset="0"/>
                <a:cs typeface="Times New Roman" panose="02020603050405020304" pitchFamily="18" charset="0"/>
              </a:rPr>
              <a:t> як доказ жорстокого поводження та недоїдання.</a:t>
            </a:r>
            <a:endParaRPr lang="en-UA"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880DADF4-84A2-119E-0335-F9BA0CED666C}"/>
              </a:ext>
            </a:extLst>
          </p:cNvPr>
          <p:cNvPicPr>
            <a:picLocks noChangeAspect="1"/>
          </p:cNvPicPr>
          <p:nvPr/>
        </p:nvPicPr>
        <p:blipFill>
          <a:blip r:embed="rId2"/>
          <a:stretch>
            <a:fillRect/>
          </a:stretch>
        </p:blipFill>
        <p:spPr>
          <a:xfrm>
            <a:off x="9556595" y="0"/>
            <a:ext cx="2635405" cy="2377687"/>
          </a:xfrm>
          <a:prstGeom prst="rect">
            <a:avLst/>
          </a:prstGeom>
        </p:spPr>
      </p:pic>
    </p:spTree>
    <p:extLst>
      <p:ext uri="{BB962C8B-B14F-4D97-AF65-F5344CB8AC3E}">
        <p14:creationId xmlns:p14="http://schemas.microsoft.com/office/powerpoint/2010/main" val="33215977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1592</TotalTime>
  <Words>2396</Words>
  <Application>Microsoft Macintosh PowerPoint</Application>
  <PresentationFormat>Widescreen</PresentationFormat>
  <Paragraphs>153</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-webkit-standard</vt:lpstr>
      <vt:lpstr>Arial</vt:lpstr>
      <vt:lpstr>Calibri</vt:lpstr>
      <vt:lpstr>Calibri Light</vt:lpstr>
      <vt:lpstr>Heebo</vt:lpstr>
      <vt:lpstr>inherit</vt:lpstr>
      <vt:lpstr>Times New Roman</vt:lpstr>
      <vt:lpstr>Office Theme</vt:lpstr>
      <vt:lpstr>Наслідки насильства</vt:lpstr>
      <vt:lpstr>Наслідки насильства для дітей від 0-3 роки</vt:lpstr>
      <vt:lpstr>Синдром струсу немовляти (Shaken Baby Syndrome, SBS)</vt:lpstr>
      <vt:lpstr>Still Face Experiment (Edward Tronick)</vt:lpstr>
      <vt:lpstr>Незнайома ситуація (М.Ейнсворт)</vt:lpstr>
      <vt:lpstr>Діти в інтернатах Румунії часів Чаушеску</vt:lpstr>
      <vt:lpstr>Експеримент Чаушеску</vt:lpstr>
      <vt:lpstr>"Ми – зламані люди":  наслідки експерименту Чаушеску</vt:lpstr>
      <vt:lpstr>‘Sorry Jeong-in’ </vt:lpstr>
      <vt:lpstr>Mary Anne Welch</vt:lpstr>
      <vt:lpstr> Синдром травми сексуального насильства (Rape Trauma Syndrome, RTS)</vt:lpstr>
      <vt:lpstr>PowerPoint Presentation</vt:lpstr>
      <vt:lpstr>Наслідки насильства для дітей віком 3–6 років</vt:lpstr>
      <vt:lpstr>PowerPoint Presentation</vt:lpstr>
      <vt:lpstr>Наслідки насильства для дітей віком 7–10 років</vt:lpstr>
      <vt:lpstr>PowerPoint Presentation</vt:lpstr>
      <vt:lpstr>Чому дитина, яка є свідком насильства, страждає?</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dc:creator>
  <cp:lastModifiedBy>admin</cp:lastModifiedBy>
  <cp:revision>4</cp:revision>
  <dcterms:created xsi:type="dcterms:W3CDTF">2025-04-06T11:08:57Z</dcterms:created>
  <dcterms:modified xsi:type="dcterms:W3CDTF">2025-04-07T13:41:33Z</dcterms:modified>
</cp:coreProperties>
</file>