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7"/>
  </p:notesMasterIdLst>
  <p:handoutMasterIdLst>
    <p:handoutMasterId r:id="rId28"/>
  </p:handoutMasterIdLst>
  <p:sldIdLst>
    <p:sldId id="312" r:id="rId5"/>
    <p:sldId id="304" r:id="rId6"/>
    <p:sldId id="307" r:id="rId7"/>
    <p:sldId id="281" r:id="rId8"/>
    <p:sldId id="282" r:id="rId9"/>
    <p:sldId id="314" r:id="rId10"/>
    <p:sldId id="315" r:id="rId11"/>
    <p:sldId id="317" r:id="rId12"/>
    <p:sldId id="318" r:id="rId13"/>
    <p:sldId id="319" r:id="rId14"/>
    <p:sldId id="321" r:id="rId15"/>
    <p:sldId id="322" r:id="rId16"/>
    <p:sldId id="323" r:id="rId17"/>
    <p:sldId id="324" r:id="rId18"/>
    <p:sldId id="325" r:id="rId19"/>
    <p:sldId id="326" r:id="rId20"/>
    <p:sldId id="327" r:id="rId21"/>
    <p:sldId id="328" r:id="rId22"/>
    <p:sldId id="297" r:id="rId23"/>
    <p:sldId id="329" r:id="rId24"/>
    <p:sldId id="330" r:id="rId25"/>
    <p:sldId id="331" r:id="rId26"/>
  </p:sldIdLst>
  <p:sldSz cx="12192000" cy="6858000"/>
  <p:notesSz cx="13716000" cy="24384000"/>
  <p:defaultTextStyle>
    <a:defPPr rtl="0">
      <a:defRPr lang="ru-RU"/>
    </a:defPPr>
    <a:lvl1pPr marL="0" algn="l" defTabSz="457200" rtl="0" eaLnBrk="1" latinLnBrk="0" hangingPunct="1">
      <a:defRPr lang="ru-RU" sz="1800" kern="1200">
        <a:solidFill>
          <a:schemeClr val="tx1"/>
        </a:solidFill>
        <a:latin typeface="+mn-lt"/>
        <a:ea typeface="+mn-ea"/>
        <a:cs typeface="+mn-cs"/>
      </a:defRPr>
    </a:lvl1pPr>
    <a:lvl2pPr marL="457200" algn="l" defTabSz="457200" rtl="0" eaLnBrk="1" latinLnBrk="0" hangingPunct="1">
      <a:defRPr lang="ru-RU" sz="1800" kern="1200">
        <a:solidFill>
          <a:schemeClr val="tx1"/>
        </a:solidFill>
        <a:latin typeface="+mn-lt"/>
        <a:ea typeface="+mn-ea"/>
        <a:cs typeface="+mn-cs"/>
      </a:defRPr>
    </a:lvl2pPr>
    <a:lvl3pPr marL="914400" algn="l" defTabSz="457200" rtl="0" eaLnBrk="1" latinLnBrk="0" hangingPunct="1">
      <a:defRPr lang="ru-RU" sz="1800" kern="1200">
        <a:solidFill>
          <a:schemeClr val="tx1"/>
        </a:solidFill>
        <a:latin typeface="+mn-lt"/>
        <a:ea typeface="+mn-ea"/>
        <a:cs typeface="+mn-cs"/>
      </a:defRPr>
    </a:lvl3pPr>
    <a:lvl4pPr marL="1371600" algn="l" defTabSz="457200" rtl="0" eaLnBrk="1" latinLnBrk="0" hangingPunct="1">
      <a:defRPr lang="ru-RU" sz="1800" kern="1200">
        <a:solidFill>
          <a:schemeClr val="tx1"/>
        </a:solidFill>
        <a:latin typeface="+mn-lt"/>
        <a:ea typeface="+mn-ea"/>
        <a:cs typeface="+mn-cs"/>
      </a:defRPr>
    </a:lvl4pPr>
    <a:lvl5pPr marL="1828800" algn="l" defTabSz="457200" rtl="0" eaLnBrk="1" latinLnBrk="0" hangingPunct="1">
      <a:defRPr lang="ru-RU" sz="1800" kern="1200">
        <a:solidFill>
          <a:schemeClr val="tx1"/>
        </a:solidFill>
        <a:latin typeface="+mn-lt"/>
        <a:ea typeface="+mn-ea"/>
        <a:cs typeface="+mn-cs"/>
      </a:defRPr>
    </a:lvl5pPr>
    <a:lvl6pPr marL="2286000" algn="l" defTabSz="457200" rtl="0" eaLnBrk="1" latinLnBrk="0" hangingPunct="1">
      <a:defRPr lang="ru-RU" sz="1800" kern="1200">
        <a:solidFill>
          <a:schemeClr val="tx1"/>
        </a:solidFill>
        <a:latin typeface="+mn-lt"/>
        <a:ea typeface="+mn-ea"/>
        <a:cs typeface="+mn-cs"/>
      </a:defRPr>
    </a:lvl6pPr>
    <a:lvl7pPr marL="2743200" algn="l" defTabSz="457200" rtl="0" eaLnBrk="1" latinLnBrk="0" hangingPunct="1">
      <a:defRPr lang="ru-RU" sz="1800" kern="1200">
        <a:solidFill>
          <a:schemeClr val="tx1"/>
        </a:solidFill>
        <a:latin typeface="+mn-lt"/>
        <a:ea typeface="+mn-ea"/>
        <a:cs typeface="+mn-cs"/>
      </a:defRPr>
    </a:lvl7pPr>
    <a:lvl8pPr marL="3200400" algn="l" defTabSz="457200" rtl="0" eaLnBrk="1" latinLnBrk="0" hangingPunct="1">
      <a:defRPr lang="ru-RU" sz="1800" kern="1200">
        <a:solidFill>
          <a:schemeClr val="tx1"/>
        </a:solidFill>
        <a:latin typeface="+mn-lt"/>
        <a:ea typeface="+mn-ea"/>
        <a:cs typeface="+mn-cs"/>
      </a:defRPr>
    </a:lvl8pPr>
    <a:lvl9pPr marL="3657600" algn="l" defTabSz="4572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BBF"/>
    <a:srgbClr val="FDFBF6"/>
    <a:srgbClr val="202C8F"/>
    <a:srgbClr val="AAC4E9"/>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88" autoAdjust="0"/>
  </p:normalViewPr>
  <p:slideViewPr>
    <p:cSldViewPr snapToGrid="0" snapToObjects="1">
      <p:cViewPr varScale="1">
        <p:scale>
          <a:sx n="95" d="100"/>
          <a:sy n="95" d="100"/>
        </p:scale>
        <p:origin x="86" y="5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7" d="100"/>
          <a:sy n="37" d="100"/>
        </p:scale>
        <p:origin x="33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ru-RU" sz="1200"/>
            </a:lvl1pPr>
          </a:lstStyle>
          <a:p>
            <a:pPr rtl="0"/>
            <a:fld id="{F16EF179-AC8C-44A3-9ED6-6152B0CF8E1F}" type="datetimeyyyy">
              <a:rPr lang="ru-RU" smtClean="0"/>
              <a:t>2025</a:t>
            </a:fld>
            <a:endParaRPr lang="ru-RU" dirty="0"/>
          </a:p>
        </p:txBody>
      </p:sp>
      <p:sp>
        <p:nvSpPr>
          <p:cNvPr id="4" name="Нижний колонтитул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ru-RU" sz="1200"/>
            </a:lvl1pPr>
          </a:lstStyle>
          <a:p>
            <a:pPr rtl="0"/>
            <a:fld id="{420BD0AB-C59E-4A46-83D3-F07787446BA0}" type="slidenum">
              <a:rPr lang="ru-RU" smtClean="0"/>
              <a:t>‹№›</a:t>
            </a:fld>
            <a:endParaRPr lang="ru-RU"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ru-RU" sz="600" kern="1200">
        <a:solidFill>
          <a:schemeClr val="tx1"/>
        </a:solidFill>
        <a:latin typeface="+mn-lt"/>
        <a:ea typeface="+mn-ea"/>
        <a:cs typeface="+mn-cs"/>
      </a:defRPr>
    </a:lvl1pPr>
    <a:lvl2pPr marL="228600" algn="l" defTabSz="457200" rtl="0" eaLnBrk="1" latinLnBrk="0" hangingPunct="1">
      <a:defRPr lang="ru-RU" sz="600" kern="1200">
        <a:solidFill>
          <a:schemeClr val="tx1"/>
        </a:solidFill>
        <a:latin typeface="+mn-lt"/>
        <a:ea typeface="+mn-ea"/>
        <a:cs typeface="+mn-cs"/>
      </a:defRPr>
    </a:lvl2pPr>
    <a:lvl3pPr marL="457200" algn="l" defTabSz="457200" rtl="0" eaLnBrk="1" latinLnBrk="0" hangingPunct="1">
      <a:defRPr lang="ru-RU" sz="600" kern="1200">
        <a:solidFill>
          <a:schemeClr val="tx1"/>
        </a:solidFill>
        <a:latin typeface="+mn-lt"/>
        <a:ea typeface="+mn-ea"/>
        <a:cs typeface="+mn-cs"/>
      </a:defRPr>
    </a:lvl3pPr>
    <a:lvl4pPr marL="685800" algn="l" defTabSz="457200" rtl="0" eaLnBrk="1" latinLnBrk="0" hangingPunct="1">
      <a:defRPr lang="ru-RU" sz="600" kern="1200">
        <a:solidFill>
          <a:schemeClr val="tx1"/>
        </a:solidFill>
        <a:latin typeface="+mn-lt"/>
        <a:ea typeface="+mn-ea"/>
        <a:cs typeface="+mn-cs"/>
      </a:defRPr>
    </a:lvl4pPr>
    <a:lvl5pPr marL="914400" algn="l" defTabSz="457200" rtl="0" eaLnBrk="1" latinLnBrk="0" hangingPunct="1">
      <a:defRPr lang="ru-RU" sz="600" kern="1200">
        <a:solidFill>
          <a:schemeClr val="tx1"/>
        </a:solidFill>
        <a:latin typeface="+mn-lt"/>
        <a:ea typeface="+mn-ea"/>
        <a:cs typeface="+mn-cs"/>
      </a:defRPr>
    </a:lvl5pPr>
    <a:lvl6pPr marL="1143000" algn="l" defTabSz="457200" rtl="0" eaLnBrk="1" latinLnBrk="0" hangingPunct="1">
      <a:defRPr lang="ru-RU" sz="600" kern="1200">
        <a:solidFill>
          <a:schemeClr val="tx1"/>
        </a:solidFill>
        <a:latin typeface="+mn-lt"/>
        <a:ea typeface="+mn-ea"/>
        <a:cs typeface="+mn-cs"/>
      </a:defRPr>
    </a:lvl6pPr>
    <a:lvl7pPr marL="1371600" algn="l" defTabSz="457200" rtl="0" eaLnBrk="1" latinLnBrk="0" hangingPunct="1">
      <a:defRPr lang="ru-RU" sz="600" kern="1200">
        <a:solidFill>
          <a:schemeClr val="tx1"/>
        </a:solidFill>
        <a:latin typeface="+mn-lt"/>
        <a:ea typeface="+mn-ea"/>
        <a:cs typeface="+mn-cs"/>
      </a:defRPr>
    </a:lvl7pPr>
    <a:lvl8pPr marL="1600200" algn="l" defTabSz="457200" rtl="0" eaLnBrk="1" latinLnBrk="0" hangingPunct="1">
      <a:defRPr lang="ru-RU" sz="600" kern="1200">
        <a:solidFill>
          <a:schemeClr val="tx1"/>
        </a:solidFill>
        <a:latin typeface="+mn-lt"/>
        <a:ea typeface="+mn-ea"/>
        <a:cs typeface="+mn-cs"/>
      </a:defRPr>
    </a:lvl8pPr>
    <a:lvl9pPr marL="1828800" algn="l" defTabSz="457200" rtl="0" eaLnBrk="1" latinLnBrk="0" hangingPunct="1">
      <a:defRPr lang="ru-RU"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250881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rtlCol="0"/>
          <a:lstStyle>
            <a:defPPr>
              <a:defRPr lang="ru-RU"/>
            </a:defPPr>
          </a:lstStyle>
          <a:p>
            <a:pPr rtl="0"/>
            <a:endParaRPr lang="ru-RU"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5" name="Изображение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ru-RU"/>
            </a:defPPr>
          </a:lstStyle>
          <a:p>
            <a:pPr rtl="0"/>
            <a:endParaRPr lang="ru-RU" dirty="0"/>
          </a:p>
        </p:txBody>
      </p:sp>
      <p:sp>
        <p:nvSpPr>
          <p:cNvPr id="20" name="Полилиния: фигура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18" name="Полилиния: фигура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ru-RU" sz="3600"/>
            </a:lvl1pPr>
          </a:lstStyle>
          <a:p>
            <a:pPr rtl="0"/>
            <a:r>
              <a:rPr lang="ru-RU"/>
              <a:t>Заголовок слайда</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ременная шкала 3">
    <p:spTree>
      <p:nvGrpSpPr>
        <p:cNvPr id="1" name=""/>
        <p:cNvGrpSpPr/>
        <p:nvPr/>
      </p:nvGrpSpPr>
      <p:grpSpPr>
        <a:xfrm>
          <a:off x="0" y="0"/>
          <a:ext cx="0" cy="0"/>
          <a:chOff x="0" y="0"/>
          <a:chExt cx="0" cy="0"/>
        </a:xfrm>
      </p:grpSpPr>
      <p:sp>
        <p:nvSpPr>
          <p:cNvPr id="12" name="Полилиния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10" name="Полилиния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30" name="Изображение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sp>
        <p:nvSpPr>
          <p:cNvPr id="6" name="Заголовок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ru-RU" sz="3600">
                <a:solidFill>
                  <a:schemeClr val="accent6"/>
                </a:solidFill>
              </a:defRPr>
            </a:lvl1pPr>
          </a:lstStyle>
          <a:p>
            <a:pPr rtl="0"/>
            <a:r>
              <a:rPr lang="ru-RU"/>
              <a:t>Заголовок слайда</a:t>
            </a:r>
          </a:p>
        </p:txBody>
      </p:sp>
      <p:sp>
        <p:nvSpPr>
          <p:cNvPr id="4" name="Текст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ru-RU" sz="1800"/>
            </a:lvl1pPr>
          </a:lstStyle>
          <a:p>
            <a:pPr rtl="0"/>
            <a:r>
              <a:rPr lang="ru-RU"/>
              <a:t>Подзаголовок слайда</a:t>
            </a:r>
          </a:p>
        </p:txBody>
      </p:sp>
      <p:sp>
        <p:nvSpPr>
          <p:cNvPr id="9" name="Объект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ru-RU" sz="1800"/>
            </a:lvl1pPr>
            <a:lvl2pPr>
              <a:defRPr lang="ru-RU" sz="1800"/>
            </a:lvl2pPr>
            <a:lvl3pPr>
              <a:defRPr lang="ru-RU" sz="1800"/>
            </a:lvl3pPr>
            <a:lvl4pPr>
              <a:defRPr lang="ru-RU" sz="1800"/>
            </a:lvl4pPr>
            <a:lvl5pPr>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20" name="Номер слайда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водка 3">
    <p:spTree>
      <p:nvGrpSpPr>
        <p:cNvPr id="1" name=""/>
        <p:cNvGrpSpPr/>
        <p:nvPr/>
      </p:nvGrpSpPr>
      <p:grpSpPr>
        <a:xfrm>
          <a:off x="0" y="0"/>
          <a:ext cx="0" cy="0"/>
          <a:chOff x="0" y="0"/>
          <a:chExt cx="0" cy="0"/>
        </a:xfrm>
      </p:grpSpPr>
      <p:pic>
        <p:nvPicPr>
          <p:cNvPr id="29" name="Графический объект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Заголовок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ru-RU" sz="3600" b="1"/>
            </a:lvl1pPr>
          </a:lstStyle>
          <a:p>
            <a:pPr rtl="0"/>
            <a:r>
              <a:rPr lang="ru-RU"/>
              <a:t>Заголовок слайда</a:t>
            </a:r>
          </a:p>
        </p:txBody>
      </p:sp>
      <p:sp>
        <p:nvSpPr>
          <p:cNvPr id="49" name="Полилиния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ru-RU"/>
            </a:defPPr>
          </a:lstStyle>
          <a:p>
            <a:pPr rtl="0"/>
            <a:endParaRPr lang="ru-RU" dirty="0"/>
          </a:p>
        </p:txBody>
      </p:sp>
      <p:sp>
        <p:nvSpPr>
          <p:cNvPr id="16" name="Объект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Объект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27" name="Номер слайда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pic>
        <p:nvPicPr>
          <p:cNvPr id="43" name="Графический объект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Графический объект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Изображение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ременная шкала 2">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34" name="Прямоугольник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sp>
        <p:nvSpPr>
          <p:cNvPr id="2" name="Заголовок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ru-RU" sz="3600">
                <a:solidFill>
                  <a:schemeClr val="accent6"/>
                </a:solidFill>
              </a:defRPr>
            </a:lvl1pPr>
          </a:lstStyle>
          <a:p>
            <a:pPr rtl="0"/>
            <a:r>
              <a:rPr lang="ru-RU"/>
              <a:t>Заголовок слайда</a:t>
            </a:r>
          </a:p>
        </p:txBody>
      </p:sp>
      <p:sp>
        <p:nvSpPr>
          <p:cNvPr id="14" name="Объект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6" name="Номер слайда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ключение">
    <p:bg>
      <p:bgPr>
        <a:solidFill>
          <a:schemeClr val="accent6"/>
        </a:solidFill>
        <a:effectLst/>
      </p:bgPr>
    </p:bg>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19" name="Полилиния: фигура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ru-RU"/>
            </a:defPPr>
          </a:lstStyle>
          <a:p>
            <a:pPr rtl="0"/>
            <a:endParaRPr lang="ru-RU" dirty="0"/>
          </a:p>
        </p:txBody>
      </p:sp>
      <p:pic>
        <p:nvPicPr>
          <p:cNvPr id="9" name="Изображение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Заголовок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ru-RU" sz="3600"/>
            </a:lvl1pPr>
          </a:lstStyle>
          <a:p>
            <a:pPr rtl="0"/>
            <a:r>
              <a:rPr lang="ru-RU"/>
              <a:t>Заголовок слайда</a:t>
            </a:r>
          </a:p>
        </p:txBody>
      </p:sp>
      <p:sp>
        <p:nvSpPr>
          <p:cNvPr id="6" name="Подзаголовок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ru-RU" sz="2400"/>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Полилиния: Фигура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9" name="Полилиния: фигура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hasCustomPrompt="1"/>
          </p:nvPr>
        </p:nvSpPr>
        <p:spPr/>
        <p:txBody>
          <a:bodyPr rtlCol="0" anchor="ctr" anchorCtr="0"/>
          <a:lstStyle>
            <a:defPPr>
              <a:defRPr lang="ru-RU"/>
            </a:defPPr>
          </a:lstStyle>
          <a:p>
            <a:pPr rtl="0"/>
            <a:r>
              <a:rPr lang="ru-RU"/>
              <a:t>Заголовок слайда</a:t>
            </a:r>
          </a:p>
        </p:txBody>
      </p:sp>
      <p:sp>
        <p:nvSpPr>
          <p:cNvPr id="5" name="Номер слайда 4"/>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6" name="Полилиния: Фигура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8" name="Полилиния: фигура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4" name="Номер слайда 3"/>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1" name="Полилиния: Фигура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hasCustomPrompt="1"/>
          </p:nvPr>
        </p:nvSpPr>
        <p:spPr>
          <a:xfrm>
            <a:off x="758952" y="758952"/>
            <a:ext cx="3932237" cy="1524662"/>
          </a:xfrm>
        </p:spPr>
        <p:txBody>
          <a:bodyPr rtlCol="0" anchor="b"/>
          <a:lstStyle>
            <a:lvl1pPr>
              <a:lnSpc>
                <a:spcPct val="100000"/>
              </a:lnSpc>
              <a:defRPr lang="ru-RU" sz="3200"/>
            </a:lvl1pPr>
          </a:lstStyle>
          <a:p>
            <a:pPr rtl="0"/>
            <a:r>
              <a:rPr lang="ru-RU"/>
              <a:t>Заголовок слайда</a:t>
            </a:r>
          </a:p>
        </p:txBody>
      </p:sp>
      <p:sp>
        <p:nvSpPr>
          <p:cNvPr id="7" name="Номер слайда 6"/>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
        <p:nvSpPr>
          <p:cNvPr id="4" name="Текст 3"/>
          <p:cNvSpPr>
            <a:spLocks noGrp="1"/>
          </p:cNvSpPr>
          <p:nvPr>
            <p:ph type="body" sz="half" idx="2" hasCustomPrompt="1"/>
          </p:nvPr>
        </p:nvSpPr>
        <p:spPr>
          <a:xfrm>
            <a:off x="758952" y="2286000"/>
            <a:ext cx="3932237" cy="3567086"/>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Текст слайда</a:t>
            </a:r>
          </a:p>
        </p:txBody>
      </p:sp>
      <p:sp>
        <p:nvSpPr>
          <p:cNvPr id="3" name="Объект 2"/>
          <p:cNvSpPr>
            <a:spLocks noGrp="1"/>
          </p:cNvSpPr>
          <p:nvPr>
            <p:ph idx="1" hasCustomPrompt="1"/>
          </p:nvPr>
        </p:nvSpPr>
        <p:spPr>
          <a:xfrm>
            <a:off x="5183187" y="741459"/>
            <a:ext cx="6242839" cy="5119592"/>
          </a:xfrm>
        </p:spPr>
        <p:txBody>
          <a:bodyPr rtlCol="0"/>
          <a:lstStyle>
            <a:lvl1pPr>
              <a:defRPr lang="ru-RU" sz="3200"/>
            </a:lvl1pPr>
            <a:lvl2pPr>
              <a:defRPr lang="ru-RU" sz="2800"/>
            </a:lvl2pPr>
            <a:lvl3pPr>
              <a:defRPr lang="ru-RU" sz="2400"/>
            </a:lvl3pPr>
            <a:lvl4pPr>
              <a:defRPr lang="ru-RU" sz="2000"/>
            </a:lvl4pPr>
            <a:lvl5pPr>
              <a:defRPr lang="ru-RU" sz="2000"/>
            </a:lvl5pPr>
            <a:lvl6pPr>
              <a:defRPr lang="ru-RU" sz="2000"/>
            </a:lvl6pPr>
            <a:lvl7pPr>
              <a:defRPr lang="ru-RU" sz="2000"/>
            </a:lvl7pPr>
            <a:lvl8pPr>
              <a:defRPr lang="ru-RU" sz="2000"/>
            </a:lvl8pPr>
            <a:lvl9pPr>
              <a:defRPr lang="ru-RU" sz="2000"/>
            </a:lvl9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1" name="Полилиния: фигура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hasCustomPrompt="1"/>
          </p:nvPr>
        </p:nvSpPr>
        <p:spPr>
          <a:xfrm>
            <a:off x="760938" y="755372"/>
            <a:ext cx="3931920" cy="1527048"/>
          </a:xfrm>
        </p:spPr>
        <p:txBody>
          <a:bodyPr rtlCol="0" anchor="b"/>
          <a:lstStyle>
            <a:lvl1pPr>
              <a:lnSpc>
                <a:spcPct val="100000"/>
              </a:lnSpc>
              <a:defRPr lang="ru-RU" sz="3200"/>
            </a:lvl1pPr>
          </a:lstStyle>
          <a:p>
            <a:pPr rtl="0"/>
            <a:r>
              <a:rPr lang="ru-RU"/>
              <a:t>Заголовок слайда</a:t>
            </a:r>
          </a:p>
        </p:txBody>
      </p:sp>
      <p:sp>
        <p:nvSpPr>
          <p:cNvPr id="7" name="Номер слайда 6"/>
          <p:cNvSpPr>
            <a:spLocks noGrp="1"/>
          </p:cNvSpPr>
          <p:nvPr>
            <p:ph type="sldNum" sz="quarter" idx="12"/>
          </p:nvPr>
        </p:nvSpPr>
        <p:spPr/>
        <p:txBody>
          <a:bodyPr rtlCol="0"/>
          <a:lstStyle>
            <a:lvl1pPr>
              <a:defRPr lang="ru-RU">
                <a:latin typeface="+mn-lt"/>
                <a:cs typeface="+mn-cs"/>
              </a:defRPr>
            </a:lvl1pPr>
          </a:lstStyle>
          <a:p>
            <a:fld id="{48F63A3B-78C7-47BE-AE5E-E10140E04643}" type="slidenum">
              <a:rPr lang="ru-RU" smtClean="0"/>
              <a:pPr/>
              <a:t>‹№›</a:t>
            </a:fld>
            <a:endParaRPr lang="ru-RU" dirty="0">
              <a:latin typeface="+mn-lt"/>
            </a:endParaRPr>
          </a:p>
        </p:txBody>
      </p:sp>
      <p:sp>
        <p:nvSpPr>
          <p:cNvPr id="4" name="Текст 3"/>
          <p:cNvSpPr>
            <a:spLocks noGrp="1"/>
          </p:cNvSpPr>
          <p:nvPr>
            <p:ph type="body" sz="half" idx="2" hasCustomPrompt="1"/>
          </p:nvPr>
        </p:nvSpPr>
        <p:spPr>
          <a:xfrm>
            <a:off x="760938" y="2286001"/>
            <a:ext cx="3931920" cy="3811588"/>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Текст слайда</a:t>
            </a:r>
          </a:p>
        </p:txBody>
      </p:sp>
      <p:sp>
        <p:nvSpPr>
          <p:cNvPr id="3" name="Рисунок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ru-RU" sz="2800"/>
            </a:lvl1pPr>
            <a:lvl2pPr marL="457200" indent="0">
              <a:buNone/>
              <a:defRPr lang="ru-RU" sz="2800"/>
            </a:lvl2pPr>
            <a:lvl3pPr marL="914400" indent="0">
              <a:buNone/>
              <a:defRPr lang="ru-RU" sz="2400"/>
            </a:lvl3pPr>
            <a:lvl4pPr marL="1371600" indent="0">
              <a:buNone/>
              <a:defRPr lang="ru-RU" sz="2000"/>
            </a:lvl4pPr>
            <a:lvl5pPr marL="1828800" indent="0">
              <a:buNone/>
              <a:defRPr lang="ru-RU" sz="2000"/>
            </a:lvl5pPr>
            <a:lvl6pPr marL="2286000" indent="0">
              <a:buNone/>
              <a:defRPr lang="ru-RU" sz="2000"/>
            </a:lvl6pPr>
            <a:lvl7pPr marL="2743200" indent="0">
              <a:buNone/>
              <a:defRPr lang="ru-RU" sz="2000"/>
            </a:lvl7pPr>
            <a:lvl8pPr marL="3200400" indent="0">
              <a:buNone/>
              <a:defRPr lang="ru-RU" sz="2000"/>
            </a:lvl8pPr>
            <a:lvl9pPr marL="3657600" indent="0">
              <a:buNone/>
              <a:defRPr lang="ru-RU" sz="2000"/>
            </a:lvl9pPr>
          </a:lstStyle>
          <a:p>
            <a:pPr rtl="0"/>
            <a:r>
              <a:rPr lang="ru-RU"/>
              <a:t>Щелкните, чтобы добавить рисунок</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Полилиния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8" name="Полилиния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grpSp>
      <p:grpSp>
        <p:nvGrpSpPr>
          <p:cNvPr id="9" name="Группа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Полилиния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11" name="Полилиния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grpSp>
      <p:sp>
        <p:nvSpPr>
          <p:cNvPr id="14" name="Изображение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ru-RU"/>
            </a:defPPr>
          </a:lstStyle>
          <a:p>
            <a:pPr rtl="0"/>
            <a:endParaRPr lang="ru-RU" dirty="0"/>
          </a:p>
        </p:txBody>
      </p:sp>
      <p:sp>
        <p:nvSpPr>
          <p:cNvPr id="2" name="Заголовок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ru-RU" sz="3600"/>
            </a:lvl1pPr>
          </a:lstStyle>
          <a:p>
            <a:pPr rtl="0"/>
            <a:r>
              <a:rPr lang="ru-RU"/>
              <a:t>Заголовок слайда</a:t>
            </a:r>
          </a:p>
        </p:txBody>
      </p:sp>
      <p:sp>
        <p:nvSpPr>
          <p:cNvPr id="13" name="Объект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ru-RU" sz="2400"/>
            </a:lvl1pPr>
            <a:lvl2pPr marL="347472">
              <a:lnSpc>
                <a:spcPct val="150000"/>
              </a:lnSpc>
              <a:spcBef>
                <a:spcPts val="0"/>
              </a:spcBef>
              <a:defRPr lang="ru-RU" sz="2000"/>
            </a:lvl2pPr>
            <a:lvl3pPr marL="685800">
              <a:lnSpc>
                <a:spcPct val="150000"/>
              </a:lnSpc>
              <a:spcBef>
                <a:spcPts val="0"/>
              </a:spcBef>
              <a:defRPr lang="ru-RU" sz="1800"/>
            </a:lvl3pPr>
          </a:lstStyle>
          <a:p>
            <a:pPr lvl="0" rtl="0"/>
            <a:r>
              <a:rPr lang="ru-RU"/>
              <a:t>Текст слайда</a:t>
            </a:r>
          </a:p>
          <a:p>
            <a:pPr lvl="1" rtl="0"/>
            <a:r>
              <a:rPr lang="ru-RU"/>
              <a:t>Второй уровень</a:t>
            </a:r>
          </a:p>
          <a:p>
            <a:pPr lvl="2" rtl="0"/>
            <a:r>
              <a:rPr lang="ru-RU"/>
              <a:t>Третий уровень</a:t>
            </a:r>
          </a:p>
        </p:txBody>
      </p:sp>
      <p:sp>
        <p:nvSpPr>
          <p:cNvPr id="3" name="Номер слайда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ведение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6" name="Прямоугольник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grpSp>
        <p:nvGrpSpPr>
          <p:cNvPr id="18" name="Группа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Полилиния: Фигура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15" name="Полилиния: фигура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6" name="Изображение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grpSp>
      <p:sp>
        <p:nvSpPr>
          <p:cNvPr id="2" name="Заголовок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ru-RU" sz="3600" b="1"/>
            </a:lvl1pPr>
          </a:lstStyle>
          <a:p>
            <a:pPr rtl="0"/>
            <a:r>
              <a:rPr lang="ru-RU" dirty="0"/>
              <a:t>Заголовок слайда</a:t>
            </a:r>
          </a:p>
        </p:txBody>
      </p:sp>
      <p:sp>
        <p:nvSpPr>
          <p:cNvPr id="8" name="Рисунок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ru-RU" sz="1800"/>
            </a:lvl1pPr>
          </a:lstStyle>
          <a:p>
            <a:pPr lvl="0" rtl="0"/>
            <a:r>
              <a:rPr lang="ru-RU" dirty="0"/>
              <a:t>Щелкните, чтобы добавить рисунок</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22" name="Прямоугольник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sp>
        <p:nvSpPr>
          <p:cNvPr id="36" name="Полилиния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33" name="Полилиния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lvl="0" algn="ctr" rtl="0"/>
            <a:endParaRPr lang="ru-RU" dirty="0"/>
          </a:p>
        </p:txBody>
      </p:sp>
      <p:sp>
        <p:nvSpPr>
          <p:cNvPr id="4" name="Заголовок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ru-RU" sz="3600"/>
            </a:lvl1pPr>
          </a:lstStyle>
          <a:p>
            <a:pPr rtl="0"/>
            <a:r>
              <a:rPr lang="ru-RU"/>
              <a:t>Текст слайда</a:t>
            </a:r>
          </a:p>
        </p:txBody>
      </p:sp>
      <p:sp>
        <p:nvSpPr>
          <p:cNvPr id="5" name="Объект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ru-RU" sz="2400"/>
            </a:lvl1pPr>
            <a:lvl2pPr marL="347472">
              <a:lnSpc>
                <a:spcPct val="100000"/>
              </a:lnSpc>
              <a:spcBef>
                <a:spcPts val="0"/>
              </a:spcBef>
              <a:defRPr lang="ru-RU" sz="2400"/>
            </a:lvl2pPr>
            <a:lvl3pPr marL="685800">
              <a:lnSpc>
                <a:spcPct val="100000"/>
              </a:lnSpc>
              <a:spcBef>
                <a:spcPts val="0"/>
              </a:spcBef>
              <a:defRPr lang="ru-RU" sz="2400"/>
            </a:lvl3pPr>
          </a:lstStyle>
          <a:p>
            <a:pPr lvl="0" rtl="0"/>
            <a:r>
              <a:rPr lang="ru-RU" dirty="0"/>
              <a:t>Текст слайда</a:t>
            </a:r>
          </a:p>
          <a:p>
            <a:pPr lvl="1" rtl="0"/>
            <a:r>
              <a:rPr lang="ru-RU" dirty="0"/>
              <a:t>Второй уровень</a:t>
            </a:r>
          </a:p>
          <a:p>
            <a:pPr lvl="2" rtl="0"/>
            <a:r>
              <a:rPr lang="ru-RU" dirty="0"/>
              <a:t>Третий уровень</a:t>
            </a:r>
          </a:p>
        </p:txBody>
      </p:sp>
      <p:sp>
        <p:nvSpPr>
          <p:cNvPr id="52" name="Рисунок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ru-RU" sz="1800"/>
            </a:lvl1pPr>
          </a:lstStyle>
          <a:p>
            <a:pPr lvl="0" rtl="0"/>
            <a:r>
              <a:rPr lang="ru-RU"/>
              <a:t>Щелкните, чтобы добавить рисунок</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32" name="Изображение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ru-RU"/>
            </a:defPPr>
          </a:lstStyle>
          <a:p>
            <a:pPr rtl="0"/>
            <a:endParaRPr lang="ru-RU" dirty="0"/>
          </a:p>
        </p:txBody>
      </p:sp>
      <p:sp>
        <p:nvSpPr>
          <p:cNvPr id="53" name="Полилиния: фигура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ru-RU"/>
            </a:defPPr>
          </a:lstStyle>
          <a:p>
            <a:pPr rtl="0"/>
            <a:endParaRPr lang="ru-RU" dirty="0"/>
          </a:p>
        </p:txBody>
      </p:sp>
      <p:sp>
        <p:nvSpPr>
          <p:cNvPr id="29" name="Полилиния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31" name="Полилиния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33" name="Изображение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ru-RU"/>
            </a:defPPr>
          </a:lstStyle>
          <a:p>
            <a:pPr rtl="0"/>
            <a:endParaRPr lang="ru-RU" dirty="0"/>
          </a:p>
        </p:txBody>
      </p:sp>
      <p:sp>
        <p:nvSpPr>
          <p:cNvPr id="2" name="Заголовок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ru-RU" sz="3600" b="1">
                <a:latin typeface="+mj-lt"/>
                <a:cs typeface="Arial" panose="020B0604020202020204" pitchFamily="34" charset="0"/>
              </a:defRPr>
            </a:lvl1pPr>
          </a:lstStyle>
          <a:p>
            <a:pPr rtl="0"/>
            <a:r>
              <a:rPr lang="ru-RU"/>
              <a:t>Заголовок слайда</a:t>
            </a:r>
          </a:p>
        </p:txBody>
      </p:sp>
      <p:sp>
        <p:nvSpPr>
          <p:cNvPr id="13" name="Объект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ru-RU" sz="1800"/>
            </a:lvl1pPr>
            <a:lvl2pPr>
              <a:spcBef>
                <a:spcPts val="1000"/>
              </a:spcBef>
              <a:defRPr lang="ru-RU" sz="1800"/>
            </a:lvl2pPr>
            <a:lvl3pPr>
              <a:spcBef>
                <a:spcPts val="1000"/>
              </a:spcBef>
              <a:defRPr lang="ru-RU" sz="1800"/>
            </a:lvl3pPr>
            <a:lvl4pPr>
              <a:spcBef>
                <a:spcPts val="1000"/>
              </a:spcBef>
              <a:defRPr lang="ru-RU" sz="1800"/>
            </a:lvl4pPr>
            <a:lvl5pPr>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Номер слайда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Сравнение 1">
    <p:spTree>
      <p:nvGrpSpPr>
        <p:cNvPr id="1" name=""/>
        <p:cNvGrpSpPr/>
        <p:nvPr/>
      </p:nvGrpSpPr>
      <p:grpSpPr>
        <a:xfrm>
          <a:off x="0" y="0"/>
          <a:ext cx="0" cy="0"/>
          <a:chOff x="0" y="0"/>
          <a:chExt cx="0" cy="0"/>
        </a:xfrm>
      </p:grpSpPr>
      <p:sp>
        <p:nvSpPr>
          <p:cNvPr id="20" name="Заголовок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ru-RU" sz="3600"/>
            </a:lvl1pPr>
          </a:lstStyle>
          <a:p>
            <a:pPr rtl="0"/>
            <a:r>
              <a:rPr lang="ru-RU"/>
              <a:t>Заголовок слайда</a:t>
            </a:r>
          </a:p>
        </p:txBody>
      </p:sp>
      <p:sp>
        <p:nvSpPr>
          <p:cNvPr id="11" name="Изображение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ru-RU"/>
            </a:defPPr>
          </a:lstStyle>
          <a:p>
            <a:pPr rtl="0"/>
            <a:endParaRPr lang="ru-RU" dirty="0"/>
          </a:p>
        </p:txBody>
      </p:sp>
      <p:pic>
        <p:nvPicPr>
          <p:cNvPr id="13" name="Изображение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Полилиния: фигура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ru-RU"/>
            </a:defPPr>
          </a:lstStyle>
          <a:p>
            <a:pPr rtl="0"/>
            <a:endParaRPr lang="ru-RU" dirty="0"/>
          </a:p>
        </p:txBody>
      </p:sp>
      <p:sp>
        <p:nvSpPr>
          <p:cNvPr id="17" name="Изображение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ru-RU"/>
            </a:defPPr>
          </a:lstStyle>
          <a:p>
            <a:pPr rtl="0"/>
            <a:endParaRPr lang="ru-RU" dirty="0"/>
          </a:p>
        </p:txBody>
      </p:sp>
      <p:pic>
        <p:nvPicPr>
          <p:cNvPr id="19" name="Изображение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Номер слайда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
        <p:nvSpPr>
          <p:cNvPr id="2" name="Объект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ru-RU" sz="2400"/>
            </a:lvl1pPr>
            <a:lvl2pPr marL="347472">
              <a:lnSpc>
                <a:spcPct val="100000"/>
              </a:lnSpc>
              <a:spcBef>
                <a:spcPts val="0"/>
              </a:spcBef>
              <a:defRPr lang="ru-RU" sz="2400"/>
            </a:lvl2pPr>
            <a:lvl3pPr marL="685800">
              <a:lnSpc>
                <a:spcPct val="100000"/>
              </a:lnSpc>
              <a:spcBef>
                <a:spcPts val="0"/>
              </a:spcBef>
              <a:defRPr lang="ru-RU" sz="2400"/>
            </a:lvl3pPr>
          </a:lstStyle>
          <a:p>
            <a:pPr lvl="0" rtl="0"/>
            <a:r>
              <a:rPr lang="ru-RU"/>
              <a:t>Текст слайда</a:t>
            </a:r>
          </a:p>
          <a:p>
            <a:pPr lvl="1" rtl="0"/>
            <a:r>
              <a:rPr lang="ru-RU"/>
              <a:t>Второй уровень</a:t>
            </a:r>
          </a:p>
          <a:p>
            <a:pPr lvl="2" rtl="0"/>
            <a:r>
              <a:rPr lang="ru-RU"/>
              <a:t>Третий уровень</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равнение 4">
    <p:spTree>
      <p:nvGrpSpPr>
        <p:cNvPr id="1" name=""/>
        <p:cNvGrpSpPr/>
        <p:nvPr/>
      </p:nvGrpSpPr>
      <p:grpSpPr>
        <a:xfrm>
          <a:off x="0" y="0"/>
          <a:ext cx="0" cy="0"/>
          <a:chOff x="0" y="0"/>
          <a:chExt cx="0" cy="0"/>
        </a:xfrm>
      </p:grpSpPr>
      <p:sp>
        <p:nvSpPr>
          <p:cNvPr id="27" name="Полилиния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8" name="Полилиния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4" name="Полилиния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6" name="Полилиния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0" name="Заголовок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ru-RU" sz="3600"/>
            </a:lvl1pPr>
          </a:lstStyle>
          <a:p>
            <a:pPr rtl="0"/>
            <a:r>
              <a:rPr lang="ru-RU" dirty="0"/>
              <a:t>Заголовок слайда</a:t>
            </a:r>
          </a:p>
        </p:txBody>
      </p:sp>
      <p:sp>
        <p:nvSpPr>
          <p:cNvPr id="19" name="Номер слайда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
        <p:nvSpPr>
          <p:cNvPr id="23" name="Объект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ru-RU" sz="1800"/>
            </a:lvl1pPr>
            <a:lvl2pPr marL="283464" indent="-283464">
              <a:spcBef>
                <a:spcPts val="1000"/>
              </a:spcBef>
              <a:defRPr lang="ru-RU" sz="1800"/>
            </a:lvl2pPr>
            <a:lvl3pPr marL="283464" indent="-283464">
              <a:spcBef>
                <a:spcPts val="1000"/>
              </a:spcBef>
              <a:defRPr lang="ru-RU" sz="1800"/>
            </a:lvl3pPr>
            <a:lvl4pPr marL="283464" indent="-283464">
              <a:spcBef>
                <a:spcPts val="1000"/>
              </a:spcBef>
              <a:defRPr lang="ru-RU" sz="1800"/>
            </a:lvl4pPr>
            <a:lvl5pPr marL="283464" indent="-283464">
              <a:spcBef>
                <a:spcPts val="1000"/>
              </a:spcBef>
              <a:defRPr lang="ru-RU" sz="1800"/>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25" name="Объект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ru-RU" sz="1800"/>
            </a:lvl1pPr>
            <a:lvl2pPr marL="283464" indent="-283464">
              <a:spcBef>
                <a:spcPts val="1000"/>
              </a:spcBef>
              <a:defRPr lang="ru-RU" sz="1800"/>
            </a:lvl2pPr>
            <a:lvl3pPr marL="283464" indent="-283464">
              <a:spcBef>
                <a:spcPts val="1000"/>
              </a:spcBef>
              <a:defRPr lang="ru-RU" sz="1800"/>
            </a:lvl3pPr>
            <a:lvl4pPr marL="283464" indent="-283464">
              <a:spcBef>
                <a:spcPts val="1000"/>
              </a:spcBef>
              <a:defRPr lang="ru-RU" sz="1800"/>
            </a:lvl4pPr>
            <a:lvl5pPr marL="283464" indent="-283464">
              <a:spcBef>
                <a:spcPts val="1000"/>
              </a:spcBef>
              <a:defRPr lang="ru-RU" sz="1800"/>
            </a:lvl5pPr>
          </a:lstStyle>
          <a:p>
            <a:pPr lvl="0" rtl="0"/>
            <a:r>
              <a:rPr lang="ru-RU" dirty="0"/>
              <a:t>Текст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ременная шкала 1">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34" name="Прямоугольник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sz="1600" dirty="0"/>
          </a:p>
        </p:txBody>
      </p:sp>
      <p:sp>
        <p:nvSpPr>
          <p:cNvPr id="2" name="Заголовок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ru-RU" sz="3600">
                <a:solidFill>
                  <a:schemeClr val="accent6"/>
                </a:solidFill>
              </a:defRPr>
            </a:lvl1pPr>
          </a:lstStyle>
          <a:p>
            <a:pPr rtl="0"/>
            <a:r>
              <a:rPr lang="ru-RU"/>
              <a:t>Заголовок слайда</a:t>
            </a:r>
          </a:p>
        </p:txBody>
      </p:sp>
      <p:sp>
        <p:nvSpPr>
          <p:cNvPr id="5" name="Объект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ru-RU" sz="1800"/>
            </a:lvl1pPr>
            <a:lvl2pPr marL="745236" indent="-342900">
              <a:spcBef>
                <a:spcPts val="1000"/>
              </a:spcBef>
              <a:buFont typeface="+mj-lt"/>
              <a:buAutoNum type="alphaLcPeriod"/>
              <a:defRPr lang="ru-RU" sz="1800"/>
            </a:lvl2pPr>
            <a:lvl3pPr marL="1202436" indent="-342900">
              <a:spcBef>
                <a:spcPts val="1000"/>
              </a:spcBef>
              <a:buFont typeface="+mj-lt"/>
              <a:buAutoNum type="arabicParenR"/>
              <a:defRPr lang="ru-RU" sz="1800"/>
            </a:lvl3pPr>
            <a:lvl4pPr marL="1659636" indent="-342900">
              <a:spcBef>
                <a:spcPts val="1000"/>
              </a:spcBef>
              <a:buFont typeface="+mj-lt"/>
              <a:buAutoNum type="alphaLcParenR"/>
              <a:defRPr lang="ru-RU" sz="1800"/>
            </a:lvl4pPr>
            <a:lvl5pPr indent="-283464">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p:txBody>
      </p:sp>
      <p:sp>
        <p:nvSpPr>
          <p:cNvPr id="3" name="Объект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ru-RU" sz="1800"/>
            </a:lvl1pPr>
            <a:lvl2pPr indent="-283464">
              <a:spcBef>
                <a:spcPts val="1000"/>
              </a:spcBef>
              <a:defRPr lang="ru-RU" sz="1800"/>
            </a:lvl2pPr>
            <a:lvl3pPr indent="-283464">
              <a:spcBef>
                <a:spcPts val="1000"/>
              </a:spcBef>
              <a:defRPr lang="ru-RU" sz="1800"/>
            </a:lvl3pPr>
            <a:lvl4pPr indent="-283464">
              <a:spcBef>
                <a:spcPts val="1000"/>
              </a:spcBef>
              <a:defRPr lang="ru-RU" sz="1800"/>
            </a:lvl4pPr>
            <a:lvl5pPr indent="-283464">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1" name="Рисунок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ru-RU" sz="1800"/>
            </a:lvl1pPr>
          </a:lstStyle>
          <a:p>
            <a:pPr lvl="0" rtl="0"/>
            <a:r>
              <a:rPr lang="ru-RU"/>
              <a:t>Щелкните, чтобы добавить рисунок</a:t>
            </a:r>
          </a:p>
        </p:txBody>
      </p:sp>
      <p:grpSp>
        <p:nvGrpSpPr>
          <p:cNvPr id="32" name="Группа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Полилиния: Фигура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21" name="Полилиния: Фигура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2" name="Полилиния: фигура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3" name="Изображение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grpSp>
      <p:sp>
        <p:nvSpPr>
          <p:cNvPr id="44" name="Номер слайда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водка 2">
    <p:spTree>
      <p:nvGrpSpPr>
        <p:cNvPr id="1" name=""/>
        <p:cNvGrpSpPr/>
        <p:nvPr/>
      </p:nvGrpSpPr>
      <p:grpSpPr>
        <a:xfrm>
          <a:off x="0" y="0"/>
          <a:ext cx="0" cy="0"/>
          <a:chOff x="0" y="0"/>
          <a:chExt cx="0" cy="0"/>
        </a:xfrm>
      </p:grpSpPr>
      <p:sp>
        <p:nvSpPr>
          <p:cNvPr id="5" name="Полилиния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ru-RU"/>
            </a:defPPr>
          </a:lstStyle>
          <a:p>
            <a:pPr rtl="0"/>
            <a:endParaRPr lang="ru-RU" dirty="0"/>
          </a:p>
        </p:txBody>
      </p:sp>
      <p:sp>
        <p:nvSpPr>
          <p:cNvPr id="26" name="Изображение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ru-RU"/>
            </a:defPPr>
          </a:lstStyle>
          <a:p>
            <a:pPr rtl="0"/>
            <a:endParaRPr lang="ru-RU" dirty="0"/>
          </a:p>
        </p:txBody>
      </p:sp>
      <p:sp>
        <p:nvSpPr>
          <p:cNvPr id="14" name="Полилиния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ru-RU"/>
            </a:defPPr>
          </a:lstStyle>
          <a:p>
            <a:pPr rtl="0"/>
            <a:endParaRPr lang="ru-RU" dirty="0"/>
          </a:p>
        </p:txBody>
      </p:sp>
      <p:pic>
        <p:nvPicPr>
          <p:cNvPr id="21" name="Изображение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Полилиния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ru-RU"/>
            </a:defPPr>
          </a:lstStyle>
          <a:p>
            <a:pPr rtl="0"/>
            <a:endParaRPr lang="ru-RU" dirty="0"/>
          </a:p>
        </p:txBody>
      </p:sp>
      <p:sp>
        <p:nvSpPr>
          <p:cNvPr id="2" name="Заголовок 1"/>
          <p:cNvSpPr>
            <a:spLocks noGrp="1"/>
          </p:cNvSpPr>
          <p:nvPr>
            <p:ph type="title"/>
          </p:nvPr>
        </p:nvSpPr>
        <p:spPr>
          <a:xfrm>
            <a:off x="914400" y="1057274"/>
            <a:ext cx="7843837" cy="1012782"/>
          </a:xfrm>
        </p:spPr>
        <p:txBody>
          <a:bodyPr tIns="0" bIns="0" rtlCol="0">
            <a:noAutofit/>
          </a:bodyPr>
          <a:lstStyle>
            <a:lvl1pPr algn="l">
              <a:lnSpc>
                <a:spcPct val="100000"/>
              </a:lnSpc>
              <a:defRPr lang="ru-RU" sz="3600" b="1"/>
            </a:lvl1pPr>
          </a:lstStyle>
          <a:p>
            <a:pPr rtl="0"/>
            <a:r>
              <a:rPr lang="ru-RU"/>
              <a:t>Образец заголовка</a:t>
            </a:r>
            <a:endParaRPr lang="ru-RU" dirty="0"/>
          </a:p>
        </p:txBody>
      </p:sp>
      <p:sp>
        <p:nvSpPr>
          <p:cNvPr id="30" name="Объект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ru-RU" sz="2400"/>
            </a:lvl1pPr>
            <a:lvl2pPr marL="347472">
              <a:lnSpc>
                <a:spcPct val="100000"/>
              </a:lnSpc>
              <a:spcBef>
                <a:spcPts val="0"/>
              </a:spcBef>
              <a:defRPr lang="ru-RU" sz="2400"/>
            </a:lvl2pPr>
            <a:lvl3pPr marL="685800">
              <a:lnSpc>
                <a:spcPct val="100000"/>
              </a:lnSpc>
              <a:spcBef>
                <a:spcPts val="0"/>
              </a:spcBef>
              <a:defRPr lang="ru-RU" sz="2400"/>
            </a:lvl3pPr>
          </a:lstStyle>
          <a:p>
            <a:pPr lvl="0" rtl="0"/>
            <a:r>
              <a:rPr lang="ru-RU"/>
              <a:t>Текст слайда</a:t>
            </a:r>
          </a:p>
          <a:p>
            <a:pPr lvl="1" rtl="0"/>
            <a:r>
              <a:rPr lang="ru-RU"/>
              <a:t>Второй уровень</a:t>
            </a:r>
          </a:p>
          <a:p>
            <a:pPr lvl="2" rtl="0"/>
            <a:r>
              <a:rPr lang="ru-RU"/>
              <a:t>Третий уровень</a:t>
            </a:r>
          </a:p>
        </p:txBody>
      </p:sp>
      <p:sp>
        <p:nvSpPr>
          <p:cNvPr id="10" name="Рисунок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ru-RU" sz="1800"/>
            </a:lvl1pPr>
          </a:lstStyle>
          <a:p>
            <a:pPr rtl="0"/>
            <a:r>
              <a:rPr lang="ru-RU"/>
              <a:t>Вставка рисунка</a:t>
            </a:r>
            <a:endParaRPr lang="ru-RU" dirty="0"/>
          </a:p>
        </p:txBody>
      </p:sp>
      <p:sp>
        <p:nvSpPr>
          <p:cNvPr id="20" name="Номер слайда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ru-RU" sz="1600">
                <a:latin typeface="+mj-lt"/>
              </a:defRPr>
            </a:lvl1pPr>
          </a:lstStyle>
          <a:p>
            <a:pPr rtl="0"/>
            <a:fld id="{48F63A3B-78C7-47BE-AE5E-E10140E04643}" type="slidenum">
              <a:rPr lang="ru-RU" smtClean="0"/>
              <a:pPr rtl="0"/>
              <a:t>‹№›</a:t>
            </a:fld>
            <a:endParaRPr lang="ru-RU"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Номер слайда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ru-RU" sz="1200">
                <a:solidFill>
                  <a:schemeClr val="accent6"/>
                </a:solidFill>
                <a:latin typeface="+mn-lt"/>
                <a:cs typeface="+mn-cs" panose="020B0604020202020204" pitchFamily="34" charset="0"/>
              </a:defRPr>
            </a:lvl1pPr>
          </a:lstStyle>
          <a:p>
            <a:fld id="{48F63A3B-78C7-47BE-AE5E-E10140E04643}" type="slidenum">
              <a:rPr lang="ru-RU" smtClean="0"/>
              <a:pPr/>
              <a:t>‹№›</a:t>
            </a:fld>
            <a:endParaRPr lang="ru-RU" dirty="0">
              <a:latin typeface="+mn-lt"/>
            </a:endParaRPr>
          </a:p>
        </p:txBody>
      </p:sp>
      <p:sp>
        <p:nvSpPr>
          <p:cNvPr id="2" name="Заголовок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ru-RU"/>
            </a:defPPr>
          </a:lstStyle>
          <a:p>
            <a:pPr rtl="0"/>
            <a:r>
              <a:rPr lang="ru-RU" dirty="0"/>
              <a:t>Образец заголовка</a:t>
            </a:r>
          </a:p>
        </p:txBody>
      </p:sp>
      <p:sp>
        <p:nvSpPr>
          <p:cNvPr id="3" name="Текст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ru-RU"/>
            </a:def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ru-RU"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ru-RU"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ru-RU"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ru-RU"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ru-RU"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ru-RU"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9pPr>
    </p:bodyStyle>
    <p:otherStyle>
      <a:defPPr>
        <a:defRPr lang="ru-RU"/>
      </a:defPPr>
      <a:lvl1pPr marL="0" algn="l" defTabSz="914400" rtl="0" eaLnBrk="1" latinLnBrk="0" hangingPunct="1">
        <a:defRPr lang="ru-RU" sz="1800" kern="1200">
          <a:solidFill>
            <a:schemeClr val="tx1"/>
          </a:solidFill>
          <a:latin typeface="+mn-cs"/>
          <a:ea typeface="+mn-ea"/>
          <a:cs typeface="+mn-cs"/>
        </a:defRPr>
      </a:lvl1pPr>
      <a:lvl2pPr marL="457200" algn="l" defTabSz="914400" rtl="0" eaLnBrk="1" latinLnBrk="0" hangingPunct="1">
        <a:defRPr lang="ru-RU" sz="1800" kern="1200">
          <a:solidFill>
            <a:schemeClr val="tx1"/>
          </a:solidFill>
          <a:latin typeface="+mn-cs"/>
          <a:ea typeface="+mn-ea"/>
          <a:cs typeface="+mn-cs"/>
        </a:defRPr>
      </a:lvl2pPr>
      <a:lvl3pPr marL="914400" algn="l" defTabSz="914400" rtl="0" eaLnBrk="1" latinLnBrk="0" hangingPunct="1">
        <a:defRPr lang="ru-RU" sz="1800" kern="1200">
          <a:solidFill>
            <a:schemeClr val="tx1"/>
          </a:solidFill>
          <a:latin typeface="+mn-cs"/>
          <a:ea typeface="+mn-ea"/>
          <a:cs typeface="+mn-cs"/>
        </a:defRPr>
      </a:lvl3pPr>
      <a:lvl4pPr marL="1371600" algn="l" defTabSz="914400" rtl="0" eaLnBrk="1" latinLnBrk="0" hangingPunct="1">
        <a:defRPr lang="ru-RU" sz="1800" kern="1200">
          <a:solidFill>
            <a:schemeClr val="tx1"/>
          </a:solidFill>
          <a:latin typeface="+mn-cs"/>
          <a:ea typeface="+mn-ea"/>
          <a:cs typeface="+mn-cs"/>
        </a:defRPr>
      </a:lvl4pPr>
      <a:lvl5pPr marL="1828800" algn="l" defTabSz="914400" rtl="0" eaLnBrk="1" latinLnBrk="0" hangingPunct="1">
        <a:defRPr lang="ru-RU" sz="1800" kern="1200">
          <a:solidFill>
            <a:schemeClr val="tx1"/>
          </a:solidFill>
          <a:latin typeface="+mn-cs"/>
          <a:ea typeface="+mn-ea"/>
          <a:cs typeface="+mn-cs"/>
        </a:defRPr>
      </a:lvl5pPr>
      <a:lvl6pPr marL="2286000" algn="l" defTabSz="914400" rtl="0" eaLnBrk="1" latinLnBrk="0" hangingPunct="1">
        <a:defRPr lang="ru-RU" sz="1800" kern="1200">
          <a:solidFill>
            <a:schemeClr val="tx1"/>
          </a:solidFill>
          <a:latin typeface="+mn-cs"/>
          <a:ea typeface="+mn-ea"/>
          <a:cs typeface="+mn-cs"/>
        </a:defRPr>
      </a:lvl6pPr>
      <a:lvl7pPr marL="2743200" algn="l" defTabSz="914400" rtl="0" eaLnBrk="1" latinLnBrk="0" hangingPunct="1">
        <a:defRPr lang="ru-RU" sz="1800" kern="1200">
          <a:solidFill>
            <a:schemeClr val="tx1"/>
          </a:solidFill>
          <a:latin typeface="+mn-cs"/>
          <a:ea typeface="+mn-ea"/>
          <a:cs typeface="+mn-cs"/>
        </a:defRPr>
      </a:lvl7pPr>
      <a:lvl8pPr marL="3200400" algn="l" defTabSz="914400" rtl="0" eaLnBrk="1" latinLnBrk="0" hangingPunct="1">
        <a:defRPr lang="ru-RU" sz="1800" kern="1200">
          <a:solidFill>
            <a:schemeClr val="tx1"/>
          </a:solidFill>
          <a:latin typeface="+mn-cs"/>
          <a:ea typeface="+mn-ea"/>
          <a:cs typeface="+mn-cs"/>
        </a:defRPr>
      </a:lvl8pPr>
      <a:lvl9pPr marL="3657600" algn="l" defTabSz="914400" rtl="0" eaLnBrk="1" latinLnBrk="0" hangingPunct="1">
        <a:defRPr lang="ru-RU"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07FF65-A536-F639-8591-ED024C223308}"/>
              </a:ext>
            </a:extLst>
          </p:cNvPr>
          <p:cNvSpPr>
            <a:spLocks noGrp="1"/>
          </p:cNvSpPr>
          <p:nvPr>
            <p:ph type="ctrTitle"/>
          </p:nvPr>
        </p:nvSpPr>
        <p:spPr>
          <a:xfrm>
            <a:off x="3222931" y="1"/>
            <a:ext cx="5746140" cy="4087284"/>
          </a:xfrm>
        </p:spPr>
        <p:txBody>
          <a:bodyPr rtlCol="0" anchor="ctr"/>
          <a:lstStyle>
            <a:defPPr>
              <a:defRPr lang="ru-RU"/>
            </a:defPPr>
          </a:lstStyle>
          <a:p>
            <a:pPr rtl="0"/>
            <a:r>
              <a:rPr lang="ru-RU" dirty="0"/>
              <a:t>Особливості комунікації з військовими</a:t>
            </a:r>
          </a:p>
        </p:txBody>
      </p:sp>
      <p:pic>
        <p:nvPicPr>
          <p:cNvPr id="6" name="Рисунок 5">
            <a:extLst>
              <a:ext uri="{FF2B5EF4-FFF2-40B4-BE49-F238E27FC236}">
                <a16:creationId xmlns:a16="http://schemas.microsoft.com/office/drawing/2014/main" id="{07D6841E-41F2-47C1-B9AD-20DCDDF4A5FA}"/>
              </a:ext>
            </a:extLst>
          </p:cNvPr>
          <p:cNvPicPr>
            <a:picLocks noChangeAspect="1"/>
          </p:cNvPicPr>
          <p:nvPr/>
        </p:nvPicPr>
        <p:blipFill>
          <a:blip r:embed="rId3"/>
          <a:stretch>
            <a:fillRect/>
          </a:stretch>
        </p:blipFill>
        <p:spPr>
          <a:xfrm>
            <a:off x="2461705" y="3580943"/>
            <a:ext cx="7268589" cy="3277057"/>
          </a:xfrm>
          <a:prstGeom prst="rect">
            <a:avLst/>
          </a:prstGeom>
        </p:spPr>
      </p:pic>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rtlCol="0"/>
          <a:lstStyle>
            <a:defPPr>
              <a:defRPr lang="ru-RU"/>
            </a:defPPr>
          </a:lstStyle>
          <a:p>
            <a:pPr rtl="0"/>
            <a:r>
              <a:rPr lang="ru-RU" dirty="0"/>
              <a:t>Дуже важливо не задавати питань:                </a:t>
            </a:r>
            <a:r>
              <a:rPr lang="ru-RU" dirty="0">
                <a:solidFill>
                  <a:srgbClr val="FF0000"/>
                </a:solidFill>
              </a:rPr>
              <a:t>(ТАБУ)</a:t>
            </a:r>
          </a:p>
        </p:txBody>
      </p:sp>
      <p:sp>
        <p:nvSpPr>
          <p:cNvPr id="4" name="Текст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331958"/>
            <a:ext cx="3195607" cy="3704266"/>
          </a:xfrm>
        </p:spPr>
        <p:txBody>
          <a:bodyPr rtlCol="0"/>
          <a:lstStyle>
            <a:defPPr>
              <a:defRPr lang="ru-RU"/>
            </a:defPPr>
          </a:lstStyle>
          <a:p>
            <a:pPr rtl="0"/>
            <a:endParaRPr lang="ru-RU" dirty="0"/>
          </a:p>
        </p:txBody>
      </p:sp>
      <p:sp>
        <p:nvSpPr>
          <p:cNvPr id="2" name="Номер слайда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10</a:t>
            </a:fld>
            <a:endParaRPr lang="ru-RU" dirty="0"/>
          </a:p>
        </p:txBody>
      </p:sp>
      <p:sp>
        <p:nvSpPr>
          <p:cNvPr id="7" name="Объект 6">
            <a:extLst>
              <a:ext uri="{FF2B5EF4-FFF2-40B4-BE49-F238E27FC236}">
                <a16:creationId xmlns:a16="http://schemas.microsoft.com/office/drawing/2014/main" id="{8703B678-9527-4F44-A4C2-BAFF11D5713E}"/>
              </a:ext>
            </a:extLst>
          </p:cNvPr>
          <p:cNvSpPr>
            <a:spLocks noGrp="1"/>
          </p:cNvSpPr>
          <p:nvPr>
            <p:ph sz="half" idx="1"/>
          </p:nvPr>
        </p:nvSpPr>
        <p:spPr/>
        <p:txBody>
          <a:bodyPr/>
          <a:lstStyle/>
          <a:p>
            <a:r>
              <a:rPr lang="ru-RU" sz="3200" dirty="0"/>
              <a:t>	Чи ти вбивав?</a:t>
            </a:r>
          </a:p>
          <a:p>
            <a:pPr marL="0" indent="0">
              <a:buNone/>
            </a:pPr>
            <a:r>
              <a:rPr lang="ru-RU" sz="3200" dirty="0"/>
              <a:t> </a:t>
            </a:r>
          </a:p>
          <a:p>
            <a:r>
              <a:rPr lang="ru-RU" sz="3200" dirty="0"/>
              <a:t>	Коли буде та перемога? </a:t>
            </a:r>
          </a:p>
          <a:p>
            <a:endParaRPr lang="ru-RU" sz="3200" dirty="0"/>
          </a:p>
          <a:p>
            <a:pPr marL="0" indent="0">
              <a:buNone/>
            </a:pPr>
            <a:r>
              <a:rPr lang="ru-RU" sz="3200" dirty="0"/>
              <a:t>         </a:t>
            </a:r>
            <a:r>
              <a:rPr lang="ru-RU" sz="3200" dirty="0">
                <a:solidFill>
                  <a:srgbClr val="FF0000"/>
                </a:solidFill>
              </a:rPr>
              <a:t>Веде до неправильної комунікації.</a:t>
            </a:r>
          </a:p>
          <a:p>
            <a:endParaRPr lang="ru-RU" dirty="0"/>
          </a:p>
        </p:txBody>
      </p:sp>
      <p:pic>
        <p:nvPicPr>
          <p:cNvPr id="11" name="Рисунок 10">
            <a:extLst>
              <a:ext uri="{FF2B5EF4-FFF2-40B4-BE49-F238E27FC236}">
                <a16:creationId xmlns:a16="http://schemas.microsoft.com/office/drawing/2014/main" id="{7886F7B7-2F28-422B-8CFF-D72BF0B438D9}"/>
              </a:ext>
            </a:extLst>
          </p:cNvPr>
          <p:cNvPicPr>
            <a:picLocks noChangeAspect="1"/>
          </p:cNvPicPr>
          <p:nvPr/>
        </p:nvPicPr>
        <p:blipFill>
          <a:blip r:embed="rId3"/>
          <a:stretch>
            <a:fillRect/>
          </a:stretch>
        </p:blipFill>
        <p:spPr>
          <a:xfrm>
            <a:off x="0" y="2120845"/>
            <a:ext cx="4889803" cy="4143707"/>
          </a:xfrm>
          <a:prstGeom prst="rect">
            <a:avLst/>
          </a:prstGeom>
        </p:spPr>
      </p:pic>
    </p:spTree>
    <p:extLst>
      <p:ext uri="{BB962C8B-B14F-4D97-AF65-F5344CB8AC3E}">
        <p14:creationId xmlns:p14="http://schemas.microsoft.com/office/powerpoint/2010/main" val="396999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rtlCol="0"/>
          <a:lstStyle>
            <a:defPPr>
              <a:defRPr lang="ru-RU"/>
            </a:defPPr>
          </a:lstStyle>
          <a:p>
            <a:pPr rtl="0"/>
            <a:r>
              <a:rPr lang="ru-RU" dirty="0"/>
              <a:t>А до чого може призвести ця неправильна комунікація?</a:t>
            </a:r>
          </a:p>
        </p:txBody>
      </p:sp>
      <p:sp>
        <p:nvSpPr>
          <p:cNvPr id="12" name="Объект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rtlCol="0">
            <a:normAutofit/>
          </a:bodyPr>
          <a:lstStyle>
            <a:defPPr>
              <a:defRPr lang="ru-RU"/>
            </a:defPPr>
          </a:lstStyle>
          <a:p>
            <a:pPr rtl="0"/>
            <a:r>
              <a:rPr lang="ru-RU" sz="2800" dirty="0"/>
              <a:t>самоізоляція, </a:t>
            </a:r>
          </a:p>
          <a:p>
            <a:pPr rtl="0"/>
            <a:r>
              <a:rPr lang="ru-RU" sz="2800" dirty="0"/>
              <a:t>це проблеми із поверненням в суспільство, </a:t>
            </a:r>
          </a:p>
          <a:p>
            <a:pPr rtl="0"/>
            <a:r>
              <a:rPr lang="ru-RU" sz="2800" dirty="0"/>
              <a:t>це проблеми з контактом в сім’ї, </a:t>
            </a:r>
          </a:p>
          <a:p>
            <a:pPr rtl="0"/>
            <a:r>
              <a:rPr lang="ru-RU" sz="2800" dirty="0"/>
              <a:t>проблеми з довірою. </a:t>
            </a:r>
          </a:p>
          <a:p>
            <a:pPr rtl="0"/>
            <a:r>
              <a:rPr lang="ru-RU" sz="2800" dirty="0"/>
              <a:t>розвиток посттравматичних стресових розладів. </a:t>
            </a:r>
          </a:p>
          <a:p>
            <a:pPr rtl="0"/>
            <a:endParaRPr lang="ru-RU" dirty="0"/>
          </a:p>
        </p:txBody>
      </p:sp>
      <p:sp>
        <p:nvSpPr>
          <p:cNvPr id="13" name="Объект 7">
            <a:extLst>
              <a:ext uri="{FF2B5EF4-FFF2-40B4-BE49-F238E27FC236}">
                <a16:creationId xmlns:a16="http://schemas.microsoft.com/office/drawing/2014/main" id="{0853098E-C088-D323-4BF2-987893F262F6}"/>
              </a:ext>
            </a:extLst>
          </p:cNvPr>
          <p:cNvSpPr>
            <a:spLocks noGrp="1"/>
          </p:cNvSpPr>
          <p:nvPr>
            <p:ph sz="half" idx="15"/>
          </p:nvPr>
        </p:nvSpPr>
        <p:spPr>
          <a:xfrm>
            <a:off x="7940842" y="2303028"/>
            <a:ext cx="4251158" cy="3961593"/>
          </a:xfrm>
        </p:spPr>
        <p:txBody>
          <a:bodyPr rtlCol="0">
            <a:normAutofit/>
          </a:bodyPr>
          <a:lstStyle>
            <a:defPPr>
              <a:defRPr lang="ru-RU"/>
            </a:defPPr>
          </a:lstStyle>
          <a:p>
            <a:pPr marL="0" indent="0" rtl="0">
              <a:buNone/>
            </a:pPr>
            <a:r>
              <a:rPr lang="ru-RU" sz="2800" dirty="0"/>
              <a:t>Тому що контакт з іншою людиною – це одна із найбазовіших речей, які допомагають нам, якщо він безпечний той контакт, подолати наслідки психотравми.</a:t>
            </a:r>
          </a:p>
        </p:txBody>
      </p:sp>
      <p:sp>
        <p:nvSpPr>
          <p:cNvPr id="2" name="Номер слайда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a:t>11</a:t>
            </a:fld>
            <a:endParaRPr lang="ru-RU" dirty="0"/>
          </a:p>
        </p:txBody>
      </p:sp>
    </p:spTree>
    <p:extLst>
      <p:ext uri="{BB962C8B-B14F-4D97-AF65-F5344CB8AC3E}">
        <p14:creationId xmlns:p14="http://schemas.microsoft.com/office/powerpoint/2010/main" val="249802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30A324-0737-F0DA-1F7D-10CBE06D7C3F}"/>
              </a:ext>
            </a:extLst>
          </p:cNvPr>
          <p:cNvSpPr>
            <a:spLocks noGrp="1"/>
          </p:cNvSpPr>
          <p:nvPr>
            <p:ph type="title"/>
          </p:nvPr>
        </p:nvSpPr>
        <p:spPr>
          <a:xfrm>
            <a:off x="285446" y="0"/>
            <a:ext cx="11417196" cy="1911927"/>
          </a:xfrm>
        </p:spPr>
        <p:txBody>
          <a:bodyPr rtlCol="0"/>
          <a:lstStyle>
            <a:defPPr>
              <a:defRPr lang="ru-RU"/>
            </a:defPPr>
          </a:lstStyle>
          <a:p>
            <a:pPr rtl="0"/>
            <a:r>
              <a:rPr lang="ru-RU" sz="2800" dirty="0"/>
              <a:t>Буває, що впадаємо в ступор, коли нам військовий щось пише чи ветеран, і ми не знаємо, що відповісти, ми мовчимо, це не є ОК.</a:t>
            </a:r>
          </a:p>
        </p:txBody>
      </p:sp>
      <p:sp>
        <p:nvSpPr>
          <p:cNvPr id="3" name="Номер слайда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12</a:t>
            </a:fld>
            <a:endParaRPr lang="ru-RU" dirty="0"/>
          </a:p>
        </p:txBody>
      </p:sp>
      <p:sp>
        <p:nvSpPr>
          <p:cNvPr id="6" name="Объект 5">
            <a:extLst>
              <a:ext uri="{FF2B5EF4-FFF2-40B4-BE49-F238E27FC236}">
                <a16:creationId xmlns:a16="http://schemas.microsoft.com/office/drawing/2014/main" id="{10C2DAA1-FB78-4B3C-A706-E4BCC7AC5B4E}"/>
              </a:ext>
            </a:extLst>
          </p:cNvPr>
          <p:cNvSpPr>
            <a:spLocks noGrp="1"/>
          </p:cNvSpPr>
          <p:nvPr>
            <p:ph sz="quarter" idx="4"/>
          </p:nvPr>
        </p:nvSpPr>
        <p:spPr>
          <a:xfrm>
            <a:off x="562062" y="2198645"/>
            <a:ext cx="11140580" cy="4529326"/>
          </a:xfrm>
        </p:spPr>
        <p:txBody>
          <a:bodyPr>
            <a:normAutofit/>
          </a:bodyPr>
          <a:lstStyle/>
          <a:p>
            <a:pPr marL="0" indent="0">
              <a:buNone/>
            </a:pPr>
            <a:r>
              <a:rPr lang="ru-RU" sz="2400" dirty="0"/>
              <a:t>•	Тут важливо бути щирим і </a:t>
            </a:r>
            <a:r>
              <a:rPr lang="ru-RU" sz="2400" dirty="0" err="1"/>
              <a:t>написати</a:t>
            </a:r>
            <a:r>
              <a:rPr lang="ru-RU" sz="2400" dirty="0"/>
              <a:t>: "знаєш, я не знаю, що тобі відповісти, </a:t>
            </a:r>
            <a:r>
              <a:rPr lang="ru-RU" sz="2400" b="1" dirty="0"/>
              <a:t>але я з тобою, я поруч</a:t>
            </a:r>
            <a:r>
              <a:rPr lang="ru-RU" sz="2400" dirty="0"/>
              <a:t>",-цим ми даємо словесно розуміння, що </a:t>
            </a:r>
            <a:r>
              <a:rPr lang="ru-RU" sz="2400" b="1" dirty="0"/>
              <a:t>ми є один в одного</a:t>
            </a:r>
            <a:r>
              <a:rPr lang="ru-RU" sz="2400" dirty="0"/>
              <a:t>, </a:t>
            </a:r>
            <a:r>
              <a:rPr lang="ru-RU" sz="2400" b="1" dirty="0"/>
              <a:t>в цієї людини</a:t>
            </a:r>
            <a:r>
              <a:rPr lang="ru-RU" sz="2400" dirty="0"/>
              <a:t>. </a:t>
            </a:r>
          </a:p>
          <a:p>
            <a:pPr marL="0" indent="0">
              <a:buNone/>
            </a:pPr>
            <a:r>
              <a:rPr lang="ru-RU" sz="2400" dirty="0"/>
              <a:t>•	Ми </a:t>
            </a:r>
            <a:r>
              <a:rPr lang="ru-RU" sz="2400" b="1" dirty="0"/>
              <a:t>можемо дякувати </a:t>
            </a:r>
            <a:r>
              <a:rPr lang="ru-RU" sz="2400" dirty="0"/>
              <a:t>за те, </a:t>
            </a:r>
            <a:r>
              <a:rPr lang="ru-RU" sz="2400" b="1" dirty="0"/>
              <a:t>що військовий </a:t>
            </a:r>
            <a:r>
              <a:rPr lang="ru-RU" sz="2400" dirty="0"/>
              <a:t>або ветеран </a:t>
            </a:r>
            <a:r>
              <a:rPr lang="ru-RU" sz="2400" b="1" dirty="0"/>
              <a:t>ділиться з нами </a:t>
            </a:r>
            <a:r>
              <a:rPr lang="ru-RU" sz="2400" dirty="0"/>
              <a:t>тим чи іншим.</a:t>
            </a:r>
          </a:p>
          <a:p>
            <a:pPr marL="0" indent="0">
              <a:buNone/>
            </a:pPr>
            <a:r>
              <a:rPr lang="ru-RU" sz="2400" dirty="0">
                <a:solidFill>
                  <a:srgbClr val="FF0000"/>
                </a:solidFill>
              </a:rPr>
              <a:t>•</a:t>
            </a:r>
            <a:r>
              <a:rPr lang="ru-RU" sz="2400" dirty="0"/>
              <a:t>	</a:t>
            </a:r>
            <a:r>
              <a:rPr lang="ru-RU" sz="2400" dirty="0">
                <a:solidFill>
                  <a:srgbClr val="FF0000"/>
                </a:solidFill>
              </a:rPr>
              <a:t>Ми точно не кажемо про те, що "я тебе розумію", якщо в нас за плечима нема бойового досвіду. </a:t>
            </a:r>
          </a:p>
          <a:p>
            <a:pPr marL="0" indent="0">
              <a:buNone/>
            </a:pPr>
            <a:r>
              <a:rPr lang="ru-RU" sz="2400" dirty="0"/>
              <a:t>•	Теж дуже важливо перший крок,-бо це про «не боятися». </a:t>
            </a:r>
          </a:p>
          <a:p>
            <a:pPr marL="0" indent="0">
              <a:buNone/>
            </a:pPr>
            <a:r>
              <a:rPr lang="ru-RU" sz="2400" dirty="0"/>
              <a:t>•	Розуміти, що зміни від бойового досвіду у військових є, але коли ми не маємо страху, то нам легше відповідно спілкуватися.</a:t>
            </a:r>
          </a:p>
          <a:p>
            <a:endParaRPr lang="ru-RU" dirty="0"/>
          </a:p>
        </p:txBody>
      </p:sp>
    </p:spTree>
    <p:extLst>
      <p:ext uri="{BB962C8B-B14F-4D97-AF65-F5344CB8AC3E}">
        <p14:creationId xmlns:p14="http://schemas.microsoft.com/office/powerpoint/2010/main" val="168621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EB689B-D789-483F-A029-F4385692E05D}"/>
              </a:ext>
            </a:extLst>
          </p:cNvPr>
          <p:cNvSpPr>
            <a:spLocks noGrp="1"/>
          </p:cNvSpPr>
          <p:nvPr>
            <p:ph type="title"/>
          </p:nvPr>
        </p:nvSpPr>
        <p:spPr>
          <a:xfrm>
            <a:off x="270164" y="1"/>
            <a:ext cx="10168311" cy="1454726"/>
          </a:xfrm>
        </p:spPr>
        <p:txBody>
          <a:bodyPr/>
          <a:lstStyle/>
          <a:p>
            <a:r>
              <a:rPr lang="ru-RU" sz="2800" dirty="0"/>
              <a:t>А якщо ми спілкуємося з військовослужбовцем, який зараз перебуває у зоні бойових дій?</a:t>
            </a:r>
          </a:p>
        </p:txBody>
      </p:sp>
      <p:sp>
        <p:nvSpPr>
          <p:cNvPr id="3" name="Номер слайда 2">
            <a:extLst>
              <a:ext uri="{FF2B5EF4-FFF2-40B4-BE49-F238E27FC236}">
                <a16:creationId xmlns:a16="http://schemas.microsoft.com/office/drawing/2014/main" id="{623C2275-C195-4BF4-8F61-6F3968394D16}"/>
              </a:ext>
            </a:extLst>
          </p:cNvPr>
          <p:cNvSpPr>
            <a:spLocks noGrp="1"/>
          </p:cNvSpPr>
          <p:nvPr>
            <p:ph type="sldNum" sz="quarter" idx="10"/>
          </p:nvPr>
        </p:nvSpPr>
        <p:spPr/>
        <p:txBody>
          <a:bodyPr/>
          <a:lstStyle/>
          <a:p>
            <a:pPr rtl="0"/>
            <a:fld id="{48F63A3B-78C7-47BE-AE5E-E10140E04643}" type="slidenum">
              <a:rPr lang="ru-RU" smtClean="0"/>
              <a:pPr rtl="0"/>
              <a:t>13</a:t>
            </a:fld>
            <a:endParaRPr lang="ru-RU" dirty="0"/>
          </a:p>
        </p:txBody>
      </p:sp>
      <p:sp>
        <p:nvSpPr>
          <p:cNvPr id="4" name="Объект 3">
            <a:extLst>
              <a:ext uri="{FF2B5EF4-FFF2-40B4-BE49-F238E27FC236}">
                <a16:creationId xmlns:a16="http://schemas.microsoft.com/office/drawing/2014/main" id="{E766C102-48DD-4664-A110-50176778EBC5}"/>
              </a:ext>
            </a:extLst>
          </p:cNvPr>
          <p:cNvSpPr>
            <a:spLocks noGrp="1"/>
          </p:cNvSpPr>
          <p:nvPr>
            <p:ph sz="half" idx="2"/>
          </p:nvPr>
        </p:nvSpPr>
        <p:spPr>
          <a:xfrm>
            <a:off x="270164" y="1620982"/>
            <a:ext cx="3969327" cy="5008418"/>
          </a:xfrm>
        </p:spPr>
        <p:txBody>
          <a:bodyPr>
            <a:normAutofit/>
          </a:bodyPr>
          <a:lstStyle/>
          <a:p>
            <a:r>
              <a:rPr lang="ru-RU" sz="2400" dirty="0"/>
              <a:t>-Ми </a:t>
            </a:r>
            <a:r>
              <a:rPr lang="ru-RU" sz="2400" b="1" dirty="0"/>
              <a:t>знаходимося в двох різних реальностях</a:t>
            </a:r>
            <a:r>
              <a:rPr lang="ru-RU" sz="2400" dirty="0"/>
              <a:t>, цивільний в одній реальності, військовий в іншій. </a:t>
            </a:r>
          </a:p>
          <a:p>
            <a:r>
              <a:rPr lang="ru-RU" sz="2400" dirty="0"/>
              <a:t>  По великому рахунку, найперше завдання на війні – це вижити. Відповідно, психіка та тіло кидає всі зусилля туди. За таких </a:t>
            </a:r>
            <a:r>
              <a:rPr lang="ru-RU" sz="2400" dirty="0" err="1"/>
              <a:t>обставин</a:t>
            </a:r>
            <a:r>
              <a:rPr lang="ru-RU" sz="2400" dirty="0"/>
              <a:t> може періодично втрачатися контакт з рідними.</a:t>
            </a:r>
          </a:p>
          <a:p>
            <a:endParaRPr lang="ru-RU" dirty="0"/>
          </a:p>
        </p:txBody>
      </p:sp>
      <p:sp>
        <p:nvSpPr>
          <p:cNvPr id="5" name="Объект 4">
            <a:extLst>
              <a:ext uri="{FF2B5EF4-FFF2-40B4-BE49-F238E27FC236}">
                <a16:creationId xmlns:a16="http://schemas.microsoft.com/office/drawing/2014/main" id="{C4584A5B-1B5C-49DD-814D-36A5CBFC4481}"/>
              </a:ext>
            </a:extLst>
          </p:cNvPr>
          <p:cNvSpPr>
            <a:spLocks noGrp="1"/>
          </p:cNvSpPr>
          <p:nvPr>
            <p:ph sz="quarter" idx="4"/>
          </p:nvPr>
        </p:nvSpPr>
        <p:spPr>
          <a:xfrm>
            <a:off x="4239491" y="1620982"/>
            <a:ext cx="4447309" cy="5008418"/>
          </a:xfrm>
        </p:spPr>
        <p:txBody>
          <a:bodyPr>
            <a:normAutofit/>
          </a:bodyPr>
          <a:lstStyle/>
          <a:p>
            <a:r>
              <a:rPr lang="ru-RU" dirty="0"/>
              <a:t> - </a:t>
            </a:r>
            <a:r>
              <a:rPr lang="ru-RU" sz="2400" dirty="0"/>
              <a:t>Коли військовий з передової виходить на зв’язок, розповідає, що там відбувається, ми включаємо </a:t>
            </a:r>
            <a:r>
              <a:rPr lang="ru-RU" sz="2400" b="1" dirty="0"/>
              <a:t>"активне слухання", </a:t>
            </a:r>
            <a:r>
              <a:rPr lang="ru-RU" sz="2400" dirty="0"/>
              <a:t>емпатію, </a:t>
            </a:r>
            <a:r>
              <a:rPr lang="ru-RU" sz="2400" dirty="0">
                <a:solidFill>
                  <a:srgbClr val="FF0000"/>
                </a:solidFill>
              </a:rPr>
              <a:t>не "ахкаємо", не "охкаєм", </a:t>
            </a:r>
            <a:r>
              <a:rPr lang="ru-RU" sz="2400" dirty="0"/>
              <a:t>не акцентуємо наскільки нам вже тут без нього погано, бо це </a:t>
            </a:r>
            <a:r>
              <a:rPr lang="ru-RU" sz="2400" b="1" dirty="0"/>
              <a:t>про його боєздатність</a:t>
            </a:r>
            <a:r>
              <a:rPr lang="ru-RU" sz="2400" dirty="0"/>
              <a:t>. Ми маємо бути підтримуючою людиною, </a:t>
            </a:r>
            <a:r>
              <a:rPr lang="ru-RU" sz="2400" b="1" dirty="0"/>
              <a:t>безпечною людиною</a:t>
            </a:r>
            <a:r>
              <a:rPr lang="ru-RU" dirty="0"/>
              <a:t>.</a:t>
            </a:r>
          </a:p>
        </p:txBody>
      </p:sp>
      <p:pic>
        <p:nvPicPr>
          <p:cNvPr id="7" name="Рисунок 6">
            <a:extLst>
              <a:ext uri="{FF2B5EF4-FFF2-40B4-BE49-F238E27FC236}">
                <a16:creationId xmlns:a16="http://schemas.microsoft.com/office/drawing/2014/main" id="{7F9DF58B-7B57-45E9-AE96-E845D22BB264}"/>
              </a:ext>
            </a:extLst>
          </p:cNvPr>
          <p:cNvPicPr>
            <a:picLocks noChangeAspect="1"/>
          </p:cNvPicPr>
          <p:nvPr/>
        </p:nvPicPr>
        <p:blipFill>
          <a:blip r:embed="rId2"/>
          <a:stretch>
            <a:fillRect/>
          </a:stretch>
        </p:blipFill>
        <p:spPr>
          <a:xfrm>
            <a:off x="8998526" y="3076046"/>
            <a:ext cx="3193473" cy="3781953"/>
          </a:xfrm>
          <a:prstGeom prst="rect">
            <a:avLst/>
          </a:prstGeom>
        </p:spPr>
      </p:pic>
    </p:spTree>
    <p:extLst>
      <p:ext uri="{BB962C8B-B14F-4D97-AF65-F5344CB8AC3E}">
        <p14:creationId xmlns:p14="http://schemas.microsoft.com/office/powerpoint/2010/main" val="36964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881D87-0743-42E4-A67F-D6AE655F3509}"/>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9898ABE5-21FB-43D4-915F-810C6C5416C8}"/>
              </a:ext>
            </a:extLst>
          </p:cNvPr>
          <p:cNvSpPr>
            <a:spLocks noGrp="1"/>
          </p:cNvSpPr>
          <p:nvPr>
            <p:ph sz="half" idx="2"/>
          </p:nvPr>
        </p:nvSpPr>
        <p:spPr>
          <a:xfrm>
            <a:off x="3460565" y="2180024"/>
            <a:ext cx="7965460" cy="3620703"/>
          </a:xfrm>
        </p:spPr>
        <p:txBody>
          <a:bodyPr>
            <a:noAutofit/>
          </a:bodyPr>
          <a:lstStyle/>
          <a:p>
            <a:pPr marL="0" indent="0" algn="r">
              <a:buNone/>
            </a:pPr>
            <a:r>
              <a:rPr lang="ru-RU" sz="2800" dirty="0"/>
              <a:t>Коли ми взагалі говоримо про безпеку, небезпеку, визначеність, невизначеність, то, по великому рахунку, вони знаходяться в більшій невизначеності тому, що вони не знають, що там. В той момент відбувається бій, чи він в той момент, можливо, поранений…оце постійне накручування думок воно є, і воно створює багато тривоги. Тому дуже важливо для тих, хто чекає, повертати собі це відчуття контролю в побуті, власне, у спілкуванні з тими людьми, хто є тут, в роботі, всюди.</a:t>
            </a:r>
          </a:p>
        </p:txBody>
      </p:sp>
      <p:sp>
        <p:nvSpPr>
          <p:cNvPr id="4" name="Номер слайда 3">
            <a:extLst>
              <a:ext uri="{FF2B5EF4-FFF2-40B4-BE49-F238E27FC236}">
                <a16:creationId xmlns:a16="http://schemas.microsoft.com/office/drawing/2014/main" id="{DD45EB38-D294-4A9F-B757-6BEA03D4856D}"/>
              </a:ext>
            </a:extLst>
          </p:cNvPr>
          <p:cNvSpPr>
            <a:spLocks noGrp="1"/>
          </p:cNvSpPr>
          <p:nvPr>
            <p:ph type="sldNum" sz="quarter" idx="10"/>
          </p:nvPr>
        </p:nvSpPr>
        <p:spPr/>
        <p:txBody>
          <a:bodyPr/>
          <a:lstStyle/>
          <a:p>
            <a:pPr rtl="0"/>
            <a:fld id="{48F63A3B-78C7-47BE-AE5E-E10140E04643}" type="slidenum">
              <a:rPr lang="ru-RU" smtClean="0"/>
              <a:pPr rtl="0"/>
              <a:t>14</a:t>
            </a:fld>
            <a:endParaRPr lang="ru-RU" dirty="0"/>
          </a:p>
        </p:txBody>
      </p:sp>
      <p:pic>
        <p:nvPicPr>
          <p:cNvPr id="6" name="Рисунок 5">
            <a:extLst>
              <a:ext uri="{FF2B5EF4-FFF2-40B4-BE49-F238E27FC236}">
                <a16:creationId xmlns:a16="http://schemas.microsoft.com/office/drawing/2014/main" id="{05348099-6541-424D-AFC2-93F00ABDB877}"/>
              </a:ext>
            </a:extLst>
          </p:cNvPr>
          <p:cNvPicPr>
            <a:picLocks noChangeAspect="1"/>
          </p:cNvPicPr>
          <p:nvPr/>
        </p:nvPicPr>
        <p:blipFill>
          <a:blip r:embed="rId2"/>
          <a:stretch>
            <a:fillRect/>
          </a:stretch>
        </p:blipFill>
        <p:spPr>
          <a:xfrm>
            <a:off x="0" y="0"/>
            <a:ext cx="13396197" cy="6858000"/>
          </a:xfrm>
          <a:prstGeom prst="rect">
            <a:avLst/>
          </a:prstGeom>
        </p:spPr>
      </p:pic>
      <p:sp>
        <p:nvSpPr>
          <p:cNvPr id="7" name="TextBox 6">
            <a:extLst>
              <a:ext uri="{FF2B5EF4-FFF2-40B4-BE49-F238E27FC236}">
                <a16:creationId xmlns:a16="http://schemas.microsoft.com/office/drawing/2014/main" id="{A8E256BA-305C-4C20-A19E-93A9FBE876BA}"/>
              </a:ext>
            </a:extLst>
          </p:cNvPr>
          <p:cNvSpPr txBox="1"/>
          <p:nvPr/>
        </p:nvSpPr>
        <p:spPr>
          <a:xfrm>
            <a:off x="145473" y="187037"/>
            <a:ext cx="12046527" cy="6247864"/>
          </a:xfrm>
          <a:prstGeom prst="rect">
            <a:avLst/>
          </a:prstGeom>
          <a:noFill/>
        </p:spPr>
        <p:txBody>
          <a:bodyPr wrap="square" rtlCol="0">
            <a:spAutoFit/>
          </a:bodyPr>
          <a:lstStyle/>
          <a:p>
            <a:r>
              <a:rPr lang="ru-RU" sz="4000" b="1" dirty="0">
                <a:solidFill>
                  <a:srgbClr val="FDFBF6"/>
                </a:solidFill>
              </a:rPr>
              <a:t>Коли ми взагалі говоримо про </a:t>
            </a:r>
            <a:r>
              <a:rPr lang="ru-RU" sz="3600" b="1" dirty="0">
                <a:solidFill>
                  <a:srgbClr val="FDFBF6"/>
                </a:solidFill>
              </a:rPr>
              <a:t>безпеку, небезпеку, визначеність, невизначеність</a:t>
            </a:r>
            <a:r>
              <a:rPr lang="ru-RU" sz="4000" b="1" dirty="0">
                <a:solidFill>
                  <a:srgbClr val="FDFBF6"/>
                </a:solidFill>
              </a:rPr>
              <a:t>, то по великому рахунку, вони знаходяться в більшій невизначеності: тому, що вони не знають, що там. В той момент відбувається бій, чи він в той момент, можливо, поранений…оце постійне накручування думок воно є, і воно створює багато тривоги. Тому дуже важливо для тих, хто чекає, повертати собі це відчуття контролю в побуті, власне, у спілкуванні з тими людьми, хто є тут, в роботі, всюди.</a:t>
            </a:r>
          </a:p>
        </p:txBody>
      </p:sp>
    </p:spTree>
    <p:extLst>
      <p:ext uri="{BB962C8B-B14F-4D97-AF65-F5344CB8AC3E}">
        <p14:creationId xmlns:p14="http://schemas.microsoft.com/office/powerpoint/2010/main" val="63365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C75C0-413D-4AB9-9270-63A2EC4D9ABD}"/>
              </a:ext>
            </a:extLst>
          </p:cNvPr>
          <p:cNvSpPr>
            <a:spLocks noGrp="1"/>
          </p:cNvSpPr>
          <p:nvPr>
            <p:ph type="title"/>
          </p:nvPr>
        </p:nvSpPr>
        <p:spPr>
          <a:xfrm>
            <a:off x="433111" y="1734795"/>
            <a:ext cx="6981083" cy="2162087"/>
          </a:xfrm>
        </p:spPr>
        <p:txBody>
          <a:bodyPr/>
          <a:lstStyle/>
          <a:p>
            <a:r>
              <a:rPr lang="ru-RU" sz="2400" dirty="0"/>
              <a:t>Військовослужбовці, які отримали поранення, і повернулися на лікування</a:t>
            </a:r>
            <a:br>
              <a:rPr lang="ru-RU" sz="2400" dirty="0"/>
            </a:br>
            <a:br>
              <a:rPr lang="ru-RU" sz="2400" dirty="0"/>
            </a:br>
            <a:r>
              <a:rPr lang="ru-RU" sz="2400" dirty="0"/>
              <a:t> чи є в них проблеми у спілкуванні з оточуючими, та </a:t>
            </a:r>
            <a:r>
              <a:rPr lang="ru-RU" sz="2400" dirty="0" err="1"/>
              <a:t>навпаки</a:t>
            </a:r>
            <a:r>
              <a:rPr lang="ru-RU" sz="2400" dirty="0"/>
              <a:t> в </a:t>
            </a:r>
            <a:r>
              <a:rPr lang="ru-RU" sz="2400" dirty="0" err="1"/>
              <a:t>цивільних</a:t>
            </a:r>
            <a:r>
              <a:rPr lang="ru-RU" sz="2400" dirty="0"/>
              <a:t> з військовими?</a:t>
            </a:r>
            <a:br>
              <a:rPr lang="ru-RU" dirty="0"/>
            </a:br>
            <a:endParaRPr lang="ru-RU" dirty="0"/>
          </a:p>
        </p:txBody>
      </p:sp>
      <p:sp>
        <p:nvSpPr>
          <p:cNvPr id="3" name="Объект 2">
            <a:extLst>
              <a:ext uri="{FF2B5EF4-FFF2-40B4-BE49-F238E27FC236}">
                <a16:creationId xmlns:a16="http://schemas.microsoft.com/office/drawing/2014/main" id="{748BBB0F-D9CE-458A-9139-494D6D96DBF9}"/>
              </a:ext>
            </a:extLst>
          </p:cNvPr>
          <p:cNvSpPr>
            <a:spLocks noGrp="1"/>
          </p:cNvSpPr>
          <p:nvPr>
            <p:ph idx="1"/>
          </p:nvPr>
        </p:nvSpPr>
        <p:spPr>
          <a:xfrm>
            <a:off x="433111" y="3555050"/>
            <a:ext cx="6981083" cy="3302949"/>
          </a:xfrm>
        </p:spPr>
        <p:txBody>
          <a:bodyPr>
            <a:noAutofit/>
          </a:bodyPr>
          <a:lstStyle/>
          <a:p>
            <a:r>
              <a:rPr lang="ru-RU" sz="2800" dirty="0"/>
              <a:t>Коли ми говоримо про поранених, вони є різні, візуально ми можемо бачити поранення, можемо не бачити. Багато зараз є військових з ампутаціями, тут дуже важливо розуміти, що маємо мати певні навички в комунікації, взагалі. У сприйнятті. </a:t>
            </a:r>
            <a:r>
              <a:rPr lang="ru-RU" sz="2800" b="1" dirty="0"/>
              <a:t>Це про толерантність</a:t>
            </a:r>
            <a:r>
              <a:rPr lang="ru-RU" sz="2800" dirty="0"/>
              <a:t>.</a:t>
            </a:r>
          </a:p>
        </p:txBody>
      </p:sp>
      <p:pic>
        <p:nvPicPr>
          <p:cNvPr id="14" name="Місце для зображення 13">
            <a:extLst>
              <a:ext uri="{FF2B5EF4-FFF2-40B4-BE49-F238E27FC236}">
                <a16:creationId xmlns:a16="http://schemas.microsoft.com/office/drawing/2014/main" id="{6940A704-A7C8-4C0A-8A6B-47925089753A}"/>
              </a:ext>
            </a:extLst>
          </p:cNvPr>
          <p:cNvPicPr>
            <a:picLocks noGrp="1" noChangeAspect="1"/>
          </p:cNvPicPr>
          <p:nvPr>
            <p:ph type="pic" sz="quarter" idx="11"/>
          </p:nvPr>
        </p:nvPicPr>
        <p:blipFill>
          <a:blip r:embed="rId2"/>
          <a:srcRect l="6356" r="6356"/>
          <a:stretch>
            <a:fillRect/>
          </a:stretch>
        </p:blipFill>
        <p:spPr/>
      </p:pic>
    </p:spTree>
    <p:extLst>
      <p:ext uri="{BB962C8B-B14F-4D97-AF65-F5344CB8AC3E}">
        <p14:creationId xmlns:p14="http://schemas.microsoft.com/office/powerpoint/2010/main" val="251043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E1BB800-8F96-4EDB-9177-1F0C3FCC7C46}"/>
              </a:ext>
            </a:extLst>
          </p:cNvPr>
          <p:cNvSpPr>
            <a:spLocks noGrp="1"/>
          </p:cNvSpPr>
          <p:nvPr>
            <p:ph type="title"/>
          </p:nvPr>
        </p:nvSpPr>
        <p:spPr>
          <a:xfrm>
            <a:off x="3460565" y="207818"/>
            <a:ext cx="7965461" cy="748146"/>
          </a:xfrm>
        </p:spPr>
        <p:txBody>
          <a:bodyPr/>
          <a:lstStyle/>
          <a:p>
            <a:r>
              <a:rPr lang="uk-UA" dirty="0"/>
              <a:t>КОММУНІКАЦІЯ</a:t>
            </a:r>
            <a:endParaRPr lang="ru-RU" dirty="0"/>
          </a:p>
        </p:txBody>
      </p:sp>
      <p:sp>
        <p:nvSpPr>
          <p:cNvPr id="6" name="Объект 5">
            <a:extLst>
              <a:ext uri="{FF2B5EF4-FFF2-40B4-BE49-F238E27FC236}">
                <a16:creationId xmlns:a16="http://schemas.microsoft.com/office/drawing/2014/main" id="{B2514056-DB13-4492-9171-14B2194634C9}"/>
              </a:ext>
            </a:extLst>
          </p:cNvPr>
          <p:cNvSpPr>
            <a:spLocks noGrp="1"/>
          </p:cNvSpPr>
          <p:nvPr>
            <p:ph sz="half" idx="2"/>
          </p:nvPr>
        </p:nvSpPr>
        <p:spPr>
          <a:xfrm>
            <a:off x="2556164" y="955964"/>
            <a:ext cx="9635836" cy="5902035"/>
          </a:xfrm>
        </p:spPr>
        <p:txBody>
          <a:bodyPr>
            <a:noAutofit/>
          </a:bodyPr>
          <a:lstStyle/>
          <a:p>
            <a:pPr marL="0" indent="0">
              <a:buNone/>
            </a:pPr>
            <a:r>
              <a:rPr lang="ru-RU" sz="2800" dirty="0"/>
              <a:t>1.	Першим чином, </a:t>
            </a:r>
            <a:r>
              <a:rPr lang="ru-RU" sz="2800" b="1" dirty="0"/>
              <a:t>не витріщатися</a:t>
            </a:r>
            <a:r>
              <a:rPr lang="ru-RU" sz="2800" dirty="0"/>
              <a:t>, бо ми часто можемо якось так дуже довго тримати погляд з увагою, це ставить в незручне становище людину. </a:t>
            </a:r>
          </a:p>
          <a:p>
            <a:pPr marL="0" indent="0">
              <a:buNone/>
            </a:pPr>
            <a:r>
              <a:rPr lang="ru-RU" sz="2800" dirty="0"/>
              <a:t>2.   </a:t>
            </a:r>
            <a:r>
              <a:rPr lang="ru-RU" sz="2800" b="1" dirty="0"/>
              <a:t>Не розпитувати</a:t>
            </a:r>
            <a:r>
              <a:rPr lang="ru-RU" sz="2800" dirty="0"/>
              <a:t>, чому нема руки чи чому нема ноги. </a:t>
            </a:r>
          </a:p>
          <a:p>
            <a:pPr marL="457200" indent="-457200">
              <a:buAutoNum type="arabicPeriod" startAt="3"/>
            </a:pPr>
            <a:r>
              <a:rPr lang="ru-RU" sz="2800" b="1" dirty="0"/>
              <a:t>Не жаліти</a:t>
            </a:r>
            <a:r>
              <a:rPr lang="ru-RU" sz="2800" dirty="0"/>
              <a:t>, власне-це поняття "не жаліти" вони відноситься до різних категорій, до тих, які повернулися- які вже є ветеранами; або до тих, які ще служать; і до поранених. Тому що </a:t>
            </a:r>
            <a:r>
              <a:rPr lang="ru-RU" sz="2800" b="1" dirty="0"/>
              <a:t>"жалість" – це дуже знецінююче відчуття</a:t>
            </a:r>
            <a:r>
              <a:rPr lang="ru-RU" sz="2800" dirty="0"/>
              <a:t>. Воно не дозволяє людині пройти ті випробування, які зараз перед нею стоять, а наше завдання, це підсилити себе і підсилити військового.</a:t>
            </a:r>
          </a:p>
          <a:p>
            <a:pPr marL="457200" indent="-457200">
              <a:buAutoNum type="arabicPeriod" startAt="3"/>
            </a:pPr>
            <a:r>
              <a:rPr lang="ru-RU" sz="2800" dirty="0"/>
              <a:t>Якщо ж ви пропонуєте допомогу, то обов’язково, перед тим варто запитати, чи потребує людина допомоги?</a:t>
            </a:r>
          </a:p>
        </p:txBody>
      </p:sp>
    </p:spTree>
    <p:extLst>
      <p:ext uri="{BB962C8B-B14F-4D97-AF65-F5344CB8AC3E}">
        <p14:creationId xmlns:p14="http://schemas.microsoft.com/office/powerpoint/2010/main" val="220819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2942E-6150-42D9-AA8D-9904787EB453}"/>
              </a:ext>
            </a:extLst>
          </p:cNvPr>
          <p:cNvSpPr>
            <a:spLocks noGrp="1"/>
          </p:cNvSpPr>
          <p:nvPr>
            <p:ph type="title"/>
          </p:nvPr>
        </p:nvSpPr>
        <p:spPr>
          <a:xfrm>
            <a:off x="433111" y="410781"/>
            <a:ext cx="6981083" cy="2638470"/>
          </a:xfrm>
        </p:spPr>
        <p:txBody>
          <a:bodyPr/>
          <a:lstStyle/>
          <a:p>
            <a:r>
              <a:rPr lang="ru-RU" b="0" dirty="0"/>
              <a:t>Так</a:t>
            </a:r>
            <a:r>
              <a:rPr lang="ru-RU" dirty="0"/>
              <a:t> обов’язково спочатку запитайте - </a:t>
            </a:r>
            <a:r>
              <a:rPr lang="ru-RU" dirty="0">
                <a:solidFill>
                  <a:srgbClr val="FF0000"/>
                </a:solidFill>
              </a:rPr>
              <a:t>не вирішуйте за військового</a:t>
            </a:r>
          </a:p>
        </p:txBody>
      </p:sp>
      <p:sp>
        <p:nvSpPr>
          <p:cNvPr id="3" name="Объект 2">
            <a:extLst>
              <a:ext uri="{FF2B5EF4-FFF2-40B4-BE49-F238E27FC236}">
                <a16:creationId xmlns:a16="http://schemas.microsoft.com/office/drawing/2014/main" id="{1ED809AB-B831-4BFA-AFF2-A0B030418C97}"/>
              </a:ext>
            </a:extLst>
          </p:cNvPr>
          <p:cNvSpPr>
            <a:spLocks noGrp="1"/>
          </p:cNvSpPr>
          <p:nvPr>
            <p:ph idx="1"/>
          </p:nvPr>
        </p:nvSpPr>
        <p:spPr>
          <a:xfrm>
            <a:off x="365850" y="3049251"/>
            <a:ext cx="6981083" cy="3808749"/>
          </a:xfrm>
        </p:spPr>
        <p:txBody>
          <a:bodyPr>
            <a:noAutofit/>
          </a:bodyPr>
          <a:lstStyle/>
          <a:p>
            <a:r>
              <a:rPr lang="ru-RU" sz="3150" dirty="0"/>
              <a:t>Тому, що часто жалість нам дозволяє все робити за людину; включати гіпертурботу, з позиції рідних це достатньо часто трапляється,- ми знову ж говоримо цьому "ні", бо це призводить до того, що ветеран чи військовий не може повноцінно повернутися в суспільство.</a:t>
            </a:r>
          </a:p>
        </p:txBody>
      </p:sp>
      <p:pic>
        <p:nvPicPr>
          <p:cNvPr id="6" name="Місце для зображення 5">
            <a:extLst>
              <a:ext uri="{FF2B5EF4-FFF2-40B4-BE49-F238E27FC236}">
                <a16:creationId xmlns:a16="http://schemas.microsoft.com/office/drawing/2014/main" id="{36D7E454-D52E-429B-9FF8-18451E126F19}"/>
              </a:ext>
            </a:extLst>
          </p:cNvPr>
          <p:cNvPicPr>
            <a:picLocks noGrp="1" noChangeAspect="1"/>
          </p:cNvPicPr>
          <p:nvPr>
            <p:ph type="pic" sz="quarter" idx="11"/>
          </p:nvPr>
        </p:nvPicPr>
        <p:blipFill>
          <a:blip r:embed="rId2"/>
          <a:srcRect l="29194" r="29194"/>
          <a:stretch>
            <a:fillRect/>
          </a:stretch>
        </p:blipFill>
        <p:spPr>
          <a:xfrm>
            <a:off x="7346933" y="410780"/>
            <a:ext cx="4344695" cy="6447220"/>
          </a:xfrm>
        </p:spPr>
      </p:pic>
    </p:spTree>
    <p:extLst>
      <p:ext uri="{BB962C8B-B14F-4D97-AF65-F5344CB8AC3E}">
        <p14:creationId xmlns:p14="http://schemas.microsoft.com/office/powerpoint/2010/main" val="315264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FDFD7F-E8B5-468E-BD84-7817C198FC2C}"/>
              </a:ext>
            </a:extLst>
          </p:cNvPr>
          <p:cNvSpPr>
            <a:spLocks noGrp="1"/>
          </p:cNvSpPr>
          <p:nvPr>
            <p:ph type="ctrTitle"/>
          </p:nvPr>
        </p:nvSpPr>
        <p:spPr/>
        <p:txBody>
          <a:bodyPr/>
          <a:lstStyle/>
          <a:p>
            <a:endParaRPr lang="ru-RU" dirty="0"/>
          </a:p>
        </p:txBody>
      </p:sp>
      <p:pic>
        <p:nvPicPr>
          <p:cNvPr id="4" name="Рисунок 3">
            <a:extLst>
              <a:ext uri="{FF2B5EF4-FFF2-40B4-BE49-F238E27FC236}">
                <a16:creationId xmlns:a16="http://schemas.microsoft.com/office/drawing/2014/main" id="{EC71032E-FDD5-445E-92AF-103AD9148A9B}"/>
              </a:ext>
            </a:extLst>
          </p:cNvPr>
          <p:cNvPicPr>
            <a:picLocks noChangeAspect="1"/>
          </p:cNvPicPr>
          <p:nvPr/>
        </p:nvPicPr>
        <p:blipFill>
          <a:blip r:embed="rId2"/>
          <a:stretch>
            <a:fillRect/>
          </a:stretch>
        </p:blipFill>
        <p:spPr>
          <a:xfrm>
            <a:off x="460933" y="1"/>
            <a:ext cx="9866785" cy="5486398"/>
          </a:xfrm>
          <a:prstGeom prst="rect">
            <a:avLst/>
          </a:prstGeom>
        </p:spPr>
      </p:pic>
      <p:sp>
        <p:nvSpPr>
          <p:cNvPr id="5" name="TextBox 4">
            <a:extLst>
              <a:ext uri="{FF2B5EF4-FFF2-40B4-BE49-F238E27FC236}">
                <a16:creationId xmlns:a16="http://schemas.microsoft.com/office/drawing/2014/main" id="{6F5E844F-F266-479E-8782-B03066F84A40}"/>
              </a:ext>
            </a:extLst>
          </p:cNvPr>
          <p:cNvSpPr txBox="1"/>
          <p:nvPr/>
        </p:nvSpPr>
        <p:spPr>
          <a:xfrm>
            <a:off x="665018" y="374073"/>
            <a:ext cx="4135582" cy="2308324"/>
          </a:xfrm>
          <a:prstGeom prst="rect">
            <a:avLst/>
          </a:prstGeom>
          <a:noFill/>
        </p:spPr>
        <p:txBody>
          <a:bodyPr wrap="square" rtlCol="0">
            <a:spAutoFit/>
          </a:bodyPr>
          <a:lstStyle/>
          <a:p>
            <a:r>
              <a:rPr lang="ru-RU" sz="3600" b="1" dirty="0">
                <a:solidFill>
                  <a:srgbClr val="290BBF"/>
                </a:solidFill>
                <a:latin typeface="+mj-lt"/>
              </a:rPr>
              <a:t>А ЯКЩО ГОВОРИТИ ПРО ТИХ, ХТО З ПОЛОНУ?</a:t>
            </a:r>
          </a:p>
        </p:txBody>
      </p:sp>
      <p:sp>
        <p:nvSpPr>
          <p:cNvPr id="6" name="TextBox 5">
            <a:extLst>
              <a:ext uri="{FF2B5EF4-FFF2-40B4-BE49-F238E27FC236}">
                <a16:creationId xmlns:a16="http://schemas.microsoft.com/office/drawing/2014/main" id="{406B78A1-9522-4952-8D11-169E9496054B}"/>
              </a:ext>
            </a:extLst>
          </p:cNvPr>
          <p:cNvSpPr txBox="1"/>
          <p:nvPr/>
        </p:nvSpPr>
        <p:spPr>
          <a:xfrm>
            <a:off x="1614055" y="5553221"/>
            <a:ext cx="8963890" cy="1077218"/>
          </a:xfrm>
          <a:prstGeom prst="rect">
            <a:avLst/>
          </a:prstGeom>
          <a:noFill/>
        </p:spPr>
        <p:txBody>
          <a:bodyPr wrap="square" rtlCol="0">
            <a:spAutoFit/>
          </a:bodyPr>
          <a:lstStyle/>
          <a:p>
            <a:r>
              <a:rPr lang="ru-RU" sz="3200" b="1" dirty="0">
                <a:solidFill>
                  <a:schemeClr val="bg1"/>
                </a:solidFill>
                <a:latin typeface="+mj-lt"/>
              </a:rPr>
              <a:t>Чи маємо право у якийсь момент в них про це запитувати?</a:t>
            </a:r>
          </a:p>
        </p:txBody>
      </p:sp>
    </p:spTree>
    <p:extLst>
      <p:ext uri="{BB962C8B-B14F-4D97-AF65-F5344CB8AC3E}">
        <p14:creationId xmlns:p14="http://schemas.microsoft.com/office/powerpoint/2010/main" val="356853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9D22C5-0C9E-B582-A8FE-B45E70A01E7F}"/>
              </a:ext>
            </a:extLst>
          </p:cNvPr>
          <p:cNvSpPr>
            <a:spLocks noGrp="1"/>
          </p:cNvSpPr>
          <p:nvPr>
            <p:ph type="ctrTitle"/>
          </p:nvPr>
        </p:nvSpPr>
        <p:spPr>
          <a:xfrm>
            <a:off x="166256" y="0"/>
            <a:ext cx="5320144" cy="623455"/>
          </a:xfrm>
        </p:spPr>
        <p:txBody>
          <a:bodyPr rtlCol="0"/>
          <a:lstStyle>
            <a:defPPr>
              <a:defRPr lang="ru-RU"/>
            </a:defPPr>
          </a:lstStyle>
          <a:p>
            <a:pPr rtl="0"/>
            <a:r>
              <a:rPr lang="ru-RU" dirty="0"/>
              <a:t>Насправді, ні.</a:t>
            </a:r>
          </a:p>
        </p:txBody>
      </p:sp>
      <p:sp>
        <p:nvSpPr>
          <p:cNvPr id="3" name="Подзаголовок 2">
            <a:extLst>
              <a:ext uri="{FF2B5EF4-FFF2-40B4-BE49-F238E27FC236}">
                <a16:creationId xmlns:a16="http://schemas.microsoft.com/office/drawing/2014/main" id="{D8B5CEF2-E667-BBB5-2EA6-C06F93B6DE12}"/>
              </a:ext>
            </a:extLst>
          </p:cNvPr>
          <p:cNvSpPr>
            <a:spLocks noGrp="1"/>
          </p:cNvSpPr>
          <p:nvPr>
            <p:ph type="subTitle" idx="1"/>
          </p:nvPr>
        </p:nvSpPr>
        <p:spPr>
          <a:xfrm>
            <a:off x="166256" y="623455"/>
            <a:ext cx="11575471" cy="5881254"/>
          </a:xfrm>
        </p:spPr>
        <p:txBody>
          <a:bodyPr rtlCol="0">
            <a:normAutofit/>
          </a:bodyPr>
          <a:lstStyle>
            <a:defPPr>
              <a:defRPr lang="ru-RU"/>
            </a:defPPr>
          </a:lstStyle>
          <a:p>
            <a:pPr rtl="0"/>
            <a:endParaRPr lang="ru-RU" sz="3200" dirty="0"/>
          </a:p>
          <a:p>
            <a:pPr rtl="0"/>
            <a:r>
              <a:rPr lang="ru-RU" sz="3200" dirty="0"/>
              <a:t>•	Ми можемо лише бути поруч. </a:t>
            </a:r>
          </a:p>
          <a:p>
            <a:pPr rtl="0"/>
            <a:endParaRPr lang="ru-RU" sz="3200" dirty="0"/>
          </a:p>
          <a:p>
            <a:pPr rtl="0"/>
            <a:r>
              <a:rPr lang="ru-RU" sz="3200" dirty="0"/>
              <a:t>•	Ми маємо розуміти те що базові якісь речі: особисті межі людини були порушені; Знову ж таки, якщо людина </a:t>
            </a:r>
            <a:r>
              <a:rPr lang="ru-RU" sz="3200" b="1" dirty="0"/>
              <a:t>хоче</a:t>
            </a:r>
            <a:r>
              <a:rPr lang="ru-RU" sz="3200" dirty="0"/>
              <a:t> </a:t>
            </a:r>
            <a:r>
              <a:rPr lang="ru-RU" sz="3200" b="1" dirty="0"/>
              <a:t>розповісти</a:t>
            </a:r>
            <a:r>
              <a:rPr lang="ru-RU" sz="3200" dirty="0"/>
              <a:t> про те, що вона пережила- вона про це розповість; але випитувати, тиснути не варто; більше того- люди, які були в полоні, вони дуже гостро реагують певний період часу після звільнення на </a:t>
            </a:r>
            <a:r>
              <a:rPr lang="ru-RU" sz="3200" b="1" dirty="0"/>
              <a:t>тиск</a:t>
            </a:r>
            <a:r>
              <a:rPr lang="ru-RU" sz="3200" dirty="0"/>
              <a:t>- тому наше завдання в сім’ї, в побуті створити максимально </a:t>
            </a:r>
            <a:r>
              <a:rPr lang="ru-RU" sz="3200" b="1" dirty="0"/>
              <a:t>безпечний простір</a:t>
            </a:r>
            <a:r>
              <a:rPr lang="ru-RU" sz="3200" dirty="0"/>
              <a:t>, </a:t>
            </a:r>
            <a:r>
              <a:rPr lang="ru-RU" sz="3200" b="1" dirty="0"/>
              <a:t>безпечну атмосферу.</a:t>
            </a:r>
          </a:p>
          <a:p>
            <a:pPr rtl="0"/>
            <a:endParaRPr lang="ru-RU" dirty="0"/>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21072-4A77-DB4D-DF41-58EADB7DA94E}"/>
              </a:ext>
            </a:extLst>
          </p:cNvPr>
          <p:cNvSpPr>
            <a:spLocks noGrp="1"/>
          </p:cNvSpPr>
          <p:nvPr>
            <p:ph type="title"/>
          </p:nvPr>
        </p:nvSpPr>
        <p:spPr>
          <a:xfrm>
            <a:off x="914400" y="1205345"/>
            <a:ext cx="6583680" cy="1383286"/>
          </a:xfrm>
        </p:spPr>
        <p:txBody>
          <a:bodyPr rtlCol="0"/>
          <a:lstStyle>
            <a:defPPr>
              <a:defRPr lang="ru-RU"/>
            </a:defPPr>
          </a:lstStyle>
          <a:p>
            <a:pPr rtl="0"/>
            <a:r>
              <a:rPr lang="ru-RU" dirty="0"/>
              <a:t>Чи доводилось вам відчувати зніяковіння поруч з військовим/-ою?</a:t>
            </a:r>
          </a:p>
        </p:txBody>
      </p:sp>
      <p:sp>
        <p:nvSpPr>
          <p:cNvPr id="3" name="Объект 2">
            <a:extLst>
              <a:ext uri="{FF2B5EF4-FFF2-40B4-BE49-F238E27FC236}">
                <a16:creationId xmlns:a16="http://schemas.microsoft.com/office/drawing/2014/main" id="{D4D22962-3C7F-E480-5C35-7F4860A098E1}"/>
              </a:ext>
            </a:extLst>
          </p:cNvPr>
          <p:cNvSpPr>
            <a:spLocks noGrp="1"/>
          </p:cNvSpPr>
          <p:nvPr>
            <p:ph idx="1"/>
          </p:nvPr>
        </p:nvSpPr>
        <p:spPr>
          <a:xfrm>
            <a:off x="311727" y="2834640"/>
            <a:ext cx="7419109" cy="3207344"/>
          </a:xfrm>
        </p:spPr>
        <p:txBody>
          <a:bodyPr rtlCol="0">
            <a:normAutofit/>
          </a:bodyPr>
          <a:lstStyle>
            <a:defPPr>
              <a:defRPr lang="ru-RU"/>
            </a:defPPr>
          </a:lstStyle>
          <a:p>
            <a:pPr rtl="0"/>
            <a:r>
              <a:rPr lang="ru-RU" sz="2800" dirty="0"/>
              <a:t>Коли ви не знали що і як казати?</a:t>
            </a:r>
          </a:p>
          <a:p>
            <a:pPr rtl="0"/>
            <a:r>
              <a:rPr lang="ru-RU" sz="2800" dirty="0"/>
              <a:t>Як правильно спілкуватися з військовослужбовцями і поводити себе з рідними, які повернулися із зони бойових дій чи з полону.</a:t>
            </a:r>
          </a:p>
        </p:txBody>
      </p:sp>
      <p:sp>
        <p:nvSpPr>
          <p:cNvPr id="4" name="Номер слайда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2</a:t>
            </a:fld>
            <a:endParaRPr lang="ru-RU" dirty="0"/>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D35370D-43FD-4A69-B48C-95CF2981E171}"/>
              </a:ext>
            </a:extLst>
          </p:cNvPr>
          <p:cNvSpPr>
            <a:spLocks noGrp="1"/>
          </p:cNvSpPr>
          <p:nvPr>
            <p:ph type="sldNum" sz="quarter" idx="12"/>
          </p:nvPr>
        </p:nvSpPr>
        <p:spPr/>
        <p:txBody>
          <a:bodyPr/>
          <a:lstStyle/>
          <a:p>
            <a:fld id="{48F63A3B-78C7-47BE-AE5E-E10140E04643}" type="slidenum">
              <a:rPr lang="ru-RU" smtClean="0"/>
              <a:pPr/>
              <a:t>20</a:t>
            </a:fld>
            <a:endParaRPr lang="ru-RU" dirty="0">
              <a:latin typeface="+mn-lt"/>
            </a:endParaRPr>
          </a:p>
        </p:txBody>
      </p:sp>
      <p:sp>
        <p:nvSpPr>
          <p:cNvPr id="3" name="Прямоугольник 2">
            <a:extLst>
              <a:ext uri="{FF2B5EF4-FFF2-40B4-BE49-F238E27FC236}">
                <a16:creationId xmlns:a16="http://schemas.microsoft.com/office/drawing/2014/main" id="{E358C60C-8B2B-4800-A021-3BB1B108DEC9}"/>
              </a:ext>
            </a:extLst>
          </p:cNvPr>
          <p:cNvSpPr/>
          <p:nvPr/>
        </p:nvSpPr>
        <p:spPr>
          <a:xfrm>
            <a:off x="602673" y="457200"/>
            <a:ext cx="11076709" cy="5078313"/>
          </a:xfrm>
          <a:prstGeom prst="rect">
            <a:avLst/>
          </a:prstGeom>
          <a:noFill/>
        </p:spPr>
        <p:txBody>
          <a:bodyPr wrap="square" lIns="91440" tIns="45720" rIns="91440" bIns="45720">
            <a:spAutoFit/>
          </a:bodyPr>
          <a:lstStyle/>
          <a:p>
            <a:pPr algn="ctr"/>
            <a:r>
              <a:rPr lang="ru-RU" sz="3600" b="0" cap="none" spc="0" dirty="0">
                <a:ln w="0"/>
                <a:solidFill>
                  <a:srgbClr val="290BBF"/>
                </a:solidFill>
                <a:effectLst>
                  <a:outerShdw blurRad="38100" dist="19050" dir="2700000" algn="tl" rotWithShape="0">
                    <a:schemeClr val="dk1">
                      <a:alpha val="40000"/>
                    </a:schemeClr>
                  </a:outerShdw>
                </a:effectLst>
              </a:rPr>
              <a:t>Коли військовий повертається -в нього є певні зміни,</a:t>
            </a:r>
          </a:p>
          <a:p>
            <a:pPr algn="ctr"/>
            <a:r>
              <a:rPr lang="ru-RU" sz="3600" b="0" cap="none" spc="0" dirty="0">
                <a:ln w="0"/>
                <a:solidFill>
                  <a:srgbClr val="290BBF"/>
                </a:solidFill>
                <a:effectLst>
                  <a:outerShdw blurRad="38100" dist="19050" dir="2700000" algn="tl" rotWithShape="0">
                    <a:schemeClr val="dk1">
                      <a:alpha val="40000"/>
                    </a:schemeClr>
                  </a:outerShdw>
                </a:effectLst>
              </a:rPr>
              <a:t> він має страх, як ці зміни будуть сприйняті сім’єю, суспільством; є зміни цінностей, </a:t>
            </a:r>
          </a:p>
          <a:p>
            <a:pPr algn="ctr"/>
            <a:r>
              <a:rPr lang="ru-RU" sz="3600" b="0" cap="none" spc="0" dirty="0">
                <a:ln w="0"/>
                <a:solidFill>
                  <a:srgbClr val="290BBF"/>
                </a:solidFill>
                <a:effectLst>
                  <a:outerShdw blurRad="38100" dist="19050" dir="2700000" algn="tl" rotWithShape="0">
                    <a:schemeClr val="dk1">
                      <a:alpha val="40000"/>
                    </a:schemeClr>
                  </a:outerShdw>
                </a:effectLst>
              </a:rPr>
              <a:t>зовсім інше сприйняття світу може бути, від того він йде (метафорично) в один куток, дружина теж переживаючи страхи, свої зміни, які сформувалися в процесі чекання, - йде в інший куток. Ці двоє людей в різних кінцях кімнати-тому, власне наше завдання повернути цих двох людей обличчям до обличчя.</a:t>
            </a:r>
          </a:p>
        </p:txBody>
      </p:sp>
    </p:spTree>
    <p:extLst>
      <p:ext uri="{BB962C8B-B14F-4D97-AF65-F5344CB8AC3E}">
        <p14:creationId xmlns:p14="http://schemas.microsoft.com/office/powerpoint/2010/main" val="3358305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E280E06-4B5E-4C21-8500-9C70688BD4AF}"/>
              </a:ext>
            </a:extLst>
          </p:cNvPr>
          <p:cNvSpPr>
            <a:spLocks noGrp="1"/>
          </p:cNvSpPr>
          <p:nvPr>
            <p:ph type="ctrTitle"/>
          </p:nvPr>
        </p:nvSpPr>
        <p:spPr>
          <a:xfrm>
            <a:off x="2701636" y="457201"/>
            <a:ext cx="6463146" cy="3574472"/>
          </a:xfrm>
        </p:spPr>
        <p:txBody>
          <a:bodyPr/>
          <a:lstStyle/>
          <a:p>
            <a:r>
              <a:rPr lang="ru-RU" sz="3200" dirty="0"/>
              <a:t>Тобто важливо не замовчувати проблеми, а говорити про них</a:t>
            </a:r>
            <a:br>
              <a:rPr lang="ru-RU" sz="3200" dirty="0"/>
            </a:br>
            <a:br>
              <a:rPr lang="ru-RU" sz="3200" dirty="0"/>
            </a:br>
            <a:r>
              <a:rPr lang="ru-RU" sz="3200" dirty="0"/>
              <a:t> якщо не можливо один з одним, то тоді до спеціаліста звертатися?</a:t>
            </a:r>
          </a:p>
        </p:txBody>
      </p:sp>
      <p:sp>
        <p:nvSpPr>
          <p:cNvPr id="2" name="Номер слайда 1">
            <a:extLst>
              <a:ext uri="{FF2B5EF4-FFF2-40B4-BE49-F238E27FC236}">
                <a16:creationId xmlns:a16="http://schemas.microsoft.com/office/drawing/2014/main" id="{62DE8930-9078-452C-8E34-431C4CC2164D}"/>
              </a:ext>
            </a:extLst>
          </p:cNvPr>
          <p:cNvSpPr>
            <a:spLocks noGrp="1"/>
          </p:cNvSpPr>
          <p:nvPr>
            <p:ph type="sldNum" sz="quarter" idx="4294967295"/>
          </p:nvPr>
        </p:nvSpPr>
        <p:spPr>
          <a:xfrm>
            <a:off x="11204575" y="457200"/>
            <a:ext cx="987425" cy="244475"/>
          </a:xfrm>
        </p:spPr>
        <p:txBody>
          <a:bodyPr/>
          <a:lstStyle/>
          <a:p>
            <a:fld id="{48F63A3B-78C7-47BE-AE5E-E10140E04643}" type="slidenum">
              <a:rPr lang="ru-RU" smtClean="0"/>
              <a:pPr/>
              <a:t>21</a:t>
            </a:fld>
            <a:endParaRPr lang="ru-RU" dirty="0">
              <a:latin typeface="+mn-lt"/>
            </a:endParaRPr>
          </a:p>
        </p:txBody>
      </p:sp>
      <p:sp>
        <p:nvSpPr>
          <p:cNvPr id="5" name="TextBox 4">
            <a:extLst>
              <a:ext uri="{FF2B5EF4-FFF2-40B4-BE49-F238E27FC236}">
                <a16:creationId xmlns:a16="http://schemas.microsoft.com/office/drawing/2014/main" id="{280E3DD0-3E11-400C-83A0-B12CA1956F97}"/>
              </a:ext>
            </a:extLst>
          </p:cNvPr>
          <p:cNvSpPr txBox="1"/>
          <p:nvPr/>
        </p:nvSpPr>
        <p:spPr>
          <a:xfrm>
            <a:off x="1544782" y="5842337"/>
            <a:ext cx="9102436" cy="1015663"/>
          </a:xfrm>
          <a:prstGeom prst="rect">
            <a:avLst/>
          </a:prstGeom>
          <a:noFill/>
        </p:spPr>
        <p:txBody>
          <a:bodyPr wrap="square" rtlCol="0">
            <a:spAutoFit/>
          </a:bodyPr>
          <a:lstStyle/>
          <a:p>
            <a:pPr algn="ctr"/>
            <a:r>
              <a:rPr lang="ru-RU" sz="3000" b="1" dirty="0">
                <a:solidFill>
                  <a:schemeClr val="bg1"/>
                </a:solidFill>
                <a:latin typeface="+mj-lt"/>
              </a:rPr>
              <a:t>Так, звертатися до спеціаліста. </a:t>
            </a:r>
          </a:p>
          <a:p>
            <a:pPr algn="ctr"/>
            <a:r>
              <a:rPr lang="ru-RU" sz="3000" b="1" dirty="0">
                <a:solidFill>
                  <a:schemeClr val="bg1"/>
                </a:solidFill>
                <a:latin typeface="+mj-lt"/>
              </a:rPr>
              <a:t>Це нормально. </a:t>
            </a:r>
          </a:p>
        </p:txBody>
      </p:sp>
    </p:spTree>
    <p:extLst>
      <p:ext uri="{BB962C8B-B14F-4D97-AF65-F5344CB8AC3E}">
        <p14:creationId xmlns:p14="http://schemas.microsoft.com/office/powerpoint/2010/main" val="419411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D9DE61CB-C222-44DB-BCB8-0324A5DA9036}"/>
              </a:ext>
            </a:extLst>
          </p:cNvPr>
          <p:cNvSpPr>
            <a:spLocks noGrp="1"/>
          </p:cNvSpPr>
          <p:nvPr>
            <p:ph type="subTitle" idx="1"/>
          </p:nvPr>
        </p:nvSpPr>
        <p:spPr>
          <a:xfrm>
            <a:off x="381000" y="156006"/>
            <a:ext cx="6747164" cy="6701994"/>
          </a:xfrm>
        </p:spPr>
        <p:txBody>
          <a:bodyPr>
            <a:normAutofit/>
          </a:bodyPr>
          <a:lstStyle/>
          <a:p>
            <a:r>
              <a:rPr lang="ru-RU" sz="3200" dirty="0"/>
              <a:t>Коли в нас болить зуб, ми йдемо до стоматолога, і намагаємося з цим впоратися, а коли в нас болить "душа", то для цього теж є спеціально навчені люди, які володіють інструментами, мають відповідну освіту, які можуть допомогти, людину, зокрема, підсилювати, і таким чином ми зможемо підсилити суспільство, для того, щоби наша нація вона була психологічно здоровішою, ніж це може бути в контексті війни.</a:t>
            </a:r>
          </a:p>
        </p:txBody>
      </p:sp>
      <p:pic>
        <p:nvPicPr>
          <p:cNvPr id="5" name="Рисунок 4">
            <a:extLst>
              <a:ext uri="{FF2B5EF4-FFF2-40B4-BE49-F238E27FC236}">
                <a16:creationId xmlns:a16="http://schemas.microsoft.com/office/drawing/2014/main" id="{563E91ED-387F-42D4-8155-A8B379EF30F0}"/>
              </a:ext>
            </a:extLst>
          </p:cNvPr>
          <p:cNvPicPr>
            <a:picLocks noChangeAspect="1"/>
          </p:cNvPicPr>
          <p:nvPr/>
        </p:nvPicPr>
        <p:blipFill>
          <a:blip r:embed="rId2"/>
          <a:stretch>
            <a:fillRect/>
          </a:stretch>
        </p:blipFill>
        <p:spPr>
          <a:xfrm>
            <a:off x="7558725" y="0"/>
            <a:ext cx="4752109" cy="6858000"/>
          </a:xfrm>
          <a:prstGeom prst="rect">
            <a:avLst/>
          </a:prstGeom>
        </p:spPr>
      </p:pic>
    </p:spTree>
    <p:extLst>
      <p:ext uri="{BB962C8B-B14F-4D97-AF65-F5344CB8AC3E}">
        <p14:creationId xmlns:p14="http://schemas.microsoft.com/office/powerpoint/2010/main" val="151460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rtlCol="0"/>
          <a:lstStyle>
            <a:defPPr>
              <a:defRPr lang="ru-RU"/>
            </a:defPPr>
          </a:lstStyle>
          <a:p>
            <a:pPr rtl="0"/>
            <a:r>
              <a:rPr lang="ru-RU" dirty="0"/>
              <a:t> </a:t>
            </a:r>
            <a:r>
              <a:rPr lang="ru-RU" sz="2000" dirty="0"/>
              <a:t>Військові - не заходять в кабінет психолога і не починають з порога говорити про те, що є проблема. Це більше народжується в розмові, ми починаємо з цим працювати, говорити про це, підтримка родин військовослужбовців, комунікації з родинами, як правильно це робити.  З іншими цивільними людьми, тому що це є дуже актуально і дуже потрібно.</a:t>
            </a:r>
          </a:p>
        </p:txBody>
      </p:sp>
      <p:pic>
        <p:nvPicPr>
          <p:cNvPr id="7" name="Місце для зображення 6" descr="Человек, стоящий перед доской">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pic>
        <p:nvPicPr>
          <p:cNvPr id="4" name="Рисунок 3">
            <a:extLst>
              <a:ext uri="{FF2B5EF4-FFF2-40B4-BE49-F238E27FC236}">
                <a16:creationId xmlns:a16="http://schemas.microsoft.com/office/drawing/2014/main" id="{AF01AB30-73BD-4117-AF39-EB4F6B3233FB}"/>
              </a:ext>
            </a:extLst>
          </p:cNvPr>
          <p:cNvPicPr>
            <a:picLocks noChangeAspect="1"/>
          </p:cNvPicPr>
          <p:nvPr/>
        </p:nvPicPr>
        <p:blipFill>
          <a:blip r:embed="rId4"/>
          <a:stretch>
            <a:fillRect/>
          </a:stretch>
        </p:blipFill>
        <p:spPr>
          <a:xfrm>
            <a:off x="443345" y="0"/>
            <a:ext cx="4344695" cy="6359525"/>
          </a:xfrm>
          <a:prstGeom prst="rect">
            <a:avLst/>
          </a:prstGeom>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5052580"/>
          </a:xfrm>
        </p:spPr>
        <p:txBody>
          <a:bodyPr rtlCol="0"/>
          <a:lstStyle>
            <a:defPPr>
              <a:defRPr lang="ru-RU"/>
            </a:defPPr>
          </a:lstStyle>
          <a:p>
            <a:pPr rtl="0"/>
            <a:r>
              <a:rPr lang="ru-RU" dirty="0"/>
              <a:t>Доводилось стикатися з тим, що люди насправді не знають, як правильно спілкуватися з військовими?</a:t>
            </a:r>
          </a:p>
        </p:txBody>
      </p:sp>
      <p:pic>
        <p:nvPicPr>
          <p:cNvPr id="6" name="Місце для зображення 5" descr="Человек держит микрофон, стоя перед группой людей">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pic>
        <p:nvPicPr>
          <p:cNvPr id="5" name="Рисунок 4">
            <a:extLst>
              <a:ext uri="{FF2B5EF4-FFF2-40B4-BE49-F238E27FC236}">
                <a16:creationId xmlns:a16="http://schemas.microsoft.com/office/drawing/2014/main" id="{AC0FE6BC-35C9-4E61-BFE1-B44FD7992F1B}"/>
              </a:ext>
            </a:extLst>
          </p:cNvPr>
          <p:cNvPicPr>
            <a:picLocks noChangeAspect="1"/>
          </p:cNvPicPr>
          <p:nvPr/>
        </p:nvPicPr>
        <p:blipFill>
          <a:blip r:embed="rId4"/>
          <a:stretch>
            <a:fillRect/>
          </a:stretch>
        </p:blipFill>
        <p:spPr>
          <a:xfrm>
            <a:off x="5905850" y="410780"/>
            <a:ext cx="6286150" cy="6447220"/>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5111C33-898C-4414-4665-5136EB6FC126}"/>
              </a:ext>
            </a:extLst>
          </p:cNvPr>
          <p:cNvSpPr>
            <a:spLocks noGrp="1"/>
          </p:cNvSpPr>
          <p:nvPr>
            <p:ph sz="half" idx="2"/>
          </p:nvPr>
        </p:nvSpPr>
        <p:spPr>
          <a:xfrm>
            <a:off x="2639291" y="457199"/>
            <a:ext cx="8786734" cy="5343528"/>
          </a:xfrm>
        </p:spPr>
        <p:txBody>
          <a:bodyPr rtlCol="0">
            <a:noAutofit/>
          </a:bodyPr>
          <a:lstStyle>
            <a:defPPr>
              <a:defRPr lang="ru-RU"/>
            </a:defPPr>
          </a:lstStyle>
          <a:p>
            <a:pPr marL="0" indent="0" rtl="0">
              <a:buNone/>
            </a:pPr>
            <a:r>
              <a:rPr lang="ru-RU" sz="3200" dirty="0"/>
              <a:t> Однозначно. Я скажу більше, за моїми спостереженнями, вже коли більше двох років триває повномасштабна війна, дружини, сім’ї теж по-різному реагують, хтось цікавиться, бо зараз є багато якісних курсів по комунікації з військовими, по підтримці себе і того, хто захищає, то хтось вже прокачаний в цьому, а хтось ще досі розгублений, вони чітко задають питання, що робити, що питати, що не питати. Про людей, у яких хтось із знайомих служить, або ж ми просто стикаємося десь у побуті, власне всюди, вони теж задають ці питання.</a:t>
            </a:r>
          </a:p>
        </p:txBody>
      </p:sp>
      <p:sp>
        <p:nvSpPr>
          <p:cNvPr id="23" name="Номер слайда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5</a:t>
            </a:fld>
            <a:endParaRPr lang="ru-RU"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210199-C129-11F0-56F2-2D1AED21CB4C}"/>
              </a:ext>
            </a:extLst>
          </p:cNvPr>
          <p:cNvSpPr>
            <a:spLocks noGrp="1"/>
          </p:cNvSpPr>
          <p:nvPr>
            <p:ph type="title"/>
          </p:nvPr>
        </p:nvSpPr>
        <p:spPr>
          <a:xfrm>
            <a:off x="3657600" y="457199"/>
            <a:ext cx="7768427" cy="5486401"/>
          </a:xfrm>
        </p:spPr>
        <p:txBody>
          <a:bodyPr rtlCol="0"/>
          <a:lstStyle>
            <a:defPPr>
              <a:defRPr lang="ru-RU"/>
            </a:defPPr>
          </a:lstStyle>
          <a:p>
            <a:pPr rtl="0"/>
            <a:r>
              <a:rPr lang="ru-RU" sz="2800" dirty="0"/>
              <a:t>Давайте розберемо різні ситуації? </a:t>
            </a:r>
            <a:br>
              <a:rPr lang="ru-RU" sz="2800" dirty="0"/>
            </a:br>
            <a:br>
              <a:rPr lang="ru-RU" sz="2800" dirty="0"/>
            </a:br>
            <a:r>
              <a:rPr lang="ru-RU" sz="2800" dirty="0"/>
              <a:t>до прикладу, зустрічаємо на вулиці незнайомого військовослужбовця, хочеться подякувати і за захист держави і за службу, а ти не знаєш як це зробити, як підійти, що саме сказати, може не треба казати?</a:t>
            </a:r>
          </a:p>
        </p:txBody>
      </p:sp>
      <p:sp>
        <p:nvSpPr>
          <p:cNvPr id="3" name="Номер слайда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a:t>6</a:t>
            </a:fld>
            <a:endParaRPr lang="ru-RU" dirty="0"/>
          </a:p>
        </p:txBody>
      </p:sp>
      <p:pic>
        <p:nvPicPr>
          <p:cNvPr id="6" name="Рисунок 5">
            <a:extLst>
              <a:ext uri="{FF2B5EF4-FFF2-40B4-BE49-F238E27FC236}">
                <a16:creationId xmlns:a16="http://schemas.microsoft.com/office/drawing/2014/main" id="{D4892175-C2E8-4973-B2E3-53C5B62B95CE}"/>
              </a:ext>
            </a:extLst>
          </p:cNvPr>
          <p:cNvPicPr>
            <a:picLocks noChangeAspect="1"/>
          </p:cNvPicPr>
          <p:nvPr/>
        </p:nvPicPr>
        <p:blipFill>
          <a:blip r:embed="rId3"/>
          <a:stretch>
            <a:fillRect/>
          </a:stretch>
        </p:blipFill>
        <p:spPr>
          <a:xfrm>
            <a:off x="0" y="3200399"/>
            <a:ext cx="3435927" cy="2036618"/>
          </a:xfrm>
          <a:prstGeom prst="rect">
            <a:avLst/>
          </a:prstGeom>
        </p:spPr>
      </p:pic>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a:t>7</a:t>
            </a:fld>
            <a:endParaRPr lang="ru-RU" dirty="0"/>
          </a:p>
        </p:txBody>
      </p:sp>
      <p:sp>
        <p:nvSpPr>
          <p:cNvPr id="16" name="Объект 4">
            <a:extLst>
              <a:ext uri="{FF2B5EF4-FFF2-40B4-BE49-F238E27FC236}">
                <a16:creationId xmlns:a16="http://schemas.microsoft.com/office/drawing/2014/main" id="{AEF9954A-E263-8A7E-58B1-4D03F7D1BD9B}"/>
              </a:ext>
            </a:extLst>
          </p:cNvPr>
          <p:cNvSpPr>
            <a:spLocks noGrp="1"/>
          </p:cNvSpPr>
          <p:nvPr>
            <p:ph sz="half" idx="2"/>
          </p:nvPr>
        </p:nvSpPr>
        <p:spPr>
          <a:xfrm>
            <a:off x="145474" y="187036"/>
            <a:ext cx="4322617" cy="6525491"/>
          </a:xfrm>
        </p:spPr>
        <p:txBody>
          <a:bodyPr rtlCol="0">
            <a:normAutofit/>
          </a:bodyPr>
          <a:lstStyle>
            <a:defPPr>
              <a:defRPr lang="ru-RU"/>
            </a:defPPr>
          </a:lstStyle>
          <a:p>
            <a:pPr rtl="0"/>
            <a:r>
              <a:rPr lang="ru-RU" sz="2400" dirty="0"/>
              <a:t>1.	Якщо ми бачимо перед собою зовсім не знайому людину, ми не знаємо, який в неї досвід, тому якісь там питання, навіть, коли ми дякуємо вголос, їй це може бути складно, бо військові часто говорять про те, що їм складно від родичів, від знайомих десь на вулиці, коли їм дякують вголос, то їм важко це переживати, бо вони розуміють, якою ціною насправді це дається. Кожного разу їм треба навчитися справлятися з цими емоціями.</a:t>
            </a:r>
          </a:p>
          <a:p>
            <a:pPr lvl="1" rtl="0"/>
            <a:endParaRPr lang="ru-RU" dirty="0"/>
          </a:p>
        </p:txBody>
      </p:sp>
      <p:sp>
        <p:nvSpPr>
          <p:cNvPr id="17" name="Объект 6">
            <a:extLst>
              <a:ext uri="{FF2B5EF4-FFF2-40B4-BE49-F238E27FC236}">
                <a16:creationId xmlns:a16="http://schemas.microsoft.com/office/drawing/2014/main" id="{33680A80-5C61-DD02-1119-0565C0AD5372}"/>
              </a:ext>
            </a:extLst>
          </p:cNvPr>
          <p:cNvSpPr>
            <a:spLocks noGrp="1"/>
          </p:cNvSpPr>
          <p:nvPr>
            <p:ph sz="quarter" idx="4"/>
          </p:nvPr>
        </p:nvSpPr>
        <p:spPr>
          <a:xfrm>
            <a:off x="4782159" y="187036"/>
            <a:ext cx="3665155" cy="5836329"/>
          </a:xfrm>
        </p:spPr>
        <p:txBody>
          <a:bodyPr rtlCol="0">
            <a:normAutofit/>
          </a:bodyPr>
          <a:lstStyle>
            <a:defPPr>
              <a:defRPr lang="ru-RU"/>
            </a:defPPr>
          </a:lstStyle>
          <a:p>
            <a:pPr rtl="0"/>
            <a:r>
              <a:rPr lang="ru-RU" sz="2400" dirty="0"/>
              <a:t>Тому я б тут говорила про вдячність поглядом, вдячність посмішкою. Не уникати зорового контакту, не мати почуття провини, що от стоїть чи йде військовий біля мене, і ми часто можемо зіщулюватися чи відвертатися, цього не робити.</a:t>
            </a:r>
          </a:p>
        </p:txBody>
      </p:sp>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7">
            <a:extLst>
              <a:ext uri="{FF2B5EF4-FFF2-40B4-BE49-F238E27FC236}">
                <a16:creationId xmlns:a16="http://schemas.microsoft.com/office/drawing/2014/main" id="{749C7CD1-A9AA-49E3-6734-AD9546F2DF5B}"/>
              </a:ext>
            </a:extLst>
          </p:cNvPr>
          <p:cNvSpPr>
            <a:spLocks noGrp="1"/>
          </p:cNvSpPr>
          <p:nvPr>
            <p:ph sz="half" idx="15"/>
          </p:nvPr>
        </p:nvSpPr>
        <p:spPr>
          <a:xfrm>
            <a:off x="415637" y="457199"/>
            <a:ext cx="3990900" cy="5989639"/>
          </a:xfrm>
        </p:spPr>
        <p:txBody>
          <a:bodyPr rtlCol="0">
            <a:noAutofit/>
          </a:bodyPr>
          <a:lstStyle>
            <a:defPPr>
              <a:defRPr lang="ru-RU"/>
            </a:defPPr>
          </a:lstStyle>
          <a:p>
            <a:pPr marL="0" indent="0" rtl="0">
              <a:buNone/>
            </a:pPr>
            <a:r>
              <a:rPr lang="ru-RU" sz="2000" dirty="0"/>
              <a:t>2. Інша ситуація, коли ми зустрічаємо знайому людину, яку ми давно не бачили однокласник/однокласниця, сусід/сусідка), ми навіть не знали, що ця людина служить. Зустрічаємо у військовій формі, заклякли на місці, ніби треба щось сказати, як таку розмову вибудовувати?</a:t>
            </a:r>
          </a:p>
          <a:p>
            <a:pPr marL="0" indent="0" rtl="0">
              <a:buNone/>
            </a:pPr>
            <a:r>
              <a:rPr lang="ru-RU" sz="2000" dirty="0"/>
              <a:t>- Цікаве таке питання, точно не будувати в контексті: </a:t>
            </a:r>
            <a:r>
              <a:rPr lang="ru-RU" b="1" dirty="0"/>
              <a:t>я не думала, що ти підеш</a:t>
            </a:r>
            <a:r>
              <a:rPr lang="ru-RU" sz="2000" dirty="0"/>
              <a:t>…тому що це буде </a:t>
            </a:r>
            <a:r>
              <a:rPr lang="ru-RU" b="1" dirty="0"/>
              <a:t>про</a:t>
            </a:r>
            <a:r>
              <a:rPr lang="ru-RU" dirty="0"/>
              <a:t> </a:t>
            </a:r>
            <a:r>
              <a:rPr lang="ru-RU" b="1" dirty="0"/>
              <a:t>знецінювання</a:t>
            </a:r>
            <a:r>
              <a:rPr lang="ru-RU" sz="2000" dirty="0"/>
              <a:t>. Найважливіше, це бути природніми, бути щирими, бути собою, це все об’єднувати в принцип людяності, в комунікацію, яка буде екологічною, яка буде доброю, не буде ранити.</a:t>
            </a:r>
          </a:p>
        </p:txBody>
      </p:sp>
      <p:sp>
        <p:nvSpPr>
          <p:cNvPr id="13" name="Объект 5">
            <a:extLst>
              <a:ext uri="{FF2B5EF4-FFF2-40B4-BE49-F238E27FC236}">
                <a16:creationId xmlns:a16="http://schemas.microsoft.com/office/drawing/2014/main" id="{58AC0C8B-8A7A-9FAE-2D0F-4D1C3A8C3FA5}"/>
              </a:ext>
            </a:extLst>
          </p:cNvPr>
          <p:cNvSpPr>
            <a:spLocks noGrp="1"/>
          </p:cNvSpPr>
          <p:nvPr>
            <p:ph sz="half" idx="1"/>
          </p:nvPr>
        </p:nvSpPr>
        <p:spPr>
          <a:xfrm>
            <a:off x="4781551" y="457199"/>
            <a:ext cx="3990900" cy="5989639"/>
          </a:xfrm>
        </p:spPr>
        <p:txBody>
          <a:bodyPr rtlCol="0">
            <a:noAutofit/>
          </a:bodyPr>
          <a:lstStyle>
            <a:defPPr>
              <a:defRPr lang="ru-RU"/>
            </a:defPPr>
          </a:lstStyle>
          <a:p>
            <a:pPr rtl="0"/>
            <a:r>
              <a:rPr lang="ru-RU" sz="2000" dirty="0"/>
              <a:t>Зустріли, наприклад, однокласника, ми привіталися, ви бачите, що людина хоче з вами взаємодіяти, тоді, звичайно, ми цю розмову продовжуємо, включаємося</a:t>
            </a:r>
            <a:r>
              <a:rPr lang="ru-RU" sz="2000" b="1" dirty="0"/>
              <a:t>;</a:t>
            </a:r>
          </a:p>
          <a:p>
            <a:pPr rtl="0"/>
            <a:r>
              <a:rPr lang="ru-RU" sz="2000" b="1" dirty="0"/>
              <a:t>-</a:t>
            </a:r>
            <a:r>
              <a:rPr lang="ru-RU" sz="2000" dirty="0"/>
              <a:t>якщо ж ми помічаємо, що людина привіталася і йде, ми не смикаємо за рукав, та не затримуємо.</a:t>
            </a:r>
          </a:p>
          <a:p>
            <a:pPr rtl="0"/>
            <a:r>
              <a:rPr lang="ru-RU" sz="2000" dirty="0"/>
              <a:t>Дуже важливо розуміти, що якщо військовий або ветеран ділиться тим, що пережив, якби нам легко </a:t>
            </a:r>
            <a:r>
              <a:rPr lang="ru-RU" sz="2000" dirty="0" err="1"/>
              <a:t>чт</a:t>
            </a:r>
            <a:r>
              <a:rPr lang="ru-RU" sz="2000" dirty="0"/>
              <a:t> важко не було- дуже важливо це витримувати і вислуховувати, бо це дозволяє побудувати контакт довіри; це дозволяє нам бути безпечною людиною для цього військового.</a:t>
            </a:r>
          </a:p>
        </p:txBody>
      </p:sp>
      <p:pic>
        <p:nvPicPr>
          <p:cNvPr id="10" name="Місце для зображення 9" descr="Человек в синем костюме и наушниках указывает на компьютер">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Номер слайда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rtlCol="0"/>
          <a:lstStyle>
            <a:defPPr>
              <a:defRPr lang="ru-RU"/>
            </a:defPPr>
          </a:lstStyle>
          <a:p>
            <a:pPr rtl="0"/>
            <a:fld id="{48F63A3B-78C7-47BE-AE5E-E10140E04643}" type="slidenum">
              <a:rPr lang="ru-RU" smtClean="0"/>
              <a:pPr/>
              <a:t>8</a:t>
            </a:fld>
            <a:endParaRPr lang="ru-RU" dirty="0"/>
          </a:p>
        </p:txBody>
      </p:sp>
      <p:pic>
        <p:nvPicPr>
          <p:cNvPr id="5" name="Рисунок 4">
            <a:extLst>
              <a:ext uri="{FF2B5EF4-FFF2-40B4-BE49-F238E27FC236}">
                <a16:creationId xmlns:a16="http://schemas.microsoft.com/office/drawing/2014/main" id="{C014A491-8041-42B1-9040-2C8BCD3C8000}"/>
              </a:ext>
            </a:extLst>
          </p:cNvPr>
          <p:cNvPicPr>
            <a:picLocks noChangeAspect="1"/>
          </p:cNvPicPr>
          <p:nvPr/>
        </p:nvPicPr>
        <p:blipFill>
          <a:blip r:embed="rId4"/>
          <a:stretch>
            <a:fillRect/>
          </a:stretch>
        </p:blipFill>
        <p:spPr>
          <a:xfrm>
            <a:off x="8886618" y="965393"/>
            <a:ext cx="3305381" cy="5892606"/>
          </a:xfrm>
          <a:prstGeom prst="rect">
            <a:avLst/>
          </a:prstGeom>
        </p:spPr>
      </p:pic>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443EC8A-1733-CCF7-081F-EB4667CB3285}"/>
              </a:ext>
            </a:extLst>
          </p:cNvPr>
          <p:cNvSpPr>
            <a:spLocks noGrp="1"/>
          </p:cNvSpPr>
          <p:nvPr>
            <p:ph type="title"/>
          </p:nvPr>
        </p:nvSpPr>
        <p:spPr>
          <a:xfrm>
            <a:off x="914400" y="249382"/>
            <a:ext cx="7843837" cy="1288473"/>
          </a:xfrm>
        </p:spPr>
        <p:txBody>
          <a:bodyPr rtlCol="0"/>
          <a:lstStyle>
            <a:defPPr>
              <a:defRPr lang="ru-RU"/>
            </a:defPPr>
          </a:lstStyle>
          <a:p>
            <a:pPr rtl="0"/>
            <a:r>
              <a:rPr lang="ru-RU" sz="2800" dirty="0"/>
              <a:t>Як спілкуватися із близькими родичами, які повернулися із зони бойових дій?</a:t>
            </a:r>
          </a:p>
        </p:txBody>
      </p:sp>
      <p:sp>
        <p:nvSpPr>
          <p:cNvPr id="4" name="Объект 3">
            <a:extLst>
              <a:ext uri="{FF2B5EF4-FFF2-40B4-BE49-F238E27FC236}">
                <a16:creationId xmlns:a16="http://schemas.microsoft.com/office/drawing/2014/main" id="{ACE55D3D-AA24-CF53-6679-29B3C83F7646}"/>
              </a:ext>
            </a:extLst>
          </p:cNvPr>
          <p:cNvSpPr>
            <a:spLocks noGrp="1"/>
          </p:cNvSpPr>
          <p:nvPr>
            <p:ph idx="13"/>
          </p:nvPr>
        </p:nvSpPr>
        <p:spPr>
          <a:xfrm>
            <a:off x="145473" y="1537855"/>
            <a:ext cx="8612764" cy="5320145"/>
          </a:xfrm>
        </p:spPr>
        <p:txBody>
          <a:bodyPr rtlCol="0">
            <a:normAutofit lnSpcReduction="10000"/>
          </a:bodyPr>
          <a:lstStyle>
            <a:defPPr>
              <a:defRPr lang="ru-RU"/>
            </a:defPPr>
          </a:lstStyle>
          <a:p>
            <a:pPr rtl="0"/>
            <a:r>
              <a:rPr lang="ru-RU" dirty="0"/>
              <a:t> </a:t>
            </a:r>
            <a:r>
              <a:rPr lang="ru-RU" sz="2800" dirty="0"/>
              <a:t>Перші емоції, сльози стихають, а далі залишається спілкування.</a:t>
            </a:r>
          </a:p>
          <a:p>
            <a:pPr rtl="0"/>
            <a:r>
              <a:rPr lang="ru-RU" sz="2800" dirty="0"/>
              <a:t>         І інший бік медалі, коли військові з позиції турботи про своїх рідних, не розповідають, що вони пережили, деколи навіть не розповідають, де вони були територіально, то нам </a:t>
            </a:r>
            <a:r>
              <a:rPr lang="ru-RU" b="1" dirty="0"/>
              <a:t>не потрібно на людину тиснути</a:t>
            </a:r>
            <a:r>
              <a:rPr lang="ru-RU" sz="2800" dirty="0"/>
              <a:t>, </a:t>
            </a:r>
            <a:r>
              <a:rPr lang="ru-RU" b="1" dirty="0"/>
              <a:t>випитувати, акцентувати увагу на тих змінах</a:t>
            </a:r>
            <a:r>
              <a:rPr lang="ru-RU" sz="2800" dirty="0"/>
              <a:t>,- якщо вони є, наприклад- в емоціях.</a:t>
            </a:r>
          </a:p>
          <a:p>
            <a:pPr rtl="0"/>
            <a:endParaRPr lang="ru-RU" sz="2800" dirty="0"/>
          </a:p>
          <a:p>
            <a:pPr rtl="0"/>
            <a:r>
              <a:rPr lang="ru-RU" sz="2800" dirty="0"/>
              <a:t>          Ми можемо часто чути як кажуть військовим, особливо рідні: "Ти таким не був раніше"- це буде підкреслювати </a:t>
            </a:r>
            <a:r>
              <a:rPr lang="ru-RU" sz="2800" b="1" dirty="0"/>
              <a:t>негативні моменти </a:t>
            </a:r>
            <a:r>
              <a:rPr lang="ru-RU" sz="2800" dirty="0"/>
              <a:t>і сам </a:t>
            </a:r>
            <a:r>
              <a:rPr lang="ru-RU" sz="2800" b="1" dirty="0"/>
              <a:t>контакт може втрачатися</a:t>
            </a:r>
            <a:r>
              <a:rPr lang="ru-RU" sz="2800" dirty="0"/>
              <a:t>, тому ми такого не повинні казати. </a:t>
            </a:r>
          </a:p>
        </p:txBody>
      </p:sp>
      <p:pic>
        <p:nvPicPr>
          <p:cNvPr id="7" name="Місце для зображення 6" descr="Человек в очках и синей рубашке">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rotWithShape="1">
          <a:blip r:embed="rId3">
            <a:duotone>
              <a:prstClr val="black"/>
              <a:schemeClr val="accent4">
                <a:tint val="45000"/>
                <a:satMod val="400000"/>
              </a:schemeClr>
            </a:duotone>
          </a:blip>
          <a:srcRect l="19088" r="19088"/>
          <a:stretch/>
        </p:blipFill>
        <p:spPr>
          <a:xfrm>
            <a:off x="8989454" y="3405189"/>
            <a:ext cx="3202546" cy="3452811"/>
          </a:xfrm>
        </p:spPr>
      </p:pic>
      <p:sp>
        <p:nvSpPr>
          <p:cNvPr id="2" name="Номер слайда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rtlCol="0"/>
          <a:lstStyle>
            <a:defPPr>
              <a:defRPr lang="ru-RU"/>
            </a:defPPr>
          </a:lstStyle>
          <a:p>
            <a:pPr rtl="0"/>
            <a:fld id="{48F63A3B-78C7-47BE-AE5E-E10140E04643}" type="slidenum">
              <a:rPr lang="ru-RU" smtClean="0"/>
              <a:pPr/>
              <a:t>9</a:t>
            </a:fld>
            <a:endParaRPr lang="ru-RU" dirty="0"/>
          </a:p>
        </p:txBody>
      </p:sp>
      <p:pic>
        <p:nvPicPr>
          <p:cNvPr id="6" name="Рисунок 5">
            <a:extLst>
              <a:ext uri="{FF2B5EF4-FFF2-40B4-BE49-F238E27FC236}">
                <a16:creationId xmlns:a16="http://schemas.microsoft.com/office/drawing/2014/main" id="{37E3B67C-5796-4176-B2DB-A50E9D77EB1F}"/>
              </a:ext>
            </a:extLst>
          </p:cNvPr>
          <p:cNvPicPr>
            <a:picLocks noChangeAspect="1"/>
          </p:cNvPicPr>
          <p:nvPr/>
        </p:nvPicPr>
        <p:blipFill>
          <a:blip r:embed="rId4"/>
          <a:stretch>
            <a:fillRect/>
          </a:stretch>
        </p:blipFill>
        <p:spPr>
          <a:xfrm>
            <a:off x="8603673" y="3405189"/>
            <a:ext cx="3618236" cy="3452812"/>
          </a:xfrm>
          <a:prstGeom prst="rect">
            <a:avLst/>
          </a:prstGeom>
        </p:spPr>
      </p:pic>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Пользовательская">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Times new Roman"/>
        <a:ea typeface=""/>
        <a:cs typeface="Times new Rom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9_TF78438558_Win32" id="{20174D6F-D900-4129-ACAC-D46CF5FD4DB7}" vid="{268851D2-D7B5-4873-88EC-188753A90A6F}"/>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{0CC271A5-30E0-40F0-A6EE-56D8F4A66628}tf78438558_win32</Template>
  <TotalTime>205</TotalTime>
  <Words>1902</Words>
  <Application>Microsoft Office PowerPoint</Application>
  <PresentationFormat>Широкий екран</PresentationFormat>
  <Paragraphs>81</Paragraphs>
  <Slides>22</Slides>
  <Notes>13</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22</vt:i4>
      </vt:variant>
    </vt:vector>
  </HeadingPairs>
  <TitlesOfParts>
    <vt:vector size="27" baseType="lpstr">
      <vt:lpstr>Arial</vt:lpstr>
      <vt:lpstr>Arial Black</vt:lpstr>
      <vt:lpstr>Calibri</vt:lpstr>
      <vt:lpstr>Times New Roman</vt:lpstr>
      <vt:lpstr>Пользовательская</vt:lpstr>
      <vt:lpstr>Особливості комунікації з військовими</vt:lpstr>
      <vt:lpstr>Чи доводилось вам відчувати зніяковіння поруч з військовим/-ою?</vt:lpstr>
      <vt:lpstr> Військові - не заходять в кабінет психолога і не починають з порога говорити про те, що є проблема. Це більше народжується в розмові, ми починаємо з цим працювати, говорити про це, підтримка родин військовослужбовців, комунікації з родинами, як правильно це робити.  З іншими цивільними людьми, тому що це є дуже актуально і дуже потрібно.</vt:lpstr>
      <vt:lpstr>Доводилось стикатися з тим, що люди насправді не знають, як правильно спілкуватися з військовими?</vt:lpstr>
      <vt:lpstr>Презентація PowerPoint</vt:lpstr>
      <vt:lpstr>Давайте розберемо різні ситуації?   до прикладу, зустрічаємо на вулиці незнайомого військовослужбовця, хочеться подякувати і за захист держави і за службу, а ти не знаєш як це зробити, як підійти, що саме сказати, може не треба казати?</vt:lpstr>
      <vt:lpstr>Презентація PowerPoint</vt:lpstr>
      <vt:lpstr>Презентація PowerPoint</vt:lpstr>
      <vt:lpstr>Як спілкуватися із близькими родичами, які повернулися із зони бойових дій?</vt:lpstr>
      <vt:lpstr>Дуже важливо не задавати питань:                (ТАБУ)</vt:lpstr>
      <vt:lpstr>А до чого може призвести ця неправильна комунікація?</vt:lpstr>
      <vt:lpstr>Буває, що впадаємо в ступор, коли нам військовий щось пише чи ветеран, і ми не знаємо, що відповісти, ми мовчимо, це не є ОК.</vt:lpstr>
      <vt:lpstr>А якщо ми спілкуємося з військовослужбовцем, який зараз перебуває у зоні бойових дій?</vt:lpstr>
      <vt:lpstr>Презентація PowerPoint</vt:lpstr>
      <vt:lpstr>Військовослужбовці, які отримали поранення, і повернулися на лікування   чи є в них проблеми у спілкуванні з оточуючими, та навпаки в цивільних з військовими? </vt:lpstr>
      <vt:lpstr>КОММУНІКАЦІЯ</vt:lpstr>
      <vt:lpstr>Так обов’язково спочатку запитайте - не вирішуйте за військового</vt:lpstr>
      <vt:lpstr>Презентація PowerPoint</vt:lpstr>
      <vt:lpstr>Насправді, ні.</vt:lpstr>
      <vt:lpstr>Презентація PowerPoint</vt:lpstr>
      <vt:lpstr>Тобто важливо не замовчувати проблеми, а говорити про них   якщо не можливо один з одним, то тоді до спеціаліста звертатися?</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Базовая презентация</dc:title>
  <dc:subject/>
  <dc:creator>ADMIN</dc:creator>
  <cp:lastModifiedBy>Олена Лещенко</cp:lastModifiedBy>
  <cp:revision>25</cp:revision>
  <dcterms:created xsi:type="dcterms:W3CDTF">2024-06-25T18:03:55Z</dcterms:created>
  <dcterms:modified xsi:type="dcterms:W3CDTF">2025-09-02T18:18:36Z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