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61" r:id="rId4"/>
    <p:sldId id="260" r:id="rId5"/>
    <p:sldId id="258" r:id="rId6"/>
    <p:sldId id="262" r:id="rId7"/>
    <p:sldId id="263" r:id="rId8"/>
    <p:sldId id="463" r:id="rId9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5"/>
  </p:normalViewPr>
  <p:slideViewPr>
    <p:cSldViewPr snapToGrid="0">
      <p:cViewPr varScale="1">
        <p:scale>
          <a:sx n="107" d="100"/>
          <a:sy n="107" d="100"/>
        </p:scale>
        <p:origin x="7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CA517-1D6C-DA87-94EE-3739D189E5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224A9C-2438-DDA0-B419-158163A0ED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4DF74E-3BEA-E6D9-51BC-FCE49038D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D8DA-B7B1-AE44-8309-849636B1E563}" type="datetimeFigureOut">
              <a:rPr lang="ru-UA" smtClean="0"/>
              <a:t>13.10.2025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8D5064-01F0-FA9F-86D3-C8AB7020F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BA1811-498D-623C-08C6-D4B8BACA2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98147-F119-C440-959A-02CE896EE4F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3437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CD08D2-DDA2-1B15-FA14-EEFBBF404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91CA1A9-777C-5E78-F1B8-81A1F0F8CE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DFB75D-7816-C2C8-304B-D601827A1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D8DA-B7B1-AE44-8309-849636B1E563}" type="datetimeFigureOut">
              <a:rPr lang="ru-UA" smtClean="0"/>
              <a:t>13.10.2025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F9EF31-2E6E-EF5C-F1F7-01AC1081A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9B9808-5169-CE5F-4B36-EFF83AB8E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98147-F119-C440-959A-02CE896EE4F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87744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D04BAC-2411-871C-7961-D060E6E18B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33A67A9-CA5F-4659-C238-8CAF4288EE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26B2CE-7586-BFC4-6E4E-A1B253B27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D8DA-B7B1-AE44-8309-849636B1E563}" type="datetimeFigureOut">
              <a:rPr lang="ru-UA" smtClean="0"/>
              <a:t>13.10.2025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0DCCCF-956C-8F58-DBF5-E0CAD947D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CF1947-60E7-A980-207D-6A954B357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98147-F119-C440-959A-02CE896EE4F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08076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D3B059-3FD4-D8FC-3B8C-43DD80466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A07DCB-7657-B431-E49F-B3B113B4F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6E622E-5D98-DF57-421C-F8A6FD09D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D8DA-B7B1-AE44-8309-849636B1E563}" type="datetimeFigureOut">
              <a:rPr lang="ru-UA" smtClean="0"/>
              <a:t>13.10.2025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B894A0-1C3F-FEDE-134E-B7EDA6416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32D738-6D26-47EB-BA77-D5F11B92E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98147-F119-C440-959A-02CE896EE4F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34497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2BEB37-2ADD-E416-2CD6-85E6C6D5F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F15A4D-10F2-3569-C97F-0A4796F66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A64164-F660-580E-8547-E052880F0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D8DA-B7B1-AE44-8309-849636B1E563}" type="datetimeFigureOut">
              <a:rPr lang="ru-UA" smtClean="0"/>
              <a:t>13.10.2025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ED515A-91A0-0CFD-D5E4-4A59CA318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979562-AAB5-C208-553A-543AFD576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98147-F119-C440-959A-02CE896EE4F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12966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206431-6C91-9A5F-4392-DF8770EAB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72402E-B9C2-E774-1480-2DC6A25A7F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5C2BDB-8212-F763-EBC5-A79DE48109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EFA215-BEE6-6291-37CB-135E81CC8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D8DA-B7B1-AE44-8309-849636B1E563}" type="datetimeFigureOut">
              <a:rPr lang="ru-UA" smtClean="0"/>
              <a:t>13.10.2025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392973-E575-5943-2EF8-129FE8E81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6C2481-E338-C290-C6D9-359D6B7F9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98147-F119-C440-959A-02CE896EE4F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99896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1E429A-4C66-7711-0571-60777AAF4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3CA5B1-020E-F19D-91F6-58D85C2C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2E5D707-594B-4272-989A-EE9229925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E935F0E-C14A-7AFA-FE64-C67579E380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761299D-D0A0-F012-FDB4-C95D1DD71A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5E4692-E62D-5BB7-ACAF-498287829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D8DA-B7B1-AE44-8309-849636B1E563}" type="datetimeFigureOut">
              <a:rPr lang="ru-UA" smtClean="0"/>
              <a:t>13.10.2025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365FE9F-0A04-77E8-A479-13EEA5252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B3AD7A9-58F2-DFFC-07BC-020127E21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98147-F119-C440-959A-02CE896EE4F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5531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BAC4E-676F-7A6F-F4A8-CB7F3A66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CDFD10D-C594-0C4F-33C1-900214768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D8DA-B7B1-AE44-8309-849636B1E563}" type="datetimeFigureOut">
              <a:rPr lang="ru-UA" smtClean="0"/>
              <a:t>13.10.2025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CEBDEAA-154E-9DB6-5A14-64CDAA8E9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7A5E1EF-F0B8-65BA-6D85-246AFAD23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98147-F119-C440-959A-02CE896EE4F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83433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21A415-693C-1A11-366A-008B2C8C7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D8DA-B7B1-AE44-8309-849636B1E563}" type="datetimeFigureOut">
              <a:rPr lang="ru-UA" smtClean="0"/>
              <a:t>13.10.2025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C49E9F3-B01F-76B3-CFAD-A6352C355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E7903DF-5603-8B5C-8273-649E0A002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98147-F119-C440-959A-02CE896EE4F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0931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9A4525-3320-0451-E32A-E160203E2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101DC7-A7B5-C17C-8C48-90343FB1B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90D810-44D3-7D77-AE07-E2B5E42FD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E1BB91-C6C0-99BD-4E69-ED9246C62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D8DA-B7B1-AE44-8309-849636B1E563}" type="datetimeFigureOut">
              <a:rPr lang="ru-UA" smtClean="0"/>
              <a:t>13.10.2025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CEEC15-4DDB-2117-97CA-05834B162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F9A584-3EE0-6576-E98F-D9A0FEB20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98147-F119-C440-959A-02CE896EE4F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43641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5739BD-56AE-12AA-F998-17F80A2B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7BE2A64-6047-3582-16DB-7D55A3F9E1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31A9D1D-C76A-F2A1-CB88-9A1FE0DD2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6907EA-5721-BFA6-014D-82A21D11D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D8DA-B7B1-AE44-8309-849636B1E563}" type="datetimeFigureOut">
              <a:rPr lang="ru-UA" smtClean="0"/>
              <a:t>13.10.2025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6F06-87FE-31D9-65FC-640E701ED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AE7208-9685-A337-9529-A3EF5E3C7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98147-F119-C440-959A-02CE896EE4F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91508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17E31F-E420-5072-7F32-A78624026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6A462C-AC8B-A937-533F-1921ED9FA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DE97BE-E530-33C6-B11D-43237DA8A0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6D8DA-B7B1-AE44-8309-849636B1E563}" type="datetimeFigureOut">
              <a:rPr lang="ru-UA" smtClean="0"/>
              <a:t>13.10.2025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8A4E22-C5DC-7DF9-F862-8FFAB94769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65F2A1-2D83-51B3-C1FA-25C53F3474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98147-F119-C440-959A-02CE896EE4F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9785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1EBE3D-A963-440E-B17C-4256BA46C3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6792" y="1112009"/>
            <a:ext cx="4491318" cy="2947210"/>
          </a:xfrm>
        </p:spPr>
        <p:txBody>
          <a:bodyPr anchor="t">
            <a:normAutofit fontScale="90000"/>
          </a:bodyPr>
          <a:lstStyle/>
          <a:p>
            <a:r>
              <a:rPr lang="uk-UA" dirty="0"/>
              <a:t>Сегментація ринку.</a:t>
            </a:r>
            <a:br>
              <a:rPr lang="uk-UA" dirty="0"/>
            </a:br>
            <a:r>
              <a:rPr lang="uk-UA" dirty="0"/>
              <a:t> ЦІЛЬОВА АУДИТОРІЯ</a:t>
            </a:r>
            <a:endParaRPr lang="ru-RU" dirty="0"/>
          </a:p>
        </p:txBody>
      </p:sp>
      <p:pic>
        <p:nvPicPr>
          <p:cNvPr id="4" name="Picture 3" descr="Цветная лампочка с бизнес-значками">
            <a:extLst>
              <a:ext uri="{FF2B5EF4-FFF2-40B4-BE49-F238E27FC236}">
                <a16:creationId xmlns:a16="http://schemas.microsoft.com/office/drawing/2014/main" id="{B25FCCE6-D7B7-048F-3437-D552E2C21B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93" r="20805" b="-2"/>
          <a:stretch/>
        </p:blipFill>
        <p:spPr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567573C-EC30-401F-B938-03EA8240F5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4"/>
          <a:stretch/>
        </p:blipFill>
        <p:spPr>
          <a:xfrm>
            <a:off x="-9528" y="4903081"/>
            <a:ext cx="1634141" cy="1954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4871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5494C9-939A-49D1-B290-81DE18EC6309}"/>
              </a:ext>
            </a:extLst>
          </p:cNvPr>
          <p:cNvSpPr txBox="1"/>
          <p:nvPr/>
        </p:nvSpPr>
        <p:spPr>
          <a:xfrm>
            <a:off x="559294" y="0"/>
            <a:ext cx="8275218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ru-RU" sz="5000" b="1" i="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mont"/>
              </a:rPr>
              <a:t>Ц</a:t>
            </a:r>
            <a:r>
              <a:rPr lang="ru-RU" sz="2500" b="1" i="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mont"/>
              </a:rPr>
              <a:t>ільова</a:t>
            </a:r>
            <a:r>
              <a:rPr lang="ru-RU" sz="2500" b="1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mont"/>
              </a:rPr>
              <a:t> </a:t>
            </a:r>
            <a:r>
              <a:rPr lang="ru-RU" sz="2500" b="1" i="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mont"/>
              </a:rPr>
              <a:t>аудиторія</a:t>
            </a:r>
            <a:r>
              <a:rPr lang="ru-RU" sz="2500" b="1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mont"/>
              </a:rPr>
              <a:t> 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— це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базове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поняття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, яке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використовується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в маркетингу, для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позначення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певної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кількості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uk-UA" sz="2500" dirty="0">
                <a:solidFill>
                  <a:srgbClr val="000000"/>
                </a:solidFill>
                <a:latin typeface="mont"/>
              </a:rPr>
              <a:t>осіб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,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які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об’єднані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спільними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інтересами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, потребами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або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темами.</a:t>
            </a:r>
          </a:p>
          <a:p>
            <a:pPr algn="l" fontAlgn="base"/>
            <a:endParaRPr lang="ru-RU" sz="2500" dirty="0">
              <a:solidFill>
                <a:srgbClr val="000000"/>
              </a:solidFill>
              <a:latin typeface="mont"/>
            </a:endParaRPr>
          </a:p>
          <a:p>
            <a:pPr algn="just" fontAlgn="base"/>
            <a:r>
              <a:rPr lang="ru-RU" sz="2500" b="1" i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mont"/>
              </a:rPr>
              <a:t>Цільова</a:t>
            </a:r>
            <a:r>
              <a:rPr lang="ru-RU" sz="2500" b="1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mont"/>
              </a:rPr>
              <a:t> </a:t>
            </a:r>
            <a:r>
              <a:rPr lang="ru-RU" sz="2500" b="1" i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mont"/>
              </a:rPr>
              <a:t>аудиторія</a:t>
            </a:r>
            <a:r>
              <a:rPr lang="ru-RU" sz="2500" b="1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mont"/>
              </a:rPr>
              <a:t> бренду 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—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це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ті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люди,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які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можуть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стати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потенційними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покупцями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того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чи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іншого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товару/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послуги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. 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inherit"/>
              </a:rPr>
              <a:t>Для максимально точного </a:t>
            </a:r>
            <a:r>
              <a:rPr lang="ru-RU" sz="2500" b="0" i="1" dirty="0" err="1">
                <a:solidFill>
                  <a:srgbClr val="000000"/>
                </a:solidFill>
                <a:effectLst/>
                <a:latin typeface="inherit"/>
              </a:rPr>
              <a:t>визначення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1" dirty="0" err="1">
                <a:solidFill>
                  <a:srgbClr val="000000"/>
                </a:solidFill>
                <a:effectLst/>
                <a:latin typeface="inherit"/>
              </a:rPr>
              <a:t>своєї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1" dirty="0" err="1">
                <a:solidFill>
                  <a:srgbClr val="000000"/>
                </a:solidFill>
                <a:effectLst/>
                <a:latin typeface="inherit"/>
              </a:rPr>
              <a:t>цільової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1" dirty="0" err="1">
                <a:solidFill>
                  <a:srgbClr val="000000"/>
                </a:solidFill>
                <a:effectLst/>
                <a:latin typeface="inherit"/>
              </a:rPr>
              <a:t>аудиторії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inherit"/>
              </a:rPr>
              <a:t>, </a:t>
            </a:r>
            <a:r>
              <a:rPr lang="ru-RU" sz="2500" b="0" i="1" dirty="0" err="1">
                <a:solidFill>
                  <a:srgbClr val="000000"/>
                </a:solidFill>
                <a:effectLst/>
                <a:latin typeface="inherit"/>
              </a:rPr>
              <a:t>її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1" dirty="0" err="1">
                <a:solidFill>
                  <a:srgbClr val="000000"/>
                </a:solidFill>
                <a:effectLst/>
                <a:latin typeface="inherit"/>
              </a:rPr>
              <a:t>слід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1" dirty="0" err="1">
                <a:solidFill>
                  <a:srgbClr val="000000"/>
                </a:solidFill>
                <a:effectLst/>
                <a:latin typeface="inherit"/>
              </a:rPr>
              <a:t>поділити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inherit"/>
              </a:rPr>
              <a:t> на </a:t>
            </a:r>
            <a:r>
              <a:rPr lang="ru-RU" sz="2500" b="0" i="1" dirty="0" err="1">
                <a:solidFill>
                  <a:srgbClr val="000000"/>
                </a:solidFill>
                <a:effectLst/>
                <a:latin typeface="inherit"/>
              </a:rPr>
              <a:t>кілька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1" dirty="0" err="1">
                <a:solidFill>
                  <a:srgbClr val="000000"/>
                </a:solidFill>
                <a:effectLst/>
                <a:latin typeface="inherit"/>
              </a:rPr>
              <a:t>секторів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inherit"/>
              </a:rPr>
              <a:t> за </a:t>
            </a:r>
            <a:r>
              <a:rPr lang="ru-RU" sz="2500" b="0" i="1" dirty="0" err="1">
                <a:solidFill>
                  <a:srgbClr val="000000"/>
                </a:solidFill>
                <a:effectLst/>
                <a:latin typeface="inherit"/>
              </a:rPr>
              <a:t>загальними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1" dirty="0" err="1">
                <a:solidFill>
                  <a:srgbClr val="000000"/>
                </a:solidFill>
                <a:effectLst/>
                <a:latin typeface="inherit"/>
              </a:rPr>
              <a:t>ознаками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inherit"/>
              </a:rPr>
              <a:t>: гендером, </a:t>
            </a:r>
            <a:r>
              <a:rPr lang="ru-RU" sz="2500" b="0" i="1" dirty="0" err="1">
                <a:solidFill>
                  <a:srgbClr val="000000"/>
                </a:solidFill>
                <a:effectLst/>
                <a:latin typeface="inherit"/>
              </a:rPr>
              <a:t>віковим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inherit"/>
              </a:rPr>
              <a:t>, </a:t>
            </a:r>
            <a:r>
              <a:rPr lang="ru-RU" sz="2500" b="0" i="1" dirty="0" err="1">
                <a:solidFill>
                  <a:srgbClr val="000000"/>
                </a:solidFill>
                <a:effectLst/>
                <a:latin typeface="inherit"/>
              </a:rPr>
              <a:t>географічним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inherit"/>
              </a:rPr>
              <a:t>, </a:t>
            </a:r>
            <a:r>
              <a:rPr lang="ru-RU" sz="2500" b="0" i="1" dirty="0" err="1">
                <a:solidFill>
                  <a:srgbClr val="000000"/>
                </a:solidFill>
                <a:effectLst/>
                <a:latin typeface="inherit"/>
              </a:rPr>
              <a:t>фінансовим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inherit"/>
              </a:rPr>
              <a:t>, </a:t>
            </a:r>
            <a:r>
              <a:rPr lang="ru-RU" sz="2500" b="0" i="1" dirty="0" err="1">
                <a:solidFill>
                  <a:srgbClr val="000000"/>
                </a:solidFill>
                <a:effectLst/>
                <a:latin typeface="inherit"/>
              </a:rPr>
              <a:t>професійним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inherit"/>
              </a:rPr>
              <a:t> та </a:t>
            </a:r>
            <a:r>
              <a:rPr lang="ru-RU" sz="2500" b="0" i="1" dirty="0" err="1">
                <a:solidFill>
                  <a:srgbClr val="000000"/>
                </a:solidFill>
                <a:effectLst/>
                <a:latin typeface="inherit"/>
              </a:rPr>
              <a:t>ін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inherit"/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E1E58E-C5C2-82B4-0265-3F865810E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225" y="768349"/>
            <a:ext cx="3807655" cy="33972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EB0B06-33E1-4939-041D-363B9D85DB6B}"/>
              </a:ext>
            </a:extLst>
          </p:cNvPr>
          <p:cNvSpPr txBox="1"/>
          <p:nvPr/>
        </p:nvSpPr>
        <p:spPr>
          <a:xfrm>
            <a:off x="389844" y="5166321"/>
            <a:ext cx="114123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Важливо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пам’ятати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,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що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цільовою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аудиторією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вашого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товару/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послуги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не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можуть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бути абсолютно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всі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люди,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які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живуть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,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наприклад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, в одному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районі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,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місті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або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країні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.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Кожен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окремий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товар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має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свої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унікальні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характеристики,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що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й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призводить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до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утворення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не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менш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унікальною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цільової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аудиторії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0145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56CD1F-87EF-4B26-9AED-1205D3388D81}"/>
              </a:ext>
            </a:extLst>
          </p:cNvPr>
          <p:cNvSpPr txBox="1"/>
          <p:nvPr/>
        </p:nvSpPr>
        <p:spPr>
          <a:xfrm>
            <a:off x="834501" y="168675"/>
            <a:ext cx="10182687" cy="5863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ru-RU" sz="5000" b="1" i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mont"/>
              </a:rPr>
              <a:t>Я</a:t>
            </a:r>
            <a:r>
              <a:rPr lang="ru-RU" sz="2500" b="1" i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mont"/>
              </a:rPr>
              <a:t>кою</a:t>
            </a:r>
            <a:r>
              <a:rPr lang="ru-RU" sz="2500" b="1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mont"/>
              </a:rPr>
              <a:t> </a:t>
            </a:r>
            <a:r>
              <a:rPr lang="ru-RU" sz="2500" b="1" i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mont"/>
              </a:rPr>
              <a:t>має</a:t>
            </a:r>
            <a:r>
              <a:rPr lang="ru-RU" sz="2500" b="1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mont"/>
              </a:rPr>
              <a:t> бути </a:t>
            </a:r>
            <a:r>
              <a:rPr lang="ru-RU" sz="2500" b="1" i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mont"/>
              </a:rPr>
              <a:t>цільова</a:t>
            </a:r>
            <a:r>
              <a:rPr lang="ru-RU" sz="2500" b="1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mont"/>
              </a:rPr>
              <a:t> </a:t>
            </a:r>
            <a:r>
              <a:rPr lang="ru-RU" sz="2500" b="1" i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mont"/>
              </a:rPr>
              <a:t>аудиторія</a:t>
            </a:r>
            <a:r>
              <a:rPr lang="ru-RU" sz="2500" b="1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mont"/>
              </a:rPr>
              <a:t>?</a:t>
            </a:r>
          </a:p>
          <a:p>
            <a:pPr algn="l" fontAlgn="base"/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Представником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тієї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чи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іншої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цільової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аудиторії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можуть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стати люди,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які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відповідають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кільком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критеріям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, а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саме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500" b="1" i="0" dirty="0">
                <a:solidFill>
                  <a:srgbClr val="000000"/>
                </a:solidFill>
                <a:effectLst/>
                <a:latin typeface="inherit"/>
              </a:rPr>
              <a:t>Вони </a:t>
            </a:r>
            <a:r>
              <a:rPr lang="ru-RU" sz="2500" b="1" i="0" dirty="0" err="1">
                <a:solidFill>
                  <a:srgbClr val="000000"/>
                </a:solidFill>
                <a:effectLst/>
                <a:latin typeface="inherit"/>
              </a:rPr>
              <a:t>повинні</a:t>
            </a:r>
            <a:r>
              <a:rPr lang="ru-RU" sz="2500" b="1" i="0" dirty="0">
                <a:solidFill>
                  <a:srgbClr val="000000"/>
                </a:solidFill>
                <a:effectLst/>
                <a:latin typeface="inherit"/>
              </a:rPr>
              <a:t> бути </a:t>
            </a:r>
            <a:r>
              <a:rPr lang="ru-RU" sz="2500" b="1" i="0" dirty="0" err="1">
                <a:solidFill>
                  <a:srgbClr val="000000"/>
                </a:solidFill>
                <a:effectLst/>
                <a:latin typeface="inherit"/>
              </a:rPr>
              <a:t>зацікавлені</a:t>
            </a:r>
            <a:r>
              <a:rPr lang="ru-RU" sz="2500" b="1" i="0" dirty="0">
                <a:solidFill>
                  <a:srgbClr val="000000"/>
                </a:solidFill>
                <a:effectLst/>
                <a:latin typeface="inherit"/>
              </a:rPr>
              <a:t> в </a:t>
            </a:r>
            <a:r>
              <a:rPr lang="ru-RU" sz="2500" b="1" i="0" dirty="0" err="1">
                <a:solidFill>
                  <a:srgbClr val="000000"/>
                </a:solidFill>
                <a:effectLst/>
                <a:latin typeface="inherit"/>
              </a:rPr>
              <a:t>продукті</a:t>
            </a:r>
            <a:r>
              <a:rPr lang="ru-RU" sz="2500" b="1" i="0" dirty="0">
                <a:solidFill>
                  <a:srgbClr val="000000"/>
                </a:solidFill>
                <a:effectLst/>
                <a:latin typeface="inherit"/>
              </a:rPr>
              <a:t>.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 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Наприклад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, у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компанії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, яка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торгує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м’ясними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продуктами, не буде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покупців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серед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вегетаріанців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ru-RU" sz="2500" b="0" i="0" dirty="0">
              <a:solidFill>
                <a:srgbClr val="000000"/>
              </a:solidFill>
              <a:effectLst/>
              <a:latin typeface="inherit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500" b="1" i="0" dirty="0">
                <a:solidFill>
                  <a:srgbClr val="000000"/>
                </a:solidFill>
                <a:effectLst/>
                <a:latin typeface="inherit"/>
              </a:rPr>
              <a:t>Вони </a:t>
            </a:r>
            <a:r>
              <a:rPr lang="ru-RU" sz="2500" b="1" i="0" dirty="0" err="1">
                <a:solidFill>
                  <a:srgbClr val="000000"/>
                </a:solidFill>
                <a:effectLst/>
                <a:latin typeface="inherit"/>
              </a:rPr>
              <a:t>повинні</a:t>
            </a:r>
            <a:r>
              <a:rPr lang="ru-RU" sz="2500" b="1" i="0" dirty="0">
                <a:solidFill>
                  <a:srgbClr val="000000"/>
                </a:solidFill>
                <a:effectLst/>
                <a:latin typeface="inherit"/>
              </a:rPr>
              <a:t> бути </a:t>
            </a:r>
            <a:r>
              <a:rPr lang="ru-RU" sz="2500" b="1" i="0" dirty="0" err="1">
                <a:solidFill>
                  <a:srgbClr val="000000"/>
                </a:solidFill>
                <a:effectLst/>
                <a:latin typeface="inherit"/>
              </a:rPr>
              <a:t>спроможними</a:t>
            </a:r>
            <a:r>
              <a:rPr lang="ru-RU" sz="2500" b="1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1" i="0" dirty="0" err="1">
                <a:solidFill>
                  <a:srgbClr val="000000"/>
                </a:solidFill>
                <a:effectLst/>
                <a:latin typeface="inherit"/>
              </a:rPr>
              <a:t>купити</a:t>
            </a:r>
            <a:r>
              <a:rPr lang="ru-RU" sz="2500" b="1" i="0" dirty="0">
                <a:solidFill>
                  <a:srgbClr val="000000"/>
                </a:solidFill>
                <a:effectLst/>
                <a:latin typeface="inherit"/>
              </a:rPr>
              <a:t> продукт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.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Наприклад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,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споживачем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добірної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чорної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ікри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може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стати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тільки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людина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, доходи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якого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знаходяться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на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високому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або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дуже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високому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рівні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ru-RU" sz="2500" b="0" i="0" dirty="0">
              <a:solidFill>
                <a:srgbClr val="000000"/>
              </a:solidFill>
              <a:effectLst/>
              <a:latin typeface="inherit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500" b="1" i="0" dirty="0">
                <a:solidFill>
                  <a:srgbClr val="000000"/>
                </a:solidFill>
                <a:effectLst/>
                <a:latin typeface="inherit"/>
              </a:rPr>
              <a:t>Вони </a:t>
            </a:r>
            <a:r>
              <a:rPr lang="ru-RU" sz="2500" b="1" i="0" dirty="0" err="1">
                <a:solidFill>
                  <a:srgbClr val="000000"/>
                </a:solidFill>
                <a:effectLst/>
                <a:latin typeface="inherit"/>
              </a:rPr>
              <a:t>повинні</a:t>
            </a:r>
            <a:r>
              <a:rPr lang="ru-RU" sz="2500" b="1" i="0" dirty="0">
                <a:solidFill>
                  <a:srgbClr val="000000"/>
                </a:solidFill>
                <a:effectLst/>
                <a:latin typeface="inherit"/>
              </a:rPr>
              <a:t> бути </a:t>
            </a:r>
            <a:r>
              <a:rPr lang="ru-RU" sz="2500" b="1" i="0" dirty="0" err="1">
                <a:solidFill>
                  <a:srgbClr val="000000"/>
                </a:solidFill>
                <a:effectLst/>
                <a:latin typeface="inherit"/>
              </a:rPr>
              <a:t>сприйнятливі</a:t>
            </a:r>
            <a:r>
              <a:rPr lang="ru-RU" sz="2500" b="1" i="0" dirty="0">
                <a:solidFill>
                  <a:srgbClr val="000000"/>
                </a:solidFill>
                <a:effectLst/>
                <a:latin typeface="inherit"/>
              </a:rPr>
              <a:t> до </a:t>
            </a:r>
            <a:r>
              <a:rPr lang="ru-RU" sz="2500" b="1" i="0" dirty="0" err="1">
                <a:solidFill>
                  <a:srgbClr val="000000"/>
                </a:solidFill>
                <a:effectLst/>
                <a:latin typeface="inherit"/>
              </a:rPr>
              <a:t>реклами</a:t>
            </a:r>
            <a:r>
              <a:rPr lang="ru-RU" sz="2500" b="1" i="0" dirty="0">
                <a:solidFill>
                  <a:srgbClr val="000000"/>
                </a:solidFill>
                <a:effectLst/>
                <a:latin typeface="inherit"/>
              </a:rPr>
              <a:t>.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 Тут мова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йде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про те,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що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«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шанувальників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» (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постійних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покупців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)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тієї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чи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іншої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торгової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марки буде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дуже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непросто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або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практично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неможливо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переманити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до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іншої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компанії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, яка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продає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схожі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за характеристиками товарами/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послугами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8825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D13601C-D860-487C-86EA-F34FF3C54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918" y="314500"/>
            <a:ext cx="5480484" cy="544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35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7A4874C-36B8-4EEE-9701-0FBDC574E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41" y="408676"/>
            <a:ext cx="5841359" cy="571654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794C000-580C-484B-A453-B8AFC14041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561" y="408676"/>
            <a:ext cx="5856704" cy="571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555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7DEAE48-DDC5-4DA5-AE0F-4C402DF08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70040"/>
            <a:ext cx="5773252" cy="559068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006719-9E1F-490B-A1CF-7F00376B05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77" y="470040"/>
            <a:ext cx="5752943" cy="559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50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22F04A-7D6A-426A-985A-68C0635FB8A8}"/>
              </a:ext>
            </a:extLst>
          </p:cNvPr>
          <p:cNvSpPr txBox="1"/>
          <p:nvPr/>
        </p:nvSpPr>
        <p:spPr>
          <a:xfrm>
            <a:off x="1067539" y="455344"/>
            <a:ext cx="9550154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ru-RU" sz="5000" b="1" i="0" dirty="0" err="1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inherit"/>
              </a:rPr>
              <a:t>Я</a:t>
            </a:r>
            <a:r>
              <a:rPr lang="ru-RU" sz="2500" b="1" i="0" dirty="0" err="1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inherit"/>
              </a:rPr>
              <a:t>кщо</a:t>
            </a:r>
            <a:r>
              <a:rPr lang="ru-RU" sz="2500" b="1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inherit"/>
              </a:rPr>
              <a:t> </a:t>
            </a:r>
            <a:r>
              <a:rPr lang="ru-RU" sz="2500" b="1" i="0" dirty="0" err="1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inherit"/>
              </a:rPr>
              <a:t>ви</a:t>
            </a:r>
            <a:r>
              <a:rPr lang="ru-RU" sz="2500" b="1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inherit"/>
              </a:rPr>
              <a:t> будете знати </a:t>
            </a:r>
            <a:r>
              <a:rPr lang="ru-RU" sz="2500" b="1" i="0" dirty="0" err="1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inherit"/>
              </a:rPr>
              <a:t>своїх</a:t>
            </a:r>
            <a:r>
              <a:rPr lang="ru-RU" sz="2500" b="1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inherit"/>
              </a:rPr>
              <a:t> </a:t>
            </a:r>
            <a:r>
              <a:rPr lang="ru-RU" sz="2500" b="1" i="0" dirty="0" err="1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inherit"/>
              </a:rPr>
              <a:t>покупців</a:t>
            </a:r>
            <a:r>
              <a:rPr lang="ru-RU" sz="2500" b="1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inherit"/>
              </a:rPr>
              <a:t> «в </a:t>
            </a:r>
            <a:r>
              <a:rPr lang="ru-RU" sz="2500" b="1" i="0" dirty="0" err="1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inherit"/>
              </a:rPr>
              <a:t>обличчя</a:t>
            </a:r>
            <a:r>
              <a:rPr lang="ru-RU" sz="2500" b="1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inherit"/>
              </a:rPr>
              <a:t>», то </a:t>
            </a:r>
            <a:r>
              <a:rPr lang="ru-RU" sz="2500" b="1" i="0" dirty="0" err="1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inherit"/>
              </a:rPr>
              <a:t>зможете</a:t>
            </a:r>
            <a:r>
              <a:rPr lang="ru-RU" sz="2500" b="1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inherit"/>
              </a:rPr>
              <a:t>:</a:t>
            </a:r>
          </a:p>
          <a:p>
            <a:pPr algn="l" fontAlgn="base"/>
            <a:endParaRPr lang="ru-RU" sz="2500" b="0" i="0" dirty="0"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mont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створювати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унікальні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пропозиції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,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які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будуть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цікаві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клієнтам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.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Це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дозволить товарам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або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послугам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,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які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ви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просуваєте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, через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інтернет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знайти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своїх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потенційних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споживачів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та принести вам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прибуток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ru-RU" sz="2500" b="0" i="0" dirty="0">
              <a:solidFill>
                <a:srgbClr val="000000"/>
              </a:solidFill>
              <a:effectLst/>
              <a:latin typeface="inherit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без проблем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знаходити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нових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покупців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ru-RU" sz="2500" b="0" i="0" dirty="0">
              <a:solidFill>
                <a:srgbClr val="000000"/>
              </a:solidFill>
              <a:effectLst/>
              <a:latin typeface="inherit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регулярно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вдосконалювати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програму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лояльності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.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Саме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це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може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гарантувати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вам те,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що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левова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частка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клієнтів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,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які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хоча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б один раз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зробили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у вас покупку, повернуться до вас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знову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і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приведуть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з собою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друзів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4592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3751A2-6567-8654-FF69-02BBD44031C6}"/>
              </a:ext>
            </a:extLst>
          </p:cNvPr>
          <p:cNvSpPr txBox="1"/>
          <p:nvPr/>
        </p:nvSpPr>
        <p:spPr>
          <a:xfrm>
            <a:off x="649644" y="1644288"/>
            <a:ext cx="99658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200" dirty="0">
                <a:solidFill>
                  <a:srgbClr val="FF3399"/>
                </a:solidFill>
                <a:latin typeface="Arial Black" panose="020B0A04020102020204" pitchFamily="34" charset="0"/>
              </a:rPr>
              <a:t>Завдання 3 </a:t>
            </a:r>
            <a:r>
              <a:rPr lang="uk-UA" sz="3200" dirty="0">
                <a:solidFill>
                  <a:srgbClr val="00B0F0"/>
                </a:solidFill>
                <a:latin typeface="Arial Black" panose="020B0A04020102020204" pitchFamily="34" charset="0"/>
              </a:rPr>
              <a:t>– сформувати портрет цільової аудиторії (</a:t>
            </a:r>
            <a:r>
              <a:rPr lang="uk-UA" sz="3200" dirty="0" err="1">
                <a:solidFill>
                  <a:srgbClr val="00B0F0"/>
                </a:solidFill>
                <a:latin typeface="Arial Black" panose="020B0A04020102020204" pitchFamily="34" charset="0"/>
              </a:rPr>
              <a:t>просегментувати</a:t>
            </a:r>
            <a:r>
              <a:rPr lang="uk-UA" sz="3200" dirty="0">
                <a:solidFill>
                  <a:srgbClr val="00B0F0"/>
                </a:solidFill>
                <a:latin typeface="Arial Black" panose="020B0A04020102020204" pitchFamily="34" charset="0"/>
              </a:rPr>
              <a:t> за ознаками)</a:t>
            </a:r>
          </a:p>
        </p:txBody>
      </p:sp>
    </p:spTree>
    <p:extLst>
      <p:ext uri="{BB962C8B-B14F-4D97-AF65-F5344CB8AC3E}">
        <p14:creationId xmlns:p14="http://schemas.microsoft.com/office/powerpoint/2010/main" val="12290746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352</Words>
  <Application>Microsoft Macintosh PowerPoint</Application>
  <PresentationFormat>Широкоэкранный</PresentationFormat>
  <Paragraphs>20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inherit</vt:lpstr>
      <vt:lpstr>mont</vt:lpstr>
      <vt:lpstr>Тема Office</vt:lpstr>
      <vt:lpstr>Сегментація ринку.  ЦІЛЬОВА АУДИТОРІЯ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Виктория Малтиз</dc:creator>
  <cp:lastModifiedBy>Виктория Малтиз</cp:lastModifiedBy>
  <cp:revision>1</cp:revision>
  <dcterms:created xsi:type="dcterms:W3CDTF">2025-10-13T15:08:33Z</dcterms:created>
  <dcterms:modified xsi:type="dcterms:W3CDTF">2025-10-13T15:08:47Z</dcterms:modified>
</cp:coreProperties>
</file>