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89" r:id="rId32"/>
    <p:sldId id="290" r:id="rId3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rawing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F85A8C3-EB60-47B5-AEF2-854DC367C5FC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D38DD31-70FD-4466-BED3-705ECE254FAC}">
      <dgm:prSet phldrT="[Текст]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uk-UA" b="0" i="1" noProof="0" dirty="0"/>
            <a:t>Заборонні норми</a:t>
          </a:r>
        </a:p>
      </dgm:t>
    </dgm:pt>
    <dgm:pt modelId="{E7FBAA2A-DB71-43C7-A51D-33EAE261DE44}" type="parTrans" cxnId="{8E475F48-511D-4998-B9D8-D532F108C054}">
      <dgm:prSet/>
      <dgm:spPr/>
      <dgm:t>
        <a:bodyPr/>
        <a:lstStyle/>
        <a:p>
          <a:endParaRPr lang="ru-RU"/>
        </a:p>
      </dgm:t>
    </dgm:pt>
    <dgm:pt modelId="{89EB37D9-C687-4843-B4F3-1461FCC84FF0}" type="sibTrans" cxnId="{8E475F48-511D-4998-B9D8-D532F108C054}">
      <dgm:prSet/>
      <dgm:spPr/>
      <dgm:t>
        <a:bodyPr/>
        <a:lstStyle/>
        <a:p>
          <a:endParaRPr lang="ru-RU"/>
        </a:p>
      </dgm:t>
    </dgm:pt>
    <dgm:pt modelId="{6DF2848B-FCFC-43D7-82A5-27C24549F579}">
      <dgm:prSet phldrT="[Текст]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uk-UA" i="1" noProof="0" dirty="0"/>
            <a:t>Роз’яснювальні норми</a:t>
          </a:r>
          <a:endParaRPr lang="uk-UA" noProof="0" dirty="0"/>
        </a:p>
      </dgm:t>
    </dgm:pt>
    <dgm:pt modelId="{2F549E8C-CF52-4C32-B3C6-69200F97E39B}" type="sibTrans" cxnId="{44F17F84-F109-4DB2-AFA9-66BD39890F64}">
      <dgm:prSet/>
      <dgm:spPr/>
      <dgm:t>
        <a:bodyPr/>
        <a:lstStyle/>
        <a:p>
          <a:endParaRPr lang="ru-RU"/>
        </a:p>
      </dgm:t>
    </dgm:pt>
    <dgm:pt modelId="{AC541704-C6A2-4C54-B2F7-C9F05AD43B19}" type="parTrans" cxnId="{44F17F84-F109-4DB2-AFA9-66BD39890F64}">
      <dgm:prSet/>
      <dgm:spPr/>
      <dgm:t>
        <a:bodyPr/>
        <a:lstStyle/>
        <a:p>
          <a:endParaRPr lang="ru-RU"/>
        </a:p>
      </dgm:t>
    </dgm:pt>
    <dgm:pt modelId="{33BFCE14-EA77-4974-A632-A18C782EEB2C}">
      <dgm:prSet phldrT="[Текст]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uk-UA" i="1" noProof="0" dirty="0"/>
            <a:t>Заохочувальні норми</a:t>
          </a:r>
          <a:endParaRPr lang="uk-UA" noProof="0" dirty="0"/>
        </a:p>
      </dgm:t>
    </dgm:pt>
    <dgm:pt modelId="{A3A458D3-CEBE-4BDA-8B52-4A5359B8F304}" type="parTrans" cxnId="{FBE841BF-C72F-4D75-901A-372E4F7ACB98}">
      <dgm:prSet/>
      <dgm:spPr/>
      <dgm:t>
        <a:bodyPr/>
        <a:lstStyle/>
        <a:p>
          <a:endParaRPr lang="ru-RU"/>
        </a:p>
      </dgm:t>
    </dgm:pt>
    <dgm:pt modelId="{9BDA0453-2082-4FA4-86FE-5AA0A15AF856}" type="sibTrans" cxnId="{FBE841BF-C72F-4D75-901A-372E4F7ACB98}">
      <dgm:prSet/>
      <dgm:spPr/>
      <dgm:t>
        <a:bodyPr/>
        <a:lstStyle/>
        <a:p>
          <a:endParaRPr lang="ru-RU"/>
        </a:p>
      </dgm:t>
    </dgm:pt>
    <dgm:pt modelId="{8C08DCCC-EB73-42E5-8D5D-605FE3C074EC}">
      <dgm:prSet phldrT="[Текст]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uk-UA" i="1" noProof="0"/>
            <a:t>Виняткові норми</a:t>
          </a:r>
          <a:endParaRPr lang="uk-UA" noProof="0"/>
        </a:p>
      </dgm:t>
    </dgm:pt>
    <dgm:pt modelId="{DBE49010-F905-4A84-BB77-FDE0A729C495}" type="parTrans" cxnId="{FF352610-399A-4F12-8BCC-4ED6D389217E}">
      <dgm:prSet/>
      <dgm:spPr/>
      <dgm:t>
        <a:bodyPr/>
        <a:lstStyle/>
        <a:p>
          <a:endParaRPr lang="ru-RU"/>
        </a:p>
      </dgm:t>
    </dgm:pt>
    <dgm:pt modelId="{6643C1FE-26F1-4A38-B2C3-104221F93CB2}" type="sibTrans" cxnId="{FF352610-399A-4F12-8BCC-4ED6D389217E}">
      <dgm:prSet/>
      <dgm:spPr/>
      <dgm:t>
        <a:bodyPr/>
        <a:lstStyle/>
        <a:p>
          <a:endParaRPr lang="ru-RU"/>
        </a:p>
      </dgm:t>
    </dgm:pt>
    <dgm:pt modelId="{56097B0D-E7C0-479F-8614-97E800E2E1DA}" type="pres">
      <dgm:prSet presAssocID="{4F85A8C3-EB60-47B5-AEF2-854DC367C5FC}" presName="diagram" presStyleCnt="0">
        <dgm:presLayoutVars>
          <dgm:dir/>
          <dgm:resizeHandles val="exact"/>
        </dgm:presLayoutVars>
      </dgm:prSet>
      <dgm:spPr/>
    </dgm:pt>
    <dgm:pt modelId="{0CCDF575-FE3B-4A94-A4E7-F232889A79B3}" type="pres">
      <dgm:prSet presAssocID="{DD38DD31-70FD-4466-BED3-705ECE254FAC}" presName="node" presStyleLbl="node1" presStyleIdx="0" presStyleCnt="4">
        <dgm:presLayoutVars>
          <dgm:bulletEnabled val="1"/>
        </dgm:presLayoutVars>
      </dgm:prSet>
      <dgm:spPr/>
    </dgm:pt>
    <dgm:pt modelId="{3BFCA908-AD54-4082-9070-50ECC869CB04}" type="pres">
      <dgm:prSet presAssocID="{89EB37D9-C687-4843-B4F3-1461FCC84FF0}" presName="sibTrans" presStyleCnt="0"/>
      <dgm:spPr/>
    </dgm:pt>
    <dgm:pt modelId="{0D2F1E9C-8183-490F-9E69-B9E1D88FDFF1}" type="pres">
      <dgm:prSet presAssocID="{6DF2848B-FCFC-43D7-82A5-27C24549F579}" presName="node" presStyleLbl="node1" presStyleIdx="1" presStyleCnt="4">
        <dgm:presLayoutVars>
          <dgm:bulletEnabled val="1"/>
        </dgm:presLayoutVars>
      </dgm:prSet>
      <dgm:spPr/>
    </dgm:pt>
    <dgm:pt modelId="{B12625D8-06DA-42F1-AE45-6744F37AAADB}" type="pres">
      <dgm:prSet presAssocID="{2F549E8C-CF52-4C32-B3C6-69200F97E39B}" presName="sibTrans" presStyleCnt="0"/>
      <dgm:spPr/>
    </dgm:pt>
    <dgm:pt modelId="{2BA8DF8C-A875-4A49-8740-45D6FABF2CE3}" type="pres">
      <dgm:prSet presAssocID="{33BFCE14-EA77-4974-A632-A18C782EEB2C}" presName="node" presStyleLbl="node1" presStyleIdx="2" presStyleCnt="4">
        <dgm:presLayoutVars>
          <dgm:bulletEnabled val="1"/>
        </dgm:presLayoutVars>
      </dgm:prSet>
      <dgm:spPr/>
    </dgm:pt>
    <dgm:pt modelId="{B2B484D0-9104-4EE1-8B2D-C987845040EF}" type="pres">
      <dgm:prSet presAssocID="{9BDA0453-2082-4FA4-86FE-5AA0A15AF856}" presName="sibTrans" presStyleCnt="0"/>
      <dgm:spPr/>
    </dgm:pt>
    <dgm:pt modelId="{FF4E10D5-EC4B-4467-B806-73737EDF8065}" type="pres">
      <dgm:prSet presAssocID="{8C08DCCC-EB73-42E5-8D5D-605FE3C074EC}" presName="node" presStyleLbl="node1" presStyleIdx="3" presStyleCnt="4">
        <dgm:presLayoutVars>
          <dgm:bulletEnabled val="1"/>
        </dgm:presLayoutVars>
      </dgm:prSet>
      <dgm:spPr/>
    </dgm:pt>
  </dgm:ptLst>
  <dgm:cxnLst>
    <dgm:cxn modelId="{E244B208-0DA3-4266-AAD3-95879CBB1A5B}" type="presOf" srcId="{4F85A8C3-EB60-47B5-AEF2-854DC367C5FC}" destId="{56097B0D-E7C0-479F-8614-97E800E2E1DA}" srcOrd="0" destOrd="0" presId="urn:microsoft.com/office/officeart/2005/8/layout/default"/>
    <dgm:cxn modelId="{FF352610-399A-4F12-8BCC-4ED6D389217E}" srcId="{4F85A8C3-EB60-47B5-AEF2-854DC367C5FC}" destId="{8C08DCCC-EB73-42E5-8D5D-605FE3C074EC}" srcOrd="3" destOrd="0" parTransId="{DBE49010-F905-4A84-BB77-FDE0A729C495}" sibTransId="{6643C1FE-26F1-4A38-B2C3-104221F93CB2}"/>
    <dgm:cxn modelId="{F81E8A3B-CA8B-4A38-BCCE-FFE4CD575FB3}" type="presOf" srcId="{33BFCE14-EA77-4974-A632-A18C782EEB2C}" destId="{2BA8DF8C-A875-4A49-8740-45D6FABF2CE3}" srcOrd="0" destOrd="0" presId="urn:microsoft.com/office/officeart/2005/8/layout/default"/>
    <dgm:cxn modelId="{8E475F48-511D-4998-B9D8-D532F108C054}" srcId="{4F85A8C3-EB60-47B5-AEF2-854DC367C5FC}" destId="{DD38DD31-70FD-4466-BED3-705ECE254FAC}" srcOrd="0" destOrd="0" parTransId="{E7FBAA2A-DB71-43C7-A51D-33EAE261DE44}" sibTransId="{89EB37D9-C687-4843-B4F3-1461FCC84FF0}"/>
    <dgm:cxn modelId="{44F17F84-F109-4DB2-AFA9-66BD39890F64}" srcId="{4F85A8C3-EB60-47B5-AEF2-854DC367C5FC}" destId="{6DF2848B-FCFC-43D7-82A5-27C24549F579}" srcOrd="1" destOrd="0" parTransId="{AC541704-C6A2-4C54-B2F7-C9F05AD43B19}" sibTransId="{2F549E8C-CF52-4C32-B3C6-69200F97E39B}"/>
    <dgm:cxn modelId="{3DE21097-FC66-4586-8FA5-55539BDDA678}" type="presOf" srcId="{6DF2848B-FCFC-43D7-82A5-27C24549F579}" destId="{0D2F1E9C-8183-490F-9E69-B9E1D88FDFF1}" srcOrd="0" destOrd="0" presId="urn:microsoft.com/office/officeart/2005/8/layout/default"/>
    <dgm:cxn modelId="{14ABE5AA-104D-422E-91EB-B2EE20DA7E61}" type="presOf" srcId="{8C08DCCC-EB73-42E5-8D5D-605FE3C074EC}" destId="{FF4E10D5-EC4B-4467-B806-73737EDF8065}" srcOrd="0" destOrd="0" presId="urn:microsoft.com/office/officeart/2005/8/layout/default"/>
    <dgm:cxn modelId="{E7525DBD-E162-409C-BEEF-EC0139F390D0}" type="presOf" srcId="{DD38DD31-70FD-4466-BED3-705ECE254FAC}" destId="{0CCDF575-FE3B-4A94-A4E7-F232889A79B3}" srcOrd="0" destOrd="0" presId="urn:microsoft.com/office/officeart/2005/8/layout/default"/>
    <dgm:cxn modelId="{FBE841BF-C72F-4D75-901A-372E4F7ACB98}" srcId="{4F85A8C3-EB60-47B5-AEF2-854DC367C5FC}" destId="{33BFCE14-EA77-4974-A632-A18C782EEB2C}" srcOrd="2" destOrd="0" parTransId="{A3A458D3-CEBE-4BDA-8B52-4A5359B8F304}" sibTransId="{9BDA0453-2082-4FA4-86FE-5AA0A15AF856}"/>
    <dgm:cxn modelId="{A319F2B2-8008-40EE-8CC7-E6FFF3BC77E9}" type="presParOf" srcId="{56097B0D-E7C0-479F-8614-97E800E2E1DA}" destId="{0CCDF575-FE3B-4A94-A4E7-F232889A79B3}" srcOrd="0" destOrd="0" presId="urn:microsoft.com/office/officeart/2005/8/layout/default"/>
    <dgm:cxn modelId="{3A1530CD-E89C-4DE5-9E93-116AB1E3004A}" type="presParOf" srcId="{56097B0D-E7C0-479F-8614-97E800E2E1DA}" destId="{3BFCA908-AD54-4082-9070-50ECC869CB04}" srcOrd="1" destOrd="0" presId="urn:microsoft.com/office/officeart/2005/8/layout/default"/>
    <dgm:cxn modelId="{170659B4-BD59-431E-B73E-E8D5816FE38A}" type="presParOf" srcId="{56097B0D-E7C0-479F-8614-97E800E2E1DA}" destId="{0D2F1E9C-8183-490F-9E69-B9E1D88FDFF1}" srcOrd="2" destOrd="0" presId="urn:microsoft.com/office/officeart/2005/8/layout/default"/>
    <dgm:cxn modelId="{B78F787D-8C7C-4779-A91E-A5681335967B}" type="presParOf" srcId="{56097B0D-E7C0-479F-8614-97E800E2E1DA}" destId="{B12625D8-06DA-42F1-AE45-6744F37AAADB}" srcOrd="3" destOrd="0" presId="urn:microsoft.com/office/officeart/2005/8/layout/default"/>
    <dgm:cxn modelId="{D15828F9-A1B7-41B9-AFEF-6F9889F37D7C}" type="presParOf" srcId="{56097B0D-E7C0-479F-8614-97E800E2E1DA}" destId="{2BA8DF8C-A875-4A49-8740-45D6FABF2CE3}" srcOrd="4" destOrd="0" presId="urn:microsoft.com/office/officeart/2005/8/layout/default"/>
    <dgm:cxn modelId="{A93FA30E-0AA4-4F00-951C-75C51BACE218}" type="presParOf" srcId="{56097B0D-E7C0-479F-8614-97E800E2E1DA}" destId="{B2B484D0-9104-4EE1-8B2D-C987845040EF}" srcOrd="5" destOrd="0" presId="urn:microsoft.com/office/officeart/2005/8/layout/default"/>
    <dgm:cxn modelId="{7AF2902F-7354-4761-9A95-44AC2B1DBE6D}" type="presParOf" srcId="{56097B0D-E7C0-479F-8614-97E800E2E1DA}" destId="{FF4E10D5-EC4B-4467-B806-73737EDF8065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3B4110E-BC5B-45B9-ADBB-575F6CD205BE}" type="doc">
      <dgm:prSet loTypeId="urn:microsoft.com/office/officeart/2005/8/layout/hList3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88FA2DD-ACE8-4729-9CD4-484B506D4434}">
      <dgm:prSet/>
      <dgm:spPr/>
      <dgm:t>
        <a:bodyPr/>
        <a:lstStyle/>
        <a:p>
          <a:r>
            <a:rPr lang="uk-UA" b="1" i="1" noProof="0" dirty="0" err="1"/>
            <a:t>Квалiфiкацiя</a:t>
          </a:r>
          <a:r>
            <a:rPr lang="uk-UA" b="1" i="1" noProof="0" dirty="0"/>
            <a:t> </a:t>
          </a:r>
          <a:r>
            <a:rPr lang="uk-UA" b="1" i="1" noProof="0" dirty="0" err="1"/>
            <a:t>кр</a:t>
          </a:r>
          <a:r>
            <a:rPr lang="uk-UA" b="1" i="1" noProof="0" dirty="0"/>
            <a:t>. пр.</a:t>
          </a:r>
          <a:r>
            <a:rPr lang="uk-UA" noProof="0" dirty="0"/>
            <a:t> - це встановлення та юридичне </a:t>
          </a:r>
          <a:r>
            <a:rPr lang="uk-UA" noProof="0" dirty="0" err="1"/>
            <a:t>закрiплення</a:t>
          </a:r>
          <a:r>
            <a:rPr lang="uk-UA" noProof="0" dirty="0"/>
            <a:t> точної </a:t>
          </a:r>
          <a:r>
            <a:rPr lang="uk-UA" noProof="0" dirty="0" err="1"/>
            <a:t>вiдповiдностi</a:t>
          </a:r>
          <a:r>
            <a:rPr lang="uk-UA" noProof="0" dirty="0"/>
            <a:t> між ознаками вчиненого діяння та ознаками </a:t>
          </a:r>
          <a:r>
            <a:rPr lang="uk-UA" noProof="0" dirty="0" err="1"/>
            <a:t>кр</a:t>
          </a:r>
          <a:r>
            <a:rPr lang="uk-UA" noProof="0" dirty="0"/>
            <a:t>. пр., передбаченого нормою закону про </a:t>
          </a:r>
          <a:r>
            <a:rPr lang="uk-UA" noProof="0" dirty="0" err="1"/>
            <a:t>кримiнальну</a:t>
          </a:r>
          <a:r>
            <a:rPr lang="uk-UA" noProof="0" dirty="0"/>
            <a:t> </a:t>
          </a:r>
          <a:r>
            <a:rPr lang="uk-UA" noProof="0" dirty="0" err="1"/>
            <a:t>вiдповiдальнiсть</a:t>
          </a:r>
          <a:r>
            <a:rPr lang="uk-UA" noProof="0" dirty="0"/>
            <a:t>.</a:t>
          </a:r>
        </a:p>
      </dgm:t>
    </dgm:pt>
    <dgm:pt modelId="{8EDB2642-14F2-4878-B5BC-1CE828AE65ED}" type="parTrans" cxnId="{C48E1A73-2E70-4E04-96FD-4AFE8B1FABCF}">
      <dgm:prSet/>
      <dgm:spPr/>
      <dgm:t>
        <a:bodyPr/>
        <a:lstStyle/>
        <a:p>
          <a:endParaRPr lang="ru-RU"/>
        </a:p>
      </dgm:t>
    </dgm:pt>
    <dgm:pt modelId="{3A161C6A-B136-4051-A403-A4023EBEBCBA}" type="sibTrans" cxnId="{C48E1A73-2E70-4E04-96FD-4AFE8B1FABCF}">
      <dgm:prSet/>
      <dgm:spPr/>
      <dgm:t>
        <a:bodyPr/>
        <a:lstStyle/>
        <a:p>
          <a:endParaRPr lang="ru-RU"/>
        </a:p>
      </dgm:t>
    </dgm:pt>
    <dgm:pt modelId="{F48EB195-88DF-41F2-932C-4617E24E8941}">
      <dgm:prSet phldrT="[Текст]"/>
      <dgm:spPr/>
      <dgm:t>
        <a:bodyPr/>
        <a:lstStyle/>
        <a:p>
          <a:r>
            <a:rPr lang="uk-UA" dirty="0"/>
            <a:t>Офіційна</a:t>
          </a:r>
          <a:endParaRPr lang="ru-RU" dirty="0"/>
        </a:p>
      </dgm:t>
    </dgm:pt>
    <dgm:pt modelId="{9E7D5ACB-8C1B-4789-A4E2-13D40EEA932D}" type="parTrans" cxnId="{FB451D64-AB91-40F4-AB99-88C78E648879}">
      <dgm:prSet/>
      <dgm:spPr/>
      <dgm:t>
        <a:bodyPr/>
        <a:lstStyle/>
        <a:p>
          <a:endParaRPr lang="ru-RU"/>
        </a:p>
      </dgm:t>
    </dgm:pt>
    <dgm:pt modelId="{B828D778-D27E-4271-9EC3-9498B9E956BB}" type="sibTrans" cxnId="{FB451D64-AB91-40F4-AB99-88C78E648879}">
      <dgm:prSet/>
      <dgm:spPr/>
      <dgm:t>
        <a:bodyPr/>
        <a:lstStyle/>
        <a:p>
          <a:endParaRPr lang="ru-RU"/>
        </a:p>
      </dgm:t>
    </dgm:pt>
    <dgm:pt modelId="{0DA9DFCA-9498-48E0-AABE-57B79D5F5F96}">
      <dgm:prSet phldrT="[Текст]"/>
      <dgm:spPr/>
      <dgm:t>
        <a:bodyPr/>
        <a:lstStyle/>
        <a:p>
          <a:r>
            <a:rPr lang="uk-UA" dirty="0"/>
            <a:t>Неофіційна</a:t>
          </a:r>
          <a:endParaRPr lang="ru-RU" dirty="0"/>
        </a:p>
      </dgm:t>
    </dgm:pt>
    <dgm:pt modelId="{9647A33B-51DC-4572-B881-881CFE9A0665}" type="parTrans" cxnId="{2757106F-2E7F-48F4-BE66-A5E7616F9F80}">
      <dgm:prSet/>
      <dgm:spPr/>
      <dgm:t>
        <a:bodyPr/>
        <a:lstStyle/>
        <a:p>
          <a:endParaRPr lang="ru-RU"/>
        </a:p>
      </dgm:t>
    </dgm:pt>
    <dgm:pt modelId="{F385C473-D317-4FAD-835B-64367E862AEF}" type="sibTrans" cxnId="{2757106F-2E7F-48F4-BE66-A5E7616F9F80}">
      <dgm:prSet/>
      <dgm:spPr/>
      <dgm:t>
        <a:bodyPr/>
        <a:lstStyle/>
        <a:p>
          <a:endParaRPr lang="ru-RU"/>
        </a:p>
      </dgm:t>
    </dgm:pt>
    <dgm:pt modelId="{98FD6429-359E-4DDE-B91A-C610F2014870}" type="pres">
      <dgm:prSet presAssocID="{B3B4110E-BC5B-45B9-ADBB-575F6CD205BE}" presName="composite" presStyleCnt="0">
        <dgm:presLayoutVars>
          <dgm:chMax val="1"/>
          <dgm:dir/>
          <dgm:resizeHandles val="exact"/>
        </dgm:presLayoutVars>
      </dgm:prSet>
      <dgm:spPr/>
    </dgm:pt>
    <dgm:pt modelId="{175F88AE-A5F8-4772-A2B2-1CFB0BCF98D4}" type="pres">
      <dgm:prSet presAssocID="{888FA2DD-ACE8-4729-9CD4-484B506D4434}" presName="roof" presStyleLbl="dkBgShp" presStyleIdx="0" presStyleCnt="2" custScaleY="190909" custLinFactNeighborY="22727"/>
      <dgm:spPr/>
    </dgm:pt>
    <dgm:pt modelId="{384ECD2B-E69B-4C4D-9A35-2E73B51AE7CF}" type="pres">
      <dgm:prSet presAssocID="{888FA2DD-ACE8-4729-9CD4-484B506D4434}" presName="pillars" presStyleCnt="0"/>
      <dgm:spPr/>
    </dgm:pt>
    <dgm:pt modelId="{9C32BB58-777B-41B1-B084-6D36ED87C21F}" type="pres">
      <dgm:prSet presAssocID="{888FA2DD-ACE8-4729-9CD4-484B506D4434}" presName="pillar1" presStyleLbl="node1" presStyleIdx="0" presStyleCnt="2" custScaleY="53680" custLinFactNeighborX="-43" custLinFactNeighborY="10390">
        <dgm:presLayoutVars>
          <dgm:bulletEnabled val="1"/>
        </dgm:presLayoutVars>
      </dgm:prSet>
      <dgm:spPr/>
    </dgm:pt>
    <dgm:pt modelId="{41070F16-E035-426F-AE97-4BD181616016}" type="pres">
      <dgm:prSet presAssocID="{0DA9DFCA-9498-48E0-AABE-57B79D5F5F96}" presName="pillarX" presStyleLbl="node1" presStyleIdx="1" presStyleCnt="2" custScaleX="99999" custScaleY="54546" custLinFactNeighborX="1667" custLinFactNeighborY="10823">
        <dgm:presLayoutVars>
          <dgm:bulletEnabled val="1"/>
        </dgm:presLayoutVars>
      </dgm:prSet>
      <dgm:spPr/>
    </dgm:pt>
    <dgm:pt modelId="{2B3CAB92-B116-404D-8D4E-67A59EBE8957}" type="pres">
      <dgm:prSet presAssocID="{888FA2DD-ACE8-4729-9CD4-484B506D4434}" presName="base" presStyleLbl="dkBgShp" presStyleIdx="1" presStyleCnt="2" custLinFactY="-11039" custLinFactNeighborY="-100000"/>
      <dgm:spPr/>
    </dgm:pt>
  </dgm:ptLst>
  <dgm:cxnLst>
    <dgm:cxn modelId="{A262441B-BCBA-48E9-8D96-8EEDA878BF30}" type="presOf" srcId="{0DA9DFCA-9498-48E0-AABE-57B79D5F5F96}" destId="{41070F16-E035-426F-AE97-4BD181616016}" srcOrd="0" destOrd="0" presId="urn:microsoft.com/office/officeart/2005/8/layout/hList3"/>
    <dgm:cxn modelId="{FB451D64-AB91-40F4-AB99-88C78E648879}" srcId="{888FA2DD-ACE8-4729-9CD4-484B506D4434}" destId="{F48EB195-88DF-41F2-932C-4617E24E8941}" srcOrd="0" destOrd="0" parTransId="{9E7D5ACB-8C1B-4789-A4E2-13D40EEA932D}" sibTransId="{B828D778-D27E-4271-9EC3-9498B9E956BB}"/>
    <dgm:cxn modelId="{21335446-051B-4758-8E28-B4971E034D5A}" type="presOf" srcId="{888FA2DD-ACE8-4729-9CD4-484B506D4434}" destId="{175F88AE-A5F8-4772-A2B2-1CFB0BCF98D4}" srcOrd="0" destOrd="0" presId="urn:microsoft.com/office/officeart/2005/8/layout/hList3"/>
    <dgm:cxn modelId="{2757106F-2E7F-48F4-BE66-A5E7616F9F80}" srcId="{888FA2DD-ACE8-4729-9CD4-484B506D4434}" destId="{0DA9DFCA-9498-48E0-AABE-57B79D5F5F96}" srcOrd="1" destOrd="0" parTransId="{9647A33B-51DC-4572-B881-881CFE9A0665}" sibTransId="{F385C473-D317-4FAD-835B-64367E862AEF}"/>
    <dgm:cxn modelId="{C48E1A73-2E70-4E04-96FD-4AFE8B1FABCF}" srcId="{B3B4110E-BC5B-45B9-ADBB-575F6CD205BE}" destId="{888FA2DD-ACE8-4729-9CD4-484B506D4434}" srcOrd="0" destOrd="0" parTransId="{8EDB2642-14F2-4878-B5BC-1CE828AE65ED}" sibTransId="{3A161C6A-B136-4051-A403-A4023EBEBCBA}"/>
    <dgm:cxn modelId="{0CFC6FA6-EBFD-4DCB-B9FE-8CC8288E96F6}" type="presOf" srcId="{B3B4110E-BC5B-45B9-ADBB-575F6CD205BE}" destId="{98FD6429-359E-4DDE-B91A-C610F2014870}" srcOrd="0" destOrd="0" presId="urn:microsoft.com/office/officeart/2005/8/layout/hList3"/>
    <dgm:cxn modelId="{ADA364D9-BFFD-48E8-9773-A22B76183351}" type="presOf" srcId="{F48EB195-88DF-41F2-932C-4617E24E8941}" destId="{9C32BB58-777B-41B1-B084-6D36ED87C21F}" srcOrd="0" destOrd="0" presId="urn:microsoft.com/office/officeart/2005/8/layout/hList3"/>
    <dgm:cxn modelId="{96E6BAF7-6F72-4FDB-BA95-F283C19B39D4}" type="presParOf" srcId="{98FD6429-359E-4DDE-B91A-C610F2014870}" destId="{175F88AE-A5F8-4772-A2B2-1CFB0BCF98D4}" srcOrd="0" destOrd="0" presId="urn:microsoft.com/office/officeart/2005/8/layout/hList3"/>
    <dgm:cxn modelId="{91D751A7-676B-44F2-8039-B85ECCB7D8D9}" type="presParOf" srcId="{98FD6429-359E-4DDE-B91A-C610F2014870}" destId="{384ECD2B-E69B-4C4D-9A35-2E73B51AE7CF}" srcOrd="1" destOrd="0" presId="urn:microsoft.com/office/officeart/2005/8/layout/hList3"/>
    <dgm:cxn modelId="{F2A6E98F-91C0-4897-B4A4-758D56DCAE84}" type="presParOf" srcId="{384ECD2B-E69B-4C4D-9A35-2E73B51AE7CF}" destId="{9C32BB58-777B-41B1-B084-6D36ED87C21F}" srcOrd="0" destOrd="0" presId="urn:microsoft.com/office/officeart/2005/8/layout/hList3"/>
    <dgm:cxn modelId="{2F9FB897-76EC-4565-B29D-5936BC147823}" type="presParOf" srcId="{384ECD2B-E69B-4C4D-9A35-2E73B51AE7CF}" destId="{41070F16-E035-426F-AE97-4BD181616016}" srcOrd="1" destOrd="0" presId="urn:microsoft.com/office/officeart/2005/8/layout/hList3"/>
    <dgm:cxn modelId="{6C642477-7B8C-4868-B8EE-D98D57991FE2}" type="presParOf" srcId="{98FD6429-359E-4DDE-B91A-C610F2014870}" destId="{2B3CAB92-B116-404D-8D4E-67A59EBE8957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5904508-E31B-4AB4-A1B5-3D8A1716E303}" type="doc">
      <dgm:prSet loTypeId="urn:microsoft.com/office/officeart/2005/8/layout/hList3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A6BA096-3450-41F3-89C3-938ABE5BB698}">
      <dgm:prSet phldrT="[Текст]" custT="1"/>
      <dgm:spPr/>
      <dgm:t>
        <a:bodyPr/>
        <a:lstStyle/>
        <a:p>
          <a:r>
            <a:rPr lang="uk-UA" sz="3600" b="1" i="1" noProof="0" dirty="0"/>
            <a:t>Підстави кваліфікації </a:t>
          </a:r>
          <a:r>
            <a:rPr lang="uk-UA" sz="3600" b="1" i="1" noProof="0" dirty="0" err="1"/>
            <a:t>кр</a:t>
          </a:r>
          <a:r>
            <a:rPr lang="uk-UA" sz="3600" b="1" i="1" noProof="0" dirty="0"/>
            <a:t>. пр.</a:t>
          </a:r>
          <a:endParaRPr lang="uk-UA" sz="3600" noProof="0" dirty="0"/>
        </a:p>
      </dgm:t>
    </dgm:pt>
    <dgm:pt modelId="{167ACB03-6EB5-4FEB-82FA-6AB98F3FA933}" type="parTrans" cxnId="{FEE62C39-8815-4375-A270-192F34ECEE34}">
      <dgm:prSet/>
      <dgm:spPr/>
      <dgm:t>
        <a:bodyPr/>
        <a:lstStyle/>
        <a:p>
          <a:endParaRPr lang="ru-RU"/>
        </a:p>
      </dgm:t>
    </dgm:pt>
    <dgm:pt modelId="{72343FA9-ECDE-4CE2-A0DB-79B9BD5BDA1E}" type="sibTrans" cxnId="{FEE62C39-8815-4375-A270-192F34ECEE34}">
      <dgm:prSet/>
      <dgm:spPr/>
      <dgm:t>
        <a:bodyPr/>
        <a:lstStyle/>
        <a:p>
          <a:endParaRPr lang="ru-RU"/>
        </a:p>
      </dgm:t>
    </dgm:pt>
    <dgm:pt modelId="{B44F33A3-0A5F-44A4-83D2-419D3D4A4784}">
      <dgm:prSet phldrT="[Текст]"/>
      <dgm:spPr/>
      <dgm:t>
        <a:bodyPr/>
        <a:lstStyle/>
        <a:p>
          <a:r>
            <a:rPr lang="uk-UA" b="1" i="1" noProof="0" dirty="0"/>
            <a:t>Фактична</a:t>
          </a:r>
          <a:r>
            <a:rPr lang="uk-UA" noProof="0" dirty="0"/>
            <a:t> - обставини кримінального провадження, наявні в реальній дійсності, що сталі відомі уповноваженим органам і були процесуально закріплені</a:t>
          </a:r>
        </a:p>
      </dgm:t>
    </dgm:pt>
    <dgm:pt modelId="{09ECCEA9-4D16-46CA-BDDD-210E136F21D7}" type="parTrans" cxnId="{3FD3383E-36FF-4E20-842E-D821DDEB47FB}">
      <dgm:prSet/>
      <dgm:spPr/>
      <dgm:t>
        <a:bodyPr/>
        <a:lstStyle/>
        <a:p>
          <a:endParaRPr lang="ru-RU"/>
        </a:p>
      </dgm:t>
    </dgm:pt>
    <dgm:pt modelId="{83438A19-25EF-4A07-AB29-35C783C8DD15}" type="sibTrans" cxnId="{3FD3383E-36FF-4E20-842E-D821DDEB47FB}">
      <dgm:prSet/>
      <dgm:spPr/>
      <dgm:t>
        <a:bodyPr/>
        <a:lstStyle/>
        <a:p>
          <a:endParaRPr lang="ru-RU"/>
        </a:p>
      </dgm:t>
    </dgm:pt>
    <dgm:pt modelId="{A30CF844-69F2-458F-926E-1F88D5D196D3}">
      <dgm:prSet phldrT="[Текст]"/>
      <dgm:spPr/>
      <dgm:t>
        <a:bodyPr/>
        <a:lstStyle/>
        <a:p>
          <a:r>
            <a:rPr lang="uk-UA" b="1" i="1" dirty="0"/>
            <a:t>Юридична</a:t>
          </a:r>
          <a:r>
            <a:rPr lang="uk-UA" dirty="0"/>
            <a:t> - юридичний склад </a:t>
          </a:r>
          <a:r>
            <a:rPr lang="uk-UA" dirty="0" err="1"/>
            <a:t>кр</a:t>
          </a:r>
          <a:r>
            <a:rPr lang="uk-UA" dirty="0"/>
            <a:t>. пр., що міститься в кримінально-правовій нормі</a:t>
          </a:r>
          <a:endParaRPr lang="ru-RU" dirty="0"/>
        </a:p>
      </dgm:t>
    </dgm:pt>
    <dgm:pt modelId="{B643A500-2F10-4286-AA83-A1CFA4EBFC2F}" type="parTrans" cxnId="{12C214C4-BB09-452B-A216-28E1B41917EA}">
      <dgm:prSet/>
      <dgm:spPr/>
      <dgm:t>
        <a:bodyPr/>
        <a:lstStyle/>
        <a:p>
          <a:endParaRPr lang="ru-RU"/>
        </a:p>
      </dgm:t>
    </dgm:pt>
    <dgm:pt modelId="{32B8D6E5-A937-4A7D-B454-0E7A02825FAD}" type="sibTrans" cxnId="{12C214C4-BB09-452B-A216-28E1B41917EA}">
      <dgm:prSet/>
      <dgm:spPr/>
      <dgm:t>
        <a:bodyPr/>
        <a:lstStyle/>
        <a:p>
          <a:endParaRPr lang="ru-RU"/>
        </a:p>
      </dgm:t>
    </dgm:pt>
    <dgm:pt modelId="{0D6F764B-DA04-4D83-B4F6-0E90A7A562C4}" type="pres">
      <dgm:prSet presAssocID="{65904508-E31B-4AB4-A1B5-3D8A1716E303}" presName="composite" presStyleCnt="0">
        <dgm:presLayoutVars>
          <dgm:chMax val="1"/>
          <dgm:dir/>
          <dgm:resizeHandles val="exact"/>
        </dgm:presLayoutVars>
      </dgm:prSet>
      <dgm:spPr/>
    </dgm:pt>
    <dgm:pt modelId="{4D81D117-9DF3-4309-8B3E-6E2EDDDD9090}" type="pres">
      <dgm:prSet presAssocID="{EA6BA096-3450-41F3-89C3-938ABE5BB698}" presName="roof" presStyleLbl="dkBgShp" presStyleIdx="0" presStyleCnt="2"/>
      <dgm:spPr/>
    </dgm:pt>
    <dgm:pt modelId="{1F9F0CFE-977F-47F8-B96E-FBECD066F9E9}" type="pres">
      <dgm:prSet presAssocID="{EA6BA096-3450-41F3-89C3-938ABE5BB698}" presName="pillars" presStyleCnt="0"/>
      <dgm:spPr/>
    </dgm:pt>
    <dgm:pt modelId="{27A52C9D-FC1B-4CFF-B70E-EC6D07B59ACB}" type="pres">
      <dgm:prSet presAssocID="{EA6BA096-3450-41F3-89C3-938ABE5BB698}" presName="pillar1" presStyleLbl="node1" presStyleIdx="0" presStyleCnt="2">
        <dgm:presLayoutVars>
          <dgm:bulletEnabled val="1"/>
        </dgm:presLayoutVars>
      </dgm:prSet>
      <dgm:spPr/>
    </dgm:pt>
    <dgm:pt modelId="{9C6BF5F7-9184-4B12-A50F-294DB35090CB}" type="pres">
      <dgm:prSet presAssocID="{A30CF844-69F2-458F-926E-1F88D5D196D3}" presName="pillarX" presStyleLbl="node1" presStyleIdx="1" presStyleCnt="2">
        <dgm:presLayoutVars>
          <dgm:bulletEnabled val="1"/>
        </dgm:presLayoutVars>
      </dgm:prSet>
      <dgm:spPr/>
    </dgm:pt>
    <dgm:pt modelId="{3DBF564B-6D9A-45BD-AD39-63D768145813}" type="pres">
      <dgm:prSet presAssocID="{EA6BA096-3450-41F3-89C3-938ABE5BB698}" presName="base" presStyleLbl="dkBgShp" presStyleIdx="1" presStyleCnt="2"/>
      <dgm:spPr/>
    </dgm:pt>
  </dgm:ptLst>
  <dgm:cxnLst>
    <dgm:cxn modelId="{57E6EA01-26C8-4440-A17B-496F5E940BF2}" type="presOf" srcId="{B44F33A3-0A5F-44A4-83D2-419D3D4A4784}" destId="{27A52C9D-FC1B-4CFF-B70E-EC6D07B59ACB}" srcOrd="0" destOrd="0" presId="urn:microsoft.com/office/officeart/2005/8/layout/hList3"/>
    <dgm:cxn modelId="{735D0220-67F9-4B33-ADF6-B6717B7DE80E}" type="presOf" srcId="{EA6BA096-3450-41F3-89C3-938ABE5BB698}" destId="{4D81D117-9DF3-4309-8B3E-6E2EDDDD9090}" srcOrd="0" destOrd="0" presId="urn:microsoft.com/office/officeart/2005/8/layout/hList3"/>
    <dgm:cxn modelId="{FEE62C39-8815-4375-A270-192F34ECEE34}" srcId="{65904508-E31B-4AB4-A1B5-3D8A1716E303}" destId="{EA6BA096-3450-41F3-89C3-938ABE5BB698}" srcOrd="0" destOrd="0" parTransId="{167ACB03-6EB5-4FEB-82FA-6AB98F3FA933}" sibTransId="{72343FA9-ECDE-4CE2-A0DB-79B9BD5BDA1E}"/>
    <dgm:cxn modelId="{3FD3383E-36FF-4E20-842E-D821DDEB47FB}" srcId="{EA6BA096-3450-41F3-89C3-938ABE5BB698}" destId="{B44F33A3-0A5F-44A4-83D2-419D3D4A4784}" srcOrd="0" destOrd="0" parTransId="{09ECCEA9-4D16-46CA-BDDD-210E136F21D7}" sibTransId="{83438A19-25EF-4A07-AB29-35C783C8DD15}"/>
    <dgm:cxn modelId="{AD892DAE-FFCF-4F65-9C83-6E5CB433E11C}" type="presOf" srcId="{A30CF844-69F2-458F-926E-1F88D5D196D3}" destId="{9C6BF5F7-9184-4B12-A50F-294DB35090CB}" srcOrd="0" destOrd="0" presId="urn:microsoft.com/office/officeart/2005/8/layout/hList3"/>
    <dgm:cxn modelId="{12C214C4-BB09-452B-A216-28E1B41917EA}" srcId="{EA6BA096-3450-41F3-89C3-938ABE5BB698}" destId="{A30CF844-69F2-458F-926E-1F88D5D196D3}" srcOrd="1" destOrd="0" parTransId="{B643A500-2F10-4286-AA83-A1CFA4EBFC2F}" sibTransId="{32B8D6E5-A937-4A7D-B454-0E7A02825FAD}"/>
    <dgm:cxn modelId="{75F3A5C5-7F16-4B0C-A71A-043C956DDCA9}" type="presOf" srcId="{65904508-E31B-4AB4-A1B5-3D8A1716E303}" destId="{0D6F764B-DA04-4D83-B4F6-0E90A7A562C4}" srcOrd="0" destOrd="0" presId="urn:microsoft.com/office/officeart/2005/8/layout/hList3"/>
    <dgm:cxn modelId="{8CB1E1D1-6F1F-4174-A50F-6A4B19923A12}" type="presParOf" srcId="{0D6F764B-DA04-4D83-B4F6-0E90A7A562C4}" destId="{4D81D117-9DF3-4309-8B3E-6E2EDDDD9090}" srcOrd="0" destOrd="0" presId="urn:microsoft.com/office/officeart/2005/8/layout/hList3"/>
    <dgm:cxn modelId="{06B1B352-5162-43F8-8CB2-D36F80243CEE}" type="presParOf" srcId="{0D6F764B-DA04-4D83-B4F6-0E90A7A562C4}" destId="{1F9F0CFE-977F-47F8-B96E-FBECD066F9E9}" srcOrd="1" destOrd="0" presId="urn:microsoft.com/office/officeart/2005/8/layout/hList3"/>
    <dgm:cxn modelId="{7F35F6CD-12EF-48FE-8FA5-7DD79ABA996C}" type="presParOf" srcId="{1F9F0CFE-977F-47F8-B96E-FBECD066F9E9}" destId="{27A52C9D-FC1B-4CFF-B70E-EC6D07B59ACB}" srcOrd="0" destOrd="0" presId="urn:microsoft.com/office/officeart/2005/8/layout/hList3"/>
    <dgm:cxn modelId="{7E8607F7-2531-4634-9B0C-FFD6B606FE5F}" type="presParOf" srcId="{1F9F0CFE-977F-47F8-B96E-FBECD066F9E9}" destId="{9C6BF5F7-9184-4B12-A50F-294DB35090CB}" srcOrd="1" destOrd="0" presId="urn:microsoft.com/office/officeart/2005/8/layout/hList3"/>
    <dgm:cxn modelId="{1999AE13-154B-4B9A-BFC8-71AB4478F35E}" type="presParOf" srcId="{0D6F764B-DA04-4D83-B4F6-0E90A7A562C4}" destId="{3DBF564B-6D9A-45BD-AD39-63D768145813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50D530D-9739-4CF0-B71A-12691BDDF53A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F6577CB-91B0-46B8-86BF-EAB833ACB17E}">
      <dgm:prSet phldrT="[Текст]"/>
      <dgm:spPr/>
      <dgm:t>
        <a:bodyPr/>
        <a:lstStyle/>
        <a:p>
          <a:r>
            <a:rPr lang="uk-UA" dirty="0"/>
            <a:t>глибоке вивчення та розуміння особою, що застосовує </a:t>
          </a:r>
          <a:r>
            <a:rPr lang="uk-UA" dirty="0" err="1"/>
            <a:t>кримінально-</a:t>
          </a:r>
          <a:r>
            <a:rPr lang="uk-UA" dirty="0"/>
            <a:t> правові норми, засад кримінального права, кримінально-правової політики держави, слідчої та судової практики</a:t>
          </a:r>
          <a:endParaRPr lang="ru-RU" dirty="0"/>
        </a:p>
      </dgm:t>
    </dgm:pt>
    <dgm:pt modelId="{C47C78E0-67B8-4837-812E-EFF1A933493C}" type="parTrans" cxnId="{AFF7B7A4-CD08-4F8B-A90F-92B58515F597}">
      <dgm:prSet/>
      <dgm:spPr/>
      <dgm:t>
        <a:bodyPr/>
        <a:lstStyle/>
        <a:p>
          <a:endParaRPr lang="ru-RU"/>
        </a:p>
      </dgm:t>
    </dgm:pt>
    <dgm:pt modelId="{0105A331-7628-4A7C-A8BA-15FFC6548954}" type="sibTrans" cxnId="{AFF7B7A4-CD08-4F8B-A90F-92B58515F597}">
      <dgm:prSet/>
      <dgm:spPr/>
      <dgm:t>
        <a:bodyPr/>
        <a:lstStyle/>
        <a:p>
          <a:endParaRPr lang="ru-RU"/>
        </a:p>
      </dgm:t>
    </dgm:pt>
    <dgm:pt modelId="{FB9EAF05-E877-415E-89AE-D73D238261D2}">
      <dgm:prSet phldrT="[Текст]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uk-UA" dirty="0"/>
            <a:t>правильне з’ясування та тлумачення змісту кримінального закону, всіх ознак конкретної кримінально-правової норми</a:t>
          </a:r>
          <a:endParaRPr lang="ru-RU" dirty="0"/>
        </a:p>
      </dgm:t>
    </dgm:pt>
    <dgm:pt modelId="{207E7633-20D0-453B-B15E-F1D904CE469E}" type="parTrans" cxnId="{C8E889C7-B321-4D80-86C1-2ECD77EB59E7}">
      <dgm:prSet/>
      <dgm:spPr/>
      <dgm:t>
        <a:bodyPr/>
        <a:lstStyle/>
        <a:p>
          <a:endParaRPr lang="ru-RU"/>
        </a:p>
      </dgm:t>
    </dgm:pt>
    <dgm:pt modelId="{DB685ACF-4879-4217-BF05-D933D57438D6}" type="sibTrans" cxnId="{C8E889C7-B321-4D80-86C1-2ECD77EB59E7}">
      <dgm:prSet/>
      <dgm:spPr/>
      <dgm:t>
        <a:bodyPr/>
        <a:lstStyle/>
        <a:p>
          <a:endParaRPr lang="ru-RU"/>
        </a:p>
      </dgm:t>
    </dgm:pt>
    <dgm:pt modelId="{F70B4F91-6A1E-47FC-8DE5-1E9EF4B9CFD1}" type="pres">
      <dgm:prSet presAssocID="{550D530D-9739-4CF0-B71A-12691BDDF53A}" presName="linear" presStyleCnt="0">
        <dgm:presLayoutVars>
          <dgm:animLvl val="lvl"/>
          <dgm:resizeHandles val="exact"/>
        </dgm:presLayoutVars>
      </dgm:prSet>
      <dgm:spPr/>
    </dgm:pt>
    <dgm:pt modelId="{EC42DB16-2922-4168-9425-34A7638119F6}" type="pres">
      <dgm:prSet presAssocID="{4F6577CB-91B0-46B8-86BF-EAB833ACB17E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D73B6274-6FDB-4B1A-A3B7-7CB2BA9F8EAE}" type="pres">
      <dgm:prSet presAssocID="{0105A331-7628-4A7C-A8BA-15FFC6548954}" presName="spacer" presStyleCnt="0"/>
      <dgm:spPr/>
    </dgm:pt>
    <dgm:pt modelId="{0382F626-6846-411C-B6A8-3C30457FDA31}" type="pres">
      <dgm:prSet presAssocID="{FB9EAF05-E877-415E-89AE-D73D238261D2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DFD34066-676E-47A4-AAAC-76BDDC73E343}" type="presOf" srcId="{FB9EAF05-E877-415E-89AE-D73D238261D2}" destId="{0382F626-6846-411C-B6A8-3C30457FDA31}" srcOrd="0" destOrd="0" presId="urn:microsoft.com/office/officeart/2005/8/layout/vList2"/>
    <dgm:cxn modelId="{63464B67-8012-422D-843C-40BFB702F7FA}" type="presOf" srcId="{4F6577CB-91B0-46B8-86BF-EAB833ACB17E}" destId="{EC42DB16-2922-4168-9425-34A7638119F6}" srcOrd="0" destOrd="0" presId="urn:microsoft.com/office/officeart/2005/8/layout/vList2"/>
    <dgm:cxn modelId="{AFF7B7A4-CD08-4F8B-A90F-92B58515F597}" srcId="{550D530D-9739-4CF0-B71A-12691BDDF53A}" destId="{4F6577CB-91B0-46B8-86BF-EAB833ACB17E}" srcOrd="0" destOrd="0" parTransId="{C47C78E0-67B8-4837-812E-EFF1A933493C}" sibTransId="{0105A331-7628-4A7C-A8BA-15FFC6548954}"/>
    <dgm:cxn modelId="{69F580AE-8536-45FF-BA93-3047D7C7A170}" type="presOf" srcId="{550D530D-9739-4CF0-B71A-12691BDDF53A}" destId="{F70B4F91-6A1E-47FC-8DE5-1E9EF4B9CFD1}" srcOrd="0" destOrd="0" presId="urn:microsoft.com/office/officeart/2005/8/layout/vList2"/>
    <dgm:cxn modelId="{C8E889C7-B321-4D80-86C1-2ECD77EB59E7}" srcId="{550D530D-9739-4CF0-B71A-12691BDDF53A}" destId="{FB9EAF05-E877-415E-89AE-D73D238261D2}" srcOrd="1" destOrd="0" parTransId="{207E7633-20D0-453B-B15E-F1D904CE469E}" sibTransId="{DB685ACF-4879-4217-BF05-D933D57438D6}"/>
    <dgm:cxn modelId="{1AF48865-0880-4A6D-8643-208BE41B947D}" type="presParOf" srcId="{F70B4F91-6A1E-47FC-8DE5-1E9EF4B9CFD1}" destId="{EC42DB16-2922-4168-9425-34A7638119F6}" srcOrd="0" destOrd="0" presId="urn:microsoft.com/office/officeart/2005/8/layout/vList2"/>
    <dgm:cxn modelId="{C332B635-8688-4860-BBAA-6FB05D213966}" type="presParOf" srcId="{F70B4F91-6A1E-47FC-8DE5-1E9EF4B9CFD1}" destId="{D73B6274-6FDB-4B1A-A3B7-7CB2BA9F8EAE}" srcOrd="1" destOrd="0" presId="urn:microsoft.com/office/officeart/2005/8/layout/vList2"/>
    <dgm:cxn modelId="{F3CCA2C6-08A3-4778-ACFB-0BA2A6BD6F48}" type="presParOf" srcId="{F70B4F91-6A1E-47FC-8DE5-1E9EF4B9CFD1}" destId="{0382F626-6846-411C-B6A8-3C30457FDA31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D9E9D37-7B9B-47FB-9D01-BF0D3E0F4B0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6035F3F-AB5D-4CA3-AA35-D6ADCF068FDA}">
      <dgm:prSet phldrT="[Текст]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uk-UA" dirty="0"/>
            <a:t>повне й усебічне дослідження фактичних ознак учиненого суспільно небезпечного діяння</a:t>
          </a:r>
          <a:endParaRPr lang="ru-RU" dirty="0"/>
        </a:p>
      </dgm:t>
    </dgm:pt>
    <dgm:pt modelId="{D4B2B5AB-652B-4138-A8E9-11C44BF18D2C}" type="parTrans" cxnId="{7413E25C-215C-4DF6-8BDC-C4B7B7089F0A}">
      <dgm:prSet/>
      <dgm:spPr/>
      <dgm:t>
        <a:bodyPr/>
        <a:lstStyle/>
        <a:p>
          <a:endParaRPr lang="ru-RU"/>
        </a:p>
      </dgm:t>
    </dgm:pt>
    <dgm:pt modelId="{442B9732-93AC-4F46-9929-0371B2AB360F}" type="sibTrans" cxnId="{7413E25C-215C-4DF6-8BDC-C4B7B7089F0A}">
      <dgm:prSet/>
      <dgm:spPr/>
      <dgm:t>
        <a:bodyPr/>
        <a:lstStyle/>
        <a:p>
          <a:endParaRPr lang="ru-RU"/>
        </a:p>
      </dgm:t>
    </dgm:pt>
    <dgm:pt modelId="{7D82C7C9-2D18-46CA-AD23-503E2B4579D5}">
      <dgm:prSet phldrT="[Текст]"/>
      <dgm:spPr/>
      <dgm:t>
        <a:bodyPr/>
        <a:lstStyle/>
        <a:p>
          <a:r>
            <a:rPr lang="uk-UA" dirty="0"/>
            <a:t>застосування правил кваліфікації </a:t>
          </a:r>
          <a:r>
            <a:rPr lang="uk-UA" dirty="0" err="1"/>
            <a:t>кр</a:t>
          </a:r>
          <a:r>
            <a:rPr lang="uk-UA" dirty="0"/>
            <a:t>. пр., вироблених теорією та практикою, при обґрунтованому поєднанні ознак </a:t>
          </a:r>
          <a:r>
            <a:rPr lang="uk-UA" dirty="0" err="1"/>
            <a:t>кр</a:t>
          </a:r>
          <a:r>
            <a:rPr lang="uk-UA" dirty="0"/>
            <a:t>. пр., що встановлені законом, із ознаками вчиненого діяння</a:t>
          </a:r>
          <a:endParaRPr lang="ru-RU" dirty="0"/>
        </a:p>
      </dgm:t>
    </dgm:pt>
    <dgm:pt modelId="{FEF1AFFF-CB8F-4E54-A078-46B84E684236}" type="parTrans" cxnId="{E56D32B5-3E80-47E5-A625-A7DBBDCD2D22}">
      <dgm:prSet/>
      <dgm:spPr/>
      <dgm:t>
        <a:bodyPr/>
        <a:lstStyle/>
        <a:p>
          <a:endParaRPr lang="ru-RU"/>
        </a:p>
      </dgm:t>
    </dgm:pt>
    <dgm:pt modelId="{5516AD91-0FC4-4484-92A7-84D6DD86E3C4}" type="sibTrans" cxnId="{E56D32B5-3E80-47E5-A625-A7DBBDCD2D22}">
      <dgm:prSet/>
      <dgm:spPr/>
      <dgm:t>
        <a:bodyPr/>
        <a:lstStyle/>
        <a:p>
          <a:endParaRPr lang="ru-RU"/>
        </a:p>
      </dgm:t>
    </dgm:pt>
    <dgm:pt modelId="{978ABFFE-F17D-41BB-96D0-C0E017C8884C}" type="pres">
      <dgm:prSet presAssocID="{8D9E9D37-7B9B-47FB-9D01-BF0D3E0F4B0A}" presName="linear" presStyleCnt="0">
        <dgm:presLayoutVars>
          <dgm:animLvl val="lvl"/>
          <dgm:resizeHandles val="exact"/>
        </dgm:presLayoutVars>
      </dgm:prSet>
      <dgm:spPr/>
    </dgm:pt>
    <dgm:pt modelId="{9C0A37DC-4200-4D9B-BB6B-FBC1C895BB9C}" type="pres">
      <dgm:prSet presAssocID="{F6035F3F-AB5D-4CA3-AA35-D6ADCF068FDA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BEE81150-14CB-4E66-8B7D-C5EC2EF6CDF3}" type="pres">
      <dgm:prSet presAssocID="{442B9732-93AC-4F46-9929-0371B2AB360F}" presName="spacer" presStyleCnt="0"/>
      <dgm:spPr/>
    </dgm:pt>
    <dgm:pt modelId="{7AF82E78-16F2-4579-8F63-39D63505B4C7}" type="pres">
      <dgm:prSet presAssocID="{7D82C7C9-2D18-46CA-AD23-503E2B4579D5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7413E25C-215C-4DF6-8BDC-C4B7B7089F0A}" srcId="{8D9E9D37-7B9B-47FB-9D01-BF0D3E0F4B0A}" destId="{F6035F3F-AB5D-4CA3-AA35-D6ADCF068FDA}" srcOrd="0" destOrd="0" parTransId="{D4B2B5AB-652B-4138-A8E9-11C44BF18D2C}" sibTransId="{442B9732-93AC-4F46-9929-0371B2AB360F}"/>
    <dgm:cxn modelId="{27112B41-25F3-490A-A935-6A0DC3588FD1}" type="presOf" srcId="{7D82C7C9-2D18-46CA-AD23-503E2B4579D5}" destId="{7AF82E78-16F2-4579-8F63-39D63505B4C7}" srcOrd="0" destOrd="0" presId="urn:microsoft.com/office/officeart/2005/8/layout/vList2"/>
    <dgm:cxn modelId="{2B006399-E6CE-4CAA-A53C-2D717F9E4610}" type="presOf" srcId="{F6035F3F-AB5D-4CA3-AA35-D6ADCF068FDA}" destId="{9C0A37DC-4200-4D9B-BB6B-FBC1C895BB9C}" srcOrd="0" destOrd="0" presId="urn:microsoft.com/office/officeart/2005/8/layout/vList2"/>
    <dgm:cxn modelId="{70C762AF-7898-4FA5-86CD-12C9CC62CCB2}" type="presOf" srcId="{8D9E9D37-7B9B-47FB-9D01-BF0D3E0F4B0A}" destId="{978ABFFE-F17D-41BB-96D0-C0E017C8884C}" srcOrd="0" destOrd="0" presId="urn:microsoft.com/office/officeart/2005/8/layout/vList2"/>
    <dgm:cxn modelId="{E56D32B5-3E80-47E5-A625-A7DBBDCD2D22}" srcId="{8D9E9D37-7B9B-47FB-9D01-BF0D3E0F4B0A}" destId="{7D82C7C9-2D18-46CA-AD23-503E2B4579D5}" srcOrd="1" destOrd="0" parTransId="{FEF1AFFF-CB8F-4E54-A078-46B84E684236}" sibTransId="{5516AD91-0FC4-4484-92A7-84D6DD86E3C4}"/>
    <dgm:cxn modelId="{C0A4943C-6457-4FB6-BEFE-CAB57FF5587A}" type="presParOf" srcId="{978ABFFE-F17D-41BB-96D0-C0E017C8884C}" destId="{9C0A37DC-4200-4D9B-BB6B-FBC1C895BB9C}" srcOrd="0" destOrd="0" presId="urn:microsoft.com/office/officeart/2005/8/layout/vList2"/>
    <dgm:cxn modelId="{6CA25D63-E4A8-44DF-88EC-88C4825C41EA}" type="presParOf" srcId="{978ABFFE-F17D-41BB-96D0-C0E017C8884C}" destId="{BEE81150-14CB-4E66-8B7D-C5EC2EF6CDF3}" srcOrd="1" destOrd="0" presId="urn:microsoft.com/office/officeart/2005/8/layout/vList2"/>
    <dgm:cxn modelId="{1DC62815-A15F-4A26-B32F-EA215BED3B3A}" type="presParOf" srcId="{978ABFFE-F17D-41BB-96D0-C0E017C8884C}" destId="{7AF82E78-16F2-4579-8F63-39D63505B4C7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5E6E320-D4AD-441E-AF5E-2DB3CF0D0653}" type="doc">
      <dgm:prSet loTypeId="urn:microsoft.com/office/officeart/2005/8/layout/pyramid1" loCatId="pyramid" qsTypeId="urn:microsoft.com/office/officeart/2005/8/quickstyle/3d4" qsCatId="3D" csTypeId="urn:microsoft.com/office/officeart/2005/8/colors/accent1_2" csCatId="accent1" phldr="1"/>
      <dgm:spPr/>
    </dgm:pt>
    <dgm:pt modelId="{BD319E76-986D-4514-816F-2F70E2D7CB29}">
      <dgm:prSet phldrT="[Текст]"/>
      <dgm:spPr/>
      <dgm:t>
        <a:bodyPr/>
        <a:lstStyle/>
        <a:p>
          <a:r>
            <a:rPr lang="uk-UA" b="1" i="1" dirty="0"/>
            <a:t>виклад фактичних обставин справи</a:t>
          </a:r>
          <a:r>
            <a:rPr lang="uk-UA" b="1" dirty="0"/>
            <a:t> </a:t>
          </a:r>
          <a:endParaRPr lang="ru-RU" b="1" dirty="0"/>
        </a:p>
      </dgm:t>
    </dgm:pt>
    <dgm:pt modelId="{65C68980-A853-4772-9CA0-31884DF60BF8}" type="parTrans" cxnId="{A17F0A96-6EAB-45E8-A8F1-3685DA9A3816}">
      <dgm:prSet/>
      <dgm:spPr/>
      <dgm:t>
        <a:bodyPr/>
        <a:lstStyle/>
        <a:p>
          <a:endParaRPr lang="ru-RU"/>
        </a:p>
      </dgm:t>
    </dgm:pt>
    <dgm:pt modelId="{929834A9-2130-4018-B1B4-D2A1675FA3ED}" type="sibTrans" cxnId="{A17F0A96-6EAB-45E8-A8F1-3685DA9A3816}">
      <dgm:prSet/>
      <dgm:spPr/>
      <dgm:t>
        <a:bodyPr/>
        <a:lstStyle/>
        <a:p>
          <a:endParaRPr lang="ru-RU"/>
        </a:p>
      </dgm:t>
    </dgm:pt>
    <dgm:pt modelId="{53F43FEA-C665-4F75-B46E-770668A89F4A}">
      <dgm:prSet phldrT="[Текст]"/>
      <dgm:spPr/>
      <dgm:t>
        <a:bodyPr/>
        <a:lstStyle/>
        <a:p>
          <a:r>
            <a:rPr lang="uk-UA" b="1" i="1" dirty="0"/>
            <a:t>складання формули кваліфікації</a:t>
          </a:r>
          <a:r>
            <a:rPr lang="uk-UA" b="1" dirty="0"/>
            <a:t> </a:t>
          </a:r>
          <a:endParaRPr lang="ru-RU" b="1" dirty="0"/>
        </a:p>
      </dgm:t>
    </dgm:pt>
    <dgm:pt modelId="{917C7541-F0D4-47A9-A849-6615C61BA635}" type="parTrans" cxnId="{DEFA53EB-67ED-41BD-A33D-2F8C111B5225}">
      <dgm:prSet/>
      <dgm:spPr/>
      <dgm:t>
        <a:bodyPr/>
        <a:lstStyle/>
        <a:p>
          <a:endParaRPr lang="ru-RU"/>
        </a:p>
      </dgm:t>
    </dgm:pt>
    <dgm:pt modelId="{6444276B-C6AB-4141-9948-65E6BEB3D119}" type="sibTrans" cxnId="{DEFA53EB-67ED-41BD-A33D-2F8C111B5225}">
      <dgm:prSet/>
      <dgm:spPr/>
      <dgm:t>
        <a:bodyPr/>
        <a:lstStyle/>
        <a:p>
          <a:endParaRPr lang="ru-RU"/>
        </a:p>
      </dgm:t>
    </dgm:pt>
    <dgm:pt modelId="{5A4C8991-A8C5-4AAC-96C9-3DCFB854E6A8}">
      <dgm:prSet phldrT="[Текст]"/>
      <dgm:spPr/>
      <dgm:t>
        <a:bodyPr/>
        <a:lstStyle/>
        <a:p>
          <a:r>
            <a:rPr lang="uk-UA" b="1" i="1" dirty="0"/>
            <a:t>юридичне формулювання обвинувачення</a:t>
          </a:r>
          <a:r>
            <a:rPr lang="uk-UA" b="1" dirty="0"/>
            <a:t> </a:t>
          </a:r>
          <a:endParaRPr lang="ru-RU" b="1" dirty="0"/>
        </a:p>
      </dgm:t>
    </dgm:pt>
    <dgm:pt modelId="{8C26DE71-2DA8-4EB4-9390-D6E80829CD70}" type="parTrans" cxnId="{93845407-2CA2-4E4F-99A2-DEA7792B03BC}">
      <dgm:prSet/>
      <dgm:spPr/>
      <dgm:t>
        <a:bodyPr/>
        <a:lstStyle/>
        <a:p>
          <a:endParaRPr lang="ru-RU"/>
        </a:p>
      </dgm:t>
    </dgm:pt>
    <dgm:pt modelId="{FD157D0E-D2AA-4354-81C4-6B301CBD87CD}" type="sibTrans" cxnId="{93845407-2CA2-4E4F-99A2-DEA7792B03BC}">
      <dgm:prSet/>
      <dgm:spPr/>
      <dgm:t>
        <a:bodyPr/>
        <a:lstStyle/>
        <a:p>
          <a:endParaRPr lang="ru-RU"/>
        </a:p>
      </dgm:t>
    </dgm:pt>
    <dgm:pt modelId="{E89A3D51-3865-4781-B4DB-F64C6D61FEEE}">
      <dgm:prSet phldrT="[Текст]"/>
      <dgm:spPr/>
      <dgm:t>
        <a:bodyPr/>
        <a:lstStyle/>
        <a:p>
          <a:r>
            <a:rPr lang="uk-UA" b="1" i="1" dirty="0"/>
            <a:t>обґрунтування кваліфікації</a:t>
          </a:r>
          <a:r>
            <a:rPr lang="uk-UA" b="1" dirty="0"/>
            <a:t> </a:t>
          </a:r>
          <a:endParaRPr lang="ru-RU" b="1" dirty="0"/>
        </a:p>
      </dgm:t>
    </dgm:pt>
    <dgm:pt modelId="{3FA85DF5-0FF3-44B6-BA4D-8BD936C489E4}" type="parTrans" cxnId="{7065B386-B638-4906-AD65-9CDDDC1DE9A4}">
      <dgm:prSet/>
      <dgm:spPr/>
      <dgm:t>
        <a:bodyPr/>
        <a:lstStyle/>
        <a:p>
          <a:endParaRPr lang="ru-RU"/>
        </a:p>
      </dgm:t>
    </dgm:pt>
    <dgm:pt modelId="{83C6F245-722A-4B85-AEDB-4278EA14213D}" type="sibTrans" cxnId="{7065B386-B638-4906-AD65-9CDDDC1DE9A4}">
      <dgm:prSet/>
      <dgm:spPr/>
      <dgm:t>
        <a:bodyPr/>
        <a:lstStyle/>
        <a:p>
          <a:endParaRPr lang="ru-RU"/>
        </a:p>
      </dgm:t>
    </dgm:pt>
    <dgm:pt modelId="{486AA7C8-1597-4F4F-AE8B-BF8ACF7C0339}" type="pres">
      <dgm:prSet presAssocID="{B5E6E320-D4AD-441E-AF5E-2DB3CF0D0653}" presName="Name0" presStyleCnt="0">
        <dgm:presLayoutVars>
          <dgm:dir/>
          <dgm:animLvl val="lvl"/>
          <dgm:resizeHandles val="exact"/>
        </dgm:presLayoutVars>
      </dgm:prSet>
      <dgm:spPr/>
    </dgm:pt>
    <dgm:pt modelId="{9511D400-204B-4D57-B3FE-6DF7BB6AC5CD}" type="pres">
      <dgm:prSet presAssocID="{BD319E76-986D-4514-816F-2F70E2D7CB29}" presName="Name8" presStyleCnt="0"/>
      <dgm:spPr/>
    </dgm:pt>
    <dgm:pt modelId="{EEC4D3FE-E553-4FFD-97B7-767582AEC7AD}" type="pres">
      <dgm:prSet presAssocID="{BD319E76-986D-4514-816F-2F70E2D7CB29}" presName="level" presStyleLbl="node1" presStyleIdx="0" presStyleCnt="4" custScaleX="99366" custScaleY="113114">
        <dgm:presLayoutVars>
          <dgm:chMax val="1"/>
          <dgm:bulletEnabled val="1"/>
        </dgm:presLayoutVars>
      </dgm:prSet>
      <dgm:spPr/>
    </dgm:pt>
    <dgm:pt modelId="{D544D90A-5001-49B4-8851-76C28F2DC5B9}" type="pres">
      <dgm:prSet presAssocID="{BD319E76-986D-4514-816F-2F70E2D7CB29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290E2B98-8DB8-40FE-BEF9-7D6720272E48}" type="pres">
      <dgm:prSet presAssocID="{53F43FEA-C665-4F75-B46E-770668A89F4A}" presName="Name8" presStyleCnt="0"/>
      <dgm:spPr/>
    </dgm:pt>
    <dgm:pt modelId="{BB565FE3-D175-43AA-91D7-742D817B100C}" type="pres">
      <dgm:prSet presAssocID="{53F43FEA-C665-4F75-B46E-770668A89F4A}" presName="level" presStyleLbl="node1" presStyleIdx="1" presStyleCnt="4">
        <dgm:presLayoutVars>
          <dgm:chMax val="1"/>
          <dgm:bulletEnabled val="1"/>
        </dgm:presLayoutVars>
      </dgm:prSet>
      <dgm:spPr/>
    </dgm:pt>
    <dgm:pt modelId="{A99E2DE9-F480-419B-921F-AE89C4AD55D4}" type="pres">
      <dgm:prSet presAssocID="{53F43FEA-C665-4F75-B46E-770668A89F4A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5A624DC0-7844-43D1-AB9C-4C42B08236FC}" type="pres">
      <dgm:prSet presAssocID="{5A4C8991-A8C5-4AAC-96C9-3DCFB854E6A8}" presName="Name8" presStyleCnt="0"/>
      <dgm:spPr/>
    </dgm:pt>
    <dgm:pt modelId="{18FD73EC-0884-4AD1-9128-9459969A720E}" type="pres">
      <dgm:prSet presAssocID="{5A4C8991-A8C5-4AAC-96C9-3DCFB854E6A8}" presName="level" presStyleLbl="node1" presStyleIdx="2" presStyleCnt="4">
        <dgm:presLayoutVars>
          <dgm:chMax val="1"/>
          <dgm:bulletEnabled val="1"/>
        </dgm:presLayoutVars>
      </dgm:prSet>
      <dgm:spPr/>
    </dgm:pt>
    <dgm:pt modelId="{9338717F-E429-4577-8D70-A2EA559F6BD4}" type="pres">
      <dgm:prSet presAssocID="{5A4C8991-A8C5-4AAC-96C9-3DCFB854E6A8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1A896A5F-D5AB-4A25-946D-59A2A44F2ACD}" type="pres">
      <dgm:prSet presAssocID="{E89A3D51-3865-4781-B4DB-F64C6D61FEEE}" presName="Name8" presStyleCnt="0"/>
      <dgm:spPr/>
    </dgm:pt>
    <dgm:pt modelId="{AA3B6925-F9F2-4F09-B3A9-FCCED12EEDA9}" type="pres">
      <dgm:prSet presAssocID="{E89A3D51-3865-4781-B4DB-F64C6D61FEEE}" presName="level" presStyleLbl="node1" presStyleIdx="3" presStyleCnt="4" custLinFactNeighborY="708">
        <dgm:presLayoutVars>
          <dgm:chMax val="1"/>
          <dgm:bulletEnabled val="1"/>
        </dgm:presLayoutVars>
      </dgm:prSet>
      <dgm:spPr/>
    </dgm:pt>
    <dgm:pt modelId="{DF5A00FC-00BA-4BC2-B4C6-B227FFB9821F}" type="pres">
      <dgm:prSet presAssocID="{E89A3D51-3865-4781-B4DB-F64C6D61FEEE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CE986600-CC5A-41B7-BC23-3AD23BD33BB8}" type="presOf" srcId="{E89A3D51-3865-4781-B4DB-F64C6D61FEEE}" destId="{AA3B6925-F9F2-4F09-B3A9-FCCED12EEDA9}" srcOrd="0" destOrd="0" presId="urn:microsoft.com/office/officeart/2005/8/layout/pyramid1"/>
    <dgm:cxn modelId="{93845407-2CA2-4E4F-99A2-DEA7792B03BC}" srcId="{B5E6E320-D4AD-441E-AF5E-2DB3CF0D0653}" destId="{5A4C8991-A8C5-4AAC-96C9-3DCFB854E6A8}" srcOrd="2" destOrd="0" parTransId="{8C26DE71-2DA8-4EB4-9390-D6E80829CD70}" sibTransId="{FD157D0E-D2AA-4354-81C4-6B301CBD87CD}"/>
    <dgm:cxn modelId="{26827481-3DA4-470C-9727-EC5B53357121}" type="presOf" srcId="{BD319E76-986D-4514-816F-2F70E2D7CB29}" destId="{EEC4D3FE-E553-4FFD-97B7-767582AEC7AD}" srcOrd="0" destOrd="0" presId="urn:microsoft.com/office/officeart/2005/8/layout/pyramid1"/>
    <dgm:cxn modelId="{7065B386-B638-4906-AD65-9CDDDC1DE9A4}" srcId="{B5E6E320-D4AD-441E-AF5E-2DB3CF0D0653}" destId="{E89A3D51-3865-4781-B4DB-F64C6D61FEEE}" srcOrd="3" destOrd="0" parTransId="{3FA85DF5-0FF3-44B6-BA4D-8BD936C489E4}" sibTransId="{83C6F245-722A-4B85-AEDB-4278EA14213D}"/>
    <dgm:cxn modelId="{C6B90D8D-7D49-44E1-9D85-D33294E02C92}" type="presOf" srcId="{5A4C8991-A8C5-4AAC-96C9-3DCFB854E6A8}" destId="{18FD73EC-0884-4AD1-9128-9459969A720E}" srcOrd="0" destOrd="0" presId="urn:microsoft.com/office/officeart/2005/8/layout/pyramid1"/>
    <dgm:cxn modelId="{A17F0A96-6EAB-45E8-A8F1-3685DA9A3816}" srcId="{B5E6E320-D4AD-441E-AF5E-2DB3CF0D0653}" destId="{BD319E76-986D-4514-816F-2F70E2D7CB29}" srcOrd="0" destOrd="0" parTransId="{65C68980-A853-4772-9CA0-31884DF60BF8}" sibTransId="{929834A9-2130-4018-B1B4-D2A1675FA3ED}"/>
    <dgm:cxn modelId="{4A38DFAA-9D46-4302-B1BD-0B83A642B657}" type="presOf" srcId="{B5E6E320-D4AD-441E-AF5E-2DB3CF0D0653}" destId="{486AA7C8-1597-4F4F-AE8B-BF8ACF7C0339}" srcOrd="0" destOrd="0" presId="urn:microsoft.com/office/officeart/2005/8/layout/pyramid1"/>
    <dgm:cxn modelId="{8A4692BF-B3F7-4A0C-BF3E-2F78C9788A1F}" type="presOf" srcId="{E89A3D51-3865-4781-B4DB-F64C6D61FEEE}" destId="{DF5A00FC-00BA-4BC2-B4C6-B227FFB9821F}" srcOrd="1" destOrd="0" presId="urn:microsoft.com/office/officeart/2005/8/layout/pyramid1"/>
    <dgm:cxn modelId="{0DA33DC4-6600-4746-BC5B-D30B731EB276}" type="presOf" srcId="{53F43FEA-C665-4F75-B46E-770668A89F4A}" destId="{BB565FE3-D175-43AA-91D7-742D817B100C}" srcOrd="0" destOrd="0" presId="urn:microsoft.com/office/officeart/2005/8/layout/pyramid1"/>
    <dgm:cxn modelId="{4EF616C9-DC29-446F-A5E8-107F8322C1BC}" type="presOf" srcId="{53F43FEA-C665-4F75-B46E-770668A89F4A}" destId="{A99E2DE9-F480-419B-921F-AE89C4AD55D4}" srcOrd="1" destOrd="0" presId="urn:microsoft.com/office/officeart/2005/8/layout/pyramid1"/>
    <dgm:cxn modelId="{DEFA53EB-67ED-41BD-A33D-2F8C111B5225}" srcId="{B5E6E320-D4AD-441E-AF5E-2DB3CF0D0653}" destId="{53F43FEA-C665-4F75-B46E-770668A89F4A}" srcOrd="1" destOrd="0" parTransId="{917C7541-F0D4-47A9-A849-6615C61BA635}" sibTransId="{6444276B-C6AB-4141-9948-65E6BEB3D119}"/>
    <dgm:cxn modelId="{A95DB4F9-77A8-4CC8-9635-46C74B52D85D}" type="presOf" srcId="{BD319E76-986D-4514-816F-2F70E2D7CB29}" destId="{D544D90A-5001-49B4-8851-76C28F2DC5B9}" srcOrd="1" destOrd="0" presId="urn:microsoft.com/office/officeart/2005/8/layout/pyramid1"/>
    <dgm:cxn modelId="{EB79CEFC-725D-41BC-9C6F-EE1310D8CDF2}" type="presOf" srcId="{5A4C8991-A8C5-4AAC-96C9-3DCFB854E6A8}" destId="{9338717F-E429-4577-8D70-A2EA559F6BD4}" srcOrd="1" destOrd="0" presId="urn:microsoft.com/office/officeart/2005/8/layout/pyramid1"/>
    <dgm:cxn modelId="{059B0267-0818-4EDC-8091-2F892394B2B3}" type="presParOf" srcId="{486AA7C8-1597-4F4F-AE8B-BF8ACF7C0339}" destId="{9511D400-204B-4D57-B3FE-6DF7BB6AC5CD}" srcOrd="0" destOrd="0" presId="urn:microsoft.com/office/officeart/2005/8/layout/pyramid1"/>
    <dgm:cxn modelId="{C4997B89-3953-44FF-9FA5-A5AE931BA099}" type="presParOf" srcId="{9511D400-204B-4D57-B3FE-6DF7BB6AC5CD}" destId="{EEC4D3FE-E553-4FFD-97B7-767582AEC7AD}" srcOrd="0" destOrd="0" presId="urn:microsoft.com/office/officeart/2005/8/layout/pyramid1"/>
    <dgm:cxn modelId="{E3574369-D999-4DE1-9B97-EAE3954DBC16}" type="presParOf" srcId="{9511D400-204B-4D57-B3FE-6DF7BB6AC5CD}" destId="{D544D90A-5001-49B4-8851-76C28F2DC5B9}" srcOrd="1" destOrd="0" presId="urn:microsoft.com/office/officeart/2005/8/layout/pyramid1"/>
    <dgm:cxn modelId="{B31DE7EC-2FE2-4D4B-8188-ECA077CCC1DB}" type="presParOf" srcId="{486AA7C8-1597-4F4F-AE8B-BF8ACF7C0339}" destId="{290E2B98-8DB8-40FE-BEF9-7D6720272E48}" srcOrd="1" destOrd="0" presId="urn:microsoft.com/office/officeart/2005/8/layout/pyramid1"/>
    <dgm:cxn modelId="{018FED85-B238-4DB9-BE8F-81442B00BFD6}" type="presParOf" srcId="{290E2B98-8DB8-40FE-BEF9-7D6720272E48}" destId="{BB565FE3-D175-43AA-91D7-742D817B100C}" srcOrd="0" destOrd="0" presId="urn:microsoft.com/office/officeart/2005/8/layout/pyramid1"/>
    <dgm:cxn modelId="{F5359EFC-28A4-491B-ADDB-24940825DFBD}" type="presParOf" srcId="{290E2B98-8DB8-40FE-BEF9-7D6720272E48}" destId="{A99E2DE9-F480-419B-921F-AE89C4AD55D4}" srcOrd="1" destOrd="0" presId="urn:microsoft.com/office/officeart/2005/8/layout/pyramid1"/>
    <dgm:cxn modelId="{22625854-8673-4C23-9C47-6B59D62B0D36}" type="presParOf" srcId="{486AA7C8-1597-4F4F-AE8B-BF8ACF7C0339}" destId="{5A624DC0-7844-43D1-AB9C-4C42B08236FC}" srcOrd="2" destOrd="0" presId="urn:microsoft.com/office/officeart/2005/8/layout/pyramid1"/>
    <dgm:cxn modelId="{ED72275F-DB62-4347-B587-969D9C4F102E}" type="presParOf" srcId="{5A624DC0-7844-43D1-AB9C-4C42B08236FC}" destId="{18FD73EC-0884-4AD1-9128-9459969A720E}" srcOrd="0" destOrd="0" presId="urn:microsoft.com/office/officeart/2005/8/layout/pyramid1"/>
    <dgm:cxn modelId="{7B34F41C-7E57-4317-824D-BF532DB0FFD8}" type="presParOf" srcId="{5A624DC0-7844-43D1-AB9C-4C42B08236FC}" destId="{9338717F-E429-4577-8D70-A2EA559F6BD4}" srcOrd="1" destOrd="0" presId="urn:microsoft.com/office/officeart/2005/8/layout/pyramid1"/>
    <dgm:cxn modelId="{317EAA7D-7B24-445D-A167-E51B93F1EB37}" type="presParOf" srcId="{486AA7C8-1597-4F4F-AE8B-BF8ACF7C0339}" destId="{1A896A5F-D5AB-4A25-946D-59A2A44F2ACD}" srcOrd="3" destOrd="0" presId="urn:microsoft.com/office/officeart/2005/8/layout/pyramid1"/>
    <dgm:cxn modelId="{6BECCCEF-A3BB-44F2-BAF4-C53EBA746FD2}" type="presParOf" srcId="{1A896A5F-D5AB-4A25-946D-59A2A44F2ACD}" destId="{AA3B6925-F9F2-4F09-B3A9-FCCED12EEDA9}" srcOrd="0" destOrd="0" presId="urn:microsoft.com/office/officeart/2005/8/layout/pyramid1"/>
    <dgm:cxn modelId="{6569C159-471F-48B2-B839-A5FE7CE8BFE9}" type="presParOf" srcId="{1A896A5F-D5AB-4A25-946D-59A2A44F2ACD}" destId="{DF5A00FC-00BA-4BC2-B4C6-B227FFB9821F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CDF575-FE3B-4A94-A4E7-F232889A79B3}">
      <dsp:nvSpPr>
        <dsp:cNvPr id="0" name=""/>
        <dsp:cNvSpPr/>
      </dsp:nvSpPr>
      <dsp:spPr>
        <a:xfrm>
          <a:off x="222599" y="1199"/>
          <a:ext cx="3903405" cy="2342043"/>
        </a:xfrm>
        <a:prstGeom prst="rect">
          <a:avLst/>
        </a:prstGeom>
        <a:blipFill>
          <a:blip xmlns:r="http://schemas.openxmlformats.org/officeDocument/2006/relationships" r:embed="rId1">
            <a:duotone>
              <a:schemeClr val="accent1">
                <a:tint val="30000"/>
                <a:satMod val="300000"/>
              </a:schemeClr>
              <a:schemeClr val="accent1">
                <a:tint val="40000"/>
                <a:satMod val="200000"/>
              </a:schemeClr>
            </a:duotone>
          </a:blip>
          <a:tile tx="0" ty="0" sx="70000" sy="70000" flip="none" algn="ctr"/>
        </a:blipFill>
        <a:ln w="9525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4100" b="0" i="1" kern="1200" noProof="0" dirty="0"/>
            <a:t>Заборонні норми</a:t>
          </a:r>
        </a:p>
      </dsp:txBody>
      <dsp:txXfrm>
        <a:off x="222599" y="1199"/>
        <a:ext cx="3903405" cy="2342043"/>
      </dsp:txXfrm>
    </dsp:sp>
    <dsp:sp modelId="{0D2F1E9C-8183-490F-9E69-B9E1D88FDFF1}">
      <dsp:nvSpPr>
        <dsp:cNvPr id="0" name=""/>
        <dsp:cNvSpPr/>
      </dsp:nvSpPr>
      <dsp:spPr>
        <a:xfrm>
          <a:off x="4516345" y="1199"/>
          <a:ext cx="3903405" cy="2342043"/>
        </a:xfrm>
        <a:prstGeom prst="rect">
          <a:avLst/>
        </a:prstGeom>
        <a:blipFill>
          <a:blip xmlns:r="http://schemas.openxmlformats.org/officeDocument/2006/relationships" r:embed="rId1">
            <a:duotone>
              <a:schemeClr val="accent1">
                <a:tint val="30000"/>
                <a:satMod val="300000"/>
              </a:schemeClr>
              <a:schemeClr val="accent1">
                <a:tint val="40000"/>
                <a:satMod val="200000"/>
              </a:schemeClr>
            </a:duotone>
          </a:blip>
          <a:tile tx="0" ty="0" sx="70000" sy="70000" flip="none" algn="ctr"/>
        </a:blipFill>
        <a:ln w="9525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4100" i="1" kern="1200" noProof="0" dirty="0"/>
            <a:t>Роз’яснювальні норми</a:t>
          </a:r>
          <a:endParaRPr lang="uk-UA" sz="4100" kern="1200" noProof="0" dirty="0"/>
        </a:p>
      </dsp:txBody>
      <dsp:txXfrm>
        <a:off x="4516345" y="1199"/>
        <a:ext cx="3903405" cy="2342043"/>
      </dsp:txXfrm>
    </dsp:sp>
    <dsp:sp modelId="{2BA8DF8C-A875-4A49-8740-45D6FABF2CE3}">
      <dsp:nvSpPr>
        <dsp:cNvPr id="0" name=""/>
        <dsp:cNvSpPr/>
      </dsp:nvSpPr>
      <dsp:spPr>
        <a:xfrm>
          <a:off x="222599" y="2733582"/>
          <a:ext cx="3903405" cy="2342043"/>
        </a:xfrm>
        <a:prstGeom prst="rect">
          <a:avLst/>
        </a:prstGeom>
        <a:blipFill>
          <a:blip xmlns:r="http://schemas.openxmlformats.org/officeDocument/2006/relationships" r:embed="rId1">
            <a:duotone>
              <a:schemeClr val="accent1">
                <a:tint val="30000"/>
                <a:satMod val="300000"/>
              </a:schemeClr>
              <a:schemeClr val="accent1">
                <a:tint val="40000"/>
                <a:satMod val="200000"/>
              </a:schemeClr>
            </a:duotone>
          </a:blip>
          <a:tile tx="0" ty="0" sx="70000" sy="70000" flip="none" algn="ctr"/>
        </a:blipFill>
        <a:ln w="9525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4100" i="1" kern="1200" noProof="0" dirty="0"/>
            <a:t>Заохочувальні норми</a:t>
          </a:r>
          <a:endParaRPr lang="uk-UA" sz="4100" kern="1200" noProof="0" dirty="0"/>
        </a:p>
      </dsp:txBody>
      <dsp:txXfrm>
        <a:off x="222599" y="2733582"/>
        <a:ext cx="3903405" cy="2342043"/>
      </dsp:txXfrm>
    </dsp:sp>
    <dsp:sp modelId="{FF4E10D5-EC4B-4467-B806-73737EDF8065}">
      <dsp:nvSpPr>
        <dsp:cNvPr id="0" name=""/>
        <dsp:cNvSpPr/>
      </dsp:nvSpPr>
      <dsp:spPr>
        <a:xfrm>
          <a:off x="4516345" y="2733582"/>
          <a:ext cx="3903405" cy="2342043"/>
        </a:xfrm>
        <a:prstGeom prst="rect">
          <a:avLst/>
        </a:prstGeom>
        <a:blipFill>
          <a:blip xmlns:r="http://schemas.openxmlformats.org/officeDocument/2006/relationships" r:embed="rId1">
            <a:duotone>
              <a:schemeClr val="accent1">
                <a:tint val="30000"/>
                <a:satMod val="300000"/>
              </a:schemeClr>
              <a:schemeClr val="accent1">
                <a:tint val="40000"/>
                <a:satMod val="200000"/>
              </a:schemeClr>
            </a:duotone>
          </a:blip>
          <a:tile tx="0" ty="0" sx="70000" sy="70000" flip="none" algn="ctr"/>
        </a:blipFill>
        <a:ln w="9525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4100" i="1" kern="1200" noProof="0"/>
            <a:t>Виняткові норми</a:t>
          </a:r>
          <a:endParaRPr lang="uk-UA" sz="4100" kern="1200" noProof="0"/>
        </a:p>
      </dsp:txBody>
      <dsp:txXfrm>
        <a:off x="4516345" y="2733582"/>
        <a:ext cx="3903405" cy="234204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5F88AE-A5F8-4772-A2B2-1CFB0BCF98D4}">
      <dsp:nvSpPr>
        <dsp:cNvPr id="0" name=""/>
        <dsp:cNvSpPr/>
      </dsp:nvSpPr>
      <dsp:spPr>
        <a:xfrm>
          <a:off x="0" y="-4"/>
          <a:ext cx="8640960" cy="3629201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600" b="1" i="1" kern="1200" noProof="0" dirty="0" err="1"/>
            <a:t>Квалiфiкацiя</a:t>
          </a:r>
          <a:r>
            <a:rPr lang="uk-UA" sz="3600" b="1" i="1" kern="1200" noProof="0" dirty="0"/>
            <a:t> </a:t>
          </a:r>
          <a:r>
            <a:rPr lang="uk-UA" sz="3600" b="1" i="1" kern="1200" noProof="0" dirty="0" err="1"/>
            <a:t>кр</a:t>
          </a:r>
          <a:r>
            <a:rPr lang="uk-UA" sz="3600" b="1" i="1" kern="1200" noProof="0" dirty="0"/>
            <a:t>. пр.</a:t>
          </a:r>
          <a:r>
            <a:rPr lang="uk-UA" sz="3600" kern="1200" noProof="0" dirty="0"/>
            <a:t> - це встановлення та юридичне </a:t>
          </a:r>
          <a:r>
            <a:rPr lang="uk-UA" sz="3600" kern="1200" noProof="0" dirty="0" err="1"/>
            <a:t>закрiплення</a:t>
          </a:r>
          <a:r>
            <a:rPr lang="uk-UA" sz="3600" kern="1200" noProof="0" dirty="0"/>
            <a:t> точної </a:t>
          </a:r>
          <a:r>
            <a:rPr lang="uk-UA" sz="3600" kern="1200" noProof="0" dirty="0" err="1"/>
            <a:t>вiдповiдностi</a:t>
          </a:r>
          <a:r>
            <a:rPr lang="uk-UA" sz="3600" kern="1200" noProof="0" dirty="0"/>
            <a:t> між ознаками вчиненого діяння та ознаками </a:t>
          </a:r>
          <a:r>
            <a:rPr lang="uk-UA" sz="3600" kern="1200" noProof="0" dirty="0" err="1"/>
            <a:t>кр</a:t>
          </a:r>
          <a:r>
            <a:rPr lang="uk-UA" sz="3600" kern="1200" noProof="0" dirty="0"/>
            <a:t>. пр., передбаченого нормою закону про </a:t>
          </a:r>
          <a:r>
            <a:rPr lang="uk-UA" sz="3600" kern="1200" noProof="0" dirty="0" err="1"/>
            <a:t>кримiнальну</a:t>
          </a:r>
          <a:r>
            <a:rPr lang="uk-UA" sz="3600" kern="1200" noProof="0" dirty="0"/>
            <a:t> </a:t>
          </a:r>
          <a:r>
            <a:rPr lang="uk-UA" sz="3600" kern="1200" noProof="0" dirty="0" err="1"/>
            <a:t>вiдповiдальнiсть</a:t>
          </a:r>
          <a:r>
            <a:rPr lang="uk-UA" sz="3600" kern="1200" noProof="0" dirty="0"/>
            <a:t>.</a:t>
          </a:r>
        </a:p>
      </dsp:txBody>
      <dsp:txXfrm>
        <a:off x="0" y="-4"/>
        <a:ext cx="8640960" cy="3629201"/>
      </dsp:txXfrm>
    </dsp:sp>
    <dsp:sp modelId="{9C32BB58-777B-41B1-B084-6D36ED87C21F}">
      <dsp:nvSpPr>
        <dsp:cNvPr id="0" name=""/>
        <dsp:cNvSpPr/>
      </dsp:nvSpPr>
      <dsp:spPr>
        <a:xfrm>
          <a:off x="0" y="3672416"/>
          <a:ext cx="4320480" cy="2142971"/>
        </a:xfrm>
        <a:prstGeom prst="rect">
          <a:avLst/>
        </a:prstGeom>
        <a:blipFill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1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0980" tIns="220980" rIns="220980" bIns="220980" numCol="1" spcCol="1270" anchor="ctr" anchorCtr="0">
          <a:noAutofit/>
        </a:bodyPr>
        <a:lstStyle/>
        <a:p>
          <a:pPr marL="0" lvl="0" indent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5800" kern="1200" dirty="0"/>
            <a:t>Офіційна</a:t>
          </a:r>
          <a:endParaRPr lang="ru-RU" sz="5800" kern="1200" dirty="0"/>
        </a:p>
      </dsp:txBody>
      <dsp:txXfrm>
        <a:off x="0" y="3672416"/>
        <a:ext cx="4320480" cy="2142971"/>
      </dsp:txXfrm>
    </dsp:sp>
    <dsp:sp modelId="{41070F16-E035-426F-AE97-4BD181616016}">
      <dsp:nvSpPr>
        <dsp:cNvPr id="0" name=""/>
        <dsp:cNvSpPr/>
      </dsp:nvSpPr>
      <dsp:spPr>
        <a:xfrm>
          <a:off x="4320523" y="3672416"/>
          <a:ext cx="4320436" cy="2177543"/>
        </a:xfrm>
        <a:prstGeom prst="rect">
          <a:avLst/>
        </a:prstGeom>
        <a:blipFill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1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0980" tIns="220980" rIns="220980" bIns="220980" numCol="1" spcCol="1270" anchor="ctr" anchorCtr="0">
          <a:noAutofit/>
        </a:bodyPr>
        <a:lstStyle/>
        <a:p>
          <a:pPr marL="0" lvl="0" indent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5800" kern="1200" dirty="0"/>
            <a:t>Неофіційна</a:t>
          </a:r>
          <a:endParaRPr lang="ru-RU" sz="5800" kern="1200" dirty="0"/>
        </a:p>
      </dsp:txBody>
      <dsp:txXfrm>
        <a:off x="4320523" y="3672416"/>
        <a:ext cx="4320436" cy="2177543"/>
      </dsp:txXfrm>
    </dsp:sp>
    <dsp:sp modelId="{2B3CAB92-B116-404D-8D4E-67A59EBE8957}">
      <dsp:nvSpPr>
        <dsp:cNvPr id="0" name=""/>
        <dsp:cNvSpPr/>
      </dsp:nvSpPr>
      <dsp:spPr>
        <a:xfrm>
          <a:off x="0" y="5832647"/>
          <a:ext cx="8640960" cy="443569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81D117-9DF3-4309-8B3E-6E2EDDDD9090}">
      <dsp:nvSpPr>
        <dsp:cNvPr id="0" name=""/>
        <dsp:cNvSpPr/>
      </dsp:nvSpPr>
      <dsp:spPr>
        <a:xfrm>
          <a:off x="0" y="0"/>
          <a:ext cx="8640960" cy="1922613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600" b="1" i="1" kern="1200" noProof="0" dirty="0"/>
            <a:t>Підстави кваліфікації </a:t>
          </a:r>
          <a:r>
            <a:rPr lang="uk-UA" sz="3600" b="1" i="1" kern="1200" noProof="0" dirty="0" err="1"/>
            <a:t>кр</a:t>
          </a:r>
          <a:r>
            <a:rPr lang="uk-UA" sz="3600" b="1" i="1" kern="1200" noProof="0" dirty="0"/>
            <a:t>. пр.</a:t>
          </a:r>
          <a:endParaRPr lang="uk-UA" sz="3600" kern="1200" noProof="0" dirty="0"/>
        </a:p>
      </dsp:txBody>
      <dsp:txXfrm>
        <a:off x="0" y="0"/>
        <a:ext cx="8640960" cy="1922613"/>
      </dsp:txXfrm>
    </dsp:sp>
    <dsp:sp modelId="{27A52C9D-FC1B-4CFF-B70E-EC6D07B59ACB}">
      <dsp:nvSpPr>
        <dsp:cNvPr id="0" name=""/>
        <dsp:cNvSpPr/>
      </dsp:nvSpPr>
      <dsp:spPr>
        <a:xfrm>
          <a:off x="0" y="1922613"/>
          <a:ext cx="4320480" cy="4037488"/>
        </a:xfrm>
        <a:prstGeom prst="rect">
          <a:avLst/>
        </a:prstGeom>
        <a:blipFill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1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000" b="1" i="1" kern="1200" noProof="0" dirty="0"/>
            <a:t>Фактична</a:t>
          </a:r>
          <a:r>
            <a:rPr lang="uk-UA" sz="3000" kern="1200" noProof="0" dirty="0"/>
            <a:t> - обставини кримінального провадження, наявні в реальній дійсності, що сталі відомі уповноваженим органам і були процесуально закріплені</a:t>
          </a:r>
        </a:p>
      </dsp:txBody>
      <dsp:txXfrm>
        <a:off x="0" y="1922613"/>
        <a:ext cx="4320480" cy="4037488"/>
      </dsp:txXfrm>
    </dsp:sp>
    <dsp:sp modelId="{9C6BF5F7-9184-4B12-A50F-294DB35090CB}">
      <dsp:nvSpPr>
        <dsp:cNvPr id="0" name=""/>
        <dsp:cNvSpPr/>
      </dsp:nvSpPr>
      <dsp:spPr>
        <a:xfrm>
          <a:off x="4320480" y="1922613"/>
          <a:ext cx="4320480" cy="4037488"/>
        </a:xfrm>
        <a:prstGeom prst="rect">
          <a:avLst/>
        </a:prstGeom>
        <a:blipFill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1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000" b="1" i="1" kern="1200" dirty="0"/>
            <a:t>Юридична</a:t>
          </a:r>
          <a:r>
            <a:rPr lang="uk-UA" sz="3000" kern="1200" dirty="0"/>
            <a:t> - юридичний склад </a:t>
          </a:r>
          <a:r>
            <a:rPr lang="uk-UA" sz="3000" kern="1200" dirty="0" err="1"/>
            <a:t>кр</a:t>
          </a:r>
          <a:r>
            <a:rPr lang="uk-UA" sz="3000" kern="1200" dirty="0"/>
            <a:t>. пр., що міститься в кримінально-правовій нормі</a:t>
          </a:r>
          <a:endParaRPr lang="ru-RU" sz="3000" kern="1200" dirty="0"/>
        </a:p>
      </dsp:txBody>
      <dsp:txXfrm>
        <a:off x="4320480" y="1922613"/>
        <a:ext cx="4320480" cy="4037488"/>
      </dsp:txXfrm>
    </dsp:sp>
    <dsp:sp modelId="{3DBF564B-6D9A-45BD-AD39-63D768145813}">
      <dsp:nvSpPr>
        <dsp:cNvPr id="0" name=""/>
        <dsp:cNvSpPr/>
      </dsp:nvSpPr>
      <dsp:spPr>
        <a:xfrm>
          <a:off x="0" y="5960102"/>
          <a:ext cx="8640960" cy="448609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42DB16-2922-4168-9425-34A7638119F6}">
      <dsp:nvSpPr>
        <dsp:cNvPr id="0" name=""/>
        <dsp:cNvSpPr/>
      </dsp:nvSpPr>
      <dsp:spPr>
        <a:xfrm>
          <a:off x="0" y="548548"/>
          <a:ext cx="8640960" cy="2035800"/>
        </a:xfrm>
        <a:prstGeom prst="roundRect">
          <a:avLst/>
        </a:prstGeom>
        <a:blipFill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1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000" kern="1200" dirty="0"/>
            <a:t>глибоке вивчення та розуміння особою, що застосовує </a:t>
          </a:r>
          <a:r>
            <a:rPr lang="uk-UA" sz="3000" kern="1200" dirty="0" err="1"/>
            <a:t>кримінально-</a:t>
          </a:r>
          <a:r>
            <a:rPr lang="uk-UA" sz="3000" kern="1200" dirty="0"/>
            <a:t> правові норми, засад кримінального права, кримінально-правової політики держави, слідчої та судової практики</a:t>
          </a:r>
          <a:endParaRPr lang="ru-RU" sz="3000" kern="1200" dirty="0"/>
        </a:p>
      </dsp:txBody>
      <dsp:txXfrm>
        <a:off x="99380" y="647928"/>
        <a:ext cx="8442200" cy="1837040"/>
      </dsp:txXfrm>
    </dsp:sp>
    <dsp:sp modelId="{0382F626-6846-411C-B6A8-3C30457FDA31}">
      <dsp:nvSpPr>
        <dsp:cNvPr id="0" name=""/>
        <dsp:cNvSpPr/>
      </dsp:nvSpPr>
      <dsp:spPr>
        <a:xfrm>
          <a:off x="0" y="2670748"/>
          <a:ext cx="8640960" cy="2035800"/>
        </a:xfrm>
        <a:prstGeom prst="roundRect">
          <a:avLst/>
        </a:prstGeom>
        <a:solidFill>
          <a:schemeClr val="lt1"/>
        </a:solidFill>
        <a:ln w="12700" cap="flat" cmpd="sng" algn="ctr">
          <a:solidFill>
            <a:schemeClr val="accent1"/>
          </a:solidFill>
          <a:prstDash val="solid"/>
        </a:ln>
        <a:effectLst/>
        <a:scene3d>
          <a:camera prst="orthographicFront"/>
          <a:lightRig rig="flat" dir="t"/>
        </a:scene3d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000" kern="1200" dirty="0"/>
            <a:t>правильне з’ясування та тлумачення змісту кримінального закону, всіх ознак конкретної кримінально-правової норми</a:t>
          </a:r>
          <a:endParaRPr lang="ru-RU" sz="3000" kern="1200" dirty="0"/>
        </a:p>
      </dsp:txBody>
      <dsp:txXfrm>
        <a:off x="99380" y="2770128"/>
        <a:ext cx="8442200" cy="183704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0A37DC-4200-4D9B-BB6B-FBC1C895BB9C}">
      <dsp:nvSpPr>
        <dsp:cNvPr id="0" name=""/>
        <dsp:cNvSpPr/>
      </dsp:nvSpPr>
      <dsp:spPr>
        <a:xfrm>
          <a:off x="0" y="56962"/>
          <a:ext cx="8640960" cy="2775093"/>
        </a:xfrm>
        <a:prstGeom prst="roundRect">
          <a:avLst/>
        </a:prstGeom>
        <a:solidFill>
          <a:schemeClr val="lt1"/>
        </a:solidFill>
        <a:ln w="127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300" kern="1200" dirty="0"/>
            <a:t>повне й усебічне дослідження фактичних ознак учиненого суспільно небезпечного діяння</a:t>
          </a:r>
          <a:endParaRPr lang="ru-RU" sz="3300" kern="1200" dirty="0"/>
        </a:p>
      </dsp:txBody>
      <dsp:txXfrm>
        <a:off x="135469" y="192431"/>
        <a:ext cx="8370022" cy="2504155"/>
      </dsp:txXfrm>
    </dsp:sp>
    <dsp:sp modelId="{7AF82E78-16F2-4579-8F63-39D63505B4C7}">
      <dsp:nvSpPr>
        <dsp:cNvPr id="0" name=""/>
        <dsp:cNvSpPr/>
      </dsp:nvSpPr>
      <dsp:spPr>
        <a:xfrm>
          <a:off x="0" y="2927096"/>
          <a:ext cx="8640960" cy="277509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300" kern="1200" dirty="0"/>
            <a:t>застосування правил кваліфікації </a:t>
          </a:r>
          <a:r>
            <a:rPr lang="uk-UA" sz="3300" kern="1200" dirty="0" err="1"/>
            <a:t>кр</a:t>
          </a:r>
          <a:r>
            <a:rPr lang="uk-UA" sz="3300" kern="1200" dirty="0"/>
            <a:t>. пр., вироблених теорією та практикою, при обґрунтованому поєднанні ознак </a:t>
          </a:r>
          <a:r>
            <a:rPr lang="uk-UA" sz="3300" kern="1200" dirty="0" err="1"/>
            <a:t>кр</a:t>
          </a:r>
          <a:r>
            <a:rPr lang="uk-UA" sz="3300" kern="1200" dirty="0"/>
            <a:t>. пр., що встановлені законом, із ознаками вчиненого діяння</a:t>
          </a:r>
          <a:endParaRPr lang="ru-RU" sz="3300" kern="1200" dirty="0"/>
        </a:p>
      </dsp:txBody>
      <dsp:txXfrm>
        <a:off x="135469" y="3062565"/>
        <a:ext cx="8370022" cy="250415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C4D3FE-E553-4FFD-97B7-767582AEC7AD}">
      <dsp:nvSpPr>
        <dsp:cNvPr id="0" name=""/>
        <dsp:cNvSpPr/>
      </dsp:nvSpPr>
      <dsp:spPr>
        <a:xfrm>
          <a:off x="3096345" y="0"/>
          <a:ext cx="2314597" cy="1656175"/>
        </a:xfrm>
        <a:prstGeom prst="trapezoid">
          <a:avLst>
            <a:gd name="adj" fmla="val 70324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900" b="1" i="1" kern="1200" dirty="0"/>
            <a:t>виклад фактичних обставин справи</a:t>
          </a:r>
          <a:r>
            <a:rPr lang="uk-UA" sz="2900" b="1" kern="1200" dirty="0"/>
            <a:t> </a:t>
          </a:r>
          <a:endParaRPr lang="ru-RU" sz="2900" b="1" kern="1200" dirty="0"/>
        </a:p>
      </dsp:txBody>
      <dsp:txXfrm>
        <a:off x="3096345" y="0"/>
        <a:ext cx="2314597" cy="1656175"/>
      </dsp:txXfrm>
    </dsp:sp>
    <dsp:sp modelId="{BB565FE3-D175-43AA-91D7-742D817B100C}">
      <dsp:nvSpPr>
        <dsp:cNvPr id="0" name=""/>
        <dsp:cNvSpPr/>
      </dsp:nvSpPr>
      <dsp:spPr>
        <a:xfrm>
          <a:off x="2059307" y="1656175"/>
          <a:ext cx="4388672" cy="1464165"/>
        </a:xfrm>
        <a:prstGeom prst="trapezoid">
          <a:avLst>
            <a:gd name="adj" fmla="val 70324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900" b="1" i="1" kern="1200" dirty="0"/>
            <a:t>складання формули кваліфікації</a:t>
          </a:r>
          <a:r>
            <a:rPr lang="uk-UA" sz="2900" b="1" kern="1200" dirty="0"/>
            <a:t> </a:t>
          </a:r>
          <a:endParaRPr lang="ru-RU" sz="2900" b="1" kern="1200" dirty="0"/>
        </a:p>
      </dsp:txBody>
      <dsp:txXfrm>
        <a:off x="2827325" y="1656175"/>
        <a:ext cx="2852637" cy="1464165"/>
      </dsp:txXfrm>
    </dsp:sp>
    <dsp:sp modelId="{18FD73EC-0884-4AD1-9128-9459969A720E}">
      <dsp:nvSpPr>
        <dsp:cNvPr id="0" name=""/>
        <dsp:cNvSpPr/>
      </dsp:nvSpPr>
      <dsp:spPr>
        <a:xfrm>
          <a:off x="1029653" y="3120341"/>
          <a:ext cx="6447980" cy="1464165"/>
        </a:xfrm>
        <a:prstGeom prst="trapezoid">
          <a:avLst>
            <a:gd name="adj" fmla="val 70324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900" b="1" i="1" kern="1200" dirty="0"/>
            <a:t>юридичне формулювання обвинувачення</a:t>
          </a:r>
          <a:r>
            <a:rPr lang="uk-UA" sz="2900" b="1" kern="1200" dirty="0"/>
            <a:t> </a:t>
          </a:r>
          <a:endParaRPr lang="ru-RU" sz="2900" b="1" kern="1200" dirty="0"/>
        </a:p>
      </dsp:txBody>
      <dsp:txXfrm>
        <a:off x="2158050" y="3120341"/>
        <a:ext cx="4191187" cy="1464165"/>
      </dsp:txXfrm>
    </dsp:sp>
    <dsp:sp modelId="{AA3B6925-F9F2-4F09-B3A9-FCCED12EEDA9}">
      <dsp:nvSpPr>
        <dsp:cNvPr id="0" name=""/>
        <dsp:cNvSpPr/>
      </dsp:nvSpPr>
      <dsp:spPr>
        <a:xfrm>
          <a:off x="0" y="4584506"/>
          <a:ext cx="8507287" cy="1464165"/>
        </a:xfrm>
        <a:prstGeom prst="trapezoid">
          <a:avLst>
            <a:gd name="adj" fmla="val 70324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900" b="1" i="1" kern="1200" dirty="0"/>
            <a:t>обґрунтування кваліфікації</a:t>
          </a:r>
          <a:r>
            <a:rPr lang="uk-UA" sz="2900" b="1" kern="1200" dirty="0"/>
            <a:t> </a:t>
          </a:r>
          <a:endParaRPr lang="ru-RU" sz="2900" b="1" kern="1200" dirty="0"/>
        </a:p>
      </dsp:txBody>
      <dsp:txXfrm>
        <a:off x="1488775" y="4584506"/>
        <a:ext cx="5529737" cy="14641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31.08.2025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31.08.2025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31.08.2025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31.08.2025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31.08.2025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3036912"/>
          </a:xfrm>
        </p:spPr>
        <p:txBody>
          <a:bodyPr>
            <a:noAutofit/>
          </a:bodyPr>
          <a:lstStyle/>
          <a:p>
            <a:r>
              <a:rPr lang="uk-UA" sz="3200" b="1" dirty="0"/>
              <a:t>ПОНЯТТЯ КРИМІНАЛЬНОГО ПРАВА УКРАЇНИ (ОСОБЛИВА ЧАСТИНА). НАУКОВІ ОСНОВИ КВАЛІФІКАЦІЇ КРИМІНАЛЬНИХ ПРАВОПОРУШЕНЬ</a:t>
            </a:r>
            <a:endParaRPr lang="ru-RU" sz="320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uk-UA" b="1" dirty="0"/>
              <a:t>ТЕМА </a:t>
            </a:r>
            <a:r>
              <a:rPr lang="ru-RU" b="1" dirty="0"/>
              <a:t>1</a:t>
            </a:r>
            <a:endParaRPr lang="ru-RU" dirty="0"/>
          </a:p>
        </p:txBody>
      </p:sp>
      <p:pic>
        <p:nvPicPr>
          <p:cNvPr id="14338" name="Picture 2" descr="ÐÐ°ÑÑÐ¸Ð½ÐºÐ¸ Ð¿Ð¾ Ð·Ð°Ð¿ÑÐ¾ÑÑ ÐºÑÐ¸Ð¼ÑÐ½Ð°Ð»ÑÐ½Ðµ Ð¿ÑÐ°Ð²Ð¾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60232" y="116632"/>
            <a:ext cx="2225824" cy="136815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55776" y="260648"/>
            <a:ext cx="3816424" cy="648072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lvl="0">
              <a:buNone/>
            </a:pPr>
            <a:r>
              <a:rPr lang="uk-UA" sz="3600" dirty="0"/>
              <a:t>Виняткові норми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1124744"/>
            <a:ext cx="4176464" cy="5693866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/>
            <a:r>
              <a:rPr lang="uk-UA" sz="2800" i="1" dirty="0"/>
              <a:t>Обмежувальні </a:t>
            </a:r>
            <a:endParaRPr lang="uk-UA" sz="2800" dirty="0"/>
          </a:p>
          <a:p>
            <a:pPr lvl="0" algn="just"/>
            <a:r>
              <a:rPr lang="uk-UA" sz="2800" dirty="0"/>
              <a:t>це кримінально-правові норми, в яких передбачено відступ від загальних правил притягнення до кримінальної відповідальності за скоєння того чи іншого </a:t>
            </a:r>
            <a:r>
              <a:rPr lang="uk-UA" sz="2800" dirty="0" err="1"/>
              <a:t>кр</a:t>
            </a:r>
            <a:r>
              <a:rPr lang="uk-UA" sz="2800" dirty="0"/>
              <a:t>. пр. в бік </a:t>
            </a:r>
            <a:r>
              <a:rPr lang="uk-UA" sz="2800" b="1" i="1" dirty="0"/>
              <a:t>обмеження</a:t>
            </a:r>
            <a:r>
              <a:rPr lang="uk-UA" sz="2800" dirty="0"/>
              <a:t> сфери дії окремих заборонних норм</a:t>
            </a:r>
            <a:endParaRPr lang="ru-RU" sz="2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644008" y="1124744"/>
            <a:ext cx="4355976" cy="5693866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i="1" dirty="0"/>
              <a:t>Розширювальні </a:t>
            </a:r>
          </a:p>
          <a:p>
            <a:pPr algn="just"/>
            <a:r>
              <a:rPr lang="uk-UA" sz="2800" dirty="0"/>
              <a:t>це кримінально-правові норми, в яких передбачено відступ від загальних правил притягнення до кримінальної відповідальності за вчинення того чи іншого </a:t>
            </a:r>
            <a:r>
              <a:rPr lang="uk-UA" sz="2800" dirty="0" err="1"/>
              <a:t>кр</a:t>
            </a:r>
            <a:r>
              <a:rPr lang="uk-UA" sz="2800" dirty="0"/>
              <a:t>. пр. в бік</a:t>
            </a:r>
            <a:r>
              <a:rPr lang="ru-RU" sz="2800" dirty="0"/>
              <a:t> </a:t>
            </a:r>
            <a:r>
              <a:rPr lang="uk-UA" sz="2800" b="1" i="1" dirty="0"/>
              <a:t>розширення</a:t>
            </a:r>
            <a:r>
              <a:rPr lang="ru-RU" sz="2800" dirty="0"/>
              <a:t> </a:t>
            </a:r>
            <a:r>
              <a:rPr lang="uk-UA" sz="2800" dirty="0"/>
              <a:t>сфери дії окремих заборонних норм </a:t>
            </a:r>
            <a:endParaRPr lang="ru-RU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3. Система Особливої частини Кримінального кодексу України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755576" y="1988840"/>
            <a:ext cx="7772400" cy="3781400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447675">
              <a:buNone/>
            </a:pPr>
            <a:r>
              <a:rPr lang="uk-UA" sz="3600" dirty="0"/>
              <a:t>Особлива частина Кримінального кодексу України складається з </a:t>
            </a:r>
            <a:r>
              <a:rPr lang="uk-UA" sz="3600" b="1" dirty="0"/>
              <a:t>20 </a:t>
            </a:r>
            <a:r>
              <a:rPr lang="uk-UA" sz="3600" dirty="0"/>
              <a:t>розділів. </a:t>
            </a:r>
          </a:p>
          <a:p>
            <a:pPr marL="0" indent="447675">
              <a:buNone/>
            </a:pPr>
            <a:r>
              <a:rPr lang="uk-UA" sz="3600" dirty="0"/>
              <a:t>Система Особливої частини КК побудована переважно за </a:t>
            </a:r>
            <a:r>
              <a:rPr lang="uk-UA" sz="3600" i="1" dirty="0"/>
              <a:t>родовими об’єктами</a:t>
            </a:r>
            <a:r>
              <a:rPr lang="uk-UA" sz="3600" dirty="0"/>
              <a:t> </a:t>
            </a:r>
            <a:r>
              <a:rPr lang="uk-UA" sz="3600" i="1" dirty="0" err="1"/>
              <a:t>кр</a:t>
            </a:r>
            <a:r>
              <a:rPr lang="uk-UA" sz="3600" i="1" dirty="0"/>
              <a:t>. пр</a:t>
            </a:r>
            <a:r>
              <a:rPr lang="uk-UA" sz="3600" dirty="0"/>
              <a:t>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332656"/>
            <a:ext cx="8424936" cy="2808312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sz="3600" b="1" dirty="0"/>
              <a:t>Роз'яснювальні норми</a:t>
            </a:r>
            <a:r>
              <a:rPr lang="uk-UA" sz="3600" dirty="0"/>
              <a:t> містяться здебільшого у примітках до тих статей, в яких закріплено положення, що потребують законодавчого роз'яснення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3284984"/>
            <a:ext cx="8424936" cy="2308324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3600" b="1" dirty="0"/>
              <a:t>Заохочувальні та виняткові норми </a:t>
            </a:r>
            <a:r>
              <a:rPr lang="uk-UA" sz="3600" dirty="0"/>
              <a:t>розміщуються в останніх частинах і, як виняток, в примітках до статей 149 і 303 КК.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16632"/>
            <a:ext cx="8640960" cy="583116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3600" b="1" i="1" dirty="0"/>
              <a:t>Заборонні норми </a:t>
            </a:r>
            <a:r>
              <a:rPr lang="uk-UA" sz="3600" i="1" dirty="0"/>
              <a:t>чинного КК здебільшого розміщено з дотриманням таких основних правил систематизації: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1772816"/>
            <a:ext cx="8640960" cy="1569660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uk-UA" sz="3200" dirty="0"/>
              <a:t>1) заборонні норми, що описують основний склад </a:t>
            </a:r>
            <a:r>
              <a:rPr lang="uk-UA" sz="3200" dirty="0" err="1"/>
              <a:t>кр</a:t>
            </a:r>
            <a:r>
              <a:rPr lang="uk-UA" sz="3200" dirty="0"/>
              <a:t>. пр., розміщуються в першій частині відповідної статті Особливої частини КК</a:t>
            </a:r>
          </a:p>
        </p:txBody>
      </p:sp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251520" y="4077072"/>
            <a:ext cx="8640960" cy="2554545"/>
          </a:xfrm>
          <a:prstGeom prst="rect">
            <a:avLst/>
          </a:prstGeom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2) заборонні норми, що описують кваліфіковані, особливо кваліфіковані склади </a:t>
            </a:r>
            <a:r>
              <a:rPr kumimoji="0" lang="uk-UA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кр</a:t>
            </a:r>
            <a:r>
              <a:rPr kumimoji="0" lang="uk-UA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. пр., розміщуються в частинах 2,3,4 тощо мірою зростання видової суспільної небезпеки описуваних ними діянь;</a:t>
            </a:r>
            <a:endParaRPr kumimoji="0" lang="uk-UA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332656"/>
            <a:ext cx="8640960" cy="205320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uk-UA" sz="3200" dirty="0"/>
              <a:t>3) статті, що містять заборонні норми, групуються в розділи Особливої частини КК виходячи з тотожності або однорідності основних безпосередніх об'єктів, описуваних ними складів </a:t>
            </a:r>
            <a:r>
              <a:rPr lang="uk-UA" sz="3200" dirty="0" err="1"/>
              <a:t>кр</a:t>
            </a:r>
            <a:r>
              <a:rPr lang="uk-UA" sz="3200" dirty="0"/>
              <a:t>. пр.;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2708920"/>
            <a:ext cx="8640960" cy="304698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3200" dirty="0"/>
              <a:t>4) послідовність розміщення статей, що містять заборонні норми, у межах одного розділу Особливої частини КК визначається суспільною небезпекою описуваних ними </a:t>
            </a:r>
            <a:r>
              <a:rPr lang="uk-UA" sz="3200" dirty="0" err="1"/>
              <a:t>кр</a:t>
            </a:r>
            <a:r>
              <a:rPr lang="uk-UA" sz="3200" dirty="0"/>
              <a:t>. пр. - від більш небезпечних до менш небезпечних;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1052736"/>
            <a:ext cx="8640960" cy="4572000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 algn="just">
              <a:buNone/>
            </a:pPr>
            <a:r>
              <a:rPr lang="uk-UA" sz="3600" dirty="0"/>
              <a:t>5) послідовність розміщення розділів в Особливій частині КК визначається ієрархією цінностей (від найбільш важливої до найменш важливої), що підлягають кримінально-правовій охороні, комплексом заборонних норм того чи іншого розділу.</a:t>
            </a:r>
          </a:p>
          <a:p>
            <a:pPr>
              <a:buNone/>
            </a:pPr>
            <a:r>
              <a:rPr lang="ru-RU" dirty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2" descr="C:\Users\lenvo\Desktop\142434162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4509120"/>
            <a:ext cx="3529495" cy="2016224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37692"/>
            <a:ext cx="77724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uk-U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Наукові основи кваліфікації </a:t>
            </a:r>
            <a:r>
              <a:rPr lang="uk-UA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</a:t>
            </a:r>
            <a:r>
              <a:rPr lang="uk-U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пр.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447800"/>
            <a:ext cx="8435280" cy="4572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sz="3200" b="1" i="1" dirty="0"/>
              <a:t>Кримінально-правові кваліфікація</a:t>
            </a:r>
            <a:r>
              <a:rPr lang="uk-UA" sz="3200" dirty="0"/>
              <a:t> включає не тільки кваліфікацію </a:t>
            </a:r>
            <a:r>
              <a:rPr lang="uk-UA" sz="3200" dirty="0" err="1"/>
              <a:t>кр</a:t>
            </a:r>
            <a:r>
              <a:rPr lang="uk-UA" sz="3200" dirty="0"/>
              <a:t>. пр., а й кваліфікацію інших діянь, які можуть і не бути </a:t>
            </a:r>
            <a:r>
              <a:rPr lang="uk-UA" sz="3200" dirty="0" err="1"/>
              <a:t>кр</a:t>
            </a:r>
            <a:r>
              <a:rPr lang="uk-UA" sz="3200" dirty="0"/>
              <a:t>. пр. (малозначність діянь; діянь, учинених за обставинами, що виключають кримінальну протиправність діяння; діянь осіб, які є неосудними чи не досягли віку кримінальної </a:t>
            </a:r>
            <a:r>
              <a:rPr lang="uk-UA" sz="3200" dirty="0" err="1"/>
              <a:t>відповідальност</a:t>
            </a:r>
            <a:r>
              <a:rPr lang="uk-UA" sz="3200" dirty="0"/>
              <a:t> тощо).</a:t>
            </a:r>
            <a:endParaRPr lang="ru-RU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234244098"/>
              </p:ext>
            </p:extLst>
          </p:nvPr>
        </p:nvGraphicFramePr>
        <p:xfrm>
          <a:off x="251520" y="260648"/>
          <a:ext cx="8640960" cy="63367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260648"/>
            <a:ext cx="8640960" cy="6336704"/>
          </a:xfrm>
        </p:spPr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uk-UA" sz="3600" b="1" i="1" dirty="0"/>
              <a:t>Принципи кваліфікації:</a:t>
            </a:r>
          </a:p>
          <a:p>
            <a:pPr marL="0" lvl="0" indent="0">
              <a:spcBef>
                <a:spcPts val="0"/>
              </a:spcBef>
            </a:pPr>
            <a:r>
              <a:rPr lang="uk-UA" sz="3600" dirty="0"/>
              <a:t>законність;</a:t>
            </a:r>
            <a:endParaRPr lang="ru-RU" sz="3600" dirty="0"/>
          </a:p>
          <a:p>
            <a:pPr marL="0" lvl="0" indent="0">
              <a:spcBef>
                <a:spcPts val="0"/>
              </a:spcBef>
            </a:pPr>
            <a:r>
              <a:rPr lang="uk-UA" sz="3600" dirty="0"/>
              <a:t>офіційність;</a:t>
            </a:r>
            <a:endParaRPr lang="ru-RU" sz="3600" dirty="0"/>
          </a:p>
          <a:p>
            <a:pPr marL="0" lvl="0" indent="0">
              <a:spcBef>
                <a:spcPts val="0"/>
              </a:spcBef>
            </a:pPr>
            <a:r>
              <a:rPr lang="uk-UA" sz="3600" dirty="0"/>
              <a:t>об’єктивність;</a:t>
            </a:r>
            <a:endParaRPr lang="ru-RU" sz="3600" dirty="0"/>
          </a:p>
          <a:p>
            <a:pPr marL="0" lvl="0" indent="0">
              <a:spcBef>
                <a:spcPts val="0"/>
              </a:spcBef>
            </a:pPr>
            <a:r>
              <a:rPr lang="uk-UA" sz="3600" dirty="0"/>
              <a:t>точність;</a:t>
            </a:r>
            <a:endParaRPr lang="ru-RU" sz="3600" dirty="0"/>
          </a:p>
          <a:p>
            <a:pPr marL="0" lvl="0" indent="0">
              <a:spcBef>
                <a:spcPts val="0"/>
              </a:spcBef>
            </a:pPr>
            <a:r>
              <a:rPr lang="uk-UA" sz="3600" dirty="0"/>
              <a:t>індивідуальність;</a:t>
            </a:r>
            <a:endParaRPr lang="ru-RU" sz="3600" dirty="0"/>
          </a:p>
          <a:p>
            <a:pPr marL="0" lvl="0" indent="0">
              <a:spcBef>
                <a:spcPts val="0"/>
              </a:spcBef>
            </a:pPr>
            <a:r>
              <a:rPr lang="uk-UA" sz="3600" dirty="0"/>
              <a:t>повнота;</a:t>
            </a:r>
            <a:endParaRPr lang="ru-RU" sz="3600" dirty="0"/>
          </a:p>
          <a:p>
            <a:pPr marL="0" lvl="0" indent="0">
              <a:spcBef>
                <a:spcPts val="0"/>
              </a:spcBef>
            </a:pPr>
            <a:r>
              <a:rPr lang="uk-UA" sz="3600" dirty="0"/>
              <a:t>вирішення спірних питань на користь особи, дії якої кваліфікуються;</a:t>
            </a:r>
            <a:endParaRPr lang="ru-RU" sz="3600" dirty="0"/>
          </a:p>
          <a:p>
            <a:pPr marL="0" lvl="0" indent="0">
              <a:spcBef>
                <a:spcPts val="0"/>
              </a:spcBef>
            </a:pPr>
            <a:r>
              <a:rPr lang="uk-UA" sz="3600" dirty="0"/>
              <a:t>недопустимість подвійного інкримінування;</a:t>
            </a:r>
            <a:endParaRPr lang="ru-RU" sz="3600" dirty="0"/>
          </a:p>
          <a:p>
            <a:pPr marL="0" lvl="0" indent="0">
              <a:spcBef>
                <a:spcPts val="0"/>
              </a:spcBef>
            </a:pPr>
            <a:r>
              <a:rPr lang="uk-UA" sz="3600" dirty="0"/>
              <a:t>стабільність.</a:t>
            </a:r>
            <a:endParaRPr lang="ru-RU" sz="3600" dirty="0"/>
          </a:p>
        </p:txBody>
      </p:sp>
      <p:pic>
        <p:nvPicPr>
          <p:cNvPr id="40962" name="Picture 2" descr="C:\Users\lenvo\Desktop\princip-300x22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24128" y="836712"/>
            <a:ext cx="2857500" cy="21431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374781143"/>
              </p:ext>
            </p:extLst>
          </p:nvPr>
        </p:nvGraphicFramePr>
        <p:xfrm>
          <a:off x="251520" y="188640"/>
          <a:ext cx="8640960" cy="64087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>
                <a:solidFill>
                  <a:schemeClr val="tx1"/>
                </a:solidFill>
              </a:rPr>
              <a:t>План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447800"/>
            <a:ext cx="8435280" cy="4572000"/>
          </a:xfrm>
        </p:spPr>
        <p:txBody>
          <a:bodyPr>
            <a:normAutofit fontScale="92500" lnSpcReduction="10000"/>
          </a:bodyPr>
          <a:lstStyle/>
          <a:p>
            <a:pPr marL="0" lvl="0" indent="358775" algn="just">
              <a:buFont typeface="+mj-lt"/>
              <a:buAutoNum type="arabicPeriod"/>
            </a:pPr>
            <a:r>
              <a:rPr lang="uk-UA" sz="3900" dirty="0"/>
              <a:t>Поняття і значення Особливої частини кримінального права України.</a:t>
            </a:r>
            <a:endParaRPr lang="ru-RU" sz="3900" dirty="0"/>
          </a:p>
          <a:p>
            <a:pPr marL="0" lvl="0" indent="358775" algn="just">
              <a:buFont typeface="+mj-lt"/>
              <a:buAutoNum type="arabicPeriod"/>
            </a:pPr>
            <a:r>
              <a:rPr lang="uk-UA" sz="3900" dirty="0"/>
              <a:t>Види норм Особливої частини кримінального права.</a:t>
            </a:r>
            <a:endParaRPr lang="ru-RU" sz="3900" dirty="0"/>
          </a:p>
          <a:p>
            <a:pPr marL="0" lvl="0" indent="358775" algn="just">
              <a:buFont typeface="+mj-lt"/>
              <a:buAutoNum type="arabicPeriod"/>
            </a:pPr>
            <a:r>
              <a:rPr lang="uk-UA" sz="3900" dirty="0"/>
              <a:t>Система Особливої частини Кримінального кодексу України.</a:t>
            </a:r>
            <a:endParaRPr lang="ru-RU" sz="3900" dirty="0"/>
          </a:p>
          <a:p>
            <a:pPr marL="0" lvl="0" indent="358775" algn="just">
              <a:buFont typeface="+mj-lt"/>
              <a:buAutoNum type="arabicPeriod"/>
            </a:pPr>
            <a:r>
              <a:rPr lang="uk-UA" sz="3900" dirty="0"/>
              <a:t>Наукові основи кваліфікації кримінальних правопорушень. </a:t>
            </a:r>
            <a:endParaRPr lang="ru-RU" sz="3900" dirty="0"/>
          </a:p>
          <a:p>
            <a:pPr marL="514350" indent="-514350">
              <a:buFont typeface="+mj-lt"/>
              <a:buAutoNum type="arabicPeriod"/>
            </a:pPr>
            <a:endParaRPr lang="ru-RU" dirty="0"/>
          </a:p>
        </p:txBody>
      </p:sp>
      <p:pic>
        <p:nvPicPr>
          <p:cNvPr id="1026" name="Picture 2" descr="ÐÐ°ÑÑÐ¸Ð½ÐºÐ¸ Ð¿Ð¾ Ð·Ð°Ð¿ÑÐ¾ÑÑ ÐºÑÐ¸Ð¼ÑÐ½Ð°Ð»ÑÐ½Ðµ Ð¿ÑÐ°Ð²Ð¾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188640"/>
            <a:ext cx="2430188" cy="133810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435280" cy="490066"/>
          </a:xfrm>
        </p:spPr>
        <p:txBody>
          <a:bodyPr>
            <a:normAutofit fontScale="90000"/>
          </a:bodyPr>
          <a:lstStyle/>
          <a:p>
            <a:r>
              <a:rPr lang="uk-UA" b="1" i="1" dirty="0"/>
              <a:t>Передумови правильної кваліфікації: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251520" y="764704"/>
          <a:ext cx="8640960" cy="5255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51864109"/>
              </p:ext>
            </p:extLst>
          </p:nvPr>
        </p:nvGraphicFramePr>
        <p:xfrm>
          <a:off x="251520" y="260648"/>
          <a:ext cx="8640960" cy="5759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435280" cy="490066"/>
          </a:xfrm>
        </p:spPr>
        <p:txBody>
          <a:bodyPr>
            <a:normAutofit fontScale="90000"/>
          </a:bodyPr>
          <a:lstStyle/>
          <a:p>
            <a:r>
              <a:rPr lang="uk-UA" b="1" i="1" dirty="0"/>
              <a:t>Структура кваліфікації </a:t>
            </a:r>
            <a:r>
              <a:rPr lang="uk-UA" b="1" i="1" dirty="0" err="1"/>
              <a:t>кр</a:t>
            </a:r>
            <a:r>
              <a:rPr lang="uk-UA" b="1" i="1" dirty="0"/>
              <a:t>. пр.</a:t>
            </a:r>
            <a:endParaRPr lang="ru-RU" dirty="0"/>
          </a:p>
        </p:txBody>
      </p:sp>
      <p:sp>
        <p:nvSpPr>
          <p:cNvPr id="10" name="Содержимое 9"/>
          <p:cNvSpPr>
            <a:spLocks noGrp="1"/>
          </p:cNvSpPr>
          <p:nvPr>
            <p:ph sz="quarter" idx="1"/>
          </p:nvPr>
        </p:nvSpPr>
        <p:spPr>
          <a:xfrm>
            <a:off x="251520" y="836712"/>
            <a:ext cx="8435280" cy="576064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51520" y="3367379"/>
            <a:ext cx="8784976" cy="31683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sz="3200" i="1" dirty="0"/>
              <a:t>Зміст кваліфікації</a:t>
            </a:r>
            <a:r>
              <a:rPr lang="uk-UA" sz="3200" dirty="0"/>
              <a:t> - це те, що складає її сутність, у зв’язку з чим розпочинається та заради чого здійснюється певна діяльність, тобто це оцінка скоєного з погляду кримінального закону як </a:t>
            </a:r>
            <a:r>
              <a:rPr lang="uk-UA" sz="3200" dirty="0" err="1"/>
              <a:t>кр</a:t>
            </a:r>
            <a:r>
              <a:rPr lang="uk-UA" sz="3200" dirty="0"/>
              <a:t>. пр. чи не </a:t>
            </a:r>
            <a:r>
              <a:rPr lang="uk-UA" sz="3200" dirty="0" err="1"/>
              <a:t>криміінально</a:t>
            </a:r>
            <a:r>
              <a:rPr lang="uk-UA" sz="3200" dirty="0"/>
              <a:t> протиправної поведінки.</a:t>
            </a:r>
            <a:endParaRPr lang="ru-RU" sz="3200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79512" y="692696"/>
            <a:ext cx="8784976" cy="15121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sz="3200" i="1" dirty="0"/>
              <a:t>Суб’єкт кваліфікації</a:t>
            </a:r>
            <a:r>
              <a:rPr lang="uk-UA" sz="3200" dirty="0"/>
              <a:t> - це органи, що здійснюють кримінально-правову оцінку діяння.</a:t>
            </a:r>
            <a:endParaRPr lang="ru-RU" sz="3200" dirty="0"/>
          </a:p>
          <a:p>
            <a:pPr algn="ctr"/>
            <a:endParaRPr lang="ru-RU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251520" y="2348880"/>
            <a:ext cx="8712968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sz="3200" i="1" dirty="0"/>
              <a:t>Об’єкт кваліфікації</a:t>
            </a:r>
            <a:r>
              <a:rPr lang="uk-UA" sz="3200" dirty="0"/>
              <a:t> - це діяння, що підлягає кримінально-правовій оцінці.</a:t>
            </a:r>
            <a:endParaRPr lang="ru-RU" sz="32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2" descr="C:\Users\lenvo\Desktop\ХудРассказ-важно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304" y="3861048"/>
            <a:ext cx="1640756" cy="1553098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712968" cy="634082"/>
          </a:xfrm>
        </p:spPr>
        <p:txBody>
          <a:bodyPr>
            <a:normAutofit fontScale="90000"/>
          </a:bodyPr>
          <a:lstStyle/>
          <a:p>
            <a:r>
              <a:rPr lang="uk-UA" b="1" dirty="0"/>
              <a:t>Правила кваліфікації </a:t>
            </a:r>
            <a:r>
              <a:rPr lang="uk-UA" b="1" dirty="0" err="1"/>
              <a:t>кр</a:t>
            </a:r>
            <a:r>
              <a:rPr lang="uk-UA" b="1" dirty="0"/>
              <a:t>. пр.: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052736"/>
            <a:ext cx="8640960" cy="5544616"/>
          </a:xfrm>
        </p:spPr>
        <p:txBody>
          <a:bodyPr>
            <a:normAutofit lnSpcReduction="10000"/>
          </a:bodyPr>
          <a:lstStyle/>
          <a:p>
            <a:pPr marL="0" lvl="0" indent="447675">
              <a:buFont typeface="+mj-lt"/>
              <a:buAutoNum type="arabicPeriod"/>
            </a:pPr>
            <a:r>
              <a:rPr lang="uk-UA" sz="3600" dirty="0"/>
              <a:t>усі фактичні ознаки вчиненого мають відповідати юридичним ознакам складу </a:t>
            </a:r>
            <a:r>
              <a:rPr lang="uk-UA" sz="3600" dirty="0" err="1"/>
              <a:t>кр</a:t>
            </a:r>
            <a:r>
              <a:rPr lang="uk-UA" sz="3600" dirty="0"/>
              <a:t>. пр.;</a:t>
            </a:r>
            <a:endParaRPr lang="ru-RU" sz="3600" dirty="0"/>
          </a:p>
          <a:p>
            <a:pPr marL="0" lvl="0" indent="447675">
              <a:buFont typeface="+mj-lt"/>
              <a:buAutoNum type="arabicPeriod"/>
            </a:pPr>
            <a:r>
              <a:rPr lang="uk-UA" sz="3600" dirty="0"/>
              <a:t>ознаки вчиненого </a:t>
            </a:r>
            <a:r>
              <a:rPr lang="uk-UA" sz="3600" dirty="0" err="1"/>
              <a:t>кр</a:t>
            </a:r>
            <a:r>
              <a:rPr lang="uk-UA" sz="3600" dirty="0"/>
              <a:t>. пр. слід відмежовувати, відокремлювати від суміжних складів </a:t>
            </a:r>
            <a:r>
              <a:rPr lang="uk-UA" sz="3600" dirty="0" err="1"/>
              <a:t>кр</a:t>
            </a:r>
            <a:r>
              <a:rPr lang="uk-UA" sz="3600" dirty="0"/>
              <a:t>. пр.;</a:t>
            </a:r>
            <a:endParaRPr lang="ru-RU" sz="3600" dirty="0"/>
          </a:p>
          <a:p>
            <a:pPr marL="0" lvl="0" indent="447675">
              <a:buFont typeface="+mj-lt"/>
              <a:buAutoNum type="arabicPeriod"/>
            </a:pPr>
            <a:r>
              <a:rPr lang="uk-UA" sz="3600" dirty="0"/>
              <a:t>до вчиненого </a:t>
            </a:r>
            <a:r>
              <a:rPr lang="uk-UA" sz="3600" dirty="0" err="1"/>
              <a:t>кр</a:t>
            </a:r>
            <a:r>
              <a:rPr lang="uk-UA" sz="3600" dirty="0"/>
              <a:t>. пр. завжди повинна застосовуватися та кримінально-правова норма, яка найбільш повно охоплює його ознаки;</a:t>
            </a:r>
            <a:endParaRPr lang="ru-RU" sz="3600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268760"/>
            <a:ext cx="8568952" cy="5328592"/>
          </a:xfrm>
        </p:spPr>
        <p:txBody>
          <a:bodyPr>
            <a:normAutofit/>
          </a:bodyPr>
          <a:lstStyle/>
          <a:p>
            <a:pPr marL="0" lvl="0" indent="447675">
              <a:buNone/>
            </a:pPr>
            <a:r>
              <a:rPr lang="uk-UA" sz="36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4.</a:t>
            </a:r>
            <a:r>
              <a:rPr lang="uk-UA" sz="3600" dirty="0"/>
              <a:t> за наявності у вчиненому діянні ознак загальної та спеціальної норм застосовують спеціальну норму;</a:t>
            </a:r>
            <a:endParaRPr lang="ru-RU" sz="3600" dirty="0"/>
          </a:p>
          <a:p>
            <a:pPr marL="0" lvl="0" indent="447675">
              <a:buNone/>
            </a:pPr>
            <a:r>
              <a:rPr lang="uk-UA" sz="36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5.</a:t>
            </a:r>
            <a:r>
              <a:rPr lang="uk-UA" sz="3600" dirty="0"/>
              <a:t> кваліфікований склад </a:t>
            </a:r>
            <a:r>
              <a:rPr lang="uk-UA" sz="3600" dirty="0" err="1"/>
              <a:t>кр</a:t>
            </a:r>
            <a:r>
              <a:rPr lang="uk-UA" sz="3600" dirty="0"/>
              <a:t>. пр. має пріоритет (перевагу) перед основним складом, а особливо кваліфікований - перед кваліфікованим і поглинає його;</a:t>
            </a:r>
            <a:endParaRPr lang="ru-RU" sz="3600" dirty="0"/>
          </a:p>
          <a:p>
            <a:pPr marL="514350" lvl="0" indent="-514350">
              <a:buNone/>
            </a:pPr>
            <a:endParaRPr lang="ru-RU" sz="3600" dirty="0"/>
          </a:p>
          <a:p>
            <a:endParaRPr lang="ru-RU" dirty="0"/>
          </a:p>
        </p:txBody>
      </p:sp>
      <p:pic>
        <p:nvPicPr>
          <p:cNvPr id="43010" name="Picture 2" descr="C:\Users\lenvo\Desktop\ХудРассказ-важно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188640"/>
            <a:ext cx="1158875" cy="109696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16632"/>
            <a:ext cx="8640960" cy="6264696"/>
          </a:xfrm>
        </p:spPr>
        <p:txBody>
          <a:bodyPr>
            <a:normAutofit fontScale="92500"/>
          </a:bodyPr>
          <a:lstStyle/>
          <a:p>
            <a:pPr marL="0" lvl="0" indent="447675">
              <a:buNone/>
            </a:pPr>
            <a:r>
              <a:rPr lang="uk-UA" sz="36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6.</a:t>
            </a:r>
            <a:r>
              <a:rPr lang="uk-UA" sz="3600" dirty="0"/>
              <a:t> діяння, при якому заподіяння шкоди додатковому безпосередньому об’єктові посягання є способом, складовою частиною заподіяння шкоди основному об’єктові, кваліфікується як одне </a:t>
            </a:r>
            <a:r>
              <a:rPr lang="uk-UA" sz="3600" dirty="0" err="1"/>
              <a:t>кр</a:t>
            </a:r>
            <a:r>
              <a:rPr lang="uk-UA" sz="3600" dirty="0"/>
              <a:t>. пр.; діяння, при вчиненні якого шкода додатковому об’єктові заподіюється факультативно, кваліфікується як сукупність </a:t>
            </a:r>
            <a:r>
              <a:rPr lang="uk-UA" sz="3600" dirty="0" err="1"/>
              <a:t>кр</a:t>
            </a:r>
            <a:r>
              <a:rPr lang="uk-UA" sz="3600" dirty="0"/>
              <a:t>. пр.;</a:t>
            </a:r>
            <a:endParaRPr lang="ru-RU" sz="3600" dirty="0"/>
          </a:p>
          <a:p>
            <a:pPr marL="0" lvl="0" indent="447675">
              <a:buNone/>
            </a:pPr>
            <a:r>
              <a:rPr lang="uk-UA" sz="36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7.</a:t>
            </a:r>
            <a:r>
              <a:rPr lang="uk-UA" sz="3600" dirty="0"/>
              <a:t> спосіб учинення </a:t>
            </a:r>
            <a:r>
              <a:rPr lang="uk-UA" sz="3600" dirty="0" err="1"/>
              <a:t>кр</a:t>
            </a:r>
            <a:r>
              <a:rPr lang="uk-UA" sz="3600" dirty="0"/>
              <a:t>. пр. не утворює сукупності </a:t>
            </a:r>
            <a:r>
              <a:rPr lang="uk-UA" sz="3600" dirty="0" err="1"/>
              <a:t>кр</a:t>
            </a:r>
            <a:r>
              <a:rPr lang="uk-UA" sz="3600" dirty="0"/>
              <a:t>. пр., якщо він є обов’язковою, необхідною та невід’ємною ознакою певного діяння;</a:t>
            </a:r>
            <a:endParaRPr lang="ru-RU" sz="3600" dirty="0"/>
          </a:p>
          <a:p>
            <a:endParaRPr lang="ru-RU" dirty="0"/>
          </a:p>
        </p:txBody>
      </p:sp>
      <p:pic>
        <p:nvPicPr>
          <p:cNvPr id="44034" name="Picture 2" descr="C:\Users\lenvo\Desktop\ХудРассказ-важно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12360" y="5661248"/>
            <a:ext cx="1158875" cy="109696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908720"/>
            <a:ext cx="8568952" cy="5687144"/>
          </a:xfrm>
        </p:spPr>
        <p:txBody>
          <a:bodyPr>
            <a:normAutofit/>
          </a:bodyPr>
          <a:lstStyle/>
          <a:p>
            <a:pPr marL="0" lvl="0" indent="447675" algn="just">
              <a:buNone/>
            </a:pPr>
            <a:r>
              <a:rPr lang="uk-UA" sz="3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8.</a:t>
            </a:r>
            <a:r>
              <a:rPr lang="uk-UA" sz="3200" dirty="0"/>
              <a:t> кожна наступна стадія завершення </a:t>
            </a:r>
            <a:r>
              <a:rPr lang="uk-UA" sz="3200" dirty="0" err="1"/>
              <a:t>кр</a:t>
            </a:r>
            <a:r>
              <a:rPr lang="uk-UA" sz="3200" dirty="0"/>
              <a:t>. пр. поглинає попередню: склад закінченого </a:t>
            </a:r>
            <a:r>
              <a:rPr lang="uk-UA" sz="3200" dirty="0" err="1"/>
              <a:t>кр</a:t>
            </a:r>
            <a:r>
              <a:rPr lang="uk-UA" sz="3200" dirty="0"/>
              <a:t>. пр. поглинає склад замаху, а склад замаху поглинає склад готування до цього </a:t>
            </a:r>
            <a:r>
              <a:rPr lang="uk-UA" sz="3200" dirty="0" err="1"/>
              <a:t>кр</a:t>
            </a:r>
            <a:r>
              <a:rPr lang="uk-UA" sz="3200" dirty="0"/>
              <a:t>. пр.;</a:t>
            </a:r>
            <a:endParaRPr lang="ru-RU" sz="3200" dirty="0"/>
          </a:p>
          <a:p>
            <a:pPr marL="0" lvl="0" indent="447675" algn="just">
              <a:buNone/>
            </a:pPr>
            <a:r>
              <a:rPr lang="uk-UA" sz="3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9.</a:t>
            </a:r>
            <a:r>
              <a:rPr lang="uk-UA" sz="3200" dirty="0"/>
              <a:t> умисел завжди поглинає необережність, а будь-який вищий ступінь вини поглинає нижчий;</a:t>
            </a:r>
            <a:endParaRPr lang="ru-RU" sz="3200" dirty="0"/>
          </a:p>
          <a:p>
            <a:pPr marL="0" lvl="0" indent="447675" algn="just">
              <a:buNone/>
            </a:pPr>
            <a:r>
              <a:rPr lang="ru-RU" sz="3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10.</a:t>
            </a:r>
            <a:r>
              <a:rPr lang="ru-RU" sz="3200" dirty="0"/>
              <a:t> при </a:t>
            </a:r>
            <a:r>
              <a:rPr lang="uk-UA" sz="3200" dirty="0"/>
              <a:t>конкуренції самостійної норми та норми про співучасть у більш тяжкому </a:t>
            </a:r>
            <a:r>
              <a:rPr lang="uk-UA" sz="3200" dirty="0" err="1"/>
              <a:t>кр</a:t>
            </a:r>
            <a:r>
              <a:rPr lang="uk-UA" sz="3200" dirty="0"/>
              <a:t>. пр. застосовується норма про співучасть тощо.</a:t>
            </a:r>
            <a:endParaRPr lang="ru-RU" sz="3200" dirty="0"/>
          </a:p>
          <a:p>
            <a:endParaRPr lang="ru-RU" dirty="0"/>
          </a:p>
        </p:txBody>
      </p:sp>
      <p:pic>
        <p:nvPicPr>
          <p:cNvPr id="45058" name="Picture 2" descr="C:\Users\lenvo\Desktop\ХудРассказ-важно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56376" y="260648"/>
            <a:ext cx="899871" cy="85179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712968" cy="490066"/>
          </a:xfrm>
        </p:spPr>
        <p:txBody>
          <a:bodyPr>
            <a:normAutofit fontScale="90000"/>
          </a:bodyPr>
          <a:lstStyle/>
          <a:p>
            <a:r>
              <a:rPr lang="uk-UA" sz="3200" b="1" dirty="0"/>
              <a:t>Юридичне закріплення результатів кваліфікації </a:t>
            </a:r>
            <a:endParaRPr lang="ru-RU" sz="32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179512" y="620688"/>
          <a:ext cx="8507288" cy="6048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Вертикальный свиток 3"/>
          <p:cNvSpPr/>
          <p:nvPr/>
        </p:nvSpPr>
        <p:spPr>
          <a:xfrm>
            <a:off x="0" y="548680"/>
            <a:ext cx="5832648" cy="5472608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i="1" dirty="0"/>
              <a:t>Формула кваліфікації</a:t>
            </a:r>
            <a:r>
              <a:rPr lang="uk-UA" sz="3200" dirty="0"/>
              <a:t> </a:t>
            </a:r>
            <a:r>
              <a:rPr lang="uk-UA" sz="3200" b="1" i="1" dirty="0"/>
              <a:t>-</a:t>
            </a:r>
            <a:r>
              <a:rPr lang="uk-UA" sz="3200" dirty="0"/>
              <a:t> це сукупність </a:t>
            </a:r>
            <a:r>
              <a:rPr lang="ru-RU" sz="3200" dirty="0" err="1"/>
              <a:t>буквенних</a:t>
            </a:r>
            <a:r>
              <a:rPr lang="ru-RU" sz="3200" dirty="0"/>
              <a:t> </a:t>
            </a:r>
            <a:r>
              <a:rPr lang="uk-UA" sz="3200" dirty="0"/>
              <a:t>і цифрових позначень, які вказують на кримінально-правові норми, що підлягають застосуванню </a:t>
            </a:r>
            <a:endParaRPr lang="ru-RU" sz="3200" dirty="0"/>
          </a:p>
        </p:txBody>
      </p:sp>
      <p:sp>
        <p:nvSpPr>
          <p:cNvPr id="6" name="Овальная выноска 5"/>
          <p:cNvSpPr/>
          <p:nvPr/>
        </p:nvSpPr>
        <p:spPr>
          <a:xfrm>
            <a:off x="5004048" y="1988840"/>
            <a:ext cx="4139952" cy="2016224"/>
          </a:xfrm>
          <a:prstGeom prst="wedgeEllipseCallo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3200" b="1" i="1" dirty="0"/>
              <a:t>п.</a:t>
            </a:r>
            <a:r>
              <a:rPr lang="uk-UA" sz="3200" dirty="0"/>
              <a:t>2</a:t>
            </a:r>
            <a:r>
              <a:rPr lang="uk-UA" sz="3200" b="1" i="1" dirty="0"/>
              <a:t>ч.</a:t>
            </a:r>
            <a:r>
              <a:rPr lang="uk-UA" sz="3200" dirty="0"/>
              <a:t>2</a:t>
            </a:r>
            <a:r>
              <a:rPr lang="uk-UA" sz="3200" b="1" i="1" dirty="0"/>
              <a:t>ст.115 КК </a:t>
            </a:r>
            <a:endParaRPr lang="ru-RU" sz="32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476672"/>
            <a:ext cx="8640960" cy="6048672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uk-UA" sz="3200" b="1" dirty="0"/>
              <a:t>Із Загальної частини КК </a:t>
            </a:r>
            <a:r>
              <a:rPr lang="uk-UA" sz="3200" dirty="0"/>
              <a:t>у </a:t>
            </a:r>
            <a:r>
              <a:rPr lang="uk-UA" sz="3200" b="1" dirty="0"/>
              <a:t>формулі кваліфікації </a:t>
            </a:r>
            <a:r>
              <a:rPr lang="uk-UA" sz="3200" b="1" dirty="0" err="1"/>
              <a:t>кр</a:t>
            </a:r>
            <a:r>
              <a:rPr lang="uk-UA" sz="3200" b="1" dirty="0"/>
              <a:t>. пр.</a:t>
            </a:r>
            <a:r>
              <a:rPr lang="uk-UA" sz="3200" dirty="0"/>
              <a:t> застосовуються тільки такі норми: </a:t>
            </a:r>
          </a:p>
          <a:p>
            <a:pPr algn="just"/>
            <a:r>
              <a:rPr lang="uk-UA" sz="3200" dirty="0"/>
              <a:t>ч. 1 ст. 14 (готування до </a:t>
            </a:r>
            <a:r>
              <a:rPr lang="uk-UA" sz="3200" dirty="0" err="1"/>
              <a:t>кр</a:t>
            </a:r>
            <a:r>
              <a:rPr lang="uk-UA" sz="3200" dirty="0"/>
              <a:t>. пр.); </a:t>
            </a:r>
          </a:p>
          <a:p>
            <a:pPr algn="just"/>
            <a:r>
              <a:rPr lang="uk-UA" sz="3200" dirty="0"/>
              <a:t>ч. 2 ст. 15 (закінчений замах); </a:t>
            </a:r>
          </a:p>
          <a:p>
            <a:pPr algn="just"/>
            <a:r>
              <a:rPr lang="uk-UA" sz="3200" dirty="0"/>
              <a:t>ч.	3 ст. 15 (незакінчений замах); </a:t>
            </a:r>
          </a:p>
          <a:p>
            <a:pPr algn="just"/>
            <a:r>
              <a:rPr lang="uk-UA" sz="3200" dirty="0"/>
              <a:t>ч. 3 ст. 27 (організатор); </a:t>
            </a:r>
          </a:p>
          <a:p>
            <a:pPr algn="just"/>
            <a:r>
              <a:rPr lang="uk-UA" sz="3200" dirty="0"/>
              <a:t>ч. 4 ст. 27 (підбурювач); </a:t>
            </a:r>
          </a:p>
          <a:p>
            <a:pPr algn="just"/>
            <a:r>
              <a:rPr lang="uk-UA" sz="3200" dirty="0"/>
              <a:t>ч. 5 ст. 27 (пособник) КК.</a:t>
            </a:r>
          </a:p>
          <a:p>
            <a:pPr algn="just"/>
            <a:r>
              <a:rPr lang="uk-UA" sz="3200" dirty="0"/>
              <a:t>Ч.1 ст. 31-1</a:t>
            </a:r>
          </a:p>
          <a:p>
            <a:pPr algn="just"/>
            <a:r>
              <a:rPr lang="ru-RU" sz="3200" dirty="0"/>
              <a:t>Ч.2 ст. 31-1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1143000"/>
          </a:xfrm>
        </p:spPr>
        <p:txBody>
          <a:bodyPr>
            <a:normAutofit fontScale="90000"/>
          </a:bodyPr>
          <a:lstStyle/>
          <a:p>
            <a:pPr lvl="0"/>
            <a:r>
              <a:rPr lang="uk-U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Поняття, значення і завдання особливої частини кримінального права України.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447800"/>
            <a:ext cx="8640960" cy="514955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447675" algn="just">
              <a:buNone/>
            </a:pPr>
            <a:r>
              <a:rPr lang="uk-UA" sz="2800" b="1" i="1" dirty="0"/>
              <a:t>Особлива частина кримінального права</a:t>
            </a:r>
            <a:r>
              <a:rPr lang="uk-UA" sz="2800" dirty="0"/>
              <a:t> – </a:t>
            </a:r>
            <a:r>
              <a:rPr lang="uk-UA" sz="2800" i="1" dirty="0"/>
              <a:t>це його невід'ємна, систематизована сукупність кримінально-правових норм, в яких законодавцем визначено юридично значущі ознаки суспільно небезпечних діянь, скоєння яких є </a:t>
            </a:r>
            <a:r>
              <a:rPr lang="uk-UA" sz="2800" i="1" dirty="0" err="1"/>
              <a:t>кр</a:t>
            </a:r>
            <a:r>
              <a:rPr lang="uk-UA" sz="2800" i="1" dirty="0"/>
              <a:t>. пр., види і розміри покарань, які можуть призначатися судом до осіб, винних у їх скоєнні, а також певні умови настання кримінальної відповідальності за конкретними нормами Особливої частини КК або звільнення від кримінальної відповідальності за скоєння певних </a:t>
            </a:r>
            <a:r>
              <a:rPr lang="uk-UA" sz="2800" i="1" dirty="0" err="1"/>
              <a:t>кр</a:t>
            </a:r>
            <a:r>
              <a:rPr lang="uk-UA" sz="2800" i="1" dirty="0"/>
              <a:t>. пр.</a:t>
            </a:r>
            <a:endParaRPr lang="uk-UA" sz="2800" dirty="0"/>
          </a:p>
          <a:p>
            <a:endParaRPr lang="uk-UA" sz="28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476672"/>
            <a:ext cx="8363272" cy="5543128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uk-UA" sz="3600" b="1" dirty="0"/>
              <a:t>Із Особливої частини КК </a:t>
            </a:r>
            <a:r>
              <a:rPr lang="uk-UA" sz="3600" dirty="0"/>
              <a:t>у </a:t>
            </a:r>
            <a:r>
              <a:rPr lang="uk-UA" sz="3600" b="1" dirty="0"/>
              <a:t>формулі кваліфікації </a:t>
            </a:r>
            <a:r>
              <a:rPr lang="uk-UA" sz="3600" b="1" dirty="0" err="1"/>
              <a:t>кр</a:t>
            </a:r>
            <a:r>
              <a:rPr lang="uk-UA" sz="3600" b="1" dirty="0"/>
              <a:t>. пр. </a:t>
            </a:r>
            <a:r>
              <a:rPr lang="uk-UA" sz="3600" dirty="0"/>
              <a:t>застосовуються тільки статті (частини статей, пункти частин статей), що містять </a:t>
            </a:r>
            <a:r>
              <a:rPr lang="uk-UA" sz="3600" dirty="0" err="1"/>
              <a:t>заборонювальні</a:t>
            </a:r>
            <a:r>
              <a:rPr lang="uk-UA" sz="3600" dirty="0"/>
              <a:t> норми (наприклад, ст. 113, п. 6 ч. 2 ст. 115, ч. 3 ст. 185 КК). </a:t>
            </a:r>
            <a:endParaRPr lang="ru-RU" sz="36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298" name="Picture 2" descr="C:\Users\lenvo\Desktop\preview-21747NOGxzlYV2Z_000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476672"/>
            <a:ext cx="8892480" cy="6381328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sz="3600" b="1" dirty="0" err="1">
                <a:solidFill>
                  <a:schemeClr val="bg1"/>
                </a:solidFill>
              </a:rPr>
              <a:t>Дякую</a:t>
            </a:r>
            <a:r>
              <a:rPr lang="ru-RU" sz="3600" b="1" dirty="0">
                <a:solidFill>
                  <a:schemeClr val="bg1"/>
                </a:solidFill>
              </a:rPr>
              <a:t> за </a:t>
            </a:r>
            <a:r>
              <a:rPr lang="ru-RU" sz="3600" b="1" dirty="0" err="1">
                <a:solidFill>
                  <a:schemeClr val="bg1"/>
                </a:solidFill>
              </a:rPr>
              <a:t>увагу</a:t>
            </a:r>
            <a:endParaRPr lang="ru-RU" sz="3600" b="1" dirty="0">
              <a:solidFill>
                <a:schemeClr val="bg1"/>
              </a:solidFill>
            </a:endParaRPr>
          </a:p>
          <a:p>
            <a:pPr algn="ctr">
              <a:buNone/>
            </a:pPr>
            <a:endParaRPr lang="ru-RU" sz="3600" b="1" dirty="0">
              <a:solidFill>
                <a:schemeClr val="bg1"/>
              </a:solidFill>
            </a:endParaRPr>
          </a:p>
          <a:p>
            <a:pPr algn="ctr">
              <a:buNone/>
            </a:pPr>
            <a:endParaRPr lang="ru-RU" sz="3600" b="1" dirty="0">
              <a:solidFill>
                <a:schemeClr val="bg1"/>
              </a:solidFill>
            </a:endParaRPr>
          </a:p>
          <a:p>
            <a:pPr algn="ctr">
              <a:buNone/>
            </a:pPr>
            <a:endParaRPr lang="ru-RU" sz="3600" b="1" dirty="0">
              <a:solidFill>
                <a:schemeClr val="bg1"/>
              </a:solidFill>
            </a:endParaRPr>
          </a:p>
          <a:p>
            <a:pPr algn="r">
              <a:buNone/>
            </a:pPr>
            <a:endParaRPr lang="ru-RU" sz="3600" b="1" dirty="0">
              <a:solidFill>
                <a:schemeClr val="bg1"/>
              </a:solidFill>
            </a:endParaRPr>
          </a:p>
          <a:p>
            <a:pPr algn="r">
              <a:buNone/>
            </a:pPr>
            <a:r>
              <a:rPr lang="ru-RU" sz="3600" b="1" dirty="0">
                <a:solidFill>
                  <a:schemeClr val="bg1"/>
                </a:solidFill>
              </a:rPr>
              <a:t>Лектор:</a:t>
            </a:r>
          </a:p>
          <a:p>
            <a:pPr algn="r">
              <a:buNone/>
            </a:pPr>
            <a:r>
              <a:rPr lang="uk-UA" sz="3600" b="1" dirty="0" err="1">
                <a:solidFill>
                  <a:schemeClr val="bg1"/>
                </a:solidFill>
              </a:rPr>
              <a:t>к.юн</a:t>
            </a:r>
            <a:r>
              <a:rPr lang="uk-UA" sz="3600" b="1" dirty="0">
                <a:solidFill>
                  <a:schemeClr val="bg1"/>
                </a:solidFill>
              </a:rPr>
              <a:t>., доцент, </a:t>
            </a:r>
          </a:p>
          <a:p>
            <a:pPr algn="r">
              <a:buNone/>
            </a:pPr>
            <a:r>
              <a:rPr lang="uk-UA" sz="3600" b="1" dirty="0">
                <a:solidFill>
                  <a:schemeClr val="bg1"/>
                </a:solidFill>
              </a:rPr>
              <a:t>доцент кафедри кримінального </a:t>
            </a:r>
          </a:p>
          <a:p>
            <a:pPr algn="r">
              <a:buNone/>
            </a:pPr>
            <a:r>
              <a:rPr lang="uk-UA" sz="3600" b="1" dirty="0">
                <a:solidFill>
                  <a:schemeClr val="bg1"/>
                </a:solidFill>
              </a:rPr>
              <a:t>права та правоохоронної діяльності ЗНУ </a:t>
            </a:r>
            <a:endParaRPr lang="ru-RU" sz="3600" b="1" dirty="0">
              <a:solidFill>
                <a:schemeClr val="bg1"/>
              </a:solidFill>
            </a:endParaRPr>
          </a:p>
          <a:p>
            <a:pPr algn="r">
              <a:buNone/>
            </a:pPr>
            <a:r>
              <a:rPr lang="ru-RU" sz="3600" b="1" dirty="0">
                <a:solidFill>
                  <a:schemeClr val="bg1"/>
                </a:solidFill>
              </a:rPr>
              <a:t>Плутицька К.М.</a:t>
            </a:r>
          </a:p>
          <a:p>
            <a:pPr algn="r">
              <a:buNone/>
            </a:pPr>
            <a:endParaRPr lang="ru-RU" sz="36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err="1"/>
              <a:t>Плутицька</a:t>
            </a:r>
            <a:r>
              <a:rPr lang="ru-RU" dirty="0"/>
              <a:t> Катерина </a:t>
            </a:r>
            <a:r>
              <a:rPr lang="ru-RU" dirty="0" err="1"/>
              <a:t>Микола</a:t>
            </a:r>
            <a:r>
              <a:rPr lang="uk-UA" dirty="0"/>
              <a:t>ї</a:t>
            </a:r>
            <a:r>
              <a:rPr lang="ru-RU" dirty="0" err="1"/>
              <a:t>вна</a:t>
            </a:r>
            <a:r>
              <a:rPr lang="ru-RU" dirty="0"/>
              <a:t>, </a:t>
            </a:r>
            <a:r>
              <a:rPr lang="ru-RU" dirty="0" err="1"/>
              <a:t>к.ю.н</a:t>
            </a:r>
            <a:r>
              <a:rPr lang="ru-RU" dirty="0"/>
              <a:t>., доцент, доцент </a:t>
            </a:r>
            <a:r>
              <a:rPr lang="ru-RU" dirty="0" err="1"/>
              <a:t>кафедри</a:t>
            </a:r>
            <a:r>
              <a:rPr lang="ru-RU" dirty="0"/>
              <a:t>  </a:t>
            </a:r>
            <a:r>
              <a:rPr lang="ru-RU" dirty="0" err="1"/>
              <a:t>кримінального</a:t>
            </a:r>
            <a:r>
              <a:rPr lang="ru-RU" dirty="0"/>
              <a:t> права та </a:t>
            </a:r>
            <a:r>
              <a:rPr lang="ru-RU" dirty="0" err="1"/>
              <a:t>правосуддя</a:t>
            </a:r>
            <a:r>
              <a:rPr lang="ru-RU" dirty="0"/>
              <a:t>.</a:t>
            </a:r>
          </a:p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plutio@i.ua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241842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ÐÐ°ÑÑÐ¸Ð½ÐºÐ¸ Ð¿Ð¾ Ð·Ð°Ð¿ÑÐ¾ÑÑ ÐºÑÐ¸Ð¼ÑÐ½Ð°Ð»ÑÐ½Ðµ Ð¿ÑÐ°Ð²Ð¾">
            <a:extLst>
              <a:ext uri="{FF2B5EF4-FFF2-40B4-BE49-F238E27FC236}">
                <a16:creationId xmlns:a16="http://schemas.microsoft.com/office/drawing/2014/main" id="{F5AEC224-CD1A-47E9-B81D-F6B862A297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86264" y="4640261"/>
            <a:ext cx="2362200" cy="1943101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06090"/>
          </a:xfrm>
        </p:spPr>
        <p:txBody>
          <a:bodyPr>
            <a:normAutofit/>
          </a:bodyPr>
          <a:lstStyle/>
          <a:p>
            <a:r>
              <a:rPr lang="uk-UA" sz="36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Значення Особливої частини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447800"/>
            <a:ext cx="8496944" cy="82907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2000" dirty="0"/>
              <a:t>містить вичерпаний перелік і описує ознаки суспільно-небезпечних діянь, визнаних законодавцем </a:t>
            </a:r>
            <a:r>
              <a:rPr lang="uk-UA" sz="2000" dirty="0" err="1"/>
              <a:t>кр</a:t>
            </a:r>
            <a:r>
              <a:rPr lang="uk-UA" sz="2000" dirty="0"/>
              <a:t>. пр.</a:t>
            </a:r>
            <a:endParaRPr lang="ru-RU" sz="2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2606998"/>
            <a:ext cx="8496944" cy="58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uk-UA" sz="1600" dirty="0"/>
              <a:t>дає змогу чітко виявити характер і специфіку кримінально протиправних діянь, тож упливає на розробку та реалізацію заходів із запобігання  й припинення </a:t>
            </a:r>
            <a:r>
              <a:rPr lang="uk-UA" sz="1600" dirty="0" err="1"/>
              <a:t>кр</a:t>
            </a:r>
            <a:r>
              <a:rPr lang="uk-UA" sz="1600" dirty="0"/>
              <a:t>. пр.</a:t>
            </a:r>
            <a:endParaRPr lang="ru-RU" sz="1600" dirty="0"/>
          </a:p>
        </p:txBody>
      </p:sp>
      <p:sp>
        <p:nvSpPr>
          <p:cNvPr id="5" name="Содержимое 2">
            <a:extLst>
              <a:ext uri="{FF2B5EF4-FFF2-40B4-BE49-F238E27FC236}">
                <a16:creationId xmlns:a16="http://schemas.microsoft.com/office/drawing/2014/main" id="{1A0C304E-D4AD-46EA-A112-C1461942E0D3}"/>
              </a:ext>
            </a:extLst>
          </p:cNvPr>
          <p:cNvSpPr txBox="1">
            <a:spLocks/>
          </p:cNvSpPr>
          <p:nvPr/>
        </p:nvSpPr>
        <p:spPr>
          <a:xfrm>
            <a:off x="251520" y="3429001"/>
            <a:ext cx="8496944" cy="58477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Wingdings 2"/>
              <a:buNone/>
            </a:pPr>
            <a:r>
              <a:rPr lang="uk-UA" sz="1800" dirty="0"/>
              <a:t>сприяє правильному застосуванню закону та тлумаченню його змісту</a:t>
            </a:r>
            <a:endParaRPr lang="ru-RU" sz="1800" dirty="0"/>
          </a:p>
        </p:txBody>
      </p:sp>
      <p:sp>
        <p:nvSpPr>
          <p:cNvPr id="6" name="Прямоугольник 3">
            <a:extLst>
              <a:ext uri="{FF2B5EF4-FFF2-40B4-BE49-F238E27FC236}">
                <a16:creationId xmlns:a16="http://schemas.microsoft.com/office/drawing/2014/main" id="{9D5C3175-FA85-4675-B748-66F1FAF5DBE9}"/>
              </a:ext>
            </a:extLst>
          </p:cNvPr>
          <p:cNvSpPr/>
          <p:nvPr/>
        </p:nvSpPr>
        <p:spPr>
          <a:xfrm>
            <a:off x="251520" y="4235578"/>
            <a:ext cx="8496944" cy="58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1600" dirty="0"/>
              <a:t>створює умови для дотримання законності при притягненні осіб до кримінальної відповідальності та здійснення правосуддя у кримінальному провадженні</a:t>
            </a:r>
            <a:endParaRPr lang="ru-RU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1143000"/>
          </a:xfrm>
        </p:spPr>
        <p:txBody>
          <a:bodyPr>
            <a:normAutofit fontScale="90000"/>
          </a:bodyPr>
          <a:lstStyle/>
          <a:p>
            <a:r>
              <a:rPr lang="uk-UA" b="1" dirty="0"/>
              <a:t>2. Види норм Особливої частини кримінального права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250825" y="1447800"/>
          <a:ext cx="8642350" cy="50768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38547" y="2636912"/>
            <a:ext cx="8435280" cy="3672408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447675" algn="just">
              <a:buNone/>
            </a:pPr>
            <a:r>
              <a:rPr lang="uk-UA" sz="3600" b="1" i="1" dirty="0"/>
              <a:t>Заборонні норми</a:t>
            </a:r>
            <a:r>
              <a:rPr lang="uk-UA" sz="3600" b="1" dirty="0"/>
              <a:t> - </a:t>
            </a:r>
            <a:r>
              <a:rPr lang="uk-UA" sz="3600" i="1" dirty="0"/>
              <a:t>кримінально-правові норми, в яких зафіксовано видові ознаки окремих </a:t>
            </a:r>
            <a:r>
              <a:rPr lang="uk-UA" sz="3600" i="1" dirty="0" err="1"/>
              <a:t>кр</a:t>
            </a:r>
            <a:r>
              <a:rPr lang="uk-UA" sz="3600" i="1" dirty="0"/>
              <a:t>. пр. (ознаки юридичних складів </a:t>
            </a:r>
            <a:r>
              <a:rPr lang="uk-UA" sz="3600" i="1" dirty="0" err="1"/>
              <a:t>кр</a:t>
            </a:r>
            <a:r>
              <a:rPr lang="uk-UA" sz="3600" i="1" dirty="0"/>
              <a:t>. пр. (диспозиція) та встановлено вид і розмір покарань за їх вчинення (санкція).</a:t>
            </a:r>
            <a:endParaRPr lang="uk-UA" sz="3600" dirty="0"/>
          </a:p>
          <a:p>
            <a:pPr algn="just"/>
            <a:endParaRPr lang="ru-RU" dirty="0"/>
          </a:p>
        </p:txBody>
      </p:sp>
      <p:pic>
        <p:nvPicPr>
          <p:cNvPr id="31746" name="Picture 2" descr="C:\Users\lenvo\Desktop\1454500083_avstraliyskiy_grajdanin_s_prosbami_o_pomoschi_zapret_eksporta_onlayn__stop_getuporg__10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8184" y="188640"/>
            <a:ext cx="2445643" cy="255642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2204864"/>
            <a:ext cx="8435280" cy="4464496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447675" algn="just">
              <a:buNone/>
            </a:pPr>
            <a:r>
              <a:rPr lang="uk-UA" sz="3600" b="1" i="1" dirty="0"/>
              <a:t>Роз'яснювальні норми</a:t>
            </a:r>
            <a:r>
              <a:rPr lang="uk-UA" sz="3600" i="1" dirty="0"/>
              <a:t> – це кримінально-правові норми, в яких містяться положення, які сприяють правильному розумінню змісту й однаковому застосуванню заборонних норм (дефініції понять, приблизні переліки, пояснення щодо розуміння</a:t>
            </a:r>
            <a:r>
              <a:rPr lang="ru-RU" sz="3600" i="1" dirty="0"/>
              <a:t> </a:t>
            </a:r>
            <a:r>
              <a:rPr lang="uk-UA" sz="3600" i="1" dirty="0"/>
              <a:t> певних ознак тощо). </a:t>
            </a:r>
            <a:endParaRPr lang="ru-RU" sz="3600" i="1" dirty="0"/>
          </a:p>
        </p:txBody>
      </p:sp>
      <p:pic>
        <p:nvPicPr>
          <p:cNvPr id="32770" name="Picture 2" descr="C:\Users\lenvo\Desktop\3dc0f0c57fde90e493bfbb0ce09556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116632"/>
            <a:ext cx="3881655" cy="204882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" descr="ÐÐ°ÑÑÐ¸Ð½ÐºÐ¸ Ð¿Ð¾ Ð·Ð°Ð¿ÑÐ¾ÑÑ Ð¿Ð¾Ð¾ÑÑÐµÐ½Ð¸Ð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3968" y="0"/>
            <a:ext cx="4456870" cy="3064099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2996952"/>
            <a:ext cx="8435280" cy="3565376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447675" algn="just">
              <a:buNone/>
            </a:pPr>
            <a:r>
              <a:rPr lang="uk-UA" sz="3600" b="1" i="1" dirty="0"/>
              <a:t>Заохочувальні норми </a:t>
            </a:r>
            <a:r>
              <a:rPr lang="uk-UA" sz="3600" i="1" dirty="0"/>
              <a:t>– це кримінально-правові норми, в яких передбачено спеціальні (відносно тих, які містяться в розділі </a:t>
            </a:r>
            <a:r>
              <a:rPr lang="ru-RU" sz="3600" i="1" dirty="0"/>
              <a:t>IX</a:t>
            </a:r>
            <a:r>
              <a:rPr lang="uk-UA" sz="3600" i="1" dirty="0"/>
              <a:t> Загальної частини КК) види звільнення від кримінальної відповідальності.</a:t>
            </a:r>
            <a:endParaRPr lang="ru-RU" sz="3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2276872"/>
            <a:ext cx="8435280" cy="3421360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447675" algn="just">
              <a:buNone/>
            </a:pPr>
            <a:r>
              <a:rPr lang="uk-UA" sz="3600" b="1" i="1" dirty="0"/>
              <a:t>Виняткові норми </a:t>
            </a:r>
            <a:r>
              <a:rPr lang="uk-UA" sz="3600" i="1" dirty="0"/>
              <a:t>- це кримінально-правові норми, в яких передбачено відступ від загальних правил притягнення до кримінальної відповідальності за вчинення того чи іншого </a:t>
            </a:r>
            <a:r>
              <a:rPr lang="uk-UA" sz="3600" i="1" dirty="0" err="1"/>
              <a:t>кр</a:t>
            </a:r>
            <a:r>
              <a:rPr lang="uk-UA" sz="3600" i="1" dirty="0"/>
              <a:t>. пр.</a:t>
            </a:r>
            <a:endParaRPr lang="uk-UA" sz="3600" dirty="0"/>
          </a:p>
          <a:p>
            <a:endParaRPr lang="ru-RU" dirty="0"/>
          </a:p>
        </p:txBody>
      </p:sp>
      <p:pic>
        <p:nvPicPr>
          <p:cNvPr id="34818" name="Picture 2" descr="C:\Users\lenvo\Desktop\4_ban_sayta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53002" y="188641"/>
            <a:ext cx="2880319" cy="201622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1879</TotalTime>
  <Words>1452</Words>
  <Application>Microsoft Office PowerPoint</Application>
  <PresentationFormat>Екран (4:3)</PresentationFormat>
  <Paragraphs>107</Paragraphs>
  <Slides>32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32</vt:i4>
      </vt:variant>
    </vt:vector>
  </HeadingPairs>
  <TitlesOfParts>
    <vt:vector size="38" baseType="lpstr">
      <vt:lpstr>Calibri</vt:lpstr>
      <vt:lpstr>Cambria</vt:lpstr>
      <vt:lpstr>Franklin Gothic Book</vt:lpstr>
      <vt:lpstr>Perpetua</vt:lpstr>
      <vt:lpstr>Wingdings 2</vt:lpstr>
      <vt:lpstr>Справедливость</vt:lpstr>
      <vt:lpstr>ТЕМА 1</vt:lpstr>
      <vt:lpstr>План</vt:lpstr>
      <vt:lpstr>1. Поняття, значення і завдання особливої частини кримінального права України.</vt:lpstr>
      <vt:lpstr>Значення Особливої частини</vt:lpstr>
      <vt:lpstr>2. Види норм Особливої частини кримінального права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3. Система Особливої частини Кримінального кодексу України</vt:lpstr>
      <vt:lpstr>Презентація PowerPoint</vt:lpstr>
      <vt:lpstr>Презентація PowerPoint</vt:lpstr>
      <vt:lpstr>Презентація PowerPoint</vt:lpstr>
      <vt:lpstr>Презентація PowerPoint</vt:lpstr>
      <vt:lpstr>4. Наукові основи кваліфікації кр. пр.</vt:lpstr>
      <vt:lpstr>Презентація PowerPoint</vt:lpstr>
      <vt:lpstr>Презентація PowerPoint</vt:lpstr>
      <vt:lpstr>Презентація PowerPoint</vt:lpstr>
      <vt:lpstr>Передумови правильної кваліфікації:</vt:lpstr>
      <vt:lpstr>Презентація PowerPoint</vt:lpstr>
      <vt:lpstr>Структура кваліфікації кр. пр.</vt:lpstr>
      <vt:lpstr>Правила кваліфікації кр. пр.:</vt:lpstr>
      <vt:lpstr>Презентація PowerPoint</vt:lpstr>
      <vt:lpstr>Презентація PowerPoint</vt:lpstr>
      <vt:lpstr>Презентація PowerPoint</vt:lpstr>
      <vt:lpstr>Юридичне закріплення результатів кваліфікації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1</dc:title>
  <dc:creator>lenvo</dc:creator>
  <cp:lastModifiedBy>User</cp:lastModifiedBy>
  <cp:revision>28</cp:revision>
  <dcterms:created xsi:type="dcterms:W3CDTF">2018-09-05T14:57:47Z</dcterms:created>
  <dcterms:modified xsi:type="dcterms:W3CDTF">2025-08-31T15:56:12Z</dcterms:modified>
</cp:coreProperties>
</file>