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ru-RU" sz="3200" dirty="0"/>
              <a:t>Структура </a:t>
            </a:r>
            <a:r>
              <a:rPr lang="ru-RU" sz="3200" dirty="0" err="1"/>
              <a:t>кр</a:t>
            </a:r>
            <a:r>
              <a:rPr lang="ru-RU" sz="3200" dirty="0"/>
              <a:t>. пр. </a:t>
            </a:r>
            <a:r>
              <a:rPr lang="ru-RU" sz="3200" dirty="0" err="1"/>
              <a:t>проти</a:t>
            </a:r>
            <a:r>
              <a:rPr lang="ru-RU" sz="3200" dirty="0"/>
              <a:t> </a:t>
            </a:r>
            <a:r>
              <a:rPr lang="ru-RU" sz="3200" dirty="0" err="1"/>
              <a:t>життя</a:t>
            </a:r>
            <a:r>
              <a:rPr lang="ru-RU" sz="3200" dirty="0"/>
              <a:t> та </a:t>
            </a:r>
            <a:r>
              <a:rPr lang="ru-RU" sz="3200" dirty="0" err="1"/>
              <a:t>здоров’я</a:t>
            </a:r>
            <a:r>
              <a:rPr lang="ru-RU" sz="3200" dirty="0"/>
              <a:t> особи</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Lbls>
            <c:dLbl>
              <c:idx val="0"/>
              <c:layout>
                <c:manualLayout>
                  <c:x val="-0.25059216496889758"/>
                  <c:y val="-0.2160778382175112"/>
                </c:manualLayout>
              </c:layout>
              <c:spPr/>
              <c:txPr>
                <a:bodyPr/>
                <a:lstStyle/>
                <a:p>
                  <a:pPr>
                    <a:defRPr sz="3200"/>
                  </a:pPr>
                  <a:endParaRPr lang="uk-UA"/>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19-47DB-A83E-64E9244DA6BA}"/>
                </c:ext>
              </c:extLst>
            </c:dLbl>
            <c:dLbl>
              <c:idx val="1"/>
              <c:spPr/>
              <c:txPr>
                <a:bodyPr/>
                <a:lstStyle/>
                <a:p>
                  <a:pPr>
                    <a:defRPr sz="2800"/>
                  </a:pPr>
                  <a:endParaRPr lang="uk-UA"/>
                </a:p>
              </c:txPr>
              <c:showLegendKey val="0"/>
              <c:showVal val="0"/>
              <c:showCatName val="1"/>
              <c:showSerName val="0"/>
              <c:showPercent val="1"/>
              <c:showBubbleSize val="0"/>
              <c:extLst>
                <c:ext xmlns:c16="http://schemas.microsoft.com/office/drawing/2014/chart" uri="{C3380CC4-5D6E-409C-BE32-E72D297353CC}">
                  <c16:uniqueId val="{00000001-5219-47DB-A83E-64E9244DA6BA}"/>
                </c:ext>
              </c:extLst>
            </c:dLbl>
            <c:dLbl>
              <c:idx val="2"/>
              <c:spPr/>
              <c:txPr>
                <a:bodyPr/>
                <a:lstStyle/>
                <a:p>
                  <a:pPr>
                    <a:defRPr sz="2400"/>
                  </a:pPr>
                  <a:endParaRPr lang="uk-UA"/>
                </a:p>
              </c:txPr>
              <c:showLegendKey val="0"/>
              <c:showVal val="0"/>
              <c:showCatName val="1"/>
              <c:showSerName val="0"/>
              <c:showPercent val="1"/>
              <c:showBubbleSize val="0"/>
              <c:extLst>
                <c:ext xmlns:c16="http://schemas.microsoft.com/office/drawing/2014/chart" uri="{C3380CC4-5D6E-409C-BE32-E72D297353CC}">
                  <c16:uniqueId val="{00000002-5219-47DB-A83E-64E9244DA6BA}"/>
                </c:ext>
              </c:extLst>
            </c:dLbl>
            <c:dLbl>
              <c:idx val="3"/>
              <c:spPr/>
              <c:txPr>
                <a:bodyPr/>
                <a:lstStyle/>
                <a:p>
                  <a:pPr>
                    <a:defRPr sz="2400"/>
                  </a:pPr>
                  <a:endParaRPr lang="uk-UA"/>
                </a:p>
              </c:txPr>
              <c:showLegendKey val="0"/>
              <c:showVal val="0"/>
              <c:showCatName val="1"/>
              <c:showSerName val="0"/>
              <c:showPercent val="1"/>
              <c:showBubbleSize val="0"/>
              <c:extLst>
                <c:ext xmlns:c16="http://schemas.microsoft.com/office/drawing/2014/chart" uri="{C3380CC4-5D6E-409C-BE32-E72D297353CC}">
                  <c16:uniqueId val="{00000003-5219-47DB-A83E-64E9244DA6BA}"/>
                </c:ext>
              </c:extLst>
            </c:dLbl>
            <c:dLbl>
              <c:idx val="4"/>
              <c:spPr/>
              <c:txPr>
                <a:bodyPr/>
                <a:lstStyle/>
                <a:p>
                  <a:pPr>
                    <a:defRPr sz="2800"/>
                  </a:pPr>
                  <a:endParaRPr lang="uk-UA"/>
                </a:p>
              </c:txPr>
              <c:showLegendKey val="0"/>
              <c:showVal val="0"/>
              <c:showCatName val="1"/>
              <c:showSerName val="0"/>
              <c:showPercent val="1"/>
              <c:showBubbleSize val="0"/>
              <c:extLst>
                <c:ext xmlns:c16="http://schemas.microsoft.com/office/drawing/2014/chart" uri="{C3380CC4-5D6E-409C-BE32-E72D297353CC}">
                  <c16:uniqueId val="{00000004-5219-47DB-A83E-64E9244DA6BA}"/>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Лист1!$A$2:$A$6</c:f>
              <c:strCache>
                <c:ptCount val="5"/>
                <c:pt idx="0">
                  <c:v>ст. 125 КК </c:v>
                </c:pt>
                <c:pt idx="1">
                  <c:v>ст. 115 КК</c:v>
                </c:pt>
                <c:pt idx="2">
                  <c:v>ст. 122 КК</c:v>
                </c:pt>
                <c:pt idx="3">
                  <c:v>ст. 121 КК</c:v>
                </c:pt>
                <c:pt idx="4">
                  <c:v>інші </c:v>
                </c:pt>
              </c:strCache>
            </c:strRef>
          </c:cat>
          <c:val>
            <c:numRef>
              <c:f>Лист1!$B$2:$B$6</c:f>
              <c:numCache>
                <c:formatCode>0%</c:formatCode>
                <c:ptCount val="5"/>
                <c:pt idx="0">
                  <c:v>0.6</c:v>
                </c:pt>
                <c:pt idx="1">
                  <c:v>0.14000000000000001</c:v>
                </c:pt>
                <c:pt idx="2">
                  <c:v>0.08</c:v>
                </c:pt>
                <c:pt idx="3">
                  <c:v>0.05</c:v>
                </c:pt>
                <c:pt idx="4">
                  <c:v>0.13</c:v>
                </c:pt>
              </c:numCache>
            </c:numRef>
          </c:val>
          <c:extLst>
            <c:ext xmlns:c16="http://schemas.microsoft.com/office/drawing/2014/chart" uri="{C3380CC4-5D6E-409C-BE32-E72D297353CC}">
              <c16:uniqueId val="{00000005-5219-47DB-A83E-64E9244DA6BA}"/>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uk-UA"/>
    </a:p>
  </c:txPr>
  <c:externalData r:id="rId1">
    <c:autoUpdate val="0"/>
  </c:externalData>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B06FC-5251-4A53-B28C-975DFA45D3EF}" type="doc">
      <dgm:prSet loTypeId="urn:microsoft.com/office/officeart/2005/8/layout/gear1" loCatId="relationship" qsTypeId="urn:microsoft.com/office/officeart/2005/8/quickstyle/simple3" qsCatId="simple" csTypeId="urn:microsoft.com/office/officeart/2005/8/colors/accent1_2" csCatId="accent1" phldr="1"/>
      <dgm:spPr/>
      <dgm:t>
        <a:bodyPr/>
        <a:lstStyle/>
        <a:p>
          <a:endParaRPr lang="ru-RU"/>
        </a:p>
      </dgm:t>
    </dgm:pt>
    <dgm:pt modelId="{637B33F6-F33E-4A29-B412-C1D8C7A02CB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dirty="0"/>
            <a:t>Діяння</a:t>
          </a:r>
          <a:endParaRPr lang="ru-RU" dirty="0"/>
        </a:p>
      </dgm:t>
    </dgm:pt>
    <dgm:pt modelId="{95C2D334-6759-470A-BAE5-02A917452645}" type="parTrans" cxnId="{B035F33A-6AD1-4C63-B86C-FD8D69922987}">
      <dgm:prSet/>
      <dgm:spPr/>
      <dgm:t>
        <a:bodyPr/>
        <a:lstStyle/>
        <a:p>
          <a:endParaRPr lang="ru-RU"/>
        </a:p>
      </dgm:t>
    </dgm:pt>
    <dgm:pt modelId="{3956F42D-7645-4EF2-98B2-A6FA32A90DFC}" type="sibTrans" cxnId="{B035F33A-6AD1-4C63-B86C-FD8D6992298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E74ADD12-8E3F-4930-8017-5391C232C078}">
      <dgm:prSet phldrT="[Текст]"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3200" dirty="0"/>
            <a:t>Наслідок</a:t>
          </a:r>
          <a:endParaRPr lang="ru-RU" sz="3200" dirty="0"/>
        </a:p>
      </dgm:t>
    </dgm:pt>
    <dgm:pt modelId="{46C5A271-1F70-4E93-8573-3E4778ADA5BA}" type="parTrans" cxnId="{B9CDDB93-C8B2-43F9-BA52-7EC7FAFE03ED}">
      <dgm:prSet/>
      <dgm:spPr/>
      <dgm:t>
        <a:bodyPr/>
        <a:lstStyle/>
        <a:p>
          <a:endParaRPr lang="ru-RU"/>
        </a:p>
      </dgm:t>
    </dgm:pt>
    <dgm:pt modelId="{957C144A-F638-495C-B1BC-5E0612BEF52B}" type="sibTrans" cxnId="{B9CDDB93-C8B2-43F9-BA52-7EC7FAFE03E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26566736-C525-43E2-BE5E-CC1D657935A1}">
      <dgm:prSet phldrT="[Текст]"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3200" dirty="0"/>
            <a:t>Причинний зв’язок</a:t>
          </a:r>
          <a:endParaRPr lang="ru-RU" sz="3200" dirty="0"/>
        </a:p>
      </dgm:t>
    </dgm:pt>
    <dgm:pt modelId="{8EBA9D6A-23D3-4FCF-982E-0C4FF72E45C4}" type="parTrans" cxnId="{6F759411-1AA2-4EA1-B00E-21BBB12D45E6}">
      <dgm:prSet/>
      <dgm:spPr/>
      <dgm:t>
        <a:bodyPr/>
        <a:lstStyle/>
        <a:p>
          <a:endParaRPr lang="ru-RU"/>
        </a:p>
      </dgm:t>
    </dgm:pt>
    <dgm:pt modelId="{BF5EDD07-2F57-427F-B8D2-BA6E29B69068}" type="sibTrans" cxnId="{6F759411-1AA2-4EA1-B00E-21BBB12D45E6}">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88734C53-6FE8-48CA-8DD7-38D10ABD2C0F}" type="pres">
      <dgm:prSet presAssocID="{980B06FC-5251-4A53-B28C-975DFA45D3EF}" presName="composite" presStyleCnt="0">
        <dgm:presLayoutVars>
          <dgm:chMax val="3"/>
          <dgm:animLvl val="lvl"/>
          <dgm:resizeHandles val="exact"/>
        </dgm:presLayoutVars>
      </dgm:prSet>
      <dgm:spPr/>
    </dgm:pt>
    <dgm:pt modelId="{DDCF6D70-0A94-4E5F-98DA-39ACC2EC87D8}" type="pres">
      <dgm:prSet presAssocID="{637B33F6-F33E-4A29-B412-C1D8C7A02CB4}" presName="gear1" presStyleLbl="node1" presStyleIdx="0" presStyleCnt="3" custScaleX="95618" custScaleY="91373" custLinFactNeighborX="16870" custLinFactNeighborY="-24694">
        <dgm:presLayoutVars>
          <dgm:chMax val="1"/>
          <dgm:bulletEnabled val="1"/>
        </dgm:presLayoutVars>
      </dgm:prSet>
      <dgm:spPr/>
    </dgm:pt>
    <dgm:pt modelId="{49AF7F64-6A20-408D-896F-E2A710D1FE09}" type="pres">
      <dgm:prSet presAssocID="{637B33F6-F33E-4A29-B412-C1D8C7A02CB4}" presName="gear1srcNode" presStyleLbl="node1" presStyleIdx="0" presStyleCnt="3"/>
      <dgm:spPr/>
    </dgm:pt>
    <dgm:pt modelId="{3B76FB15-AD50-41F7-897D-E1C1636CD242}" type="pres">
      <dgm:prSet presAssocID="{637B33F6-F33E-4A29-B412-C1D8C7A02CB4}" presName="gear1dstNode" presStyleLbl="node1" presStyleIdx="0" presStyleCnt="3"/>
      <dgm:spPr/>
    </dgm:pt>
    <dgm:pt modelId="{A2B00FCD-67B7-41C0-978E-D64D9FFF8E62}" type="pres">
      <dgm:prSet presAssocID="{E74ADD12-8E3F-4930-8017-5391C232C078}" presName="gear2" presStyleLbl="node1" presStyleIdx="1" presStyleCnt="3" custScaleX="143916" custScaleY="119518" custLinFactNeighborX="-11536" custLinFactNeighborY="14236">
        <dgm:presLayoutVars>
          <dgm:chMax val="1"/>
          <dgm:bulletEnabled val="1"/>
        </dgm:presLayoutVars>
      </dgm:prSet>
      <dgm:spPr/>
    </dgm:pt>
    <dgm:pt modelId="{BF0D22E4-02CA-45E6-985B-6E13AA02B6D8}" type="pres">
      <dgm:prSet presAssocID="{E74ADD12-8E3F-4930-8017-5391C232C078}" presName="gear2srcNode" presStyleLbl="node1" presStyleIdx="1" presStyleCnt="3"/>
      <dgm:spPr/>
    </dgm:pt>
    <dgm:pt modelId="{1380E68F-C8E2-4821-BB0E-191876F9B62A}" type="pres">
      <dgm:prSet presAssocID="{E74ADD12-8E3F-4930-8017-5391C232C078}" presName="gear2dstNode" presStyleLbl="node1" presStyleIdx="1" presStyleCnt="3"/>
      <dgm:spPr/>
    </dgm:pt>
    <dgm:pt modelId="{574D09E5-8265-4038-B4C0-1EEE1399F9BB}" type="pres">
      <dgm:prSet presAssocID="{26566736-C525-43E2-BE5E-CC1D657935A1}" presName="gear3" presStyleLbl="node1" presStyleIdx="2" presStyleCnt="3" custScaleX="111195" custScaleY="109731" custLinFactNeighborX="-4593" custLinFactNeighborY="-7569"/>
      <dgm:spPr/>
    </dgm:pt>
    <dgm:pt modelId="{C0FE722E-75A9-4935-AF29-B259E6252AE8}" type="pres">
      <dgm:prSet presAssocID="{26566736-C525-43E2-BE5E-CC1D657935A1}" presName="gear3tx" presStyleLbl="node1" presStyleIdx="2" presStyleCnt="3">
        <dgm:presLayoutVars>
          <dgm:chMax val="1"/>
          <dgm:bulletEnabled val="1"/>
        </dgm:presLayoutVars>
      </dgm:prSet>
      <dgm:spPr/>
    </dgm:pt>
    <dgm:pt modelId="{CFD26248-F555-469B-AD3A-888AB7B98C3E}" type="pres">
      <dgm:prSet presAssocID="{26566736-C525-43E2-BE5E-CC1D657935A1}" presName="gear3srcNode" presStyleLbl="node1" presStyleIdx="2" presStyleCnt="3"/>
      <dgm:spPr/>
    </dgm:pt>
    <dgm:pt modelId="{57563E96-2B94-4986-A0A6-0B664AF47BF5}" type="pres">
      <dgm:prSet presAssocID="{26566736-C525-43E2-BE5E-CC1D657935A1}" presName="gear3dstNode" presStyleLbl="node1" presStyleIdx="2" presStyleCnt="3"/>
      <dgm:spPr/>
    </dgm:pt>
    <dgm:pt modelId="{FEDCAC49-646C-4523-8193-53597C62EBD4}" type="pres">
      <dgm:prSet presAssocID="{3956F42D-7645-4EF2-98B2-A6FA32A90DFC}" presName="connector1" presStyleLbl="sibTrans2D1" presStyleIdx="0" presStyleCnt="3" custLinFactNeighborX="7790" custLinFactNeighborY="-15840"/>
      <dgm:spPr/>
    </dgm:pt>
    <dgm:pt modelId="{C8DD6EFF-B128-4506-9F83-D426DFFF817B}" type="pres">
      <dgm:prSet presAssocID="{957C144A-F638-495C-B1BC-5E0612BEF52B}" presName="connector2" presStyleLbl="sibTrans2D1" presStyleIdx="1" presStyleCnt="3" custLinFactNeighborX="-24521" custLinFactNeighborY="-4892"/>
      <dgm:spPr/>
    </dgm:pt>
    <dgm:pt modelId="{1153914F-21A9-4D77-AD53-35DAF69EA569}" type="pres">
      <dgm:prSet presAssocID="{BF5EDD07-2F57-427F-B8D2-BA6E29B69068}" presName="connector3" presStyleLbl="sibTrans2D1" presStyleIdx="2" presStyleCnt="3" custAng="507659" custLinFactNeighborX="-2973" custLinFactNeighborY="-7413"/>
      <dgm:spPr/>
    </dgm:pt>
  </dgm:ptLst>
  <dgm:cxnLst>
    <dgm:cxn modelId="{6F759411-1AA2-4EA1-B00E-21BBB12D45E6}" srcId="{980B06FC-5251-4A53-B28C-975DFA45D3EF}" destId="{26566736-C525-43E2-BE5E-CC1D657935A1}" srcOrd="2" destOrd="0" parTransId="{8EBA9D6A-23D3-4FCF-982E-0C4FF72E45C4}" sibTransId="{BF5EDD07-2F57-427F-B8D2-BA6E29B69068}"/>
    <dgm:cxn modelId="{B533D511-978C-4198-9215-7CB517626E25}" type="presOf" srcId="{637B33F6-F33E-4A29-B412-C1D8C7A02CB4}" destId="{49AF7F64-6A20-408D-896F-E2A710D1FE09}" srcOrd="1" destOrd="0" presId="urn:microsoft.com/office/officeart/2005/8/layout/gear1"/>
    <dgm:cxn modelId="{B035F33A-6AD1-4C63-B86C-FD8D69922987}" srcId="{980B06FC-5251-4A53-B28C-975DFA45D3EF}" destId="{637B33F6-F33E-4A29-B412-C1D8C7A02CB4}" srcOrd="0" destOrd="0" parTransId="{95C2D334-6759-470A-BAE5-02A917452645}" sibTransId="{3956F42D-7645-4EF2-98B2-A6FA32A90DFC}"/>
    <dgm:cxn modelId="{EA91516E-CC7D-42AB-BC38-DEF13173B66A}" type="presOf" srcId="{E74ADD12-8E3F-4930-8017-5391C232C078}" destId="{1380E68F-C8E2-4821-BB0E-191876F9B62A}" srcOrd="2" destOrd="0" presId="urn:microsoft.com/office/officeart/2005/8/layout/gear1"/>
    <dgm:cxn modelId="{47135355-C306-41A8-83CE-F7228DC1D657}" type="presOf" srcId="{E74ADD12-8E3F-4930-8017-5391C232C078}" destId="{A2B00FCD-67B7-41C0-978E-D64D9FFF8E62}" srcOrd="0" destOrd="0" presId="urn:microsoft.com/office/officeart/2005/8/layout/gear1"/>
    <dgm:cxn modelId="{4282C957-0D91-4355-BE3B-B7698B050403}" type="presOf" srcId="{957C144A-F638-495C-B1BC-5E0612BEF52B}" destId="{C8DD6EFF-B128-4506-9F83-D426DFFF817B}" srcOrd="0" destOrd="0" presId="urn:microsoft.com/office/officeart/2005/8/layout/gear1"/>
    <dgm:cxn modelId="{CF8E4A7B-CFD3-4AC6-8A10-3BF1EEF76711}" type="presOf" srcId="{26566736-C525-43E2-BE5E-CC1D657935A1}" destId="{57563E96-2B94-4986-A0A6-0B664AF47BF5}" srcOrd="3" destOrd="0" presId="urn:microsoft.com/office/officeart/2005/8/layout/gear1"/>
    <dgm:cxn modelId="{B174257F-CCA4-4B6F-BB57-60589E44FB06}" type="presOf" srcId="{26566736-C525-43E2-BE5E-CC1D657935A1}" destId="{C0FE722E-75A9-4935-AF29-B259E6252AE8}" srcOrd="1" destOrd="0" presId="urn:microsoft.com/office/officeart/2005/8/layout/gear1"/>
    <dgm:cxn modelId="{C4817D80-6E9F-4DF6-8A89-00489C8577FF}" type="presOf" srcId="{E74ADD12-8E3F-4930-8017-5391C232C078}" destId="{BF0D22E4-02CA-45E6-985B-6E13AA02B6D8}" srcOrd="1" destOrd="0" presId="urn:microsoft.com/office/officeart/2005/8/layout/gear1"/>
    <dgm:cxn modelId="{B9CDDB93-C8B2-43F9-BA52-7EC7FAFE03ED}" srcId="{980B06FC-5251-4A53-B28C-975DFA45D3EF}" destId="{E74ADD12-8E3F-4930-8017-5391C232C078}" srcOrd="1" destOrd="0" parTransId="{46C5A271-1F70-4E93-8573-3E4778ADA5BA}" sibTransId="{957C144A-F638-495C-B1BC-5E0612BEF52B}"/>
    <dgm:cxn modelId="{BB02ACB8-4BE8-4CDC-8CF6-BD62DB9F2ABE}" type="presOf" srcId="{637B33F6-F33E-4A29-B412-C1D8C7A02CB4}" destId="{3B76FB15-AD50-41F7-897D-E1C1636CD242}" srcOrd="2" destOrd="0" presId="urn:microsoft.com/office/officeart/2005/8/layout/gear1"/>
    <dgm:cxn modelId="{4A8DD6BB-1F97-430D-A29A-94C40BB7CA5F}" type="presOf" srcId="{980B06FC-5251-4A53-B28C-975DFA45D3EF}" destId="{88734C53-6FE8-48CA-8DD7-38D10ABD2C0F}" srcOrd="0" destOrd="0" presId="urn:microsoft.com/office/officeart/2005/8/layout/gear1"/>
    <dgm:cxn modelId="{75D4BFC3-299A-4984-A6F7-C9D1D18E257A}" type="presOf" srcId="{637B33F6-F33E-4A29-B412-C1D8C7A02CB4}" destId="{DDCF6D70-0A94-4E5F-98DA-39ACC2EC87D8}" srcOrd="0" destOrd="0" presId="urn:microsoft.com/office/officeart/2005/8/layout/gear1"/>
    <dgm:cxn modelId="{D615F8CF-9F29-476E-87C3-0FCF646636F4}" type="presOf" srcId="{26566736-C525-43E2-BE5E-CC1D657935A1}" destId="{574D09E5-8265-4038-B4C0-1EEE1399F9BB}" srcOrd="0" destOrd="0" presId="urn:microsoft.com/office/officeart/2005/8/layout/gear1"/>
    <dgm:cxn modelId="{F45E75D9-7362-449F-9925-7F4F8936017B}" type="presOf" srcId="{BF5EDD07-2F57-427F-B8D2-BA6E29B69068}" destId="{1153914F-21A9-4D77-AD53-35DAF69EA569}" srcOrd="0" destOrd="0" presId="urn:microsoft.com/office/officeart/2005/8/layout/gear1"/>
    <dgm:cxn modelId="{727045DA-14E0-4164-BF47-7B068128C470}" type="presOf" srcId="{26566736-C525-43E2-BE5E-CC1D657935A1}" destId="{CFD26248-F555-469B-AD3A-888AB7B98C3E}" srcOrd="2" destOrd="0" presId="urn:microsoft.com/office/officeart/2005/8/layout/gear1"/>
    <dgm:cxn modelId="{54422FEB-49DF-4524-AB31-56A34A621055}" type="presOf" srcId="{3956F42D-7645-4EF2-98B2-A6FA32A90DFC}" destId="{FEDCAC49-646C-4523-8193-53597C62EBD4}" srcOrd="0" destOrd="0" presId="urn:microsoft.com/office/officeart/2005/8/layout/gear1"/>
    <dgm:cxn modelId="{3E7313AB-BD54-41BC-9242-C6C12624511E}" type="presParOf" srcId="{88734C53-6FE8-48CA-8DD7-38D10ABD2C0F}" destId="{DDCF6D70-0A94-4E5F-98DA-39ACC2EC87D8}" srcOrd="0" destOrd="0" presId="urn:microsoft.com/office/officeart/2005/8/layout/gear1"/>
    <dgm:cxn modelId="{B13D4502-02BD-4CEF-A2D7-F4BABA8ACDFA}" type="presParOf" srcId="{88734C53-6FE8-48CA-8DD7-38D10ABD2C0F}" destId="{49AF7F64-6A20-408D-896F-E2A710D1FE09}" srcOrd="1" destOrd="0" presId="urn:microsoft.com/office/officeart/2005/8/layout/gear1"/>
    <dgm:cxn modelId="{DBB6ACAE-36D8-4DD1-BE65-E9A48BCBA678}" type="presParOf" srcId="{88734C53-6FE8-48CA-8DD7-38D10ABD2C0F}" destId="{3B76FB15-AD50-41F7-897D-E1C1636CD242}" srcOrd="2" destOrd="0" presId="urn:microsoft.com/office/officeart/2005/8/layout/gear1"/>
    <dgm:cxn modelId="{0E58A819-0A29-4879-ABAE-9798107AFED4}" type="presParOf" srcId="{88734C53-6FE8-48CA-8DD7-38D10ABD2C0F}" destId="{A2B00FCD-67B7-41C0-978E-D64D9FFF8E62}" srcOrd="3" destOrd="0" presId="urn:microsoft.com/office/officeart/2005/8/layout/gear1"/>
    <dgm:cxn modelId="{88272B63-C38B-40FA-A78A-BFC93424B8E6}" type="presParOf" srcId="{88734C53-6FE8-48CA-8DD7-38D10ABD2C0F}" destId="{BF0D22E4-02CA-45E6-985B-6E13AA02B6D8}" srcOrd="4" destOrd="0" presId="urn:microsoft.com/office/officeart/2005/8/layout/gear1"/>
    <dgm:cxn modelId="{6E5E0EEA-BD37-4795-B368-298D0C32C1B9}" type="presParOf" srcId="{88734C53-6FE8-48CA-8DD7-38D10ABD2C0F}" destId="{1380E68F-C8E2-4821-BB0E-191876F9B62A}" srcOrd="5" destOrd="0" presId="urn:microsoft.com/office/officeart/2005/8/layout/gear1"/>
    <dgm:cxn modelId="{D3168A0D-C86F-4110-8481-32DD6DB9C85C}" type="presParOf" srcId="{88734C53-6FE8-48CA-8DD7-38D10ABD2C0F}" destId="{574D09E5-8265-4038-B4C0-1EEE1399F9BB}" srcOrd="6" destOrd="0" presId="urn:microsoft.com/office/officeart/2005/8/layout/gear1"/>
    <dgm:cxn modelId="{D6C38419-221E-4AC0-8F63-8F6A76D81E30}" type="presParOf" srcId="{88734C53-6FE8-48CA-8DD7-38D10ABD2C0F}" destId="{C0FE722E-75A9-4935-AF29-B259E6252AE8}" srcOrd="7" destOrd="0" presId="urn:microsoft.com/office/officeart/2005/8/layout/gear1"/>
    <dgm:cxn modelId="{C6C3CE29-C77B-4F08-9C8D-2829E83E7C36}" type="presParOf" srcId="{88734C53-6FE8-48CA-8DD7-38D10ABD2C0F}" destId="{CFD26248-F555-469B-AD3A-888AB7B98C3E}" srcOrd="8" destOrd="0" presId="urn:microsoft.com/office/officeart/2005/8/layout/gear1"/>
    <dgm:cxn modelId="{9EE769DB-3FFF-477B-8FFD-1EB30B54B7E3}" type="presParOf" srcId="{88734C53-6FE8-48CA-8DD7-38D10ABD2C0F}" destId="{57563E96-2B94-4986-A0A6-0B664AF47BF5}" srcOrd="9" destOrd="0" presId="urn:microsoft.com/office/officeart/2005/8/layout/gear1"/>
    <dgm:cxn modelId="{4A731E10-C85F-4D72-B918-181AB5CF493D}" type="presParOf" srcId="{88734C53-6FE8-48CA-8DD7-38D10ABD2C0F}" destId="{FEDCAC49-646C-4523-8193-53597C62EBD4}" srcOrd="10" destOrd="0" presId="urn:microsoft.com/office/officeart/2005/8/layout/gear1"/>
    <dgm:cxn modelId="{C6CBC93C-78CE-41D9-A0A6-7F0AE83695F3}" type="presParOf" srcId="{88734C53-6FE8-48CA-8DD7-38D10ABD2C0F}" destId="{C8DD6EFF-B128-4506-9F83-D426DFFF817B}" srcOrd="11" destOrd="0" presId="urn:microsoft.com/office/officeart/2005/8/layout/gear1"/>
    <dgm:cxn modelId="{E959459B-79E8-4356-B01F-3CD12B47E6A1}" type="presParOf" srcId="{88734C53-6FE8-48CA-8DD7-38D10ABD2C0F}" destId="{1153914F-21A9-4D77-AD53-35DAF69EA56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80F30-DB56-43D8-A9FC-3E4D5747ABB6}"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ru-RU"/>
        </a:p>
      </dgm:t>
    </dgm:pt>
    <dgm:pt modelId="{AE5922C8-CEE1-466D-B779-9F5B2BABD89A}">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b="1" dirty="0" err="1"/>
            <a:t>Суб’єктивна</a:t>
          </a:r>
          <a:r>
            <a:rPr lang="ru-RU" sz="3600" b="1" dirty="0"/>
            <a:t> сторона </a:t>
          </a:r>
          <a:endParaRPr lang="ru-RU" sz="3600" dirty="0"/>
        </a:p>
        <a:p>
          <a:pPr defTabSz="1333500">
            <a:lnSpc>
              <a:spcPct val="90000"/>
            </a:lnSpc>
            <a:spcBef>
              <a:spcPct val="0"/>
            </a:spcBef>
            <a:spcAft>
              <a:spcPct val="35000"/>
            </a:spcAft>
          </a:pPr>
          <a:endParaRPr lang="ru-RU" sz="2400" dirty="0"/>
        </a:p>
      </dgm:t>
    </dgm:pt>
    <dgm:pt modelId="{1FF4E352-76E4-4BA3-88BD-74C4194D231D}" type="parTrans" cxnId="{10330E66-E0B3-43EC-A139-FBF62167CC8E}">
      <dgm:prSet/>
      <dgm:spPr/>
      <dgm:t>
        <a:bodyPr/>
        <a:lstStyle/>
        <a:p>
          <a:endParaRPr lang="ru-RU"/>
        </a:p>
      </dgm:t>
    </dgm:pt>
    <dgm:pt modelId="{E8C8ECA1-2E5D-44CA-A4A5-E4D1475DADAA}" type="sibTrans" cxnId="{10330E66-E0B3-43EC-A139-FBF62167CC8E}">
      <dgm:prSet/>
      <dgm:spPr/>
      <dgm:t>
        <a:bodyPr/>
        <a:lstStyle/>
        <a:p>
          <a:endParaRPr lang="ru-RU"/>
        </a:p>
      </dgm:t>
    </dgm:pt>
    <dgm:pt modelId="{582A7463-1271-495C-90E8-7C2E9C38859A}">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dirty="0"/>
            <a:t>Вина у </a:t>
          </a:r>
          <a:r>
            <a:rPr lang="ru-RU" dirty="0" err="1"/>
            <a:t>формі</a:t>
          </a:r>
          <a:r>
            <a:rPr lang="ru-RU" dirty="0"/>
            <a:t> </a:t>
          </a:r>
          <a:r>
            <a:rPr lang="ru-RU" dirty="0" err="1"/>
            <a:t>умислу</a:t>
          </a:r>
          <a:r>
            <a:rPr lang="ru-RU" dirty="0"/>
            <a:t> </a:t>
          </a:r>
        </a:p>
      </dgm:t>
    </dgm:pt>
    <dgm:pt modelId="{0595D84B-430A-463D-BD7A-3BE1FC76FA89}" type="parTrans" cxnId="{097780EE-B9B5-470F-9C13-497AFAD3068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9127CCE6-101A-42D7-B429-B6B29756350B}" type="sibTrans" cxnId="{097780EE-B9B5-470F-9C13-497AFAD3068B}">
      <dgm:prSet/>
      <dgm:spPr/>
      <dgm:t>
        <a:bodyPr/>
        <a:lstStyle/>
        <a:p>
          <a:endParaRPr lang="ru-RU"/>
        </a:p>
      </dgm:t>
    </dgm:pt>
    <dgm:pt modelId="{6BA4577D-CF11-4E4C-A404-53A49F0B3D73}">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dirty="0"/>
            <a:t>Мотив</a:t>
          </a:r>
        </a:p>
        <a:p>
          <a:r>
            <a:rPr lang="uk-UA" dirty="0"/>
            <a:t>піддягає з’ясуванню</a:t>
          </a:r>
          <a:endParaRPr lang="ru-RU" dirty="0"/>
        </a:p>
      </dgm:t>
    </dgm:pt>
    <dgm:pt modelId="{C2BBC5F6-D91E-4D36-BADB-EC4CA068AC52}" type="parTrans" cxnId="{7DB2CD43-546E-400E-B7D6-0759BE747EF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86DE4417-DEA8-4885-B707-91DCDB920AEA}" type="sibTrans" cxnId="{7DB2CD43-546E-400E-B7D6-0759BE747EFC}">
      <dgm:prSet/>
      <dgm:spPr/>
      <dgm:t>
        <a:bodyPr/>
        <a:lstStyle/>
        <a:p>
          <a:endParaRPr lang="ru-RU"/>
        </a:p>
      </dgm:t>
    </dgm:pt>
    <dgm:pt modelId="{1BD6C478-8F2E-4EB7-B459-111720C30130}">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a:t>Мета </a:t>
          </a:r>
          <a:r>
            <a:rPr lang="ru-RU" dirty="0" err="1"/>
            <a:t>підлягає</a:t>
          </a:r>
          <a:r>
            <a:rPr lang="ru-RU" dirty="0"/>
            <a:t> </a:t>
          </a:r>
          <a:r>
            <a:rPr lang="ru-RU" dirty="0" err="1"/>
            <a:t>з’ясуванню</a:t>
          </a:r>
          <a:endParaRPr lang="ru-RU" dirty="0"/>
        </a:p>
      </dgm:t>
    </dgm:pt>
    <dgm:pt modelId="{4E2574C9-687D-4925-BA27-B5EE4EFAE2BF}" type="parTrans" cxnId="{F719769D-09C3-4304-9E43-8B4D6CE828D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B66CCCD6-8946-4829-8C01-DEB481E98675}" type="sibTrans" cxnId="{F719769D-09C3-4304-9E43-8B4D6CE828DC}">
      <dgm:prSet/>
      <dgm:spPr/>
      <dgm:t>
        <a:bodyPr/>
        <a:lstStyle/>
        <a:p>
          <a:endParaRPr lang="ru-RU"/>
        </a:p>
      </dgm:t>
    </dgm:pt>
    <dgm:pt modelId="{37F4F658-9BF4-4364-B29D-530DA2721CAF}" type="pres">
      <dgm:prSet presAssocID="{6B880F30-DB56-43D8-A9FC-3E4D5747ABB6}" presName="cycle" presStyleCnt="0">
        <dgm:presLayoutVars>
          <dgm:chMax val="1"/>
          <dgm:dir/>
          <dgm:animLvl val="ctr"/>
          <dgm:resizeHandles val="exact"/>
        </dgm:presLayoutVars>
      </dgm:prSet>
      <dgm:spPr/>
    </dgm:pt>
    <dgm:pt modelId="{48DBF6D9-8DCB-4AD3-B481-85EDF1A7BDD4}" type="pres">
      <dgm:prSet presAssocID="{AE5922C8-CEE1-466D-B779-9F5B2BABD89A}" presName="centerShape" presStyleLbl="node0" presStyleIdx="0" presStyleCnt="1" custScaleX="142574" custScaleY="117439"/>
      <dgm:spPr/>
    </dgm:pt>
    <dgm:pt modelId="{5CE0CB56-B275-476B-811E-EA83CE6A5867}" type="pres">
      <dgm:prSet presAssocID="{0595D84B-430A-463D-BD7A-3BE1FC76FA89}" presName="parTrans" presStyleLbl="bgSibTrans2D1" presStyleIdx="0" presStyleCnt="3" custLinFactNeighborX="5459" custLinFactNeighborY="14835"/>
      <dgm:spPr/>
    </dgm:pt>
    <dgm:pt modelId="{C6C2EC98-5EF5-40D6-88FE-2E950C93414F}" type="pres">
      <dgm:prSet presAssocID="{582A7463-1271-495C-90E8-7C2E9C38859A}" presName="node" presStyleLbl="node1" presStyleIdx="0" presStyleCnt="3" custRadScaleRad="108269" custRadScaleInc="12118">
        <dgm:presLayoutVars>
          <dgm:bulletEnabled val="1"/>
        </dgm:presLayoutVars>
      </dgm:prSet>
      <dgm:spPr/>
    </dgm:pt>
    <dgm:pt modelId="{BD70DF6D-67D3-492C-A37E-975C6942F7A3}" type="pres">
      <dgm:prSet presAssocID="{C2BBC5F6-D91E-4D36-BADB-EC4CA068AC52}" presName="parTrans" presStyleLbl="bgSibTrans2D1" presStyleIdx="1" presStyleCnt="3" custLinFactNeighborX="1452" custLinFactNeighborY="23323"/>
      <dgm:spPr/>
    </dgm:pt>
    <dgm:pt modelId="{63792587-9429-43A7-9B55-714B686BAA57}" type="pres">
      <dgm:prSet presAssocID="{6BA4577D-CF11-4E4C-A404-53A49F0B3D73}" presName="node" presStyleLbl="node1" presStyleIdx="1" presStyleCnt="3">
        <dgm:presLayoutVars>
          <dgm:bulletEnabled val="1"/>
        </dgm:presLayoutVars>
      </dgm:prSet>
      <dgm:spPr/>
    </dgm:pt>
    <dgm:pt modelId="{997AC1EB-C8A1-41FE-973D-8A7C30C10B0A}" type="pres">
      <dgm:prSet presAssocID="{4E2574C9-687D-4925-BA27-B5EE4EFAE2BF}" presName="parTrans" presStyleLbl="bgSibTrans2D1" presStyleIdx="2" presStyleCnt="3" custLinFactNeighborX="902" custLinFactNeighborY="24938"/>
      <dgm:spPr/>
    </dgm:pt>
    <dgm:pt modelId="{B8C2CA0D-83E1-4CAD-AF69-260B82D500F6}" type="pres">
      <dgm:prSet presAssocID="{1BD6C478-8F2E-4EB7-B459-111720C30130}" presName="node" presStyleLbl="node1" presStyleIdx="2" presStyleCnt="3" custRadScaleRad="108408" custRadScaleInc="-9709">
        <dgm:presLayoutVars>
          <dgm:bulletEnabled val="1"/>
        </dgm:presLayoutVars>
      </dgm:prSet>
      <dgm:spPr/>
    </dgm:pt>
  </dgm:ptLst>
  <dgm:cxnLst>
    <dgm:cxn modelId="{1AEC7D03-38ED-49BD-AD95-D278A7C754FF}" type="presOf" srcId="{4E2574C9-687D-4925-BA27-B5EE4EFAE2BF}" destId="{997AC1EB-C8A1-41FE-973D-8A7C30C10B0A}" srcOrd="0" destOrd="0" presId="urn:microsoft.com/office/officeart/2005/8/layout/radial4"/>
    <dgm:cxn modelId="{9925CE15-7183-4DD5-966B-97E9B76C8CE4}" type="presOf" srcId="{582A7463-1271-495C-90E8-7C2E9C38859A}" destId="{C6C2EC98-5EF5-40D6-88FE-2E950C93414F}" srcOrd="0" destOrd="0" presId="urn:microsoft.com/office/officeart/2005/8/layout/radial4"/>
    <dgm:cxn modelId="{7C285336-7DF3-4896-9540-A486A57C3CC8}" type="presOf" srcId="{6BA4577D-CF11-4E4C-A404-53A49F0B3D73}" destId="{63792587-9429-43A7-9B55-714B686BAA57}" srcOrd="0" destOrd="0" presId="urn:microsoft.com/office/officeart/2005/8/layout/radial4"/>
    <dgm:cxn modelId="{E1498537-FC53-49D6-B237-56F3E4BD9A2A}" type="presOf" srcId="{AE5922C8-CEE1-466D-B779-9F5B2BABD89A}" destId="{48DBF6D9-8DCB-4AD3-B481-85EDF1A7BDD4}" srcOrd="0" destOrd="0" presId="urn:microsoft.com/office/officeart/2005/8/layout/radial4"/>
    <dgm:cxn modelId="{18255C41-777F-494D-821E-32E194ADED8C}" type="presOf" srcId="{1BD6C478-8F2E-4EB7-B459-111720C30130}" destId="{B8C2CA0D-83E1-4CAD-AF69-260B82D500F6}" srcOrd="0" destOrd="0" presId="urn:microsoft.com/office/officeart/2005/8/layout/radial4"/>
    <dgm:cxn modelId="{4671A243-A37B-41F5-B288-BBE0E765EE38}" type="presOf" srcId="{0595D84B-430A-463D-BD7A-3BE1FC76FA89}" destId="{5CE0CB56-B275-476B-811E-EA83CE6A5867}" srcOrd="0" destOrd="0" presId="urn:microsoft.com/office/officeart/2005/8/layout/radial4"/>
    <dgm:cxn modelId="{7DB2CD43-546E-400E-B7D6-0759BE747EFC}" srcId="{AE5922C8-CEE1-466D-B779-9F5B2BABD89A}" destId="{6BA4577D-CF11-4E4C-A404-53A49F0B3D73}" srcOrd="1" destOrd="0" parTransId="{C2BBC5F6-D91E-4D36-BADB-EC4CA068AC52}" sibTransId="{86DE4417-DEA8-4885-B707-91DCDB920AEA}"/>
    <dgm:cxn modelId="{10330E66-E0B3-43EC-A139-FBF62167CC8E}" srcId="{6B880F30-DB56-43D8-A9FC-3E4D5747ABB6}" destId="{AE5922C8-CEE1-466D-B779-9F5B2BABD89A}" srcOrd="0" destOrd="0" parTransId="{1FF4E352-76E4-4BA3-88BD-74C4194D231D}" sibTransId="{E8C8ECA1-2E5D-44CA-A4A5-E4D1475DADAA}"/>
    <dgm:cxn modelId="{8959037D-001B-4903-B54B-72DD5D42EF89}" type="presOf" srcId="{C2BBC5F6-D91E-4D36-BADB-EC4CA068AC52}" destId="{BD70DF6D-67D3-492C-A37E-975C6942F7A3}" srcOrd="0" destOrd="0" presId="urn:microsoft.com/office/officeart/2005/8/layout/radial4"/>
    <dgm:cxn modelId="{49D6C888-A8D3-49F5-AFCF-4905713E4735}" type="presOf" srcId="{6B880F30-DB56-43D8-A9FC-3E4D5747ABB6}" destId="{37F4F658-9BF4-4364-B29D-530DA2721CAF}" srcOrd="0" destOrd="0" presId="urn:microsoft.com/office/officeart/2005/8/layout/radial4"/>
    <dgm:cxn modelId="{F719769D-09C3-4304-9E43-8B4D6CE828DC}" srcId="{AE5922C8-CEE1-466D-B779-9F5B2BABD89A}" destId="{1BD6C478-8F2E-4EB7-B459-111720C30130}" srcOrd="2" destOrd="0" parTransId="{4E2574C9-687D-4925-BA27-B5EE4EFAE2BF}" sibTransId="{B66CCCD6-8946-4829-8C01-DEB481E98675}"/>
    <dgm:cxn modelId="{097780EE-B9B5-470F-9C13-497AFAD3068B}" srcId="{AE5922C8-CEE1-466D-B779-9F5B2BABD89A}" destId="{582A7463-1271-495C-90E8-7C2E9C38859A}" srcOrd="0" destOrd="0" parTransId="{0595D84B-430A-463D-BD7A-3BE1FC76FA89}" sibTransId="{9127CCE6-101A-42D7-B429-B6B29756350B}"/>
    <dgm:cxn modelId="{1A6985D4-F791-44F2-87E5-5CAC0DABD719}" type="presParOf" srcId="{37F4F658-9BF4-4364-B29D-530DA2721CAF}" destId="{48DBF6D9-8DCB-4AD3-B481-85EDF1A7BDD4}" srcOrd="0" destOrd="0" presId="urn:microsoft.com/office/officeart/2005/8/layout/radial4"/>
    <dgm:cxn modelId="{A2EA2381-63F8-4944-BEA9-C9BB4048CEBE}" type="presParOf" srcId="{37F4F658-9BF4-4364-B29D-530DA2721CAF}" destId="{5CE0CB56-B275-476B-811E-EA83CE6A5867}" srcOrd="1" destOrd="0" presId="urn:microsoft.com/office/officeart/2005/8/layout/radial4"/>
    <dgm:cxn modelId="{D8734E3F-81D6-4130-B2FE-C96458075047}" type="presParOf" srcId="{37F4F658-9BF4-4364-B29D-530DA2721CAF}" destId="{C6C2EC98-5EF5-40D6-88FE-2E950C93414F}" srcOrd="2" destOrd="0" presId="urn:microsoft.com/office/officeart/2005/8/layout/radial4"/>
    <dgm:cxn modelId="{57B29F38-59B6-43AA-BDA3-DC87545A7741}" type="presParOf" srcId="{37F4F658-9BF4-4364-B29D-530DA2721CAF}" destId="{BD70DF6D-67D3-492C-A37E-975C6942F7A3}" srcOrd="3" destOrd="0" presId="urn:microsoft.com/office/officeart/2005/8/layout/radial4"/>
    <dgm:cxn modelId="{0D6AC663-25E6-41B1-BD94-AA424A276754}" type="presParOf" srcId="{37F4F658-9BF4-4364-B29D-530DA2721CAF}" destId="{63792587-9429-43A7-9B55-714B686BAA57}" srcOrd="4" destOrd="0" presId="urn:microsoft.com/office/officeart/2005/8/layout/radial4"/>
    <dgm:cxn modelId="{DE56ECFB-C822-49E7-9A4D-D7333CAE2E1F}" type="presParOf" srcId="{37F4F658-9BF4-4364-B29D-530DA2721CAF}" destId="{997AC1EB-C8A1-41FE-973D-8A7C30C10B0A}" srcOrd="5" destOrd="0" presId="urn:microsoft.com/office/officeart/2005/8/layout/radial4"/>
    <dgm:cxn modelId="{750EA553-79F3-42A8-A857-AFA4C76B7A3F}" type="presParOf" srcId="{37F4F658-9BF4-4364-B29D-530DA2721CAF}" destId="{B8C2CA0D-83E1-4CAD-AF69-260B82D500F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6D70-0A94-4E5F-98DA-39ACC2EC87D8}">
      <dsp:nvSpPr>
        <dsp:cNvPr id="0" name=""/>
        <dsp:cNvSpPr/>
      </dsp:nvSpPr>
      <dsp:spPr>
        <a:xfrm>
          <a:off x="4680523" y="2160244"/>
          <a:ext cx="3005390" cy="3003581"/>
        </a:xfrm>
        <a:prstGeom prst="gear9">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uk-UA" sz="4100" kern="1200" dirty="0"/>
            <a:t>Діяння</a:t>
          </a:r>
          <a:endParaRPr lang="ru-RU" sz="4100" kern="1200" dirty="0"/>
        </a:p>
      </dsp:txBody>
      <dsp:txXfrm>
        <a:off x="5284605" y="2863819"/>
        <a:ext cx="1797226" cy="1543902"/>
      </dsp:txXfrm>
    </dsp:sp>
    <dsp:sp modelId="{A2B00FCD-67B7-41C0-978E-D64D9FFF8E62}">
      <dsp:nvSpPr>
        <dsp:cNvPr id="0" name=""/>
        <dsp:cNvSpPr/>
      </dsp:nvSpPr>
      <dsp:spPr>
        <a:xfrm>
          <a:off x="1368151" y="2160249"/>
          <a:ext cx="3440550" cy="2857275"/>
        </a:xfrm>
        <a:prstGeom prst="gear6">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uk-UA" sz="3200" kern="1200" dirty="0"/>
            <a:t>Наслідок</a:t>
          </a:r>
          <a:endParaRPr lang="ru-RU" sz="3200" kern="1200" dirty="0"/>
        </a:p>
      </dsp:txBody>
      <dsp:txXfrm>
        <a:off x="2172264" y="2883924"/>
        <a:ext cx="1832324" cy="1409925"/>
      </dsp:txXfrm>
    </dsp:sp>
    <dsp:sp modelId="{574D09E5-8265-4038-B4C0-1EEE1399F9BB}">
      <dsp:nvSpPr>
        <dsp:cNvPr id="0" name=""/>
        <dsp:cNvSpPr/>
      </dsp:nvSpPr>
      <dsp:spPr>
        <a:xfrm rot="20700000">
          <a:off x="3238743" y="295106"/>
          <a:ext cx="2617143" cy="2557747"/>
        </a:xfrm>
        <a:prstGeom prst="gear6">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uk-UA" sz="3200" kern="1200" dirty="0"/>
            <a:t>Причинний зв’язок</a:t>
          </a:r>
          <a:endParaRPr lang="ru-RU" sz="3200" kern="1200" dirty="0"/>
        </a:p>
      </dsp:txBody>
      <dsp:txXfrm rot="-20700000">
        <a:off x="3816283" y="852572"/>
        <a:ext cx="1462065" cy="1442815"/>
      </dsp:txXfrm>
    </dsp:sp>
    <dsp:sp modelId="{FEDCAC49-646C-4523-8193-53597C62EBD4}">
      <dsp:nvSpPr>
        <dsp:cNvPr id="0" name=""/>
        <dsp:cNvSpPr/>
      </dsp:nvSpPr>
      <dsp:spPr>
        <a:xfrm>
          <a:off x="4176458" y="1656200"/>
          <a:ext cx="4207571" cy="4207571"/>
        </a:xfrm>
        <a:prstGeom prst="circularArrow">
          <a:avLst>
            <a:gd name="adj1" fmla="val 4687"/>
            <a:gd name="adj2" fmla="val 299029"/>
            <a:gd name="adj3" fmla="val 2546962"/>
            <a:gd name="adj4" fmla="val 15796462"/>
            <a:gd name="adj5" fmla="val 5469"/>
          </a:avLst>
        </a:prstGeom>
        <a:blipFill>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C8DD6EFF-B128-4506-9F83-D426DFFF817B}">
      <dsp:nvSpPr>
        <dsp:cNvPr id="0" name=""/>
        <dsp:cNvSpPr/>
      </dsp:nvSpPr>
      <dsp:spPr>
        <a:xfrm>
          <a:off x="995876" y="1367054"/>
          <a:ext cx="3057063" cy="3057063"/>
        </a:xfrm>
        <a:prstGeom prst="leftCircularArrow">
          <a:avLst>
            <a:gd name="adj1" fmla="val 6452"/>
            <a:gd name="adj2" fmla="val 429999"/>
            <a:gd name="adj3" fmla="val 10489124"/>
            <a:gd name="adj4" fmla="val 14837806"/>
            <a:gd name="adj5" fmla="val 7527"/>
          </a:avLst>
        </a:prstGeom>
        <a:blipFill>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1153914F-21A9-4D77-AD53-35DAF69EA569}">
      <dsp:nvSpPr>
        <dsp:cNvPr id="0" name=""/>
        <dsp:cNvSpPr/>
      </dsp:nvSpPr>
      <dsp:spPr>
        <a:xfrm rot="507659">
          <a:off x="2868090" y="-361153"/>
          <a:ext cx="3296130" cy="3296130"/>
        </a:xfrm>
        <a:prstGeom prst="circularArrow">
          <a:avLst>
            <a:gd name="adj1" fmla="val 5984"/>
            <a:gd name="adj2" fmla="val 394124"/>
            <a:gd name="adj3" fmla="val 13313824"/>
            <a:gd name="adj4" fmla="val 10508221"/>
            <a:gd name="adj5" fmla="val 6981"/>
          </a:avLst>
        </a:prstGeom>
        <a:blipFill>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F6D9-8DCB-4AD3-B481-85EDF1A7BDD4}">
      <dsp:nvSpPr>
        <dsp:cNvPr id="0" name=""/>
        <dsp:cNvSpPr/>
      </dsp:nvSpPr>
      <dsp:spPr>
        <a:xfrm>
          <a:off x="2376267" y="3127306"/>
          <a:ext cx="3888424" cy="3202917"/>
        </a:xfrm>
        <a:prstGeom prst="ellips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3600" b="1" kern="1200" dirty="0" err="1"/>
            <a:t>Суб’єктивна</a:t>
          </a:r>
          <a:r>
            <a:rPr lang="ru-RU" sz="3600" b="1" kern="1200" dirty="0"/>
            <a:t> сторона </a:t>
          </a:r>
          <a:endParaRPr lang="ru-RU" sz="3600" kern="1200" dirty="0"/>
        </a:p>
        <a:p>
          <a:pPr lvl="0" algn="ctr" defTabSz="1333500">
            <a:lnSpc>
              <a:spcPct val="90000"/>
            </a:lnSpc>
            <a:spcBef>
              <a:spcPct val="0"/>
            </a:spcBef>
            <a:spcAft>
              <a:spcPct val="35000"/>
            </a:spcAft>
            <a:buNone/>
          </a:pPr>
          <a:endParaRPr lang="ru-RU" sz="2400" kern="1200" dirty="0"/>
        </a:p>
      </dsp:txBody>
      <dsp:txXfrm>
        <a:off x="2945714" y="3596362"/>
        <a:ext cx="2749530" cy="2264805"/>
      </dsp:txXfrm>
    </dsp:sp>
    <dsp:sp modelId="{5CE0CB56-B275-476B-811E-EA83CE6A5867}">
      <dsp:nvSpPr>
        <dsp:cNvPr id="0" name=""/>
        <dsp:cNvSpPr/>
      </dsp:nvSpPr>
      <dsp:spPr>
        <a:xfrm rot="13336248">
          <a:off x="1208779" y="2478754"/>
          <a:ext cx="2103976" cy="777281"/>
        </a:xfrm>
        <a:prstGeom prst="leftArrow">
          <a:avLst>
            <a:gd name="adj1" fmla="val 60000"/>
            <a:gd name="adj2" fmla="val 50000"/>
          </a:avLst>
        </a:prstGeom>
        <a:blipFill>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C6C2EC98-5EF5-40D6-88FE-2E950C93414F}">
      <dsp:nvSpPr>
        <dsp:cNvPr id="0" name=""/>
        <dsp:cNvSpPr/>
      </dsp:nvSpPr>
      <dsp:spPr>
        <a:xfrm>
          <a:off x="71998" y="1008105"/>
          <a:ext cx="2590937" cy="2072750"/>
        </a:xfrm>
        <a:prstGeom prst="roundRect">
          <a:avLst>
            <a:gd name="adj" fmla="val 10000"/>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ru-RU" sz="3500" kern="1200" dirty="0"/>
            <a:t>Вина у </a:t>
          </a:r>
          <a:r>
            <a:rPr lang="ru-RU" sz="3500" kern="1200" dirty="0" err="1"/>
            <a:t>формі</a:t>
          </a:r>
          <a:r>
            <a:rPr lang="ru-RU" sz="3500" kern="1200" dirty="0"/>
            <a:t> </a:t>
          </a:r>
          <a:r>
            <a:rPr lang="ru-RU" sz="3500" kern="1200" dirty="0" err="1"/>
            <a:t>умислу</a:t>
          </a:r>
          <a:r>
            <a:rPr lang="ru-RU" sz="3500" kern="1200" dirty="0"/>
            <a:t> </a:t>
          </a:r>
        </a:p>
      </dsp:txBody>
      <dsp:txXfrm>
        <a:off x="132707" y="1068814"/>
        <a:ext cx="2469519" cy="1951332"/>
      </dsp:txXfrm>
    </dsp:sp>
    <dsp:sp modelId="{BD70DF6D-67D3-492C-A37E-975C6942F7A3}">
      <dsp:nvSpPr>
        <dsp:cNvPr id="0" name=""/>
        <dsp:cNvSpPr/>
      </dsp:nvSpPr>
      <dsp:spPr>
        <a:xfrm rot="16200000">
          <a:off x="3364178" y="1820403"/>
          <a:ext cx="1969806" cy="777281"/>
        </a:xfrm>
        <a:prstGeom prst="leftArrow">
          <a:avLst>
            <a:gd name="adj1" fmla="val 60000"/>
            <a:gd name="adj2" fmla="val 50000"/>
          </a:avLst>
        </a:prstGeom>
        <a:blipFill>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63792587-9429-43A7-9B55-714B686BAA57}">
      <dsp:nvSpPr>
        <dsp:cNvPr id="0" name=""/>
        <dsp:cNvSpPr/>
      </dsp:nvSpPr>
      <dsp:spPr>
        <a:xfrm>
          <a:off x="3025011" y="6480"/>
          <a:ext cx="2590937" cy="2072750"/>
        </a:xfrm>
        <a:prstGeom prst="roundRect">
          <a:avLst>
            <a:gd name="adj" fmla="val 10000"/>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ru-RU" sz="3500" kern="1200" dirty="0"/>
            <a:t>Мотив</a:t>
          </a:r>
        </a:p>
        <a:p>
          <a:pPr marL="0" lvl="0" indent="0" algn="ctr" defTabSz="1555750">
            <a:lnSpc>
              <a:spcPct val="90000"/>
            </a:lnSpc>
            <a:spcBef>
              <a:spcPct val="0"/>
            </a:spcBef>
            <a:spcAft>
              <a:spcPct val="35000"/>
            </a:spcAft>
            <a:buNone/>
          </a:pPr>
          <a:r>
            <a:rPr lang="uk-UA" sz="3500" kern="1200" dirty="0"/>
            <a:t>піддягає з’ясуванню</a:t>
          </a:r>
          <a:endParaRPr lang="ru-RU" sz="3500" kern="1200" dirty="0"/>
        </a:p>
      </dsp:txBody>
      <dsp:txXfrm>
        <a:off x="3085720" y="67189"/>
        <a:ext cx="2469519" cy="1951332"/>
      </dsp:txXfrm>
    </dsp:sp>
    <dsp:sp modelId="{997AC1EB-C8A1-41FE-973D-8A7C30C10B0A}">
      <dsp:nvSpPr>
        <dsp:cNvPr id="0" name=""/>
        <dsp:cNvSpPr/>
      </dsp:nvSpPr>
      <dsp:spPr>
        <a:xfrm rot="19150476">
          <a:off x="5518007" y="2608314"/>
          <a:ext cx="2100612" cy="777281"/>
        </a:xfrm>
        <a:prstGeom prst="leftArrow">
          <a:avLst>
            <a:gd name="adj1" fmla="val 60000"/>
            <a:gd name="adj2" fmla="val 50000"/>
          </a:avLst>
        </a:prstGeom>
        <a:blipFill>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B8C2CA0D-83E1-4CAD-AF69-260B82D500F6}">
      <dsp:nvSpPr>
        <dsp:cNvPr id="0" name=""/>
        <dsp:cNvSpPr/>
      </dsp:nvSpPr>
      <dsp:spPr>
        <a:xfrm>
          <a:off x="6048669" y="1080097"/>
          <a:ext cx="2590937" cy="2072750"/>
        </a:xfrm>
        <a:prstGeom prst="roundRect">
          <a:avLst>
            <a:gd name="adj" fmla="val 10000"/>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uk-UA" sz="3500" kern="1200" dirty="0"/>
            <a:t>Мета </a:t>
          </a:r>
          <a:r>
            <a:rPr lang="ru-RU" sz="3500" kern="1200" dirty="0" err="1"/>
            <a:t>підлягає</a:t>
          </a:r>
          <a:r>
            <a:rPr lang="ru-RU" sz="3500" kern="1200" dirty="0"/>
            <a:t> </a:t>
          </a:r>
          <a:r>
            <a:rPr lang="ru-RU" sz="3500" kern="1200" dirty="0" err="1"/>
            <a:t>з’ясуванню</a:t>
          </a:r>
          <a:endParaRPr lang="ru-RU" sz="3500" kern="1200" dirty="0"/>
        </a:p>
      </dsp:txBody>
      <dsp:txXfrm>
        <a:off x="6109378" y="1140806"/>
        <a:ext cx="2469519" cy="195133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15.09.2025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zakon.rada.gov.ua/laws/show/2341-14#n76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zakon.rada.gov.ua/laws/show/2341-1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zakon.rada.gov.ua/laws/show/2341-1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ÐÐ°ÑÑÐ¸Ð½ÐºÐ¸ Ð¿Ð¾ Ð·Ð°Ð¿ÑÐ¾ÑÑ Ð·Ð»Ð¾ÑÐ¸Ð½Ð¸ Ð¿ÑÐ¾ÑÐ¸ Ð¶Ð¸ÑÑÑ ÑÐ° Ð·Ð´Ð¾ÑÐ¾Ð²'Ñ Ð¾ÑÐ¾Ð±Ð¸"/>
          <p:cNvPicPr>
            <a:picLocks noChangeAspect="1" noChangeArrowheads="1"/>
          </p:cNvPicPr>
          <p:nvPr/>
        </p:nvPicPr>
        <p:blipFill>
          <a:blip r:embed="rId2" cstate="print"/>
          <a:srcRect/>
          <a:stretch>
            <a:fillRect/>
          </a:stretch>
        </p:blipFill>
        <p:spPr bwMode="auto">
          <a:xfrm>
            <a:off x="5436096" y="4257857"/>
            <a:ext cx="3418384" cy="2400144"/>
          </a:xfrm>
          <a:prstGeom prst="rect">
            <a:avLst/>
          </a:prstGeom>
          <a:noFill/>
        </p:spPr>
      </p:pic>
      <p:sp>
        <p:nvSpPr>
          <p:cNvPr id="3" name="Подзаголовок 2"/>
          <p:cNvSpPr>
            <a:spLocks noGrp="1"/>
          </p:cNvSpPr>
          <p:nvPr>
            <p:ph type="subTitle" idx="1"/>
          </p:nvPr>
        </p:nvSpPr>
        <p:spPr>
          <a:xfrm>
            <a:off x="1295400" y="3200400"/>
            <a:ext cx="6400800" cy="3036912"/>
          </a:xfrm>
        </p:spPr>
        <p:txBody>
          <a:bodyPr>
            <a:noAutofit/>
          </a:bodyPr>
          <a:lstStyle/>
          <a:p>
            <a:r>
              <a:rPr lang="uk-UA" sz="3600" b="1" dirty="0">
                <a:solidFill>
                  <a:schemeClr val="tx1"/>
                </a:solidFill>
              </a:rPr>
              <a:t>КРИМІНАЛЬНІ ПРАВОПОРУШЕННЯ ПРОТИ ЖИТТЯ ТА ЗДОРОВ’Я ОСОБИ</a:t>
            </a:r>
            <a:endParaRPr lang="ru-RU" sz="3600" dirty="0">
              <a:solidFill>
                <a:schemeClr val="tx1"/>
              </a:solidFill>
            </a:endParaRPr>
          </a:p>
        </p:txBody>
      </p:sp>
      <p:sp>
        <p:nvSpPr>
          <p:cNvPr id="2" name="Заголовок 1"/>
          <p:cNvSpPr>
            <a:spLocks noGrp="1"/>
          </p:cNvSpPr>
          <p:nvPr>
            <p:ph type="ctrTitle"/>
          </p:nvPr>
        </p:nvSpPr>
        <p:spPr/>
        <p:txBody>
          <a:bodyPr>
            <a:normAutofit/>
          </a:bodyPr>
          <a:lstStyle/>
          <a:p>
            <a:r>
              <a:rPr lang="uk-UA" b="1" dirty="0"/>
              <a:t>ТЕМА </a:t>
            </a:r>
            <a:r>
              <a:rPr lang="ru-RU" b="1" dirty="0"/>
              <a:t>3 (</a:t>
            </a:r>
            <a:r>
              <a:rPr lang="ru-RU" b="1" dirty="0" err="1"/>
              <a:t>частина</a:t>
            </a:r>
            <a:r>
              <a:rPr lang="ru-RU" b="1" dirty="0"/>
              <a:t> 1)</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712968" cy="6336704"/>
          </a:xfrm>
        </p:spPr>
        <p:txBody>
          <a:bodyPr/>
          <a:lstStyle/>
          <a:p>
            <a:pPr>
              <a:buNone/>
            </a:pPr>
            <a:endParaRPr lang="ru-RU" dirty="0"/>
          </a:p>
        </p:txBody>
      </p:sp>
      <p:graphicFrame>
        <p:nvGraphicFramePr>
          <p:cNvPr id="4" name="Схема 3"/>
          <p:cNvGraphicFramePr/>
          <p:nvPr/>
        </p:nvGraphicFramePr>
        <p:xfrm>
          <a:off x="251520" y="260648"/>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490" name="Picture 2" descr="ÐÐ°ÑÑÐ¸Ð½ÐºÐ¸ Ð¿Ð¾ Ð·Ð°Ð¿ÑÐ¾ÑÑ ÑÐ±Ð¸Ð¹ÑÑÐ²Ð¾"/>
          <p:cNvPicPr>
            <a:picLocks noChangeAspect="1" noChangeArrowheads="1"/>
          </p:cNvPicPr>
          <p:nvPr/>
        </p:nvPicPr>
        <p:blipFill>
          <a:blip r:embed="rId7" cstate="print"/>
          <a:srcRect/>
          <a:stretch>
            <a:fillRect/>
          </a:stretch>
        </p:blipFill>
        <p:spPr bwMode="auto">
          <a:xfrm>
            <a:off x="251521" y="4005064"/>
            <a:ext cx="2160239" cy="25649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778098"/>
          </a:xfrm>
        </p:spPr>
        <p:txBody>
          <a:bodyPr/>
          <a:lstStyle/>
          <a:p>
            <a:r>
              <a:rPr lang="uk-UA" b="1" dirty="0">
                <a:solidFill>
                  <a:schemeClr val="tx1"/>
                </a:solidFill>
              </a:rPr>
              <a:t>Суб’єкт</a:t>
            </a:r>
            <a:endParaRPr lang="ru-RU" b="1" dirty="0">
              <a:solidFill>
                <a:schemeClr val="tx1"/>
              </a:solidFill>
            </a:endParaRPr>
          </a:p>
        </p:txBody>
      </p:sp>
      <p:sp>
        <p:nvSpPr>
          <p:cNvPr id="3" name="Содержимое 2"/>
          <p:cNvSpPr>
            <a:spLocks noGrp="1"/>
          </p:cNvSpPr>
          <p:nvPr>
            <p:ph sz="quarter" idx="1"/>
          </p:nvPr>
        </p:nvSpPr>
        <p:spPr>
          <a:xfrm>
            <a:off x="251520" y="1052736"/>
            <a:ext cx="8784976" cy="5472608"/>
          </a:xfrm>
        </p:spPr>
        <p:txBody>
          <a:bodyPr/>
          <a:lstStyle/>
          <a:p>
            <a:endParaRPr lang="ru-RU" dirty="0"/>
          </a:p>
        </p:txBody>
      </p:sp>
      <p:pic>
        <p:nvPicPr>
          <p:cNvPr id="65538" name="Picture 2" descr="C:\Users\lenvo\Desktop\podrostok.jpg"/>
          <p:cNvPicPr>
            <a:picLocks noChangeAspect="1" noChangeArrowheads="1"/>
          </p:cNvPicPr>
          <p:nvPr/>
        </p:nvPicPr>
        <p:blipFill>
          <a:blip r:embed="rId2" cstate="print"/>
          <a:srcRect/>
          <a:stretch>
            <a:fillRect/>
          </a:stretch>
        </p:blipFill>
        <p:spPr bwMode="auto">
          <a:xfrm>
            <a:off x="3131840" y="1988840"/>
            <a:ext cx="5832648" cy="4248472"/>
          </a:xfrm>
          <a:prstGeom prst="rect">
            <a:avLst/>
          </a:prstGeom>
          <a:noFill/>
        </p:spPr>
      </p:pic>
      <p:sp>
        <p:nvSpPr>
          <p:cNvPr id="6" name="Пятиугольник 5"/>
          <p:cNvSpPr/>
          <p:nvPr/>
        </p:nvSpPr>
        <p:spPr>
          <a:xfrm>
            <a:off x="251520" y="1988840"/>
            <a:ext cx="2808312" cy="417646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3200" dirty="0" err="1"/>
              <a:t>фізична</a:t>
            </a:r>
            <a:r>
              <a:rPr lang="ru-RU" sz="3200" dirty="0"/>
              <a:t> </a:t>
            </a:r>
            <a:r>
              <a:rPr lang="ru-RU" sz="3200" dirty="0" err="1"/>
              <a:t>осудна</a:t>
            </a:r>
            <a:r>
              <a:rPr lang="ru-RU" sz="3200" dirty="0"/>
              <a:t> особа, яка </a:t>
            </a:r>
            <a:r>
              <a:rPr lang="ru-RU" sz="3200" dirty="0" err="1"/>
              <a:t>досягла</a:t>
            </a:r>
            <a:r>
              <a:rPr lang="ru-RU" sz="3200" dirty="0"/>
              <a:t> </a:t>
            </a:r>
            <a:r>
              <a:rPr lang="ru-RU" sz="3200" dirty="0" err="1"/>
              <a:t>віку</a:t>
            </a:r>
            <a:r>
              <a:rPr lang="ru-RU" sz="3200" dirty="0"/>
              <a:t> 14 </a:t>
            </a:r>
            <a:r>
              <a:rPr lang="ru-RU" sz="3200" dirty="0" err="1"/>
              <a:t>років</a:t>
            </a:r>
            <a:endParaRPr lang="ru-R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634082"/>
          </a:xfrm>
        </p:spPr>
        <p:txBody>
          <a:bodyPr>
            <a:normAutofit fontScale="90000"/>
          </a:bodyPr>
          <a:lstStyle/>
          <a:p>
            <a:r>
              <a:rPr lang="uk-UA" dirty="0">
                <a:solidFill>
                  <a:schemeClr val="tx1"/>
                </a:solidFill>
              </a:rPr>
              <a:t>Кваліфікуючі ознаки (ч. 2 ст. 115)</a:t>
            </a:r>
            <a:endParaRPr lang="ru-RU" dirty="0">
              <a:solidFill>
                <a:schemeClr val="tx1"/>
              </a:solidFill>
            </a:endParaRPr>
          </a:p>
        </p:txBody>
      </p:sp>
      <p:sp>
        <p:nvSpPr>
          <p:cNvPr id="3" name="Содержимое 2"/>
          <p:cNvSpPr>
            <a:spLocks noGrp="1"/>
          </p:cNvSpPr>
          <p:nvPr>
            <p:ph sz="quarter" idx="1"/>
          </p:nvPr>
        </p:nvSpPr>
        <p:spPr>
          <a:xfrm>
            <a:off x="179512" y="692696"/>
            <a:ext cx="8784976" cy="5904656"/>
          </a:xfrm>
        </p:spPr>
        <p:txBody>
          <a:bodyPr>
            <a:normAutofit fontScale="77500" lnSpcReduction="20000"/>
          </a:bodyPr>
          <a:lstStyle/>
          <a:p>
            <a:pPr algn="just"/>
            <a:r>
              <a:rPr lang="uk-UA" b="0" i="0" dirty="0">
                <a:solidFill>
                  <a:srgbClr val="333333"/>
                </a:solidFill>
                <a:effectLst/>
                <a:latin typeface="Times New Roman" panose="02020603050405020304" pitchFamily="18" charset="0"/>
              </a:rPr>
              <a:t>1) двох або більше осіб;</a:t>
            </a:r>
          </a:p>
          <a:p>
            <a:pPr algn="just"/>
            <a:r>
              <a:rPr lang="uk-UA" b="0" i="0" dirty="0">
                <a:solidFill>
                  <a:srgbClr val="333333"/>
                </a:solidFill>
                <a:effectLst/>
                <a:latin typeface="Times New Roman" panose="02020603050405020304" pitchFamily="18" charset="0"/>
              </a:rPr>
              <a:t>2) малолітньої дитини або жінки, яка завідомо для винного перебувала у стані вагітності;</a:t>
            </a:r>
          </a:p>
          <a:p>
            <a:pPr algn="just"/>
            <a:r>
              <a:rPr lang="uk-UA" b="0" i="0" dirty="0">
                <a:solidFill>
                  <a:srgbClr val="333333"/>
                </a:solidFill>
                <a:effectLst/>
                <a:latin typeface="Times New Roman" panose="02020603050405020304" pitchFamily="18" charset="0"/>
              </a:rPr>
              <a:t>3) заручника або викраденої людини;</a:t>
            </a:r>
          </a:p>
          <a:p>
            <a:pPr algn="just"/>
            <a:r>
              <a:rPr lang="uk-UA" b="0" i="0" dirty="0">
                <a:solidFill>
                  <a:srgbClr val="333333"/>
                </a:solidFill>
                <a:effectLst/>
                <a:latin typeface="Times New Roman" panose="02020603050405020304" pitchFamily="18" charset="0"/>
              </a:rPr>
              <a:t>4) вчинене з особливою жорстокістю;</a:t>
            </a:r>
          </a:p>
          <a:p>
            <a:pPr algn="just"/>
            <a:r>
              <a:rPr lang="uk-UA" b="0" i="0" dirty="0">
                <a:solidFill>
                  <a:srgbClr val="333333"/>
                </a:solidFill>
                <a:effectLst/>
                <a:latin typeface="Times New Roman" panose="02020603050405020304" pitchFamily="18" charset="0"/>
              </a:rPr>
              <a:t>5) вчинене способом, небезпечним для життя багатьох осіб;</a:t>
            </a:r>
          </a:p>
          <a:p>
            <a:pPr algn="just"/>
            <a:r>
              <a:rPr lang="uk-UA" b="0" i="0" dirty="0">
                <a:solidFill>
                  <a:srgbClr val="333333"/>
                </a:solidFill>
                <a:effectLst/>
                <a:latin typeface="Times New Roman" panose="02020603050405020304" pitchFamily="18" charset="0"/>
              </a:rPr>
              <a:t>6) з корисливих мотивів;</a:t>
            </a:r>
          </a:p>
          <a:p>
            <a:pPr algn="just"/>
            <a:r>
              <a:rPr lang="uk-UA" b="0" i="0" dirty="0">
                <a:solidFill>
                  <a:srgbClr val="333333"/>
                </a:solidFill>
                <a:effectLst/>
                <a:latin typeface="Times New Roman" panose="02020603050405020304" pitchFamily="18" charset="0"/>
              </a:rPr>
              <a:t>7) з хуліганських мотивів;</a:t>
            </a:r>
          </a:p>
          <a:p>
            <a:pPr algn="just"/>
            <a:r>
              <a:rPr lang="uk-UA" b="0" i="0" dirty="0">
                <a:solidFill>
                  <a:srgbClr val="333333"/>
                </a:solidFill>
                <a:effectLst/>
                <a:latin typeface="Times New Roman" panose="02020603050405020304" pitchFamily="18" charset="0"/>
              </a:rPr>
              <a:t>8) особи чи її близького родича у зв'язку з виконанням цією особою службового або громадського обов'язку;</a:t>
            </a:r>
          </a:p>
          <a:p>
            <a:pPr algn="just"/>
            <a:r>
              <a:rPr lang="uk-UA" b="0" i="0" dirty="0">
                <a:solidFill>
                  <a:srgbClr val="333333"/>
                </a:solidFill>
                <a:effectLst/>
                <a:latin typeface="Times New Roman" panose="02020603050405020304" pitchFamily="18" charset="0"/>
              </a:rPr>
              <a:t>9) з метою приховати інше кримінальне правопорушення або полегшити його вчинення;</a:t>
            </a:r>
          </a:p>
          <a:p>
            <a:pPr algn="just"/>
            <a:r>
              <a:rPr lang="uk-UA" b="0" i="0" dirty="0">
                <a:solidFill>
                  <a:srgbClr val="333333"/>
                </a:solidFill>
                <a:effectLst/>
                <a:latin typeface="Times New Roman" panose="02020603050405020304" pitchFamily="18" charset="0"/>
              </a:rPr>
              <a:t>10) поєднане із зґвалтуванням або сексуальним насильством;</a:t>
            </a:r>
          </a:p>
          <a:p>
            <a:pPr algn="just"/>
            <a:r>
              <a:rPr lang="uk-UA" b="0" i="0" dirty="0">
                <a:solidFill>
                  <a:srgbClr val="333333"/>
                </a:solidFill>
                <a:effectLst/>
                <a:latin typeface="Times New Roman" panose="02020603050405020304" pitchFamily="18" charset="0"/>
              </a:rPr>
              <a:t>11) вчинене на замовлення;</a:t>
            </a:r>
          </a:p>
          <a:p>
            <a:pPr algn="just"/>
            <a:r>
              <a:rPr lang="uk-UA" b="0" i="0" dirty="0">
                <a:solidFill>
                  <a:srgbClr val="333333"/>
                </a:solidFill>
                <a:effectLst/>
                <a:latin typeface="Times New Roman" panose="02020603050405020304" pitchFamily="18" charset="0"/>
              </a:rPr>
              <a:t>12) вчинене за попередньою змовою групою осіб;</a:t>
            </a:r>
          </a:p>
          <a:p>
            <a:pPr algn="just"/>
            <a:r>
              <a:rPr lang="uk-UA" b="0" i="0" dirty="0">
                <a:solidFill>
                  <a:srgbClr val="333333"/>
                </a:solidFill>
                <a:effectLst/>
                <a:latin typeface="Times New Roman" panose="02020603050405020304" pitchFamily="18" charset="0"/>
              </a:rPr>
              <a:t>13) вчинене особою, яка раніше вчинила умисне вбивство, за винятком вбивства, передбаченого </a:t>
            </a:r>
            <a:r>
              <a:rPr lang="uk-UA" sz="1800" b="0" i="0" u="sng" dirty="0">
                <a:solidFill>
                  <a:srgbClr val="006600"/>
                </a:solidFill>
                <a:effectLst/>
                <a:latin typeface="Times New Roman" panose="02020603050405020304" pitchFamily="18" charset="0"/>
                <a:hlinkClick r:id="rId2"/>
              </a:rPr>
              <a:t>статтями 116-118</a:t>
            </a:r>
            <a:r>
              <a:rPr lang="uk-UA" b="0" i="0" dirty="0">
                <a:solidFill>
                  <a:srgbClr val="333333"/>
                </a:solidFill>
                <a:effectLst/>
                <a:latin typeface="Times New Roman" panose="02020603050405020304" pitchFamily="18" charset="0"/>
              </a:rPr>
              <a:t> цього Кодексу;</a:t>
            </a:r>
          </a:p>
          <a:p>
            <a:pPr algn="just"/>
            <a:r>
              <a:rPr lang="uk-UA" b="0" i="0" dirty="0">
                <a:solidFill>
                  <a:srgbClr val="333333"/>
                </a:solidFill>
                <a:effectLst/>
                <a:latin typeface="Times New Roman" panose="02020603050405020304" pitchFamily="18" charset="0"/>
              </a:rPr>
              <a:t>14) з мотивів расової, національної чи релігійної нетерпимості</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vo\Desktop\crim196.jpg"/>
          <p:cNvPicPr>
            <a:picLocks noChangeAspect="1" noChangeArrowheads="1"/>
          </p:cNvPicPr>
          <p:nvPr/>
        </p:nvPicPr>
        <p:blipFill>
          <a:blip r:embed="rId2" cstate="print"/>
          <a:srcRect/>
          <a:stretch>
            <a:fillRect/>
          </a:stretch>
        </p:blipFill>
        <p:spPr bwMode="auto">
          <a:xfrm>
            <a:off x="4634969" y="2708920"/>
            <a:ext cx="4509031" cy="3362449"/>
          </a:xfrm>
          <a:prstGeom prst="rect">
            <a:avLst/>
          </a:prstGeom>
          <a:noFill/>
        </p:spPr>
      </p:pic>
      <p:sp>
        <p:nvSpPr>
          <p:cNvPr id="2" name="Заголовок 1"/>
          <p:cNvSpPr>
            <a:spLocks noGrp="1"/>
          </p:cNvSpPr>
          <p:nvPr>
            <p:ph type="title"/>
          </p:nvPr>
        </p:nvSpPr>
        <p:spPr>
          <a:xfrm>
            <a:off x="179512" y="188640"/>
            <a:ext cx="8712968" cy="634082"/>
          </a:xfrm>
        </p:spPr>
        <p:txBody>
          <a:bodyPr>
            <a:normAutofit fontScale="90000"/>
          </a:bodyPr>
          <a:lstStyle/>
          <a:p>
            <a:r>
              <a:rPr lang="ru-RU" b="1" baseline="-25000" dirty="0" err="1">
                <a:solidFill>
                  <a:schemeClr val="tx1"/>
                </a:solidFill>
              </a:rPr>
              <a:t>Умисне</a:t>
            </a:r>
            <a:r>
              <a:rPr lang="ru-RU" b="1" baseline="-25000" dirty="0">
                <a:solidFill>
                  <a:schemeClr val="tx1"/>
                </a:solidFill>
              </a:rPr>
              <a:t> </a:t>
            </a:r>
            <a:r>
              <a:rPr lang="ru-RU" b="1" baseline="-25000" dirty="0" err="1">
                <a:solidFill>
                  <a:schemeClr val="tx1"/>
                </a:solidFill>
              </a:rPr>
              <a:t>вбивство</a:t>
            </a:r>
            <a:r>
              <a:rPr lang="ru-RU" b="1" baseline="-25000" dirty="0">
                <a:solidFill>
                  <a:schemeClr val="tx1"/>
                </a:solidFill>
              </a:rPr>
              <a:t> </a:t>
            </a:r>
            <a:r>
              <a:rPr lang="ru-RU" b="1" baseline="-25000" dirty="0" err="1">
                <a:solidFill>
                  <a:schemeClr val="tx1"/>
                </a:solidFill>
              </a:rPr>
              <a:t>двох</a:t>
            </a:r>
            <a:r>
              <a:rPr lang="ru-RU" b="1" baseline="-25000" dirty="0">
                <a:solidFill>
                  <a:schemeClr val="tx1"/>
                </a:solidFill>
              </a:rPr>
              <a:t> </a:t>
            </a:r>
            <a:r>
              <a:rPr lang="ru-RU" b="1" baseline="-25000" dirty="0" err="1">
                <a:solidFill>
                  <a:schemeClr val="tx1"/>
                </a:solidFill>
              </a:rPr>
              <a:t>або</a:t>
            </a:r>
            <a:r>
              <a:rPr lang="ru-RU" b="1" baseline="-25000" dirty="0">
                <a:solidFill>
                  <a:schemeClr val="tx1"/>
                </a:solidFill>
              </a:rPr>
              <a:t> </a:t>
            </a:r>
            <a:r>
              <a:rPr lang="ru-RU" b="1" baseline="-25000" dirty="0" err="1">
                <a:solidFill>
                  <a:schemeClr val="tx1"/>
                </a:solidFill>
              </a:rPr>
              <a:t>більше</a:t>
            </a:r>
            <a:r>
              <a:rPr lang="ru-RU" b="1" baseline="-25000" dirty="0">
                <a:solidFill>
                  <a:schemeClr val="tx1"/>
                </a:solidFill>
              </a:rPr>
              <a:t> </a:t>
            </a:r>
            <a:r>
              <a:rPr lang="ru-RU" b="1" baseline="-25000" dirty="0" err="1">
                <a:solidFill>
                  <a:schemeClr val="tx1"/>
                </a:solidFill>
              </a:rPr>
              <a:t>осіб</a:t>
            </a:r>
            <a:r>
              <a:rPr lang="ru-RU" b="1" baseline="-25000" dirty="0">
                <a:solidFill>
                  <a:schemeClr val="tx1"/>
                </a:solidFill>
              </a:rPr>
              <a:t> (п. 1 ч.2 ст. 115 КК)</a:t>
            </a:r>
            <a:endParaRPr lang="ru-RU" dirty="0">
              <a:solidFill>
                <a:schemeClr val="tx1"/>
              </a:solidFill>
            </a:endParaRPr>
          </a:p>
        </p:txBody>
      </p:sp>
      <p:sp>
        <p:nvSpPr>
          <p:cNvPr id="3" name="Содержимое 2"/>
          <p:cNvSpPr>
            <a:spLocks noGrp="1"/>
          </p:cNvSpPr>
          <p:nvPr>
            <p:ph sz="quarter" idx="1"/>
          </p:nvPr>
        </p:nvSpPr>
        <p:spPr>
          <a:xfrm>
            <a:off x="251520" y="836712"/>
            <a:ext cx="8712968" cy="5760640"/>
          </a:xfrm>
        </p:spPr>
        <p:txBody>
          <a:bodyPr/>
          <a:lstStyle/>
          <a:p>
            <a:endParaRPr lang="ru-RU" dirty="0"/>
          </a:p>
        </p:txBody>
      </p:sp>
      <p:sp>
        <p:nvSpPr>
          <p:cNvPr id="5" name="Блок-схема: память с посл. доступом 4"/>
          <p:cNvSpPr/>
          <p:nvPr/>
        </p:nvSpPr>
        <p:spPr>
          <a:xfrm>
            <a:off x="323528" y="1268760"/>
            <a:ext cx="4608512" cy="4032448"/>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dirty="0"/>
              <a:t>Повинно охоплюватись єдиним умислом</a:t>
            </a:r>
            <a:endParaRPr lang="ru-RU"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малолітньої</a:t>
            </a:r>
            <a:r>
              <a:rPr lang="ru-RU" b="1" dirty="0">
                <a:solidFill>
                  <a:schemeClr val="tx1"/>
                </a:solidFill>
              </a:rPr>
              <a:t> </a:t>
            </a:r>
            <a:r>
              <a:rPr lang="ru-RU" b="1" dirty="0" err="1">
                <a:solidFill>
                  <a:schemeClr val="tx1"/>
                </a:solidFill>
              </a:rPr>
              <a:t>дитини</a:t>
            </a:r>
            <a:r>
              <a:rPr lang="ru-RU" b="1" dirty="0">
                <a:solidFill>
                  <a:schemeClr val="tx1"/>
                </a:solidFill>
              </a:rPr>
              <a:t> </a:t>
            </a:r>
            <a:r>
              <a:rPr lang="uk-UA" dirty="0">
                <a:solidFill>
                  <a:schemeClr val="tx1"/>
                </a:solidFill>
              </a:rPr>
              <a:t>(</a:t>
            </a:r>
            <a:r>
              <a:rPr lang="ru-RU" dirty="0">
                <a:solidFill>
                  <a:schemeClr val="tx1"/>
                </a:solidFill>
              </a:rPr>
              <a:t>п. 2 ч. 2 ст. 115 КК</a:t>
            </a:r>
            <a:r>
              <a:rPr lang="uk-UA" dirty="0">
                <a:solidFill>
                  <a:schemeClr val="tx1"/>
                </a:solidFill>
              </a:rPr>
              <a:t>) - </a:t>
            </a:r>
            <a:endParaRPr lang="ru-RU" dirty="0">
              <a:solidFill>
                <a:schemeClr val="tx1"/>
              </a:solidFill>
            </a:endParaRPr>
          </a:p>
        </p:txBody>
      </p:sp>
      <p:sp>
        <p:nvSpPr>
          <p:cNvPr id="3" name="Содержимое 2"/>
          <p:cNvSpPr>
            <a:spLocks noGrp="1"/>
          </p:cNvSpPr>
          <p:nvPr>
            <p:ph sz="quarter" idx="1"/>
          </p:nvPr>
        </p:nvSpPr>
        <p:spPr>
          <a:xfrm>
            <a:off x="251520" y="1447800"/>
            <a:ext cx="8435280" cy="28452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marL="0" indent="0" algn="just">
              <a:buNone/>
            </a:pPr>
            <a:r>
              <a:rPr lang="ru-RU" sz="3600" dirty="0" err="1"/>
              <a:t>умисне</a:t>
            </a:r>
            <a:r>
              <a:rPr lang="ru-RU" sz="3600" dirty="0"/>
              <a:t> </a:t>
            </a:r>
            <a:r>
              <a:rPr lang="ru-RU" sz="3600" dirty="0" err="1"/>
              <a:t>позбавлення</a:t>
            </a:r>
            <a:r>
              <a:rPr lang="ru-RU" sz="3600" dirty="0"/>
              <a:t> </a:t>
            </a:r>
            <a:r>
              <a:rPr lang="ru-RU" sz="3600" dirty="0" err="1"/>
              <a:t>життя</a:t>
            </a:r>
            <a:r>
              <a:rPr lang="ru-RU" sz="3600" dirty="0"/>
              <a:t> особи, </a:t>
            </a:r>
            <a:r>
              <a:rPr lang="ru-RU" sz="3600" dirty="0" err="1"/>
              <a:t>якій</a:t>
            </a:r>
            <a:r>
              <a:rPr lang="ru-RU" sz="3600" dirty="0"/>
              <a:t> не </a:t>
            </a:r>
            <a:r>
              <a:rPr lang="ru-RU" sz="3600" dirty="0" err="1"/>
              <a:t>виповнилося</a:t>
            </a:r>
            <a:r>
              <a:rPr lang="ru-RU" sz="3600" dirty="0"/>
              <a:t> 14 </a:t>
            </a:r>
            <a:r>
              <a:rPr lang="ru-RU" sz="3600" dirty="0" err="1"/>
              <a:t>років</a:t>
            </a:r>
            <a:r>
              <a:rPr lang="ru-RU" sz="3600" dirty="0"/>
              <a:t>. </a:t>
            </a:r>
            <a:r>
              <a:rPr lang="ru-RU" sz="3600" dirty="0" err="1"/>
              <a:t>Винний</a:t>
            </a:r>
            <a:r>
              <a:rPr lang="ru-RU" sz="3600" dirty="0"/>
              <a:t> </a:t>
            </a:r>
            <a:r>
              <a:rPr lang="ru-RU" sz="3600" dirty="0" err="1"/>
              <a:t>достовірно</a:t>
            </a:r>
            <a:r>
              <a:rPr lang="ru-RU" sz="3600" dirty="0"/>
              <a:t> знав </a:t>
            </a:r>
            <a:r>
              <a:rPr lang="ru-RU" sz="3600" dirty="0" err="1"/>
              <a:t>або</a:t>
            </a:r>
            <a:r>
              <a:rPr lang="ru-RU" sz="3600" dirty="0"/>
              <a:t> припускав, </a:t>
            </a:r>
            <a:r>
              <a:rPr lang="ru-RU" sz="3600" dirty="0" err="1"/>
              <a:t>що</a:t>
            </a:r>
            <a:r>
              <a:rPr lang="ru-RU" sz="3600" dirty="0"/>
              <a:t> </a:t>
            </a:r>
            <a:r>
              <a:rPr lang="ru-RU" sz="3600" dirty="0" err="1"/>
              <a:t>потерпіла</a:t>
            </a:r>
            <a:r>
              <a:rPr lang="ru-RU" sz="3600" dirty="0"/>
              <a:t> особа </a:t>
            </a:r>
            <a:r>
              <a:rPr lang="ru-RU" sz="3600" dirty="0" err="1"/>
              <a:t>є</a:t>
            </a:r>
            <a:r>
              <a:rPr lang="ru-RU" sz="3600" dirty="0"/>
              <a:t> </a:t>
            </a:r>
            <a:r>
              <a:rPr lang="ru-RU" sz="3600" dirty="0" err="1"/>
              <a:t>малолітньою</a:t>
            </a:r>
            <a:r>
              <a:rPr lang="ru-RU" sz="3600" dirty="0"/>
              <a:t>, повинен </a:t>
            </a:r>
            <a:r>
              <a:rPr lang="ru-RU" sz="3600" dirty="0" err="1"/>
              <a:t>був</a:t>
            </a:r>
            <a:r>
              <a:rPr lang="ru-RU" sz="3600" dirty="0"/>
              <a:t> </a:t>
            </a:r>
            <a:r>
              <a:rPr lang="ru-RU" sz="3600" dirty="0" err="1"/>
              <a:t>і</a:t>
            </a:r>
            <a:r>
              <a:rPr lang="ru-RU" sz="3600" dirty="0"/>
              <a:t> </a:t>
            </a:r>
            <a:r>
              <a:rPr lang="ru-RU" sz="3600" dirty="0" err="1"/>
              <a:t>міг</a:t>
            </a:r>
            <a:r>
              <a:rPr lang="ru-RU" sz="3600" dirty="0"/>
              <a:t> </a:t>
            </a:r>
            <a:r>
              <a:rPr lang="ru-RU" sz="3600" dirty="0" err="1"/>
              <a:t>це</a:t>
            </a:r>
            <a:r>
              <a:rPr lang="ru-RU" sz="3600" dirty="0"/>
              <a:t> </a:t>
            </a:r>
            <a:r>
              <a:rPr lang="ru-RU" sz="3600" dirty="0" err="1"/>
              <a:t>усвідомлювати</a:t>
            </a:r>
            <a:r>
              <a:rPr lang="ru-RU" sz="3600" dirty="0"/>
              <a:t>.</a:t>
            </a:r>
          </a:p>
          <a:p>
            <a:endParaRPr lang="ru-RU" dirty="0"/>
          </a:p>
        </p:txBody>
      </p:sp>
      <p:pic>
        <p:nvPicPr>
          <p:cNvPr id="4098" name="Picture 2" descr="ÐÐ°ÑÑÐ¸Ð½ÐºÐ¸ Ð¿Ð¾ Ð·Ð°Ð¿ÑÐ¾ÑÑ ÑÐµÐ±ÐµÐ½Ð¾Ðº"/>
          <p:cNvPicPr>
            <a:picLocks noChangeAspect="1" noChangeArrowheads="1"/>
          </p:cNvPicPr>
          <p:nvPr/>
        </p:nvPicPr>
        <p:blipFill>
          <a:blip r:embed="rId2" cstate="print"/>
          <a:srcRect/>
          <a:stretch>
            <a:fillRect/>
          </a:stretch>
        </p:blipFill>
        <p:spPr bwMode="auto">
          <a:xfrm>
            <a:off x="6012160" y="4365104"/>
            <a:ext cx="2857500" cy="22955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143000"/>
          </a:xfrm>
        </p:spPr>
        <p:txBody>
          <a:bodyPr>
            <a:normAutofit fontScale="90000"/>
          </a:bodyPr>
          <a:lstStyle/>
          <a:p>
            <a:r>
              <a:rPr lang="uk-UA" dirty="0">
                <a:solidFill>
                  <a:schemeClr val="tx1"/>
                </a:solidFill>
              </a:rPr>
              <a:t>У</a:t>
            </a:r>
            <a:r>
              <a:rPr lang="ru-RU" b="1" dirty="0" err="1">
                <a:solidFill>
                  <a:schemeClr val="tx1"/>
                </a:solidFill>
              </a:rPr>
              <a:t>мисн</a:t>
            </a:r>
            <a:r>
              <a:rPr lang="uk-UA" b="1" dirty="0">
                <a:solidFill>
                  <a:schemeClr val="tx1"/>
                </a:solidFill>
              </a:rPr>
              <a:t>е </a:t>
            </a:r>
            <a:r>
              <a:rPr lang="ru-RU" b="1" dirty="0" err="1">
                <a:solidFill>
                  <a:schemeClr val="tx1"/>
                </a:solidFill>
              </a:rPr>
              <a:t>вбивство</a:t>
            </a:r>
            <a:r>
              <a:rPr lang="ru-RU" b="1" dirty="0">
                <a:solidFill>
                  <a:schemeClr val="tx1"/>
                </a:solidFill>
              </a:rPr>
              <a:t> </a:t>
            </a:r>
            <a:r>
              <a:rPr lang="ru-RU" b="1" dirty="0" err="1">
                <a:solidFill>
                  <a:schemeClr val="tx1"/>
                </a:solidFill>
              </a:rPr>
              <a:t>жінки</a:t>
            </a:r>
            <a:r>
              <a:rPr lang="ru-RU" b="1" dirty="0">
                <a:solidFill>
                  <a:schemeClr val="tx1"/>
                </a:solidFill>
              </a:rPr>
              <a:t>, яка </a:t>
            </a:r>
            <a:r>
              <a:rPr lang="ru-RU" b="1" dirty="0" err="1">
                <a:solidFill>
                  <a:schemeClr val="tx1"/>
                </a:solidFill>
              </a:rPr>
              <a:t>перебувала</a:t>
            </a:r>
            <a:r>
              <a:rPr lang="ru-RU" b="1" dirty="0">
                <a:solidFill>
                  <a:schemeClr val="tx1"/>
                </a:solidFill>
              </a:rPr>
              <a:t> у </a:t>
            </a:r>
            <a:r>
              <a:rPr lang="ru-RU" b="1" dirty="0" err="1">
                <a:solidFill>
                  <a:schemeClr val="tx1"/>
                </a:solidFill>
              </a:rPr>
              <a:t>стані</a:t>
            </a:r>
            <a:r>
              <a:rPr lang="ru-RU" b="1" dirty="0">
                <a:solidFill>
                  <a:schemeClr val="tx1"/>
                </a:solidFill>
              </a:rPr>
              <a:t> </a:t>
            </a:r>
            <a:r>
              <a:rPr lang="ru-RU" b="1" dirty="0" err="1">
                <a:solidFill>
                  <a:schemeClr val="tx1"/>
                </a:solidFill>
              </a:rPr>
              <a:t>вагітності</a:t>
            </a:r>
            <a:r>
              <a:rPr lang="ru-RU" b="1" dirty="0">
                <a:solidFill>
                  <a:schemeClr val="tx1"/>
                </a:solidFill>
              </a:rPr>
              <a:t> </a:t>
            </a:r>
            <a:r>
              <a:rPr lang="uk-UA" b="1" dirty="0">
                <a:solidFill>
                  <a:schemeClr val="tx1"/>
                </a:solidFill>
              </a:rPr>
              <a:t>(</a:t>
            </a:r>
            <a:r>
              <a:rPr lang="ru-RU" b="1" dirty="0">
                <a:solidFill>
                  <a:schemeClr val="tx1"/>
                </a:solidFill>
              </a:rPr>
              <a:t>п. 2 ч. 2 ст. 115 КК</a:t>
            </a:r>
            <a:r>
              <a:rPr lang="uk-UA" b="1" dirty="0">
                <a:solidFill>
                  <a:schemeClr val="tx1"/>
                </a:solidFill>
              </a:rPr>
              <a:t>)</a:t>
            </a:r>
            <a:endParaRPr lang="ru-RU" b="1" dirty="0">
              <a:solidFill>
                <a:schemeClr val="tx1"/>
              </a:solidFill>
            </a:endParaRPr>
          </a:p>
        </p:txBody>
      </p:sp>
      <p:sp>
        <p:nvSpPr>
          <p:cNvPr id="3" name="Содержимое 2"/>
          <p:cNvSpPr>
            <a:spLocks noGrp="1"/>
          </p:cNvSpPr>
          <p:nvPr>
            <p:ph sz="quarter" idx="1"/>
          </p:nvPr>
        </p:nvSpPr>
        <p:spPr>
          <a:xfrm>
            <a:off x="251520" y="1447800"/>
            <a:ext cx="8640960" cy="5149552"/>
          </a:xfrm>
        </p:spPr>
        <p:style>
          <a:lnRef idx="1">
            <a:schemeClr val="accent1"/>
          </a:lnRef>
          <a:fillRef idx="2">
            <a:schemeClr val="accent1"/>
          </a:fillRef>
          <a:effectRef idx="1">
            <a:schemeClr val="accent1"/>
          </a:effectRef>
          <a:fontRef idx="minor">
            <a:schemeClr val="dk1"/>
          </a:fontRef>
        </p:style>
        <p:txBody>
          <a:bodyPr>
            <a:normAutofit/>
          </a:bodyPr>
          <a:lstStyle/>
          <a:p>
            <a:endParaRPr lang="ru-RU" sz="3600" dirty="0"/>
          </a:p>
          <a:p>
            <a:endParaRPr lang="ru-RU" sz="3600" dirty="0"/>
          </a:p>
          <a:p>
            <a:pPr>
              <a:buNone/>
            </a:pPr>
            <a:r>
              <a:rPr lang="ru-RU" sz="3600" dirty="0" err="1"/>
              <a:t>винний</a:t>
            </a:r>
            <a:r>
              <a:rPr lang="ru-RU" sz="3600" dirty="0"/>
              <a:t> </a:t>
            </a:r>
            <a:r>
              <a:rPr lang="ru-RU" sz="3600" dirty="0" err="1"/>
              <a:t>завідомо</a:t>
            </a:r>
            <a:r>
              <a:rPr lang="ru-RU" sz="3600" dirty="0"/>
              <a:t> знав </a:t>
            </a:r>
          </a:p>
          <a:p>
            <a:pPr>
              <a:buNone/>
            </a:pPr>
            <a:r>
              <a:rPr lang="ru-RU" sz="3600" dirty="0"/>
              <a:t>про </a:t>
            </a:r>
            <a:r>
              <a:rPr lang="ru-RU" sz="3600" dirty="0" err="1"/>
              <a:t>такий</a:t>
            </a:r>
            <a:r>
              <a:rPr lang="ru-RU" sz="3600" dirty="0"/>
              <a:t> стан </a:t>
            </a:r>
          </a:p>
          <a:p>
            <a:pPr>
              <a:buNone/>
            </a:pPr>
            <a:r>
              <a:rPr lang="ru-RU" sz="3600" dirty="0" err="1"/>
              <a:t>потерпілої</a:t>
            </a:r>
            <a:endParaRPr lang="ru-RU" sz="3600" dirty="0"/>
          </a:p>
        </p:txBody>
      </p:sp>
      <p:pic>
        <p:nvPicPr>
          <p:cNvPr id="2050" name="Picture 2" descr="C:\Users\lenvo\Desktop\image.png"/>
          <p:cNvPicPr>
            <a:picLocks noChangeAspect="1" noChangeArrowheads="1"/>
          </p:cNvPicPr>
          <p:nvPr/>
        </p:nvPicPr>
        <p:blipFill>
          <a:blip r:embed="rId2" cstate="print"/>
          <a:srcRect/>
          <a:stretch>
            <a:fillRect/>
          </a:stretch>
        </p:blipFill>
        <p:spPr bwMode="auto">
          <a:xfrm>
            <a:off x="5796136" y="1844824"/>
            <a:ext cx="2873129" cy="43737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lenvo\Desktop\10130fe14d08881_b.jpg"/>
          <p:cNvPicPr>
            <a:picLocks noChangeAspect="1" noChangeArrowheads="1"/>
          </p:cNvPicPr>
          <p:nvPr/>
        </p:nvPicPr>
        <p:blipFill>
          <a:blip r:embed="rId2" cstate="print"/>
          <a:srcRect/>
          <a:stretch>
            <a:fillRect/>
          </a:stretch>
        </p:blipFill>
        <p:spPr bwMode="auto">
          <a:xfrm>
            <a:off x="5652120" y="1988840"/>
            <a:ext cx="2857500" cy="4286250"/>
          </a:xfrm>
          <a:prstGeom prst="rect">
            <a:avLst/>
          </a:prstGeom>
          <a:noFill/>
        </p:spPr>
      </p:pic>
      <p:sp>
        <p:nvSpPr>
          <p:cNvPr id="2" name="Заголовок 1"/>
          <p:cNvSpPr>
            <a:spLocks noGrp="1"/>
          </p:cNvSpPr>
          <p:nvPr>
            <p:ph type="title"/>
          </p:nvPr>
        </p:nvSpPr>
        <p:spPr>
          <a:xfrm>
            <a:off x="179512" y="274638"/>
            <a:ext cx="8640960" cy="1143000"/>
          </a:xfrm>
        </p:spPr>
        <p:txBody>
          <a:bodyPr>
            <a:normAutofit fontScale="90000"/>
          </a:bodyPr>
          <a:lstStyle/>
          <a:p>
            <a:pPr algn="just"/>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заручника</a:t>
            </a:r>
            <a:r>
              <a:rPr lang="ru-RU" b="1" dirty="0">
                <a:solidFill>
                  <a:schemeClr val="tx1"/>
                </a:solidFill>
              </a:rPr>
              <a:t> </a:t>
            </a:r>
            <a:r>
              <a:rPr lang="ru-RU" b="1" dirty="0" err="1">
                <a:solidFill>
                  <a:schemeClr val="tx1"/>
                </a:solidFill>
              </a:rPr>
              <a:t>або</a:t>
            </a:r>
            <a:r>
              <a:rPr lang="ru-RU" b="1" dirty="0">
                <a:solidFill>
                  <a:schemeClr val="tx1"/>
                </a:solidFill>
              </a:rPr>
              <a:t> </a:t>
            </a:r>
            <a:r>
              <a:rPr lang="ru-RU" b="1" dirty="0" err="1">
                <a:solidFill>
                  <a:schemeClr val="tx1"/>
                </a:solidFill>
              </a:rPr>
              <a:t>викраденої</a:t>
            </a:r>
            <a:r>
              <a:rPr lang="ru-RU" b="1" dirty="0">
                <a:solidFill>
                  <a:schemeClr val="tx1"/>
                </a:solidFill>
              </a:rPr>
              <a:t> </a:t>
            </a:r>
            <a:r>
              <a:rPr lang="ru-RU" b="1" dirty="0" err="1">
                <a:solidFill>
                  <a:schemeClr val="tx1"/>
                </a:solidFill>
              </a:rPr>
              <a:t>людини</a:t>
            </a:r>
            <a:r>
              <a:rPr lang="ru-RU" b="1" dirty="0">
                <a:solidFill>
                  <a:schemeClr val="tx1"/>
                </a:solidFill>
              </a:rPr>
              <a:t> (п. 3 ч. 2 ст. 115 КК) </a:t>
            </a:r>
          </a:p>
        </p:txBody>
      </p:sp>
      <p:sp>
        <p:nvSpPr>
          <p:cNvPr id="3" name="Содержимое 2"/>
          <p:cNvSpPr>
            <a:spLocks noGrp="1"/>
          </p:cNvSpPr>
          <p:nvPr>
            <p:ph sz="quarter" idx="1"/>
          </p:nvPr>
        </p:nvSpPr>
        <p:spPr>
          <a:xfrm>
            <a:off x="251520" y="1447800"/>
            <a:ext cx="8640960" cy="5293568"/>
          </a:xfrm>
        </p:spPr>
        <p:txBody>
          <a:bodyPr/>
          <a:lstStyle/>
          <a:p>
            <a:endParaRPr lang="ru-RU" dirty="0"/>
          </a:p>
        </p:txBody>
      </p:sp>
      <p:sp>
        <p:nvSpPr>
          <p:cNvPr id="5" name="Прямоугольник 4"/>
          <p:cNvSpPr/>
          <p:nvPr/>
        </p:nvSpPr>
        <p:spPr>
          <a:xfrm>
            <a:off x="323528" y="1412776"/>
            <a:ext cx="5256584" cy="5256584"/>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err="1"/>
              <a:t>Заручник</a:t>
            </a:r>
            <a:r>
              <a:rPr lang="ru-RU" sz="3200" dirty="0"/>
              <a:t> - особа, яка </a:t>
            </a:r>
            <a:r>
              <a:rPr lang="ru-RU" sz="3200" dirty="0" err="1"/>
              <a:t>була</a:t>
            </a:r>
            <a:r>
              <a:rPr lang="ru-RU" sz="3200" dirty="0"/>
              <a:t> </a:t>
            </a:r>
            <a:r>
              <a:rPr lang="ru-RU" sz="3200" dirty="0" err="1"/>
              <a:t>захоплена</a:t>
            </a:r>
            <a:r>
              <a:rPr lang="ru-RU" sz="3200" dirty="0"/>
              <a:t> </a:t>
            </a:r>
            <a:r>
              <a:rPr lang="ru-RU" sz="3200" dirty="0" err="1"/>
              <a:t>чи</a:t>
            </a:r>
            <a:r>
              <a:rPr lang="ru-RU" sz="3200" dirty="0"/>
              <a:t> </a:t>
            </a:r>
            <a:r>
              <a:rPr lang="ru-RU" sz="3200" dirty="0" err="1"/>
              <a:t>утримувалась</a:t>
            </a:r>
            <a:r>
              <a:rPr lang="ru-RU" sz="3200" dirty="0"/>
              <a:t> </a:t>
            </a:r>
            <a:r>
              <a:rPr lang="ru-RU" sz="3200" dirty="0" err="1"/>
              <a:t>з</a:t>
            </a:r>
            <a:r>
              <a:rPr lang="ru-RU" sz="3200" dirty="0"/>
              <a:t> метою </a:t>
            </a:r>
            <a:r>
              <a:rPr lang="ru-RU" sz="3200" dirty="0" err="1"/>
              <a:t>спонукати</a:t>
            </a:r>
            <a:r>
              <a:rPr lang="ru-RU" sz="3200" dirty="0"/>
              <a:t> </a:t>
            </a:r>
            <a:r>
              <a:rPr lang="ru-RU" sz="3200" dirty="0" err="1"/>
              <a:t>її</a:t>
            </a:r>
            <a:r>
              <a:rPr lang="ru-RU" sz="3200" dirty="0"/>
              <a:t> </a:t>
            </a:r>
            <a:r>
              <a:rPr lang="ru-RU" sz="3200" dirty="0" err="1"/>
              <a:t>родичів</a:t>
            </a:r>
            <a:r>
              <a:rPr lang="ru-RU" sz="3200" dirty="0"/>
              <a:t>, </a:t>
            </a:r>
            <a:r>
              <a:rPr lang="ru-RU" sz="3200" dirty="0" err="1"/>
              <a:t>державну</a:t>
            </a:r>
            <a:r>
              <a:rPr lang="ru-RU" sz="3200" dirty="0"/>
              <a:t> </a:t>
            </a:r>
            <a:r>
              <a:rPr lang="ru-RU" sz="3200" dirty="0" err="1"/>
              <a:t>чи</a:t>
            </a:r>
            <a:r>
              <a:rPr lang="ru-RU" sz="3200" dirty="0"/>
              <a:t> </a:t>
            </a:r>
            <a:r>
              <a:rPr lang="ru-RU" sz="3200" dirty="0" err="1"/>
              <a:t>іншу</a:t>
            </a:r>
            <a:r>
              <a:rPr lang="ru-RU" sz="3200" dirty="0"/>
              <a:t> </a:t>
            </a:r>
            <a:r>
              <a:rPr lang="ru-RU" sz="3200" dirty="0" err="1"/>
              <a:t>установу</a:t>
            </a:r>
            <a:r>
              <a:rPr lang="ru-RU" sz="3200" dirty="0"/>
              <a:t>, </a:t>
            </a:r>
            <a:r>
              <a:rPr lang="ru-RU" sz="3200" dirty="0" err="1"/>
              <a:t>підприємства</a:t>
            </a:r>
            <a:r>
              <a:rPr lang="ru-RU" sz="3200" dirty="0"/>
              <a:t> </a:t>
            </a:r>
            <a:r>
              <a:rPr lang="ru-RU" sz="3200" dirty="0" err="1"/>
              <a:t>чи</a:t>
            </a:r>
            <a:r>
              <a:rPr lang="ru-RU" sz="3200" dirty="0"/>
              <a:t> </a:t>
            </a:r>
            <a:r>
              <a:rPr lang="ru-RU" sz="3200" dirty="0" err="1"/>
              <a:t>організації</a:t>
            </a:r>
            <a:r>
              <a:rPr lang="ru-RU" sz="3200" dirty="0"/>
              <a:t>, </a:t>
            </a:r>
            <a:r>
              <a:rPr lang="ru-RU" sz="3200" dirty="0" err="1"/>
              <a:t>фізичну</a:t>
            </a:r>
            <a:r>
              <a:rPr lang="ru-RU" sz="3200" dirty="0"/>
              <a:t> </a:t>
            </a:r>
            <a:r>
              <a:rPr lang="ru-RU" sz="3200" dirty="0" err="1"/>
              <a:t>або</a:t>
            </a:r>
            <a:r>
              <a:rPr lang="ru-RU" sz="3200" dirty="0"/>
              <a:t> </a:t>
            </a:r>
            <a:r>
              <a:rPr lang="ru-RU" sz="3200" dirty="0" err="1"/>
              <a:t>службову</a:t>
            </a:r>
            <a:r>
              <a:rPr lang="ru-RU" sz="3200" dirty="0"/>
              <a:t> особи до </a:t>
            </a:r>
            <a:r>
              <a:rPr lang="ru-RU" sz="3200" dirty="0" err="1"/>
              <a:t>вчинення</a:t>
            </a:r>
            <a:r>
              <a:rPr lang="ru-RU" sz="3200" dirty="0"/>
              <a:t> </a:t>
            </a:r>
            <a:r>
              <a:rPr lang="ru-RU" sz="3200" dirty="0" err="1"/>
              <a:t>чи</a:t>
            </a:r>
            <a:r>
              <a:rPr lang="ru-RU" sz="3200" dirty="0"/>
              <a:t> </a:t>
            </a:r>
            <a:r>
              <a:rPr lang="ru-RU" sz="3200" dirty="0" err="1"/>
              <a:t>утримання</a:t>
            </a:r>
            <a:r>
              <a:rPr lang="ru-RU" sz="3200" dirty="0"/>
              <a:t> від </a:t>
            </a:r>
            <a:r>
              <a:rPr lang="ru-RU" sz="3200" dirty="0" err="1"/>
              <a:t>вчинення</a:t>
            </a:r>
            <a:r>
              <a:rPr lang="ru-RU" sz="3200" dirty="0"/>
              <a:t> </a:t>
            </a:r>
            <a:r>
              <a:rPr lang="ru-RU" sz="3200" dirty="0" err="1"/>
              <a:t>будь-якої</a:t>
            </a:r>
            <a:r>
              <a:rPr lang="ru-RU" sz="3200" dirty="0"/>
              <a:t> </a:t>
            </a:r>
            <a:r>
              <a:rPr lang="ru-RU" sz="3200" dirty="0" err="1"/>
              <a:t>дії</a:t>
            </a:r>
            <a:r>
              <a:rPr lang="ru-RU" sz="3200" dirty="0"/>
              <a:t> як </a:t>
            </a:r>
            <a:r>
              <a:rPr lang="ru-RU" sz="3200" dirty="0" err="1"/>
              <a:t>умови</a:t>
            </a:r>
            <a:r>
              <a:rPr lang="ru-RU" sz="3200" dirty="0"/>
              <a:t> </a:t>
            </a:r>
            <a:r>
              <a:rPr lang="ru-RU" sz="3200" dirty="0" err="1"/>
              <a:t>звільнення</a:t>
            </a:r>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12968" cy="6336704"/>
          </a:xfrm>
        </p:spPr>
        <p:txBody>
          <a:bodyPr/>
          <a:lstStyle/>
          <a:p>
            <a:endParaRPr lang="ru-RU" dirty="0"/>
          </a:p>
        </p:txBody>
      </p:sp>
      <p:sp>
        <p:nvSpPr>
          <p:cNvPr id="5" name="Скругленный прямоугольник 4"/>
          <p:cNvSpPr/>
          <p:nvPr/>
        </p:nvSpPr>
        <p:spPr>
          <a:xfrm>
            <a:off x="107504" y="188640"/>
            <a:ext cx="5544616" cy="65527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err="1"/>
              <a:t>Викрадена</a:t>
            </a:r>
            <a:r>
              <a:rPr lang="ru-RU" sz="3200" dirty="0"/>
              <a:t> </a:t>
            </a:r>
            <a:r>
              <a:rPr lang="ru-RU" sz="3200" dirty="0" err="1"/>
              <a:t>людина</a:t>
            </a:r>
            <a:r>
              <a:rPr lang="ru-RU" sz="3200" dirty="0"/>
              <a:t> -особа, </a:t>
            </a:r>
            <a:r>
              <a:rPr lang="ru-RU" sz="3200" dirty="0" err="1"/>
              <a:t>якою</a:t>
            </a:r>
            <a:r>
              <a:rPr lang="ru-RU" sz="3200" dirty="0"/>
              <a:t> </a:t>
            </a:r>
            <a:r>
              <a:rPr lang="ru-RU" sz="3200" dirty="0" err="1"/>
              <a:t>протиправно</a:t>
            </a:r>
            <a:r>
              <a:rPr lang="ru-RU" sz="3200" dirty="0"/>
              <a:t> </a:t>
            </a:r>
            <a:r>
              <a:rPr lang="ru-RU" sz="3200" dirty="0" err="1"/>
              <a:t>заволоділи</a:t>
            </a:r>
            <a:r>
              <a:rPr lang="ru-RU" sz="3200" dirty="0"/>
              <a:t> через </a:t>
            </a:r>
            <a:r>
              <a:rPr lang="ru-RU" sz="3200" dirty="0" err="1"/>
              <a:t>її</a:t>
            </a:r>
            <a:r>
              <a:rPr lang="ru-RU" sz="3200" dirty="0"/>
              <a:t> </a:t>
            </a:r>
            <a:r>
              <a:rPr lang="ru-RU" sz="3200" dirty="0" err="1"/>
              <a:t>вилучення</a:t>
            </a:r>
            <a:r>
              <a:rPr lang="ru-RU" sz="3200" dirty="0"/>
              <a:t> </a:t>
            </a:r>
            <a:r>
              <a:rPr lang="ru-RU" sz="3200" dirty="0" err="1"/>
              <a:t>з</a:t>
            </a:r>
            <a:r>
              <a:rPr lang="ru-RU" sz="3200" dirty="0"/>
              <a:t> природного </a:t>
            </a:r>
            <a:r>
              <a:rPr lang="ru-RU" sz="3200" dirty="0" err="1"/>
              <a:t>соціального</a:t>
            </a:r>
            <a:r>
              <a:rPr lang="ru-RU" sz="3200" dirty="0"/>
              <a:t> </a:t>
            </a:r>
            <a:r>
              <a:rPr lang="ru-RU" sz="3200" dirty="0" err="1"/>
              <a:t>середовища</a:t>
            </a:r>
            <a:r>
              <a:rPr lang="ru-RU" sz="3200" dirty="0"/>
              <a:t> та </a:t>
            </a:r>
            <a:r>
              <a:rPr lang="ru-RU" sz="3200" dirty="0" err="1"/>
              <a:t>перемістили</a:t>
            </a:r>
            <a:r>
              <a:rPr lang="ru-RU" sz="3200" dirty="0"/>
              <a:t> </a:t>
            </a:r>
            <a:r>
              <a:rPr lang="ru-RU" sz="3200" dirty="0" err="1"/>
              <a:t>з</a:t>
            </a:r>
            <a:r>
              <a:rPr lang="ru-RU" sz="3200" dirty="0"/>
              <a:t> одного </a:t>
            </a:r>
            <a:r>
              <a:rPr lang="ru-RU" sz="3200" dirty="0" err="1"/>
              <a:t>місця</a:t>
            </a:r>
            <a:r>
              <a:rPr lang="ru-RU" sz="3200" dirty="0"/>
              <a:t> </a:t>
            </a:r>
            <a:r>
              <a:rPr lang="ru-RU" sz="3200" dirty="0" err="1"/>
              <a:t>її</a:t>
            </a:r>
            <a:r>
              <a:rPr lang="ru-RU" sz="3200" dirty="0"/>
              <a:t> </a:t>
            </a:r>
            <a:r>
              <a:rPr lang="ru-RU" sz="3200" dirty="0" err="1"/>
              <a:t>постійного</a:t>
            </a:r>
            <a:r>
              <a:rPr lang="ru-RU" sz="3200" dirty="0"/>
              <a:t> </a:t>
            </a:r>
            <a:r>
              <a:rPr lang="ru-RU" sz="3200" dirty="0" err="1"/>
              <a:t>чи</a:t>
            </a:r>
            <a:r>
              <a:rPr lang="ru-RU" sz="3200" dirty="0"/>
              <a:t> </a:t>
            </a:r>
            <a:r>
              <a:rPr lang="ru-RU" sz="3200" dirty="0" err="1"/>
              <a:t>тимчасового</a:t>
            </a:r>
            <a:r>
              <a:rPr lang="ru-RU" sz="3200" dirty="0"/>
              <a:t> </a:t>
            </a:r>
            <a:r>
              <a:rPr lang="ru-RU" sz="3200" dirty="0" err="1"/>
              <a:t>перебування</a:t>
            </a:r>
            <a:r>
              <a:rPr lang="ru-RU" sz="3200" dirty="0"/>
              <a:t> до </a:t>
            </a:r>
            <a:r>
              <a:rPr lang="ru-RU" sz="3200" dirty="0" err="1"/>
              <a:t>іншого</a:t>
            </a:r>
            <a:r>
              <a:rPr lang="ru-RU" sz="3200" dirty="0"/>
              <a:t>, </a:t>
            </a:r>
            <a:r>
              <a:rPr lang="ru-RU" sz="3200" dirty="0" err="1"/>
              <a:t>що</a:t>
            </a:r>
            <a:r>
              <a:rPr lang="ru-RU" sz="3200" dirty="0"/>
              <a:t> </a:t>
            </a:r>
            <a:r>
              <a:rPr lang="ru-RU" sz="3200" dirty="0" err="1"/>
              <a:t>супроводжувалося</a:t>
            </a:r>
            <a:r>
              <a:rPr lang="ru-RU" sz="3200" dirty="0"/>
              <a:t> </a:t>
            </a:r>
            <a:r>
              <a:rPr lang="ru-RU" sz="3200" dirty="0" err="1"/>
              <a:t>фактичним</a:t>
            </a:r>
            <a:r>
              <a:rPr lang="ru-RU" sz="3200" dirty="0"/>
              <a:t> </a:t>
            </a:r>
            <a:r>
              <a:rPr lang="ru-RU" sz="3200" dirty="0" err="1"/>
              <a:t>обмеженням</a:t>
            </a:r>
            <a:r>
              <a:rPr lang="ru-RU" sz="3200" dirty="0"/>
              <a:t> </a:t>
            </a:r>
            <a:r>
              <a:rPr lang="ru-RU" sz="3200" dirty="0" err="1"/>
              <a:t>її</a:t>
            </a:r>
            <a:r>
              <a:rPr lang="ru-RU" sz="3200" dirty="0"/>
              <a:t> </a:t>
            </a:r>
            <a:r>
              <a:rPr lang="ru-RU" sz="3200" dirty="0" err="1"/>
              <a:t>свободи</a:t>
            </a:r>
            <a:r>
              <a:rPr lang="ru-RU" sz="3200" dirty="0"/>
              <a:t> </a:t>
            </a:r>
            <a:r>
              <a:rPr lang="ru-RU" sz="3200" dirty="0" err="1"/>
              <a:t>пересування</a:t>
            </a:r>
            <a:r>
              <a:rPr lang="ru-RU" sz="3200" dirty="0"/>
              <a:t>)</a:t>
            </a:r>
          </a:p>
        </p:txBody>
      </p:sp>
      <p:pic>
        <p:nvPicPr>
          <p:cNvPr id="30722" name="Picture 2" descr="C:\Users\lenvo\Desktop\1961934.jpg"/>
          <p:cNvPicPr>
            <a:picLocks noChangeAspect="1" noChangeArrowheads="1"/>
          </p:cNvPicPr>
          <p:nvPr/>
        </p:nvPicPr>
        <p:blipFill>
          <a:blip r:embed="rId2" cstate="print"/>
          <a:srcRect/>
          <a:stretch>
            <a:fillRect/>
          </a:stretch>
        </p:blipFill>
        <p:spPr bwMode="auto">
          <a:xfrm>
            <a:off x="5724128" y="2276872"/>
            <a:ext cx="3152454" cy="22623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Users\lenvo\Desktop\1f73d1u-480.jpg"/>
          <p:cNvPicPr>
            <a:picLocks noChangeAspect="1" noChangeArrowheads="1"/>
          </p:cNvPicPr>
          <p:nvPr/>
        </p:nvPicPr>
        <p:blipFill>
          <a:blip r:embed="rId2" cstate="print"/>
          <a:srcRect/>
          <a:stretch>
            <a:fillRect/>
          </a:stretch>
        </p:blipFill>
        <p:spPr bwMode="auto">
          <a:xfrm>
            <a:off x="4355976" y="5157192"/>
            <a:ext cx="4572000" cy="1473349"/>
          </a:xfrm>
          <a:prstGeom prst="rect">
            <a:avLst/>
          </a:prstGeom>
          <a:noFill/>
        </p:spPr>
      </p:pic>
      <p:sp>
        <p:nvSpPr>
          <p:cNvPr id="2" name="Заголовок 1"/>
          <p:cNvSpPr>
            <a:spLocks noGrp="1"/>
          </p:cNvSpPr>
          <p:nvPr>
            <p:ph type="title"/>
          </p:nvPr>
        </p:nvSpPr>
        <p:spPr>
          <a:xfrm>
            <a:off x="251520" y="274638"/>
            <a:ext cx="8640960" cy="1143000"/>
          </a:xfrm>
        </p:spPr>
        <p:txBody>
          <a:bodyPr>
            <a:normAutofit fontScale="90000"/>
          </a:bodyPr>
          <a:lstStyle/>
          <a:p>
            <a:pPr algn="just"/>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вчинене</a:t>
            </a:r>
            <a:r>
              <a:rPr lang="ru-RU" b="1" dirty="0">
                <a:solidFill>
                  <a:schemeClr val="tx1"/>
                </a:solidFill>
              </a:rPr>
              <a:t> </a:t>
            </a:r>
            <a:r>
              <a:rPr lang="ru-RU" b="1" dirty="0" err="1">
                <a:solidFill>
                  <a:schemeClr val="tx1"/>
                </a:solidFill>
              </a:rPr>
              <a:t>з</a:t>
            </a:r>
            <a:r>
              <a:rPr lang="ru-RU" b="1" dirty="0">
                <a:solidFill>
                  <a:schemeClr val="tx1"/>
                </a:solidFill>
              </a:rPr>
              <a:t> особливою </a:t>
            </a:r>
            <a:r>
              <a:rPr lang="ru-RU" b="1" dirty="0" err="1">
                <a:solidFill>
                  <a:schemeClr val="tx1"/>
                </a:solidFill>
              </a:rPr>
              <a:t>жорстокістю</a:t>
            </a:r>
            <a:r>
              <a:rPr lang="ru-RU" b="1" dirty="0">
                <a:solidFill>
                  <a:schemeClr val="tx1"/>
                </a:solidFill>
              </a:rPr>
              <a:t> (п. 4 ч. 2 ст. 115 КК)</a:t>
            </a:r>
          </a:p>
        </p:txBody>
      </p:sp>
      <p:sp>
        <p:nvSpPr>
          <p:cNvPr id="3" name="Содержимое 2"/>
          <p:cNvSpPr>
            <a:spLocks noGrp="1"/>
          </p:cNvSpPr>
          <p:nvPr>
            <p:ph sz="quarter" idx="1"/>
          </p:nvPr>
        </p:nvSpPr>
        <p:spPr>
          <a:xfrm>
            <a:off x="179512" y="1268760"/>
            <a:ext cx="8784976" cy="5328592"/>
          </a:xfrm>
        </p:spPr>
        <p:txBody>
          <a:bodyPr>
            <a:noAutofit/>
          </a:bodyPr>
          <a:lstStyle/>
          <a:p>
            <a:pPr marL="0" indent="0">
              <a:buNone/>
            </a:pPr>
            <a:r>
              <a:rPr lang="ru-RU" sz="3200" dirty="0" err="1"/>
              <a:t>винний</a:t>
            </a:r>
            <a:r>
              <a:rPr lang="ru-RU" sz="3200" dirty="0"/>
              <a:t>, </a:t>
            </a:r>
            <a:r>
              <a:rPr lang="ru-RU" sz="3200" dirty="0" err="1"/>
              <a:t>позбавляючи</a:t>
            </a:r>
            <a:r>
              <a:rPr lang="ru-RU" sz="3200" dirty="0"/>
              <a:t> </a:t>
            </a:r>
            <a:r>
              <a:rPr lang="ru-RU" sz="3200" dirty="0" err="1"/>
              <a:t>потерпілого</a:t>
            </a:r>
            <a:r>
              <a:rPr lang="ru-RU" sz="3200" dirty="0"/>
              <a:t> </a:t>
            </a:r>
            <a:r>
              <a:rPr lang="ru-RU" sz="3200" dirty="0" err="1"/>
              <a:t>життя</a:t>
            </a:r>
            <a:r>
              <a:rPr lang="ru-RU" sz="3200" dirty="0"/>
              <a:t>, </a:t>
            </a:r>
            <a:r>
              <a:rPr lang="ru-RU" sz="3200" dirty="0" err="1"/>
              <a:t>усвідомлював</a:t>
            </a:r>
            <a:r>
              <a:rPr lang="ru-RU" sz="3200" dirty="0"/>
              <a:t>, </a:t>
            </a:r>
            <a:r>
              <a:rPr lang="ru-RU" sz="3200" dirty="0" err="1"/>
              <a:t>що</a:t>
            </a:r>
            <a:r>
              <a:rPr lang="ru-RU" sz="3200" dirty="0"/>
              <a:t> </a:t>
            </a:r>
            <a:r>
              <a:rPr lang="ru-RU" sz="3200" dirty="0" err="1"/>
              <a:t>завдає</a:t>
            </a:r>
            <a:r>
              <a:rPr lang="ru-RU" sz="3200" dirty="0"/>
              <a:t> </a:t>
            </a:r>
            <a:r>
              <a:rPr lang="ru-RU" sz="3200" dirty="0" err="1"/>
              <a:t>йому</a:t>
            </a:r>
            <a:r>
              <a:rPr lang="ru-RU" sz="3200" dirty="0"/>
              <a:t> </a:t>
            </a:r>
            <a:r>
              <a:rPr lang="ru-RU" sz="3200" dirty="0" err="1"/>
              <a:t>особливих</a:t>
            </a:r>
            <a:r>
              <a:rPr lang="ru-RU" sz="3200" dirty="0"/>
              <a:t> </a:t>
            </a:r>
            <a:r>
              <a:rPr lang="ru-RU" sz="3200" dirty="0" err="1"/>
              <a:t>фізичних</a:t>
            </a:r>
            <a:r>
              <a:rPr lang="ru-RU" sz="3200" dirty="0"/>
              <a:t>, </a:t>
            </a:r>
            <a:r>
              <a:rPr lang="ru-RU" sz="3200" dirty="0" err="1"/>
              <a:t>психічних</a:t>
            </a:r>
            <a:r>
              <a:rPr lang="ru-RU" sz="3200" dirty="0"/>
              <a:t> </a:t>
            </a:r>
            <a:r>
              <a:rPr lang="ru-RU" sz="3200" dirty="0" err="1"/>
              <a:t>чи</a:t>
            </a:r>
            <a:r>
              <a:rPr lang="ru-RU" sz="3200" dirty="0"/>
              <a:t> </a:t>
            </a:r>
            <a:r>
              <a:rPr lang="ru-RU" sz="3200" dirty="0" err="1"/>
              <a:t>моральних</a:t>
            </a:r>
            <a:r>
              <a:rPr lang="ru-RU" sz="3200" dirty="0"/>
              <a:t> </a:t>
            </a:r>
            <a:r>
              <a:rPr lang="ru-RU" sz="3200" dirty="0" err="1"/>
              <a:t>страждань</a:t>
            </a:r>
            <a:r>
              <a:rPr lang="ru-RU" sz="3200" dirty="0"/>
              <a:t>, а </a:t>
            </a:r>
            <a:r>
              <a:rPr lang="ru-RU" sz="3200" dirty="0" err="1"/>
              <a:t>також</a:t>
            </a:r>
            <a:r>
              <a:rPr lang="ru-RU" sz="3200" dirty="0"/>
              <a:t> </a:t>
            </a:r>
            <a:r>
              <a:rPr lang="ru-RU" sz="3200" dirty="0" err="1"/>
              <a:t>якщо</a:t>
            </a:r>
            <a:r>
              <a:rPr lang="ru-RU" sz="3200" dirty="0"/>
              <a:t> </a:t>
            </a:r>
            <a:r>
              <a:rPr lang="ru-RU" sz="3200" dirty="0" err="1"/>
              <a:t>воно</a:t>
            </a:r>
            <a:r>
              <a:rPr lang="ru-RU" sz="3200" dirty="0"/>
              <a:t> </a:t>
            </a:r>
            <a:r>
              <a:rPr lang="ru-RU" sz="3200" dirty="0" err="1"/>
              <a:t>було</a:t>
            </a:r>
            <a:r>
              <a:rPr lang="ru-RU" sz="3200" dirty="0"/>
              <a:t> </a:t>
            </a:r>
            <a:r>
              <a:rPr lang="ru-RU" sz="3200" dirty="0" err="1"/>
              <a:t>поєднане</a:t>
            </a:r>
            <a:r>
              <a:rPr lang="ru-RU" sz="3200" dirty="0"/>
              <a:t> </a:t>
            </a:r>
            <a:r>
              <a:rPr lang="ru-RU" sz="3200" dirty="0" err="1"/>
              <a:t>із</a:t>
            </a:r>
            <a:r>
              <a:rPr lang="ru-RU" sz="3200" dirty="0"/>
              <a:t> </a:t>
            </a:r>
            <a:r>
              <a:rPr lang="ru-RU" sz="3200" dirty="0" err="1"/>
              <a:t>глумлінням</a:t>
            </a:r>
            <a:r>
              <a:rPr lang="ru-RU" sz="3200" dirty="0"/>
              <a:t> над трупом </a:t>
            </a:r>
            <a:r>
              <a:rPr lang="ru-RU" sz="3200" dirty="0" err="1"/>
              <a:t>або</a:t>
            </a:r>
            <a:r>
              <a:rPr lang="ru-RU" sz="3200" dirty="0"/>
              <a:t> </a:t>
            </a:r>
            <a:r>
              <a:rPr lang="ru-RU" sz="3200" dirty="0" err="1"/>
              <a:t>вчинювалося</a:t>
            </a:r>
            <a:r>
              <a:rPr lang="ru-RU" sz="3200" dirty="0"/>
              <a:t> в </a:t>
            </a:r>
            <a:r>
              <a:rPr lang="ru-RU" sz="3200" dirty="0" err="1"/>
              <a:t>присутності</a:t>
            </a:r>
            <a:r>
              <a:rPr lang="ru-RU" sz="3200" dirty="0"/>
              <a:t> </a:t>
            </a:r>
            <a:r>
              <a:rPr lang="ru-RU" sz="3200" dirty="0" err="1"/>
              <a:t>близьких</a:t>
            </a:r>
            <a:r>
              <a:rPr lang="ru-RU" sz="3200" dirty="0"/>
              <a:t> </a:t>
            </a:r>
            <a:r>
              <a:rPr lang="ru-RU" sz="3200" dirty="0" err="1"/>
              <a:t>потерпілому</a:t>
            </a:r>
            <a:r>
              <a:rPr lang="ru-RU" sz="3200" dirty="0"/>
              <a:t> </a:t>
            </a:r>
            <a:r>
              <a:rPr lang="ru-RU" sz="3200" dirty="0" err="1"/>
              <a:t>осіб</a:t>
            </a:r>
            <a:r>
              <a:rPr lang="ru-RU" sz="3200" dirty="0"/>
              <a:t> </a:t>
            </a:r>
            <a:r>
              <a:rPr lang="ru-RU" sz="3200" dirty="0" err="1"/>
              <a:t>і</a:t>
            </a:r>
            <a:r>
              <a:rPr lang="ru-RU" sz="3200" dirty="0"/>
              <a:t> </a:t>
            </a:r>
            <a:r>
              <a:rPr lang="ru-RU" sz="3200" dirty="0" err="1"/>
              <a:t>винний</a:t>
            </a:r>
            <a:r>
              <a:rPr lang="ru-RU" sz="3200" dirty="0"/>
              <a:t> </a:t>
            </a:r>
            <a:r>
              <a:rPr lang="ru-RU" sz="3200" dirty="0" err="1"/>
              <a:t>усвідомлював</a:t>
            </a:r>
            <a:r>
              <a:rPr lang="ru-RU" sz="3200" dirty="0"/>
              <a:t>, </a:t>
            </a:r>
            <a:r>
              <a:rPr lang="ru-RU" sz="3200" dirty="0" err="1"/>
              <a:t>що</a:t>
            </a:r>
            <a:r>
              <a:rPr lang="ru-RU" sz="3200" dirty="0"/>
              <a:t> </a:t>
            </a:r>
            <a:r>
              <a:rPr lang="ru-RU" sz="3200" dirty="0" err="1"/>
              <a:t>завдає</a:t>
            </a:r>
            <a:r>
              <a:rPr lang="ru-RU" sz="3200" dirty="0"/>
              <a:t> </a:t>
            </a:r>
            <a:r>
              <a:rPr lang="ru-RU" sz="3200" dirty="0" err="1"/>
              <a:t>останнім</a:t>
            </a:r>
            <a:r>
              <a:rPr lang="ru-RU" sz="3200" dirty="0"/>
              <a:t> </a:t>
            </a:r>
            <a:r>
              <a:rPr lang="ru-RU" sz="3200" dirty="0" err="1"/>
              <a:t>особливих</a:t>
            </a:r>
            <a:r>
              <a:rPr lang="ru-RU" sz="3200" dirty="0"/>
              <a:t> </a:t>
            </a:r>
            <a:r>
              <a:rPr lang="ru-RU" sz="3200" dirty="0" err="1"/>
              <a:t>психічних</a:t>
            </a:r>
            <a:r>
              <a:rPr lang="ru-RU" sz="3200" dirty="0"/>
              <a:t> </a:t>
            </a:r>
            <a:r>
              <a:rPr lang="ru-RU" sz="3200" dirty="0" err="1"/>
              <a:t>чи</a:t>
            </a:r>
            <a:r>
              <a:rPr lang="ru-RU" sz="3200" dirty="0"/>
              <a:t> </a:t>
            </a:r>
            <a:r>
              <a:rPr lang="ru-RU" sz="3200" dirty="0" err="1"/>
              <a:t>моральних</a:t>
            </a:r>
            <a:r>
              <a:rPr lang="ru-RU" sz="3200" dirty="0"/>
              <a:t> </a:t>
            </a:r>
            <a:r>
              <a:rPr lang="ru-RU" sz="3200" dirty="0" err="1"/>
              <a:t>страждань</a:t>
            </a:r>
            <a:r>
              <a:rPr lang="ru-RU" sz="32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570186"/>
          </a:xfrm>
        </p:spPr>
        <p:txBody>
          <a:bodyPr>
            <a:noAutofit/>
          </a:bodyPr>
          <a:lstStyle/>
          <a:p>
            <a:pPr algn="just"/>
            <a:r>
              <a:rPr lang="uk-UA" sz="3200" b="1" dirty="0">
                <a:solidFill>
                  <a:schemeClr val="tx1"/>
                </a:solidFill>
              </a:rPr>
              <a:t>Умисне вбивство вчинене способом, небезпечним для життя багатьох осіб (п. 5 ч. 2 ст. 115 КК</a:t>
            </a:r>
            <a:endParaRPr lang="ru-RU" sz="3200" b="1" dirty="0">
              <a:solidFill>
                <a:schemeClr val="tx1"/>
              </a:solidFill>
            </a:endParaRPr>
          </a:p>
        </p:txBody>
      </p:sp>
      <p:sp>
        <p:nvSpPr>
          <p:cNvPr id="3" name="Содержимое 2"/>
          <p:cNvSpPr>
            <a:spLocks noGrp="1"/>
          </p:cNvSpPr>
          <p:nvPr>
            <p:ph sz="quarter" idx="1"/>
          </p:nvPr>
        </p:nvSpPr>
        <p:spPr>
          <a:xfrm>
            <a:off x="251520" y="1628800"/>
            <a:ext cx="8640960" cy="5040560"/>
          </a:xfrm>
        </p:spPr>
        <p:txBody>
          <a:bodyPr>
            <a:normAutofit/>
          </a:bodyPr>
          <a:lstStyle/>
          <a:p>
            <a:pPr marL="0" indent="0">
              <a:buNone/>
            </a:pPr>
            <a:r>
              <a:rPr lang="uk-UA" sz="3600" dirty="0"/>
              <a:t>винний свідомо застосував спосіб убивства, який є небезпечним для життя не тільки цієї особи, а й інших людей</a:t>
            </a:r>
            <a:endParaRPr lang="ru-RU" sz="3600" dirty="0"/>
          </a:p>
        </p:txBody>
      </p:sp>
      <p:pic>
        <p:nvPicPr>
          <p:cNvPr id="32770" name="Picture 2" descr="C:\Users\lenvo\Desktop\15825.jpg"/>
          <p:cNvPicPr>
            <a:picLocks noChangeAspect="1" noChangeArrowheads="1"/>
          </p:cNvPicPr>
          <p:nvPr/>
        </p:nvPicPr>
        <p:blipFill>
          <a:blip r:embed="rId2" cstate="print"/>
          <a:srcRect/>
          <a:stretch>
            <a:fillRect/>
          </a:stretch>
        </p:blipFill>
        <p:spPr bwMode="auto">
          <a:xfrm>
            <a:off x="5508104" y="4149079"/>
            <a:ext cx="3145532" cy="2097021"/>
          </a:xfrm>
          <a:prstGeom prst="rect">
            <a:avLst/>
          </a:prstGeom>
          <a:noFill/>
        </p:spPr>
      </p:pic>
      <p:pic>
        <p:nvPicPr>
          <p:cNvPr id="32772" name="Picture 4" descr="ÐÐ°ÑÑÐ¸Ð½ÐºÐ¸ Ð¿Ð¾ Ð·Ð°Ð¿ÑÐ¾ÑÑ Ð¾ÑÐºÐ¾Ð»Ð¾ÑÐ½Ð°Ñ Ð³ÑÐ°Ð½Ð°ÑÐ°"/>
          <p:cNvPicPr>
            <a:picLocks noChangeAspect="1" noChangeArrowheads="1"/>
          </p:cNvPicPr>
          <p:nvPr/>
        </p:nvPicPr>
        <p:blipFill>
          <a:blip r:embed="rId3" cstate="print"/>
          <a:srcRect/>
          <a:stretch>
            <a:fillRect/>
          </a:stretch>
        </p:blipFill>
        <p:spPr bwMode="auto">
          <a:xfrm>
            <a:off x="467544" y="4077072"/>
            <a:ext cx="3658124" cy="22177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ÐÐ°ÑÑÐ¸Ð½ÐºÐ¸ Ð¿Ð¾ Ð·Ð°Ð¿ÑÐ¾ÑÑ Ð·Ð»Ð¾ÑÐ¸Ð½Ð¸ Ð¿ÑÐ¾ÑÐ¸ Ð¶Ð¸ÑÑÑ ÑÐ° Ð·Ð´Ð¾ÑÐ¾Ð²'Ñ Ð¾ÑÐ¾Ð±Ð¸"/>
          <p:cNvPicPr>
            <a:picLocks noChangeAspect="1" noChangeArrowheads="1"/>
          </p:cNvPicPr>
          <p:nvPr/>
        </p:nvPicPr>
        <p:blipFill>
          <a:blip r:embed="rId2" cstate="print"/>
          <a:srcRect/>
          <a:stretch>
            <a:fillRect/>
          </a:stretch>
        </p:blipFill>
        <p:spPr bwMode="auto">
          <a:xfrm>
            <a:off x="3995936" y="4293096"/>
            <a:ext cx="4878710" cy="2376264"/>
          </a:xfrm>
          <a:prstGeom prst="rect">
            <a:avLst/>
          </a:prstGeom>
          <a:noFill/>
        </p:spPr>
      </p:pic>
      <p:sp>
        <p:nvSpPr>
          <p:cNvPr id="2" name="Заголовок 1"/>
          <p:cNvSpPr>
            <a:spLocks noGrp="1"/>
          </p:cNvSpPr>
          <p:nvPr>
            <p:ph type="title"/>
          </p:nvPr>
        </p:nvSpPr>
        <p:spPr/>
        <p:txBody>
          <a:bodyPr/>
          <a:lstStyle/>
          <a:p>
            <a:r>
              <a:rPr lang="uk-UA" b="1" dirty="0">
                <a:solidFill>
                  <a:schemeClr val="tx1"/>
                </a:solidFill>
              </a:rPr>
              <a:t>План</a:t>
            </a:r>
            <a:endParaRPr lang="ru-RU" b="1" dirty="0">
              <a:solidFill>
                <a:schemeClr val="tx1"/>
              </a:solidFill>
            </a:endParaRPr>
          </a:p>
        </p:txBody>
      </p:sp>
      <p:sp>
        <p:nvSpPr>
          <p:cNvPr id="3" name="Содержимое 2"/>
          <p:cNvSpPr>
            <a:spLocks noGrp="1"/>
          </p:cNvSpPr>
          <p:nvPr>
            <p:ph sz="quarter" idx="1"/>
          </p:nvPr>
        </p:nvSpPr>
        <p:spPr>
          <a:xfrm>
            <a:off x="251520" y="1340768"/>
            <a:ext cx="8435280" cy="5220072"/>
          </a:xfrm>
        </p:spPr>
        <p:txBody>
          <a:bodyPr>
            <a:normAutofit/>
          </a:bodyPr>
          <a:lstStyle/>
          <a:p>
            <a:pPr marL="514350" lvl="0" indent="-514350">
              <a:buFont typeface="+mj-lt"/>
              <a:buAutoNum type="arabicPeriod"/>
            </a:pPr>
            <a:r>
              <a:rPr lang="ru-RU" dirty="0" err="1"/>
              <a:t>Загальна</a:t>
            </a:r>
            <a:r>
              <a:rPr lang="ru-RU" dirty="0"/>
              <a:t> характеристика </a:t>
            </a:r>
            <a:r>
              <a:rPr lang="ru-RU" dirty="0" err="1"/>
              <a:t>кр</a:t>
            </a:r>
            <a:r>
              <a:rPr lang="ru-RU" dirty="0"/>
              <a:t>. пр. </a:t>
            </a:r>
            <a:r>
              <a:rPr lang="ru-RU" dirty="0" err="1"/>
              <a:t>проти</a:t>
            </a:r>
            <a:r>
              <a:rPr lang="ru-RU" dirty="0"/>
              <a:t> </a:t>
            </a:r>
            <a:r>
              <a:rPr lang="ru-RU" dirty="0" err="1"/>
              <a:t>життя</a:t>
            </a:r>
            <a:r>
              <a:rPr lang="ru-RU" dirty="0"/>
              <a:t> та здоров</a:t>
            </a:r>
            <a:r>
              <a:rPr lang="uk-UA" dirty="0"/>
              <a:t>’</a:t>
            </a:r>
            <a:r>
              <a:rPr lang="ru-RU" dirty="0"/>
              <a:t>я особи.</a:t>
            </a:r>
          </a:p>
          <a:p>
            <a:pPr marL="514350" lvl="0" indent="-514350">
              <a:buFont typeface="+mj-lt"/>
              <a:buAutoNum type="arabicPeriod"/>
            </a:pPr>
            <a:r>
              <a:rPr lang="uk-UA" dirty="0"/>
              <a:t>Умисне вбивство (ст. 115 КК).</a:t>
            </a:r>
            <a:endParaRPr lang="ru-RU" dirty="0"/>
          </a:p>
          <a:p>
            <a:pPr marL="514350" lvl="0" indent="-514350">
              <a:buFont typeface="+mj-lt"/>
              <a:buAutoNum type="arabicPeriod"/>
            </a:pPr>
            <a:r>
              <a:rPr lang="uk-UA" dirty="0"/>
              <a:t>Умисне тяжке тілесне ушкодження (ст. 121 КК).</a:t>
            </a:r>
            <a:endParaRPr lang="ru-RU" dirty="0"/>
          </a:p>
          <a:p>
            <a:pPr marL="514350" lvl="0" indent="-514350">
              <a:buFont typeface="+mj-lt"/>
              <a:buAutoNum type="arabicPeriod"/>
            </a:pPr>
            <a:r>
              <a:rPr lang="uk-UA" dirty="0"/>
              <a:t>Умисне середньої тяжкості тілесне ушкодження (ст. 122 КК)</a:t>
            </a:r>
            <a:endParaRPr lang="ru-RU" dirty="0"/>
          </a:p>
          <a:p>
            <a:pPr marL="514350" lvl="0" indent="-514350">
              <a:buFont typeface="+mj-lt"/>
              <a:buAutoNum type="arabicPeriod"/>
            </a:pPr>
            <a:r>
              <a:rPr lang="uk-UA" dirty="0"/>
              <a:t>Умисне легке тілесне ушкодження (ст. 125 КК).</a:t>
            </a:r>
            <a:endParaRPr lang="ru-RU" dirty="0"/>
          </a:p>
          <a:p>
            <a:pPr marL="514350" lvl="0" indent="-514350">
              <a:buFont typeface="+mj-lt"/>
              <a:buAutoNum type="arabicPeriod"/>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143000"/>
          </a:xfrm>
        </p:spPr>
        <p:txBody>
          <a:bodyPr>
            <a:normAutofit fontScale="90000"/>
          </a:bodyPr>
          <a:lstStyle/>
          <a:p>
            <a:r>
              <a:rPr lang="ru-RU" b="1" dirty="0" err="1">
                <a:solidFill>
                  <a:schemeClr val="tx1"/>
                </a:solidFill>
              </a:rPr>
              <a:t>Умсине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учинене</a:t>
            </a:r>
            <a:r>
              <a:rPr lang="ru-RU" b="1" dirty="0">
                <a:solidFill>
                  <a:schemeClr val="tx1"/>
                </a:solidFill>
              </a:rPr>
              <a:t> </a:t>
            </a:r>
            <a:r>
              <a:rPr lang="ru-RU" b="1" dirty="0" err="1">
                <a:solidFill>
                  <a:schemeClr val="tx1"/>
                </a:solidFill>
              </a:rPr>
              <a:t>з</a:t>
            </a:r>
            <a:r>
              <a:rPr lang="ru-RU" b="1" dirty="0">
                <a:solidFill>
                  <a:schemeClr val="tx1"/>
                </a:solidFill>
              </a:rPr>
              <a:t> </a:t>
            </a:r>
            <a:r>
              <a:rPr lang="ru-RU" b="1" dirty="0" err="1">
                <a:solidFill>
                  <a:schemeClr val="tx1"/>
                </a:solidFill>
              </a:rPr>
              <a:t>корисливих</a:t>
            </a:r>
            <a:r>
              <a:rPr lang="ru-RU" b="1" dirty="0">
                <a:solidFill>
                  <a:schemeClr val="tx1"/>
                </a:solidFill>
              </a:rPr>
              <a:t> </a:t>
            </a:r>
            <a:r>
              <a:rPr lang="ru-RU" b="1" dirty="0" err="1">
                <a:solidFill>
                  <a:schemeClr val="tx1"/>
                </a:solidFill>
              </a:rPr>
              <a:t>мотивів</a:t>
            </a:r>
            <a:r>
              <a:rPr lang="ru-RU" b="1" dirty="0">
                <a:solidFill>
                  <a:schemeClr val="tx1"/>
                </a:solidFill>
              </a:rPr>
              <a:t> (п. 6 ч. 2 ст. 115 КК)</a:t>
            </a:r>
          </a:p>
        </p:txBody>
      </p:sp>
      <p:sp>
        <p:nvSpPr>
          <p:cNvPr id="3" name="Содержимое 2"/>
          <p:cNvSpPr>
            <a:spLocks noGrp="1"/>
          </p:cNvSpPr>
          <p:nvPr>
            <p:ph sz="quarter" idx="1"/>
          </p:nvPr>
        </p:nvSpPr>
        <p:spPr>
          <a:xfrm>
            <a:off x="179512" y="1340768"/>
            <a:ext cx="8712968" cy="5328592"/>
          </a:xfr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ru-RU" sz="3600" dirty="0" err="1"/>
              <a:t>винний</a:t>
            </a:r>
            <a:r>
              <a:rPr lang="ru-RU" sz="3600" dirty="0"/>
              <a:t>, </a:t>
            </a:r>
            <a:r>
              <a:rPr lang="ru-RU" sz="3600" dirty="0" err="1"/>
              <a:t>позбавляючи</a:t>
            </a:r>
            <a:r>
              <a:rPr lang="ru-RU" sz="3600" dirty="0"/>
              <a:t> </a:t>
            </a:r>
            <a:r>
              <a:rPr lang="ru-RU" sz="3600" dirty="0" err="1"/>
              <a:t>життя</a:t>
            </a:r>
            <a:r>
              <a:rPr lang="ru-RU" sz="3600" dirty="0"/>
              <a:t> </a:t>
            </a:r>
            <a:r>
              <a:rPr lang="ru-RU" sz="3600" dirty="0" err="1"/>
              <a:t>потерпілого</a:t>
            </a:r>
            <a:r>
              <a:rPr lang="ru-RU" sz="3600" dirty="0"/>
              <a:t>, </a:t>
            </a:r>
            <a:r>
              <a:rPr lang="ru-RU" sz="3600" dirty="0" err="1"/>
              <a:t>бажав</a:t>
            </a:r>
            <a:r>
              <a:rPr lang="ru-RU" sz="3600" dirty="0"/>
              <a:t> </a:t>
            </a:r>
            <a:r>
              <a:rPr lang="ru-RU" sz="3600" dirty="0" err="1"/>
              <a:t>одержати</a:t>
            </a:r>
            <a:r>
              <a:rPr lang="ru-RU" sz="3600" dirty="0"/>
              <a:t> у </a:t>
            </a:r>
            <a:r>
              <a:rPr lang="ru-RU" sz="3600" dirty="0" err="1"/>
              <a:t>зв'язку</a:t>
            </a:r>
            <a:r>
              <a:rPr lang="ru-RU" sz="3600" dirty="0"/>
              <a:t> </a:t>
            </a:r>
            <a:r>
              <a:rPr lang="ru-RU" sz="3600" dirty="0" err="1"/>
              <a:t>з</a:t>
            </a:r>
            <a:r>
              <a:rPr lang="ru-RU" sz="3600" dirty="0"/>
              <a:t> </a:t>
            </a:r>
            <a:r>
              <a:rPr lang="ru-RU" sz="3600" dirty="0" err="1"/>
              <a:t>цим</a:t>
            </a:r>
            <a:r>
              <a:rPr lang="ru-RU" sz="3600" dirty="0"/>
              <a:t> </a:t>
            </a:r>
            <a:r>
              <a:rPr lang="ru-RU" sz="3600" dirty="0" err="1"/>
              <a:t>матеріальні</a:t>
            </a:r>
            <a:r>
              <a:rPr lang="ru-RU" sz="3600" dirty="0"/>
              <a:t> блага для себе </a:t>
            </a:r>
            <a:r>
              <a:rPr lang="ru-RU" sz="3600" dirty="0" err="1"/>
              <a:t>або</a:t>
            </a:r>
            <a:r>
              <a:rPr lang="ru-RU" sz="3600" dirty="0"/>
              <a:t> </a:t>
            </a:r>
            <a:r>
              <a:rPr lang="ru-RU" sz="3600" dirty="0" err="1"/>
              <a:t>інших</a:t>
            </a:r>
            <a:r>
              <a:rPr lang="ru-RU" sz="3600" dirty="0"/>
              <a:t> </a:t>
            </a:r>
            <a:r>
              <a:rPr lang="ru-RU" sz="3600" dirty="0" err="1"/>
              <a:t>осіб</a:t>
            </a:r>
            <a:r>
              <a:rPr lang="ru-RU" sz="3600" dirty="0"/>
              <a:t> (</a:t>
            </a:r>
            <a:r>
              <a:rPr lang="ru-RU" sz="3600" dirty="0" err="1"/>
              <a:t>заволодіти</a:t>
            </a:r>
            <a:r>
              <a:rPr lang="ru-RU" sz="3600" dirty="0"/>
              <a:t> </a:t>
            </a:r>
            <a:r>
              <a:rPr lang="ru-RU" sz="3600" dirty="0" err="1"/>
              <a:t>грошима</a:t>
            </a:r>
            <a:r>
              <a:rPr lang="ru-RU" sz="3600" dirty="0"/>
              <a:t>, </a:t>
            </a:r>
            <a:r>
              <a:rPr lang="ru-RU" sz="3600" dirty="0" err="1"/>
              <a:t>майном</a:t>
            </a:r>
            <a:r>
              <a:rPr lang="ru-RU" sz="3600" dirty="0"/>
              <a:t> </a:t>
            </a:r>
            <a:r>
              <a:rPr lang="ru-RU" sz="3600" dirty="0" err="1"/>
              <a:t>тощо</a:t>
            </a:r>
            <a:r>
              <a:rPr lang="ru-RU" sz="3600" dirty="0"/>
              <a:t>), </a:t>
            </a:r>
            <a:r>
              <a:rPr lang="ru-RU" sz="3600" dirty="0" err="1"/>
              <a:t>одержати</a:t>
            </a:r>
            <a:r>
              <a:rPr lang="ru-RU" sz="3600" dirty="0"/>
              <a:t> </a:t>
            </a:r>
            <a:r>
              <a:rPr lang="ru-RU" sz="3600" dirty="0" err="1"/>
              <a:t>чи</a:t>
            </a:r>
            <a:r>
              <a:rPr lang="ru-RU" sz="3600" dirty="0"/>
              <a:t> </a:t>
            </a:r>
            <a:r>
              <a:rPr lang="ru-RU" sz="3600" dirty="0" err="1"/>
              <a:t>зберегти</a:t>
            </a:r>
            <a:r>
              <a:rPr lang="ru-RU" sz="3600" dirty="0"/>
              <a:t> </a:t>
            </a:r>
            <a:r>
              <a:rPr lang="ru-RU" sz="3600" dirty="0" err="1"/>
              <a:t>певні</a:t>
            </a:r>
            <a:r>
              <a:rPr lang="ru-RU" sz="3600" dirty="0"/>
              <a:t> </a:t>
            </a:r>
            <a:r>
              <a:rPr lang="ru-RU" sz="3600" dirty="0" err="1"/>
              <a:t>майнові</a:t>
            </a:r>
            <a:r>
              <a:rPr lang="ru-RU" sz="3600" dirty="0"/>
              <a:t> права, </a:t>
            </a:r>
            <a:r>
              <a:rPr lang="ru-RU" sz="3600" dirty="0" err="1"/>
              <a:t>уникнути</a:t>
            </a:r>
            <a:r>
              <a:rPr lang="ru-RU" sz="3600" dirty="0"/>
              <a:t> </a:t>
            </a:r>
            <a:r>
              <a:rPr lang="ru-RU" sz="3600" dirty="0" err="1"/>
              <a:t>матеріальних</a:t>
            </a:r>
            <a:r>
              <a:rPr lang="ru-RU" sz="3600" dirty="0"/>
              <a:t> </a:t>
            </a:r>
            <a:r>
              <a:rPr lang="ru-RU" sz="3600" dirty="0" err="1"/>
              <a:t>витрат</a:t>
            </a:r>
            <a:r>
              <a:rPr lang="ru-RU" sz="3600" dirty="0"/>
              <a:t> </a:t>
            </a:r>
            <a:r>
              <a:rPr lang="ru-RU" sz="3600" dirty="0" err="1"/>
              <a:t>чи</a:t>
            </a:r>
            <a:r>
              <a:rPr lang="ru-RU" sz="3600" dirty="0"/>
              <a:t> </a:t>
            </a:r>
            <a:r>
              <a:rPr lang="ru-RU" sz="3600" dirty="0" err="1"/>
              <a:t>обов'язків</a:t>
            </a:r>
            <a:r>
              <a:rPr lang="ru-RU" sz="3600" dirty="0"/>
              <a:t> </a:t>
            </a:r>
            <a:r>
              <a:rPr lang="ru-RU" sz="3600" dirty="0" err="1"/>
              <a:t>одержати</a:t>
            </a:r>
            <a:r>
              <a:rPr lang="ru-RU" sz="3600" dirty="0"/>
              <a:t> </a:t>
            </a:r>
            <a:r>
              <a:rPr lang="ru-RU" sz="3600" dirty="0" err="1"/>
              <a:t>спадщину</a:t>
            </a:r>
            <a:r>
              <a:rPr lang="ru-RU" sz="3600" dirty="0"/>
              <a:t>, </a:t>
            </a:r>
            <a:r>
              <a:rPr lang="ru-RU" sz="3600" dirty="0" err="1"/>
              <a:t>позбавитися</a:t>
            </a:r>
            <a:r>
              <a:rPr lang="ru-RU" sz="3600" dirty="0"/>
              <a:t> боргу, </a:t>
            </a:r>
            <a:r>
              <a:rPr lang="ru-RU" sz="3600" dirty="0" err="1"/>
              <a:t>звільнитися</a:t>
            </a:r>
            <a:r>
              <a:rPr lang="ru-RU" sz="3600" dirty="0"/>
              <a:t> від платежу </a:t>
            </a:r>
            <a:r>
              <a:rPr lang="ru-RU" sz="3600" dirty="0" err="1"/>
              <a:t>тощо</a:t>
            </a:r>
            <a:r>
              <a:rPr lang="ru-RU" sz="3600" dirty="0"/>
              <a:t>) </a:t>
            </a:r>
            <a:r>
              <a:rPr lang="ru-RU" sz="3600" dirty="0" err="1"/>
              <a:t>або</a:t>
            </a:r>
            <a:r>
              <a:rPr lang="ru-RU" sz="3600" dirty="0"/>
              <a:t> </a:t>
            </a:r>
            <a:r>
              <a:rPr lang="ru-RU" sz="3600" dirty="0" err="1"/>
              <a:t>досягти</a:t>
            </a:r>
            <a:r>
              <a:rPr lang="ru-RU" sz="3600" dirty="0"/>
              <a:t> </a:t>
            </a:r>
            <a:r>
              <a:rPr lang="ru-RU" sz="3600" dirty="0" err="1"/>
              <a:t>іншої</a:t>
            </a:r>
            <a:r>
              <a:rPr lang="ru-RU" sz="3600" dirty="0"/>
              <a:t> </a:t>
            </a:r>
            <a:r>
              <a:rPr lang="ru-RU" sz="3600" dirty="0" err="1"/>
              <a:t>матеріальної</a:t>
            </a:r>
            <a:r>
              <a:rPr lang="ru-RU" sz="3600" dirty="0"/>
              <a:t> </a:t>
            </a:r>
            <a:r>
              <a:rPr lang="ru-RU" sz="3600" dirty="0" err="1"/>
              <a:t>вигоди</a:t>
            </a:r>
            <a:r>
              <a:rPr lang="ru-RU"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txBody>
          <a:bodyPr>
            <a:normAutofit fontScale="90000"/>
          </a:bodyPr>
          <a:lstStyle/>
          <a:p>
            <a:r>
              <a:rPr lang="uk-UA" dirty="0">
                <a:solidFill>
                  <a:schemeClr val="tx1"/>
                </a:solidFill>
              </a:rPr>
              <a:t>Умисне вбивство з хуліганських мотивів (п. 7 ч. 2 ст. 115 КК)</a:t>
            </a:r>
            <a:endParaRPr lang="ru-RU" dirty="0">
              <a:solidFill>
                <a:schemeClr val="tx1"/>
              </a:solidFill>
            </a:endParaRPr>
          </a:p>
        </p:txBody>
      </p:sp>
      <p:sp>
        <p:nvSpPr>
          <p:cNvPr id="3" name="Содержимое 2"/>
          <p:cNvSpPr>
            <a:spLocks noGrp="1"/>
          </p:cNvSpPr>
          <p:nvPr>
            <p:ph sz="quarter" idx="1"/>
          </p:nvPr>
        </p:nvSpPr>
        <p:spPr>
          <a:xfrm>
            <a:off x="107504" y="1268760"/>
            <a:ext cx="8928992" cy="4572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ru-RU" sz="3600" dirty="0" err="1"/>
              <a:t>винний</a:t>
            </a:r>
            <a:r>
              <a:rPr lang="ru-RU" sz="3600" dirty="0"/>
              <a:t> </a:t>
            </a:r>
            <a:r>
              <a:rPr lang="ru-RU" sz="3600" dirty="0" err="1"/>
              <a:t>позбавляє</a:t>
            </a:r>
            <a:r>
              <a:rPr lang="ru-RU" sz="3600" dirty="0"/>
              <a:t> </a:t>
            </a:r>
            <a:r>
              <a:rPr lang="ru-RU" sz="3600" dirty="0" err="1"/>
              <a:t>іншу</a:t>
            </a:r>
            <a:r>
              <a:rPr lang="ru-RU" sz="3600" dirty="0"/>
              <a:t> особу </a:t>
            </a:r>
            <a:r>
              <a:rPr lang="ru-RU" sz="3600" dirty="0" err="1"/>
              <a:t>життя</a:t>
            </a:r>
            <a:r>
              <a:rPr lang="ru-RU" sz="3600" dirty="0"/>
              <a:t> </a:t>
            </a:r>
            <a:r>
              <a:rPr lang="ru-RU" sz="3600" dirty="0" err="1"/>
              <a:t>внаслідок</a:t>
            </a:r>
            <a:r>
              <a:rPr lang="ru-RU" sz="3600" dirty="0"/>
              <a:t> </a:t>
            </a:r>
            <a:r>
              <a:rPr lang="ru-RU" sz="3600" dirty="0" err="1"/>
              <a:t>явної</a:t>
            </a:r>
            <a:r>
              <a:rPr lang="ru-RU" sz="3600" dirty="0"/>
              <a:t> </a:t>
            </a:r>
            <a:r>
              <a:rPr lang="ru-RU" sz="3600" dirty="0" err="1"/>
              <a:t>неповаги</a:t>
            </a:r>
            <a:r>
              <a:rPr lang="ru-RU" sz="3600" dirty="0"/>
              <a:t> до </a:t>
            </a:r>
            <a:r>
              <a:rPr lang="ru-RU" sz="3600" dirty="0" err="1"/>
              <a:t>суспільства</a:t>
            </a:r>
            <a:r>
              <a:rPr lang="ru-RU" sz="3600" dirty="0"/>
              <a:t>, </a:t>
            </a:r>
            <a:r>
              <a:rPr lang="ru-RU" sz="3600" dirty="0" err="1"/>
              <a:t>нехтування</a:t>
            </a:r>
            <a:r>
              <a:rPr lang="ru-RU" sz="3600" dirty="0"/>
              <a:t> </a:t>
            </a:r>
            <a:r>
              <a:rPr lang="ru-RU" sz="3600" dirty="0" err="1"/>
              <a:t>загальнолюдськими</a:t>
            </a:r>
            <a:r>
              <a:rPr lang="ru-RU" sz="3600" dirty="0"/>
              <a:t> правилами </a:t>
            </a:r>
            <a:r>
              <a:rPr lang="ru-RU" sz="3600" dirty="0" err="1"/>
              <a:t>співжиття</a:t>
            </a:r>
            <a:r>
              <a:rPr lang="ru-RU" sz="3600" dirty="0"/>
              <a:t> </a:t>
            </a:r>
            <a:r>
              <a:rPr lang="ru-RU" sz="3600" dirty="0" err="1"/>
              <a:t>і</a:t>
            </a:r>
            <a:r>
              <a:rPr lang="ru-RU" sz="3600" dirty="0"/>
              <a:t> нормами </a:t>
            </a:r>
            <a:r>
              <a:rPr lang="ru-RU" sz="3600" dirty="0" err="1"/>
              <a:t>моралі</a:t>
            </a:r>
            <a:r>
              <a:rPr lang="ru-RU" sz="3600" dirty="0"/>
              <a:t>, а так само без </a:t>
            </a:r>
            <a:r>
              <a:rPr lang="ru-RU" sz="3600" dirty="0" err="1"/>
              <a:t>будь-якої</a:t>
            </a:r>
            <a:r>
              <a:rPr lang="ru-RU" sz="3600" dirty="0"/>
              <a:t> причини </a:t>
            </a:r>
            <a:r>
              <a:rPr lang="ru-RU" sz="3600" dirty="0" err="1"/>
              <a:t>чи</a:t>
            </a:r>
            <a:r>
              <a:rPr lang="ru-RU" sz="3600" dirty="0"/>
              <a:t> </a:t>
            </a:r>
            <a:r>
              <a:rPr lang="ru-RU" sz="3600" dirty="0" err="1"/>
              <a:t>з</a:t>
            </a:r>
            <a:r>
              <a:rPr lang="ru-RU" sz="3600" dirty="0"/>
              <a:t> </a:t>
            </a:r>
            <a:r>
              <a:rPr lang="ru-RU" sz="3600" dirty="0" err="1"/>
              <a:t>використанням</a:t>
            </a:r>
            <a:r>
              <a:rPr lang="ru-RU" sz="3600" dirty="0"/>
              <a:t> </a:t>
            </a:r>
            <a:r>
              <a:rPr lang="ru-RU" sz="3600" dirty="0" err="1"/>
              <a:t>малозначного</a:t>
            </a:r>
            <a:r>
              <a:rPr lang="ru-RU" sz="3600" dirty="0"/>
              <a:t> приводу</a:t>
            </a:r>
          </a:p>
        </p:txBody>
      </p:sp>
      <p:pic>
        <p:nvPicPr>
          <p:cNvPr id="33794" name="Picture 2" descr="C:\Users\lenvo\Desktop\BRhhWGdK4o4.jpg"/>
          <p:cNvPicPr>
            <a:picLocks noChangeAspect="1" noChangeArrowheads="1"/>
          </p:cNvPicPr>
          <p:nvPr/>
        </p:nvPicPr>
        <p:blipFill>
          <a:blip r:embed="rId2" cstate="print"/>
          <a:srcRect/>
          <a:stretch>
            <a:fillRect/>
          </a:stretch>
        </p:blipFill>
        <p:spPr bwMode="auto">
          <a:xfrm>
            <a:off x="6444208" y="4653136"/>
            <a:ext cx="2540000" cy="21158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2448272"/>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особи </a:t>
            </a:r>
            <a:r>
              <a:rPr lang="ru-RU" b="1" dirty="0" err="1">
                <a:solidFill>
                  <a:schemeClr val="tx1"/>
                </a:solidFill>
              </a:rPr>
              <a:t>чи</a:t>
            </a:r>
            <a:r>
              <a:rPr lang="ru-RU" b="1" dirty="0">
                <a:solidFill>
                  <a:schemeClr val="tx1"/>
                </a:solidFill>
              </a:rPr>
              <a:t> </a:t>
            </a:r>
            <a:r>
              <a:rPr lang="ru-RU" b="1" dirty="0" err="1">
                <a:solidFill>
                  <a:schemeClr val="tx1"/>
                </a:solidFill>
              </a:rPr>
              <a:t>її</a:t>
            </a:r>
            <a:r>
              <a:rPr lang="ru-RU" b="1" dirty="0">
                <a:solidFill>
                  <a:schemeClr val="tx1"/>
                </a:solidFill>
              </a:rPr>
              <a:t> </a:t>
            </a:r>
            <a:r>
              <a:rPr lang="ru-RU" b="1" dirty="0" err="1">
                <a:solidFill>
                  <a:schemeClr val="tx1"/>
                </a:solidFill>
              </a:rPr>
              <a:t>близького</a:t>
            </a:r>
            <a:r>
              <a:rPr lang="ru-RU" b="1" dirty="0">
                <a:solidFill>
                  <a:schemeClr val="tx1"/>
                </a:solidFill>
              </a:rPr>
              <a:t> родича у </a:t>
            </a:r>
            <a:r>
              <a:rPr lang="ru-RU" b="1" dirty="0" err="1">
                <a:solidFill>
                  <a:schemeClr val="tx1"/>
                </a:solidFill>
              </a:rPr>
              <a:t>зв'язку</a:t>
            </a:r>
            <a:r>
              <a:rPr lang="ru-RU" b="1" dirty="0">
                <a:solidFill>
                  <a:schemeClr val="tx1"/>
                </a:solidFill>
              </a:rPr>
              <a:t> </a:t>
            </a:r>
            <a:r>
              <a:rPr lang="ru-RU" b="1" dirty="0" err="1">
                <a:solidFill>
                  <a:schemeClr val="tx1"/>
                </a:solidFill>
              </a:rPr>
              <a:t>з</a:t>
            </a:r>
            <a:r>
              <a:rPr lang="ru-RU" b="1" dirty="0">
                <a:solidFill>
                  <a:schemeClr val="tx1"/>
                </a:solidFill>
              </a:rPr>
              <a:t> </a:t>
            </a:r>
            <a:r>
              <a:rPr lang="ru-RU" b="1" dirty="0" err="1">
                <a:solidFill>
                  <a:schemeClr val="tx1"/>
                </a:solidFill>
              </a:rPr>
              <a:t>виконанням</a:t>
            </a:r>
            <a:r>
              <a:rPr lang="ru-RU" b="1" dirty="0">
                <a:solidFill>
                  <a:schemeClr val="tx1"/>
                </a:solidFill>
              </a:rPr>
              <a:t> </a:t>
            </a:r>
            <a:r>
              <a:rPr lang="ru-RU" b="1" dirty="0" err="1">
                <a:solidFill>
                  <a:schemeClr val="tx1"/>
                </a:solidFill>
              </a:rPr>
              <a:t>цією</a:t>
            </a:r>
            <a:r>
              <a:rPr lang="ru-RU" b="1" dirty="0">
                <a:solidFill>
                  <a:schemeClr val="tx1"/>
                </a:solidFill>
              </a:rPr>
              <a:t> особою </a:t>
            </a:r>
            <a:r>
              <a:rPr lang="ru-RU" b="1" dirty="0" err="1">
                <a:solidFill>
                  <a:schemeClr val="tx1"/>
                </a:solidFill>
              </a:rPr>
              <a:t>службового</a:t>
            </a:r>
            <a:r>
              <a:rPr lang="ru-RU" b="1" dirty="0">
                <a:solidFill>
                  <a:schemeClr val="tx1"/>
                </a:solidFill>
              </a:rPr>
              <a:t> </a:t>
            </a:r>
            <a:r>
              <a:rPr lang="ru-RU" b="1" dirty="0" err="1">
                <a:solidFill>
                  <a:schemeClr val="tx1"/>
                </a:solidFill>
              </a:rPr>
              <a:t>або</a:t>
            </a:r>
            <a:r>
              <a:rPr lang="ru-RU" b="1" dirty="0">
                <a:solidFill>
                  <a:schemeClr val="tx1"/>
                </a:solidFill>
              </a:rPr>
              <a:t> </a:t>
            </a:r>
            <a:r>
              <a:rPr lang="ru-RU" b="1" dirty="0" err="1">
                <a:solidFill>
                  <a:schemeClr val="tx1"/>
                </a:solidFill>
              </a:rPr>
              <a:t>громадського</a:t>
            </a:r>
            <a:r>
              <a:rPr lang="ru-RU" b="1" dirty="0">
                <a:solidFill>
                  <a:schemeClr val="tx1"/>
                </a:solidFill>
              </a:rPr>
              <a:t> </a:t>
            </a:r>
            <a:r>
              <a:rPr lang="ru-RU" b="1" dirty="0" err="1">
                <a:solidFill>
                  <a:schemeClr val="tx1"/>
                </a:solidFill>
              </a:rPr>
              <a:t>обов'язку</a:t>
            </a:r>
            <a:r>
              <a:rPr lang="ru-RU" b="1" dirty="0">
                <a:solidFill>
                  <a:schemeClr val="tx1"/>
                </a:solidFill>
              </a:rPr>
              <a:t> (п. 8 ч. 2 ст. 115)</a:t>
            </a:r>
          </a:p>
        </p:txBody>
      </p:sp>
      <p:sp>
        <p:nvSpPr>
          <p:cNvPr id="3" name="Содержимое 2"/>
          <p:cNvSpPr>
            <a:spLocks noGrp="1"/>
          </p:cNvSpPr>
          <p:nvPr>
            <p:ph sz="quarter" idx="1"/>
          </p:nvPr>
        </p:nvSpPr>
        <p:spPr>
          <a:xfrm>
            <a:off x="251520" y="2564904"/>
            <a:ext cx="8640960" cy="4104456"/>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ru-RU" sz="3200" dirty="0" err="1"/>
              <a:t>Кр</a:t>
            </a:r>
            <a:r>
              <a:rPr lang="ru-RU" sz="3200" dirty="0"/>
              <a:t>. пр. вчинено </a:t>
            </a:r>
            <a:r>
              <a:rPr lang="ru-RU" sz="3200" dirty="0" err="1"/>
              <a:t>з</a:t>
            </a:r>
            <a:r>
              <a:rPr lang="ru-RU" sz="3200" dirty="0"/>
              <a:t> метою не </a:t>
            </a:r>
            <a:r>
              <a:rPr lang="ru-RU" sz="3200" dirty="0" err="1"/>
              <a:t>допустити</a:t>
            </a:r>
            <a:r>
              <a:rPr lang="ru-RU" sz="3200" dirty="0"/>
              <a:t> </a:t>
            </a:r>
            <a:r>
              <a:rPr lang="ru-RU" sz="3200" dirty="0" err="1"/>
              <a:t>чи</a:t>
            </a:r>
            <a:r>
              <a:rPr lang="ru-RU" sz="3200" b="1" dirty="0"/>
              <a:t> </a:t>
            </a:r>
            <a:r>
              <a:rPr lang="ru-RU" sz="3200" dirty="0" err="1"/>
              <a:t>перепинити</a:t>
            </a:r>
            <a:r>
              <a:rPr lang="ru-RU" sz="3200" dirty="0"/>
              <a:t> </a:t>
            </a:r>
            <a:r>
              <a:rPr lang="ru-RU" sz="3200" dirty="0" err="1"/>
              <a:t>правомірну</a:t>
            </a:r>
            <a:r>
              <a:rPr lang="ru-RU" sz="3200" dirty="0"/>
              <a:t> </a:t>
            </a:r>
            <a:r>
              <a:rPr lang="ru-RU" sz="3200" dirty="0" err="1"/>
              <a:t>діяльність</a:t>
            </a:r>
            <a:r>
              <a:rPr lang="ru-RU" sz="3200" dirty="0"/>
              <a:t> </a:t>
            </a:r>
            <a:r>
              <a:rPr lang="ru-RU" sz="3200" dirty="0" err="1"/>
              <a:t>потерпілого</a:t>
            </a:r>
            <a:r>
              <a:rPr lang="ru-RU" sz="3200" dirty="0"/>
              <a:t> у </a:t>
            </a:r>
            <a:r>
              <a:rPr lang="ru-RU" sz="3200" dirty="0" err="1"/>
              <a:t>зв'язку</a:t>
            </a:r>
            <a:r>
              <a:rPr lang="ru-RU" sz="3200" dirty="0"/>
              <a:t> з </a:t>
            </a:r>
            <a:r>
              <a:rPr lang="ru-RU" sz="3200" dirty="0" err="1"/>
              <a:t>виконанням</a:t>
            </a:r>
            <a:r>
              <a:rPr lang="ru-RU" sz="3200" dirty="0"/>
              <a:t> ним</a:t>
            </a:r>
            <a:r>
              <a:rPr lang="ru-RU" sz="3200" b="1" dirty="0"/>
              <a:t> </a:t>
            </a:r>
            <a:r>
              <a:rPr lang="ru-RU" sz="3200" dirty="0" err="1"/>
              <a:t>зазначеного</a:t>
            </a:r>
            <a:r>
              <a:rPr lang="ru-RU" sz="3200" dirty="0"/>
              <a:t> </a:t>
            </a:r>
            <a:r>
              <a:rPr lang="ru-RU" sz="3200" dirty="0" err="1"/>
              <a:t>обов'язку</a:t>
            </a:r>
            <a:r>
              <a:rPr lang="ru-RU" sz="3200" dirty="0"/>
              <a:t>, </a:t>
            </a:r>
            <a:r>
              <a:rPr lang="ru-RU" sz="3200" dirty="0" err="1"/>
              <a:t>змінити</a:t>
            </a:r>
            <a:r>
              <a:rPr lang="ru-RU" sz="3200" dirty="0"/>
              <a:t> характер </a:t>
            </a:r>
            <a:r>
              <a:rPr lang="ru-RU" sz="3200" dirty="0" err="1"/>
              <a:t>останньої</a:t>
            </a:r>
            <a:r>
              <a:rPr lang="ru-RU" sz="3200" dirty="0"/>
              <a:t>, а так само з </a:t>
            </a:r>
            <a:r>
              <a:rPr lang="ru-RU" sz="3200" dirty="0" err="1"/>
              <a:t>мотивів</a:t>
            </a:r>
            <a:r>
              <a:rPr lang="ru-RU" sz="3200" dirty="0"/>
              <a:t> </a:t>
            </a:r>
            <a:r>
              <a:rPr lang="ru-RU" sz="3200" dirty="0" err="1"/>
              <a:t>помсти</a:t>
            </a:r>
            <a:r>
              <a:rPr lang="ru-RU" sz="3200" b="1" dirty="0"/>
              <a:t> </a:t>
            </a:r>
            <a:r>
              <a:rPr lang="ru-RU" sz="3200" dirty="0"/>
              <a:t>за </a:t>
            </a:r>
            <a:r>
              <a:rPr lang="ru-RU" sz="3200" dirty="0" err="1"/>
              <a:t>неї</a:t>
            </a:r>
            <a:r>
              <a:rPr lang="ru-RU" sz="3200" dirty="0"/>
              <a:t> </a:t>
            </a:r>
            <a:r>
              <a:rPr lang="ru-RU" sz="3200" dirty="0" err="1"/>
              <a:t>незалежно</a:t>
            </a:r>
            <a:r>
              <a:rPr lang="ru-RU" sz="3200" dirty="0"/>
              <a:t> від часу, </a:t>
            </a:r>
            <a:r>
              <a:rPr lang="ru-RU" sz="3200" dirty="0" err="1"/>
              <a:t>що</a:t>
            </a:r>
            <a:r>
              <a:rPr lang="ru-RU" sz="3200" dirty="0"/>
              <a:t> минув з моменту </a:t>
            </a:r>
            <a:r>
              <a:rPr lang="ru-RU" sz="3200" dirty="0" err="1"/>
              <a:t>виконання</a:t>
            </a:r>
            <a:r>
              <a:rPr lang="ru-RU" sz="3200" dirty="0"/>
              <a:t> </a:t>
            </a:r>
            <a:r>
              <a:rPr lang="ru-RU" sz="3200" dirty="0" err="1"/>
              <a:t>потерпілим</a:t>
            </a:r>
            <a:r>
              <a:rPr lang="ru-RU" sz="3200" dirty="0"/>
              <a:t> </a:t>
            </a:r>
            <a:r>
              <a:rPr lang="ru-RU" sz="3200" dirty="0" err="1"/>
              <a:t>своїх</a:t>
            </a:r>
            <a:r>
              <a:rPr lang="ru-RU" sz="3200" b="1" dirty="0"/>
              <a:t> </a:t>
            </a:r>
            <a:r>
              <a:rPr lang="ru-RU" sz="3200" dirty="0" err="1"/>
              <a:t>обов'язків</a:t>
            </a:r>
            <a:r>
              <a:rPr lang="ru-RU" sz="3200" dirty="0"/>
              <a:t> до </a:t>
            </a:r>
            <a:r>
              <a:rPr lang="ru-RU" sz="3200" dirty="0" err="1"/>
              <a:t>вбивства</a:t>
            </a:r>
            <a:r>
              <a:rPr lang="ru-RU" sz="32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1584176"/>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з метою </a:t>
            </a:r>
            <a:r>
              <a:rPr lang="ru-RU" b="1" dirty="0" err="1">
                <a:solidFill>
                  <a:schemeClr val="tx1"/>
                </a:solidFill>
              </a:rPr>
              <a:t>приховати</a:t>
            </a:r>
            <a:r>
              <a:rPr lang="ru-RU" b="1" dirty="0">
                <a:solidFill>
                  <a:schemeClr val="tx1"/>
                </a:solidFill>
              </a:rPr>
              <a:t> </a:t>
            </a:r>
            <a:r>
              <a:rPr lang="ru-RU" b="1" dirty="0" err="1">
                <a:solidFill>
                  <a:schemeClr val="tx1"/>
                </a:solidFill>
              </a:rPr>
              <a:t>інше</a:t>
            </a:r>
            <a:r>
              <a:rPr lang="ru-RU" b="1" dirty="0">
                <a:solidFill>
                  <a:schemeClr val="tx1"/>
                </a:solidFill>
              </a:rPr>
              <a:t> </a:t>
            </a:r>
            <a:r>
              <a:rPr lang="ru-RU" b="1" dirty="0" err="1">
                <a:solidFill>
                  <a:schemeClr val="tx1"/>
                </a:solidFill>
              </a:rPr>
              <a:t>кр</a:t>
            </a:r>
            <a:r>
              <a:rPr lang="ru-RU" b="1" dirty="0">
                <a:solidFill>
                  <a:schemeClr val="tx1"/>
                </a:solidFill>
              </a:rPr>
              <a:t>. пр. </a:t>
            </a:r>
            <a:r>
              <a:rPr lang="ru-RU" b="1" dirty="0" err="1">
                <a:solidFill>
                  <a:schemeClr val="tx1"/>
                </a:solidFill>
              </a:rPr>
              <a:t>або</a:t>
            </a:r>
            <a:r>
              <a:rPr lang="ru-RU" b="1" dirty="0">
                <a:solidFill>
                  <a:schemeClr val="tx1"/>
                </a:solidFill>
              </a:rPr>
              <a:t> </a:t>
            </a:r>
            <a:r>
              <a:rPr lang="ru-RU" b="1" dirty="0" err="1">
                <a:solidFill>
                  <a:schemeClr val="tx1"/>
                </a:solidFill>
              </a:rPr>
              <a:t>полегшити</a:t>
            </a:r>
            <a:r>
              <a:rPr lang="ru-RU" b="1" dirty="0">
                <a:solidFill>
                  <a:schemeClr val="tx1"/>
                </a:solidFill>
              </a:rPr>
              <a:t> </a:t>
            </a:r>
            <a:r>
              <a:rPr lang="ru-RU" b="1" dirty="0" err="1">
                <a:solidFill>
                  <a:schemeClr val="tx1"/>
                </a:solidFill>
              </a:rPr>
              <a:t>його</a:t>
            </a:r>
            <a:r>
              <a:rPr lang="ru-RU" b="1" dirty="0">
                <a:solidFill>
                  <a:schemeClr val="tx1"/>
                </a:solidFill>
              </a:rPr>
              <a:t> </a:t>
            </a:r>
            <a:r>
              <a:rPr lang="ru-RU" b="1" dirty="0" err="1">
                <a:solidFill>
                  <a:schemeClr val="tx1"/>
                </a:solidFill>
              </a:rPr>
              <a:t>вчинення</a:t>
            </a:r>
            <a:r>
              <a:rPr lang="ru-RU" b="1" dirty="0">
                <a:solidFill>
                  <a:schemeClr val="tx1"/>
                </a:solidFill>
              </a:rPr>
              <a:t> </a:t>
            </a:r>
            <a:r>
              <a:rPr lang="uk-UA" b="1" dirty="0">
                <a:solidFill>
                  <a:schemeClr val="tx1"/>
                </a:solidFill>
              </a:rPr>
              <a:t>(п. 9 ч. 2 ст. 115)</a:t>
            </a:r>
            <a:endParaRPr lang="ru-RU" dirty="0">
              <a:solidFill>
                <a:schemeClr val="tx1"/>
              </a:solidFill>
            </a:endParaRPr>
          </a:p>
        </p:txBody>
      </p:sp>
      <p:sp>
        <p:nvSpPr>
          <p:cNvPr id="3" name="Содержимое 2"/>
          <p:cNvSpPr>
            <a:spLocks noGrp="1"/>
          </p:cNvSpPr>
          <p:nvPr>
            <p:ph sz="quarter" idx="1"/>
          </p:nvPr>
        </p:nvSpPr>
        <p:spPr>
          <a:xfrm>
            <a:off x="251520" y="1628800"/>
            <a:ext cx="8435280" cy="4968552"/>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ru-RU" sz="3200" dirty="0"/>
              <a:t>Для</a:t>
            </a:r>
            <a:r>
              <a:rPr lang="ru-RU" sz="3200" b="1" dirty="0"/>
              <a:t> </a:t>
            </a:r>
            <a:r>
              <a:rPr lang="ru-RU" sz="3200" dirty="0" err="1"/>
              <a:t>кваліфікації</a:t>
            </a:r>
            <a:r>
              <a:rPr lang="ru-RU" sz="3200" dirty="0"/>
              <a:t> </a:t>
            </a:r>
            <a:r>
              <a:rPr lang="ru-RU" sz="3200" dirty="0" err="1"/>
              <a:t>умисного</a:t>
            </a:r>
            <a:r>
              <a:rPr lang="ru-RU" sz="3200" dirty="0"/>
              <a:t> </a:t>
            </a:r>
            <a:r>
              <a:rPr lang="ru-RU" sz="3200" dirty="0" err="1"/>
              <a:t>вбивства</a:t>
            </a:r>
            <a:r>
              <a:rPr lang="ru-RU" sz="3200" dirty="0"/>
              <a:t> як такого, </a:t>
            </a:r>
            <a:r>
              <a:rPr lang="ru-RU" sz="3200" dirty="0" err="1"/>
              <a:t>що</a:t>
            </a:r>
            <a:r>
              <a:rPr lang="ru-RU" sz="3200" dirty="0"/>
              <a:t> </a:t>
            </a:r>
            <a:r>
              <a:rPr lang="ru-RU" sz="3200" dirty="0" err="1"/>
              <a:t>вчинене</a:t>
            </a:r>
            <a:r>
              <a:rPr lang="ru-RU" sz="3200" dirty="0"/>
              <a:t> з метою </a:t>
            </a:r>
            <a:r>
              <a:rPr lang="ru-RU" sz="3200" dirty="0" err="1"/>
              <a:t>приховати</a:t>
            </a:r>
            <a:r>
              <a:rPr lang="ru-RU" sz="3200" b="1" dirty="0"/>
              <a:t> </a:t>
            </a:r>
            <a:r>
              <a:rPr lang="ru-RU" sz="3200" dirty="0" err="1"/>
              <a:t>інше</a:t>
            </a:r>
            <a:r>
              <a:rPr lang="ru-RU" sz="3200" dirty="0"/>
              <a:t> </a:t>
            </a:r>
            <a:r>
              <a:rPr lang="ru-RU" sz="3200" dirty="0" err="1"/>
              <a:t>кр</a:t>
            </a:r>
            <a:r>
              <a:rPr lang="ru-RU" sz="3200" dirty="0"/>
              <a:t>. пр., не </a:t>
            </a:r>
            <a:r>
              <a:rPr lang="ru-RU" sz="3200" dirty="0" err="1"/>
              <a:t>має</a:t>
            </a:r>
            <a:r>
              <a:rPr lang="ru-RU" sz="3200" dirty="0"/>
              <a:t> </a:t>
            </a:r>
            <a:r>
              <a:rPr lang="ru-RU" sz="3200" dirty="0" err="1"/>
              <a:t>значення</a:t>
            </a:r>
            <a:r>
              <a:rPr lang="ru-RU" sz="3200" dirty="0"/>
              <a:t>, </a:t>
            </a:r>
            <a:r>
              <a:rPr lang="ru-RU" sz="3200" dirty="0" err="1"/>
              <a:t>чи</a:t>
            </a:r>
            <a:r>
              <a:rPr lang="ru-RU" sz="3200" dirty="0"/>
              <a:t> </a:t>
            </a:r>
            <a:r>
              <a:rPr lang="ru-RU" sz="3200" dirty="0" err="1"/>
              <a:t>був</a:t>
            </a:r>
            <a:r>
              <a:rPr lang="ru-RU" sz="3200" dirty="0"/>
              <a:t> </a:t>
            </a:r>
            <a:r>
              <a:rPr lang="ru-RU" sz="3200" dirty="0" err="1"/>
              <a:t>винний</a:t>
            </a:r>
            <a:r>
              <a:rPr lang="ru-RU" sz="3200" dirty="0"/>
              <a:t> </a:t>
            </a:r>
            <a:r>
              <a:rPr lang="ru-RU" sz="3200" dirty="0" err="1"/>
              <a:t>причетним</a:t>
            </a:r>
            <a:r>
              <a:rPr lang="ru-RU" sz="3200" dirty="0"/>
              <a:t> до </a:t>
            </a:r>
            <a:r>
              <a:rPr lang="ru-RU" sz="3200" dirty="0" err="1"/>
              <a:t>кр</a:t>
            </a:r>
            <a:r>
              <a:rPr lang="ru-RU" sz="3200" dirty="0"/>
              <a:t>. пр., </a:t>
            </a:r>
            <a:r>
              <a:rPr lang="ru-RU" sz="3200" dirty="0" err="1"/>
              <a:t>який</a:t>
            </a:r>
            <a:r>
              <a:rPr lang="ru-RU" sz="3200" b="1" dirty="0"/>
              <a:t> </a:t>
            </a:r>
            <a:r>
              <a:rPr lang="ru-RU" sz="3200" dirty="0" err="1"/>
              <a:t>приховується</a:t>
            </a:r>
            <a:r>
              <a:rPr lang="ru-RU" sz="3200" dirty="0"/>
              <a:t>. </a:t>
            </a:r>
            <a:r>
              <a:rPr lang="ru-RU" sz="3200" dirty="0" err="1"/>
              <a:t>Дії</a:t>
            </a:r>
            <a:r>
              <a:rPr lang="ru-RU" sz="3200" dirty="0"/>
              <a:t> винного, </a:t>
            </a:r>
            <a:r>
              <a:rPr lang="ru-RU" sz="3200" dirty="0" err="1"/>
              <a:t>який</a:t>
            </a:r>
            <a:r>
              <a:rPr lang="ru-RU" sz="3200" dirty="0"/>
              <a:t> вчинив </a:t>
            </a:r>
            <a:r>
              <a:rPr lang="ru-RU" sz="3200" dirty="0" err="1"/>
              <a:t>умисне</a:t>
            </a:r>
            <a:r>
              <a:rPr lang="ru-RU" sz="3200" dirty="0"/>
              <a:t> </a:t>
            </a:r>
            <a:r>
              <a:rPr lang="ru-RU" sz="3200" dirty="0" err="1"/>
              <a:t>вбивство</a:t>
            </a:r>
            <a:r>
              <a:rPr lang="ru-RU" sz="3200" dirty="0"/>
              <a:t> з метою </a:t>
            </a:r>
            <a:r>
              <a:rPr lang="ru-RU" sz="3200" dirty="0" err="1"/>
              <a:t>приховати</a:t>
            </a:r>
            <a:r>
              <a:rPr lang="ru-RU" sz="3200" b="1" dirty="0"/>
              <a:t> </a:t>
            </a:r>
            <a:r>
              <a:rPr lang="ru-RU" sz="3200" dirty="0" err="1"/>
              <a:t>кр</a:t>
            </a:r>
            <a:r>
              <a:rPr lang="ru-RU" sz="3200" dirty="0"/>
              <a:t>. пр. </a:t>
            </a:r>
            <a:r>
              <a:rPr lang="ru-RU" sz="3200" dirty="0" err="1"/>
              <a:t>іншої</a:t>
            </a:r>
            <a:r>
              <a:rPr lang="ru-RU" sz="3200" dirty="0"/>
              <a:t> особи, </a:t>
            </a:r>
            <a:r>
              <a:rPr lang="ru-RU" sz="3200" dirty="0" err="1"/>
              <a:t>додатково</a:t>
            </a:r>
            <a:r>
              <a:rPr lang="ru-RU" sz="3200" dirty="0"/>
              <a:t> </a:t>
            </a:r>
            <a:r>
              <a:rPr lang="ru-RU" sz="3200" dirty="0" err="1"/>
              <a:t>кваліфікувати</a:t>
            </a:r>
            <a:r>
              <a:rPr lang="ru-RU" sz="3200" dirty="0"/>
              <a:t> </a:t>
            </a:r>
            <a:r>
              <a:rPr lang="ru-RU" sz="3200" dirty="0" err="1"/>
              <a:t>ще</a:t>
            </a:r>
            <a:r>
              <a:rPr lang="ru-RU" sz="3200" dirty="0"/>
              <a:t> й за ст. 396 КК</a:t>
            </a:r>
            <a:r>
              <a:rPr lang="uk-UA" sz="3200" dirty="0"/>
              <a:t> (Приховування злочину)</a:t>
            </a:r>
            <a:r>
              <a:rPr lang="ru-RU" sz="3200" dirty="0"/>
              <a:t> не </a:t>
            </a:r>
            <a:r>
              <a:rPr lang="ru-RU" sz="3200" dirty="0" err="1"/>
              <a:t>потрібно</a:t>
            </a:r>
            <a:r>
              <a:rPr lang="ru-RU" sz="32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2578298"/>
          </a:xfrm>
        </p:spPr>
        <p:txBody>
          <a:bodyPr>
            <a:normAutofit/>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поєднане</a:t>
            </a:r>
            <a:r>
              <a:rPr lang="ru-RU" b="1" dirty="0">
                <a:solidFill>
                  <a:schemeClr val="tx1"/>
                </a:solidFill>
              </a:rPr>
              <a:t> </a:t>
            </a:r>
            <a:r>
              <a:rPr lang="ru-RU" b="1" dirty="0" err="1">
                <a:solidFill>
                  <a:schemeClr val="tx1"/>
                </a:solidFill>
              </a:rPr>
              <a:t>зі</a:t>
            </a:r>
            <a:r>
              <a:rPr lang="ru-RU" b="1" dirty="0">
                <a:solidFill>
                  <a:schemeClr val="tx1"/>
                </a:solidFill>
              </a:rPr>
              <a:t> </a:t>
            </a:r>
            <a:r>
              <a:rPr lang="ru-RU" b="1" dirty="0" err="1">
                <a:solidFill>
                  <a:schemeClr val="tx1"/>
                </a:solidFill>
              </a:rPr>
              <a:t>зґвалтуванням</a:t>
            </a:r>
            <a:r>
              <a:rPr lang="ru-RU" b="1" dirty="0">
                <a:solidFill>
                  <a:schemeClr val="tx1"/>
                </a:solidFill>
              </a:rPr>
              <a:t> </a:t>
            </a:r>
            <a:r>
              <a:rPr lang="ru-RU" b="1" dirty="0" err="1">
                <a:solidFill>
                  <a:schemeClr val="tx1"/>
                </a:solidFill>
              </a:rPr>
              <a:t>потерпілої</a:t>
            </a:r>
            <a:r>
              <a:rPr lang="ru-RU" b="1" dirty="0">
                <a:solidFill>
                  <a:schemeClr val="tx1"/>
                </a:solidFill>
              </a:rPr>
              <a:t> особи </a:t>
            </a:r>
            <a:r>
              <a:rPr lang="ru-RU" b="1" dirty="0" err="1">
                <a:solidFill>
                  <a:schemeClr val="tx1"/>
                </a:solidFill>
              </a:rPr>
              <a:t>або</a:t>
            </a:r>
            <a:r>
              <a:rPr lang="ru-RU" b="1" dirty="0">
                <a:solidFill>
                  <a:schemeClr val="tx1"/>
                </a:solidFill>
              </a:rPr>
              <a:t> </a:t>
            </a:r>
            <a:r>
              <a:rPr lang="ru-RU" b="1" dirty="0" err="1">
                <a:solidFill>
                  <a:schemeClr val="tx1"/>
                </a:solidFill>
              </a:rPr>
              <a:t>сексуальним</a:t>
            </a:r>
            <a:r>
              <a:rPr lang="ru-RU" b="1" dirty="0">
                <a:solidFill>
                  <a:schemeClr val="tx1"/>
                </a:solidFill>
              </a:rPr>
              <a:t> </a:t>
            </a:r>
            <a:r>
              <a:rPr lang="ru-RU" b="1" dirty="0" err="1">
                <a:solidFill>
                  <a:schemeClr val="tx1"/>
                </a:solidFill>
              </a:rPr>
              <a:t>насильством</a:t>
            </a:r>
            <a:r>
              <a:rPr lang="ru-RU" b="1" dirty="0">
                <a:solidFill>
                  <a:schemeClr val="tx1"/>
                </a:solidFill>
              </a:rPr>
              <a:t> (п. 10 ч. 2 ст. 115 КК)</a:t>
            </a:r>
          </a:p>
        </p:txBody>
      </p:sp>
      <p:sp>
        <p:nvSpPr>
          <p:cNvPr id="3" name="Содержимое 2"/>
          <p:cNvSpPr>
            <a:spLocks noGrp="1"/>
          </p:cNvSpPr>
          <p:nvPr>
            <p:ph sz="quarter" idx="1"/>
          </p:nvPr>
        </p:nvSpPr>
        <p:spPr>
          <a:xfrm>
            <a:off x="251520" y="2852936"/>
            <a:ext cx="8640960" cy="2952328"/>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ru-RU" sz="3600" dirty="0" err="1"/>
              <a:t>вбивство</a:t>
            </a:r>
            <a:r>
              <a:rPr lang="ru-RU" sz="3600" dirty="0"/>
              <a:t> мало </a:t>
            </a:r>
            <a:r>
              <a:rPr lang="ru-RU" sz="3600" dirty="0" err="1"/>
              <a:t>місце</a:t>
            </a:r>
            <a:r>
              <a:rPr lang="ru-RU" sz="3600" dirty="0"/>
              <a:t> в </a:t>
            </a:r>
            <a:r>
              <a:rPr lang="ru-RU" sz="3600" dirty="0" err="1"/>
              <a:t>процесі</a:t>
            </a:r>
            <a:r>
              <a:rPr lang="ru-RU" sz="3600" dirty="0"/>
              <a:t> </a:t>
            </a:r>
            <a:r>
              <a:rPr lang="ru-RU" sz="3600" dirty="0" err="1"/>
              <a:t>вчинення</a:t>
            </a:r>
            <a:r>
              <a:rPr lang="ru-RU" sz="3600" dirty="0"/>
              <a:t> </a:t>
            </a:r>
            <a:r>
              <a:rPr lang="ru-RU" sz="3600" dirty="0" err="1"/>
              <a:t>зазначених</a:t>
            </a:r>
            <a:r>
              <a:rPr lang="ru-RU" sz="3600" dirty="0"/>
              <a:t> </a:t>
            </a:r>
            <a:r>
              <a:rPr lang="ru-RU" sz="3600" dirty="0" err="1"/>
              <a:t>кр</a:t>
            </a:r>
            <a:r>
              <a:rPr lang="ru-RU" sz="3600" dirty="0"/>
              <a:t>. пр. </a:t>
            </a:r>
            <a:r>
              <a:rPr lang="ru-RU" sz="3600" dirty="0" err="1"/>
              <a:t>чи</a:t>
            </a:r>
            <a:r>
              <a:rPr lang="ru-RU" sz="3600" dirty="0"/>
              <a:t> </a:t>
            </a:r>
            <a:r>
              <a:rPr lang="ru-RU" sz="3600" dirty="0" err="1"/>
              <a:t>одразу</a:t>
            </a:r>
            <a:r>
              <a:rPr lang="ru-RU" sz="3600" dirty="0"/>
              <a:t> ж </a:t>
            </a:r>
            <a:r>
              <a:rPr lang="ru-RU" sz="3600" dirty="0" err="1"/>
              <a:t>після</a:t>
            </a:r>
            <a:r>
              <a:rPr lang="ru-RU" sz="3600" dirty="0"/>
              <a:t> н</a:t>
            </a:r>
            <a:r>
              <a:rPr lang="uk-UA" sz="3600" dirty="0" err="1"/>
              <a:t>их</a:t>
            </a:r>
            <a:r>
              <a:rPr lang="ru-RU" sz="3600" dirty="0"/>
              <a:t>. При </a:t>
            </a:r>
            <a:r>
              <a:rPr lang="ru-RU" sz="3600" dirty="0" err="1"/>
              <a:t>цьому</a:t>
            </a:r>
            <a:r>
              <a:rPr lang="ru-RU" sz="3600" dirty="0"/>
              <a:t> </a:t>
            </a:r>
            <a:r>
              <a:rPr lang="ru-RU" sz="3600" dirty="0" err="1"/>
              <a:t>кр</a:t>
            </a:r>
            <a:r>
              <a:rPr lang="ru-RU" sz="3600" dirty="0"/>
              <a:t>. пр. </a:t>
            </a:r>
            <a:r>
              <a:rPr lang="ru-RU" sz="3600" dirty="0" err="1"/>
              <a:t>кваліфікуються</a:t>
            </a:r>
            <a:r>
              <a:rPr lang="ru-RU" sz="3600" dirty="0"/>
              <a:t> </a:t>
            </a:r>
            <a:r>
              <a:rPr lang="ru-RU" sz="3600" dirty="0" err="1"/>
              <a:t>ще</a:t>
            </a:r>
            <a:r>
              <a:rPr lang="ru-RU" sz="3600" dirty="0"/>
              <a:t> й за ч. 5 ст. 152 </a:t>
            </a:r>
            <a:r>
              <a:rPr lang="ru-RU" sz="3600" dirty="0" err="1"/>
              <a:t>або</a:t>
            </a:r>
            <a:r>
              <a:rPr lang="ru-RU" sz="3600" dirty="0"/>
              <a:t> ч. 5 ст. 153 КК</a:t>
            </a:r>
            <a:endParaRPr lang="ru-RU" sz="3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1143000"/>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вчинене</a:t>
            </a:r>
            <a:r>
              <a:rPr lang="ru-RU" b="1" dirty="0">
                <a:solidFill>
                  <a:schemeClr val="tx1"/>
                </a:solidFill>
              </a:rPr>
              <a:t> на </a:t>
            </a:r>
            <a:r>
              <a:rPr lang="ru-RU" b="1" dirty="0" err="1">
                <a:solidFill>
                  <a:schemeClr val="tx1"/>
                </a:solidFill>
              </a:rPr>
              <a:t>замовлення</a:t>
            </a:r>
            <a:r>
              <a:rPr lang="ru-RU" b="1" dirty="0">
                <a:solidFill>
                  <a:schemeClr val="tx1"/>
                </a:solidFill>
              </a:rPr>
              <a:t> (п. 11 ч. 2 ст. 115 КК)</a:t>
            </a:r>
          </a:p>
        </p:txBody>
      </p:sp>
      <p:sp>
        <p:nvSpPr>
          <p:cNvPr id="3" name="Содержимое 2"/>
          <p:cNvSpPr>
            <a:spLocks noGrp="1"/>
          </p:cNvSpPr>
          <p:nvPr>
            <p:ph sz="quarter" idx="1"/>
          </p:nvPr>
        </p:nvSpPr>
        <p:spPr>
          <a:xfrm>
            <a:off x="251520" y="1447800"/>
            <a:ext cx="8435280" cy="5077544"/>
          </a:xfrm>
        </p:spPr>
        <p:txBody>
          <a:bodyPr>
            <a:normAutofit/>
          </a:bodyPr>
          <a:lstStyle/>
          <a:p>
            <a:pPr marL="0" indent="0">
              <a:buNone/>
            </a:pPr>
            <a:r>
              <a:rPr lang="ru-RU" sz="3600" dirty="0" err="1"/>
              <a:t>умисне</a:t>
            </a:r>
            <a:r>
              <a:rPr lang="ru-RU" sz="3600" dirty="0"/>
              <a:t> </a:t>
            </a:r>
            <a:r>
              <a:rPr lang="ru-RU" sz="3600" dirty="0" err="1"/>
              <a:t>позбавлення</a:t>
            </a:r>
            <a:r>
              <a:rPr lang="ru-RU" sz="3600" dirty="0"/>
              <a:t> </a:t>
            </a:r>
            <a:r>
              <a:rPr lang="ru-RU" sz="3600" dirty="0" err="1"/>
              <a:t>життя</a:t>
            </a:r>
            <a:r>
              <a:rPr lang="ru-RU" sz="3600" dirty="0"/>
              <a:t> </a:t>
            </a:r>
            <a:r>
              <a:rPr lang="ru-RU" sz="3600" dirty="0" err="1"/>
              <a:t>іншої</a:t>
            </a:r>
            <a:r>
              <a:rPr lang="ru-RU" sz="3600" dirty="0"/>
              <a:t> </a:t>
            </a:r>
            <a:r>
              <a:rPr lang="ru-RU" sz="3600" dirty="0" err="1"/>
              <a:t>людини</a:t>
            </a:r>
            <a:r>
              <a:rPr lang="ru-RU" sz="3600" dirty="0"/>
              <a:t>, </a:t>
            </a:r>
            <a:r>
              <a:rPr lang="uk-UA" sz="3600" dirty="0" err="1"/>
              <a:t>скоєнне</a:t>
            </a:r>
            <a:r>
              <a:rPr lang="ru-RU" sz="3600" dirty="0"/>
              <a:t> за </a:t>
            </a:r>
            <a:r>
              <a:rPr lang="ru-RU" sz="3600" dirty="0" err="1"/>
              <a:t>дорученням</a:t>
            </a:r>
            <a:r>
              <a:rPr lang="ru-RU" sz="3600" dirty="0"/>
              <a:t> </a:t>
            </a:r>
            <a:r>
              <a:rPr lang="ru-RU" sz="3600" dirty="0" err="1"/>
              <a:t>або</a:t>
            </a:r>
            <a:r>
              <a:rPr lang="ru-RU" sz="3600" dirty="0"/>
              <a:t> на </a:t>
            </a:r>
            <a:r>
              <a:rPr lang="ru-RU" sz="3600" dirty="0" err="1"/>
              <a:t>прохання</a:t>
            </a:r>
            <a:r>
              <a:rPr lang="ru-RU" sz="3600" dirty="0"/>
              <a:t> </a:t>
            </a:r>
            <a:r>
              <a:rPr lang="ru-RU" sz="3600" dirty="0" err="1"/>
              <a:t>іншої</a:t>
            </a:r>
            <a:r>
              <a:rPr lang="ru-RU" sz="3600" dirty="0"/>
              <a:t> особи (</a:t>
            </a:r>
            <a:r>
              <a:rPr lang="ru-RU" sz="3600" dirty="0" err="1"/>
              <a:t>замовника</a:t>
            </a:r>
            <a:r>
              <a:rPr lang="ru-RU" sz="36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за </a:t>
            </a:r>
            <a:r>
              <a:rPr lang="ru-RU" b="1" dirty="0" err="1">
                <a:solidFill>
                  <a:schemeClr val="tx1"/>
                </a:solidFill>
              </a:rPr>
              <a:t>попередньою</a:t>
            </a:r>
            <a:r>
              <a:rPr lang="ru-RU" b="1" dirty="0">
                <a:solidFill>
                  <a:schemeClr val="tx1"/>
                </a:solidFill>
              </a:rPr>
              <a:t> </a:t>
            </a:r>
            <a:r>
              <a:rPr lang="ru-RU" b="1" dirty="0" err="1">
                <a:solidFill>
                  <a:schemeClr val="tx1"/>
                </a:solidFill>
              </a:rPr>
              <a:t>змовою</a:t>
            </a:r>
            <a:r>
              <a:rPr lang="ru-RU" b="1" dirty="0">
                <a:solidFill>
                  <a:schemeClr val="tx1"/>
                </a:solidFill>
              </a:rPr>
              <a:t> </a:t>
            </a:r>
            <a:r>
              <a:rPr lang="ru-RU" b="1" dirty="0" err="1">
                <a:solidFill>
                  <a:schemeClr val="tx1"/>
                </a:solidFill>
              </a:rPr>
              <a:t>групою</a:t>
            </a:r>
            <a:r>
              <a:rPr lang="ru-RU" b="1" dirty="0">
                <a:solidFill>
                  <a:schemeClr val="tx1"/>
                </a:solidFill>
              </a:rPr>
              <a:t> </a:t>
            </a:r>
            <a:r>
              <a:rPr lang="ru-RU" b="1" dirty="0" err="1">
                <a:solidFill>
                  <a:schemeClr val="tx1"/>
                </a:solidFill>
              </a:rPr>
              <a:t>осіб</a:t>
            </a:r>
            <a:r>
              <a:rPr lang="ru-RU" b="1" dirty="0">
                <a:solidFill>
                  <a:schemeClr val="tx1"/>
                </a:solidFill>
              </a:rPr>
              <a:t> </a:t>
            </a:r>
            <a:r>
              <a:rPr lang="ru-RU" dirty="0">
                <a:solidFill>
                  <a:schemeClr val="tx1"/>
                </a:solidFill>
              </a:rPr>
              <a:t>(п. 12 ч. 2 ст. 115 КК)</a:t>
            </a:r>
          </a:p>
        </p:txBody>
      </p:sp>
      <p:sp>
        <p:nvSpPr>
          <p:cNvPr id="3" name="Содержимое 2"/>
          <p:cNvSpPr>
            <a:spLocks noGrp="1"/>
          </p:cNvSpPr>
          <p:nvPr>
            <p:ph sz="quarter" idx="1"/>
          </p:nvPr>
        </p:nvSpPr>
        <p:spPr>
          <a:xfrm>
            <a:off x="251520" y="1447800"/>
            <a:ext cx="8435280" cy="5149552"/>
          </a:xfrm>
        </p:spPr>
        <p:txBody>
          <a:bodyPr>
            <a:normAutofit/>
          </a:bodyPr>
          <a:lstStyle/>
          <a:p>
            <a:pPr marL="0" indent="0">
              <a:buNone/>
              <a:tabLst>
                <a:tab pos="179388" algn="l"/>
              </a:tabLst>
            </a:pPr>
            <a:r>
              <a:rPr lang="ru-RU" sz="3600" dirty="0"/>
              <a:t>в </a:t>
            </a:r>
            <a:r>
              <a:rPr lang="ru-RU" sz="3600" dirty="0" err="1"/>
              <a:t>позбавленні</a:t>
            </a:r>
            <a:r>
              <a:rPr lang="ru-RU" sz="3600" dirty="0"/>
              <a:t> </a:t>
            </a:r>
            <a:r>
              <a:rPr lang="ru-RU" sz="3600" dirty="0" err="1"/>
              <a:t>потерпілого</a:t>
            </a:r>
            <a:r>
              <a:rPr lang="ru-RU" sz="3600" dirty="0"/>
              <a:t> </a:t>
            </a:r>
            <a:r>
              <a:rPr lang="ru-RU" sz="3600" dirty="0" err="1"/>
              <a:t>життя</a:t>
            </a:r>
            <a:r>
              <a:rPr lang="ru-RU" sz="3600" dirty="0"/>
              <a:t> брали участь </a:t>
            </a:r>
            <a:r>
              <a:rPr lang="ru-RU" sz="3600" dirty="0" err="1"/>
              <a:t>декілька</a:t>
            </a:r>
            <a:r>
              <a:rPr lang="ru-RU" sz="3600" dirty="0"/>
              <a:t> </a:t>
            </a:r>
            <a:r>
              <a:rPr lang="ru-RU" sz="3600" dirty="0" err="1"/>
              <a:t>осіб</a:t>
            </a:r>
            <a:r>
              <a:rPr lang="ru-RU" sz="3600" dirty="0"/>
              <a:t> (</a:t>
            </a:r>
            <a:r>
              <a:rPr lang="ru-RU" sz="3600" dirty="0" err="1"/>
              <a:t>дві</a:t>
            </a:r>
            <a:r>
              <a:rPr lang="ru-RU" sz="3600" dirty="0"/>
              <a:t> і </a:t>
            </a:r>
            <a:r>
              <a:rPr lang="ru-RU" sz="3600" dirty="0" err="1"/>
              <a:t>більше</a:t>
            </a:r>
            <a:r>
              <a:rPr lang="ru-RU" sz="3600" dirty="0"/>
              <a:t>), </a:t>
            </a:r>
            <a:r>
              <a:rPr lang="ru-RU" sz="3600" dirty="0" err="1"/>
              <a:t>які</a:t>
            </a:r>
            <a:r>
              <a:rPr lang="ru-RU" sz="3600" dirty="0"/>
              <a:t> </a:t>
            </a:r>
            <a:r>
              <a:rPr lang="ru-RU" sz="3600" dirty="0" err="1"/>
              <a:t>заздалегідь</a:t>
            </a:r>
            <a:r>
              <a:rPr lang="ru-RU" sz="3600" dirty="0"/>
              <a:t>, </a:t>
            </a:r>
            <a:r>
              <a:rPr lang="ru-RU" sz="3600" dirty="0" err="1"/>
              <a:t>тобто</a:t>
            </a:r>
            <a:r>
              <a:rPr lang="ru-RU" sz="3600" dirty="0"/>
              <a:t> до початку </a:t>
            </a:r>
            <a:r>
              <a:rPr lang="ru-RU" sz="3600" dirty="0" err="1"/>
              <a:t>кр</a:t>
            </a:r>
            <a:r>
              <a:rPr lang="ru-RU" sz="3600" dirty="0"/>
              <a:t>. пр., </a:t>
            </a:r>
            <a:r>
              <a:rPr lang="ru-RU" sz="3600" dirty="0" err="1"/>
              <a:t>домовилися</a:t>
            </a:r>
            <a:r>
              <a:rPr lang="ru-RU" sz="3600" dirty="0"/>
              <a:t> про </a:t>
            </a:r>
            <a:r>
              <a:rPr lang="ru-RU" sz="3600" dirty="0" err="1"/>
              <a:t>спільне</a:t>
            </a:r>
            <a:r>
              <a:rPr lang="ru-RU" sz="3600" dirty="0"/>
              <a:t> </a:t>
            </a:r>
            <a:r>
              <a:rPr lang="ru-RU" sz="3600" dirty="0" err="1"/>
              <a:t>його</a:t>
            </a:r>
            <a:r>
              <a:rPr lang="ru-RU" sz="3600" dirty="0"/>
              <a:t> </a:t>
            </a:r>
            <a:r>
              <a:rPr lang="ru-RU" sz="3600" dirty="0" err="1"/>
              <a:t>виконання</a:t>
            </a:r>
            <a:endParaRPr lang="ru-RU" sz="3600" dirty="0"/>
          </a:p>
        </p:txBody>
      </p:sp>
      <p:pic>
        <p:nvPicPr>
          <p:cNvPr id="35842" name="Picture 2" descr="C:\Users\lenvo\Desktop\massovaya_draka.jpg"/>
          <p:cNvPicPr>
            <a:picLocks noChangeAspect="1" noChangeArrowheads="1"/>
          </p:cNvPicPr>
          <p:nvPr/>
        </p:nvPicPr>
        <p:blipFill>
          <a:blip r:embed="rId2" cstate="print"/>
          <a:srcRect/>
          <a:stretch>
            <a:fillRect/>
          </a:stretch>
        </p:blipFill>
        <p:spPr bwMode="auto">
          <a:xfrm>
            <a:off x="4355976" y="4293096"/>
            <a:ext cx="4681586" cy="242497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2880320"/>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вчинене</a:t>
            </a:r>
            <a:r>
              <a:rPr lang="ru-RU" b="1" dirty="0">
                <a:solidFill>
                  <a:schemeClr val="tx1"/>
                </a:solidFill>
              </a:rPr>
              <a:t> особою, яка </a:t>
            </a:r>
            <a:r>
              <a:rPr lang="ru-RU" b="1" dirty="0" err="1">
                <a:solidFill>
                  <a:schemeClr val="tx1"/>
                </a:solidFill>
              </a:rPr>
              <a:t>раніше</a:t>
            </a:r>
            <a:r>
              <a:rPr lang="ru-RU" b="1" dirty="0">
                <a:solidFill>
                  <a:schemeClr val="tx1"/>
                </a:solidFill>
              </a:rPr>
              <a:t> вчинила </a:t>
            </a:r>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за </a:t>
            </a:r>
            <a:r>
              <a:rPr lang="ru-RU" b="1" dirty="0" err="1">
                <a:solidFill>
                  <a:schemeClr val="tx1"/>
                </a:solidFill>
              </a:rPr>
              <a:t>винятком</a:t>
            </a:r>
            <a:r>
              <a:rPr lang="ru-RU" b="1" dirty="0">
                <a:solidFill>
                  <a:schemeClr val="tx1"/>
                </a:solidFill>
              </a:rPr>
              <a:t> </a:t>
            </a:r>
            <a:r>
              <a:rPr lang="ru-RU" b="1" dirty="0" err="1">
                <a:solidFill>
                  <a:schemeClr val="tx1"/>
                </a:solidFill>
              </a:rPr>
              <a:t>вбивства</a:t>
            </a:r>
            <a:r>
              <a:rPr lang="ru-RU" b="1" dirty="0">
                <a:solidFill>
                  <a:schemeClr val="tx1"/>
                </a:solidFill>
              </a:rPr>
              <a:t>, </a:t>
            </a:r>
            <a:r>
              <a:rPr lang="ru-RU" b="1" dirty="0" err="1">
                <a:solidFill>
                  <a:schemeClr val="tx1"/>
                </a:solidFill>
              </a:rPr>
              <a:t>передбаченого</a:t>
            </a:r>
            <a:r>
              <a:rPr lang="ru-RU" b="1" dirty="0">
                <a:solidFill>
                  <a:schemeClr val="tx1"/>
                </a:solidFill>
              </a:rPr>
              <a:t> </a:t>
            </a:r>
            <a:r>
              <a:rPr lang="ru-RU" b="1" dirty="0" err="1">
                <a:solidFill>
                  <a:schemeClr val="tx1"/>
                </a:solidFill>
                <a:hlinkClick r:id="rId2"/>
              </a:rPr>
              <a:t>статтями</a:t>
            </a:r>
            <a:r>
              <a:rPr lang="ru-RU" b="1" dirty="0">
                <a:solidFill>
                  <a:schemeClr val="tx1"/>
                </a:solidFill>
                <a:hlinkClick r:id="rId2"/>
              </a:rPr>
              <a:t> 116-118</a:t>
            </a:r>
            <a:r>
              <a:rPr lang="ru-RU" b="1" dirty="0">
                <a:solidFill>
                  <a:schemeClr val="tx1"/>
                </a:solidFill>
              </a:rPr>
              <a:t> </a:t>
            </a:r>
            <a:r>
              <a:rPr lang="ru-RU" b="1" dirty="0" err="1">
                <a:solidFill>
                  <a:schemeClr val="tx1"/>
                </a:solidFill>
              </a:rPr>
              <a:t>цього</a:t>
            </a:r>
            <a:r>
              <a:rPr lang="ru-RU" b="1" dirty="0">
                <a:solidFill>
                  <a:schemeClr val="tx1"/>
                </a:solidFill>
              </a:rPr>
              <a:t> Кодексу (п. 13 ч. 2 ст. 115)</a:t>
            </a:r>
          </a:p>
        </p:txBody>
      </p:sp>
      <p:sp>
        <p:nvSpPr>
          <p:cNvPr id="3" name="Содержимое 2"/>
          <p:cNvSpPr>
            <a:spLocks noGrp="1"/>
          </p:cNvSpPr>
          <p:nvPr>
            <p:ph sz="quarter" idx="1"/>
          </p:nvPr>
        </p:nvSpPr>
        <p:spPr>
          <a:xfrm>
            <a:off x="323528" y="3068960"/>
            <a:ext cx="8363272" cy="34563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ru-RU" sz="3200" dirty="0" err="1"/>
              <a:t>Відповідальність</a:t>
            </a:r>
            <a:r>
              <a:rPr lang="ru-RU" sz="3200" dirty="0"/>
              <a:t> за </a:t>
            </a:r>
            <a:r>
              <a:rPr lang="ru-RU" sz="3200" dirty="0" err="1"/>
              <a:t>повторне</a:t>
            </a:r>
            <a:r>
              <a:rPr lang="ru-RU" sz="3200" dirty="0"/>
              <a:t> </a:t>
            </a:r>
            <a:r>
              <a:rPr lang="ru-RU" sz="3200" dirty="0" err="1"/>
              <a:t>умисне</a:t>
            </a:r>
            <a:r>
              <a:rPr lang="ru-RU" sz="3200" dirty="0"/>
              <a:t> </a:t>
            </a:r>
            <a:r>
              <a:rPr lang="ru-RU" sz="3200" dirty="0" err="1"/>
              <a:t>вбивство</a:t>
            </a:r>
            <a:r>
              <a:rPr lang="ru-RU" sz="3200" dirty="0"/>
              <a:t> </a:t>
            </a:r>
            <a:r>
              <a:rPr lang="ru-RU" sz="3200" dirty="0" err="1"/>
              <a:t>настає</a:t>
            </a:r>
            <a:r>
              <a:rPr lang="ru-RU" sz="3200" dirty="0"/>
              <a:t> </a:t>
            </a:r>
            <a:r>
              <a:rPr lang="ru-RU" sz="3200" dirty="0" err="1"/>
              <a:t>незалежно</a:t>
            </a:r>
            <a:r>
              <a:rPr lang="ru-RU" sz="3200" dirty="0"/>
              <a:t> від</a:t>
            </a:r>
            <a:r>
              <a:rPr lang="ru-RU" sz="3200" b="1" dirty="0"/>
              <a:t> </a:t>
            </a:r>
            <a:r>
              <a:rPr lang="ru-RU" sz="3200" dirty="0"/>
              <a:t>того, </a:t>
            </a:r>
            <a:r>
              <a:rPr lang="ru-RU" sz="3200" dirty="0" err="1"/>
              <a:t>чи</a:t>
            </a:r>
            <a:r>
              <a:rPr lang="ru-RU" sz="3200" dirty="0"/>
              <a:t> </a:t>
            </a:r>
            <a:r>
              <a:rPr lang="ru-RU" sz="3200" dirty="0" err="1"/>
              <a:t>була</a:t>
            </a:r>
            <a:r>
              <a:rPr lang="ru-RU" sz="3200" dirty="0"/>
              <a:t> </a:t>
            </a:r>
            <a:r>
              <a:rPr lang="ru-RU" sz="3200" dirty="0" err="1"/>
              <a:t>винна</a:t>
            </a:r>
            <a:r>
              <a:rPr lang="ru-RU" sz="3200" dirty="0"/>
              <a:t> особа </a:t>
            </a:r>
            <a:r>
              <a:rPr lang="ru-RU" sz="3200" dirty="0" err="1"/>
              <a:t>раніше</a:t>
            </a:r>
            <a:r>
              <a:rPr lang="ru-RU" sz="3200" dirty="0"/>
              <a:t> </a:t>
            </a:r>
            <a:r>
              <a:rPr lang="ru-RU" sz="3200" dirty="0" err="1"/>
              <a:t>засуджена</a:t>
            </a:r>
            <a:r>
              <a:rPr lang="ru-RU" sz="3200" dirty="0"/>
              <a:t> за перше </a:t>
            </a:r>
            <a:r>
              <a:rPr lang="ru-RU" sz="3200" dirty="0" err="1"/>
              <a:t>кр</a:t>
            </a:r>
            <a:r>
              <a:rPr lang="ru-RU" sz="3200" dirty="0"/>
              <a:t>. пр., вчинила вона</a:t>
            </a:r>
            <a:r>
              <a:rPr lang="ru-RU" sz="3200" b="1" dirty="0"/>
              <a:t> </a:t>
            </a:r>
            <a:r>
              <a:rPr lang="ru-RU" sz="3200" dirty="0" err="1"/>
              <a:t>закінчене</a:t>
            </a:r>
            <a:r>
              <a:rPr lang="ru-RU" sz="3200" dirty="0"/>
              <a:t> </a:t>
            </a:r>
            <a:r>
              <a:rPr lang="ru-RU" sz="3200" dirty="0" err="1"/>
              <a:t>вбивство</a:t>
            </a:r>
            <a:r>
              <a:rPr lang="ru-RU" sz="3200" dirty="0"/>
              <a:t> </a:t>
            </a:r>
            <a:r>
              <a:rPr lang="ru-RU" sz="3200" dirty="0" err="1"/>
              <a:t>чи</a:t>
            </a:r>
            <a:r>
              <a:rPr lang="ru-RU" sz="3200" dirty="0"/>
              <a:t> </a:t>
            </a:r>
            <a:r>
              <a:rPr lang="ru-RU" sz="3200" dirty="0" err="1"/>
              <a:t>готування</a:t>
            </a:r>
            <a:r>
              <a:rPr lang="ru-RU" sz="3200" dirty="0"/>
              <a:t> до </a:t>
            </a:r>
            <a:r>
              <a:rPr lang="ru-RU" sz="3200" dirty="0" err="1"/>
              <a:t>нього</a:t>
            </a:r>
            <a:r>
              <a:rPr lang="ru-RU" sz="3200" dirty="0"/>
              <a:t> </a:t>
            </a:r>
            <a:r>
              <a:rPr lang="ru-RU" sz="3200" dirty="0" err="1"/>
              <a:t>або</a:t>
            </a:r>
            <a:r>
              <a:rPr lang="ru-RU" sz="3200" dirty="0"/>
              <a:t> замах на </a:t>
            </a:r>
            <a:r>
              <a:rPr lang="ru-RU" sz="3200" dirty="0" err="1"/>
              <a:t>нього</a:t>
            </a:r>
            <a:r>
              <a:rPr lang="ru-RU" sz="3200" dirty="0"/>
              <a:t>, </a:t>
            </a:r>
            <a:r>
              <a:rPr lang="ru-RU" sz="3200" dirty="0" err="1"/>
              <a:t>була</a:t>
            </a:r>
            <a:r>
              <a:rPr lang="ru-RU" sz="3200" dirty="0"/>
              <a:t> вона</a:t>
            </a:r>
            <a:r>
              <a:rPr lang="ru-RU" sz="3200" b="1" dirty="0"/>
              <a:t> </a:t>
            </a:r>
            <a:r>
              <a:rPr lang="ru-RU" sz="3200" dirty="0" err="1"/>
              <a:t>виконавцем</a:t>
            </a:r>
            <a:r>
              <a:rPr lang="ru-RU" sz="3200" dirty="0"/>
              <a:t> </a:t>
            </a:r>
            <a:r>
              <a:rPr lang="ru-RU" sz="3200" dirty="0" err="1"/>
              <a:t>чи</a:t>
            </a:r>
            <a:r>
              <a:rPr lang="ru-RU" sz="3200" dirty="0"/>
              <a:t> </a:t>
            </a:r>
            <a:r>
              <a:rPr lang="ru-RU" sz="3200" dirty="0" err="1"/>
              <a:t>іншим</a:t>
            </a:r>
            <a:r>
              <a:rPr lang="ru-RU" sz="3200" dirty="0"/>
              <a:t> </a:t>
            </a:r>
            <a:r>
              <a:rPr lang="ru-RU" sz="3200" dirty="0" err="1"/>
              <a:t>співучасником</a:t>
            </a:r>
            <a:r>
              <a:rPr lang="ru-RU" sz="3200" dirty="0"/>
              <a:t> </a:t>
            </a:r>
            <a:r>
              <a:rPr lang="ru-RU" sz="3200" dirty="0" err="1"/>
              <a:t>кр</a:t>
            </a:r>
            <a:r>
              <a:rPr lang="ru-RU" sz="3200" dirty="0"/>
              <a:t>. пр.</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426170"/>
          </a:xfrm>
        </p:spPr>
        <p:txBody>
          <a:bodyPr>
            <a:normAutofit fontScale="90000"/>
          </a:bodyPr>
          <a:lstStyle/>
          <a:p>
            <a:r>
              <a:rPr lang="ru-RU" b="1" dirty="0" err="1">
                <a:solidFill>
                  <a:schemeClr val="tx1"/>
                </a:solidFill>
              </a:rPr>
              <a:t>Умисне</a:t>
            </a:r>
            <a:r>
              <a:rPr lang="ru-RU" b="1" dirty="0">
                <a:solidFill>
                  <a:schemeClr val="tx1"/>
                </a:solidFill>
              </a:rPr>
              <a:t> </a:t>
            </a:r>
            <a:r>
              <a:rPr lang="ru-RU" b="1" dirty="0" err="1">
                <a:solidFill>
                  <a:schemeClr val="tx1"/>
                </a:solidFill>
              </a:rPr>
              <a:t>вбивство</a:t>
            </a:r>
            <a:r>
              <a:rPr lang="ru-RU" b="1" dirty="0">
                <a:solidFill>
                  <a:schemeClr val="tx1"/>
                </a:solidFill>
              </a:rPr>
              <a:t>, </a:t>
            </a:r>
            <a:r>
              <a:rPr lang="ru-RU" b="1" dirty="0" err="1">
                <a:solidFill>
                  <a:schemeClr val="tx1"/>
                </a:solidFill>
              </a:rPr>
              <a:t>вчинене</a:t>
            </a:r>
            <a:r>
              <a:rPr lang="ru-RU" b="1" dirty="0">
                <a:solidFill>
                  <a:schemeClr val="tx1"/>
                </a:solidFill>
              </a:rPr>
              <a:t> </a:t>
            </a:r>
            <a:r>
              <a:rPr lang="ru-RU" b="1" dirty="0" err="1">
                <a:solidFill>
                  <a:schemeClr val="tx1"/>
                </a:solidFill>
              </a:rPr>
              <a:t>з</a:t>
            </a:r>
            <a:r>
              <a:rPr lang="ru-RU" b="1" dirty="0">
                <a:solidFill>
                  <a:schemeClr val="tx1"/>
                </a:solidFill>
              </a:rPr>
              <a:t> </a:t>
            </a:r>
            <a:r>
              <a:rPr lang="ru-RU" b="1" dirty="0" err="1">
                <a:solidFill>
                  <a:schemeClr val="tx1"/>
                </a:solidFill>
              </a:rPr>
              <a:t>мотивів</a:t>
            </a:r>
            <a:r>
              <a:rPr lang="ru-RU" b="1" dirty="0">
                <a:solidFill>
                  <a:schemeClr val="tx1"/>
                </a:solidFill>
              </a:rPr>
              <a:t> </a:t>
            </a:r>
            <a:r>
              <a:rPr lang="ru-RU" b="1" dirty="0" err="1">
                <a:solidFill>
                  <a:schemeClr val="tx1"/>
                </a:solidFill>
              </a:rPr>
              <a:t>расової</a:t>
            </a:r>
            <a:r>
              <a:rPr lang="ru-RU" b="1" dirty="0">
                <a:solidFill>
                  <a:schemeClr val="tx1"/>
                </a:solidFill>
              </a:rPr>
              <a:t>, </a:t>
            </a:r>
            <a:r>
              <a:rPr lang="ru-RU" b="1" dirty="0" err="1">
                <a:solidFill>
                  <a:schemeClr val="tx1"/>
                </a:solidFill>
              </a:rPr>
              <a:t>національної</a:t>
            </a:r>
            <a:r>
              <a:rPr lang="ru-RU" b="1" dirty="0">
                <a:solidFill>
                  <a:schemeClr val="tx1"/>
                </a:solidFill>
              </a:rPr>
              <a:t> </a:t>
            </a:r>
            <a:r>
              <a:rPr lang="ru-RU" b="1" dirty="0" err="1">
                <a:solidFill>
                  <a:schemeClr val="tx1"/>
                </a:solidFill>
              </a:rPr>
              <a:t>чи</a:t>
            </a:r>
            <a:r>
              <a:rPr lang="ru-RU" b="1" dirty="0">
                <a:solidFill>
                  <a:schemeClr val="tx1"/>
                </a:solidFill>
              </a:rPr>
              <a:t> </a:t>
            </a:r>
            <a:r>
              <a:rPr lang="ru-RU" b="1" dirty="0" err="1">
                <a:solidFill>
                  <a:schemeClr val="tx1"/>
                </a:solidFill>
              </a:rPr>
              <a:t>релігійної</a:t>
            </a:r>
            <a:r>
              <a:rPr lang="ru-RU" b="1" dirty="0">
                <a:solidFill>
                  <a:schemeClr val="tx1"/>
                </a:solidFill>
              </a:rPr>
              <a:t> </a:t>
            </a:r>
            <a:r>
              <a:rPr lang="ru-RU" b="1" dirty="0" err="1">
                <a:solidFill>
                  <a:schemeClr val="tx1"/>
                </a:solidFill>
              </a:rPr>
              <a:t>нетерпимості</a:t>
            </a:r>
            <a:r>
              <a:rPr lang="ru-RU" b="1" dirty="0">
                <a:solidFill>
                  <a:schemeClr val="tx1"/>
                </a:solidFill>
              </a:rPr>
              <a:t> (п. 14 ч. 2 ст. 115 КК)</a:t>
            </a:r>
          </a:p>
        </p:txBody>
      </p:sp>
      <p:sp>
        <p:nvSpPr>
          <p:cNvPr id="3" name="Содержимое 2"/>
          <p:cNvSpPr>
            <a:spLocks noGrp="1"/>
          </p:cNvSpPr>
          <p:nvPr>
            <p:ph sz="quarter" idx="1"/>
          </p:nvPr>
        </p:nvSpPr>
        <p:spPr>
          <a:xfrm>
            <a:off x="179512" y="1844824"/>
            <a:ext cx="8856984" cy="4174976"/>
          </a:xfrm>
        </p:spPr>
        <p:txBody>
          <a:bodyPr/>
          <a:lstStyle/>
          <a:p>
            <a:endParaRPr lang="ru-RU" dirty="0"/>
          </a:p>
        </p:txBody>
      </p:sp>
      <p:pic>
        <p:nvPicPr>
          <p:cNvPr id="36866" name="Picture 2" descr="C:\Users\lenvo\Desktop\kuklusklan.jpg"/>
          <p:cNvPicPr>
            <a:picLocks noChangeAspect="1" noChangeArrowheads="1"/>
          </p:cNvPicPr>
          <p:nvPr/>
        </p:nvPicPr>
        <p:blipFill>
          <a:blip r:embed="rId2" cstate="print"/>
          <a:srcRect/>
          <a:stretch>
            <a:fillRect/>
          </a:stretch>
        </p:blipFill>
        <p:spPr bwMode="auto">
          <a:xfrm>
            <a:off x="179512" y="1628800"/>
            <a:ext cx="3960440" cy="2970330"/>
          </a:xfrm>
          <a:prstGeom prst="rect">
            <a:avLst/>
          </a:prstGeom>
          <a:noFill/>
        </p:spPr>
      </p:pic>
      <p:pic>
        <p:nvPicPr>
          <p:cNvPr id="36867" name="Picture 3" descr="C:\Users\lenvo\Desktop\1507060923_rasist-i-nacist-raznica-3.jpg"/>
          <p:cNvPicPr>
            <a:picLocks noChangeAspect="1" noChangeArrowheads="1"/>
          </p:cNvPicPr>
          <p:nvPr/>
        </p:nvPicPr>
        <p:blipFill>
          <a:blip r:embed="rId3" cstate="print"/>
          <a:srcRect/>
          <a:stretch>
            <a:fillRect/>
          </a:stretch>
        </p:blipFill>
        <p:spPr bwMode="auto">
          <a:xfrm>
            <a:off x="4427984" y="1628800"/>
            <a:ext cx="4359846" cy="2964695"/>
          </a:xfrm>
          <a:prstGeom prst="rect">
            <a:avLst/>
          </a:prstGeom>
          <a:noFill/>
        </p:spPr>
      </p:pic>
      <p:pic>
        <p:nvPicPr>
          <p:cNvPr id="36868" name="Picture 4" descr="C:\Users\lenvo\Desktop\религиозный-фанатик.jpg"/>
          <p:cNvPicPr>
            <a:picLocks noChangeAspect="1" noChangeArrowheads="1"/>
          </p:cNvPicPr>
          <p:nvPr/>
        </p:nvPicPr>
        <p:blipFill>
          <a:blip r:embed="rId4" cstate="print"/>
          <a:srcRect/>
          <a:stretch>
            <a:fillRect/>
          </a:stretch>
        </p:blipFill>
        <p:spPr bwMode="auto">
          <a:xfrm>
            <a:off x="2411760" y="3861048"/>
            <a:ext cx="4263752" cy="28425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r>
              <a:rPr lang="uk-UA" b="1" dirty="0">
                <a:solidFill>
                  <a:schemeClr val="tx1"/>
                </a:solidFill>
              </a:rPr>
              <a:t>3. Умисне тяжке тілесне ушкодження (ст. 121 КК).</a:t>
            </a:r>
            <a:endParaRPr lang="ru-RU" dirty="0">
              <a:solidFill>
                <a:schemeClr val="tx1"/>
              </a:solidFill>
            </a:endParaRPr>
          </a:p>
        </p:txBody>
      </p:sp>
      <p:sp>
        <p:nvSpPr>
          <p:cNvPr id="3" name="Содержимое 2"/>
          <p:cNvSpPr>
            <a:spLocks noGrp="1"/>
          </p:cNvSpPr>
          <p:nvPr>
            <p:ph sz="quarter" idx="1"/>
          </p:nvPr>
        </p:nvSpPr>
        <p:spPr>
          <a:xfrm>
            <a:off x="179512" y="1268760"/>
            <a:ext cx="8784976" cy="5589240"/>
          </a:xfrm>
        </p:spPr>
        <p:txBody>
          <a:bodyPr>
            <a:normAutofit fontScale="92500" lnSpcReduction="10000"/>
          </a:bodyPr>
          <a:lstStyle/>
          <a:p>
            <a:pPr marL="0" indent="0">
              <a:buNone/>
            </a:pPr>
            <a:r>
              <a:rPr lang="uk-UA" i="1" dirty="0"/>
              <a:t>1. Умисне тяжке тілесне ушкодження, тобто умисне тілесне ушкодження, небезпечне для життя в момент заподіяння, чи таке, що спричинило втрату будь-якого органу або його функцій, каліцтво статевих органів, психічну хворобу або інший розлад здоров’я, поєднаний зі стійкою втратою працездатності не менш як на одну третину, або переривання вагітності чи непоправне знівечення обличчя, -</a:t>
            </a:r>
          </a:p>
          <a:p>
            <a:pPr marL="0" indent="0">
              <a:buNone/>
            </a:pPr>
            <a:endParaRPr lang="uk-UA" i="1" dirty="0"/>
          </a:p>
          <a:p>
            <a:pPr marL="0" indent="0">
              <a:buNone/>
            </a:pPr>
            <a:endParaRPr lang="uk-UA" i="1" dirty="0"/>
          </a:p>
          <a:p>
            <a:pPr marL="0" indent="0">
              <a:buNone/>
            </a:pPr>
            <a:r>
              <a:rPr lang="uk-UA" i="1" dirty="0"/>
              <a:t>2. Умисне тяжке тілесне ушкодження, вчинене способом, що має характер особливого мучення, або вчинене групою осіб, а також з метою залякування потерпілого або інших осіб, чи з мотивів расової, національної або релігійної нетерпимості, або вчинене на замовлення, або таке, що спричинило смерть потерпілого, -</a:t>
            </a:r>
          </a:p>
          <a:p>
            <a:pPr marL="0" indent="0">
              <a:buNone/>
            </a:pPr>
            <a:endParaRPr lang="uk-UA"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fontScale="90000"/>
          </a:bodyPr>
          <a:lstStyle/>
          <a:p>
            <a:r>
              <a:rPr lang="ru-RU" b="1" dirty="0">
                <a:solidFill>
                  <a:schemeClr val="tx1"/>
                </a:solidFill>
              </a:rPr>
              <a:t>1. </a:t>
            </a:r>
            <a:r>
              <a:rPr lang="ru-RU" b="1" dirty="0" err="1">
                <a:solidFill>
                  <a:schemeClr val="tx1"/>
                </a:solidFill>
              </a:rPr>
              <a:t>Загальна</a:t>
            </a:r>
            <a:r>
              <a:rPr lang="ru-RU" b="1" dirty="0">
                <a:solidFill>
                  <a:schemeClr val="tx1"/>
                </a:solidFill>
              </a:rPr>
              <a:t> характеристика </a:t>
            </a:r>
            <a:r>
              <a:rPr lang="ru-RU" b="1" dirty="0" err="1">
                <a:solidFill>
                  <a:schemeClr val="tx1"/>
                </a:solidFill>
              </a:rPr>
              <a:t>кр</a:t>
            </a:r>
            <a:r>
              <a:rPr lang="ru-RU" b="1" dirty="0">
                <a:solidFill>
                  <a:schemeClr val="tx1"/>
                </a:solidFill>
              </a:rPr>
              <a:t>. пр. </a:t>
            </a:r>
            <a:r>
              <a:rPr lang="ru-RU" b="1" dirty="0" err="1">
                <a:solidFill>
                  <a:schemeClr val="tx1"/>
                </a:solidFill>
              </a:rPr>
              <a:t>проти</a:t>
            </a:r>
            <a:r>
              <a:rPr lang="ru-RU" b="1" dirty="0">
                <a:solidFill>
                  <a:schemeClr val="tx1"/>
                </a:solidFill>
              </a:rPr>
              <a:t> </a:t>
            </a:r>
            <a:r>
              <a:rPr lang="ru-RU" b="1" dirty="0" err="1">
                <a:solidFill>
                  <a:schemeClr val="tx1"/>
                </a:solidFill>
              </a:rPr>
              <a:t>життя</a:t>
            </a:r>
            <a:r>
              <a:rPr lang="ru-RU" b="1" dirty="0">
                <a:solidFill>
                  <a:schemeClr val="tx1"/>
                </a:solidFill>
              </a:rPr>
              <a:t> та </a:t>
            </a:r>
            <a:r>
              <a:rPr lang="ru-RU" b="1" dirty="0" err="1">
                <a:solidFill>
                  <a:schemeClr val="tx1"/>
                </a:solidFill>
              </a:rPr>
              <a:t>здоров`я</a:t>
            </a:r>
            <a:r>
              <a:rPr lang="ru-RU" b="1" dirty="0">
                <a:solidFill>
                  <a:schemeClr val="tx1"/>
                </a:solidFill>
              </a:rPr>
              <a:t> особи.</a:t>
            </a:r>
            <a:endParaRPr lang="ru-RU" dirty="0">
              <a:solidFill>
                <a:schemeClr val="tx1"/>
              </a:solidFill>
            </a:endParaRPr>
          </a:p>
        </p:txBody>
      </p:sp>
      <p:sp>
        <p:nvSpPr>
          <p:cNvPr id="3" name="Содержимое 2"/>
          <p:cNvSpPr>
            <a:spLocks noGrp="1"/>
          </p:cNvSpPr>
          <p:nvPr>
            <p:ph sz="quarter" idx="1"/>
          </p:nvPr>
        </p:nvSpPr>
        <p:spPr>
          <a:xfrm>
            <a:off x="395536" y="2132856"/>
            <a:ext cx="8435280" cy="392541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ctr">
              <a:buNone/>
            </a:pPr>
            <a:r>
              <a:rPr lang="uk-UA" sz="3600" b="1" dirty="0" err="1"/>
              <a:t>Кр</a:t>
            </a:r>
            <a:r>
              <a:rPr lang="uk-UA" sz="3600" b="1" dirty="0"/>
              <a:t>. пр. проти життя та здоров’я особи </a:t>
            </a:r>
            <a:r>
              <a:rPr lang="uk-UA" sz="3600" dirty="0"/>
              <a:t>– </a:t>
            </a:r>
          </a:p>
          <a:p>
            <a:pPr marL="0" indent="0" algn="ctr">
              <a:buNone/>
            </a:pPr>
            <a:r>
              <a:rPr lang="uk-UA" sz="3600" dirty="0"/>
              <a:t>це суспільно небезпечні та протиправні діяння, що, посягаючи на життя й здоров’я особи, передбачені розділом ІІ КК України як кримінально-карані.</a:t>
            </a:r>
            <a:endParaRPr lang="ru-RU"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052736"/>
            <a:ext cx="8568952" cy="3888432"/>
          </a:xfrm>
        </p:spPr>
        <p:style>
          <a:lnRef idx="1">
            <a:schemeClr val="accent1"/>
          </a:lnRef>
          <a:fillRef idx="2">
            <a:schemeClr val="accent1"/>
          </a:fillRef>
          <a:effectRef idx="1">
            <a:schemeClr val="accent1"/>
          </a:effectRef>
          <a:fontRef idx="minor">
            <a:schemeClr val="dk1"/>
          </a:fontRef>
        </p:style>
        <p:txBody>
          <a:bodyPr/>
          <a:lstStyle/>
          <a:p>
            <a:pPr marL="0" indent="447675" algn="just">
              <a:buNone/>
              <a:tabLst>
                <a:tab pos="0" algn="l"/>
              </a:tabLst>
            </a:pPr>
            <a:r>
              <a:rPr lang="ru-RU" sz="3600" b="1" dirty="0" err="1"/>
              <a:t>Тілесне</a:t>
            </a:r>
            <a:r>
              <a:rPr lang="ru-RU" sz="3600" b="1" dirty="0"/>
              <a:t> </a:t>
            </a:r>
            <a:r>
              <a:rPr lang="ru-RU" sz="3600" b="1" dirty="0" err="1"/>
              <a:t>ушкодження</a:t>
            </a:r>
            <a:r>
              <a:rPr lang="ru-RU" sz="3600" b="1" dirty="0"/>
              <a:t> </a:t>
            </a:r>
            <a:r>
              <a:rPr lang="ru-RU" sz="3600" dirty="0"/>
              <a:t>- </a:t>
            </a:r>
            <a:r>
              <a:rPr lang="ru-RU" sz="3600" dirty="0" err="1"/>
              <a:t>протиправне</a:t>
            </a:r>
            <a:r>
              <a:rPr lang="ru-RU" sz="3600" dirty="0"/>
              <a:t> </a:t>
            </a:r>
            <a:r>
              <a:rPr lang="ru-RU" sz="3600" dirty="0" err="1"/>
              <a:t>і</a:t>
            </a:r>
            <a:r>
              <a:rPr lang="ru-RU" sz="3600" dirty="0"/>
              <a:t> </a:t>
            </a:r>
            <a:r>
              <a:rPr lang="ru-RU" sz="3600" dirty="0" err="1"/>
              <a:t>винне</a:t>
            </a:r>
            <a:r>
              <a:rPr lang="ru-RU" sz="3600" dirty="0"/>
              <a:t> </a:t>
            </a:r>
            <a:r>
              <a:rPr lang="ru-RU" sz="3600" dirty="0" err="1"/>
              <a:t>заподіяння</a:t>
            </a:r>
            <a:r>
              <a:rPr lang="ru-RU" sz="3600" dirty="0"/>
              <a:t> </a:t>
            </a:r>
            <a:r>
              <a:rPr lang="ru-RU" sz="3600" dirty="0" err="1"/>
              <a:t>шкоди</a:t>
            </a:r>
            <a:r>
              <a:rPr lang="ru-RU" sz="3600" dirty="0"/>
              <a:t> </a:t>
            </a:r>
            <a:r>
              <a:rPr lang="ru-RU" sz="3600" dirty="0" err="1"/>
              <a:t>здоров'ю</a:t>
            </a:r>
            <a:r>
              <a:rPr lang="ru-RU" sz="3600" dirty="0"/>
              <a:t> </a:t>
            </a:r>
            <a:r>
              <a:rPr lang="ru-RU" sz="3600" dirty="0" err="1"/>
              <a:t>іншої</a:t>
            </a:r>
            <a:r>
              <a:rPr lang="ru-RU" sz="3600" dirty="0"/>
              <a:t> особи, коли порушена </a:t>
            </a:r>
            <a:r>
              <a:rPr lang="ru-RU" sz="3600" dirty="0" err="1"/>
              <a:t>анатомічна</a:t>
            </a:r>
            <a:r>
              <a:rPr lang="ru-RU" sz="3600" dirty="0"/>
              <a:t> </a:t>
            </a:r>
            <a:r>
              <a:rPr lang="ru-RU" sz="3600" dirty="0" err="1"/>
              <a:t>цілість</a:t>
            </a:r>
            <a:r>
              <a:rPr lang="ru-RU" sz="3600" dirty="0"/>
              <a:t> та(</a:t>
            </a:r>
            <a:r>
              <a:rPr lang="ru-RU" sz="3600" dirty="0" err="1"/>
              <a:t>або</a:t>
            </a:r>
            <a:r>
              <a:rPr lang="ru-RU" sz="3600" dirty="0"/>
              <a:t>) </a:t>
            </a:r>
            <a:r>
              <a:rPr lang="ru-RU" sz="3600" dirty="0" err="1"/>
              <a:t>фізіологічні</a:t>
            </a:r>
            <a:r>
              <a:rPr lang="ru-RU" sz="3600" dirty="0"/>
              <a:t> </a:t>
            </a:r>
            <a:r>
              <a:rPr lang="ru-RU" sz="3600" dirty="0" err="1"/>
              <a:t>функції</a:t>
            </a:r>
            <a:r>
              <a:rPr lang="ru-RU" sz="3600" dirty="0"/>
              <a:t> тканин </a:t>
            </a:r>
            <a:r>
              <a:rPr lang="ru-RU" sz="3600" dirty="0" err="1"/>
              <a:t>чи</a:t>
            </a:r>
            <a:r>
              <a:rPr lang="ru-RU" sz="3600" dirty="0"/>
              <a:t> </a:t>
            </a:r>
            <a:r>
              <a:rPr lang="ru-RU" sz="3600" dirty="0" err="1"/>
              <a:t>органів</a:t>
            </a:r>
            <a:r>
              <a:rPr lang="ru-RU" sz="3600" dirty="0"/>
              <a:t> </a:t>
            </a:r>
            <a:r>
              <a:rPr lang="ru-RU" sz="3600" dirty="0" err="1"/>
              <a:t>потерпілого</a:t>
            </a:r>
            <a:r>
              <a:rPr lang="ru-RU" sz="3600" dirty="0"/>
              <a:t> </a:t>
            </a:r>
            <a:r>
              <a:rPr lang="ru-RU" sz="3600" dirty="0" err="1"/>
              <a:t>під</a:t>
            </a:r>
            <a:r>
              <a:rPr lang="ru-RU" sz="3600" dirty="0"/>
              <a:t> час </a:t>
            </a:r>
            <a:r>
              <a:rPr lang="ru-RU" sz="3600" dirty="0" err="1"/>
              <a:t>посягання</a:t>
            </a:r>
            <a:r>
              <a:rPr lang="ru-RU" sz="3600" dirty="0"/>
              <a:t> на </a:t>
            </a:r>
            <a:r>
              <a:rPr lang="ru-RU" sz="3600" dirty="0" err="1"/>
              <a:t>його</a:t>
            </a:r>
            <a:r>
              <a:rPr lang="ru-RU" sz="3600" dirty="0"/>
              <a:t> </a:t>
            </a:r>
            <a:r>
              <a:rPr lang="ru-RU" sz="3600" dirty="0" err="1"/>
              <a:t>здоров'я</a:t>
            </a:r>
            <a:r>
              <a:rPr lang="ru-RU" sz="3600" dirty="0"/>
              <a:t>.</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332656"/>
            <a:ext cx="8507288" cy="6120680"/>
          </a:xfrm>
        </p:spPr>
        <p:style>
          <a:lnRef idx="1">
            <a:schemeClr val="accent1"/>
          </a:lnRef>
          <a:fillRef idx="2">
            <a:schemeClr val="accent1"/>
          </a:fillRef>
          <a:effectRef idx="1">
            <a:schemeClr val="accent1"/>
          </a:effectRef>
          <a:fontRef idx="minor">
            <a:schemeClr val="dk1"/>
          </a:fontRef>
        </p:style>
        <p:txBody>
          <a:bodyPr>
            <a:noAutofit/>
          </a:bodyPr>
          <a:lstStyle/>
          <a:p>
            <a:pPr marL="0" indent="447675">
              <a:buNone/>
            </a:pPr>
            <a:r>
              <a:rPr lang="ru-RU" sz="3600" dirty="0" err="1"/>
              <a:t>Т</a:t>
            </a:r>
            <a:r>
              <a:rPr lang="ru-RU" sz="3600" b="1" dirty="0" err="1"/>
              <a:t>яжкі</a:t>
            </a:r>
            <a:r>
              <a:rPr lang="ru-RU" sz="3600" b="1" dirty="0"/>
              <a:t> </a:t>
            </a:r>
            <a:r>
              <a:rPr lang="ru-RU" sz="3600" dirty="0" err="1"/>
              <a:t>тілесні</a:t>
            </a:r>
            <a:r>
              <a:rPr lang="ru-RU" sz="3600" dirty="0"/>
              <a:t> </a:t>
            </a:r>
            <a:r>
              <a:rPr lang="ru-RU" sz="3600" dirty="0" err="1"/>
              <a:t>ушкодження</a:t>
            </a:r>
            <a:r>
              <a:rPr lang="ru-RU" sz="3600" dirty="0"/>
              <a:t> - </a:t>
            </a:r>
            <a:r>
              <a:rPr lang="ru-RU" sz="3600" dirty="0" err="1"/>
              <a:t>небезпечні</a:t>
            </a:r>
            <a:r>
              <a:rPr lang="ru-RU" sz="3600" dirty="0"/>
              <a:t> для </a:t>
            </a:r>
            <a:r>
              <a:rPr lang="ru-RU" sz="3600" dirty="0" err="1"/>
              <a:t>життя</a:t>
            </a:r>
            <a:r>
              <a:rPr lang="ru-RU" sz="3600" dirty="0"/>
              <a:t> в момент </a:t>
            </a:r>
            <a:r>
              <a:rPr lang="ru-RU" sz="3600" dirty="0" err="1"/>
              <a:t>заподіяння</a:t>
            </a:r>
            <a:r>
              <a:rPr lang="ru-RU" sz="3600" dirty="0"/>
              <a:t> </a:t>
            </a:r>
            <a:r>
              <a:rPr lang="ru-RU" sz="3600" dirty="0" err="1"/>
              <a:t>чи</a:t>
            </a:r>
            <a:r>
              <a:rPr lang="ru-RU" sz="3600" dirty="0"/>
              <a:t> </a:t>
            </a:r>
            <a:r>
              <a:rPr lang="ru-RU" sz="3600" dirty="0" err="1"/>
              <a:t>такі</a:t>
            </a:r>
            <a:r>
              <a:rPr lang="ru-RU" sz="3600" dirty="0"/>
              <a:t>, </a:t>
            </a:r>
            <a:r>
              <a:rPr lang="ru-RU" sz="3600" dirty="0" err="1"/>
              <a:t>що</a:t>
            </a:r>
            <a:r>
              <a:rPr lang="ru-RU" sz="3600" dirty="0"/>
              <a:t> </a:t>
            </a:r>
            <a:r>
              <a:rPr lang="ru-RU" sz="3600" dirty="0" err="1"/>
              <a:t>спричинили</a:t>
            </a:r>
            <a:r>
              <a:rPr lang="ru-RU" sz="3600" dirty="0"/>
              <a:t> </a:t>
            </a:r>
            <a:r>
              <a:rPr lang="ru-RU" sz="3600" dirty="0" err="1"/>
              <a:t>втрату</a:t>
            </a:r>
            <a:r>
              <a:rPr lang="ru-RU" sz="3600" dirty="0"/>
              <a:t> </a:t>
            </a:r>
            <a:r>
              <a:rPr lang="ru-RU" sz="3600" dirty="0" err="1"/>
              <a:t>будь-якого</a:t>
            </a:r>
            <a:r>
              <a:rPr lang="ru-RU" sz="3600" dirty="0"/>
              <a:t> органу </a:t>
            </a:r>
            <a:r>
              <a:rPr lang="ru-RU" sz="3600" dirty="0" err="1"/>
              <a:t>або</a:t>
            </a:r>
            <a:r>
              <a:rPr lang="ru-RU" sz="3600" dirty="0"/>
              <a:t> </a:t>
            </a:r>
            <a:r>
              <a:rPr lang="ru-RU" sz="3600" dirty="0" err="1"/>
              <a:t>його</a:t>
            </a:r>
            <a:r>
              <a:rPr lang="ru-RU" sz="3600" dirty="0"/>
              <a:t> </a:t>
            </a:r>
            <a:r>
              <a:rPr lang="ru-RU" sz="3600" dirty="0" err="1"/>
              <a:t>функцій</a:t>
            </a:r>
            <a:r>
              <a:rPr lang="ru-RU" sz="3600" dirty="0"/>
              <a:t>, </a:t>
            </a:r>
            <a:r>
              <a:rPr lang="ru-RU" sz="3600" dirty="0" err="1"/>
              <a:t>психічну</a:t>
            </a:r>
            <a:r>
              <a:rPr lang="ru-RU" sz="3600" dirty="0"/>
              <a:t> хворобу </a:t>
            </a:r>
            <a:r>
              <a:rPr lang="ru-RU" sz="3600" dirty="0" err="1"/>
              <a:t>або</a:t>
            </a:r>
            <a:r>
              <a:rPr lang="ru-RU" sz="3600" dirty="0"/>
              <a:t> </a:t>
            </a:r>
            <a:r>
              <a:rPr lang="ru-RU" sz="3600" dirty="0" err="1"/>
              <a:t>інший</a:t>
            </a:r>
            <a:r>
              <a:rPr lang="ru-RU" sz="3600" dirty="0"/>
              <a:t> </a:t>
            </a:r>
            <a:r>
              <a:rPr lang="ru-RU" sz="3600" dirty="0" err="1"/>
              <a:t>розлад</a:t>
            </a:r>
            <a:r>
              <a:rPr lang="ru-RU" sz="3600" dirty="0"/>
              <a:t> </a:t>
            </a:r>
            <a:r>
              <a:rPr lang="ru-RU" sz="3600" dirty="0" err="1"/>
              <a:t>здоров'я</a:t>
            </a:r>
            <a:r>
              <a:rPr lang="ru-RU" sz="3600" dirty="0"/>
              <a:t>, </a:t>
            </a:r>
            <a:r>
              <a:rPr lang="ru-RU" sz="3600" dirty="0" err="1"/>
              <a:t>поєднаний</a:t>
            </a:r>
            <a:r>
              <a:rPr lang="ru-RU" sz="3600" dirty="0"/>
              <a:t> </a:t>
            </a:r>
            <a:r>
              <a:rPr lang="ru-RU" sz="3600" dirty="0" err="1"/>
              <a:t>зі</a:t>
            </a:r>
            <a:r>
              <a:rPr lang="ru-RU" sz="3600" dirty="0"/>
              <a:t> </a:t>
            </a:r>
            <a:r>
              <a:rPr lang="ru-RU" sz="3600" dirty="0" err="1"/>
              <a:t>стійкою</a:t>
            </a:r>
            <a:r>
              <a:rPr lang="ru-RU" sz="3600" dirty="0"/>
              <a:t> </a:t>
            </a:r>
            <a:r>
              <a:rPr lang="ru-RU" sz="3600" dirty="0" err="1"/>
              <a:t>втратою</a:t>
            </a:r>
            <a:r>
              <a:rPr lang="ru-RU" sz="3600" dirty="0"/>
              <a:t> </a:t>
            </a:r>
            <a:r>
              <a:rPr lang="ru-RU" sz="3600" dirty="0" err="1"/>
              <a:t>працездатності</a:t>
            </a:r>
            <a:r>
              <a:rPr lang="ru-RU" sz="3600" dirty="0"/>
              <a:t> не </a:t>
            </a:r>
            <a:r>
              <a:rPr lang="ru-RU" sz="3600" dirty="0" err="1"/>
              <a:t>менш</a:t>
            </a:r>
            <a:r>
              <a:rPr lang="ru-RU" sz="3600" dirty="0"/>
              <a:t> як на одну </a:t>
            </a:r>
            <a:r>
              <a:rPr lang="ru-RU" sz="3600" dirty="0" err="1"/>
              <a:t>третину</a:t>
            </a:r>
            <a:r>
              <a:rPr lang="ru-RU" sz="3600" dirty="0"/>
              <a:t>. До них </a:t>
            </a:r>
            <a:r>
              <a:rPr lang="ru-RU" sz="3600" dirty="0" err="1"/>
              <a:t>відносяться</a:t>
            </a:r>
            <a:r>
              <a:rPr lang="ru-RU" sz="3600" dirty="0"/>
              <a:t> </a:t>
            </a:r>
            <a:r>
              <a:rPr lang="ru-RU" sz="3600" dirty="0" err="1"/>
              <a:t>також</a:t>
            </a:r>
            <a:r>
              <a:rPr lang="ru-RU" sz="3600" dirty="0"/>
              <a:t> </a:t>
            </a:r>
            <a:r>
              <a:rPr lang="ru-RU" sz="3600" dirty="0" err="1"/>
              <a:t>переривання</a:t>
            </a:r>
            <a:r>
              <a:rPr lang="ru-RU" sz="3600" dirty="0"/>
              <a:t> </a:t>
            </a:r>
            <a:r>
              <a:rPr lang="ru-RU" sz="3600" dirty="0" err="1"/>
              <a:t>вагітності</a:t>
            </a:r>
            <a:r>
              <a:rPr lang="ru-RU" sz="3600" dirty="0"/>
              <a:t> </a:t>
            </a:r>
            <a:r>
              <a:rPr lang="ru-RU" sz="3600" dirty="0" err="1"/>
              <a:t>чи</a:t>
            </a:r>
            <a:r>
              <a:rPr lang="ru-RU" sz="3600" dirty="0"/>
              <a:t> </a:t>
            </a:r>
            <a:r>
              <a:rPr lang="ru-RU" sz="3600" dirty="0" err="1"/>
              <a:t>непоправне</a:t>
            </a:r>
            <a:r>
              <a:rPr lang="ru-RU" sz="3600" dirty="0"/>
              <a:t> </a:t>
            </a:r>
            <a:r>
              <a:rPr lang="ru-RU" sz="3600" dirty="0" err="1"/>
              <a:t>знівечення</a:t>
            </a:r>
            <a:r>
              <a:rPr lang="ru-RU" sz="3600" dirty="0"/>
              <a:t> </a:t>
            </a:r>
            <a:r>
              <a:rPr lang="ru-RU" sz="3600" dirty="0" err="1"/>
              <a:t>обличчя</a:t>
            </a:r>
            <a:r>
              <a:rPr lang="ru-RU" sz="36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640960" cy="6264696"/>
          </a:xfrm>
        </p:spPr>
        <p:txBody>
          <a:bodyPr>
            <a:normAutofit fontScale="92500"/>
          </a:bodyPr>
          <a:lstStyle/>
          <a:p>
            <a:pPr marL="0" indent="358775" algn="just">
              <a:buNone/>
            </a:pPr>
            <a:r>
              <a:rPr lang="ru-RU" b="1" dirty="0" err="1"/>
              <a:t>Стаття</a:t>
            </a:r>
            <a:r>
              <a:rPr lang="ru-RU" b="1" dirty="0"/>
              <a:t> 122. </a:t>
            </a:r>
            <a:r>
              <a:rPr lang="ru-RU" b="1" dirty="0" err="1"/>
              <a:t>Умисне</a:t>
            </a:r>
            <a:r>
              <a:rPr lang="ru-RU" b="1" dirty="0"/>
              <a:t> </a:t>
            </a:r>
            <a:r>
              <a:rPr lang="ru-RU" b="1" dirty="0" err="1"/>
              <a:t>середньої</a:t>
            </a:r>
            <a:r>
              <a:rPr lang="ru-RU" b="1" dirty="0"/>
              <a:t> </a:t>
            </a:r>
            <a:r>
              <a:rPr lang="ru-RU" b="1" dirty="0" err="1"/>
              <a:t>тяжкості</a:t>
            </a:r>
            <a:r>
              <a:rPr lang="ru-RU" b="1" dirty="0"/>
              <a:t> </a:t>
            </a:r>
            <a:r>
              <a:rPr lang="ru-RU" b="1" dirty="0" err="1"/>
              <a:t>тілесне</a:t>
            </a:r>
            <a:r>
              <a:rPr lang="ru-RU" b="1" dirty="0"/>
              <a:t> </a:t>
            </a:r>
            <a:r>
              <a:rPr lang="ru-RU" b="1" dirty="0" err="1"/>
              <a:t>ушкодження</a:t>
            </a:r>
            <a:endParaRPr lang="ru-RU" b="1" dirty="0"/>
          </a:p>
          <a:p>
            <a:pPr marL="0" indent="358775">
              <a:buNone/>
            </a:pPr>
            <a:r>
              <a:rPr lang="ru-RU" i="1" dirty="0"/>
              <a:t>1. </a:t>
            </a:r>
            <a:r>
              <a:rPr lang="ru-RU" i="1" dirty="0" err="1"/>
              <a:t>Умисне</a:t>
            </a:r>
            <a:r>
              <a:rPr lang="ru-RU" i="1" dirty="0"/>
              <a:t> </a:t>
            </a:r>
            <a:r>
              <a:rPr lang="ru-RU" i="1" dirty="0" err="1"/>
              <a:t>середньої</a:t>
            </a:r>
            <a:r>
              <a:rPr lang="ru-RU" i="1" dirty="0"/>
              <a:t> </a:t>
            </a:r>
            <a:r>
              <a:rPr lang="ru-RU" i="1" dirty="0" err="1"/>
              <a:t>тяжкості</a:t>
            </a:r>
            <a:r>
              <a:rPr lang="ru-RU" i="1" dirty="0"/>
              <a:t> </a:t>
            </a:r>
            <a:r>
              <a:rPr lang="ru-RU" i="1" dirty="0" err="1"/>
              <a:t>тілесне</a:t>
            </a:r>
            <a:r>
              <a:rPr lang="ru-RU" i="1" dirty="0"/>
              <a:t> </a:t>
            </a:r>
            <a:r>
              <a:rPr lang="ru-RU" i="1" dirty="0" err="1"/>
              <a:t>ушкодження</a:t>
            </a:r>
            <a:r>
              <a:rPr lang="ru-RU" i="1" dirty="0"/>
              <a:t>, </a:t>
            </a:r>
            <a:r>
              <a:rPr lang="ru-RU" i="1" dirty="0" err="1"/>
              <a:t>тобто</a:t>
            </a:r>
            <a:r>
              <a:rPr lang="ru-RU" i="1" dirty="0"/>
              <a:t> </a:t>
            </a:r>
            <a:r>
              <a:rPr lang="ru-RU" i="1" dirty="0" err="1"/>
              <a:t>умисне</a:t>
            </a:r>
            <a:r>
              <a:rPr lang="ru-RU" i="1" dirty="0"/>
              <a:t> </a:t>
            </a:r>
            <a:r>
              <a:rPr lang="ru-RU" i="1" dirty="0" err="1"/>
              <a:t>ушкодження</a:t>
            </a:r>
            <a:r>
              <a:rPr lang="ru-RU" i="1" dirty="0"/>
              <a:t>, яке не </a:t>
            </a:r>
            <a:r>
              <a:rPr lang="ru-RU" i="1" dirty="0" err="1"/>
              <a:t>є</a:t>
            </a:r>
            <a:r>
              <a:rPr lang="ru-RU" i="1" dirty="0"/>
              <a:t> </a:t>
            </a:r>
            <a:r>
              <a:rPr lang="ru-RU" i="1" dirty="0" err="1"/>
              <a:t>небезпечним</a:t>
            </a:r>
            <a:r>
              <a:rPr lang="ru-RU" i="1" dirty="0"/>
              <a:t> для </a:t>
            </a:r>
            <a:r>
              <a:rPr lang="ru-RU" i="1" dirty="0" err="1"/>
              <a:t>життя</a:t>
            </a:r>
            <a:r>
              <a:rPr lang="ru-RU" i="1" dirty="0"/>
              <a:t> </a:t>
            </a:r>
            <a:r>
              <a:rPr lang="ru-RU" i="1" dirty="0" err="1"/>
              <a:t>і</a:t>
            </a:r>
            <a:r>
              <a:rPr lang="ru-RU" i="1" dirty="0"/>
              <a:t> не </a:t>
            </a:r>
            <a:r>
              <a:rPr lang="ru-RU" i="1" dirty="0" err="1"/>
              <a:t>потягло</a:t>
            </a:r>
            <a:r>
              <a:rPr lang="ru-RU" i="1" dirty="0"/>
              <a:t> за собою </a:t>
            </a:r>
            <a:r>
              <a:rPr lang="ru-RU" i="1" dirty="0" err="1"/>
              <a:t>наслідків</a:t>
            </a:r>
            <a:r>
              <a:rPr lang="ru-RU" i="1" dirty="0"/>
              <a:t>, </a:t>
            </a:r>
            <a:r>
              <a:rPr lang="ru-RU" i="1" dirty="0" err="1"/>
              <a:t>передбачених</a:t>
            </a:r>
            <a:r>
              <a:rPr lang="ru-RU" i="1" dirty="0"/>
              <a:t> у </a:t>
            </a:r>
            <a:r>
              <a:rPr lang="ru-RU" i="1" u="sng" dirty="0" err="1">
                <a:hlinkClick r:id="rId2"/>
              </a:rPr>
              <a:t>статті</a:t>
            </a:r>
            <a:r>
              <a:rPr lang="ru-RU" i="1" u="sng" dirty="0">
                <a:hlinkClick r:id="rId2"/>
              </a:rPr>
              <a:t> 121</a:t>
            </a:r>
            <a:r>
              <a:rPr lang="ru-RU" i="1" dirty="0"/>
              <a:t> </a:t>
            </a:r>
            <a:r>
              <a:rPr lang="ru-RU" i="1" dirty="0" err="1"/>
              <a:t>цього</a:t>
            </a:r>
            <a:r>
              <a:rPr lang="ru-RU" i="1" dirty="0"/>
              <a:t> Кодексу, </a:t>
            </a:r>
            <a:r>
              <a:rPr lang="ru-RU" i="1" dirty="0" err="1"/>
              <a:t>але</a:t>
            </a:r>
            <a:r>
              <a:rPr lang="ru-RU" i="1" dirty="0"/>
              <a:t> </a:t>
            </a:r>
            <a:r>
              <a:rPr lang="ru-RU" i="1" dirty="0" err="1"/>
              <a:t>таке</a:t>
            </a:r>
            <a:r>
              <a:rPr lang="ru-RU" i="1" dirty="0"/>
              <a:t>, </a:t>
            </a:r>
            <a:r>
              <a:rPr lang="ru-RU" i="1" dirty="0" err="1"/>
              <a:t>що</a:t>
            </a:r>
            <a:r>
              <a:rPr lang="ru-RU" i="1" dirty="0"/>
              <a:t> </a:t>
            </a:r>
            <a:r>
              <a:rPr lang="ru-RU" i="1" dirty="0" err="1"/>
              <a:t>спричинило</a:t>
            </a:r>
            <a:r>
              <a:rPr lang="ru-RU" i="1" dirty="0"/>
              <a:t> </a:t>
            </a:r>
            <a:r>
              <a:rPr lang="ru-RU" i="1" dirty="0" err="1"/>
              <a:t>тривалий</a:t>
            </a:r>
            <a:r>
              <a:rPr lang="ru-RU" i="1" dirty="0"/>
              <a:t> </a:t>
            </a:r>
            <a:r>
              <a:rPr lang="ru-RU" i="1" dirty="0" err="1"/>
              <a:t>розлад</a:t>
            </a:r>
            <a:r>
              <a:rPr lang="ru-RU" i="1" dirty="0"/>
              <a:t> </a:t>
            </a:r>
            <a:r>
              <a:rPr lang="ru-RU" i="1" dirty="0" err="1"/>
              <a:t>здоров'я</a:t>
            </a:r>
            <a:r>
              <a:rPr lang="ru-RU" i="1" dirty="0"/>
              <a:t> </a:t>
            </a:r>
            <a:r>
              <a:rPr lang="ru-RU" i="1" dirty="0" err="1"/>
              <a:t>або</a:t>
            </a:r>
            <a:r>
              <a:rPr lang="ru-RU" i="1" dirty="0"/>
              <a:t> </a:t>
            </a:r>
            <a:r>
              <a:rPr lang="ru-RU" i="1" dirty="0" err="1"/>
              <a:t>значну</a:t>
            </a:r>
            <a:r>
              <a:rPr lang="ru-RU" i="1" dirty="0"/>
              <a:t> </a:t>
            </a:r>
            <a:r>
              <a:rPr lang="ru-RU" i="1" dirty="0" err="1"/>
              <a:t>стійку</a:t>
            </a:r>
            <a:r>
              <a:rPr lang="ru-RU" i="1" dirty="0"/>
              <a:t> </a:t>
            </a:r>
            <a:r>
              <a:rPr lang="ru-RU" i="1" dirty="0" err="1"/>
              <a:t>втрату</a:t>
            </a:r>
            <a:r>
              <a:rPr lang="ru-RU" i="1" dirty="0"/>
              <a:t> </a:t>
            </a:r>
            <a:r>
              <a:rPr lang="ru-RU" i="1" dirty="0" err="1"/>
              <a:t>працездатності</a:t>
            </a:r>
            <a:r>
              <a:rPr lang="ru-RU" i="1" dirty="0"/>
              <a:t> </a:t>
            </a:r>
            <a:r>
              <a:rPr lang="ru-RU" i="1" dirty="0" err="1"/>
              <a:t>менш</a:t>
            </a:r>
            <a:r>
              <a:rPr lang="ru-RU" i="1" dirty="0"/>
              <a:t> як на одну </a:t>
            </a:r>
            <a:r>
              <a:rPr lang="ru-RU" i="1" dirty="0" err="1"/>
              <a:t>третину</a:t>
            </a:r>
            <a:r>
              <a:rPr lang="ru-RU" i="1" dirty="0"/>
              <a:t>, -</a:t>
            </a:r>
          </a:p>
          <a:p>
            <a:pPr marL="0" indent="358775">
              <a:buNone/>
            </a:pPr>
            <a:r>
              <a:rPr lang="ru-RU" i="1" dirty="0" err="1"/>
              <a:t>карається</a:t>
            </a:r>
            <a:r>
              <a:rPr lang="ru-RU" i="1" dirty="0"/>
              <a:t> </a:t>
            </a:r>
            <a:r>
              <a:rPr lang="ru-RU" i="1" dirty="0" err="1"/>
              <a:t>виправними</a:t>
            </a:r>
            <a:r>
              <a:rPr lang="ru-RU" i="1" dirty="0"/>
              <a:t> роботами на строк до </a:t>
            </a:r>
            <a:r>
              <a:rPr lang="ru-RU" i="1" dirty="0" err="1"/>
              <a:t>двох</a:t>
            </a:r>
            <a:r>
              <a:rPr lang="ru-RU" i="1" dirty="0"/>
              <a:t> </a:t>
            </a:r>
            <a:r>
              <a:rPr lang="ru-RU" i="1" dirty="0" err="1"/>
              <a:t>років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a:t>
            </a:r>
            <a:r>
              <a:rPr lang="ru-RU" i="1" dirty="0" err="1"/>
              <a:t>трьох</a:t>
            </a:r>
            <a:r>
              <a:rPr lang="ru-RU" i="1" dirty="0"/>
              <a:t> </a:t>
            </a:r>
            <a:r>
              <a:rPr lang="ru-RU" i="1" dirty="0" err="1"/>
              <a:t>років</a:t>
            </a:r>
            <a:r>
              <a:rPr lang="ru-RU" i="1" dirty="0"/>
              <a:t>, </a:t>
            </a:r>
            <a:r>
              <a:rPr lang="ru-RU" i="1" dirty="0" err="1"/>
              <a:t>або</a:t>
            </a:r>
            <a:r>
              <a:rPr lang="ru-RU" i="1" dirty="0"/>
              <a:t> </a:t>
            </a:r>
            <a:r>
              <a:rPr lang="ru-RU" i="1" dirty="0" err="1"/>
              <a:t>позбавленням</a:t>
            </a:r>
            <a:r>
              <a:rPr lang="ru-RU" i="1" dirty="0"/>
              <a:t> </a:t>
            </a:r>
            <a:r>
              <a:rPr lang="ru-RU" i="1" dirty="0" err="1"/>
              <a:t>волі</a:t>
            </a:r>
            <a:r>
              <a:rPr lang="ru-RU" i="1" dirty="0"/>
              <a:t> на строк до </a:t>
            </a:r>
            <a:r>
              <a:rPr lang="ru-RU" i="1" dirty="0" err="1"/>
              <a:t>трьох</a:t>
            </a:r>
            <a:r>
              <a:rPr lang="ru-RU" i="1" dirty="0"/>
              <a:t> </a:t>
            </a:r>
            <a:r>
              <a:rPr lang="ru-RU" i="1" dirty="0" err="1"/>
              <a:t>років</a:t>
            </a:r>
            <a:r>
              <a:rPr lang="ru-RU" i="1" dirty="0"/>
              <a:t>.</a:t>
            </a:r>
          </a:p>
          <a:p>
            <a:pPr marL="0" indent="358775">
              <a:buNone/>
            </a:pPr>
            <a:r>
              <a:rPr lang="ru-RU" i="1" dirty="0"/>
              <a:t>2. </a:t>
            </a:r>
            <a:r>
              <a:rPr lang="ru-RU" i="1" dirty="0" err="1"/>
              <a:t>Ті</a:t>
            </a:r>
            <a:r>
              <a:rPr lang="ru-RU" i="1" dirty="0"/>
              <a:t> </a:t>
            </a:r>
            <a:r>
              <a:rPr lang="ru-RU" i="1" dirty="0" err="1"/>
              <a:t>самі</a:t>
            </a:r>
            <a:r>
              <a:rPr lang="ru-RU" i="1" dirty="0"/>
              <a:t> </a:t>
            </a:r>
            <a:r>
              <a:rPr lang="ru-RU" i="1" dirty="0" err="1"/>
              <a:t>дії</a:t>
            </a:r>
            <a:r>
              <a:rPr lang="ru-RU" i="1" dirty="0"/>
              <a:t>, </a:t>
            </a:r>
            <a:r>
              <a:rPr lang="ru-RU" i="1" dirty="0" err="1"/>
              <a:t>вчинені</a:t>
            </a:r>
            <a:r>
              <a:rPr lang="ru-RU" i="1" dirty="0"/>
              <a:t> </a:t>
            </a:r>
            <a:r>
              <a:rPr lang="ru-RU" i="1" dirty="0" err="1"/>
              <a:t>з</a:t>
            </a:r>
            <a:r>
              <a:rPr lang="ru-RU" i="1" dirty="0"/>
              <a:t> метою </a:t>
            </a:r>
            <a:r>
              <a:rPr lang="ru-RU" i="1" dirty="0" err="1"/>
              <a:t>залякування</a:t>
            </a:r>
            <a:r>
              <a:rPr lang="ru-RU" i="1" dirty="0"/>
              <a:t> </a:t>
            </a:r>
            <a:r>
              <a:rPr lang="ru-RU" i="1" dirty="0" err="1"/>
              <a:t>потерпілого</a:t>
            </a:r>
            <a:r>
              <a:rPr lang="ru-RU" i="1" dirty="0"/>
              <a:t> </a:t>
            </a:r>
            <a:r>
              <a:rPr lang="ru-RU" i="1" dirty="0" err="1"/>
              <a:t>або</a:t>
            </a:r>
            <a:r>
              <a:rPr lang="ru-RU" i="1" dirty="0"/>
              <a:t> </a:t>
            </a:r>
            <a:r>
              <a:rPr lang="ru-RU" i="1" dirty="0" err="1"/>
              <a:t>його</a:t>
            </a:r>
            <a:r>
              <a:rPr lang="ru-RU" i="1" dirty="0"/>
              <a:t> </a:t>
            </a:r>
            <a:r>
              <a:rPr lang="ru-RU" i="1" dirty="0" err="1"/>
              <a:t>родичів</a:t>
            </a:r>
            <a:r>
              <a:rPr lang="ru-RU" i="1" dirty="0"/>
              <a:t> </a:t>
            </a:r>
            <a:r>
              <a:rPr lang="ru-RU" i="1" dirty="0" err="1"/>
              <a:t>чи</a:t>
            </a:r>
            <a:r>
              <a:rPr lang="ru-RU" i="1" dirty="0"/>
              <a:t> примусу до </a:t>
            </a:r>
            <a:r>
              <a:rPr lang="ru-RU" i="1" dirty="0" err="1"/>
              <a:t>певних</a:t>
            </a:r>
            <a:r>
              <a:rPr lang="ru-RU" i="1" dirty="0"/>
              <a:t> </a:t>
            </a:r>
            <a:r>
              <a:rPr lang="ru-RU" i="1" dirty="0" err="1"/>
              <a:t>дій</a:t>
            </a:r>
            <a:r>
              <a:rPr lang="ru-RU" i="1" dirty="0"/>
              <a:t> </a:t>
            </a:r>
            <a:r>
              <a:rPr lang="ru-RU" i="1" dirty="0" err="1"/>
              <a:t>або</a:t>
            </a:r>
            <a:r>
              <a:rPr lang="ru-RU" i="1" dirty="0"/>
              <a:t> </a:t>
            </a:r>
            <a:r>
              <a:rPr lang="ru-RU" i="1" dirty="0" err="1"/>
              <a:t>з</a:t>
            </a:r>
            <a:r>
              <a:rPr lang="ru-RU" i="1" dirty="0"/>
              <a:t> </a:t>
            </a:r>
            <a:r>
              <a:rPr lang="ru-RU" i="1" dirty="0" err="1"/>
              <a:t>мотивів</a:t>
            </a:r>
            <a:r>
              <a:rPr lang="ru-RU" i="1" dirty="0"/>
              <a:t> </a:t>
            </a:r>
            <a:r>
              <a:rPr lang="ru-RU" i="1" dirty="0" err="1"/>
              <a:t>расової</a:t>
            </a:r>
            <a:r>
              <a:rPr lang="ru-RU" i="1" dirty="0"/>
              <a:t>, </a:t>
            </a:r>
            <a:r>
              <a:rPr lang="ru-RU" i="1" dirty="0" err="1"/>
              <a:t>національної</a:t>
            </a:r>
            <a:r>
              <a:rPr lang="ru-RU" i="1" dirty="0"/>
              <a:t> </a:t>
            </a:r>
            <a:r>
              <a:rPr lang="ru-RU" i="1" dirty="0" err="1"/>
              <a:t>чи</a:t>
            </a:r>
            <a:r>
              <a:rPr lang="ru-RU" i="1" dirty="0"/>
              <a:t> </a:t>
            </a:r>
            <a:r>
              <a:rPr lang="ru-RU" i="1" dirty="0" err="1"/>
              <a:t>релігійної</a:t>
            </a:r>
            <a:r>
              <a:rPr lang="ru-RU" i="1" dirty="0"/>
              <a:t> </a:t>
            </a:r>
            <a:r>
              <a:rPr lang="ru-RU" i="1" dirty="0" err="1"/>
              <a:t>нетерпимості</a:t>
            </a:r>
            <a:r>
              <a:rPr lang="ru-RU" i="1" dirty="0"/>
              <a:t>, -</a:t>
            </a:r>
          </a:p>
          <a:p>
            <a:pPr marL="0" indent="358775">
              <a:buNone/>
            </a:pPr>
            <a:r>
              <a:rPr lang="ru-RU" i="1" dirty="0" err="1"/>
              <a:t>караються</a:t>
            </a:r>
            <a:r>
              <a:rPr lang="ru-RU" i="1" dirty="0"/>
              <a:t> </a:t>
            </a:r>
            <a:r>
              <a:rPr lang="ru-RU" i="1" dirty="0" err="1"/>
              <a:t>позбавленням</a:t>
            </a:r>
            <a:r>
              <a:rPr lang="ru-RU" i="1" dirty="0"/>
              <a:t> </a:t>
            </a:r>
            <a:r>
              <a:rPr lang="ru-RU" i="1" dirty="0" err="1"/>
              <a:t>волі</a:t>
            </a:r>
            <a:r>
              <a:rPr lang="ru-RU" i="1" dirty="0"/>
              <a:t> від </a:t>
            </a:r>
            <a:r>
              <a:rPr lang="ru-RU" i="1" dirty="0" err="1"/>
              <a:t>трьох</a:t>
            </a:r>
            <a:r>
              <a:rPr lang="ru-RU" i="1" dirty="0"/>
              <a:t> до </a:t>
            </a:r>
            <a:r>
              <a:rPr lang="ru-RU" i="1" dirty="0" err="1"/>
              <a:t>п'яти</a:t>
            </a:r>
            <a:r>
              <a:rPr lang="ru-RU" i="1" dirty="0"/>
              <a:t> </a:t>
            </a:r>
            <a:r>
              <a:rPr lang="ru-RU" i="1" dirty="0" err="1"/>
              <a:t>років</a:t>
            </a:r>
            <a:r>
              <a:rPr lang="ru-RU" i="1" dirty="0"/>
              <a:t>.</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16632"/>
            <a:ext cx="8435280" cy="6480720"/>
          </a:xfrm>
        </p:spPr>
        <p:txBody>
          <a:bodyPr>
            <a:normAutofit/>
          </a:bodyPr>
          <a:lstStyle/>
          <a:p>
            <a:pPr marL="0" indent="447675">
              <a:buNone/>
            </a:pPr>
            <a:r>
              <a:rPr lang="ru-RU" b="1" dirty="0" err="1"/>
              <a:t>Стаття</a:t>
            </a:r>
            <a:r>
              <a:rPr lang="ru-RU" b="1" dirty="0"/>
              <a:t> 125. </a:t>
            </a:r>
            <a:r>
              <a:rPr lang="ru-RU" b="1" dirty="0" err="1"/>
              <a:t>Умисне</a:t>
            </a:r>
            <a:r>
              <a:rPr lang="ru-RU" b="1" dirty="0"/>
              <a:t> </a:t>
            </a:r>
            <a:r>
              <a:rPr lang="ru-RU" b="1" dirty="0" err="1"/>
              <a:t>легке</a:t>
            </a:r>
            <a:r>
              <a:rPr lang="ru-RU" b="1" dirty="0"/>
              <a:t> </a:t>
            </a:r>
            <a:r>
              <a:rPr lang="ru-RU" b="1" dirty="0" err="1"/>
              <a:t>тілесне</a:t>
            </a:r>
            <a:r>
              <a:rPr lang="ru-RU" b="1" dirty="0"/>
              <a:t> </a:t>
            </a:r>
            <a:r>
              <a:rPr lang="ru-RU" b="1" dirty="0" err="1"/>
              <a:t>ушкодження</a:t>
            </a:r>
            <a:endParaRPr lang="ru-RU" b="1" dirty="0"/>
          </a:p>
          <a:p>
            <a:pPr marL="0" indent="447675">
              <a:buNone/>
            </a:pPr>
            <a:r>
              <a:rPr lang="ru-RU" i="1" dirty="0"/>
              <a:t>1. </a:t>
            </a:r>
            <a:r>
              <a:rPr lang="ru-RU" i="1" dirty="0" err="1"/>
              <a:t>Умисне</a:t>
            </a:r>
            <a:r>
              <a:rPr lang="ru-RU" i="1" dirty="0"/>
              <a:t> </a:t>
            </a:r>
            <a:r>
              <a:rPr lang="ru-RU" i="1" dirty="0" err="1"/>
              <a:t>легке</a:t>
            </a:r>
            <a:r>
              <a:rPr lang="ru-RU" i="1" dirty="0"/>
              <a:t> </a:t>
            </a:r>
            <a:r>
              <a:rPr lang="ru-RU" i="1" dirty="0" err="1"/>
              <a:t>тілесне</a:t>
            </a:r>
            <a:r>
              <a:rPr lang="ru-RU" i="1" dirty="0"/>
              <a:t> </a:t>
            </a:r>
            <a:r>
              <a:rPr lang="ru-RU" i="1" dirty="0" err="1"/>
              <a:t>ушкодження</a:t>
            </a:r>
            <a:r>
              <a:rPr lang="ru-RU" i="1" dirty="0"/>
              <a:t> -</a:t>
            </a:r>
          </a:p>
          <a:p>
            <a:pPr marL="0" indent="447675">
              <a:buNone/>
            </a:pPr>
            <a:r>
              <a:rPr lang="ru-RU" i="1" dirty="0" err="1"/>
              <a:t>карається</a:t>
            </a:r>
            <a:r>
              <a:rPr lang="ru-RU" i="1" dirty="0"/>
              <a:t> штрафом до </a:t>
            </a:r>
            <a:r>
              <a:rPr lang="ru-RU" i="1" dirty="0" err="1"/>
              <a:t>п'ятдесяти</a:t>
            </a:r>
            <a:r>
              <a:rPr lang="ru-RU" i="1" dirty="0"/>
              <a:t> </a:t>
            </a:r>
            <a:r>
              <a:rPr lang="ru-RU" i="1" dirty="0" err="1"/>
              <a:t>неоподатковуваних</a:t>
            </a:r>
            <a:r>
              <a:rPr lang="ru-RU" i="1" dirty="0"/>
              <a:t> </a:t>
            </a:r>
            <a:r>
              <a:rPr lang="ru-RU" i="1" dirty="0" err="1"/>
              <a:t>мінімумів</a:t>
            </a:r>
            <a:r>
              <a:rPr lang="ru-RU" i="1" dirty="0"/>
              <a:t> </a:t>
            </a:r>
            <a:r>
              <a:rPr lang="ru-RU" i="1" dirty="0" err="1"/>
              <a:t>доходів</a:t>
            </a:r>
            <a:r>
              <a:rPr lang="ru-RU" i="1" dirty="0"/>
              <a:t> </a:t>
            </a:r>
            <a:r>
              <a:rPr lang="ru-RU" i="1" dirty="0" err="1"/>
              <a:t>громадян</a:t>
            </a:r>
            <a:r>
              <a:rPr lang="ru-RU" i="1" dirty="0"/>
              <a:t> </a:t>
            </a:r>
            <a:r>
              <a:rPr lang="ru-RU" i="1" dirty="0" err="1"/>
              <a:t>або</a:t>
            </a:r>
            <a:r>
              <a:rPr lang="ru-RU" i="1" dirty="0"/>
              <a:t> </a:t>
            </a:r>
            <a:r>
              <a:rPr lang="ru-RU" i="1" dirty="0" err="1"/>
              <a:t>громадськими</a:t>
            </a:r>
            <a:r>
              <a:rPr lang="ru-RU" i="1" dirty="0"/>
              <a:t> роботами на строк до </a:t>
            </a:r>
            <a:r>
              <a:rPr lang="ru-RU" i="1" dirty="0" err="1"/>
              <a:t>двохсот</a:t>
            </a:r>
            <a:r>
              <a:rPr lang="ru-RU" i="1" dirty="0"/>
              <a:t> годин, </a:t>
            </a:r>
            <a:r>
              <a:rPr lang="ru-RU" i="1" dirty="0" err="1"/>
              <a:t>або</a:t>
            </a:r>
            <a:r>
              <a:rPr lang="ru-RU" i="1" dirty="0"/>
              <a:t> </a:t>
            </a:r>
            <a:r>
              <a:rPr lang="ru-RU" i="1" dirty="0" err="1"/>
              <a:t>виправними</a:t>
            </a:r>
            <a:r>
              <a:rPr lang="ru-RU" i="1" dirty="0"/>
              <a:t> роботами на строк до одного року.</a:t>
            </a:r>
          </a:p>
          <a:p>
            <a:pPr marL="0" indent="447675">
              <a:buNone/>
            </a:pPr>
            <a:r>
              <a:rPr lang="ru-RU" i="1" dirty="0"/>
              <a:t>2. </a:t>
            </a:r>
            <a:r>
              <a:rPr lang="ru-RU" i="1" dirty="0" err="1"/>
              <a:t>Умисне</a:t>
            </a:r>
            <a:r>
              <a:rPr lang="ru-RU" i="1" dirty="0"/>
              <a:t> </a:t>
            </a:r>
            <a:r>
              <a:rPr lang="ru-RU" i="1" dirty="0" err="1"/>
              <a:t>легке</a:t>
            </a:r>
            <a:r>
              <a:rPr lang="ru-RU" i="1" dirty="0"/>
              <a:t> </a:t>
            </a:r>
            <a:r>
              <a:rPr lang="ru-RU" i="1" dirty="0" err="1"/>
              <a:t>тілесне</a:t>
            </a:r>
            <a:r>
              <a:rPr lang="ru-RU" i="1" dirty="0"/>
              <a:t> </a:t>
            </a:r>
            <a:r>
              <a:rPr lang="ru-RU" i="1" dirty="0" err="1"/>
              <a:t>ушкодження</a:t>
            </a:r>
            <a:r>
              <a:rPr lang="ru-RU" i="1" dirty="0"/>
              <a:t>, </a:t>
            </a:r>
            <a:r>
              <a:rPr lang="ru-RU" i="1" dirty="0" err="1"/>
              <a:t>що</a:t>
            </a:r>
            <a:r>
              <a:rPr lang="ru-RU" i="1" dirty="0"/>
              <a:t> </a:t>
            </a:r>
            <a:r>
              <a:rPr lang="ru-RU" i="1" dirty="0" err="1"/>
              <a:t>спричинило</a:t>
            </a:r>
            <a:r>
              <a:rPr lang="ru-RU" i="1" dirty="0"/>
              <a:t> </a:t>
            </a:r>
            <a:r>
              <a:rPr lang="ru-RU" i="1" dirty="0" err="1"/>
              <a:t>короткочасний</a:t>
            </a:r>
            <a:r>
              <a:rPr lang="ru-RU" i="1" dirty="0"/>
              <a:t> </a:t>
            </a:r>
            <a:r>
              <a:rPr lang="ru-RU" i="1" dirty="0" err="1"/>
              <a:t>розлад</a:t>
            </a:r>
            <a:r>
              <a:rPr lang="ru-RU" i="1" dirty="0"/>
              <a:t> </a:t>
            </a:r>
            <a:r>
              <a:rPr lang="ru-RU" i="1" dirty="0" err="1"/>
              <a:t>здоров'я</a:t>
            </a:r>
            <a:r>
              <a:rPr lang="ru-RU" i="1" dirty="0"/>
              <a:t> </a:t>
            </a:r>
            <a:r>
              <a:rPr lang="ru-RU" i="1" dirty="0" err="1"/>
              <a:t>або</a:t>
            </a:r>
            <a:r>
              <a:rPr lang="ru-RU" i="1" dirty="0"/>
              <a:t> </a:t>
            </a:r>
            <a:r>
              <a:rPr lang="ru-RU" i="1" dirty="0" err="1"/>
              <a:t>незначну</a:t>
            </a:r>
            <a:r>
              <a:rPr lang="ru-RU" i="1" dirty="0"/>
              <a:t> </a:t>
            </a:r>
            <a:r>
              <a:rPr lang="ru-RU" i="1" dirty="0" err="1"/>
              <a:t>втрату</a:t>
            </a:r>
            <a:r>
              <a:rPr lang="ru-RU" i="1" dirty="0"/>
              <a:t> </a:t>
            </a:r>
            <a:r>
              <a:rPr lang="ru-RU" i="1" dirty="0" err="1"/>
              <a:t>працездатності</a:t>
            </a:r>
            <a:r>
              <a:rPr lang="ru-RU" i="1" dirty="0"/>
              <a:t>, -</a:t>
            </a:r>
          </a:p>
          <a:p>
            <a:pPr marL="0" indent="447675">
              <a:buNone/>
            </a:pPr>
            <a:r>
              <a:rPr lang="ru-RU" i="1" dirty="0" err="1"/>
              <a:t>карається</a:t>
            </a:r>
            <a:r>
              <a:rPr lang="ru-RU" i="1" dirty="0"/>
              <a:t> штрафом від </a:t>
            </a:r>
            <a:r>
              <a:rPr lang="ru-RU" i="1" dirty="0" err="1"/>
              <a:t>п'ятдесяти</a:t>
            </a:r>
            <a:r>
              <a:rPr lang="ru-RU" i="1" dirty="0"/>
              <a:t> до ста </a:t>
            </a:r>
            <a:r>
              <a:rPr lang="ru-RU" i="1" dirty="0" err="1"/>
              <a:t>неоподатковуваних</a:t>
            </a:r>
            <a:r>
              <a:rPr lang="ru-RU" i="1" dirty="0"/>
              <a:t> </a:t>
            </a:r>
            <a:r>
              <a:rPr lang="ru-RU" i="1" dirty="0" err="1"/>
              <a:t>мінімумів</a:t>
            </a:r>
            <a:r>
              <a:rPr lang="ru-RU" i="1" dirty="0"/>
              <a:t> </a:t>
            </a:r>
            <a:r>
              <a:rPr lang="ru-RU" i="1" dirty="0" err="1"/>
              <a:t>доходів</a:t>
            </a:r>
            <a:r>
              <a:rPr lang="ru-RU" i="1" dirty="0"/>
              <a:t> </a:t>
            </a:r>
            <a:r>
              <a:rPr lang="ru-RU" i="1" dirty="0" err="1"/>
              <a:t>громадян</a:t>
            </a:r>
            <a:r>
              <a:rPr lang="ru-RU" i="1" dirty="0"/>
              <a:t> </a:t>
            </a:r>
            <a:r>
              <a:rPr lang="ru-RU" i="1" dirty="0" err="1"/>
              <a:t>або</a:t>
            </a:r>
            <a:r>
              <a:rPr lang="ru-RU" i="1" dirty="0"/>
              <a:t> </a:t>
            </a:r>
            <a:r>
              <a:rPr lang="ru-RU" i="1" dirty="0" err="1"/>
              <a:t>громадськими</a:t>
            </a:r>
            <a:r>
              <a:rPr lang="ru-RU" i="1" dirty="0"/>
              <a:t> роботами на строк від ста </a:t>
            </a:r>
            <a:r>
              <a:rPr lang="ru-RU" i="1" dirty="0" err="1"/>
              <a:t>п'ятдесяти</a:t>
            </a:r>
            <a:r>
              <a:rPr lang="ru-RU" i="1" dirty="0"/>
              <a:t> до </a:t>
            </a:r>
            <a:r>
              <a:rPr lang="ru-RU" i="1" dirty="0" err="1"/>
              <a:t>двохсот</a:t>
            </a:r>
            <a:r>
              <a:rPr lang="ru-RU" i="1" dirty="0"/>
              <a:t> сорока годин </a:t>
            </a:r>
            <a:r>
              <a:rPr lang="ru-RU" i="1" dirty="0" err="1"/>
              <a:t>або</a:t>
            </a:r>
            <a:r>
              <a:rPr lang="ru-RU" i="1" dirty="0"/>
              <a:t> </a:t>
            </a:r>
            <a:r>
              <a:rPr lang="ru-RU" i="1" dirty="0" err="1"/>
              <a:t>виправними</a:t>
            </a:r>
            <a:r>
              <a:rPr lang="ru-RU" i="1" dirty="0"/>
              <a:t> роботами на строк до одного року, </a:t>
            </a:r>
            <a:r>
              <a:rPr lang="ru-RU" i="1" dirty="0" err="1"/>
              <a:t>або</a:t>
            </a:r>
            <a:r>
              <a:rPr lang="ru-RU" i="1" dirty="0"/>
              <a:t> </a:t>
            </a:r>
            <a:r>
              <a:rPr lang="ru-RU" i="1" dirty="0" err="1"/>
              <a:t>арештом</a:t>
            </a:r>
            <a:r>
              <a:rPr lang="ru-RU" i="1" dirty="0"/>
              <a:t> на строк до шести </a:t>
            </a:r>
            <a:r>
              <a:rPr lang="ru-RU" i="1" dirty="0" err="1"/>
              <a:t>місяців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a:t>
            </a:r>
            <a:r>
              <a:rPr lang="ru-RU" i="1" dirty="0" err="1"/>
              <a:t>двох</a:t>
            </a:r>
            <a:r>
              <a:rPr lang="ru-RU" i="1" dirty="0"/>
              <a:t> </a:t>
            </a:r>
            <a:r>
              <a:rPr lang="ru-RU" i="1" dirty="0" err="1"/>
              <a:t>років</a:t>
            </a:r>
            <a:r>
              <a:rPr lang="ru-RU" i="1" dirty="0"/>
              <a:t>.</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lenvo\Desktop\preview-21747NOGxzlYV2Z_0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sz="quarter" idx="1"/>
          </p:nvPr>
        </p:nvSpPr>
        <p:spPr>
          <a:xfrm>
            <a:off x="0" y="476672"/>
            <a:ext cx="8892480" cy="6381328"/>
          </a:xfrm>
        </p:spPr>
        <p:txBody>
          <a:bodyPr>
            <a:normAutofit/>
          </a:bodyPr>
          <a:lstStyle/>
          <a:p>
            <a:pPr algn="ctr">
              <a:buNone/>
            </a:pPr>
            <a:r>
              <a:rPr lang="ru-RU" sz="3600" b="1" dirty="0" err="1">
                <a:solidFill>
                  <a:schemeClr val="bg1"/>
                </a:solidFill>
              </a:rPr>
              <a:t>Дякую</a:t>
            </a:r>
            <a:r>
              <a:rPr lang="ru-RU" sz="3600" b="1" dirty="0">
                <a:solidFill>
                  <a:schemeClr val="bg1"/>
                </a:solidFill>
              </a:rPr>
              <a:t> за </a:t>
            </a:r>
            <a:r>
              <a:rPr lang="ru-RU" sz="3600" b="1" dirty="0" err="1">
                <a:solidFill>
                  <a:schemeClr val="bg1"/>
                </a:solidFill>
              </a:rPr>
              <a:t>увагу</a:t>
            </a: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r">
              <a:buNone/>
            </a:pPr>
            <a:endParaRPr lang="ru-RU" sz="3600" b="1" dirty="0">
              <a:solidFill>
                <a:schemeClr val="bg1"/>
              </a:solidFill>
            </a:endParaRPr>
          </a:p>
          <a:p>
            <a:pPr algn="r">
              <a:buNone/>
            </a:pPr>
            <a:r>
              <a:rPr lang="ru-RU" sz="3600" b="1" dirty="0">
                <a:solidFill>
                  <a:schemeClr val="bg1"/>
                </a:solidFill>
              </a:rPr>
              <a:t>Лектор:</a:t>
            </a:r>
          </a:p>
          <a:p>
            <a:pPr algn="r">
              <a:buNone/>
            </a:pPr>
            <a:r>
              <a:rPr lang="ru-RU" sz="3600" b="1" dirty="0">
                <a:solidFill>
                  <a:schemeClr val="bg1"/>
                </a:solidFill>
              </a:rPr>
              <a:t>Плутицька К.М.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extLst>
              <p:ext uri="{D42A27DB-BD31-4B8C-83A1-F6EECF244321}">
                <p14:modId xmlns:p14="http://schemas.microsoft.com/office/powerpoint/2010/main" val="2233610277"/>
              </p:ext>
            </p:extLst>
          </p:nvPr>
        </p:nvGraphicFramePr>
        <p:xfrm>
          <a:off x="250825" y="260350"/>
          <a:ext cx="8713788" cy="6264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1520" y="4437112"/>
            <a:ext cx="864096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Скругленный прямоугольник 3"/>
          <p:cNvSpPr/>
          <p:nvPr/>
        </p:nvSpPr>
        <p:spPr>
          <a:xfrm>
            <a:off x="179512" y="1988840"/>
            <a:ext cx="8712968" cy="2160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Содержимое 2"/>
          <p:cNvSpPr>
            <a:spLocks noGrp="1"/>
          </p:cNvSpPr>
          <p:nvPr>
            <p:ph sz="quarter" idx="1"/>
          </p:nvPr>
        </p:nvSpPr>
        <p:spPr>
          <a:xfrm>
            <a:off x="251520" y="260648"/>
            <a:ext cx="8640960" cy="5759152"/>
          </a:xfrm>
        </p:spPr>
        <p:txBody>
          <a:bodyPr>
            <a:noAutofit/>
          </a:bodyPr>
          <a:lstStyle/>
          <a:p>
            <a:pPr marL="0" indent="0" algn="just">
              <a:buNone/>
            </a:pPr>
            <a:r>
              <a:rPr lang="uk-UA" sz="3600" dirty="0"/>
              <a:t>Для розв’язання проблемних питань кваліфікації таких </a:t>
            </a:r>
            <a:r>
              <a:rPr lang="uk-UA" sz="3600" dirty="0" err="1"/>
              <a:t>кр</a:t>
            </a:r>
            <a:r>
              <a:rPr lang="uk-UA" sz="3600" dirty="0"/>
              <a:t>. пр. необхідно користуватись такими </a:t>
            </a:r>
            <a:r>
              <a:rPr lang="uk-UA" sz="3600" dirty="0" err="1"/>
              <a:t>нпа</a:t>
            </a:r>
            <a:endParaRPr lang="ru-RU" sz="3600" dirty="0"/>
          </a:p>
          <a:p>
            <a:pPr marL="0" indent="0" algn="just">
              <a:buFont typeface="+mj-lt"/>
              <a:buAutoNum type="arabicPeriod"/>
              <a:tabLst>
                <a:tab pos="0" algn="l"/>
              </a:tabLst>
            </a:pPr>
            <a:r>
              <a:rPr lang="ru-RU" sz="3600" i="1" dirty="0"/>
              <a:t>Постанова Пленуму Верховного Суду </a:t>
            </a:r>
            <a:r>
              <a:rPr lang="ru-RU" sz="3600" i="1" dirty="0" err="1"/>
              <a:t>України</a:t>
            </a:r>
            <a:r>
              <a:rPr lang="ru-RU" sz="3600" i="1" dirty="0"/>
              <a:t> </a:t>
            </a:r>
            <a:r>
              <a:rPr lang="uk-UA" sz="3600" i="1" dirty="0"/>
              <a:t>«Про </a:t>
            </a:r>
            <a:r>
              <a:rPr lang="ru-RU" sz="3600" i="1" dirty="0" err="1"/>
              <a:t>судову</a:t>
            </a:r>
            <a:r>
              <a:rPr lang="ru-RU" sz="3600" i="1" dirty="0"/>
              <a:t> практику в справах про </a:t>
            </a:r>
            <a:r>
              <a:rPr lang="ru-RU" sz="3600" i="1" dirty="0" err="1"/>
              <a:t>злочини</a:t>
            </a:r>
            <a:r>
              <a:rPr lang="ru-RU" sz="3600" i="1" dirty="0"/>
              <a:t> </a:t>
            </a:r>
            <a:r>
              <a:rPr lang="ru-RU" sz="3600" i="1" dirty="0" err="1"/>
              <a:t>проти</a:t>
            </a:r>
            <a:r>
              <a:rPr lang="ru-RU" sz="3600" i="1" dirty="0"/>
              <a:t> </a:t>
            </a:r>
            <a:r>
              <a:rPr lang="ru-RU" sz="3600" i="1" dirty="0" err="1"/>
              <a:t>життя</a:t>
            </a:r>
            <a:r>
              <a:rPr lang="ru-RU" sz="3600" i="1" dirty="0"/>
              <a:t> та </a:t>
            </a:r>
            <a:r>
              <a:rPr lang="ru-RU" sz="3600" i="1" dirty="0" err="1"/>
              <a:t>здоров’я</a:t>
            </a:r>
            <a:r>
              <a:rPr lang="ru-RU" sz="3600" i="1" dirty="0"/>
              <a:t> особи</a:t>
            </a:r>
            <a:r>
              <a:rPr lang="uk-UA" sz="3600" i="1" dirty="0"/>
              <a:t>»» </a:t>
            </a:r>
            <a:r>
              <a:rPr lang="ru-RU" sz="3600" i="1" dirty="0"/>
              <a:t>від 7 лютого 2003</a:t>
            </a:r>
            <a:r>
              <a:rPr lang="uk-UA" sz="3600" i="1" dirty="0"/>
              <a:t> </a:t>
            </a:r>
            <a:r>
              <a:rPr lang="ru-RU" sz="3600" i="1" dirty="0"/>
              <a:t>р. № 2</a:t>
            </a:r>
            <a:r>
              <a:rPr lang="uk-UA" sz="3600" i="1" dirty="0"/>
              <a:t>;</a:t>
            </a:r>
            <a:endParaRPr lang="ru-RU" sz="3600" dirty="0"/>
          </a:p>
          <a:p>
            <a:pPr marL="0" indent="0" algn="just">
              <a:buFont typeface="+mj-lt"/>
              <a:buAutoNum type="arabicPeriod"/>
              <a:tabLst>
                <a:tab pos="0" algn="l"/>
              </a:tabLst>
            </a:pPr>
            <a:r>
              <a:rPr lang="uk-UA" sz="3600" i="1" dirty="0"/>
              <a:t> Правила судово-медичного визначення ступеня тяжкості тілесних ушкоджень, затверджені Наказом МОЗ № 6 </a:t>
            </a:r>
            <a:r>
              <a:rPr lang="ru-RU" sz="3600" i="1" dirty="0"/>
              <a:t>від 17 </a:t>
            </a:r>
            <a:r>
              <a:rPr lang="ru-RU" sz="3600" i="1" dirty="0" err="1"/>
              <a:t>січня</a:t>
            </a:r>
            <a:r>
              <a:rPr lang="ru-RU" sz="3600" i="1" dirty="0"/>
              <a:t> 1995 р. N 6</a:t>
            </a:r>
            <a:r>
              <a:rPr lang="uk-UA" sz="3600" i="1" dirty="0"/>
              <a:t>.</a:t>
            </a: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4221088"/>
            <a:ext cx="8640960"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Прямоугольник 5"/>
          <p:cNvSpPr/>
          <p:nvPr/>
        </p:nvSpPr>
        <p:spPr>
          <a:xfrm>
            <a:off x="251520" y="2996952"/>
            <a:ext cx="8640960"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Прямоугольник 3"/>
          <p:cNvSpPr/>
          <p:nvPr/>
        </p:nvSpPr>
        <p:spPr>
          <a:xfrm>
            <a:off x="251520" y="1772816"/>
            <a:ext cx="8640960"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79512" y="116632"/>
            <a:ext cx="8784976" cy="1656184"/>
          </a:xfrm>
        </p:spPr>
        <p:txBody>
          <a:bodyPr>
            <a:noAutofit/>
          </a:bodyPr>
          <a:lstStyle/>
          <a:p>
            <a:r>
              <a:rPr lang="ru-RU" sz="3600" dirty="0">
                <a:solidFill>
                  <a:schemeClr val="tx1"/>
                </a:solidFill>
              </a:rPr>
              <a:t>В </a:t>
            </a:r>
            <a:r>
              <a:rPr lang="ru-RU" sz="3600" dirty="0" err="1">
                <a:solidFill>
                  <a:schemeClr val="tx1"/>
                </a:solidFill>
              </a:rPr>
              <a:t>залежності</a:t>
            </a:r>
            <a:r>
              <a:rPr lang="ru-RU" sz="3600" dirty="0">
                <a:solidFill>
                  <a:schemeClr val="tx1"/>
                </a:solidFill>
              </a:rPr>
              <a:t> від </a:t>
            </a:r>
            <a:r>
              <a:rPr lang="ru-RU" sz="3600" dirty="0" err="1">
                <a:solidFill>
                  <a:schemeClr val="tx1"/>
                </a:solidFill>
              </a:rPr>
              <a:t>безпосередньому</a:t>
            </a:r>
            <a:r>
              <a:rPr lang="ru-RU" sz="3600" dirty="0">
                <a:solidFill>
                  <a:schemeClr val="tx1"/>
                </a:solidFill>
              </a:rPr>
              <a:t> об</a:t>
            </a:r>
            <a:r>
              <a:rPr lang="uk-UA" sz="3600" dirty="0">
                <a:solidFill>
                  <a:schemeClr val="tx1"/>
                </a:solidFill>
              </a:rPr>
              <a:t>’</a:t>
            </a:r>
            <a:r>
              <a:rPr lang="ru-RU" sz="3600" dirty="0" err="1">
                <a:solidFill>
                  <a:schemeClr val="tx1"/>
                </a:solidFill>
              </a:rPr>
              <a:t>єкту</a:t>
            </a:r>
            <a:r>
              <a:rPr lang="ru-RU" sz="3600" dirty="0">
                <a:solidFill>
                  <a:schemeClr val="tx1"/>
                </a:solidFill>
              </a:rPr>
              <a:t>, </a:t>
            </a:r>
            <a:r>
              <a:rPr lang="ru-RU" sz="3600" dirty="0" err="1">
                <a:solidFill>
                  <a:schemeClr val="tx1"/>
                </a:solidFill>
              </a:rPr>
              <a:t>кр</a:t>
            </a:r>
            <a:r>
              <a:rPr lang="ru-RU" sz="3600" dirty="0">
                <a:solidFill>
                  <a:schemeClr val="tx1"/>
                </a:solidFill>
              </a:rPr>
              <a:t>. пр. </a:t>
            </a:r>
            <a:r>
              <a:rPr lang="ru-RU" sz="3600" dirty="0" err="1">
                <a:solidFill>
                  <a:schemeClr val="tx1"/>
                </a:solidFill>
              </a:rPr>
              <a:t>проти</a:t>
            </a:r>
            <a:r>
              <a:rPr lang="ru-RU" sz="3600" dirty="0">
                <a:solidFill>
                  <a:schemeClr val="tx1"/>
                </a:solidFill>
              </a:rPr>
              <a:t> </a:t>
            </a:r>
            <a:r>
              <a:rPr lang="ru-RU" sz="3600" dirty="0" err="1">
                <a:solidFill>
                  <a:schemeClr val="tx1"/>
                </a:solidFill>
              </a:rPr>
              <a:t>життя</a:t>
            </a:r>
            <a:r>
              <a:rPr lang="ru-RU" sz="3600" dirty="0">
                <a:solidFill>
                  <a:schemeClr val="tx1"/>
                </a:solidFill>
              </a:rPr>
              <a:t> та </a:t>
            </a:r>
            <a:r>
              <a:rPr lang="ru-RU" sz="3600" dirty="0" err="1">
                <a:solidFill>
                  <a:schemeClr val="tx1"/>
                </a:solidFill>
              </a:rPr>
              <a:t>здоров'я</a:t>
            </a:r>
            <a:r>
              <a:rPr lang="ru-RU" sz="3600" dirty="0">
                <a:solidFill>
                  <a:schemeClr val="tx1"/>
                </a:solidFill>
              </a:rPr>
              <a:t> </a:t>
            </a:r>
            <a:r>
              <a:rPr lang="ru-RU" sz="3600" dirty="0" err="1">
                <a:solidFill>
                  <a:schemeClr val="tx1"/>
                </a:solidFill>
              </a:rPr>
              <a:t>поділяються</a:t>
            </a:r>
            <a:r>
              <a:rPr lang="ru-RU" sz="3600" dirty="0">
                <a:solidFill>
                  <a:schemeClr val="tx1"/>
                </a:solidFill>
              </a:rPr>
              <a:t> за такими видами</a:t>
            </a:r>
          </a:p>
        </p:txBody>
      </p:sp>
      <p:sp>
        <p:nvSpPr>
          <p:cNvPr id="3" name="Содержимое 2"/>
          <p:cNvSpPr>
            <a:spLocks noGrp="1"/>
          </p:cNvSpPr>
          <p:nvPr>
            <p:ph sz="quarter" idx="1"/>
          </p:nvPr>
        </p:nvSpPr>
        <p:spPr>
          <a:xfrm>
            <a:off x="179512" y="1700808"/>
            <a:ext cx="8507288" cy="4896544"/>
          </a:xfrm>
        </p:spPr>
        <p:txBody>
          <a:bodyPr>
            <a:normAutofit lnSpcReduction="10000"/>
          </a:bodyPr>
          <a:lstStyle/>
          <a:p>
            <a:pPr marL="0" indent="0" algn="just">
              <a:buNone/>
            </a:pPr>
            <a:r>
              <a:rPr lang="ru-RU" sz="2800" dirty="0"/>
              <a:t>I – </a:t>
            </a:r>
            <a:r>
              <a:rPr lang="ru-RU" sz="2800" dirty="0" err="1"/>
              <a:t>кр</a:t>
            </a:r>
            <a:r>
              <a:rPr lang="ru-RU" sz="2800" dirty="0"/>
              <a:t>. пр. </a:t>
            </a:r>
            <a:r>
              <a:rPr lang="ru-RU" sz="2800" dirty="0" err="1"/>
              <a:t>проти</a:t>
            </a:r>
            <a:r>
              <a:rPr lang="ru-RU" sz="2800" dirty="0"/>
              <a:t> </a:t>
            </a:r>
            <a:r>
              <a:rPr lang="ru-RU" sz="2800" dirty="0" err="1"/>
              <a:t>життя</a:t>
            </a:r>
            <a:r>
              <a:rPr lang="ru-RU" sz="2800" dirty="0"/>
              <a:t> (</a:t>
            </a:r>
            <a:r>
              <a:rPr lang="ru-RU" sz="2800" dirty="0" err="1"/>
              <a:t>вбивство</a:t>
            </a:r>
            <a:r>
              <a:rPr lang="ru-RU" sz="2800" dirty="0"/>
              <a:t>, </a:t>
            </a:r>
            <a:r>
              <a:rPr lang="ru-RU" sz="2800" dirty="0" err="1"/>
              <a:t>доведення</a:t>
            </a:r>
            <a:r>
              <a:rPr lang="ru-RU" sz="2800" dirty="0"/>
              <a:t> до </a:t>
            </a:r>
            <a:r>
              <a:rPr lang="ru-RU" sz="2800" dirty="0" err="1"/>
              <a:t>самогубства</a:t>
            </a:r>
            <a:r>
              <a:rPr lang="ru-RU" sz="2800" dirty="0"/>
              <a:t>, </a:t>
            </a:r>
            <a:r>
              <a:rPr lang="ru-RU" sz="2800" dirty="0" err="1"/>
              <a:t>погроза</a:t>
            </a:r>
            <a:r>
              <a:rPr lang="ru-RU" sz="2800" dirty="0"/>
              <a:t> </a:t>
            </a:r>
            <a:r>
              <a:rPr lang="ru-RU" sz="2800" dirty="0" err="1"/>
              <a:t>вчинити</a:t>
            </a:r>
            <a:r>
              <a:rPr lang="ru-RU" sz="2800" dirty="0"/>
              <a:t> </a:t>
            </a:r>
            <a:r>
              <a:rPr lang="ru-RU" sz="2800" dirty="0" err="1"/>
              <a:t>вбивство</a:t>
            </a:r>
            <a:r>
              <a:rPr lang="ru-RU" sz="2800" dirty="0"/>
              <a:t> – ст. 115–120 КК);</a:t>
            </a:r>
          </a:p>
          <a:p>
            <a:pPr marL="0" indent="0" algn="just">
              <a:buNone/>
            </a:pPr>
            <a:r>
              <a:rPr lang="ru-RU" sz="2800" dirty="0"/>
              <a:t>II – </a:t>
            </a:r>
            <a:r>
              <a:rPr lang="ru-RU" sz="2800" dirty="0" err="1"/>
              <a:t>кр</a:t>
            </a:r>
            <a:r>
              <a:rPr lang="ru-RU" sz="2800" dirty="0"/>
              <a:t>. пр. </a:t>
            </a:r>
            <a:r>
              <a:rPr lang="ru-RU" sz="2800" dirty="0" err="1"/>
              <a:t>проти</a:t>
            </a:r>
            <a:r>
              <a:rPr lang="ru-RU" sz="2800" dirty="0"/>
              <a:t> здоров</a:t>
            </a:r>
            <a:r>
              <a:rPr lang="uk-UA" sz="2800" dirty="0"/>
              <a:t>’</a:t>
            </a:r>
            <a:r>
              <a:rPr lang="ru-RU" sz="2800" dirty="0"/>
              <a:t>я (</a:t>
            </a:r>
            <a:r>
              <a:rPr lang="ru-RU" sz="2800" dirty="0" err="1"/>
              <a:t>тілесні</a:t>
            </a:r>
            <a:r>
              <a:rPr lang="ru-RU" sz="2800" dirty="0"/>
              <a:t> </a:t>
            </a:r>
            <a:r>
              <a:rPr lang="ru-RU" sz="2800" dirty="0" err="1"/>
              <a:t>ушкодження</a:t>
            </a:r>
            <a:r>
              <a:rPr lang="ru-RU" sz="2800" dirty="0"/>
              <a:t>, </a:t>
            </a:r>
            <a:r>
              <a:rPr lang="ru-RU" sz="2800" dirty="0" err="1"/>
              <a:t>зараження</a:t>
            </a:r>
            <a:r>
              <a:rPr lang="ru-RU" sz="2800" dirty="0"/>
              <a:t> </a:t>
            </a:r>
            <a:r>
              <a:rPr lang="ru-RU" sz="2800" dirty="0" err="1"/>
              <a:t>венеричною</a:t>
            </a:r>
            <a:r>
              <a:rPr lang="ru-RU" sz="2800" dirty="0"/>
              <a:t> хворобою, </a:t>
            </a:r>
            <a:r>
              <a:rPr lang="ru-RU" sz="2800" dirty="0" err="1"/>
              <a:t>СНІДом</a:t>
            </a:r>
            <a:r>
              <a:rPr lang="ru-RU" sz="2800" dirty="0"/>
              <a:t> – ст. 121–128 КК);</a:t>
            </a:r>
          </a:p>
          <a:p>
            <a:pPr marL="0" indent="0" algn="just">
              <a:buNone/>
            </a:pPr>
            <a:r>
              <a:rPr lang="ru-RU" sz="2800" dirty="0"/>
              <a:t>III – </a:t>
            </a:r>
            <a:r>
              <a:rPr lang="ru-RU" sz="2800" dirty="0" err="1"/>
              <a:t>кр</a:t>
            </a:r>
            <a:r>
              <a:rPr lang="ru-RU" sz="2800" dirty="0"/>
              <a:t>. пр., </a:t>
            </a:r>
            <a:r>
              <a:rPr lang="ru-RU" sz="2800" dirty="0" err="1"/>
              <a:t>що</a:t>
            </a:r>
            <a:r>
              <a:rPr lang="ru-RU" sz="2800" dirty="0"/>
              <a:t> </a:t>
            </a:r>
            <a:r>
              <a:rPr lang="ru-RU" sz="2800" dirty="0" err="1"/>
              <a:t>ставлять</a:t>
            </a:r>
            <a:r>
              <a:rPr lang="ru-RU" sz="2800" dirty="0"/>
              <a:t> у </a:t>
            </a:r>
            <a:r>
              <a:rPr lang="ru-RU" sz="2800" dirty="0" err="1"/>
              <a:t>небезпеку</a:t>
            </a:r>
            <a:r>
              <a:rPr lang="ru-RU" sz="2800" dirty="0"/>
              <a:t> </a:t>
            </a:r>
            <a:r>
              <a:rPr lang="ru-RU" sz="2800" dirty="0" err="1"/>
              <a:t>життя</a:t>
            </a:r>
            <a:r>
              <a:rPr lang="ru-RU" sz="2800" dirty="0"/>
              <a:t> та </a:t>
            </a:r>
            <a:r>
              <a:rPr lang="ru-RU" sz="2800" dirty="0" err="1"/>
              <a:t>здоров`я</a:t>
            </a:r>
            <a:r>
              <a:rPr lang="ru-RU" sz="2800" dirty="0"/>
              <a:t> особи</a:t>
            </a:r>
            <a:r>
              <a:rPr lang="uk-UA" sz="2800" dirty="0"/>
              <a:t> та інші медичні кримінальні правопорушення </a:t>
            </a:r>
            <a:r>
              <a:rPr lang="ru-RU" sz="2800" dirty="0"/>
              <a:t>(</a:t>
            </a:r>
            <a:r>
              <a:rPr lang="ru-RU" sz="2800" dirty="0" err="1"/>
              <a:t>незаконне</a:t>
            </a:r>
            <a:r>
              <a:rPr lang="ru-RU" sz="2800" dirty="0"/>
              <a:t> </a:t>
            </a:r>
            <a:r>
              <a:rPr lang="ru-RU" sz="2800" dirty="0" err="1"/>
              <a:t>проведення</a:t>
            </a:r>
            <a:r>
              <a:rPr lang="ru-RU" sz="2800" dirty="0"/>
              <a:t> аборту, </a:t>
            </a:r>
            <a:r>
              <a:rPr lang="ru-RU" sz="2800" dirty="0" err="1"/>
              <a:t>залишення</a:t>
            </a:r>
            <a:r>
              <a:rPr lang="ru-RU" sz="2800" dirty="0"/>
              <a:t> у </a:t>
            </a:r>
            <a:r>
              <a:rPr lang="ru-RU" sz="2800" dirty="0" err="1"/>
              <a:t>небезпеці</a:t>
            </a:r>
            <a:r>
              <a:rPr lang="ru-RU" sz="2800" dirty="0"/>
              <a:t>, </a:t>
            </a:r>
            <a:r>
              <a:rPr lang="ru-RU" sz="2800" dirty="0" err="1"/>
              <a:t>ухилення</a:t>
            </a:r>
            <a:r>
              <a:rPr lang="ru-RU" sz="2800" dirty="0"/>
              <a:t> від </a:t>
            </a:r>
            <a:r>
              <a:rPr lang="ru-RU" sz="2800" dirty="0" err="1"/>
              <a:t>сплати</a:t>
            </a:r>
            <a:r>
              <a:rPr lang="ru-RU" sz="2800" dirty="0"/>
              <a:t> </a:t>
            </a:r>
            <a:r>
              <a:rPr lang="ru-RU" sz="2800" dirty="0" err="1"/>
              <a:t>аліментів</a:t>
            </a:r>
            <a:r>
              <a:rPr lang="ru-RU" sz="2800" dirty="0"/>
              <a:t> та </a:t>
            </a:r>
            <a:r>
              <a:rPr lang="ru-RU" sz="2800" dirty="0" err="1"/>
              <a:t>утримування</a:t>
            </a:r>
            <a:r>
              <a:rPr lang="ru-RU" sz="2800" dirty="0"/>
              <a:t> </a:t>
            </a:r>
            <a:r>
              <a:rPr lang="ru-RU" sz="2800" dirty="0" err="1"/>
              <a:t>дітей</a:t>
            </a:r>
            <a:r>
              <a:rPr lang="ru-RU" sz="2800" dirty="0"/>
              <a:t>, </a:t>
            </a:r>
            <a:r>
              <a:rPr lang="ru-RU" sz="2800" dirty="0" err="1"/>
              <a:t>розголошення</a:t>
            </a:r>
            <a:r>
              <a:rPr lang="ru-RU" sz="2800" dirty="0"/>
              <a:t> </a:t>
            </a:r>
            <a:r>
              <a:rPr lang="ru-RU" sz="2800" dirty="0" err="1"/>
              <a:t>тайни</a:t>
            </a:r>
            <a:r>
              <a:rPr lang="ru-RU" sz="2800" dirty="0"/>
              <a:t> </a:t>
            </a:r>
            <a:r>
              <a:rPr lang="ru-RU" sz="2800" dirty="0" err="1"/>
              <a:t>усиновлення</a:t>
            </a:r>
            <a:r>
              <a:rPr lang="ru-RU" sz="2800" dirty="0"/>
              <a:t> – ст. 129–144 КК);</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260648"/>
            <a:ext cx="8892480" cy="6597352"/>
          </a:xfrm>
        </p:spPr>
        <p:txBody>
          <a:bodyPr/>
          <a:lstStyle/>
          <a:p>
            <a:pPr>
              <a:buNone/>
            </a:pPr>
            <a:endParaRPr lang="ru-RU" dirty="0"/>
          </a:p>
        </p:txBody>
      </p:sp>
      <p:sp>
        <p:nvSpPr>
          <p:cNvPr id="4" name="Скругленный прямоугольник 3"/>
          <p:cNvSpPr/>
          <p:nvPr/>
        </p:nvSpPr>
        <p:spPr>
          <a:xfrm>
            <a:off x="251520" y="476672"/>
            <a:ext cx="2880320" cy="58326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dirty="0" err="1"/>
              <a:t>Родовий</a:t>
            </a:r>
            <a:r>
              <a:rPr lang="ru-RU" sz="3600" b="1" dirty="0"/>
              <a:t> </a:t>
            </a:r>
            <a:r>
              <a:rPr lang="ru-RU" sz="3600" b="1" dirty="0" err="1"/>
              <a:t>об’єкт</a:t>
            </a:r>
            <a:r>
              <a:rPr lang="ru-RU" sz="3600" b="1" dirty="0"/>
              <a:t> - </a:t>
            </a:r>
            <a:r>
              <a:rPr lang="ru-RU" sz="3600" dirty="0" err="1"/>
              <a:t>життя</a:t>
            </a:r>
            <a:r>
              <a:rPr lang="ru-RU" sz="3600" dirty="0"/>
              <a:t> та </a:t>
            </a:r>
            <a:r>
              <a:rPr lang="ru-RU" sz="3600" dirty="0" err="1"/>
              <a:t>здоров'я</a:t>
            </a:r>
            <a:r>
              <a:rPr lang="ru-RU" sz="3600" dirty="0"/>
              <a:t> особи</a:t>
            </a:r>
            <a:endParaRPr lang="uk-UA" sz="3600" dirty="0"/>
          </a:p>
          <a:p>
            <a:pPr algn="ctr"/>
            <a:endParaRPr lang="ru-RU" dirty="0"/>
          </a:p>
        </p:txBody>
      </p:sp>
      <p:sp>
        <p:nvSpPr>
          <p:cNvPr id="5" name="Скругленный прямоугольник 4"/>
          <p:cNvSpPr/>
          <p:nvPr/>
        </p:nvSpPr>
        <p:spPr>
          <a:xfrm>
            <a:off x="3203848" y="476672"/>
            <a:ext cx="2808312" cy="5760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i="1" dirty="0" err="1"/>
              <a:t>Видові</a:t>
            </a:r>
            <a:endParaRPr lang="ru-RU" sz="3600" dirty="0"/>
          </a:p>
          <a:p>
            <a:pPr algn="ctr"/>
            <a:r>
              <a:rPr lang="ru-RU" sz="3600" i="1" dirty="0"/>
              <a:t>та </a:t>
            </a:r>
            <a:r>
              <a:rPr lang="ru-RU" sz="3600" i="1" dirty="0" err="1"/>
              <a:t>безпосередні</a:t>
            </a:r>
            <a:r>
              <a:rPr lang="ru-RU" sz="3600" i="1" dirty="0"/>
              <a:t> </a:t>
            </a:r>
            <a:r>
              <a:rPr lang="ru-RU" sz="3600" i="1" dirty="0" err="1"/>
              <a:t>об’єкти</a:t>
            </a:r>
            <a:r>
              <a:rPr lang="ru-RU" sz="3600" i="1" dirty="0"/>
              <a:t> (</a:t>
            </a:r>
            <a:r>
              <a:rPr lang="ru-RU" sz="3600" i="1" dirty="0" err="1"/>
              <a:t>основні</a:t>
            </a:r>
            <a:r>
              <a:rPr lang="ru-RU" sz="3600" i="1" dirty="0"/>
              <a:t>)</a:t>
            </a:r>
            <a:r>
              <a:rPr lang="ru-RU" sz="3600" dirty="0"/>
              <a:t> – </a:t>
            </a:r>
            <a:r>
              <a:rPr lang="ru-RU" sz="3600" dirty="0" err="1"/>
              <a:t>життя</a:t>
            </a:r>
            <a:r>
              <a:rPr lang="ru-RU" sz="3600" dirty="0"/>
              <a:t>, здоров</a:t>
            </a:r>
            <a:r>
              <a:rPr lang="uk-UA" sz="3600" dirty="0"/>
              <a:t>’</a:t>
            </a:r>
            <a:r>
              <a:rPr lang="ru-RU" sz="3600" dirty="0"/>
              <a:t>я, </a:t>
            </a:r>
            <a:r>
              <a:rPr lang="ru-RU" sz="3600" dirty="0" err="1"/>
              <a:t>безпека</a:t>
            </a:r>
            <a:r>
              <a:rPr lang="ru-RU" sz="3600" dirty="0"/>
              <a:t> особи.</a:t>
            </a:r>
          </a:p>
        </p:txBody>
      </p:sp>
      <p:sp>
        <p:nvSpPr>
          <p:cNvPr id="6" name="Скругленный прямоугольник 5"/>
          <p:cNvSpPr/>
          <p:nvPr/>
        </p:nvSpPr>
        <p:spPr>
          <a:xfrm>
            <a:off x="6084168" y="548680"/>
            <a:ext cx="2808312" cy="56886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i="1" dirty="0" err="1"/>
              <a:t>Додаткові</a:t>
            </a:r>
            <a:r>
              <a:rPr lang="ru-RU" sz="2800" i="1" dirty="0"/>
              <a:t> </a:t>
            </a:r>
            <a:r>
              <a:rPr lang="ru-RU" sz="2800" i="1" dirty="0" err="1"/>
              <a:t>безпосередні</a:t>
            </a:r>
            <a:r>
              <a:rPr lang="ru-RU" sz="2800" i="1" dirty="0"/>
              <a:t> </a:t>
            </a:r>
            <a:r>
              <a:rPr lang="ru-RU" sz="2800" i="1" dirty="0" err="1"/>
              <a:t>об’єкти</a:t>
            </a:r>
            <a:r>
              <a:rPr lang="ru-RU" sz="2800" dirty="0"/>
              <a:t> -</a:t>
            </a:r>
            <a:r>
              <a:rPr lang="ru-RU" sz="2800" dirty="0" err="1"/>
              <a:t>громадський</a:t>
            </a:r>
            <a:r>
              <a:rPr lang="ru-RU" sz="2800" dirty="0"/>
              <a:t> </a:t>
            </a:r>
            <a:r>
              <a:rPr lang="ru-RU" sz="2800" dirty="0" err="1"/>
              <a:t>або</a:t>
            </a:r>
            <a:r>
              <a:rPr lang="ru-RU" sz="2800" dirty="0"/>
              <a:t> </a:t>
            </a:r>
            <a:r>
              <a:rPr lang="ru-RU" sz="2800" dirty="0" err="1"/>
              <a:t>службовий</a:t>
            </a:r>
            <a:r>
              <a:rPr lang="ru-RU" sz="2800" dirty="0"/>
              <a:t> </a:t>
            </a:r>
            <a:r>
              <a:rPr lang="ru-RU" sz="2800" dirty="0" err="1"/>
              <a:t>обов’язок</a:t>
            </a:r>
            <a:r>
              <a:rPr lang="ru-RU" sz="2800" dirty="0"/>
              <a:t>, </a:t>
            </a:r>
            <a:r>
              <a:rPr lang="ru-RU" sz="2800" dirty="0" err="1"/>
              <a:t>встановлений</a:t>
            </a:r>
            <a:r>
              <a:rPr lang="ru-RU" sz="2800" dirty="0"/>
              <a:t> порядок </a:t>
            </a:r>
            <a:r>
              <a:rPr lang="ru-RU" sz="2800" dirty="0" err="1"/>
              <a:t>надання</a:t>
            </a:r>
            <a:r>
              <a:rPr lang="ru-RU" sz="2800" dirty="0"/>
              <a:t> </a:t>
            </a:r>
            <a:r>
              <a:rPr lang="ru-RU" sz="2800" dirty="0" err="1"/>
              <a:t>медичних</a:t>
            </a:r>
            <a:r>
              <a:rPr lang="ru-RU" sz="2800" dirty="0"/>
              <a:t> </a:t>
            </a:r>
            <a:r>
              <a:rPr lang="ru-RU" sz="2800" dirty="0" err="1"/>
              <a:t>послуг</a:t>
            </a:r>
            <a:r>
              <a:rPr lang="ru-RU" sz="2800" dirty="0"/>
              <a:t> </a:t>
            </a:r>
            <a:r>
              <a:rPr lang="ru-RU" sz="2800" dirty="0" err="1"/>
              <a:t>тощо</a:t>
            </a:r>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778098"/>
          </a:xfrm>
        </p:spPr>
        <p:txBody>
          <a:bodyPr>
            <a:normAutofit/>
          </a:bodyPr>
          <a:lstStyle/>
          <a:p>
            <a:r>
              <a:rPr lang="uk-UA" sz="3600" b="1" dirty="0">
                <a:solidFill>
                  <a:schemeClr val="tx1"/>
                </a:solidFill>
              </a:rPr>
              <a:t>Умисне вбивство (ст. 115 КК)</a:t>
            </a:r>
            <a:endParaRPr lang="ru-RU" sz="3600" dirty="0">
              <a:solidFill>
                <a:schemeClr val="tx1"/>
              </a:solidFill>
            </a:endParaRPr>
          </a:p>
        </p:txBody>
      </p:sp>
      <p:sp>
        <p:nvSpPr>
          <p:cNvPr id="3" name="Содержимое 2"/>
          <p:cNvSpPr>
            <a:spLocks noGrp="1"/>
          </p:cNvSpPr>
          <p:nvPr>
            <p:ph sz="quarter" idx="1"/>
          </p:nvPr>
        </p:nvSpPr>
        <p:spPr>
          <a:xfrm>
            <a:off x="251520" y="764704"/>
            <a:ext cx="8640960" cy="6093296"/>
          </a:xfrm>
        </p:spPr>
        <p:txBody>
          <a:bodyPr/>
          <a:lstStyle/>
          <a:p>
            <a:endParaRPr lang="ru-RU" dirty="0"/>
          </a:p>
        </p:txBody>
      </p:sp>
      <p:sp>
        <p:nvSpPr>
          <p:cNvPr id="7" name="Трапеция 6"/>
          <p:cNvSpPr/>
          <p:nvPr/>
        </p:nvSpPr>
        <p:spPr>
          <a:xfrm>
            <a:off x="1331640" y="836712"/>
            <a:ext cx="6336704" cy="1368152"/>
          </a:xfrm>
          <a:prstGeom prst="trapezoid">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r>
              <a:rPr lang="uk-UA" sz="2800" b="1" dirty="0">
                <a:solidFill>
                  <a:srgbClr val="000000"/>
                </a:solidFill>
                <a:latin typeface="+mj-lt"/>
                <a:ea typeface="Calibri" pitchFamily="34" charset="0"/>
                <a:cs typeface="Times New Roman" pitchFamily="18" charset="0"/>
              </a:rPr>
              <a:t>Умисне в</a:t>
            </a:r>
            <a:r>
              <a:rPr lang="ru-RU" sz="2800" b="1" dirty="0" err="1">
                <a:solidFill>
                  <a:srgbClr val="000000"/>
                </a:solidFill>
                <a:latin typeface="+mj-lt"/>
                <a:ea typeface="Calibri" pitchFamily="34" charset="0"/>
                <a:cs typeface="Times New Roman" pitchFamily="18" charset="0"/>
              </a:rPr>
              <a:t>бивство</a:t>
            </a:r>
            <a:r>
              <a:rPr lang="uk-UA" sz="2800" dirty="0">
                <a:solidFill>
                  <a:srgbClr val="000000"/>
                </a:solidFill>
                <a:latin typeface="+mj-lt"/>
                <a:ea typeface="Calibri" pitchFamily="34" charset="0"/>
                <a:cs typeface="Times New Roman" pitchFamily="18" charset="0"/>
              </a:rPr>
              <a:t> -</a:t>
            </a:r>
            <a:r>
              <a:rPr lang="ru-RU" sz="2800" dirty="0">
                <a:solidFill>
                  <a:srgbClr val="000000"/>
                </a:solidFill>
                <a:latin typeface="+mj-lt"/>
                <a:ea typeface="Calibri" pitchFamily="34" charset="0"/>
                <a:cs typeface="Times New Roman" pitchFamily="18" charset="0"/>
              </a:rPr>
              <a:t> </a:t>
            </a:r>
            <a:r>
              <a:rPr lang="ru-RU" sz="2800" dirty="0" err="1">
                <a:solidFill>
                  <a:srgbClr val="000000"/>
                </a:solidFill>
                <a:latin typeface="+mj-lt"/>
                <a:ea typeface="Calibri" pitchFamily="34" charset="0"/>
                <a:cs typeface="Times New Roman" pitchFamily="18" charset="0"/>
              </a:rPr>
              <a:t>умисне</a:t>
            </a:r>
            <a:r>
              <a:rPr lang="ru-RU" sz="2800" dirty="0">
                <a:solidFill>
                  <a:srgbClr val="000000"/>
                </a:solidFill>
                <a:latin typeface="+mj-lt"/>
                <a:ea typeface="Calibri" pitchFamily="34" charset="0"/>
                <a:cs typeface="Times New Roman" pitchFamily="18" charset="0"/>
              </a:rPr>
              <a:t> </a:t>
            </a:r>
            <a:r>
              <a:rPr lang="ru-RU" sz="2800" dirty="0" err="1">
                <a:solidFill>
                  <a:srgbClr val="000000"/>
                </a:solidFill>
                <a:latin typeface="+mj-lt"/>
                <a:ea typeface="Calibri" pitchFamily="34" charset="0"/>
                <a:cs typeface="Times New Roman" pitchFamily="18" charset="0"/>
              </a:rPr>
              <a:t>протиправне</a:t>
            </a:r>
            <a:r>
              <a:rPr lang="ru-RU" sz="2800" dirty="0">
                <a:solidFill>
                  <a:srgbClr val="000000"/>
                </a:solidFill>
                <a:latin typeface="+mj-lt"/>
                <a:ea typeface="Calibri" pitchFamily="34" charset="0"/>
                <a:cs typeface="Times New Roman" pitchFamily="18" charset="0"/>
              </a:rPr>
              <a:t> </a:t>
            </a:r>
            <a:r>
              <a:rPr lang="ru-RU" sz="2800" dirty="0" err="1">
                <a:solidFill>
                  <a:srgbClr val="000000"/>
                </a:solidFill>
                <a:latin typeface="+mj-lt"/>
                <a:ea typeface="Calibri" pitchFamily="34" charset="0"/>
                <a:cs typeface="Times New Roman" pitchFamily="18" charset="0"/>
              </a:rPr>
              <a:t>заподіяння</a:t>
            </a:r>
            <a:r>
              <a:rPr lang="ru-RU" sz="2800" dirty="0">
                <a:solidFill>
                  <a:srgbClr val="000000"/>
                </a:solidFill>
                <a:latin typeface="+mj-lt"/>
                <a:ea typeface="Calibri" pitchFamily="34" charset="0"/>
                <a:cs typeface="Times New Roman" pitchFamily="18" charset="0"/>
              </a:rPr>
              <a:t> </a:t>
            </a:r>
            <a:r>
              <a:rPr lang="ru-RU" sz="2800" dirty="0" err="1">
                <a:solidFill>
                  <a:srgbClr val="000000"/>
                </a:solidFill>
                <a:latin typeface="+mj-lt"/>
                <a:ea typeface="Calibri" pitchFamily="34" charset="0"/>
                <a:cs typeface="Times New Roman" pitchFamily="18" charset="0"/>
              </a:rPr>
              <a:t>смерті</a:t>
            </a:r>
            <a:r>
              <a:rPr lang="ru-RU" sz="2800" dirty="0">
                <a:solidFill>
                  <a:srgbClr val="000000"/>
                </a:solidFill>
                <a:latin typeface="+mj-lt"/>
                <a:ea typeface="Calibri" pitchFamily="34" charset="0"/>
                <a:cs typeface="Times New Roman" pitchFamily="18" charset="0"/>
              </a:rPr>
              <a:t> </a:t>
            </a:r>
            <a:r>
              <a:rPr lang="ru-RU" sz="2800" dirty="0" err="1">
                <a:solidFill>
                  <a:srgbClr val="000000"/>
                </a:solidFill>
                <a:latin typeface="+mj-lt"/>
                <a:ea typeface="Calibri" pitchFamily="34" charset="0"/>
                <a:cs typeface="Times New Roman" pitchFamily="18" charset="0"/>
              </a:rPr>
              <a:t>іншій</a:t>
            </a:r>
            <a:r>
              <a:rPr lang="ru-RU" sz="2800" dirty="0">
                <a:solidFill>
                  <a:srgbClr val="000000"/>
                </a:solidFill>
                <a:latin typeface="+mj-lt"/>
                <a:ea typeface="Calibri" pitchFamily="34" charset="0"/>
                <a:cs typeface="Times New Roman" pitchFamily="18" charset="0"/>
              </a:rPr>
              <a:t> </a:t>
            </a:r>
            <a:r>
              <a:rPr lang="ru-RU" sz="2800" dirty="0" err="1">
                <a:solidFill>
                  <a:srgbClr val="000000"/>
                </a:solidFill>
                <a:latin typeface="+mj-lt"/>
                <a:ea typeface="Calibri" pitchFamily="34" charset="0"/>
                <a:cs typeface="Times New Roman" pitchFamily="18" charset="0"/>
              </a:rPr>
              <a:t>людині</a:t>
            </a:r>
            <a:r>
              <a:rPr lang="uk-UA" sz="2800" dirty="0">
                <a:solidFill>
                  <a:srgbClr val="000000"/>
                </a:solidFill>
                <a:latin typeface="+mj-lt"/>
                <a:ea typeface="Calibri" pitchFamily="34" charset="0"/>
                <a:cs typeface="Times New Roman" pitchFamily="18" charset="0"/>
              </a:rPr>
              <a:t>. </a:t>
            </a:r>
            <a:endParaRPr lang="uk-UA" sz="2800" dirty="0">
              <a:solidFill>
                <a:schemeClr val="tx1"/>
              </a:solidFill>
              <a:latin typeface="+mj-lt"/>
              <a:cs typeface="Arial" pitchFamily="34" charset="0"/>
            </a:endParaRPr>
          </a:p>
          <a:p>
            <a:pPr algn="ctr"/>
            <a:endParaRPr lang="ru-RU" dirty="0"/>
          </a:p>
        </p:txBody>
      </p:sp>
      <p:sp>
        <p:nvSpPr>
          <p:cNvPr id="8" name="Трапеция 7"/>
          <p:cNvSpPr/>
          <p:nvPr/>
        </p:nvSpPr>
        <p:spPr>
          <a:xfrm>
            <a:off x="1043608" y="2276872"/>
            <a:ext cx="6912768" cy="1008112"/>
          </a:xfrm>
          <a:prstGeom prst="trapezoid">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800" b="1" dirty="0">
                <a:solidFill>
                  <a:schemeClr val="tx1"/>
                </a:solidFill>
              </a:rPr>
              <a:t>Безпосередній </a:t>
            </a:r>
            <a:r>
              <a:rPr lang="uk-UA" sz="2800" dirty="0">
                <a:solidFill>
                  <a:schemeClr val="tx1"/>
                </a:solidFill>
              </a:rPr>
              <a:t>об'єкт - життя </a:t>
            </a:r>
            <a:r>
              <a:rPr lang="uk-UA" sz="2800" u="sng" dirty="0">
                <a:solidFill>
                  <a:schemeClr val="tx1"/>
                </a:solidFill>
              </a:rPr>
              <a:t>іншої людини</a:t>
            </a:r>
            <a:endParaRPr lang="ru-RU" sz="2800" dirty="0">
              <a:solidFill>
                <a:schemeClr val="tx1"/>
              </a:solidFill>
            </a:endParaRPr>
          </a:p>
          <a:p>
            <a:pPr algn="ctr"/>
            <a:endParaRPr lang="ru-RU" dirty="0"/>
          </a:p>
        </p:txBody>
      </p:sp>
      <p:sp>
        <p:nvSpPr>
          <p:cNvPr id="9" name="Трапеция 8"/>
          <p:cNvSpPr/>
          <p:nvPr/>
        </p:nvSpPr>
        <p:spPr>
          <a:xfrm>
            <a:off x="827584" y="3356992"/>
            <a:ext cx="7344816" cy="864096"/>
          </a:xfrm>
          <a:prstGeom prst="trapezoid">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800" b="1" dirty="0"/>
              <a:t>Потерпілий </a:t>
            </a:r>
            <a:r>
              <a:rPr lang="uk-UA" sz="2800" dirty="0"/>
              <a:t>– фізична особа (людина)</a:t>
            </a:r>
            <a:endParaRPr lang="ru-RU" sz="2800" dirty="0"/>
          </a:p>
        </p:txBody>
      </p:sp>
      <p:sp>
        <p:nvSpPr>
          <p:cNvPr id="10" name="Трапеция 9"/>
          <p:cNvSpPr/>
          <p:nvPr/>
        </p:nvSpPr>
        <p:spPr>
          <a:xfrm>
            <a:off x="539552" y="4293096"/>
            <a:ext cx="7920880" cy="1008112"/>
          </a:xfrm>
          <a:prstGeom prst="trapezoid">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err="1"/>
              <a:t>Початковий</a:t>
            </a:r>
            <a:r>
              <a:rPr lang="ru-RU" sz="2800" b="1" dirty="0"/>
              <a:t> момент </a:t>
            </a:r>
            <a:r>
              <a:rPr lang="ru-RU" sz="2800" b="1" dirty="0" err="1"/>
              <a:t>життя</a:t>
            </a:r>
            <a:r>
              <a:rPr lang="ru-RU" sz="2800" b="1" dirty="0"/>
              <a:t> </a:t>
            </a:r>
            <a:r>
              <a:rPr lang="ru-RU" sz="2800" dirty="0"/>
              <a:t>- початок </a:t>
            </a:r>
            <a:r>
              <a:rPr lang="ru-RU" sz="2800" dirty="0" err="1"/>
              <a:t>фізіологічних</a:t>
            </a:r>
            <a:r>
              <a:rPr lang="ru-RU" sz="2800" dirty="0"/>
              <a:t> </a:t>
            </a:r>
            <a:r>
              <a:rPr lang="ru-RU" sz="2800" dirty="0" err="1"/>
              <a:t>пологів</a:t>
            </a:r>
            <a:endParaRPr lang="ru-RU" sz="2800" dirty="0"/>
          </a:p>
        </p:txBody>
      </p:sp>
      <p:sp>
        <p:nvSpPr>
          <p:cNvPr id="11" name="Трапеция 10"/>
          <p:cNvSpPr/>
          <p:nvPr/>
        </p:nvSpPr>
        <p:spPr>
          <a:xfrm>
            <a:off x="251520" y="5373216"/>
            <a:ext cx="8568952" cy="1216152"/>
          </a:xfrm>
          <a:prstGeom prst="trapezoid">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err="1"/>
              <a:t>Кінцевий</a:t>
            </a:r>
            <a:r>
              <a:rPr lang="ru-RU" sz="2800" b="1" dirty="0"/>
              <a:t> момент </a:t>
            </a:r>
            <a:r>
              <a:rPr lang="ru-RU" sz="2800" b="1" dirty="0" err="1"/>
              <a:t>життя</a:t>
            </a:r>
            <a:r>
              <a:rPr lang="ru-RU" sz="2800" b="1" dirty="0"/>
              <a:t> </a:t>
            </a:r>
            <a:r>
              <a:rPr lang="ru-RU" sz="2800" dirty="0"/>
              <a:t>- </a:t>
            </a:r>
            <a:r>
              <a:rPr lang="ru-RU" sz="2800" dirty="0" err="1"/>
              <a:t>біологічна</a:t>
            </a:r>
            <a:r>
              <a:rPr lang="ru-RU" sz="2800" dirty="0"/>
              <a:t> смерть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720080"/>
          </a:xfrm>
        </p:spPr>
        <p:txBody>
          <a:bodyPr>
            <a:normAutofit/>
          </a:bodyPr>
          <a:lstStyle/>
          <a:p>
            <a:r>
              <a:rPr lang="ru-RU" sz="3600" b="1" dirty="0" err="1">
                <a:solidFill>
                  <a:schemeClr val="tx1"/>
                </a:solidFill>
              </a:rPr>
              <a:t>Об'єктивна</a:t>
            </a:r>
            <a:r>
              <a:rPr lang="ru-RU" sz="3600" b="1" dirty="0">
                <a:solidFill>
                  <a:schemeClr val="tx1"/>
                </a:solidFill>
              </a:rPr>
              <a:t> сторона </a:t>
            </a:r>
            <a:endParaRPr lang="ru-RU" sz="3600" dirty="0">
              <a:solidFill>
                <a:schemeClr val="tx1"/>
              </a:solidFill>
            </a:endParaRPr>
          </a:p>
        </p:txBody>
      </p:sp>
      <p:graphicFrame>
        <p:nvGraphicFramePr>
          <p:cNvPr id="6" name="Содержимое 5"/>
          <p:cNvGraphicFramePr>
            <a:graphicFrameLocks noGrp="1"/>
          </p:cNvGraphicFramePr>
          <p:nvPr>
            <p:ph sz="quarter" idx="1"/>
          </p:nvPr>
        </p:nvGraphicFramePr>
        <p:xfrm>
          <a:off x="251520" y="764704"/>
          <a:ext cx="864096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4516" name="Picture 4" descr="ÐÐ°ÑÑÐ¸Ð½ÐºÐ¸ Ð¿Ð¾ Ð·Ð°Ð¿ÑÐ¾ÑÑ ÑÐ±Ð¸Ð¹ÑÑÐ²Ð¾"/>
          <p:cNvPicPr>
            <a:picLocks noChangeAspect="1" noChangeArrowheads="1"/>
          </p:cNvPicPr>
          <p:nvPr/>
        </p:nvPicPr>
        <p:blipFill>
          <a:blip r:embed="rId7" cstate="print"/>
          <a:srcRect/>
          <a:stretch>
            <a:fillRect/>
          </a:stretch>
        </p:blipFill>
        <p:spPr bwMode="auto">
          <a:xfrm>
            <a:off x="6068617" y="260648"/>
            <a:ext cx="2808311" cy="1728192"/>
          </a:xfrm>
          <a:prstGeom prst="rect">
            <a:avLst/>
          </a:prstGeom>
          <a:noFill/>
        </p:spPr>
      </p:pic>
      <p:sp>
        <p:nvSpPr>
          <p:cNvPr id="9" name="Блок-схема: память с посл. доступом 8"/>
          <p:cNvSpPr/>
          <p:nvPr/>
        </p:nvSpPr>
        <p:spPr>
          <a:xfrm>
            <a:off x="107504" y="692696"/>
            <a:ext cx="3096344" cy="1584176"/>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800" dirty="0" err="1"/>
              <a:t>Кр</a:t>
            </a:r>
            <a:r>
              <a:rPr lang="uk-UA" sz="2800" dirty="0"/>
              <a:t>. пр. з матеріальним складом</a:t>
            </a:r>
            <a:endParaRPr lang="ru-RU"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2510</TotalTime>
  <Words>1873</Words>
  <Application>Microsoft Office PowerPoint</Application>
  <PresentationFormat>Екран (4:3)</PresentationFormat>
  <Paragraphs>116</Paragraphs>
  <Slides>34</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34</vt:i4>
      </vt:variant>
    </vt:vector>
  </HeadingPairs>
  <TitlesOfParts>
    <vt:vector size="41" baseType="lpstr">
      <vt:lpstr>Calibri</vt:lpstr>
      <vt:lpstr>Cambria</vt:lpstr>
      <vt:lpstr>Franklin Gothic Book</vt:lpstr>
      <vt:lpstr>Perpetua</vt:lpstr>
      <vt:lpstr>Times New Roman</vt:lpstr>
      <vt:lpstr>Wingdings 2</vt:lpstr>
      <vt:lpstr>Справедливость</vt:lpstr>
      <vt:lpstr>ТЕМА 3 (частина 1)</vt:lpstr>
      <vt:lpstr>План</vt:lpstr>
      <vt:lpstr>1. Загальна характеристика кр. пр. проти життя та здоров`я особи.</vt:lpstr>
      <vt:lpstr>Презентація PowerPoint</vt:lpstr>
      <vt:lpstr>Презентація PowerPoint</vt:lpstr>
      <vt:lpstr>В залежності від безпосередньому об’єкту, кр. пр. проти життя та здоров'я поділяються за такими видами</vt:lpstr>
      <vt:lpstr>Презентація PowerPoint</vt:lpstr>
      <vt:lpstr>Умисне вбивство (ст. 115 КК)</vt:lpstr>
      <vt:lpstr>Об'єктивна сторона </vt:lpstr>
      <vt:lpstr>Презентація PowerPoint</vt:lpstr>
      <vt:lpstr>Суб’єкт</vt:lpstr>
      <vt:lpstr>Кваліфікуючі ознаки (ч. 2 ст. 115)</vt:lpstr>
      <vt:lpstr>Умисне вбивство двох або більше осіб (п. 1 ч.2 ст. 115 КК)</vt:lpstr>
      <vt:lpstr>Умисне вбивство малолітньої дитини (п. 2 ч. 2 ст. 115 КК) - </vt:lpstr>
      <vt:lpstr>Умисне вбивство жінки, яка перебувала у стані вагітності (п. 2 ч. 2 ст. 115 КК)</vt:lpstr>
      <vt:lpstr>Умисне вбивство заручника або викраденої людини (п. 3 ч. 2 ст. 115 КК) </vt:lpstr>
      <vt:lpstr>Презентація PowerPoint</vt:lpstr>
      <vt:lpstr>Умисне вбивство вчинене з особливою жорстокістю (п. 4 ч. 2 ст. 115 КК)</vt:lpstr>
      <vt:lpstr>Умисне вбивство вчинене способом, небезпечним для життя багатьох осіб (п. 5 ч. 2 ст. 115 КК</vt:lpstr>
      <vt:lpstr>Умсине вбивство учинене з корисливих мотивів (п. 6 ч. 2 ст. 115 КК)</vt:lpstr>
      <vt:lpstr>Умисне вбивство з хуліганських мотивів (п. 7 ч. 2 ст. 115 КК)</vt:lpstr>
      <vt:lpstr>Умисне вбивство особи чи її близького родича у зв'язку з виконанням цією особою службового або громадського обов'язку (п. 8 ч. 2 ст. 115)</vt:lpstr>
      <vt:lpstr>Умисне вбивство з метою приховати інше кр. пр. або полегшити його вчинення (п. 9 ч. 2 ст. 115)</vt:lpstr>
      <vt:lpstr>Умисне вбивство поєднане зі зґвалтуванням потерпілої особи або сексуальним насильством (п. 10 ч. 2 ст. 115 КК)</vt:lpstr>
      <vt:lpstr>Умисне вбивство, вчинене на замовлення (п. 11 ч. 2 ст. 115 КК)</vt:lpstr>
      <vt:lpstr>Умисне вбивство за попередньою змовою групою осіб (п. 12 ч. 2 ст. 115 КК)</vt:lpstr>
      <vt:lpstr>Умисне вбивство вчинене особою, яка раніше вчинила умисне вбивство, за винятком вбивства, передбаченого статтями 116-118 цього Кодексу (п. 13 ч. 2 ст. 115)</vt:lpstr>
      <vt:lpstr>Умисне вбивство, вчинене з мотивів расової, національної чи релігійної нетерпимості (п. 14 ч. 2 ст. 115 КК)</vt:lpstr>
      <vt:lpstr>3. Умисне тяжке тілесне ушкодження (ст. 121 КК).</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lenvo</dc:creator>
  <cp:lastModifiedBy>User</cp:lastModifiedBy>
  <cp:revision>154</cp:revision>
  <dcterms:created xsi:type="dcterms:W3CDTF">2018-09-05T14:57:47Z</dcterms:created>
  <dcterms:modified xsi:type="dcterms:W3CDTF">2025-09-15T08:20:11Z</dcterms:modified>
</cp:coreProperties>
</file>