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90"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321" r:id="rId34"/>
    <p:sldId id="323" r:id="rId35"/>
    <p:sldId id="324" r:id="rId36"/>
    <p:sldId id="326" r:id="rId37"/>
    <p:sldId id="327" r:id="rId38"/>
    <p:sldId id="329" r:id="rId39"/>
    <p:sldId id="330" r:id="rId40"/>
    <p:sldId id="333" r:id="rId41"/>
    <p:sldId id="335" r:id="rId42"/>
    <p:sldId id="336" r:id="rId43"/>
    <p:sldId id="337" r:id="rId44"/>
    <p:sldId id="338" r:id="rId45"/>
    <p:sldId id="340" r:id="rId46"/>
    <p:sldId id="289" r:id="rId4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25.09.2022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725C68B6-61C2-468F-89AB-4B9F7531AA68}"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25.09.2022</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25.09.2022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25.09.2022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25.09.2022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25.09.2022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25.09.2022</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B106E36-FD25-4E2D-B0AA-010F637433A0}" type="datetimeFigureOut">
              <a:rPr lang="ru-RU" smtClean="0"/>
              <a:pPr/>
              <a:t>25.09.2022</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ÐÐ°ÑÑÐ¸Ð½ÐºÐ¸ Ð¿Ð¾ Ð·Ð°Ð¿ÑÐ¾ÑÑ Ð·Ð»Ð¾ÑÐ¸Ð½Ð¸ Ð¿ÑÐ¾ÑÐ¸ Ð¶Ð¸ÑÑÑ ÑÐ° Ð·Ð´Ð¾ÑÐ¾Ð²'Ñ Ð¾ÑÐ¾Ð±Ð¸"/>
          <p:cNvPicPr>
            <a:picLocks noChangeAspect="1" noChangeArrowheads="1"/>
          </p:cNvPicPr>
          <p:nvPr/>
        </p:nvPicPr>
        <p:blipFill>
          <a:blip r:embed="rId2" cstate="print"/>
          <a:srcRect/>
          <a:stretch>
            <a:fillRect/>
          </a:stretch>
        </p:blipFill>
        <p:spPr bwMode="auto">
          <a:xfrm>
            <a:off x="5436096" y="4257857"/>
            <a:ext cx="3418384" cy="2400144"/>
          </a:xfrm>
          <a:prstGeom prst="rect">
            <a:avLst/>
          </a:prstGeom>
          <a:noFill/>
        </p:spPr>
      </p:pic>
      <p:sp>
        <p:nvSpPr>
          <p:cNvPr id="3" name="Подзаголовок 2"/>
          <p:cNvSpPr>
            <a:spLocks noGrp="1"/>
          </p:cNvSpPr>
          <p:nvPr>
            <p:ph type="subTitle" idx="1"/>
          </p:nvPr>
        </p:nvSpPr>
        <p:spPr>
          <a:xfrm>
            <a:off x="1295400" y="3200400"/>
            <a:ext cx="6400800" cy="3036912"/>
          </a:xfrm>
        </p:spPr>
        <p:txBody>
          <a:bodyPr>
            <a:noAutofit/>
          </a:bodyPr>
          <a:lstStyle/>
          <a:p>
            <a:r>
              <a:rPr lang="uk-UA" sz="3600" b="1" dirty="0">
                <a:solidFill>
                  <a:schemeClr val="tx1"/>
                </a:solidFill>
              </a:rPr>
              <a:t>КРИМІНАЛЬНІ ПРАВОПОРУШЕННЯ ПРОТИ ЖИТТЯ ТА ЗДОРОВ’Я ОСОБИ</a:t>
            </a:r>
            <a:endParaRPr lang="ru-RU" sz="3600" dirty="0">
              <a:solidFill>
                <a:schemeClr val="tx1"/>
              </a:solidFill>
            </a:endParaRPr>
          </a:p>
        </p:txBody>
      </p:sp>
      <p:sp>
        <p:nvSpPr>
          <p:cNvPr id="2" name="Заголовок 1"/>
          <p:cNvSpPr>
            <a:spLocks noGrp="1"/>
          </p:cNvSpPr>
          <p:nvPr>
            <p:ph type="ctrTitle"/>
          </p:nvPr>
        </p:nvSpPr>
        <p:spPr/>
        <p:txBody>
          <a:bodyPr>
            <a:normAutofit/>
          </a:bodyPr>
          <a:lstStyle/>
          <a:p>
            <a:r>
              <a:rPr lang="uk-UA" b="1" dirty="0"/>
              <a:t>ТЕМА </a:t>
            </a:r>
            <a:r>
              <a:rPr lang="ru-RU" b="1" dirty="0"/>
              <a:t>3 (</a:t>
            </a:r>
            <a:r>
              <a:rPr lang="ru-RU" b="1" dirty="0" err="1"/>
              <a:t>частина</a:t>
            </a:r>
            <a:r>
              <a:rPr lang="ru-RU" b="1" dirty="0"/>
              <a:t> 2)</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84976" cy="1872208"/>
          </a:xfrm>
        </p:spPr>
        <p:txBody>
          <a:bodyPr>
            <a:normAutofit/>
          </a:bodyPr>
          <a:lstStyle/>
          <a:p>
            <a:r>
              <a:rPr lang="uk-UA" sz="2800" b="1" dirty="0">
                <a:solidFill>
                  <a:schemeClr val="tx1"/>
                </a:solidFill>
              </a:rPr>
              <a:t>2. Неналежне виконання професійних обов’язків, що спричинило зараження особи вірусом імунодефіциту людини чи іншої невиліковної інфекційної хвороби (ст. 131 КК України)</a:t>
            </a:r>
            <a:endParaRPr lang="ru-RU" sz="2800" b="1" dirty="0">
              <a:solidFill>
                <a:schemeClr val="tx1"/>
              </a:solidFill>
            </a:endParaRPr>
          </a:p>
        </p:txBody>
      </p:sp>
      <p:sp>
        <p:nvSpPr>
          <p:cNvPr id="3" name="Содержимое 2"/>
          <p:cNvSpPr>
            <a:spLocks noGrp="1"/>
          </p:cNvSpPr>
          <p:nvPr>
            <p:ph sz="quarter" idx="1"/>
          </p:nvPr>
        </p:nvSpPr>
        <p:spPr>
          <a:xfrm>
            <a:off x="179512" y="1988840"/>
            <a:ext cx="8784976" cy="4752528"/>
          </a:xfrm>
        </p:spPr>
        <p:txBody>
          <a:bodyPr>
            <a:normAutofit fontScale="62500" lnSpcReduction="20000"/>
          </a:bodyPr>
          <a:lstStyle/>
          <a:p>
            <a:pPr marL="0" indent="447675">
              <a:buNone/>
            </a:pPr>
            <a:r>
              <a:rPr lang="uk-UA" sz="3600" i="1" dirty="0"/>
              <a:t>1. Неналежне виконання медичним, фармацевтичним або іншим працівником своїх професійних обов’язків внаслідок недбалого чи несумлінного ставлення до них, що спричинило зараження особи вірусом імунодефіциту людини чи іншої невиліковної інфекційної хвороби, що є небезпечною для життя людини, —</a:t>
            </a:r>
            <a:endParaRPr lang="ru-RU" sz="3600" dirty="0"/>
          </a:p>
          <a:p>
            <a:pPr marL="0" indent="447675">
              <a:buNone/>
            </a:pPr>
            <a:r>
              <a:rPr lang="ru-RU" sz="3600" i="1" dirty="0" err="1"/>
              <a:t>карається</a:t>
            </a:r>
            <a:r>
              <a:rPr lang="ru-RU" sz="3600" i="1" dirty="0"/>
              <a:t> </a:t>
            </a:r>
            <a:r>
              <a:rPr lang="ru-RU" sz="3600" i="1" dirty="0" err="1"/>
              <a:t>обмеженням</a:t>
            </a:r>
            <a:r>
              <a:rPr lang="ru-RU" sz="3600" i="1" dirty="0"/>
              <a:t> </a:t>
            </a:r>
            <a:r>
              <a:rPr lang="ru-RU" sz="3600" i="1" dirty="0" err="1"/>
              <a:t>волі</a:t>
            </a:r>
            <a:r>
              <a:rPr lang="ru-RU" sz="3600" i="1" dirty="0"/>
              <a:t> на строк до </a:t>
            </a:r>
            <a:r>
              <a:rPr lang="ru-RU" sz="3600" i="1" dirty="0" err="1"/>
              <a:t>трьох</a:t>
            </a:r>
            <a:r>
              <a:rPr lang="ru-RU" sz="3600" i="1" dirty="0"/>
              <a:t> </a:t>
            </a:r>
            <a:r>
              <a:rPr lang="ru-RU" sz="3600" i="1" dirty="0" err="1"/>
              <a:t>років</a:t>
            </a:r>
            <a:r>
              <a:rPr lang="ru-RU" sz="3600" i="1" dirty="0"/>
              <a:t> </a:t>
            </a:r>
            <a:r>
              <a:rPr lang="ru-RU" sz="3600" i="1" dirty="0" err="1"/>
              <a:t>або</a:t>
            </a:r>
            <a:r>
              <a:rPr lang="ru-RU" sz="3600" i="1" dirty="0"/>
              <a:t> </a:t>
            </a:r>
            <a:r>
              <a:rPr lang="ru-RU" sz="3600" i="1" dirty="0" err="1"/>
              <a:t>позбавленням</a:t>
            </a:r>
            <a:r>
              <a:rPr lang="ru-RU" sz="3600" i="1" dirty="0"/>
              <a:t> </a:t>
            </a:r>
            <a:r>
              <a:rPr lang="ru-RU" sz="3600" i="1" dirty="0" err="1"/>
              <a:t>волі</a:t>
            </a:r>
            <a:r>
              <a:rPr lang="ru-RU" sz="3600" i="1" dirty="0"/>
              <a:t> на той </a:t>
            </a:r>
            <a:r>
              <a:rPr lang="ru-RU" sz="3600" i="1" dirty="0" err="1"/>
              <a:t>самий</a:t>
            </a:r>
            <a:r>
              <a:rPr lang="ru-RU" sz="3600" i="1" dirty="0"/>
              <a:t> строк </a:t>
            </a:r>
            <a:r>
              <a:rPr lang="ru-RU" sz="3600" i="1" dirty="0" err="1"/>
              <a:t>з</a:t>
            </a:r>
            <a:r>
              <a:rPr lang="ru-RU" sz="3600" i="1" dirty="0"/>
              <a:t> </a:t>
            </a:r>
            <a:r>
              <a:rPr lang="ru-RU" sz="3600" i="1" dirty="0" err="1"/>
              <a:t>позбавленням</a:t>
            </a:r>
            <a:r>
              <a:rPr lang="ru-RU" sz="3600" i="1" dirty="0"/>
              <a:t> права </a:t>
            </a:r>
            <a:r>
              <a:rPr lang="ru-RU" sz="3600" i="1" dirty="0" err="1"/>
              <a:t>обіймати</a:t>
            </a:r>
            <a:r>
              <a:rPr lang="ru-RU" sz="3600" i="1" dirty="0"/>
              <a:t> </a:t>
            </a:r>
            <a:r>
              <a:rPr lang="ru-RU" sz="3600" i="1" dirty="0" err="1"/>
              <a:t>певні</a:t>
            </a:r>
            <a:r>
              <a:rPr lang="ru-RU" sz="3600" i="1" dirty="0"/>
              <a:t> посади </a:t>
            </a:r>
            <a:r>
              <a:rPr lang="ru-RU" sz="3600" i="1" dirty="0" err="1"/>
              <a:t>або</a:t>
            </a:r>
            <a:r>
              <a:rPr lang="ru-RU" sz="3600" i="1" dirty="0"/>
              <a:t> </a:t>
            </a:r>
            <a:r>
              <a:rPr lang="ru-RU" sz="3600" i="1" dirty="0" err="1"/>
              <a:t>займатися</a:t>
            </a:r>
            <a:r>
              <a:rPr lang="ru-RU" sz="3600" i="1" dirty="0"/>
              <a:t> </a:t>
            </a:r>
            <a:r>
              <a:rPr lang="ru-RU" sz="3600" i="1" dirty="0" err="1"/>
              <a:t>певною</a:t>
            </a:r>
            <a:r>
              <a:rPr lang="ru-RU" sz="3600" i="1" dirty="0"/>
              <a:t> </a:t>
            </a:r>
            <a:r>
              <a:rPr lang="ru-RU" sz="3600" i="1" dirty="0" err="1"/>
              <a:t>діяльністю</a:t>
            </a:r>
            <a:r>
              <a:rPr lang="ru-RU" sz="3600" i="1" dirty="0"/>
              <a:t> на строк до </a:t>
            </a:r>
            <a:r>
              <a:rPr lang="ru-RU" sz="3600" i="1" dirty="0" err="1"/>
              <a:t>трьох</a:t>
            </a:r>
            <a:r>
              <a:rPr lang="ru-RU" sz="3600" i="1" dirty="0"/>
              <a:t> </a:t>
            </a:r>
            <a:r>
              <a:rPr lang="ru-RU" sz="3600" i="1" dirty="0" err="1"/>
              <a:t>років</a:t>
            </a:r>
            <a:r>
              <a:rPr lang="ru-RU" sz="3600" i="1" dirty="0"/>
              <a:t>.</a:t>
            </a:r>
            <a:endParaRPr lang="ru-RU" sz="3600" dirty="0"/>
          </a:p>
          <a:p>
            <a:pPr marL="0" indent="447675">
              <a:buNone/>
            </a:pPr>
            <a:r>
              <a:rPr lang="uk-UA" sz="3600" i="1" dirty="0"/>
              <a:t>2. </a:t>
            </a:r>
            <a:r>
              <a:rPr lang="ru-RU" sz="3600" i="1" dirty="0"/>
              <a:t>Те </a:t>
            </a:r>
            <a:r>
              <a:rPr lang="ru-RU" sz="3600" i="1" dirty="0" err="1"/>
              <a:t>саме</a:t>
            </a:r>
            <a:r>
              <a:rPr lang="ru-RU" sz="3600" i="1" dirty="0"/>
              <a:t> </a:t>
            </a:r>
            <a:r>
              <a:rPr lang="ru-RU" sz="3600" i="1" dirty="0" err="1"/>
              <a:t>діяння</a:t>
            </a:r>
            <a:r>
              <a:rPr lang="ru-RU" sz="3600" i="1" dirty="0"/>
              <a:t>, </a:t>
            </a:r>
            <a:r>
              <a:rPr lang="ru-RU" sz="3600" i="1" dirty="0" err="1"/>
              <a:t>якщо</a:t>
            </a:r>
            <a:r>
              <a:rPr lang="ru-RU" sz="3600" i="1" dirty="0"/>
              <a:t> </a:t>
            </a:r>
            <a:r>
              <a:rPr lang="ru-RU" sz="3600" i="1" dirty="0" err="1"/>
              <a:t>воно</a:t>
            </a:r>
            <a:r>
              <a:rPr lang="ru-RU" sz="3600" i="1" dirty="0"/>
              <a:t> </a:t>
            </a:r>
            <a:r>
              <a:rPr lang="ru-RU" sz="3600" i="1" dirty="0" err="1"/>
              <a:t>спричинило</a:t>
            </a:r>
            <a:r>
              <a:rPr lang="ru-RU" sz="3600" i="1" dirty="0"/>
              <a:t> </a:t>
            </a:r>
            <a:r>
              <a:rPr lang="ru-RU" sz="3600" i="1" dirty="0" err="1"/>
              <a:t>зараження</a:t>
            </a:r>
            <a:r>
              <a:rPr lang="ru-RU" sz="3600" i="1" dirty="0"/>
              <a:t> </a:t>
            </a:r>
            <a:r>
              <a:rPr lang="ru-RU" sz="3600" i="1" dirty="0" err="1"/>
              <a:t>двох</a:t>
            </a:r>
            <a:r>
              <a:rPr lang="ru-RU" sz="3600" i="1" dirty="0"/>
              <a:t> </a:t>
            </a:r>
            <a:r>
              <a:rPr lang="ru-RU" sz="3600" i="1" dirty="0" err="1"/>
              <a:t>чи</a:t>
            </a:r>
            <a:r>
              <a:rPr lang="ru-RU" sz="3600" i="1" dirty="0"/>
              <a:t> </a:t>
            </a:r>
            <a:r>
              <a:rPr lang="ru-RU" sz="3600" i="1" dirty="0" err="1"/>
              <a:t>більше</a:t>
            </a:r>
            <a:r>
              <a:rPr lang="ru-RU" sz="3600" i="1" dirty="0"/>
              <a:t> </a:t>
            </a:r>
            <a:r>
              <a:rPr lang="ru-RU" sz="3600" i="1" dirty="0" err="1"/>
              <a:t>осіб</a:t>
            </a:r>
            <a:r>
              <a:rPr lang="ru-RU" sz="3600" i="1" dirty="0"/>
              <a:t>,— </a:t>
            </a:r>
            <a:endParaRPr lang="ru-RU" sz="3600" dirty="0"/>
          </a:p>
          <a:p>
            <a:pPr marL="0" indent="447675">
              <a:buNone/>
            </a:pPr>
            <a:r>
              <a:rPr lang="ru-RU" sz="3600" i="1" dirty="0" err="1"/>
              <a:t>карається</a:t>
            </a:r>
            <a:r>
              <a:rPr lang="ru-RU" sz="3600" i="1" dirty="0"/>
              <a:t> </a:t>
            </a:r>
            <a:r>
              <a:rPr lang="ru-RU" sz="3600" i="1" dirty="0" err="1"/>
              <a:t>позбавленням</a:t>
            </a:r>
            <a:r>
              <a:rPr lang="ru-RU" sz="3600" i="1" dirty="0"/>
              <a:t> </a:t>
            </a:r>
            <a:r>
              <a:rPr lang="ru-RU" sz="3600" i="1" dirty="0" err="1"/>
              <a:t>волі</a:t>
            </a:r>
            <a:r>
              <a:rPr lang="ru-RU" sz="3600" i="1" dirty="0"/>
              <a:t> на строк </a:t>
            </a:r>
            <a:r>
              <a:rPr lang="ru-RU" sz="3600" i="1" dirty="0" err="1"/>
              <a:t>від</a:t>
            </a:r>
            <a:r>
              <a:rPr lang="ru-RU" sz="3600" i="1" dirty="0"/>
              <a:t> </a:t>
            </a:r>
            <a:r>
              <a:rPr lang="ru-RU" sz="3600" i="1" dirty="0" err="1"/>
              <a:t>трьох</a:t>
            </a:r>
            <a:r>
              <a:rPr lang="ru-RU" sz="3600" i="1" dirty="0"/>
              <a:t> до восьми </a:t>
            </a:r>
            <a:r>
              <a:rPr lang="ru-RU" sz="3600" i="1" dirty="0" err="1"/>
              <a:t>років</a:t>
            </a:r>
            <a:r>
              <a:rPr lang="ru-RU" sz="3600" i="1" dirty="0"/>
              <a:t> </a:t>
            </a:r>
            <a:r>
              <a:rPr lang="ru-RU" sz="3600" i="1" dirty="0" err="1"/>
              <a:t>з</a:t>
            </a:r>
            <a:r>
              <a:rPr lang="ru-RU" sz="3600" i="1" dirty="0"/>
              <a:t> </a:t>
            </a:r>
            <a:r>
              <a:rPr lang="ru-RU" sz="3600" i="1" dirty="0" err="1"/>
              <a:t>позбавленням</a:t>
            </a:r>
            <a:r>
              <a:rPr lang="ru-RU" sz="3600" i="1" dirty="0"/>
              <a:t> права </a:t>
            </a:r>
            <a:r>
              <a:rPr lang="ru-RU" sz="3600" i="1" dirty="0" err="1"/>
              <a:t>обіймати</a:t>
            </a:r>
            <a:r>
              <a:rPr lang="ru-RU" sz="3600" i="1" dirty="0"/>
              <a:t> </a:t>
            </a:r>
            <a:r>
              <a:rPr lang="ru-RU" sz="3600" i="1" dirty="0" err="1"/>
              <a:t>певні</a:t>
            </a:r>
            <a:r>
              <a:rPr lang="ru-RU" sz="3600" i="1" dirty="0"/>
              <a:t> посади </a:t>
            </a:r>
            <a:r>
              <a:rPr lang="ru-RU" sz="3600" i="1" dirty="0" err="1"/>
              <a:t>чи</a:t>
            </a:r>
            <a:r>
              <a:rPr lang="ru-RU" sz="3600" i="1" dirty="0"/>
              <a:t> </a:t>
            </a:r>
            <a:r>
              <a:rPr lang="ru-RU" sz="3600" i="1" dirty="0" err="1"/>
              <a:t>займатися</a:t>
            </a:r>
            <a:r>
              <a:rPr lang="ru-RU" sz="3600" i="1" dirty="0"/>
              <a:t> </a:t>
            </a:r>
            <a:r>
              <a:rPr lang="ru-RU" sz="3600" i="1" dirty="0" err="1"/>
              <a:t>певною</a:t>
            </a:r>
            <a:r>
              <a:rPr lang="ru-RU" sz="3600" i="1" dirty="0"/>
              <a:t> </a:t>
            </a:r>
            <a:r>
              <a:rPr lang="ru-RU" sz="3600" i="1" dirty="0" err="1"/>
              <a:t>діяльністю</a:t>
            </a:r>
            <a:r>
              <a:rPr lang="ru-RU" sz="3600" i="1" dirty="0"/>
              <a:t> на строк до </a:t>
            </a:r>
            <a:r>
              <a:rPr lang="ru-RU" sz="3600" i="1" dirty="0" err="1"/>
              <a:t>трьох</a:t>
            </a:r>
            <a:r>
              <a:rPr lang="ru-RU" sz="3600" i="1" dirty="0"/>
              <a:t> </a:t>
            </a:r>
            <a:r>
              <a:rPr lang="ru-RU" sz="3600" i="1" dirty="0" err="1"/>
              <a:t>років</a:t>
            </a:r>
            <a:r>
              <a:rPr lang="ru-RU" sz="3600" i="1" dirty="0"/>
              <a:t>.</a:t>
            </a:r>
            <a:endParaRPr lang="ru-RU" sz="3600" dirty="0"/>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332656"/>
            <a:ext cx="8712968" cy="6264696"/>
          </a:xfrm>
        </p:spPr>
        <p:txBody>
          <a:bodyPr/>
          <a:lstStyle/>
          <a:p>
            <a:endParaRPr lang="ru-RU" dirty="0"/>
          </a:p>
        </p:txBody>
      </p:sp>
      <p:sp>
        <p:nvSpPr>
          <p:cNvPr id="5" name="Загнутый угол 4"/>
          <p:cNvSpPr/>
          <p:nvPr/>
        </p:nvSpPr>
        <p:spPr>
          <a:xfrm>
            <a:off x="611560" y="1268760"/>
            <a:ext cx="3528392" cy="3816424"/>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3600" b="1" dirty="0"/>
              <a:t>Об’єкт злочину</a:t>
            </a:r>
            <a:r>
              <a:rPr lang="uk-UA" sz="3600" dirty="0"/>
              <a:t> - встановлений порядок надання медичної допомоги</a:t>
            </a:r>
          </a:p>
        </p:txBody>
      </p:sp>
      <p:sp>
        <p:nvSpPr>
          <p:cNvPr id="6" name="Загнутый угол 5"/>
          <p:cNvSpPr/>
          <p:nvPr/>
        </p:nvSpPr>
        <p:spPr>
          <a:xfrm>
            <a:off x="5004048" y="1268760"/>
            <a:ext cx="3600400" cy="3816424"/>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3600" b="1" dirty="0"/>
              <a:t>Додатковий об’єкт</a:t>
            </a:r>
            <a:r>
              <a:rPr lang="uk-UA" sz="3600" dirty="0"/>
              <a:t> - життя та здоров’я людини</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12968" cy="778098"/>
          </a:xfrm>
        </p:spPr>
        <p:txBody>
          <a:bodyPr>
            <a:normAutofit/>
          </a:bodyPr>
          <a:lstStyle/>
          <a:p>
            <a:r>
              <a:rPr lang="uk-UA" sz="3600" b="1" dirty="0">
                <a:solidFill>
                  <a:schemeClr val="tx1"/>
                </a:solidFill>
              </a:rPr>
              <a:t>Об’єктивна сторона злочину</a:t>
            </a:r>
            <a:endParaRPr lang="uk-UA" sz="3600" dirty="0">
              <a:solidFill>
                <a:schemeClr val="tx1"/>
              </a:solidFill>
            </a:endParaRPr>
          </a:p>
        </p:txBody>
      </p:sp>
      <p:sp>
        <p:nvSpPr>
          <p:cNvPr id="3" name="Содержимое 2"/>
          <p:cNvSpPr>
            <a:spLocks noGrp="1"/>
          </p:cNvSpPr>
          <p:nvPr>
            <p:ph sz="quarter" idx="1"/>
          </p:nvPr>
        </p:nvSpPr>
        <p:spPr>
          <a:xfrm>
            <a:off x="251520" y="980728"/>
            <a:ext cx="8435280" cy="4968552"/>
          </a:xfrm>
        </p:spPr>
        <p:style>
          <a:lnRef idx="1">
            <a:schemeClr val="accent1"/>
          </a:lnRef>
          <a:fillRef idx="2">
            <a:schemeClr val="accent1"/>
          </a:fillRef>
          <a:effectRef idx="1">
            <a:schemeClr val="accent1"/>
          </a:effectRef>
          <a:fontRef idx="minor">
            <a:schemeClr val="dk1"/>
          </a:fontRef>
        </p:style>
        <p:txBody>
          <a:bodyPr>
            <a:noAutofit/>
          </a:bodyPr>
          <a:lstStyle/>
          <a:p>
            <a:pPr marL="0" indent="0">
              <a:buNone/>
            </a:pPr>
            <a:r>
              <a:rPr lang="uk-UA" sz="3200" dirty="0"/>
              <a:t>полягає в неналежному виконанні медичними, фармацевтичними або іншими працівниками своїх професійних обов’язків внаслідок недбалого чи несумлінного ставлення до них, що спричинило зараження особи вірусом імунодефіциту людини чи іншої невиліковної інфекційної хвороби, небезпечної для життя людини (ч. 1 ст. 131 КК), чи двох або більше осіб (ч. 2 ст. 131 КК)</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12968" cy="778098"/>
          </a:xfrm>
        </p:spPr>
        <p:txBody>
          <a:bodyPr>
            <a:normAutofit/>
          </a:bodyPr>
          <a:lstStyle/>
          <a:p>
            <a:r>
              <a:rPr lang="uk-UA" sz="3600" b="1" dirty="0">
                <a:solidFill>
                  <a:schemeClr val="tx1"/>
                </a:solidFill>
              </a:rPr>
              <a:t>Обов’язкова ознака - наслідки</a:t>
            </a:r>
            <a:endParaRPr lang="ru-RU" sz="3600" b="1" dirty="0">
              <a:solidFill>
                <a:schemeClr val="tx1"/>
              </a:solidFill>
            </a:endParaRPr>
          </a:p>
        </p:txBody>
      </p:sp>
      <p:sp>
        <p:nvSpPr>
          <p:cNvPr id="3" name="Содержимое 2"/>
          <p:cNvSpPr>
            <a:spLocks noGrp="1"/>
          </p:cNvSpPr>
          <p:nvPr>
            <p:ph sz="quarter" idx="1"/>
          </p:nvPr>
        </p:nvSpPr>
        <p:spPr>
          <a:xfrm>
            <a:off x="251520" y="1124744"/>
            <a:ext cx="8640960" cy="5400600"/>
          </a:xfrm>
        </p:spPr>
        <p:txBody>
          <a:bodyPr/>
          <a:lstStyle/>
          <a:p>
            <a:pPr>
              <a:buNone/>
            </a:pPr>
            <a:endParaRPr lang="ru-RU" dirty="0"/>
          </a:p>
        </p:txBody>
      </p:sp>
      <p:sp>
        <p:nvSpPr>
          <p:cNvPr id="4" name="Загнутый угол 3"/>
          <p:cNvSpPr/>
          <p:nvPr/>
        </p:nvSpPr>
        <p:spPr>
          <a:xfrm>
            <a:off x="251520" y="1268760"/>
            <a:ext cx="4320480" cy="5040560"/>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dirty="0" err="1"/>
              <a:t>зараження</a:t>
            </a:r>
            <a:r>
              <a:rPr lang="ru-RU" sz="3200" dirty="0"/>
              <a:t> особи </a:t>
            </a:r>
            <a:r>
              <a:rPr lang="ru-RU" sz="3200" dirty="0" err="1"/>
              <a:t>вірусом</a:t>
            </a:r>
            <a:r>
              <a:rPr lang="ru-RU" sz="3200" dirty="0"/>
              <a:t> </a:t>
            </a:r>
            <a:r>
              <a:rPr lang="ru-RU" sz="3200" dirty="0" err="1"/>
              <a:t>імунодефіциту</a:t>
            </a:r>
            <a:r>
              <a:rPr lang="ru-RU" sz="3200" dirty="0"/>
              <a:t> </a:t>
            </a:r>
            <a:r>
              <a:rPr lang="ru-RU" sz="3200" dirty="0" err="1"/>
              <a:t>людини</a:t>
            </a:r>
            <a:r>
              <a:rPr lang="ru-RU" sz="3200" dirty="0"/>
              <a:t> </a:t>
            </a:r>
            <a:r>
              <a:rPr lang="ru-RU" sz="3200" dirty="0" err="1"/>
              <a:t>чи</a:t>
            </a:r>
            <a:r>
              <a:rPr lang="ru-RU" sz="3200" dirty="0"/>
              <a:t> </a:t>
            </a:r>
            <a:r>
              <a:rPr lang="ru-RU" sz="3200" dirty="0" err="1"/>
              <a:t>іншої</a:t>
            </a:r>
            <a:r>
              <a:rPr lang="ru-RU" sz="3200" dirty="0"/>
              <a:t> </a:t>
            </a:r>
            <a:r>
              <a:rPr lang="ru-RU" sz="3200" dirty="0" err="1"/>
              <a:t>невиліковної</a:t>
            </a:r>
            <a:r>
              <a:rPr lang="ru-RU" sz="3200" dirty="0"/>
              <a:t> </a:t>
            </a:r>
            <a:r>
              <a:rPr lang="ru-RU" sz="3200" dirty="0" err="1"/>
              <a:t>інфекційної</a:t>
            </a:r>
            <a:r>
              <a:rPr lang="ru-RU" sz="3200" dirty="0"/>
              <a:t> </a:t>
            </a:r>
            <a:r>
              <a:rPr lang="ru-RU" sz="3200" dirty="0" err="1"/>
              <a:t>хвороби</a:t>
            </a:r>
            <a:r>
              <a:rPr lang="ru-RU" sz="3200" dirty="0"/>
              <a:t>, </a:t>
            </a:r>
            <a:r>
              <a:rPr lang="ru-RU" sz="3200" dirty="0" err="1"/>
              <a:t>небезпечної</a:t>
            </a:r>
            <a:r>
              <a:rPr lang="ru-RU" sz="3200" dirty="0"/>
              <a:t> для </a:t>
            </a:r>
            <a:r>
              <a:rPr lang="ru-RU" sz="3200" dirty="0" err="1"/>
              <a:t>життя</a:t>
            </a:r>
            <a:r>
              <a:rPr lang="ru-RU" sz="3200" dirty="0"/>
              <a:t> </a:t>
            </a:r>
            <a:r>
              <a:rPr lang="ru-RU" sz="3200" dirty="0" err="1"/>
              <a:t>людини</a:t>
            </a:r>
            <a:r>
              <a:rPr lang="ru-RU" sz="3200" dirty="0"/>
              <a:t> ( ч. 1 ст. 131 КК)</a:t>
            </a:r>
          </a:p>
        </p:txBody>
      </p:sp>
      <p:sp>
        <p:nvSpPr>
          <p:cNvPr id="5" name="Загнутый угол 4"/>
          <p:cNvSpPr/>
          <p:nvPr/>
        </p:nvSpPr>
        <p:spPr>
          <a:xfrm>
            <a:off x="5220072" y="1268760"/>
            <a:ext cx="3600400" cy="5040560"/>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dirty="0" err="1"/>
              <a:t>зараження</a:t>
            </a:r>
            <a:r>
              <a:rPr lang="ru-RU" sz="3200" dirty="0"/>
              <a:t> </a:t>
            </a:r>
            <a:r>
              <a:rPr lang="ru-RU" sz="3200" dirty="0" err="1"/>
              <a:t>двох</a:t>
            </a:r>
            <a:r>
              <a:rPr lang="ru-RU" sz="3200" dirty="0"/>
              <a:t> </a:t>
            </a:r>
            <a:r>
              <a:rPr lang="ru-RU" sz="3200" dirty="0" err="1"/>
              <a:t>або</a:t>
            </a:r>
            <a:r>
              <a:rPr lang="ru-RU" sz="3200" dirty="0"/>
              <a:t> </a:t>
            </a:r>
            <a:r>
              <a:rPr lang="ru-RU" sz="3200" dirty="0" err="1"/>
              <a:t>більше</a:t>
            </a:r>
            <a:r>
              <a:rPr lang="ru-RU" sz="3200" dirty="0"/>
              <a:t> </a:t>
            </a:r>
            <a:r>
              <a:rPr lang="ru-RU" sz="3200" dirty="0" err="1"/>
              <a:t>осіб</a:t>
            </a:r>
            <a:r>
              <a:rPr lang="ru-RU" sz="3200" dirty="0"/>
              <a:t> </a:t>
            </a:r>
          </a:p>
          <a:p>
            <a:pPr algn="ctr"/>
            <a:r>
              <a:rPr lang="ru-RU" sz="3200" dirty="0"/>
              <a:t>(ч. 2 ст. 131 КК)</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84976" cy="922114"/>
          </a:xfrm>
        </p:spPr>
        <p:txBody>
          <a:bodyPr>
            <a:normAutofit/>
          </a:bodyPr>
          <a:lstStyle/>
          <a:p>
            <a:pPr algn="ctr"/>
            <a:r>
              <a:rPr lang="uk-UA" sz="3600" b="1" dirty="0">
                <a:solidFill>
                  <a:schemeClr val="tx1"/>
                </a:solidFill>
              </a:rPr>
              <a:t>Суб’єктивна сторона</a:t>
            </a:r>
            <a:endParaRPr lang="ru-RU" sz="3600" b="1" dirty="0">
              <a:solidFill>
                <a:schemeClr val="tx1"/>
              </a:solidFill>
            </a:endParaRPr>
          </a:p>
        </p:txBody>
      </p:sp>
      <p:sp>
        <p:nvSpPr>
          <p:cNvPr id="3" name="Содержимое 2"/>
          <p:cNvSpPr>
            <a:spLocks noGrp="1"/>
          </p:cNvSpPr>
          <p:nvPr>
            <p:ph sz="quarter" idx="1"/>
          </p:nvPr>
        </p:nvSpPr>
        <p:spPr>
          <a:xfrm>
            <a:off x="251520" y="1447800"/>
            <a:ext cx="8640960" cy="4572000"/>
          </a:xfrm>
        </p:spPr>
        <p:txBody>
          <a:bodyPr/>
          <a:lstStyle/>
          <a:p>
            <a:endParaRPr lang="ru-RU" dirty="0"/>
          </a:p>
        </p:txBody>
      </p:sp>
      <p:sp>
        <p:nvSpPr>
          <p:cNvPr id="4" name="Трапеция 3"/>
          <p:cNvSpPr/>
          <p:nvPr/>
        </p:nvSpPr>
        <p:spPr>
          <a:xfrm>
            <a:off x="899592" y="1268760"/>
            <a:ext cx="7200800" cy="2880320"/>
          </a:xfrm>
          <a:prstGeom prst="trapezoi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3600" dirty="0"/>
              <a:t>Необережна форма вини (злочинна недбалість або злочинна самовпевненість)</a:t>
            </a:r>
          </a:p>
        </p:txBody>
      </p:sp>
      <p:pic>
        <p:nvPicPr>
          <p:cNvPr id="1026" name="Picture 2" descr="C:\Users\lenvo\Desktop\1165.jpg.300x300_q85.jpg"/>
          <p:cNvPicPr>
            <a:picLocks noChangeAspect="1" noChangeArrowheads="1"/>
          </p:cNvPicPr>
          <p:nvPr/>
        </p:nvPicPr>
        <p:blipFill>
          <a:blip r:embed="rId2" cstate="print"/>
          <a:srcRect/>
          <a:stretch>
            <a:fillRect/>
          </a:stretch>
        </p:blipFill>
        <p:spPr bwMode="auto">
          <a:xfrm>
            <a:off x="5652120" y="3861048"/>
            <a:ext cx="3210693" cy="2752023"/>
          </a:xfrm>
          <a:prstGeom prst="rect">
            <a:avLst/>
          </a:prstGeom>
          <a:noFill/>
          <a:effectLst>
            <a:softEdge rad="63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548680"/>
            <a:ext cx="8640960" cy="2088232"/>
          </a:xfrm>
        </p:spPr>
        <p:txBody>
          <a:bodyPr>
            <a:noAutofit/>
          </a:bodyPr>
          <a:lstStyle/>
          <a:p>
            <a:pPr marL="0" indent="0">
              <a:buNone/>
            </a:pPr>
            <a:r>
              <a:rPr lang="ru-RU" sz="3600" b="1" dirty="0" err="1"/>
              <a:t>Суб’єктами</a:t>
            </a:r>
            <a:r>
              <a:rPr lang="ru-RU" sz="3600" b="1" dirty="0"/>
              <a:t> </a:t>
            </a:r>
            <a:r>
              <a:rPr lang="ru-RU" sz="3600" b="1" dirty="0" err="1"/>
              <a:t>злочину</a:t>
            </a:r>
            <a:r>
              <a:rPr lang="ru-RU" sz="3600" b="1" dirty="0"/>
              <a:t>  </a:t>
            </a:r>
            <a:r>
              <a:rPr lang="ru-RU" sz="3600" dirty="0" err="1"/>
              <a:t>є</a:t>
            </a:r>
            <a:r>
              <a:rPr lang="ru-RU" sz="3600" dirty="0"/>
              <a:t> </a:t>
            </a:r>
            <a:r>
              <a:rPr lang="uk-UA" sz="3600" dirty="0"/>
              <a:t>медичні, фармацевтичні або інші працівники, які є </a:t>
            </a:r>
            <a:r>
              <a:rPr lang="ru-RU" sz="3600" dirty="0" err="1"/>
              <a:t>фізичними</a:t>
            </a:r>
            <a:r>
              <a:rPr lang="ru-RU" sz="3600" dirty="0"/>
              <a:t>, </a:t>
            </a:r>
            <a:r>
              <a:rPr lang="ru-RU" sz="3600" dirty="0" err="1"/>
              <a:t>осудними</a:t>
            </a:r>
            <a:r>
              <a:rPr lang="ru-RU" sz="3600" dirty="0"/>
              <a:t> особами </a:t>
            </a:r>
            <a:r>
              <a:rPr lang="ru-RU" sz="3600" dirty="0" err="1"/>
              <a:t>і</a:t>
            </a:r>
            <a:r>
              <a:rPr lang="ru-RU" sz="3600" dirty="0"/>
              <a:t> </a:t>
            </a:r>
            <a:r>
              <a:rPr lang="ru-RU" sz="3600" dirty="0" err="1"/>
              <a:t>яким</a:t>
            </a:r>
            <a:r>
              <a:rPr lang="ru-RU" sz="3600" dirty="0"/>
              <a:t> </a:t>
            </a:r>
            <a:r>
              <a:rPr lang="ru-RU" sz="3600" dirty="0" err="1"/>
              <a:t>виповнилось</a:t>
            </a:r>
            <a:r>
              <a:rPr lang="ru-RU" sz="3600" dirty="0"/>
              <a:t> 16 </a:t>
            </a:r>
            <a:r>
              <a:rPr lang="ru-RU" sz="3600" dirty="0" err="1"/>
              <a:t>років</a:t>
            </a:r>
            <a:r>
              <a:rPr lang="ru-RU" sz="3600" dirty="0"/>
              <a:t>.</a:t>
            </a:r>
          </a:p>
        </p:txBody>
      </p:sp>
      <p:pic>
        <p:nvPicPr>
          <p:cNvPr id="2050" name="Picture 2" descr="C:\Users\lenvo\Desktop\3.jpg"/>
          <p:cNvPicPr>
            <a:picLocks noChangeAspect="1" noChangeArrowheads="1"/>
          </p:cNvPicPr>
          <p:nvPr/>
        </p:nvPicPr>
        <p:blipFill>
          <a:blip r:embed="rId2" cstate="print"/>
          <a:srcRect/>
          <a:stretch>
            <a:fillRect/>
          </a:stretch>
        </p:blipFill>
        <p:spPr bwMode="auto">
          <a:xfrm>
            <a:off x="4139952" y="3212976"/>
            <a:ext cx="4762500" cy="30861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712968" cy="1728192"/>
          </a:xfrm>
        </p:spPr>
        <p:txBody>
          <a:bodyPr>
            <a:noAutofit/>
          </a:bodyPr>
          <a:lstStyle/>
          <a:p>
            <a:pPr lvl="0"/>
            <a:r>
              <a:rPr lang="uk-UA" sz="2800" b="1" dirty="0">
                <a:solidFill>
                  <a:schemeClr val="tx1"/>
                </a:solidFill>
              </a:rPr>
              <a:t>3. Розголошення відомостей про проведення медичного огляду на виявлення зараження вірусом імунодефіциту людини чи іншої невиліковної інфекційної хвороби (ст. 132 КК України).</a:t>
            </a:r>
            <a:endParaRPr lang="ru-RU" sz="2800" b="1" dirty="0">
              <a:solidFill>
                <a:schemeClr val="tx1"/>
              </a:solidFill>
            </a:endParaRPr>
          </a:p>
        </p:txBody>
      </p:sp>
      <p:sp>
        <p:nvSpPr>
          <p:cNvPr id="3" name="Содержимое 2"/>
          <p:cNvSpPr>
            <a:spLocks noGrp="1"/>
          </p:cNvSpPr>
          <p:nvPr>
            <p:ph sz="quarter" idx="1"/>
          </p:nvPr>
        </p:nvSpPr>
        <p:spPr>
          <a:xfrm>
            <a:off x="251520" y="1988840"/>
            <a:ext cx="8712968" cy="4608512"/>
          </a:xfrm>
        </p:spPr>
        <p:txBody>
          <a:bodyPr>
            <a:normAutofit fontScale="85000" lnSpcReduction="10000"/>
          </a:bodyPr>
          <a:lstStyle/>
          <a:p>
            <a:pPr marL="0" indent="447675" algn="just">
              <a:buNone/>
            </a:pPr>
            <a:r>
              <a:rPr lang="uk-UA" i="1" dirty="0"/>
              <a:t>Розголошення службовою особою лікувального закладу, допоміжним працівником, який самочинно здобув інформацію, або медичним працівником відомостей про проведення медичного огляду особи на виявлення зараження вірусом імунодефіциту людини чи іншої невиліковної інфекційної хвороби, що є небезпечною для життя людини, або захворювання на синдром набутого імунодефіциту (СНІД) та його результатів, що стали їм відомі у зв’язку з виконанням службових або професійних обов’язків, —</a:t>
            </a:r>
            <a:endParaRPr lang="ru-RU" dirty="0"/>
          </a:p>
          <a:p>
            <a:pPr marL="0" indent="447675" algn="just">
              <a:buNone/>
            </a:pPr>
            <a:r>
              <a:rPr lang="ru-RU" i="1" dirty="0" err="1"/>
              <a:t>карається</a:t>
            </a:r>
            <a:r>
              <a:rPr lang="ru-RU" i="1" dirty="0"/>
              <a:t> штрафом </a:t>
            </a:r>
            <a:r>
              <a:rPr lang="ru-RU" i="1" dirty="0" err="1"/>
              <a:t>від</a:t>
            </a:r>
            <a:r>
              <a:rPr lang="ru-RU" i="1" dirty="0"/>
              <a:t> </a:t>
            </a:r>
            <a:r>
              <a:rPr lang="ru-RU" i="1" dirty="0" err="1"/>
              <a:t>п'ятдесяти</a:t>
            </a:r>
            <a:r>
              <a:rPr lang="ru-RU" i="1" dirty="0"/>
              <a:t> до ста </a:t>
            </a:r>
            <a:r>
              <a:rPr lang="ru-RU" i="1" dirty="0" err="1"/>
              <a:t>неоподатковуваних</a:t>
            </a:r>
            <a:r>
              <a:rPr lang="ru-RU" i="1" dirty="0"/>
              <a:t> </a:t>
            </a:r>
            <a:r>
              <a:rPr lang="ru-RU" i="1" dirty="0" err="1"/>
              <a:t>мінімумів</a:t>
            </a:r>
            <a:r>
              <a:rPr lang="ru-RU" i="1" dirty="0"/>
              <a:t> </a:t>
            </a:r>
            <a:r>
              <a:rPr lang="ru-RU" i="1" dirty="0" err="1"/>
              <a:t>доходів</a:t>
            </a:r>
            <a:r>
              <a:rPr lang="ru-RU" i="1" dirty="0"/>
              <a:t> </a:t>
            </a:r>
            <a:r>
              <a:rPr lang="ru-RU" i="1" dirty="0" err="1"/>
              <a:t>громадян</a:t>
            </a:r>
            <a:r>
              <a:rPr lang="ru-RU" i="1" dirty="0"/>
              <a:t> </a:t>
            </a:r>
            <a:r>
              <a:rPr lang="ru-RU" i="1" dirty="0" err="1"/>
              <a:t>або</a:t>
            </a:r>
            <a:r>
              <a:rPr lang="ru-RU" i="1" dirty="0"/>
              <a:t> </a:t>
            </a:r>
            <a:r>
              <a:rPr lang="ru-RU" i="1" dirty="0" err="1"/>
              <a:t>громадськими</a:t>
            </a:r>
            <a:r>
              <a:rPr lang="ru-RU" i="1" dirty="0"/>
              <a:t> роботами на строк до </a:t>
            </a:r>
            <a:r>
              <a:rPr lang="ru-RU" i="1" dirty="0" err="1"/>
              <a:t>двохсот</a:t>
            </a:r>
            <a:r>
              <a:rPr lang="ru-RU" i="1" dirty="0"/>
              <a:t> сорока годин, </a:t>
            </a:r>
            <a:r>
              <a:rPr lang="ru-RU" i="1" dirty="0" err="1"/>
              <a:t>або</a:t>
            </a:r>
            <a:r>
              <a:rPr lang="ru-RU" i="1" dirty="0"/>
              <a:t> </a:t>
            </a:r>
            <a:r>
              <a:rPr lang="ru-RU" i="1" dirty="0" err="1"/>
              <a:t>виправними</a:t>
            </a:r>
            <a:r>
              <a:rPr lang="ru-RU" i="1" dirty="0"/>
              <a:t> роботами на строк до </a:t>
            </a:r>
            <a:r>
              <a:rPr lang="ru-RU" i="1" dirty="0" err="1"/>
              <a:t>двох</a:t>
            </a:r>
            <a:r>
              <a:rPr lang="ru-RU" i="1" dirty="0"/>
              <a:t> </a:t>
            </a:r>
            <a:r>
              <a:rPr lang="ru-RU" i="1" dirty="0" err="1"/>
              <a:t>років</a:t>
            </a:r>
            <a:r>
              <a:rPr lang="ru-RU" i="1" dirty="0"/>
              <a:t>, </a:t>
            </a:r>
            <a:r>
              <a:rPr lang="ru-RU" i="1" dirty="0" err="1"/>
              <a:t>або</a:t>
            </a:r>
            <a:r>
              <a:rPr lang="ru-RU" i="1" dirty="0"/>
              <a:t> </a:t>
            </a:r>
            <a:r>
              <a:rPr lang="ru-RU" i="1" dirty="0" err="1"/>
              <a:t>обмеженням</a:t>
            </a:r>
            <a:r>
              <a:rPr lang="ru-RU" i="1" dirty="0"/>
              <a:t> </a:t>
            </a:r>
            <a:r>
              <a:rPr lang="ru-RU" i="1" dirty="0" err="1"/>
              <a:t>волі</a:t>
            </a:r>
            <a:r>
              <a:rPr lang="ru-RU" i="1" dirty="0"/>
              <a:t> на строк до </a:t>
            </a:r>
            <a:r>
              <a:rPr lang="ru-RU" i="1" dirty="0" err="1"/>
              <a:t>трьох</a:t>
            </a:r>
            <a:r>
              <a:rPr lang="ru-RU" i="1" dirty="0"/>
              <a:t> </a:t>
            </a:r>
            <a:r>
              <a:rPr lang="ru-RU" i="1" dirty="0" err="1"/>
              <a:t>років</a:t>
            </a:r>
            <a:r>
              <a:rPr lang="ru-RU" i="1" dirty="0"/>
              <a:t>, </a:t>
            </a:r>
            <a:r>
              <a:rPr lang="ru-RU" i="1" dirty="0" err="1"/>
              <a:t>з</a:t>
            </a:r>
            <a:r>
              <a:rPr lang="ru-RU" i="1" dirty="0"/>
              <a:t> </a:t>
            </a:r>
            <a:r>
              <a:rPr lang="ru-RU" i="1" dirty="0" err="1"/>
              <a:t>позбавленням</a:t>
            </a:r>
            <a:r>
              <a:rPr lang="ru-RU" i="1" dirty="0"/>
              <a:t> права </a:t>
            </a:r>
            <a:r>
              <a:rPr lang="ru-RU" i="1" dirty="0" err="1"/>
              <a:t>обіймати</a:t>
            </a:r>
            <a:r>
              <a:rPr lang="ru-RU" i="1" dirty="0"/>
              <a:t> </a:t>
            </a:r>
            <a:r>
              <a:rPr lang="ru-RU" i="1" dirty="0" err="1"/>
              <a:t>певні</a:t>
            </a:r>
            <a:r>
              <a:rPr lang="ru-RU" i="1" dirty="0"/>
              <a:t> посади </a:t>
            </a:r>
            <a:r>
              <a:rPr lang="ru-RU" i="1" dirty="0" err="1"/>
              <a:t>чи</a:t>
            </a:r>
            <a:r>
              <a:rPr lang="ru-RU" i="1" dirty="0"/>
              <a:t> </a:t>
            </a:r>
            <a:r>
              <a:rPr lang="ru-RU" i="1" dirty="0" err="1"/>
              <a:t>займатися</a:t>
            </a:r>
            <a:r>
              <a:rPr lang="ru-RU" i="1" dirty="0"/>
              <a:t> </a:t>
            </a:r>
            <a:r>
              <a:rPr lang="ru-RU" i="1" dirty="0" err="1"/>
              <a:t>певною</a:t>
            </a:r>
            <a:r>
              <a:rPr lang="ru-RU" i="1" dirty="0"/>
              <a:t> </a:t>
            </a:r>
            <a:r>
              <a:rPr lang="ru-RU" i="1" dirty="0" err="1"/>
              <a:t>діяльністю</a:t>
            </a:r>
            <a:r>
              <a:rPr lang="ru-RU" i="1" dirty="0"/>
              <a:t> на строк до </a:t>
            </a:r>
            <a:r>
              <a:rPr lang="ru-RU" i="1" dirty="0" err="1"/>
              <a:t>трьох</a:t>
            </a:r>
            <a:r>
              <a:rPr lang="ru-RU" i="1" dirty="0"/>
              <a:t> </a:t>
            </a:r>
            <a:r>
              <a:rPr lang="ru-RU" i="1" dirty="0" err="1"/>
              <a:t>років</a:t>
            </a:r>
            <a:r>
              <a:rPr lang="ru-RU" i="1" dirty="0"/>
              <a:t> </a:t>
            </a:r>
            <a:r>
              <a:rPr lang="ru-RU" i="1" dirty="0" err="1"/>
              <a:t>або</a:t>
            </a:r>
            <a:r>
              <a:rPr lang="ru-RU" i="1" dirty="0"/>
              <a:t> без такого.</a:t>
            </a:r>
            <a:endParaRPr lang="ru-RU" dirty="0"/>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332656"/>
            <a:ext cx="8640960" cy="6336704"/>
          </a:xfrm>
        </p:spPr>
        <p:txBody>
          <a:bodyPr/>
          <a:lstStyle/>
          <a:p>
            <a:endParaRPr lang="ru-RU" dirty="0"/>
          </a:p>
        </p:txBody>
      </p:sp>
      <p:sp>
        <p:nvSpPr>
          <p:cNvPr id="4" name="Прямоугольник 3"/>
          <p:cNvSpPr/>
          <p:nvPr/>
        </p:nvSpPr>
        <p:spPr>
          <a:xfrm>
            <a:off x="395536" y="332656"/>
            <a:ext cx="8424936" cy="31683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3200" b="1" dirty="0"/>
              <a:t>Об’єкт злочину</a:t>
            </a:r>
            <a:r>
              <a:rPr lang="uk-UA" sz="3200" dirty="0"/>
              <a:t> - встановлений порядок надання відомостей щодо проведення та результатів медичних обстежень людини у зв’язку із перевіркою на зараження невиліковними інфекційними хворобами</a:t>
            </a:r>
          </a:p>
        </p:txBody>
      </p:sp>
      <p:pic>
        <p:nvPicPr>
          <p:cNvPr id="3074" name="Picture 2" descr="C:\Users\lenvo\Desktop\vrachebnaya_tayna.jpg"/>
          <p:cNvPicPr>
            <a:picLocks noChangeAspect="1" noChangeArrowheads="1"/>
          </p:cNvPicPr>
          <p:nvPr/>
        </p:nvPicPr>
        <p:blipFill>
          <a:blip r:embed="rId2" cstate="print"/>
          <a:srcRect/>
          <a:stretch>
            <a:fillRect/>
          </a:stretch>
        </p:blipFill>
        <p:spPr bwMode="auto">
          <a:xfrm>
            <a:off x="3347864" y="3501008"/>
            <a:ext cx="5573141" cy="316835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79512" y="260648"/>
            <a:ext cx="8712968" cy="5759152"/>
          </a:xfrm>
        </p:spPr>
        <p:txBody>
          <a:bodyPr>
            <a:normAutofit/>
          </a:bodyPr>
          <a:lstStyle/>
          <a:p>
            <a:pPr marL="0" indent="0">
              <a:buNone/>
            </a:pPr>
            <a:r>
              <a:rPr lang="ru-RU" sz="3200" b="1" dirty="0" err="1"/>
              <a:t>Об’єктивна</a:t>
            </a:r>
            <a:r>
              <a:rPr lang="ru-RU" sz="3200" b="1" dirty="0"/>
              <a:t> сторона </a:t>
            </a:r>
            <a:r>
              <a:rPr lang="ru-RU" sz="3200" b="1" dirty="0" err="1"/>
              <a:t>злочина</a:t>
            </a:r>
            <a:r>
              <a:rPr lang="ru-RU" sz="3200" dirty="0"/>
              <a:t> - </a:t>
            </a:r>
            <a:r>
              <a:rPr lang="ru-RU" sz="3200" dirty="0" err="1"/>
              <a:t>дії</a:t>
            </a:r>
            <a:r>
              <a:rPr lang="ru-RU" sz="3200" dirty="0"/>
              <a:t> особи, яка </a:t>
            </a:r>
            <a:r>
              <a:rPr lang="ru-RU" sz="3200" dirty="0" err="1"/>
              <a:t>була</a:t>
            </a:r>
            <a:r>
              <a:rPr lang="ru-RU" sz="3200" dirty="0"/>
              <a:t> </a:t>
            </a:r>
            <a:r>
              <a:rPr lang="ru-RU" sz="3200" dirty="0" err="1"/>
              <a:t>зобов’язана</a:t>
            </a:r>
            <a:r>
              <a:rPr lang="ru-RU" sz="3200" dirty="0"/>
              <a:t> </a:t>
            </a:r>
            <a:r>
              <a:rPr lang="ru-RU" sz="3200" dirty="0" err="1"/>
              <a:t>зберігати</a:t>
            </a:r>
            <a:r>
              <a:rPr lang="ru-RU" sz="3200" dirty="0"/>
              <a:t> в </a:t>
            </a:r>
            <a:r>
              <a:rPr lang="ru-RU" sz="3200" dirty="0" err="1"/>
              <a:t>таємниці</a:t>
            </a:r>
            <a:r>
              <a:rPr lang="ru-RU" sz="3200" dirty="0"/>
              <a:t> </a:t>
            </a:r>
            <a:r>
              <a:rPr lang="ru-RU" sz="3200" dirty="0" err="1"/>
              <a:t>відомості</a:t>
            </a:r>
            <a:r>
              <a:rPr lang="ru-RU" sz="3200" dirty="0"/>
              <a:t> про </a:t>
            </a:r>
            <a:r>
              <a:rPr lang="ru-RU" sz="3200" dirty="0" err="1"/>
              <a:t>медичний</a:t>
            </a:r>
            <a:r>
              <a:rPr lang="ru-RU" sz="3200" dirty="0"/>
              <a:t> </a:t>
            </a:r>
            <a:r>
              <a:rPr lang="ru-RU" sz="3200" dirty="0" err="1"/>
              <a:t>огляд</a:t>
            </a:r>
            <a:r>
              <a:rPr lang="ru-RU" sz="3200" dirty="0"/>
              <a:t> на </a:t>
            </a:r>
            <a:r>
              <a:rPr lang="ru-RU" sz="3200" dirty="0" err="1"/>
              <a:t>виявлення</a:t>
            </a:r>
            <a:r>
              <a:rPr lang="ru-RU" sz="3200" dirty="0"/>
              <a:t> </a:t>
            </a:r>
            <a:r>
              <a:rPr lang="ru-RU" sz="3200" dirty="0" err="1"/>
              <a:t>зараження</a:t>
            </a:r>
            <a:r>
              <a:rPr lang="ru-RU" sz="3200" dirty="0"/>
              <a:t> </a:t>
            </a:r>
            <a:r>
              <a:rPr lang="ru-RU" sz="3200" dirty="0" err="1"/>
              <a:t>вірусом</a:t>
            </a:r>
            <a:r>
              <a:rPr lang="ru-RU" sz="3200" dirty="0"/>
              <a:t> </a:t>
            </a:r>
            <a:r>
              <a:rPr lang="ru-RU" sz="3200" dirty="0" err="1"/>
              <a:t>імунодефіциту</a:t>
            </a:r>
            <a:r>
              <a:rPr lang="ru-RU" sz="3200" dirty="0"/>
              <a:t> </a:t>
            </a:r>
            <a:r>
              <a:rPr lang="ru-RU" sz="3200" dirty="0" err="1"/>
              <a:t>чи</a:t>
            </a:r>
            <a:r>
              <a:rPr lang="ru-RU" sz="3200" dirty="0"/>
              <a:t> </a:t>
            </a:r>
            <a:r>
              <a:rPr lang="ru-RU" sz="3200" dirty="0" err="1"/>
              <a:t>іншої</a:t>
            </a:r>
            <a:r>
              <a:rPr lang="ru-RU" sz="3200" dirty="0"/>
              <a:t> </a:t>
            </a:r>
            <a:r>
              <a:rPr lang="ru-RU" sz="3200" dirty="0" err="1"/>
              <a:t>невиліковної</a:t>
            </a:r>
            <a:r>
              <a:rPr lang="ru-RU" sz="3200" dirty="0"/>
              <a:t> </a:t>
            </a:r>
            <a:r>
              <a:rPr lang="ru-RU" sz="3200" dirty="0" err="1"/>
              <a:t>інфекційної</a:t>
            </a:r>
            <a:r>
              <a:rPr lang="ru-RU" sz="3200" dirty="0"/>
              <a:t> </a:t>
            </a:r>
            <a:r>
              <a:rPr lang="ru-RU" sz="3200" dirty="0" err="1"/>
              <a:t>хвороби</a:t>
            </a:r>
            <a:r>
              <a:rPr lang="ru-RU" sz="3200" dirty="0"/>
              <a:t> та про </a:t>
            </a:r>
            <a:r>
              <a:rPr lang="ru-RU" sz="3200" dirty="0" err="1"/>
              <a:t>його</a:t>
            </a:r>
            <a:r>
              <a:rPr lang="ru-RU" sz="3200" dirty="0"/>
              <a:t> </a:t>
            </a:r>
            <a:r>
              <a:rPr lang="ru-RU" sz="3200" dirty="0" err="1"/>
              <a:t>результати</a:t>
            </a:r>
            <a:r>
              <a:rPr lang="ru-RU" sz="3200" dirty="0"/>
              <a:t>, </a:t>
            </a:r>
            <a:r>
              <a:rPr lang="ru-RU" sz="3200" dirty="0" err="1"/>
              <a:t>але</a:t>
            </a:r>
            <a:r>
              <a:rPr lang="ru-RU" sz="3200" dirty="0"/>
              <a:t> </a:t>
            </a:r>
            <a:r>
              <a:rPr lang="ru-RU" sz="3200" dirty="0" err="1"/>
              <a:t>розголосила</a:t>
            </a:r>
            <a:r>
              <a:rPr lang="ru-RU" sz="3200" dirty="0"/>
              <a:t> </a:t>
            </a:r>
            <a:r>
              <a:rPr lang="ru-RU" sz="3200" dirty="0" err="1"/>
              <a:t>їх</a:t>
            </a:r>
            <a:r>
              <a:rPr lang="ru-RU" sz="3200" dirty="0"/>
              <a:t> – </a:t>
            </a:r>
            <a:r>
              <a:rPr lang="ru-RU" sz="3200" dirty="0" err="1"/>
              <a:t>тобто</a:t>
            </a:r>
            <a:r>
              <a:rPr lang="ru-RU" sz="3200" dirty="0"/>
              <a:t> незаконно </a:t>
            </a:r>
            <a:r>
              <a:rPr lang="ru-RU" sz="3200" dirty="0" err="1"/>
              <a:t>ознайомила</a:t>
            </a:r>
            <a:r>
              <a:rPr lang="ru-RU" sz="3200" dirty="0"/>
              <a:t> </a:t>
            </a:r>
            <a:r>
              <a:rPr lang="ru-RU" sz="3200" dirty="0" err="1"/>
              <a:t>інших</a:t>
            </a:r>
            <a:r>
              <a:rPr lang="ru-RU" sz="3200" dirty="0"/>
              <a:t> </a:t>
            </a:r>
            <a:r>
              <a:rPr lang="ru-RU" sz="3200" dirty="0" err="1"/>
              <a:t>осіб</a:t>
            </a:r>
            <a:r>
              <a:rPr lang="ru-RU" sz="3200" dirty="0"/>
              <a:t> </a:t>
            </a:r>
            <a:r>
              <a:rPr lang="ru-RU" sz="3200" dirty="0" err="1"/>
              <a:t>з</a:t>
            </a:r>
            <a:r>
              <a:rPr lang="ru-RU" sz="3200" dirty="0"/>
              <a:t> </a:t>
            </a:r>
            <a:r>
              <a:rPr lang="ru-RU" sz="3200" dirty="0" err="1"/>
              <a:t>вказаними</a:t>
            </a:r>
            <a:r>
              <a:rPr lang="ru-RU" sz="3200" dirty="0"/>
              <a:t> </a:t>
            </a:r>
            <a:r>
              <a:rPr lang="ru-RU" sz="3200" dirty="0" err="1"/>
              <a:t>відомостями</a:t>
            </a:r>
            <a:r>
              <a:rPr lang="ru-RU" sz="3200" dirty="0"/>
              <a:t> </a:t>
            </a:r>
            <a:r>
              <a:rPr lang="ru-RU" sz="3200" dirty="0" err="1"/>
              <a:t>або</a:t>
            </a:r>
            <a:r>
              <a:rPr lang="ru-RU" sz="3200" dirty="0"/>
              <a:t> створила </a:t>
            </a:r>
            <a:r>
              <a:rPr lang="ru-RU" sz="3200" dirty="0" err="1"/>
              <a:t>умови</a:t>
            </a:r>
            <a:r>
              <a:rPr lang="ru-RU" sz="3200" dirty="0"/>
              <a:t>, за </a:t>
            </a:r>
            <a:r>
              <a:rPr lang="ru-RU" sz="3200" dirty="0" err="1"/>
              <a:t>яких</a:t>
            </a:r>
            <a:r>
              <a:rPr lang="ru-RU" sz="3200" dirty="0"/>
              <a:t> </a:t>
            </a:r>
            <a:r>
              <a:rPr lang="ru-RU" sz="3200" dirty="0" err="1"/>
              <a:t>сторонні</a:t>
            </a:r>
            <a:r>
              <a:rPr lang="ru-RU" sz="3200" dirty="0"/>
              <a:t> особи </a:t>
            </a:r>
            <a:r>
              <a:rPr lang="ru-RU" sz="3200" dirty="0" err="1"/>
              <a:t>мали</a:t>
            </a:r>
            <a:r>
              <a:rPr lang="ru-RU" sz="3200" dirty="0"/>
              <a:t> </a:t>
            </a:r>
            <a:r>
              <a:rPr lang="ru-RU" sz="3200" dirty="0" err="1"/>
              <a:t>можливість</a:t>
            </a:r>
            <a:r>
              <a:rPr lang="ru-RU" sz="3200" dirty="0"/>
              <a:t> </a:t>
            </a:r>
            <a:r>
              <a:rPr lang="ru-RU" sz="3200" dirty="0" err="1"/>
              <a:t>з</a:t>
            </a:r>
            <a:r>
              <a:rPr lang="ru-RU" sz="3200" dirty="0"/>
              <a:t> ними </a:t>
            </a:r>
            <a:r>
              <a:rPr lang="ru-RU" sz="3200" dirty="0" err="1"/>
              <a:t>ознайомитись</a:t>
            </a:r>
            <a:endParaRPr lang="ru-RU" sz="3200" dirty="0"/>
          </a:p>
        </p:txBody>
      </p:sp>
      <p:pic>
        <p:nvPicPr>
          <p:cNvPr id="4098" name="Picture 2" descr="C:\Users\lenvo\Desktop\image931ad87.jpg"/>
          <p:cNvPicPr>
            <a:picLocks noChangeAspect="1" noChangeArrowheads="1"/>
          </p:cNvPicPr>
          <p:nvPr/>
        </p:nvPicPr>
        <p:blipFill>
          <a:blip r:embed="rId2" cstate="print"/>
          <a:srcRect/>
          <a:stretch>
            <a:fillRect/>
          </a:stretch>
        </p:blipFill>
        <p:spPr bwMode="auto">
          <a:xfrm>
            <a:off x="5076056" y="4735166"/>
            <a:ext cx="3813620" cy="190681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332656"/>
            <a:ext cx="8640960" cy="6192688"/>
          </a:xfrm>
        </p:spPr>
        <p:txBody>
          <a:bodyPr/>
          <a:lstStyle/>
          <a:p>
            <a:endParaRPr lang="ru-RU" dirty="0"/>
          </a:p>
        </p:txBody>
      </p:sp>
      <p:sp>
        <p:nvSpPr>
          <p:cNvPr id="4" name="Прямоугольник 3"/>
          <p:cNvSpPr/>
          <p:nvPr/>
        </p:nvSpPr>
        <p:spPr>
          <a:xfrm>
            <a:off x="323528" y="1268760"/>
            <a:ext cx="3312368" cy="36724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600" b="1" dirty="0" err="1"/>
              <a:t>Суб’єктивна</a:t>
            </a:r>
            <a:r>
              <a:rPr lang="ru-RU" sz="3600" b="1" dirty="0"/>
              <a:t> сторона - </a:t>
            </a:r>
            <a:r>
              <a:rPr lang="ru-RU" sz="3600" dirty="0"/>
              <a:t> </a:t>
            </a:r>
            <a:r>
              <a:rPr lang="ru-RU" sz="3600" dirty="0" err="1"/>
              <a:t>умисел</a:t>
            </a:r>
            <a:r>
              <a:rPr lang="ru-RU" sz="3600" dirty="0"/>
              <a:t>, </a:t>
            </a:r>
            <a:r>
              <a:rPr lang="ru-RU" sz="3600" dirty="0" err="1"/>
              <a:t>необережність</a:t>
            </a:r>
            <a:endParaRPr lang="ru-RU" sz="3600" dirty="0"/>
          </a:p>
        </p:txBody>
      </p:sp>
      <p:sp>
        <p:nvSpPr>
          <p:cNvPr id="5" name="Прямоугольник 4"/>
          <p:cNvSpPr/>
          <p:nvPr/>
        </p:nvSpPr>
        <p:spPr>
          <a:xfrm>
            <a:off x="3923928" y="404664"/>
            <a:ext cx="4896544" cy="60486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800" b="1" dirty="0" err="1"/>
              <a:t>Суб’єкт</a:t>
            </a:r>
            <a:r>
              <a:rPr lang="ru-RU" sz="2800" b="1" dirty="0"/>
              <a:t> </a:t>
            </a:r>
            <a:r>
              <a:rPr lang="ru-RU" sz="2800" b="1" dirty="0" err="1"/>
              <a:t>злочину</a:t>
            </a:r>
            <a:r>
              <a:rPr lang="ru-RU" sz="2800" dirty="0"/>
              <a:t> - </a:t>
            </a:r>
            <a:r>
              <a:rPr lang="ru-RU" sz="2800" dirty="0" err="1"/>
              <a:t>з</a:t>
            </a:r>
            <a:r>
              <a:rPr lang="ru-RU" sz="2800" dirty="0"/>
              <a:t> 16 </a:t>
            </a:r>
            <a:r>
              <a:rPr lang="ru-RU" sz="2800" dirty="0" err="1"/>
              <a:t>років</a:t>
            </a:r>
            <a:r>
              <a:rPr lang="ru-RU" sz="2800" dirty="0"/>
              <a:t> </a:t>
            </a:r>
            <a:r>
              <a:rPr lang="ru-RU" sz="2800" dirty="0" err="1"/>
              <a:t>службові</a:t>
            </a:r>
            <a:r>
              <a:rPr lang="ru-RU" sz="2800" dirty="0"/>
              <a:t> особи </a:t>
            </a:r>
            <a:r>
              <a:rPr lang="ru-RU" sz="2800" dirty="0" err="1"/>
              <a:t>лікувального</a:t>
            </a:r>
            <a:r>
              <a:rPr lang="ru-RU" sz="2800" dirty="0"/>
              <a:t> закладу, </a:t>
            </a:r>
            <a:r>
              <a:rPr lang="ru-RU" sz="2800" dirty="0" err="1"/>
              <a:t>медичні</a:t>
            </a:r>
            <a:r>
              <a:rPr lang="ru-RU" sz="2800" dirty="0"/>
              <a:t> </a:t>
            </a:r>
            <a:r>
              <a:rPr lang="ru-RU" sz="2800" dirty="0" err="1"/>
              <a:t>працівники</a:t>
            </a:r>
            <a:r>
              <a:rPr lang="ru-RU" sz="2800" dirty="0"/>
              <a:t>, </a:t>
            </a:r>
            <a:r>
              <a:rPr lang="ru-RU" sz="2800" dirty="0" err="1"/>
              <a:t>яким</a:t>
            </a:r>
            <a:r>
              <a:rPr lang="ru-RU" sz="2800" dirty="0"/>
              <a:t> </a:t>
            </a:r>
            <a:r>
              <a:rPr lang="ru-RU" sz="2800" dirty="0" err="1"/>
              <a:t>такі</a:t>
            </a:r>
            <a:r>
              <a:rPr lang="ru-RU" sz="2800" dirty="0"/>
              <a:t> </a:t>
            </a:r>
            <a:r>
              <a:rPr lang="ru-RU" sz="2800" dirty="0" err="1"/>
              <a:t>відомості</a:t>
            </a:r>
            <a:r>
              <a:rPr lang="ru-RU" sz="2800" dirty="0"/>
              <a:t> стали </a:t>
            </a:r>
            <a:r>
              <a:rPr lang="ru-RU" sz="2800" dirty="0" err="1"/>
              <a:t>відомі</a:t>
            </a:r>
            <a:r>
              <a:rPr lang="ru-RU" sz="2800" dirty="0"/>
              <a:t> </a:t>
            </a:r>
            <a:r>
              <a:rPr lang="ru-RU" sz="2800" dirty="0" err="1"/>
              <a:t>внаслідок</a:t>
            </a:r>
            <a:r>
              <a:rPr lang="ru-RU" sz="2800" dirty="0"/>
              <a:t> </a:t>
            </a:r>
            <a:r>
              <a:rPr lang="ru-RU" sz="2800" dirty="0" err="1"/>
              <a:t>виконання</a:t>
            </a:r>
            <a:r>
              <a:rPr lang="ru-RU" sz="2800" dirty="0"/>
              <a:t> ними </a:t>
            </a:r>
            <a:r>
              <a:rPr lang="ru-RU" sz="2800" dirty="0" err="1"/>
              <a:t>своїх</a:t>
            </a:r>
            <a:r>
              <a:rPr lang="ru-RU" sz="2800" dirty="0"/>
              <a:t> </a:t>
            </a:r>
            <a:r>
              <a:rPr lang="ru-RU" sz="2800" dirty="0" err="1"/>
              <a:t>службових</a:t>
            </a:r>
            <a:r>
              <a:rPr lang="ru-RU" sz="2800" dirty="0"/>
              <a:t> </a:t>
            </a:r>
            <a:r>
              <a:rPr lang="ru-RU" sz="2800" dirty="0" err="1"/>
              <a:t>або</a:t>
            </a:r>
            <a:r>
              <a:rPr lang="ru-RU" sz="2800" dirty="0"/>
              <a:t> </a:t>
            </a:r>
            <a:r>
              <a:rPr lang="ru-RU" sz="2800" dirty="0" err="1"/>
              <a:t>професійних</a:t>
            </a:r>
            <a:r>
              <a:rPr lang="ru-RU" sz="2800" dirty="0"/>
              <a:t> </a:t>
            </a:r>
            <a:r>
              <a:rPr lang="ru-RU" sz="2800" dirty="0" err="1"/>
              <a:t>обов’язків</a:t>
            </a:r>
            <a:r>
              <a:rPr lang="ru-RU" sz="2800" dirty="0"/>
              <a:t>, а </a:t>
            </a:r>
            <a:r>
              <a:rPr lang="ru-RU" sz="2800" dirty="0" err="1"/>
              <a:t>також</a:t>
            </a:r>
            <a:r>
              <a:rPr lang="ru-RU" sz="2800" dirty="0"/>
              <a:t>  </a:t>
            </a:r>
            <a:r>
              <a:rPr lang="ru-RU" sz="2800" dirty="0" err="1"/>
              <a:t>допоміжні</a:t>
            </a:r>
            <a:r>
              <a:rPr lang="ru-RU" sz="2800" dirty="0"/>
              <a:t> </a:t>
            </a:r>
            <a:r>
              <a:rPr lang="ru-RU" sz="2800" dirty="0" err="1"/>
              <a:t>працівники</a:t>
            </a:r>
            <a:r>
              <a:rPr lang="ru-RU" sz="2800" dirty="0"/>
              <a:t>, </a:t>
            </a:r>
            <a:r>
              <a:rPr lang="ru-RU" sz="2800" dirty="0" err="1"/>
              <a:t>які</a:t>
            </a:r>
            <a:r>
              <a:rPr lang="ru-RU" sz="2800" dirty="0"/>
              <a:t> самочинно </a:t>
            </a:r>
            <a:r>
              <a:rPr lang="ru-RU" sz="2800" dirty="0" err="1"/>
              <a:t>здобули</a:t>
            </a:r>
            <a:r>
              <a:rPr lang="ru-RU" sz="2800" dirty="0"/>
              <a:t> </a:t>
            </a:r>
            <a:r>
              <a:rPr lang="ru-RU" sz="2800" dirty="0" err="1"/>
              <a:t>інформацію</a:t>
            </a:r>
            <a:r>
              <a:rPr lang="ru-RU" sz="2800" dirty="0"/>
              <a:t> </a:t>
            </a:r>
            <a:r>
              <a:rPr lang="ru-RU" sz="2800" dirty="0" err="1"/>
              <a:t>щодо</a:t>
            </a:r>
            <a:r>
              <a:rPr lang="ru-RU" sz="2800" dirty="0"/>
              <a:t> самого факту </a:t>
            </a:r>
            <a:r>
              <a:rPr lang="ru-RU" sz="2800" dirty="0" err="1"/>
              <a:t>обстеження</a:t>
            </a:r>
            <a:r>
              <a:rPr lang="ru-RU" sz="2800" dirty="0"/>
              <a:t> </a:t>
            </a:r>
            <a:r>
              <a:rPr lang="ru-RU" sz="2800" dirty="0" err="1"/>
              <a:t>або</a:t>
            </a:r>
            <a:r>
              <a:rPr lang="ru-RU" sz="2800" dirty="0"/>
              <a:t> </a:t>
            </a:r>
            <a:r>
              <a:rPr lang="ru-RU" sz="2800" dirty="0" err="1"/>
              <a:t>його</a:t>
            </a:r>
            <a:r>
              <a:rPr lang="ru-RU" sz="2800" dirty="0"/>
              <a:t> </a:t>
            </a:r>
            <a:r>
              <a:rPr lang="ru-RU" sz="2800" dirty="0" err="1"/>
              <a:t>результатів</a:t>
            </a:r>
            <a:r>
              <a:rPr lang="ru-RU" sz="2800" dirty="0"/>
              <a:t> </a:t>
            </a:r>
            <a:r>
              <a:rPr lang="ru-RU" sz="2800" dirty="0" err="1"/>
              <a:t>стосовно</a:t>
            </a:r>
            <a:r>
              <a:rPr lang="ru-RU" sz="2800" dirty="0"/>
              <a:t> </a:t>
            </a:r>
            <a:r>
              <a:rPr lang="ru-RU" sz="2800" dirty="0" err="1"/>
              <a:t>конкретних</a:t>
            </a:r>
            <a:r>
              <a:rPr lang="ru-RU" sz="2800" dirty="0"/>
              <a:t> </a:t>
            </a:r>
            <a:r>
              <a:rPr lang="ru-RU" sz="2800" dirty="0" err="1"/>
              <a:t>осіб</a:t>
            </a:r>
            <a:endParaRPr lang="ru-RU"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435280" cy="648072"/>
          </a:xfrm>
        </p:spPr>
        <p:txBody>
          <a:bodyPr>
            <a:normAutofit fontScale="90000"/>
          </a:bodyPr>
          <a:lstStyle/>
          <a:p>
            <a:r>
              <a:rPr lang="uk-UA" b="1" dirty="0">
                <a:solidFill>
                  <a:schemeClr val="tx1"/>
                </a:solidFill>
              </a:rPr>
              <a:t>План</a:t>
            </a:r>
            <a:endParaRPr lang="ru-RU" b="1" dirty="0">
              <a:solidFill>
                <a:schemeClr val="tx1"/>
              </a:solidFill>
            </a:endParaRPr>
          </a:p>
        </p:txBody>
      </p:sp>
      <p:sp>
        <p:nvSpPr>
          <p:cNvPr id="3" name="Содержимое 2"/>
          <p:cNvSpPr>
            <a:spLocks noGrp="1"/>
          </p:cNvSpPr>
          <p:nvPr>
            <p:ph sz="quarter" idx="1"/>
          </p:nvPr>
        </p:nvSpPr>
        <p:spPr>
          <a:xfrm>
            <a:off x="251520" y="764704"/>
            <a:ext cx="8435280" cy="5904656"/>
          </a:xfrm>
        </p:spPr>
        <p:txBody>
          <a:bodyPr>
            <a:normAutofit fontScale="85000" lnSpcReduction="20000"/>
          </a:bodyPr>
          <a:lstStyle/>
          <a:p>
            <a:pPr marL="0" lvl="0" indent="447675">
              <a:buFont typeface="+mj-lt"/>
              <a:buAutoNum type="arabicPeriod"/>
              <a:tabLst>
                <a:tab pos="627063" algn="l"/>
                <a:tab pos="717550" algn="l"/>
              </a:tabLst>
            </a:pPr>
            <a:r>
              <a:rPr lang="uk-UA" dirty="0"/>
              <a:t>Зараження вірусом імунодефіциту людини чи іншої невиліковної інфекційної хвороби (ст. 130 КК України).</a:t>
            </a:r>
            <a:endParaRPr lang="ru-RU" dirty="0"/>
          </a:p>
          <a:p>
            <a:pPr marL="0" lvl="0" indent="447675">
              <a:buFont typeface="+mj-lt"/>
              <a:buAutoNum type="arabicPeriod"/>
              <a:tabLst>
                <a:tab pos="627063" algn="l"/>
                <a:tab pos="717550" algn="l"/>
              </a:tabLst>
            </a:pPr>
            <a:r>
              <a:rPr lang="uk-UA" dirty="0"/>
              <a:t>Неналежне виконання професійних обов’язків, що спричинило зараження особи вірусом імунодефіциту людини чи іншої невиліковної інфекційної хвороби (ст. 131 КК України).</a:t>
            </a:r>
            <a:endParaRPr lang="ru-RU" dirty="0"/>
          </a:p>
          <a:p>
            <a:pPr marL="0" lvl="0" indent="447675">
              <a:buFont typeface="+mj-lt"/>
              <a:buAutoNum type="arabicPeriod"/>
              <a:tabLst>
                <a:tab pos="627063" algn="l"/>
                <a:tab pos="717550" algn="l"/>
              </a:tabLst>
            </a:pPr>
            <a:r>
              <a:rPr lang="uk-UA" dirty="0"/>
              <a:t>Розголошення відомостей про проведення медичного огляду на виявлення зараження вірусом імунодефіциту людини чи іншої невиліковної інфекційної хвороби (ст. 132 КК України).</a:t>
            </a:r>
            <a:endParaRPr lang="ru-RU" dirty="0"/>
          </a:p>
          <a:p>
            <a:pPr marL="0" lvl="0" indent="447675">
              <a:buFont typeface="+mj-lt"/>
              <a:buAutoNum type="arabicPeriod"/>
              <a:tabLst>
                <a:tab pos="627063" algn="l"/>
                <a:tab pos="717550" algn="l"/>
              </a:tabLst>
            </a:pPr>
            <a:r>
              <a:rPr lang="ru-RU" dirty="0" err="1"/>
              <a:t>Зараження</a:t>
            </a:r>
            <a:r>
              <a:rPr lang="ru-RU" dirty="0"/>
              <a:t> </a:t>
            </a:r>
            <a:r>
              <a:rPr lang="ru-RU" dirty="0" err="1"/>
              <a:t>венеричною</a:t>
            </a:r>
            <a:r>
              <a:rPr lang="ru-RU" dirty="0"/>
              <a:t> хворобою</a:t>
            </a:r>
            <a:r>
              <a:rPr lang="uk-UA" dirty="0"/>
              <a:t> (ст. 133 КК України).</a:t>
            </a:r>
            <a:endParaRPr lang="ru-RU" dirty="0"/>
          </a:p>
          <a:p>
            <a:pPr marL="0" lvl="0" indent="447675">
              <a:buFont typeface="+mj-lt"/>
              <a:buAutoNum type="arabicPeriod"/>
              <a:tabLst>
                <a:tab pos="627063" algn="l"/>
                <a:tab pos="717550" algn="l"/>
              </a:tabLst>
            </a:pPr>
            <a:r>
              <a:rPr lang="ru-RU" dirty="0" err="1"/>
              <a:t>Незаконне</a:t>
            </a:r>
            <a:r>
              <a:rPr lang="ru-RU" dirty="0"/>
              <a:t> </a:t>
            </a:r>
            <a:r>
              <a:rPr lang="ru-RU" dirty="0" err="1"/>
              <a:t>проведення</a:t>
            </a:r>
            <a:r>
              <a:rPr lang="ru-RU" dirty="0"/>
              <a:t> аборту </a:t>
            </a:r>
            <a:r>
              <a:rPr lang="ru-RU" dirty="0" err="1"/>
              <a:t>або</a:t>
            </a:r>
            <a:r>
              <a:rPr lang="ru-RU" dirty="0"/>
              <a:t> </a:t>
            </a:r>
            <a:r>
              <a:rPr lang="ru-RU" dirty="0" err="1"/>
              <a:t>стерилізації</a:t>
            </a:r>
            <a:r>
              <a:rPr lang="ru-RU" dirty="0"/>
              <a:t> </a:t>
            </a:r>
            <a:r>
              <a:rPr lang="uk-UA" dirty="0"/>
              <a:t>(ст. 134 КК України).</a:t>
            </a:r>
            <a:endParaRPr lang="ru-RU" dirty="0"/>
          </a:p>
          <a:p>
            <a:pPr marL="0" lvl="0" indent="447675">
              <a:buFont typeface="+mj-lt"/>
              <a:buAutoNum type="arabicPeriod"/>
              <a:tabLst>
                <a:tab pos="627063" algn="l"/>
                <a:tab pos="717550" algn="l"/>
              </a:tabLst>
            </a:pPr>
            <a:r>
              <a:rPr lang="ru-RU" dirty="0" err="1"/>
              <a:t>Залишення</a:t>
            </a:r>
            <a:r>
              <a:rPr lang="ru-RU" dirty="0"/>
              <a:t> в </a:t>
            </a:r>
            <a:r>
              <a:rPr lang="ru-RU" dirty="0" err="1"/>
              <a:t>небезпеці</a:t>
            </a:r>
            <a:r>
              <a:rPr lang="uk-UA" dirty="0"/>
              <a:t> (ст. 135 КК України).</a:t>
            </a:r>
            <a:endParaRPr lang="ru-RU" dirty="0"/>
          </a:p>
          <a:p>
            <a:pPr marL="0" lvl="0" indent="447675">
              <a:buFont typeface="+mj-lt"/>
              <a:buAutoNum type="arabicPeriod"/>
              <a:tabLst>
                <a:tab pos="627063" algn="l"/>
                <a:tab pos="717550" algn="l"/>
              </a:tabLst>
            </a:pPr>
            <a:r>
              <a:rPr lang="ru-RU" dirty="0" err="1"/>
              <a:t>Ненадання</a:t>
            </a:r>
            <a:r>
              <a:rPr lang="ru-RU" dirty="0"/>
              <a:t> </a:t>
            </a:r>
            <a:r>
              <a:rPr lang="ru-RU" dirty="0" err="1"/>
              <a:t>допомоги</a:t>
            </a:r>
            <a:r>
              <a:rPr lang="ru-RU" dirty="0"/>
              <a:t> </a:t>
            </a:r>
            <a:r>
              <a:rPr lang="ru-RU" dirty="0" err="1"/>
              <a:t>особі</a:t>
            </a:r>
            <a:r>
              <a:rPr lang="ru-RU" dirty="0"/>
              <a:t>, яка </a:t>
            </a:r>
            <a:r>
              <a:rPr lang="ru-RU" dirty="0" err="1"/>
              <a:t>перебуває</a:t>
            </a:r>
            <a:r>
              <a:rPr lang="ru-RU" dirty="0"/>
              <a:t> в </a:t>
            </a:r>
            <a:r>
              <a:rPr lang="ru-RU" dirty="0" err="1"/>
              <a:t>небезпечному</a:t>
            </a:r>
            <a:r>
              <a:rPr lang="ru-RU" dirty="0"/>
              <a:t> для </a:t>
            </a:r>
            <a:r>
              <a:rPr lang="ru-RU" dirty="0" err="1"/>
              <a:t>життя</a:t>
            </a:r>
            <a:r>
              <a:rPr lang="ru-RU" dirty="0"/>
              <a:t> </a:t>
            </a:r>
            <a:r>
              <a:rPr lang="ru-RU" dirty="0" err="1"/>
              <a:t>стані</a:t>
            </a:r>
            <a:r>
              <a:rPr lang="uk-UA" dirty="0"/>
              <a:t> (ст. 136 КК України).</a:t>
            </a:r>
            <a:endParaRPr lang="ru-RU" dirty="0"/>
          </a:p>
          <a:p>
            <a:pPr marL="0" lvl="0" indent="447675">
              <a:buFont typeface="+mj-lt"/>
              <a:buAutoNum type="arabicPeriod"/>
              <a:tabLst>
                <a:tab pos="627063" algn="l"/>
                <a:tab pos="717550" algn="l"/>
              </a:tabLst>
            </a:pPr>
            <a:r>
              <a:rPr lang="uk-UA" dirty="0"/>
              <a:t> </a:t>
            </a:r>
            <a:r>
              <a:rPr lang="ru-RU" dirty="0"/>
              <a:t>13.	</a:t>
            </a:r>
            <a:r>
              <a:rPr lang="ru-RU" dirty="0" err="1"/>
              <a:t>Порушення</a:t>
            </a:r>
            <a:r>
              <a:rPr lang="ru-RU" dirty="0"/>
              <a:t> </a:t>
            </a:r>
            <a:r>
              <a:rPr lang="ru-RU" dirty="0" err="1"/>
              <a:t>встановленого</a:t>
            </a:r>
            <a:r>
              <a:rPr lang="ru-RU" dirty="0"/>
              <a:t> законом порядку </a:t>
            </a:r>
            <a:r>
              <a:rPr lang="ru-RU" dirty="0" err="1"/>
              <a:t>трансплантації</a:t>
            </a:r>
            <a:r>
              <a:rPr lang="ru-RU" dirty="0"/>
              <a:t> </a:t>
            </a:r>
            <a:r>
              <a:rPr lang="ru-RU" dirty="0" err="1"/>
              <a:t>анатомічних</a:t>
            </a:r>
            <a:r>
              <a:rPr lang="ru-RU" dirty="0"/>
              <a:t> </a:t>
            </a:r>
            <a:r>
              <a:rPr lang="ru-RU" dirty="0" err="1"/>
              <a:t>матеріалів</a:t>
            </a:r>
            <a:r>
              <a:rPr lang="ru-RU" dirty="0"/>
              <a:t> </a:t>
            </a:r>
            <a:r>
              <a:rPr lang="ru-RU" dirty="0" err="1"/>
              <a:t>людини</a:t>
            </a:r>
            <a:r>
              <a:rPr lang="ru-RU" dirty="0"/>
              <a:t> </a:t>
            </a:r>
            <a:r>
              <a:rPr lang="uk-UA" dirty="0"/>
              <a:t>(ст. 143 КК України).</a:t>
            </a:r>
          </a:p>
          <a:p>
            <a:pPr marL="0" lvl="0" indent="447675">
              <a:buFont typeface="+mj-lt"/>
              <a:buAutoNum type="arabicPeriod"/>
              <a:tabLst>
                <a:tab pos="627063" algn="l"/>
                <a:tab pos="717550" algn="l"/>
              </a:tabLst>
            </a:pPr>
            <a:r>
              <a:rPr lang="ru-RU" dirty="0" err="1"/>
              <a:t>Насильницьке</a:t>
            </a:r>
            <a:r>
              <a:rPr lang="ru-RU" dirty="0"/>
              <a:t> донорство</a:t>
            </a:r>
            <a:r>
              <a:rPr lang="uk-UA" dirty="0"/>
              <a:t> (ст. 144 КК України</a:t>
            </a:r>
            <a:r>
              <a:rPr lang="uk-UA" b="1" dirty="0"/>
              <a:t>)</a:t>
            </a:r>
            <a:endParaRPr lang="ru-RU" dirty="0"/>
          </a:p>
          <a:p>
            <a:pPr marL="514350" lvl="0" indent="-514350">
              <a:buFont typeface="+mj-lt"/>
              <a:buAutoNum type="arabicPeriod"/>
            </a:pP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856984" cy="1143000"/>
          </a:xfrm>
        </p:spPr>
        <p:txBody>
          <a:bodyPr>
            <a:normAutofit fontScale="90000"/>
          </a:bodyPr>
          <a:lstStyle/>
          <a:p>
            <a:r>
              <a:rPr lang="uk-UA" b="1" dirty="0">
                <a:solidFill>
                  <a:schemeClr val="tx1"/>
                </a:solidFill>
              </a:rPr>
              <a:t>4</a:t>
            </a:r>
            <a:r>
              <a:rPr lang="ru-RU" b="1" dirty="0">
                <a:solidFill>
                  <a:schemeClr val="tx1"/>
                </a:solidFill>
              </a:rPr>
              <a:t>. </a:t>
            </a:r>
            <a:r>
              <a:rPr lang="ru-RU" b="1" dirty="0" err="1">
                <a:solidFill>
                  <a:schemeClr val="tx1"/>
                </a:solidFill>
              </a:rPr>
              <a:t>Зараження</a:t>
            </a:r>
            <a:r>
              <a:rPr lang="ru-RU" b="1" dirty="0">
                <a:solidFill>
                  <a:schemeClr val="tx1"/>
                </a:solidFill>
              </a:rPr>
              <a:t> </a:t>
            </a:r>
            <a:r>
              <a:rPr lang="ru-RU" b="1" dirty="0" err="1">
                <a:solidFill>
                  <a:schemeClr val="tx1"/>
                </a:solidFill>
              </a:rPr>
              <a:t>венеричною</a:t>
            </a:r>
            <a:r>
              <a:rPr lang="ru-RU" b="1" dirty="0">
                <a:solidFill>
                  <a:schemeClr val="tx1"/>
                </a:solidFill>
              </a:rPr>
              <a:t> хворобою</a:t>
            </a:r>
            <a:r>
              <a:rPr lang="uk-UA" b="1" dirty="0">
                <a:solidFill>
                  <a:schemeClr val="tx1"/>
                </a:solidFill>
              </a:rPr>
              <a:t> (ст. 133 КК України)</a:t>
            </a:r>
            <a:endParaRPr lang="ru-RU" dirty="0">
              <a:solidFill>
                <a:schemeClr val="tx1"/>
              </a:solidFill>
            </a:endParaRPr>
          </a:p>
        </p:txBody>
      </p:sp>
      <p:sp>
        <p:nvSpPr>
          <p:cNvPr id="3" name="Содержимое 2"/>
          <p:cNvSpPr>
            <a:spLocks noGrp="1"/>
          </p:cNvSpPr>
          <p:nvPr>
            <p:ph sz="quarter" idx="1"/>
          </p:nvPr>
        </p:nvSpPr>
        <p:spPr>
          <a:xfrm>
            <a:off x="251520" y="1447800"/>
            <a:ext cx="8640960" cy="5221560"/>
          </a:xfrm>
        </p:spPr>
        <p:txBody>
          <a:bodyPr>
            <a:normAutofit fontScale="92500" lnSpcReduction="20000"/>
          </a:bodyPr>
          <a:lstStyle/>
          <a:p>
            <a:pPr marL="0" indent="358775">
              <a:buNone/>
            </a:pPr>
            <a:r>
              <a:rPr lang="uk-UA" i="1" dirty="0"/>
              <a:t>1. Зараження іншої особи венеричною хворобою особою, яка знала про наявність у неї цієї хвороби, —</a:t>
            </a:r>
            <a:endParaRPr lang="uk-UA" dirty="0"/>
          </a:p>
          <a:p>
            <a:pPr marL="0" indent="358775">
              <a:buNone/>
            </a:pPr>
            <a:r>
              <a:rPr lang="uk-UA" i="1" dirty="0"/>
              <a:t>карається виправними роботами на строк до двох років, або арештом на строк до шести місяців, або обмеженням волі на строк до двох років, або позбавленням волі на той самий строк.</a:t>
            </a:r>
            <a:endParaRPr lang="uk-UA" dirty="0"/>
          </a:p>
          <a:p>
            <a:pPr marL="0" indent="358775">
              <a:buNone/>
            </a:pPr>
            <a:r>
              <a:rPr lang="uk-UA" i="1" dirty="0"/>
              <a:t>2. Дії, передбачені частиною першою цієї статті, вчинені особою, раніше судимою за зараження іншої особи венеричною хворобою, а також зараження двох чи більше осіб або неповнолітнього, —</a:t>
            </a:r>
            <a:endParaRPr lang="uk-UA" dirty="0"/>
          </a:p>
          <a:p>
            <a:pPr marL="0" indent="358775">
              <a:buNone/>
            </a:pPr>
            <a:r>
              <a:rPr lang="uk-UA" i="1" dirty="0"/>
              <a:t>караються обмеженням волі на строк до п’яти років або позбавленням волі на строк до трьох років.</a:t>
            </a:r>
            <a:endParaRPr lang="uk-UA" dirty="0"/>
          </a:p>
          <a:p>
            <a:pPr marL="0" indent="358775">
              <a:buNone/>
            </a:pPr>
            <a:r>
              <a:rPr lang="uk-UA" i="1" dirty="0"/>
              <a:t>3. Дії, передбачені частинами першою або другою цієї статті, якщо вони спричинили тяжкі наслідки, —</a:t>
            </a:r>
            <a:endParaRPr lang="uk-UA" dirty="0"/>
          </a:p>
          <a:p>
            <a:pPr marL="0" indent="358775">
              <a:buNone/>
            </a:pPr>
            <a:r>
              <a:rPr lang="uk-UA" i="1" dirty="0"/>
              <a:t>караються позбавленням волі на строк від двох до п’яти років.</a:t>
            </a:r>
            <a:endParaRPr lang="uk-UA" dirty="0"/>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23528" y="116632"/>
            <a:ext cx="8640960" cy="648072"/>
          </a:xfrm>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ru-RU" sz="3600" b="1" dirty="0" err="1"/>
              <a:t>Об'єкт</a:t>
            </a:r>
            <a:r>
              <a:rPr lang="ru-RU" sz="3600" b="1" dirty="0"/>
              <a:t> </a:t>
            </a:r>
            <a:r>
              <a:rPr lang="ru-RU" sz="3600" b="1" dirty="0" err="1"/>
              <a:t>злочину</a:t>
            </a:r>
            <a:r>
              <a:rPr lang="ru-RU" sz="3600" dirty="0"/>
              <a:t> - </a:t>
            </a:r>
            <a:r>
              <a:rPr lang="ru-RU" sz="3600" dirty="0" err="1"/>
              <a:t>здоров'я</a:t>
            </a:r>
            <a:r>
              <a:rPr lang="ru-RU" sz="3600" dirty="0"/>
              <a:t> </a:t>
            </a:r>
            <a:r>
              <a:rPr lang="ru-RU" sz="3600" dirty="0" err="1"/>
              <a:t>людини</a:t>
            </a:r>
            <a:endParaRPr lang="ru-RU" sz="3600" dirty="0"/>
          </a:p>
        </p:txBody>
      </p:sp>
      <p:sp>
        <p:nvSpPr>
          <p:cNvPr id="4" name="Прямоугольник 3"/>
          <p:cNvSpPr/>
          <p:nvPr/>
        </p:nvSpPr>
        <p:spPr>
          <a:xfrm>
            <a:off x="323528" y="836712"/>
            <a:ext cx="8568952"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ru-RU" sz="3600" b="1" dirty="0" err="1"/>
              <a:t>Об’єктивна</a:t>
            </a:r>
            <a:r>
              <a:rPr lang="ru-RU" sz="3600" b="1" dirty="0"/>
              <a:t> сторона</a:t>
            </a:r>
            <a:r>
              <a:rPr lang="ru-RU" sz="3600" dirty="0"/>
              <a:t> </a:t>
            </a:r>
            <a:r>
              <a:rPr lang="ru-RU" sz="3600" dirty="0" err="1"/>
              <a:t>злочину</a:t>
            </a:r>
            <a:r>
              <a:rPr lang="ru-RU" sz="3600" dirty="0"/>
              <a:t> </a:t>
            </a:r>
            <a:r>
              <a:rPr lang="ru-RU" sz="3600" dirty="0" err="1"/>
              <a:t>передбачає</a:t>
            </a:r>
            <a:r>
              <a:rPr lang="ru-RU" sz="3600" dirty="0"/>
              <a:t> </a:t>
            </a:r>
            <a:r>
              <a:rPr lang="ru-RU" sz="3600" dirty="0" err="1"/>
              <a:t>дії</a:t>
            </a:r>
            <a:r>
              <a:rPr lang="ru-RU" sz="3600" dirty="0"/>
              <a:t> у </a:t>
            </a:r>
            <a:r>
              <a:rPr lang="ru-RU" sz="3600" dirty="0" err="1"/>
              <a:t>вигляді</a:t>
            </a:r>
            <a:r>
              <a:rPr lang="ru-RU" sz="3600" dirty="0"/>
              <a:t> </a:t>
            </a:r>
            <a:r>
              <a:rPr lang="ru-RU" sz="3600" dirty="0" err="1"/>
              <a:t>зараження</a:t>
            </a:r>
            <a:r>
              <a:rPr lang="ru-RU" sz="3600" dirty="0"/>
              <a:t> </a:t>
            </a:r>
            <a:r>
              <a:rPr lang="ru-RU" sz="3600" dirty="0" err="1"/>
              <a:t>венеричною</a:t>
            </a:r>
            <a:r>
              <a:rPr lang="ru-RU" sz="3600" dirty="0"/>
              <a:t> хворобою особою, яка </a:t>
            </a:r>
            <a:r>
              <a:rPr lang="ru-RU" sz="3600" dirty="0" err="1"/>
              <a:t>знає</a:t>
            </a:r>
            <a:r>
              <a:rPr lang="ru-RU" sz="3600" dirty="0"/>
              <a:t> про </a:t>
            </a:r>
            <a:r>
              <a:rPr lang="ru-RU" sz="3600" dirty="0" err="1"/>
              <a:t>наявність</a:t>
            </a:r>
            <a:r>
              <a:rPr lang="ru-RU" sz="3600" dirty="0"/>
              <a:t> у </a:t>
            </a:r>
            <a:r>
              <a:rPr lang="ru-RU" sz="3600" dirty="0" err="1"/>
              <a:t>неї</a:t>
            </a:r>
            <a:r>
              <a:rPr lang="ru-RU" sz="3600" dirty="0"/>
              <a:t> такого </a:t>
            </a:r>
            <a:r>
              <a:rPr lang="ru-RU" sz="3600" dirty="0" err="1"/>
              <a:t>захворювання</a:t>
            </a:r>
            <a:r>
              <a:rPr lang="ru-RU" sz="3600" dirty="0"/>
              <a:t>, </a:t>
            </a:r>
            <a:r>
              <a:rPr lang="ru-RU" sz="3600" dirty="0" err="1"/>
              <a:t>іншої</a:t>
            </a:r>
            <a:r>
              <a:rPr lang="ru-RU" sz="3600" dirty="0"/>
              <a:t> особи. </a:t>
            </a:r>
          </a:p>
        </p:txBody>
      </p:sp>
      <p:sp>
        <p:nvSpPr>
          <p:cNvPr id="5" name="Прямоугольник 4"/>
          <p:cNvSpPr/>
          <p:nvPr/>
        </p:nvSpPr>
        <p:spPr>
          <a:xfrm>
            <a:off x="323528" y="3789040"/>
            <a:ext cx="8568952"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uk-UA" sz="3600" b="1" dirty="0"/>
              <a:t>Суб’єкт злочину</a:t>
            </a:r>
            <a:r>
              <a:rPr lang="uk-UA" sz="3600" dirty="0"/>
              <a:t> - особа, яка досягла 16-річного віку і знала про наявність у неї венеричної хвороби та про небезпечність своїх певних дій для здоров’я іншої особи</a:t>
            </a:r>
            <a:endParaRPr lang="ru-RU" sz="3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79512" y="116632"/>
            <a:ext cx="8784976" cy="1800200"/>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just">
              <a:buNone/>
            </a:pPr>
            <a:r>
              <a:rPr lang="uk-UA" sz="2800" b="1" dirty="0"/>
              <a:t>Суб’єктивна сторона</a:t>
            </a:r>
            <a:r>
              <a:rPr lang="uk-UA" sz="2800" dirty="0"/>
              <a:t> – умисел або необережність (у вигляді злочинної самовпевненості, оскільки обов’язковою ознакою цього злочину є знання винним про свою хворобу)</a:t>
            </a:r>
            <a:endParaRPr lang="ru-RU" sz="2800" dirty="0"/>
          </a:p>
        </p:txBody>
      </p:sp>
      <p:sp>
        <p:nvSpPr>
          <p:cNvPr id="33793" name="Rectangle 1"/>
          <p:cNvSpPr>
            <a:spLocks noChangeArrowheads="1"/>
          </p:cNvSpPr>
          <p:nvPr/>
        </p:nvSpPr>
        <p:spPr bwMode="auto">
          <a:xfrm>
            <a:off x="179512" y="1949058"/>
            <a:ext cx="8784976" cy="483209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indent="450850" algn="just" fontAlgn="base">
              <a:spcBef>
                <a:spcPct val="0"/>
              </a:spcBef>
              <a:spcAft>
                <a:spcPct val="0"/>
              </a:spcAft>
            </a:pPr>
            <a:r>
              <a:rPr lang="ru-RU" sz="2800" u="sng" dirty="0" err="1"/>
              <a:t>Кваліфікуючий</a:t>
            </a:r>
            <a:r>
              <a:rPr lang="ru-RU" sz="2800" u="sng" dirty="0"/>
              <a:t> вид </a:t>
            </a:r>
            <a:r>
              <a:rPr lang="ru-RU" sz="2800" u="sng" dirty="0" err="1"/>
              <a:t>злочину</a:t>
            </a:r>
            <a:r>
              <a:rPr lang="ru-RU" sz="2800" u="sng" dirty="0"/>
              <a:t> </a:t>
            </a:r>
            <a:r>
              <a:rPr lang="ru-RU" sz="2800" u="sng" dirty="0" err="1"/>
              <a:t>передбачений</a:t>
            </a:r>
            <a:r>
              <a:rPr lang="ru-RU" sz="2800" u="sng" dirty="0"/>
              <a:t> ч. 2 ст. 133 КК: </a:t>
            </a:r>
          </a:p>
          <a:p>
            <a:pPr lvl="0" indent="450850" algn="just" fontAlgn="base">
              <a:spcBef>
                <a:spcPct val="0"/>
              </a:spcBef>
              <a:spcAft>
                <a:spcPct val="0"/>
              </a:spcAft>
              <a:buFont typeface="Arial" pitchFamily="34" charset="0"/>
              <a:buChar char="•"/>
            </a:pPr>
            <a:r>
              <a:rPr lang="ru-RU" sz="2800" dirty="0" err="1"/>
              <a:t>зараження</a:t>
            </a:r>
            <a:r>
              <a:rPr lang="ru-RU" sz="2800" dirty="0"/>
              <a:t> </a:t>
            </a:r>
            <a:r>
              <a:rPr lang="ru-RU" sz="2800" dirty="0" err="1"/>
              <a:t>венеричною</a:t>
            </a:r>
            <a:r>
              <a:rPr lang="ru-RU" sz="2800" dirty="0"/>
              <a:t> хворобою особою, яка </a:t>
            </a:r>
            <a:r>
              <a:rPr lang="ru-RU" sz="2800" dirty="0" err="1"/>
              <a:t>раніше</a:t>
            </a:r>
            <a:r>
              <a:rPr lang="ru-RU" sz="2800" dirty="0"/>
              <a:t> уже </a:t>
            </a:r>
            <a:r>
              <a:rPr lang="ru-RU" sz="2800" dirty="0" err="1"/>
              <a:t>була</a:t>
            </a:r>
            <a:r>
              <a:rPr lang="ru-RU" sz="2800" dirty="0"/>
              <a:t> </a:t>
            </a:r>
            <a:r>
              <a:rPr lang="ru-RU" sz="2800" dirty="0" err="1"/>
              <a:t>засуджена</a:t>
            </a:r>
            <a:r>
              <a:rPr lang="ru-RU" sz="2800" dirty="0"/>
              <a:t> за </a:t>
            </a:r>
            <a:r>
              <a:rPr lang="ru-RU" sz="2800" dirty="0" err="1"/>
              <a:t>такий</a:t>
            </a:r>
            <a:r>
              <a:rPr lang="ru-RU" sz="2800" dirty="0"/>
              <a:t> же </a:t>
            </a:r>
            <a:r>
              <a:rPr lang="ru-RU" sz="2800" dirty="0" err="1"/>
              <a:t>злочин</a:t>
            </a:r>
            <a:r>
              <a:rPr lang="ru-RU" sz="2800" dirty="0"/>
              <a:t> </a:t>
            </a:r>
            <a:r>
              <a:rPr lang="ru-RU" sz="2800" dirty="0" err="1"/>
              <a:t>і</a:t>
            </a:r>
            <a:r>
              <a:rPr lang="ru-RU" sz="2800" dirty="0"/>
              <a:t> </a:t>
            </a:r>
            <a:r>
              <a:rPr lang="ru-RU" sz="2800" dirty="0" err="1"/>
              <a:t>має</a:t>
            </a:r>
            <a:r>
              <a:rPr lang="ru-RU" sz="2800" dirty="0"/>
              <a:t> за </a:t>
            </a:r>
            <a:r>
              <a:rPr lang="ru-RU" sz="2800" dirty="0" err="1"/>
              <a:t>це</a:t>
            </a:r>
            <a:r>
              <a:rPr lang="ru-RU" sz="2800" dirty="0"/>
              <a:t> </a:t>
            </a:r>
            <a:r>
              <a:rPr lang="ru-RU" sz="2800" dirty="0" err="1"/>
              <a:t>судимість</a:t>
            </a:r>
            <a:r>
              <a:rPr lang="ru-RU" sz="2800" dirty="0"/>
              <a:t>; </a:t>
            </a:r>
          </a:p>
          <a:p>
            <a:pPr lvl="0" indent="450850" algn="just" fontAlgn="base">
              <a:spcBef>
                <a:spcPct val="0"/>
              </a:spcBef>
              <a:spcAft>
                <a:spcPct val="0"/>
              </a:spcAft>
              <a:buFont typeface="Arial" pitchFamily="34" charset="0"/>
              <a:buChar char="•"/>
            </a:pPr>
            <a:r>
              <a:rPr lang="ru-RU" sz="2800" dirty="0" err="1"/>
              <a:t>зараження</a:t>
            </a:r>
            <a:r>
              <a:rPr lang="ru-RU" sz="2800" dirty="0"/>
              <a:t> </a:t>
            </a:r>
            <a:r>
              <a:rPr lang="ru-RU" sz="2800" dirty="0" err="1"/>
              <a:t>двох</a:t>
            </a:r>
            <a:r>
              <a:rPr lang="ru-RU" sz="2800" dirty="0"/>
              <a:t> </a:t>
            </a:r>
            <a:r>
              <a:rPr lang="ru-RU" sz="2800" dirty="0" err="1"/>
              <a:t>або</a:t>
            </a:r>
            <a:r>
              <a:rPr lang="ru-RU" sz="2800" dirty="0"/>
              <a:t> </a:t>
            </a:r>
            <a:r>
              <a:rPr lang="ru-RU" sz="2800" dirty="0" err="1"/>
              <a:t>більше</a:t>
            </a:r>
            <a:r>
              <a:rPr lang="ru-RU" sz="2800" dirty="0"/>
              <a:t> </a:t>
            </a:r>
            <a:r>
              <a:rPr lang="ru-RU" sz="2800" dirty="0" err="1"/>
              <a:t>потерпілих</a:t>
            </a:r>
            <a:r>
              <a:rPr lang="ru-RU" sz="2800" dirty="0"/>
              <a:t>; </a:t>
            </a:r>
          </a:p>
          <a:p>
            <a:pPr lvl="0" indent="450850" algn="just" fontAlgn="base">
              <a:spcBef>
                <a:spcPct val="0"/>
              </a:spcBef>
              <a:spcAft>
                <a:spcPct val="0"/>
              </a:spcAft>
              <a:buFont typeface="Arial" pitchFamily="34" charset="0"/>
              <a:buChar char="•"/>
            </a:pPr>
            <a:r>
              <a:rPr lang="ru-RU" sz="2800" dirty="0" err="1"/>
              <a:t>зараження</a:t>
            </a:r>
            <a:r>
              <a:rPr lang="ru-RU" sz="2800" dirty="0"/>
              <a:t> </a:t>
            </a:r>
            <a:r>
              <a:rPr lang="ru-RU" sz="2800" dirty="0" err="1"/>
              <a:t>венеричною</a:t>
            </a:r>
            <a:r>
              <a:rPr lang="ru-RU" sz="2800" dirty="0"/>
              <a:t> хворобою </a:t>
            </a:r>
            <a:r>
              <a:rPr lang="ru-RU" sz="2800" dirty="0" err="1"/>
              <a:t>неповнолітнього</a:t>
            </a:r>
            <a:r>
              <a:rPr lang="ru-RU" sz="2800" dirty="0"/>
              <a:t>. </a:t>
            </a:r>
            <a:endParaRPr kumimoji="0" lang="ru-RU" sz="2800" b="0" i="0" u="none" strike="noStrike" cap="none" normalizeH="0" baseline="0" dirty="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800" b="0" i="0" u="sng" strike="noStrike" cap="none" normalizeH="0" baseline="0" dirty="0">
                <a:ln>
                  <a:noFill/>
                </a:ln>
                <a:solidFill>
                  <a:srgbClr val="000000"/>
                </a:solidFill>
                <a:effectLst/>
                <a:latin typeface="Times New Roman" pitchFamily="18" charset="0"/>
                <a:ea typeface="Calibri" pitchFamily="34" charset="0"/>
                <a:cs typeface="Times New Roman" pitchFamily="18" charset="0"/>
              </a:rPr>
              <a:t>За ч. 3 ст. 133 КК:</a:t>
            </a:r>
            <a:r>
              <a:rPr kumimoji="0" lang="ru-RU" sz="2800" b="0" i="0" u="sng" strike="noStrike" cap="none" normalizeH="0" dirty="0">
                <a:ln>
                  <a:noFill/>
                </a:ln>
                <a:solidFill>
                  <a:srgbClr val="000000"/>
                </a:solidFill>
                <a:effectLst/>
                <a:latin typeface="Times New Roman" pitchFamily="18" charset="0"/>
                <a:ea typeface="Calibri" pitchFamily="34" charset="0"/>
                <a:cs typeface="Times New Roman" pitchFamily="18" charset="0"/>
              </a:rPr>
              <a:t> </a:t>
            </a:r>
          </a:p>
          <a:p>
            <a:pPr marL="0" marR="0" lvl="0" indent="450850" algn="just" defTabSz="914400" rtl="0" eaLnBrk="0" fontAlgn="base" latinLnBrk="0" hangingPunct="0">
              <a:lnSpc>
                <a:spcPct val="100000"/>
              </a:lnSpc>
              <a:spcBef>
                <a:spcPct val="0"/>
              </a:spcBef>
              <a:spcAft>
                <a:spcPct val="0"/>
              </a:spcAft>
              <a:buClrTx/>
              <a:buSzTx/>
              <a:buFont typeface="Arial" pitchFamily="34" charset="0"/>
              <a:buChar char="•"/>
              <a:tabLst/>
            </a:pPr>
            <a:r>
              <a:rPr kumimoji="0" lang="ru-RU"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тяжкі</a:t>
            </a:r>
            <a:r>
              <a:rPr kumimoji="0" lang="ru-RU"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наслідки</a:t>
            </a:r>
            <a:r>
              <a:rPr kumimoji="0" lang="ru-RU" sz="2800" b="0" i="0" u="none" strike="noStrike" cap="none" normalizeH="0" dirty="0">
                <a:ln>
                  <a:noFill/>
                </a:ln>
                <a:solidFill>
                  <a:srgbClr val="000000"/>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тривалий</a:t>
            </a:r>
            <a:r>
              <a:rPr kumimoji="0" lang="ru-RU"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розлад</a:t>
            </a:r>
            <a:r>
              <a:rPr kumimoji="0" lang="ru-RU"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здоров’я</a:t>
            </a:r>
            <a:r>
              <a:rPr kumimoji="0" lang="ru-RU"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середньої</a:t>
            </a:r>
            <a:r>
              <a:rPr kumimoji="0" lang="ru-RU"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тяжкості</a:t>
            </a:r>
            <a:r>
              <a:rPr kumimoji="0" lang="ru-RU"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або</a:t>
            </a:r>
            <a:r>
              <a:rPr kumimoji="0" lang="ru-RU"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тяжких </a:t>
            </a:r>
            <a:r>
              <a:rPr kumimoji="0" lang="ru-RU"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тілесних</a:t>
            </a:r>
            <a:r>
              <a:rPr kumimoji="0" lang="ru-RU"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ушкоджень</a:t>
            </a:r>
            <a:r>
              <a:rPr kumimoji="0" lang="ru-RU" sz="28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смерть.</a:t>
            </a:r>
            <a:endParaRPr kumimoji="0" lang="ru-RU" sz="2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784976" cy="936104"/>
          </a:xfrm>
        </p:spPr>
        <p:txBody>
          <a:bodyPr>
            <a:normAutofit fontScale="90000"/>
          </a:bodyPr>
          <a:lstStyle/>
          <a:p>
            <a:r>
              <a:rPr lang="ru-RU" sz="2800" b="1" dirty="0">
                <a:solidFill>
                  <a:schemeClr val="tx1"/>
                </a:solidFill>
              </a:rPr>
              <a:t>5. </a:t>
            </a:r>
            <a:r>
              <a:rPr lang="ru-RU" sz="2800" b="1" dirty="0" err="1">
                <a:solidFill>
                  <a:schemeClr val="tx1"/>
                </a:solidFill>
              </a:rPr>
              <a:t>Незаконне</a:t>
            </a:r>
            <a:r>
              <a:rPr lang="ru-RU" sz="2800" b="1" dirty="0">
                <a:solidFill>
                  <a:schemeClr val="tx1"/>
                </a:solidFill>
              </a:rPr>
              <a:t> </a:t>
            </a:r>
            <a:r>
              <a:rPr lang="ru-RU" sz="2800" b="1" dirty="0" err="1">
                <a:solidFill>
                  <a:schemeClr val="tx1"/>
                </a:solidFill>
              </a:rPr>
              <a:t>проведення</a:t>
            </a:r>
            <a:r>
              <a:rPr lang="ru-RU" sz="2800" b="1" dirty="0">
                <a:solidFill>
                  <a:schemeClr val="tx1"/>
                </a:solidFill>
              </a:rPr>
              <a:t> аборту </a:t>
            </a:r>
            <a:r>
              <a:rPr lang="ru-RU" sz="2800" b="1" i="1" dirty="0" err="1">
                <a:solidFill>
                  <a:schemeClr val="tx1"/>
                </a:solidFill>
              </a:rPr>
              <a:t>або</a:t>
            </a:r>
            <a:r>
              <a:rPr lang="ru-RU" sz="2800" b="1" i="1" dirty="0">
                <a:solidFill>
                  <a:schemeClr val="tx1"/>
                </a:solidFill>
              </a:rPr>
              <a:t> </a:t>
            </a:r>
            <a:r>
              <a:rPr lang="ru-RU" sz="2800" b="1" i="1" dirty="0" err="1">
                <a:solidFill>
                  <a:schemeClr val="tx1"/>
                </a:solidFill>
              </a:rPr>
              <a:t>стерилізації</a:t>
            </a:r>
            <a:r>
              <a:rPr lang="ru-RU" sz="2800" b="1" i="1" dirty="0">
                <a:solidFill>
                  <a:schemeClr val="tx1"/>
                </a:solidFill>
              </a:rPr>
              <a:t> </a:t>
            </a:r>
            <a:r>
              <a:rPr lang="uk-UA" sz="2800" b="1" dirty="0">
                <a:solidFill>
                  <a:schemeClr val="tx1"/>
                </a:solidFill>
              </a:rPr>
              <a:t>(ст. 134 КК України) (з 11.01.2019)</a:t>
            </a:r>
            <a:endParaRPr lang="ru-RU" sz="2800" dirty="0">
              <a:solidFill>
                <a:schemeClr val="tx1"/>
              </a:solidFill>
            </a:endParaRPr>
          </a:p>
        </p:txBody>
      </p:sp>
      <p:sp>
        <p:nvSpPr>
          <p:cNvPr id="3" name="Содержимое 2"/>
          <p:cNvSpPr>
            <a:spLocks noGrp="1"/>
          </p:cNvSpPr>
          <p:nvPr>
            <p:ph sz="quarter" idx="1"/>
          </p:nvPr>
        </p:nvSpPr>
        <p:spPr>
          <a:xfrm>
            <a:off x="179512" y="1124744"/>
            <a:ext cx="8712968" cy="5544616"/>
          </a:xfrm>
        </p:spPr>
        <p:txBody>
          <a:bodyPr>
            <a:normAutofit fontScale="62500" lnSpcReduction="20000"/>
          </a:bodyPr>
          <a:lstStyle/>
          <a:p>
            <a:pPr marL="0" indent="447675">
              <a:lnSpc>
                <a:spcPct val="120000"/>
              </a:lnSpc>
              <a:spcBef>
                <a:spcPts val="0"/>
              </a:spcBef>
              <a:buNone/>
            </a:pPr>
            <a:r>
              <a:rPr lang="ru-RU" i="1" dirty="0"/>
              <a:t>1. </a:t>
            </a:r>
            <a:r>
              <a:rPr lang="ru-RU" i="1" dirty="0" err="1"/>
              <a:t>Проведення</a:t>
            </a:r>
            <a:r>
              <a:rPr lang="ru-RU" i="1" dirty="0"/>
              <a:t> аборту особою, яка не </a:t>
            </a:r>
            <a:r>
              <a:rPr lang="ru-RU" i="1" dirty="0" err="1"/>
              <a:t>має</a:t>
            </a:r>
            <a:r>
              <a:rPr lang="ru-RU" i="1" dirty="0"/>
              <a:t> </a:t>
            </a:r>
            <a:r>
              <a:rPr lang="ru-RU" i="1" dirty="0" err="1"/>
              <a:t>спеціальної</a:t>
            </a:r>
            <a:r>
              <a:rPr lang="ru-RU" i="1" dirty="0"/>
              <a:t> </a:t>
            </a:r>
            <a:r>
              <a:rPr lang="ru-RU" i="1" dirty="0" err="1"/>
              <a:t>медичної</a:t>
            </a:r>
            <a:r>
              <a:rPr lang="ru-RU" i="1" dirty="0"/>
              <a:t> </a:t>
            </a:r>
            <a:r>
              <a:rPr lang="ru-RU" i="1" dirty="0" err="1"/>
              <a:t>освіти</a:t>
            </a:r>
            <a:r>
              <a:rPr lang="ru-RU" i="1" dirty="0"/>
              <a:t>, -</a:t>
            </a:r>
            <a:endParaRPr lang="ru-RU" dirty="0"/>
          </a:p>
          <a:p>
            <a:pPr marL="0" indent="447675">
              <a:lnSpc>
                <a:spcPct val="120000"/>
              </a:lnSpc>
              <a:spcBef>
                <a:spcPts val="0"/>
              </a:spcBef>
              <a:buNone/>
            </a:pPr>
            <a:r>
              <a:rPr lang="ru-RU" i="1" dirty="0" err="1"/>
              <a:t>карається</a:t>
            </a:r>
            <a:r>
              <a:rPr lang="ru-RU" i="1" dirty="0"/>
              <a:t> штрафом </a:t>
            </a:r>
            <a:r>
              <a:rPr lang="ru-RU" i="1" dirty="0" err="1"/>
              <a:t>від</a:t>
            </a:r>
            <a:r>
              <a:rPr lang="ru-RU" i="1" dirty="0"/>
              <a:t> </a:t>
            </a:r>
            <a:r>
              <a:rPr lang="ru-RU" i="1" dirty="0" err="1"/>
              <a:t>п’ятдесяти</a:t>
            </a:r>
            <a:r>
              <a:rPr lang="ru-RU" i="1" dirty="0"/>
              <a:t> до ста </a:t>
            </a:r>
            <a:r>
              <a:rPr lang="ru-RU" i="1" dirty="0" err="1"/>
              <a:t>неоподатковуваних</a:t>
            </a:r>
            <a:r>
              <a:rPr lang="ru-RU" i="1" dirty="0"/>
              <a:t> </a:t>
            </a:r>
            <a:r>
              <a:rPr lang="ru-RU" i="1" dirty="0" err="1"/>
              <a:t>мінімумів</a:t>
            </a:r>
            <a:r>
              <a:rPr lang="ru-RU" i="1" dirty="0"/>
              <a:t> </a:t>
            </a:r>
            <a:r>
              <a:rPr lang="ru-RU" i="1" dirty="0" err="1"/>
              <a:t>доходів</a:t>
            </a:r>
            <a:r>
              <a:rPr lang="ru-RU" i="1" dirty="0"/>
              <a:t> </a:t>
            </a:r>
            <a:r>
              <a:rPr lang="ru-RU" i="1" dirty="0" err="1"/>
              <a:t>громадян</a:t>
            </a:r>
            <a:r>
              <a:rPr lang="ru-RU" i="1" dirty="0"/>
              <a:t> </a:t>
            </a:r>
            <a:r>
              <a:rPr lang="ru-RU" i="1" dirty="0" err="1"/>
              <a:t>або</a:t>
            </a:r>
            <a:r>
              <a:rPr lang="ru-RU" i="1" dirty="0"/>
              <a:t> </a:t>
            </a:r>
            <a:r>
              <a:rPr lang="ru-RU" i="1" dirty="0" err="1"/>
              <a:t>громадськими</a:t>
            </a:r>
            <a:r>
              <a:rPr lang="ru-RU" i="1" dirty="0"/>
              <a:t> роботами на строк </a:t>
            </a:r>
            <a:r>
              <a:rPr lang="ru-RU" i="1" dirty="0" err="1"/>
              <a:t>від</a:t>
            </a:r>
            <a:r>
              <a:rPr lang="ru-RU" i="1" dirty="0"/>
              <a:t> ста до </a:t>
            </a:r>
            <a:r>
              <a:rPr lang="ru-RU" i="1" dirty="0" err="1"/>
              <a:t>двохсот</a:t>
            </a:r>
            <a:r>
              <a:rPr lang="ru-RU" i="1" dirty="0"/>
              <a:t> сорока годин, </a:t>
            </a:r>
            <a:r>
              <a:rPr lang="ru-RU" i="1" dirty="0" err="1"/>
              <a:t>або</a:t>
            </a:r>
            <a:r>
              <a:rPr lang="ru-RU" i="1" dirty="0"/>
              <a:t> </a:t>
            </a:r>
            <a:r>
              <a:rPr lang="ru-RU" i="1" dirty="0" err="1"/>
              <a:t>виправними</a:t>
            </a:r>
            <a:r>
              <a:rPr lang="ru-RU" i="1" dirty="0"/>
              <a:t> роботами на строк до </a:t>
            </a:r>
            <a:r>
              <a:rPr lang="ru-RU" i="1" dirty="0" err="1"/>
              <a:t>двох</a:t>
            </a:r>
            <a:r>
              <a:rPr lang="ru-RU" i="1" dirty="0"/>
              <a:t> </a:t>
            </a:r>
            <a:r>
              <a:rPr lang="ru-RU" i="1" dirty="0" err="1"/>
              <a:t>років</a:t>
            </a:r>
            <a:r>
              <a:rPr lang="ru-RU" i="1" dirty="0"/>
              <a:t>, </a:t>
            </a:r>
            <a:r>
              <a:rPr lang="ru-RU" i="1" dirty="0" err="1"/>
              <a:t>або</a:t>
            </a:r>
            <a:r>
              <a:rPr lang="ru-RU" i="1" dirty="0"/>
              <a:t> </a:t>
            </a:r>
            <a:r>
              <a:rPr lang="ru-RU" i="1" dirty="0" err="1"/>
              <a:t>обмеженням</a:t>
            </a:r>
            <a:r>
              <a:rPr lang="ru-RU" i="1" dirty="0"/>
              <a:t> </a:t>
            </a:r>
            <a:r>
              <a:rPr lang="ru-RU" i="1" dirty="0" err="1"/>
              <a:t>волі</a:t>
            </a:r>
            <a:r>
              <a:rPr lang="ru-RU" i="1" dirty="0"/>
              <a:t> на строк до </a:t>
            </a:r>
            <a:r>
              <a:rPr lang="ru-RU" i="1" dirty="0" err="1"/>
              <a:t>двох</a:t>
            </a:r>
            <a:r>
              <a:rPr lang="ru-RU" i="1" dirty="0"/>
              <a:t> </a:t>
            </a:r>
            <a:r>
              <a:rPr lang="ru-RU" i="1" dirty="0" err="1"/>
              <a:t>років</a:t>
            </a:r>
            <a:r>
              <a:rPr lang="ru-RU" i="1" dirty="0"/>
              <a:t>.</a:t>
            </a:r>
            <a:endParaRPr lang="ru-RU" dirty="0"/>
          </a:p>
          <a:p>
            <a:pPr marL="0" indent="447675">
              <a:lnSpc>
                <a:spcPct val="120000"/>
              </a:lnSpc>
              <a:spcBef>
                <a:spcPts val="0"/>
              </a:spcBef>
              <a:buNone/>
            </a:pPr>
            <a:r>
              <a:rPr lang="ru-RU" i="1" u="sng" dirty="0"/>
              <a:t>2. </a:t>
            </a:r>
            <a:r>
              <a:rPr lang="ru-RU" i="1" u="sng" dirty="0" err="1"/>
              <a:t>Примушування</a:t>
            </a:r>
            <a:r>
              <a:rPr lang="ru-RU" i="1" u="sng" dirty="0"/>
              <a:t> до аборту без </a:t>
            </a:r>
            <a:r>
              <a:rPr lang="ru-RU" i="1" u="sng" dirty="0" err="1"/>
              <a:t>добровільної</a:t>
            </a:r>
            <a:r>
              <a:rPr lang="ru-RU" i="1" u="sng" dirty="0"/>
              <a:t> </a:t>
            </a:r>
            <a:r>
              <a:rPr lang="ru-RU" i="1" u="sng" dirty="0" err="1"/>
              <a:t>згоди</a:t>
            </a:r>
            <a:r>
              <a:rPr lang="ru-RU" i="1" u="sng" dirty="0"/>
              <a:t> </a:t>
            </a:r>
            <a:r>
              <a:rPr lang="ru-RU" i="1" u="sng" dirty="0" err="1"/>
              <a:t>потерпілої</a:t>
            </a:r>
            <a:r>
              <a:rPr lang="ru-RU" i="1" u="sng" dirty="0"/>
              <a:t> особи -</a:t>
            </a:r>
            <a:endParaRPr lang="ru-RU" u="sng" dirty="0"/>
          </a:p>
          <a:p>
            <a:pPr marL="0" indent="447675">
              <a:lnSpc>
                <a:spcPct val="120000"/>
              </a:lnSpc>
              <a:spcBef>
                <a:spcPts val="0"/>
              </a:spcBef>
              <a:buNone/>
            </a:pPr>
            <a:r>
              <a:rPr lang="ru-RU" i="1" dirty="0" err="1"/>
              <a:t>карається</a:t>
            </a:r>
            <a:r>
              <a:rPr lang="ru-RU" i="1" dirty="0"/>
              <a:t> </a:t>
            </a:r>
            <a:r>
              <a:rPr lang="ru-RU" i="1" dirty="0" err="1"/>
              <a:t>обмеженням</a:t>
            </a:r>
            <a:r>
              <a:rPr lang="ru-RU" i="1" dirty="0"/>
              <a:t> </a:t>
            </a:r>
            <a:r>
              <a:rPr lang="ru-RU" i="1" dirty="0" err="1"/>
              <a:t>волі</a:t>
            </a:r>
            <a:r>
              <a:rPr lang="ru-RU" i="1" dirty="0"/>
              <a:t> на строк до </a:t>
            </a:r>
            <a:r>
              <a:rPr lang="ru-RU" i="1" dirty="0" err="1"/>
              <a:t>п’яти</a:t>
            </a:r>
            <a:r>
              <a:rPr lang="ru-RU" i="1" dirty="0"/>
              <a:t> </a:t>
            </a:r>
            <a:r>
              <a:rPr lang="ru-RU" i="1" dirty="0" err="1"/>
              <a:t>років</a:t>
            </a:r>
            <a:r>
              <a:rPr lang="ru-RU" i="1" dirty="0"/>
              <a:t> </a:t>
            </a:r>
            <a:r>
              <a:rPr lang="ru-RU" i="1" dirty="0" err="1"/>
              <a:t>або</a:t>
            </a:r>
            <a:r>
              <a:rPr lang="ru-RU" i="1" dirty="0"/>
              <a:t> </a:t>
            </a:r>
            <a:r>
              <a:rPr lang="ru-RU" i="1" dirty="0" err="1"/>
              <a:t>позбавленням</a:t>
            </a:r>
            <a:r>
              <a:rPr lang="ru-RU" i="1" dirty="0"/>
              <a:t> </a:t>
            </a:r>
            <a:r>
              <a:rPr lang="ru-RU" i="1" dirty="0" err="1"/>
              <a:t>волі</a:t>
            </a:r>
            <a:r>
              <a:rPr lang="ru-RU" i="1" dirty="0"/>
              <a:t> на строк до </a:t>
            </a:r>
            <a:r>
              <a:rPr lang="ru-RU" i="1" dirty="0" err="1"/>
              <a:t>трьох</a:t>
            </a:r>
            <a:r>
              <a:rPr lang="ru-RU" i="1" dirty="0"/>
              <a:t> </a:t>
            </a:r>
            <a:r>
              <a:rPr lang="ru-RU" i="1" dirty="0" err="1"/>
              <a:t>років</a:t>
            </a:r>
            <a:r>
              <a:rPr lang="ru-RU" i="1" dirty="0"/>
              <a:t>, </a:t>
            </a:r>
            <a:r>
              <a:rPr lang="ru-RU" i="1" dirty="0" err="1"/>
              <a:t>з</a:t>
            </a:r>
            <a:r>
              <a:rPr lang="ru-RU" i="1" dirty="0"/>
              <a:t> </a:t>
            </a:r>
            <a:r>
              <a:rPr lang="ru-RU" i="1" dirty="0" err="1"/>
              <a:t>позбавленням</a:t>
            </a:r>
            <a:r>
              <a:rPr lang="ru-RU" i="1" dirty="0"/>
              <a:t> права </a:t>
            </a:r>
            <a:r>
              <a:rPr lang="ru-RU" i="1" dirty="0" err="1"/>
              <a:t>обіймати</a:t>
            </a:r>
            <a:r>
              <a:rPr lang="ru-RU" i="1" dirty="0"/>
              <a:t> </a:t>
            </a:r>
            <a:r>
              <a:rPr lang="ru-RU" i="1" dirty="0" err="1"/>
              <a:t>певні</a:t>
            </a:r>
            <a:r>
              <a:rPr lang="ru-RU" i="1" dirty="0"/>
              <a:t> посади </a:t>
            </a:r>
            <a:r>
              <a:rPr lang="ru-RU" i="1" dirty="0" err="1"/>
              <a:t>чи</a:t>
            </a:r>
            <a:r>
              <a:rPr lang="ru-RU" i="1" dirty="0"/>
              <a:t> </a:t>
            </a:r>
            <a:r>
              <a:rPr lang="ru-RU" i="1" dirty="0" err="1"/>
              <a:t>займатися</a:t>
            </a:r>
            <a:r>
              <a:rPr lang="ru-RU" i="1" dirty="0"/>
              <a:t> </a:t>
            </a:r>
            <a:r>
              <a:rPr lang="ru-RU" i="1" dirty="0" err="1"/>
              <a:t>певною</a:t>
            </a:r>
            <a:r>
              <a:rPr lang="ru-RU" i="1" dirty="0"/>
              <a:t> </a:t>
            </a:r>
            <a:r>
              <a:rPr lang="ru-RU" i="1" dirty="0" err="1"/>
              <a:t>діяльністю</a:t>
            </a:r>
            <a:r>
              <a:rPr lang="ru-RU" i="1" dirty="0"/>
              <a:t> на строк до </a:t>
            </a:r>
            <a:r>
              <a:rPr lang="ru-RU" i="1" dirty="0" err="1"/>
              <a:t>трьох</a:t>
            </a:r>
            <a:r>
              <a:rPr lang="ru-RU" i="1" dirty="0"/>
              <a:t> </a:t>
            </a:r>
            <a:r>
              <a:rPr lang="ru-RU" i="1" dirty="0" err="1"/>
              <a:t>років</a:t>
            </a:r>
            <a:r>
              <a:rPr lang="ru-RU" i="1" dirty="0"/>
              <a:t> </a:t>
            </a:r>
            <a:r>
              <a:rPr lang="ru-RU" i="1" dirty="0" err="1"/>
              <a:t>або</a:t>
            </a:r>
            <a:r>
              <a:rPr lang="ru-RU" i="1" dirty="0"/>
              <a:t> без такого.</a:t>
            </a:r>
            <a:endParaRPr lang="ru-RU" dirty="0"/>
          </a:p>
          <a:p>
            <a:pPr marL="0" indent="447675">
              <a:lnSpc>
                <a:spcPct val="120000"/>
              </a:lnSpc>
              <a:spcBef>
                <a:spcPts val="0"/>
              </a:spcBef>
              <a:buNone/>
            </a:pPr>
            <a:r>
              <a:rPr lang="ru-RU" i="1" dirty="0"/>
              <a:t>3. </a:t>
            </a:r>
            <a:r>
              <a:rPr lang="ru-RU" i="1" dirty="0" err="1"/>
              <a:t>Незаконне</a:t>
            </a:r>
            <a:r>
              <a:rPr lang="ru-RU" i="1" dirty="0"/>
              <a:t> </a:t>
            </a:r>
            <a:r>
              <a:rPr lang="ru-RU" i="1" dirty="0" err="1"/>
              <a:t>проведення</a:t>
            </a:r>
            <a:r>
              <a:rPr lang="ru-RU" i="1" dirty="0"/>
              <a:t> аборту, </a:t>
            </a:r>
            <a:r>
              <a:rPr lang="ru-RU" i="1" dirty="0" err="1"/>
              <a:t>що</a:t>
            </a:r>
            <a:r>
              <a:rPr lang="ru-RU" i="1" dirty="0"/>
              <a:t> </a:t>
            </a:r>
            <a:r>
              <a:rPr lang="ru-RU" i="1" dirty="0" err="1"/>
              <a:t>спричинило</a:t>
            </a:r>
            <a:r>
              <a:rPr lang="ru-RU" i="1" dirty="0"/>
              <a:t> </a:t>
            </a:r>
            <a:r>
              <a:rPr lang="ru-RU" i="1" dirty="0" err="1"/>
              <a:t>тривалий</a:t>
            </a:r>
            <a:r>
              <a:rPr lang="ru-RU" i="1" dirty="0"/>
              <a:t> </a:t>
            </a:r>
            <a:r>
              <a:rPr lang="ru-RU" i="1" dirty="0" err="1"/>
              <a:t>розлад</a:t>
            </a:r>
            <a:r>
              <a:rPr lang="ru-RU" i="1" dirty="0"/>
              <a:t> </a:t>
            </a:r>
            <a:r>
              <a:rPr lang="ru-RU" i="1" dirty="0" err="1"/>
              <a:t>здоров’я</a:t>
            </a:r>
            <a:r>
              <a:rPr lang="ru-RU" i="1" dirty="0"/>
              <a:t>, </a:t>
            </a:r>
            <a:r>
              <a:rPr lang="ru-RU" i="1" dirty="0" err="1"/>
              <a:t>безплідність</a:t>
            </a:r>
            <a:r>
              <a:rPr lang="ru-RU" i="1" dirty="0"/>
              <a:t> </a:t>
            </a:r>
            <a:r>
              <a:rPr lang="ru-RU" i="1" dirty="0" err="1"/>
              <a:t>або</a:t>
            </a:r>
            <a:r>
              <a:rPr lang="ru-RU" i="1" dirty="0"/>
              <a:t> смерть </a:t>
            </a:r>
            <a:r>
              <a:rPr lang="ru-RU" i="1" dirty="0" err="1"/>
              <a:t>потерпілої</a:t>
            </a:r>
            <a:r>
              <a:rPr lang="ru-RU" i="1" dirty="0"/>
              <a:t> особи, -</a:t>
            </a:r>
            <a:endParaRPr lang="ru-RU" dirty="0"/>
          </a:p>
          <a:p>
            <a:pPr marL="0" indent="447675">
              <a:lnSpc>
                <a:spcPct val="120000"/>
              </a:lnSpc>
              <a:spcBef>
                <a:spcPts val="0"/>
              </a:spcBef>
              <a:buNone/>
            </a:pPr>
            <a:r>
              <a:rPr lang="ru-RU" i="1" dirty="0" err="1"/>
              <a:t>карається</a:t>
            </a:r>
            <a:r>
              <a:rPr lang="ru-RU" i="1" dirty="0"/>
              <a:t> </a:t>
            </a:r>
            <a:r>
              <a:rPr lang="ru-RU" i="1" dirty="0" err="1"/>
              <a:t>обмеженням</a:t>
            </a:r>
            <a:r>
              <a:rPr lang="ru-RU" i="1" dirty="0"/>
              <a:t> </a:t>
            </a:r>
            <a:r>
              <a:rPr lang="ru-RU" i="1" dirty="0" err="1"/>
              <a:t>волі</a:t>
            </a:r>
            <a:r>
              <a:rPr lang="ru-RU" i="1" dirty="0"/>
              <a:t> на строк до </a:t>
            </a:r>
            <a:r>
              <a:rPr lang="ru-RU" i="1" dirty="0" err="1"/>
              <a:t>п’яти</a:t>
            </a:r>
            <a:r>
              <a:rPr lang="ru-RU" i="1" dirty="0"/>
              <a:t> </a:t>
            </a:r>
            <a:r>
              <a:rPr lang="ru-RU" i="1" dirty="0" err="1"/>
              <a:t>років</a:t>
            </a:r>
            <a:r>
              <a:rPr lang="ru-RU" i="1" dirty="0"/>
              <a:t> </a:t>
            </a:r>
            <a:r>
              <a:rPr lang="ru-RU" i="1" dirty="0" err="1"/>
              <a:t>або</a:t>
            </a:r>
            <a:r>
              <a:rPr lang="ru-RU" i="1" dirty="0"/>
              <a:t> </a:t>
            </a:r>
            <a:r>
              <a:rPr lang="ru-RU" i="1" dirty="0" err="1"/>
              <a:t>позбавленням</a:t>
            </a:r>
            <a:r>
              <a:rPr lang="ru-RU" i="1" dirty="0"/>
              <a:t> </a:t>
            </a:r>
            <a:r>
              <a:rPr lang="ru-RU" i="1" dirty="0" err="1"/>
              <a:t>волі</a:t>
            </a:r>
            <a:r>
              <a:rPr lang="ru-RU" i="1" dirty="0"/>
              <a:t> на той </a:t>
            </a:r>
            <a:r>
              <a:rPr lang="ru-RU" i="1" dirty="0" err="1"/>
              <a:t>самий</a:t>
            </a:r>
            <a:r>
              <a:rPr lang="ru-RU" i="1" dirty="0"/>
              <a:t> строк, </a:t>
            </a:r>
            <a:r>
              <a:rPr lang="ru-RU" i="1" dirty="0" err="1"/>
              <a:t>з</a:t>
            </a:r>
            <a:r>
              <a:rPr lang="ru-RU" i="1" dirty="0"/>
              <a:t> </a:t>
            </a:r>
            <a:r>
              <a:rPr lang="ru-RU" i="1" dirty="0" err="1"/>
              <a:t>позбавленням</a:t>
            </a:r>
            <a:r>
              <a:rPr lang="ru-RU" i="1" dirty="0"/>
              <a:t> права </a:t>
            </a:r>
            <a:r>
              <a:rPr lang="ru-RU" i="1" dirty="0" err="1"/>
              <a:t>обіймати</a:t>
            </a:r>
            <a:r>
              <a:rPr lang="ru-RU" i="1" dirty="0"/>
              <a:t> </a:t>
            </a:r>
            <a:r>
              <a:rPr lang="ru-RU" i="1" dirty="0" err="1"/>
              <a:t>певні</a:t>
            </a:r>
            <a:r>
              <a:rPr lang="ru-RU" i="1" dirty="0"/>
              <a:t> посади </a:t>
            </a:r>
            <a:r>
              <a:rPr lang="ru-RU" i="1" dirty="0" err="1"/>
              <a:t>чи</a:t>
            </a:r>
            <a:r>
              <a:rPr lang="ru-RU" i="1" dirty="0"/>
              <a:t> </a:t>
            </a:r>
            <a:r>
              <a:rPr lang="ru-RU" i="1" dirty="0" err="1"/>
              <a:t>займатися</a:t>
            </a:r>
            <a:r>
              <a:rPr lang="ru-RU" i="1" dirty="0"/>
              <a:t> </a:t>
            </a:r>
            <a:r>
              <a:rPr lang="ru-RU" i="1" dirty="0" err="1"/>
              <a:t>певною</a:t>
            </a:r>
            <a:r>
              <a:rPr lang="ru-RU" i="1" dirty="0"/>
              <a:t> </a:t>
            </a:r>
            <a:r>
              <a:rPr lang="ru-RU" i="1" dirty="0" err="1"/>
              <a:t>діяльністю</a:t>
            </a:r>
            <a:r>
              <a:rPr lang="ru-RU" i="1" dirty="0"/>
              <a:t> на строк до </a:t>
            </a:r>
            <a:r>
              <a:rPr lang="ru-RU" i="1" dirty="0" err="1"/>
              <a:t>трьох</a:t>
            </a:r>
            <a:r>
              <a:rPr lang="ru-RU" i="1" dirty="0"/>
              <a:t> </a:t>
            </a:r>
            <a:r>
              <a:rPr lang="ru-RU" i="1" dirty="0" err="1"/>
              <a:t>років</a:t>
            </a:r>
            <a:r>
              <a:rPr lang="ru-RU" i="1" dirty="0"/>
              <a:t> </a:t>
            </a:r>
            <a:r>
              <a:rPr lang="ru-RU" i="1" dirty="0" err="1"/>
              <a:t>або</a:t>
            </a:r>
            <a:r>
              <a:rPr lang="ru-RU" i="1" dirty="0"/>
              <a:t> без такого.</a:t>
            </a:r>
            <a:endParaRPr lang="ru-RU" dirty="0"/>
          </a:p>
          <a:p>
            <a:pPr marL="0" indent="447675">
              <a:lnSpc>
                <a:spcPct val="120000"/>
              </a:lnSpc>
              <a:spcBef>
                <a:spcPts val="0"/>
              </a:spcBef>
              <a:buNone/>
            </a:pPr>
            <a:r>
              <a:rPr lang="ru-RU" i="1" u="sng" dirty="0"/>
              <a:t>4. </a:t>
            </a:r>
            <a:r>
              <a:rPr lang="ru-RU" i="1" u="sng" dirty="0" err="1"/>
              <a:t>Примушування</a:t>
            </a:r>
            <a:r>
              <a:rPr lang="ru-RU" i="1" u="sng" dirty="0"/>
              <a:t> до </a:t>
            </a:r>
            <a:r>
              <a:rPr lang="ru-RU" i="1" u="sng" dirty="0" err="1"/>
              <a:t>стерилізації</a:t>
            </a:r>
            <a:r>
              <a:rPr lang="ru-RU" i="1" u="sng" dirty="0"/>
              <a:t> без </a:t>
            </a:r>
            <a:r>
              <a:rPr lang="ru-RU" i="1" u="sng" dirty="0" err="1"/>
              <a:t>добровільної</a:t>
            </a:r>
            <a:r>
              <a:rPr lang="ru-RU" i="1" u="sng" dirty="0"/>
              <a:t> </a:t>
            </a:r>
            <a:r>
              <a:rPr lang="ru-RU" i="1" u="sng" dirty="0" err="1"/>
              <a:t>згоди</a:t>
            </a:r>
            <a:r>
              <a:rPr lang="ru-RU" i="1" u="sng" dirty="0"/>
              <a:t> </a:t>
            </a:r>
            <a:r>
              <a:rPr lang="ru-RU" i="1" u="sng" dirty="0" err="1"/>
              <a:t>потерпілої</a:t>
            </a:r>
            <a:r>
              <a:rPr lang="ru-RU" i="1" u="sng" dirty="0"/>
              <a:t> особи -</a:t>
            </a:r>
            <a:endParaRPr lang="ru-RU" u="sng" dirty="0"/>
          </a:p>
          <a:p>
            <a:pPr marL="0" indent="447675">
              <a:lnSpc>
                <a:spcPct val="120000"/>
              </a:lnSpc>
              <a:spcBef>
                <a:spcPts val="0"/>
              </a:spcBef>
              <a:buNone/>
            </a:pPr>
            <a:r>
              <a:rPr lang="ru-RU" i="1" dirty="0" err="1"/>
              <a:t>карається</a:t>
            </a:r>
            <a:r>
              <a:rPr lang="ru-RU" i="1" dirty="0"/>
              <a:t> </a:t>
            </a:r>
            <a:r>
              <a:rPr lang="ru-RU" i="1" dirty="0" err="1"/>
              <a:t>обмеженням</a:t>
            </a:r>
            <a:r>
              <a:rPr lang="ru-RU" i="1" dirty="0"/>
              <a:t> </a:t>
            </a:r>
            <a:r>
              <a:rPr lang="ru-RU" i="1" dirty="0" err="1"/>
              <a:t>волі</a:t>
            </a:r>
            <a:r>
              <a:rPr lang="ru-RU" i="1" dirty="0"/>
              <a:t> на строк до </a:t>
            </a:r>
            <a:r>
              <a:rPr lang="ru-RU" i="1" dirty="0" err="1"/>
              <a:t>п’яти</a:t>
            </a:r>
            <a:r>
              <a:rPr lang="ru-RU" i="1" dirty="0"/>
              <a:t> </a:t>
            </a:r>
            <a:r>
              <a:rPr lang="ru-RU" i="1" dirty="0" err="1"/>
              <a:t>років</a:t>
            </a:r>
            <a:r>
              <a:rPr lang="ru-RU" i="1" dirty="0"/>
              <a:t> </a:t>
            </a:r>
            <a:r>
              <a:rPr lang="ru-RU" i="1" dirty="0" err="1"/>
              <a:t>з</a:t>
            </a:r>
            <a:r>
              <a:rPr lang="ru-RU" i="1" dirty="0"/>
              <a:t> </a:t>
            </a:r>
            <a:r>
              <a:rPr lang="ru-RU" i="1" dirty="0" err="1"/>
              <a:t>позбавленням</a:t>
            </a:r>
            <a:r>
              <a:rPr lang="ru-RU" i="1" dirty="0"/>
              <a:t> права </a:t>
            </a:r>
            <a:r>
              <a:rPr lang="ru-RU" i="1" dirty="0" err="1"/>
              <a:t>обіймати</a:t>
            </a:r>
            <a:r>
              <a:rPr lang="ru-RU" i="1" dirty="0"/>
              <a:t> </a:t>
            </a:r>
            <a:r>
              <a:rPr lang="ru-RU" i="1" dirty="0" err="1"/>
              <a:t>певні</a:t>
            </a:r>
            <a:r>
              <a:rPr lang="ru-RU" i="1" dirty="0"/>
              <a:t> посади </a:t>
            </a:r>
            <a:r>
              <a:rPr lang="ru-RU" i="1" dirty="0" err="1"/>
              <a:t>чи</a:t>
            </a:r>
            <a:r>
              <a:rPr lang="ru-RU" i="1" dirty="0"/>
              <a:t> </a:t>
            </a:r>
            <a:r>
              <a:rPr lang="ru-RU" i="1" dirty="0" err="1"/>
              <a:t>займатися</a:t>
            </a:r>
            <a:r>
              <a:rPr lang="ru-RU" i="1" dirty="0"/>
              <a:t> </a:t>
            </a:r>
            <a:r>
              <a:rPr lang="ru-RU" i="1" dirty="0" err="1"/>
              <a:t>певною</a:t>
            </a:r>
            <a:r>
              <a:rPr lang="ru-RU" i="1" dirty="0"/>
              <a:t> </a:t>
            </a:r>
            <a:r>
              <a:rPr lang="ru-RU" i="1" dirty="0" err="1"/>
              <a:t>діяльністю</a:t>
            </a:r>
            <a:r>
              <a:rPr lang="ru-RU" i="1" dirty="0"/>
              <a:t> на строк до </a:t>
            </a:r>
            <a:r>
              <a:rPr lang="ru-RU" i="1" dirty="0" err="1"/>
              <a:t>трьох</a:t>
            </a:r>
            <a:r>
              <a:rPr lang="ru-RU" i="1" dirty="0"/>
              <a:t> </a:t>
            </a:r>
            <a:r>
              <a:rPr lang="ru-RU" i="1" dirty="0" err="1"/>
              <a:t>років</a:t>
            </a:r>
            <a:r>
              <a:rPr lang="ru-RU" i="1" dirty="0"/>
              <a:t> </a:t>
            </a:r>
            <a:r>
              <a:rPr lang="ru-RU" i="1" dirty="0" err="1"/>
              <a:t>або</a:t>
            </a:r>
            <a:r>
              <a:rPr lang="ru-RU" i="1" dirty="0"/>
              <a:t> без такого.</a:t>
            </a:r>
            <a:endParaRPr lang="ru-RU" dirty="0"/>
          </a:p>
          <a:p>
            <a:pPr marL="0" indent="447675">
              <a:lnSpc>
                <a:spcPct val="120000"/>
              </a:lnSpc>
              <a:spcBef>
                <a:spcPts val="0"/>
              </a:spcBef>
              <a:buNone/>
            </a:pPr>
            <a:r>
              <a:rPr lang="ru-RU" i="1" u="sng" dirty="0"/>
              <a:t>5. </a:t>
            </a:r>
            <a:r>
              <a:rPr lang="ru-RU" i="1" u="sng" dirty="0" err="1"/>
              <a:t>Дія</a:t>
            </a:r>
            <a:r>
              <a:rPr lang="ru-RU" i="1" u="sng" dirty="0"/>
              <a:t>, </a:t>
            </a:r>
            <a:r>
              <a:rPr lang="ru-RU" i="1" u="sng" dirty="0" err="1"/>
              <a:t>передбачена</a:t>
            </a:r>
            <a:r>
              <a:rPr lang="ru-RU" i="1" u="sng" dirty="0"/>
              <a:t> </a:t>
            </a:r>
            <a:r>
              <a:rPr lang="ru-RU" i="1" u="sng" dirty="0" err="1"/>
              <a:t>частиною</a:t>
            </a:r>
            <a:r>
              <a:rPr lang="ru-RU" i="1" u="sng" dirty="0"/>
              <a:t> четвертою </a:t>
            </a:r>
            <a:r>
              <a:rPr lang="ru-RU" i="1" u="sng" dirty="0" err="1"/>
              <a:t>цієї</a:t>
            </a:r>
            <a:r>
              <a:rPr lang="ru-RU" i="1" u="sng" dirty="0"/>
              <a:t> </a:t>
            </a:r>
            <a:r>
              <a:rPr lang="ru-RU" i="1" u="sng" dirty="0" err="1"/>
              <a:t>статті</a:t>
            </a:r>
            <a:r>
              <a:rPr lang="ru-RU" i="1" u="sng" dirty="0"/>
              <a:t>, </a:t>
            </a:r>
            <a:r>
              <a:rPr lang="ru-RU" i="1" u="sng" dirty="0" err="1"/>
              <a:t>якщо</a:t>
            </a:r>
            <a:r>
              <a:rPr lang="ru-RU" i="1" u="sng" dirty="0"/>
              <a:t> вона </a:t>
            </a:r>
            <a:r>
              <a:rPr lang="ru-RU" i="1" u="sng" dirty="0" err="1"/>
              <a:t>спричинила</a:t>
            </a:r>
            <a:r>
              <a:rPr lang="ru-RU" i="1" u="sng" dirty="0"/>
              <a:t> смерть </a:t>
            </a:r>
            <a:r>
              <a:rPr lang="ru-RU" i="1" u="sng" dirty="0" err="1"/>
              <a:t>потерпілої</a:t>
            </a:r>
            <a:r>
              <a:rPr lang="ru-RU" i="1" u="sng" dirty="0"/>
              <a:t> особи </a:t>
            </a:r>
            <a:r>
              <a:rPr lang="ru-RU" i="1" u="sng" dirty="0" err="1"/>
              <a:t>чи</a:t>
            </a:r>
            <a:r>
              <a:rPr lang="ru-RU" i="1" u="sng" dirty="0"/>
              <a:t> </a:t>
            </a:r>
            <a:r>
              <a:rPr lang="ru-RU" i="1" u="sng" dirty="0" err="1"/>
              <a:t>інші</a:t>
            </a:r>
            <a:r>
              <a:rPr lang="ru-RU" i="1" u="sng" dirty="0"/>
              <a:t> </a:t>
            </a:r>
            <a:r>
              <a:rPr lang="ru-RU" i="1" u="sng" dirty="0" err="1"/>
              <a:t>тяжкі</a:t>
            </a:r>
            <a:r>
              <a:rPr lang="ru-RU" i="1" u="sng" dirty="0"/>
              <a:t> </a:t>
            </a:r>
            <a:r>
              <a:rPr lang="ru-RU" i="1" u="sng" dirty="0" err="1"/>
              <a:t>наслідки</a:t>
            </a:r>
            <a:r>
              <a:rPr lang="ru-RU" i="1" u="sng" dirty="0"/>
              <a:t>, -</a:t>
            </a:r>
            <a:endParaRPr lang="ru-RU" u="sng" dirty="0"/>
          </a:p>
          <a:p>
            <a:pPr marL="0" indent="447675">
              <a:lnSpc>
                <a:spcPct val="120000"/>
              </a:lnSpc>
              <a:spcBef>
                <a:spcPts val="0"/>
              </a:spcBef>
              <a:buNone/>
            </a:pPr>
            <a:r>
              <a:rPr lang="ru-RU" i="1" dirty="0" err="1"/>
              <a:t>карається</a:t>
            </a:r>
            <a:r>
              <a:rPr lang="ru-RU" i="1" dirty="0"/>
              <a:t> </a:t>
            </a:r>
            <a:r>
              <a:rPr lang="ru-RU" i="1" dirty="0" err="1"/>
              <a:t>обмеженням</a:t>
            </a:r>
            <a:r>
              <a:rPr lang="ru-RU" i="1" dirty="0"/>
              <a:t> </a:t>
            </a:r>
            <a:r>
              <a:rPr lang="ru-RU" i="1" dirty="0" err="1"/>
              <a:t>волі</a:t>
            </a:r>
            <a:r>
              <a:rPr lang="ru-RU" i="1" dirty="0"/>
              <a:t> на строк до </a:t>
            </a:r>
            <a:r>
              <a:rPr lang="ru-RU" i="1" dirty="0" err="1"/>
              <a:t>п’яти</a:t>
            </a:r>
            <a:r>
              <a:rPr lang="ru-RU" i="1" dirty="0"/>
              <a:t> </a:t>
            </a:r>
            <a:r>
              <a:rPr lang="ru-RU" i="1" dirty="0" err="1"/>
              <a:t>років</a:t>
            </a:r>
            <a:r>
              <a:rPr lang="ru-RU" i="1" dirty="0"/>
              <a:t> </a:t>
            </a:r>
            <a:r>
              <a:rPr lang="ru-RU" i="1" dirty="0" err="1"/>
              <a:t>або</a:t>
            </a:r>
            <a:r>
              <a:rPr lang="ru-RU" i="1" dirty="0"/>
              <a:t> </a:t>
            </a:r>
            <a:r>
              <a:rPr lang="ru-RU" i="1" dirty="0" err="1"/>
              <a:t>позбавленням</a:t>
            </a:r>
            <a:r>
              <a:rPr lang="ru-RU" i="1" dirty="0"/>
              <a:t> </a:t>
            </a:r>
            <a:r>
              <a:rPr lang="ru-RU" i="1" dirty="0" err="1"/>
              <a:t>волі</a:t>
            </a:r>
            <a:r>
              <a:rPr lang="ru-RU" i="1" dirty="0"/>
              <a:t> на той </a:t>
            </a:r>
            <a:r>
              <a:rPr lang="ru-RU" i="1" dirty="0" err="1"/>
              <a:t>самий</a:t>
            </a:r>
            <a:r>
              <a:rPr lang="ru-RU" i="1" dirty="0"/>
              <a:t> строк, </a:t>
            </a:r>
            <a:r>
              <a:rPr lang="ru-RU" i="1" dirty="0" err="1"/>
              <a:t>з</a:t>
            </a:r>
            <a:r>
              <a:rPr lang="ru-RU" i="1" dirty="0"/>
              <a:t> </a:t>
            </a:r>
            <a:r>
              <a:rPr lang="ru-RU" i="1" dirty="0" err="1"/>
              <a:t>позбавленням</a:t>
            </a:r>
            <a:r>
              <a:rPr lang="ru-RU" i="1" dirty="0"/>
              <a:t> права </a:t>
            </a:r>
            <a:r>
              <a:rPr lang="ru-RU" i="1" dirty="0" err="1"/>
              <a:t>обіймати</a:t>
            </a:r>
            <a:r>
              <a:rPr lang="ru-RU" i="1" dirty="0"/>
              <a:t> </a:t>
            </a:r>
            <a:r>
              <a:rPr lang="ru-RU" i="1" dirty="0" err="1"/>
              <a:t>певні</a:t>
            </a:r>
            <a:r>
              <a:rPr lang="ru-RU" i="1" dirty="0"/>
              <a:t> посади </a:t>
            </a:r>
            <a:r>
              <a:rPr lang="ru-RU" i="1" dirty="0" err="1"/>
              <a:t>чи</a:t>
            </a:r>
            <a:r>
              <a:rPr lang="ru-RU" i="1" dirty="0"/>
              <a:t> </a:t>
            </a:r>
            <a:r>
              <a:rPr lang="ru-RU" i="1" dirty="0" err="1"/>
              <a:t>займатися</a:t>
            </a:r>
            <a:r>
              <a:rPr lang="ru-RU" i="1" dirty="0"/>
              <a:t> </a:t>
            </a:r>
            <a:r>
              <a:rPr lang="ru-RU" i="1" dirty="0" err="1"/>
              <a:t>певною</a:t>
            </a:r>
            <a:r>
              <a:rPr lang="ru-RU" i="1" dirty="0"/>
              <a:t> </a:t>
            </a:r>
            <a:r>
              <a:rPr lang="ru-RU" i="1" dirty="0" err="1"/>
              <a:t>діяльністю</a:t>
            </a:r>
            <a:r>
              <a:rPr lang="ru-RU" i="1" dirty="0"/>
              <a:t> на строк до </a:t>
            </a:r>
            <a:r>
              <a:rPr lang="ru-RU" i="1" dirty="0" err="1"/>
              <a:t>трьох</a:t>
            </a:r>
            <a:r>
              <a:rPr lang="ru-RU" i="1" dirty="0"/>
              <a:t> </a:t>
            </a:r>
            <a:r>
              <a:rPr lang="ru-RU" i="1" dirty="0" err="1"/>
              <a:t>років</a:t>
            </a:r>
            <a:r>
              <a:rPr lang="ru-RU" i="1" dirty="0"/>
              <a:t> </a:t>
            </a:r>
            <a:r>
              <a:rPr lang="ru-RU" i="1" dirty="0" err="1"/>
              <a:t>або</a:t>
            </a:r>
            <a:r>
              <a:rPr lang="ru-RU" i="1" dirty="0"/>
              <a:t> без такого</a:t>
            </a:r>
            <a:r>
              <a:rPr lang="uk-UA" i="1" dirty="0"/>
              <a:t>.</a:t>
            </a:r>
            <a:endParaRPr lang="ru-RU" dirty="0"/>
          </a:p>
          <a:p>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404664"/>
            <a:ext cx="8640960" cy="3744416"/>
          </a:xfrm>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ru-RU" sz="3600" dirty="0" err="1"/>
              <a:t>Об’єктом</a:t>
            </a:r>
            <a:r>
              <a:rPr lang="ru-RU" sz="3600" dirty="0"/>
              <a:t> </a:t>
            </a:r>
            <a:r>
              <a:rPr lang="ru-RU" sz="3600" dirty="0" err="1"/>
              <a:t>злочину</a:t>
            </a:r>
            <a:r>
              <a:rPr lang="ru-RU" sz="3600" dirty="0"/>
              <a:t> є:</a:t>
            </a:r>
          </a:p>
          <a:p>
            <a:r>
              <a:rPr lang="ru-RU" sz="3600" dirty="0"/>
              <a:t> </a:t>
            </a:r>
            <a:r>
              <a:rPr lang="ru-RU" sz="3600" dirty="0" err="1"/>
              <a:t>встановлений</a:t>
            </a:r>
            <a:r>
              <a:rPr lang="ru-RU" sz="3600" dirty="0"/>
              <a:t> порядок </a:t>
            </a:r>
            <a:r>
              <a:rPr lang="ru-RU" sz="3600" dirty="0" err="1"/>
              <a:t>надання</a:t>
            </a:r>
            <a:r>
              <a:rPr lang="ru-RU" sz="3600" dirty="0"/>
              <a:t> </a:t>
            </a:r>
            <a:r>
              <a:rPr lang="ru-RU" sz="3600" dirty="0" err="1"/>
              <a:t>медичної</a:t>
            </a:r>
            <a:r>
              <a:rPr lang="ru-RU" sz="3600" dirty="0"/>
              <a:t> </a:t>
            </a:r>
            <a:r>
              <a:rPr lang="ru-RU" sz="3600" dirty="0" err="1"/>
              <a:t>допомоги</a:t>
            </a:r>
            <a:r>
              <a:rPr lang="ru-RU" sz="3600" dirty="0"/>
              <a:t> (ч. 1 ст. 134 КК)</a:t>
            </a:r>
          </a:p>
          <a:p>
            <a:pPr>
              <a:buNone/>
            </a:pPr>
            <a:r>
              <a:rPr lang="uk-UA" sz="3600" dirty="0"/>
              <a:t>Додатковий об’єкт</a:t>
            </a:r>
          </a:p>
          <a:p>
            <a:r>
              <a:rPr lang="uk-UA" sz="3600" dirty="0" err="1"/>
              <a:t>Здоров’є</a:t>
            </a:r>
            <a:r>
              <a:rPr lang="uk-UA" sz="3600" dirty="0"/>
              <a:t> особи;</a:t>
            </a:r>
          </a:p>
          <a:p>
            <a:r>
              <a:rPr lang="uk-UA" sz="3600" dirty="0"/>
              <a:t>Честь, воля, гідність</a:t>
            </a:r>
            <a:endParaRPr lang="ru-RU" sz="3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712968" cy="778098"/>
          </a:xfrm>
        </p:spPr>
        <p:txBody>
          <a:bodyPr>
            <a:normAutofit/>
          </a:bodyPr>
          <a:lstStyle/>
          <a:p>
            <a:r>
              <a:rPr lang="uk-UA" sz="3600" b="1" dirty="0">
                <a:solidFill>
                  <a:schemeClr val="tx1"/>
                </a:solidFill>
              </a:rPr>
              <a:t>Об’єктивна сторона</a:t>
            </a:r>
            <a:endParaRPr lang="ru-RU" sz="3600" b="1" dirty="0">
              <a:solidFill>
                <a:schemeClr val="tx1"/>
              </a:solidFill>
            </a:endParaRPr>
          </a:p>
        </p:txBody>
      </p:sp>
      <p:sp>
        <p:nvSpPr>
          <p:cNvPr id="3" name="Содержимое 2"/>
          <p:cNvSpPr>
            <a:spLocks noGrp="1"/>
          </p:cNvSpPr>
          <p:nvPr>
            <p:ph sz="quarter" idx="1"/>
          </p:nvPr>
        </p:nvSpPr>
        <p:spPr>
          <a:xfrm>
            <a:off x="179512" y="980728"/>
            <a:ext cx="8784976" cy="5544616"/>
          </a:xfrm>
        </p:spPr>
        <p:style>
          <a:lnRef idx="1">
            <a:schemeClr val="accent1"/>
          </a:lnRef>
          <a:fillRef idx="2">
            <a:schemeClr val="accent1"/>
          </a:fillRef>
          <a:effectRef idx="1">
            <a:schemeClr val="accent1"/>
          </a:effectRef>
          <a:fontRef idx="minor">
            <a:schemeClr val="dk1"/>
          </a:fontRef>
        </p:style>
        <p:txBody>
          <a:bodyPr>
            <a:noAutofit/>
          </a:bodyPr>
          <a:lstStyle/>
          <a:p>
            <a:pPr marL="0" indent="447675">
              <a:spcBef>
                <a:spcPts val="0"/>
              </a:spcBef>
            </a:pPr>
            <a:r>
              <a:rPr lang="ru-RU" sz="2800" dirty="0" err="1"/>
              <a:t>активні</a:t>
            </a:r>
            <a:r>
              <a:rPr lang="ru-RU" sz="2800" dirty="0"/>
              <a:t> </a:t>
            </a:r>
            <a:r>
              <a:rPr lang="ru-RU" sz="2800" dirty="0" err="1"/>
              <a:t>дії</a:t>
            </a:r>
            <a:r>
              <a:rPr lang="ru-RU" sz="2800" dirty="0"/>
              <a:t> особи, яка не </a:t>
            </a:r>
            <a:r>
              <a:rPr lang="ru-RU" sz="2800" dirty="0" err="1"/>
              <a:t>має</a:t>
            </a:r>
            <a:r>
              <a:rPr lang="ru-RU" sz="2800" dirty="0"/>
              <a:t> </a:t>
            </a:r>
            <a:r>
              <a:rPr lang="ru-RU" sz="2800" dirty="0" err="1"/>
              <a:t>спеціальної</a:t>
            </a:r>
            <a:r>
              <a:rPr lang="ru-RU" sz="2800" dirty="0"/>
              <a:t> </a:t>
            </a:r>
            <a:r>
              <a:rPr lang="ru-RU" sz="2800" dirty="0" err="1"/>
              <a:t>медичної</a:t>
            </a:r>
            <a:r>
              <a:rPr lang="ru-RU" sz="2800" dirty="0"/>
              <a:t> </a:t>
            </a:r>
            <a:r>
              <a:rPr lang="ru-RU" sz="2800" dirty="0" err="1"/>
              <a:t>освіти</a:t>
            </a:r>
            <a:r>
              <a:rPr lang="ru-RU" sz="2800" dirty="0"/>
              <a:t>, </a:t>
            </a:r>
            <a:r>
              <a:rPr lang="ru-RU" sz="2800" dirty="0" err="1"/>
              <a:t>спрямовані</a:t>
            </a:r>
            <a:r>
              <a:rPr lang="ru-RU" sz="2800" dirty="0"/>
              <a:t> на </a:t>
            </a:r>
            <a:r>
              <a:rPr lang="ru-RU" sz="2800" dirty="0" err="1"/>
              <a:t>штучне</a:t>
            </a:r>
            <a:r>
              <a:rPr lang="ru-RU" sz="2800" dirty="0"/>
              <a:t> </a:t>
            </a:r>
            <a:r>
              <a:rPr lang="ru-RU" sz="2800" dirty="0" err="1"/>
              <a:t>переривання</a:t>
            </a:r>
            <a:r>
              <a:rPr lang="ru-RU" sz="2800" dirty="0"/>
              <a:t> </a:t>
            </a:r>
            <a:r>
              <a:rPr lang="ru-RU" sz="2800" dirty="0" err="1"/>
              <a:t>вагітності</a:t>
            </a:r>
            <a:r>
              <a:rPr lang="ru-RU" sz="2800" dirty="0"/>
              <a:t>, </a:t>
            </a:r>
            <a:r>
              <a:rPr lang="ru-RU" sz="2800" dirty="0" err="1"/>
              <a:t>що</a:t>
            </a:r>
            <a:r>
              <a:rPr lang="ru-RU" sz="2800" dirty="0"/>
              <a:t> </a:t>
            </a:r>
            <a:r>
              <a:rPr lang="ru-RU" sz="2800" dirty="0" err="1"/>
              <a:t>призвели</a:t>
            </a:r>
            <a:r>
              <a:rPr lang="ru-RU" sz="2800" dirty="0"/>
              <a:t> до </a:t>
            </a:r>
            <a:r>
              <a:rPr lang="ru-RU" sz="2800" dirty="0" err="1"/>
              <a:t>її</a:t>
            </a:r>
            <a:r>
              <a:rPr lang="ru-RU" sz="2800" dirty="0"/>
              <a:t> </a:t>
            </a:r>
            <a:r>
              <a:rPr lang="ru-RU" sz="2800" dirty="0" err="1"/>
              <a:t>переривання</a:t>
            </a:r>
            <a:r>
              <a:rPr lang="ru-RU" sz="2800" dirty="0"/>
              <a:t> (ч. 1 ст. 134 КК);</a:t>
            </a:r>
          </a:p>
          <a:p>
            <a:pPr marL="0" indent="447675">
              <a:spcBef>
                <a:spcPts val="0"/>
              </a:spcBef>
            </a:pPr>
            <a:r>
              <a:rPr lang="ru-RU" sz="2800" dirty="0" err="1"/>
              <a:t>примушування</a:t>
            </a:r>
            <a:r>
              <a:rPr lang="ru-RU" sz="2800" dirty="0"/>
              <a:t> до аборту без </a:t>
            </a:r>
            <a:r>
              <a:rPr lang="ru-RU" sz="2800" dirty="0" err="1"/>
              <a:t>добровільної</a:t>
            </a:r>
            <a:r>
              <a:rPr lang="ru-RU" sz="2800" dirty="0"/>
              <a:t> </a:t>
            </a:r>
            <a:r>
              <a:rPr lang="ru-RU" sz="2800" dirty="0" err="1"/>
              <a:t>згоди</a:t>
            </a:r>
            <a:r>
              <a:rPr lang="ru-RU" sz="2800" dirty="0"/>
              <a:t> </a:t>
            </a:r>
            <a:r>
              <a:rPr lang="ru-RU" sz="2800" dirty="0" err="1"/>
              <a:t>потерпілої</a:t>
            </a:r>
            <a:r>
              <a:rPr lang="ru-RU" sz="2800" dirty="0"/>
              <a:t> особи (ч. 2 ст. 134);</a:t>
            </a:r>
          </a:p>
          <a:p>
            <a:pPr marL="0" indent="447675">
              <a:spcBef>
                <a:spcPts val="0"/>
              </a:spcBef>
            </a:pPr>
            <a:r>
              <a:rPr lang="uk-UA" sz="2800" dirty="0" err="1"/>
              <a:t>незаконе</a:t>
            </a:r>
            <a:r>
              <a:rPr lang="uk-UA" sz="2800" dirty="0"/>
              <a:t> проведення аборту, </a:t>
            </a:r>
            <a:r>
              <a:rPr lang="ru-RU" sz="2800" dirty="0" err="1"/>
              <a:t>що</a:t>
            </a:r>
            <a:r>
              <a:rPr lang="ru-RU" sz="2800" dirty="0"/>
              <a:t> </a:t>
            </a:r>
            <a:r>
              <a:rPr lang="ru-RU" sz="2800" dirty="0" err="1"/>
              <a:t>спричинило</a:t>
            </a:r>
            <a:r>
              <a:rPr lang="ru-RU" sz="2800" dirty="0"/>
              <a:t> </a:t>
            </a:r>
            <a:r>
              <a:rPr lang="ru-RU" sz="2800" dirty="0" err="1"/>
              <a:t>тривалий</a:t>
            </a:r>
            <a:r>
              <a:rPr lang="ru-RU" sz="2800" dirty="0"/>
              <a:t> </a:t>
            </a:r>
            <a:r>
              <a:rPr lang="ru-RU" sz="2800" dirty="0" err="1"/>
              <a:t>розлад</a:t>
            </a:r>
            <a:r>
              <a:rPr lang="ru-RU" sz="2800" dirty="0"/>
              <a:t> </a:t>
            </a:r>
            <a:r>
              <a:rPr lang="ru-RU" sz="2800" dirty="0" err="1"/>
              <a:t>здоров’я</a:t>
            </a:r>
            <a:r>
              <a:rPr lang="ru-RU" sz="2800" dirty="0"/>
              <a:t>, </a:t>
            </a:r>
            <a:r>
              <a:rPr lang="ru-RU" sz="2800" dirty="0" err="1"/>
              <a:t>безплідність</a:t>
            </a:r>
            <a:r>
              <a:rPr lang="ru-RU" sz="2800" dirty="0"/>
              <a:t> </a:t>
            </a:r>
            <a:r>
              <a:rPr lang="ru-RU" sz="2800" dirty="0" err="1"/>
              <a:t>або</a:t>
            </a:r>
            <a:r>
              <a:rPr lang="ru-RU" sz="2800" dirty="0"/>
              <a:t> смерть </a:t>
            </a:r>
            <a:r>
              <a:rPr lang="ru-RU" sz="2800" dirty="0" err="1"/>
              <a:t>потерпілої</a:t>
            </a:r>
            <a:r>
              <a:rPr lang="ru-RU" sz="2800" dirty="0"/>
              <a:t> особи (ч.3 ст. 134)</a:t>
            </a:r>
          </a:p>
          <a:p>
            <a:pPr marL="0" indent="447675">
              <a:spcBef>
                <a:spcPts val="0"/>
              </a:spcBef>
            </a:pPr>
            <a:r>
              <a:rPr lang="ru-RU" sz="2800" dirty="0" err="1"/>
              <a:t>примушування</a:t>
            </a:r>
            <a:r>
              <a:rPr lang="ru-RU" sz="2800" dirty="0"/>
              <a:t> до </a:t>
            </a:r>
            <a:r>
              <a:rPr lang="ru-RU" sz="2800" dirty="0" err="1"/>
              <a:t>стерилізації</a:t>
            </a:r>
            <a:r>
              <a:rPr lang="ru-RU" sz="2800" dirty="0"/>
              <a:t> без </a:t>
            </a:r>
            <a:r>
              <a:rPr lang="ru-RU" sz="2800" dirty="0" err="1"/>
              <a:t>добровільної</a:t>
            </a:r>
            <a:r>
              <a:rPr lang="ru-RU" sz="2800" dirty="0"/>
              <a:t> </a:t>
            </a:r>
            <a:r>
              <a:rPr lang="ru-RU" sz="2800" dirty="0" err="1"/>
              <a:t>згоди</a:t>
            </a:r>
            <a:r>
              <a:rPr lang="ru-RU" sz="2800" dirty="0"/>
              <a:t> </a:t>
            </a:r>
            <a:r>
              <a:rPr lang="ru-RU" sz="2800" dirty="0" err="1"/>
              <a:t>потерпілої</a:t>
            </a:r>
            <a:r>
              <a:rPr lang="ru-RU" sz="2800" dirty="0"/>
              <a:t> особи (ч.4 ст. 134)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435280" cy="11430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ru-RU" b="1" dirty="0" err="1">
                <a:solidFill>
                  <a:schemeClr val="tx1"/>
                </a:solidFill>
              </a:rPr>
              <a:t>Суб’єктивна</a:t>
            </a:r>
            <a:r>
              <a:rPr lang="ru-RU" b="1" dirty="0">
                <a:solidFill>
                  <a:schemeClr val="tx1"/>
                </a:solidFill>
              </a:rPr>
              <a:t> сторона</a:t>
            </a:r>
            <a:r>
              <a:rPr lang="ru-RU" dirty="0">
                <a:solidFill>
                  <a:schemeClr val="tx1"/>
                </a:solidFill>
              </a:rPr>
              <a:t> </a:t>
            </a:r>
            <a:r>
              <a:rPr lang="ru-RU" dirty="0" err="1">
                <a:solidFill>
                  <a:schemeClr val="tx1"/>
                </a:solidFill>
              </a:rPr>
              <a:t>злочину</a:t>
            </a:r>
            <a:r>
              <a:rPr lang="ru-RU" dirty="0">
                <a:solidFill>
                  <a:schemeClr val="tx1"/>
                </a:solidFill>
              </a:rPr>
              <a:t> </a:t>
            </a:r>
            <a:r>
              <a:rPr lang="ru-RU" dirty="0" err="1">
                <a:solidFill>
                  <a:schemeClr val="tx1"/>
                </a:solidFill>
              </a:rPr>
              <a:t>характеризується</a:t>
            </a:r>
            <a:r>
              <a:rPr lang="ru-RU" dirty="0">
                <a:solidFill>
                  <a:schemeClr val="tx1"/>
                </a:solidFill>
              </a:rPr>
              <a:t> прямим </a:t>
            </a:r>
            <a:r>
              <a:rPr lang="ru-RU" dirty="0" err="1">
                <a:solidFill>
                  <a:schemeClr val="tx1"/>
                </a:solidFill>
              </a:rPr>
              <a:t>умислом</a:t>
            </a:r>
            <a:endParaRPr lang="ru-RU" dirty="0">
              <a:solidFill>
                <a:schemeClr val="tx1"/>
              </a:solidFill>
            </a:endParaRPr>
          </a:p>
        </p:txBody>
      </p:sp>
      <p:sp>
        <p:nvSpPr>
          <p:cNvPr id="3" name="Содержимое 2"/>
          <p:cNvSpPr>
            <a:spLocks noGrp="1"/>
          </p:cNvSpPr>
          <p:nvPr>
            <p:ph sz="quarter" idx="1"/>
          </p:nvPr>
        </p:nvSpPr>
        <p:spPr>
          <a:xfrm>
            <a:off x="251520" y="1916832"/>
            <a:ext cx="8420472" cy="4572000"/>
          </a:xfrm>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uk-UA" sz="3600" b="1" dirty="0"/>
              <a:t>Суб’єктом злочину</a:t>
            </a:r>
            <a:r>
              <a:rPr lang="uk-UA" sz="3600" dirty="0"/>
              <a:t> може бути особа, яка не має спеціальної медичної освіти, у тому числі що має іншу фахову медичну освіту, яка досягла 16 років (ч. 1 ст. 134), а також будь-яка особа, яка примушує до стерилізації чи аборту.</a:t>
            </a:r>
            <a:endParaRPr lang="ru-RU" sz="3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507288" cy="1143000"/>
          </a:xfrm>
        </p:spPr>
        <p:txBody>
          <a:bodyPr>
            <a:normAutofit fontScale="90000"/>
          </a:bodyPr>
          <a:lstStyle/>
          <a:p>
            <a:r>
              <a:rPr lang="uk-UA" b="1" dirty="0">
                <a:solidFill>
                  <a:schemeClr val="tx1"/>
                </a:solidFill>
              </a:rPr>
              <a:t>6</a:t>
            </a:r>
            <a:r>
              <a:rPr lang="ru-RU" b="1" dirty="0">
                <a:solidFill>
                  <a:schemeClr val="tx1"/>
                </a:solidFill>
              </a:rPr>
              <a:t>. </a:t>
            </a:r>
            <a:r>
              <a:rPr lang="ru-RU" b="1" dirty="0" err="1">
                <a:solidFill>
                  <a:schemeClr val="tx1"/>
                </a:solidFill>
              </a:rPr>
              <a:t>Залишення</a:t>
            </a:r>
            <a:r>
              <a:rPr lang="ru-RU" b="1" dirty="0">
                <a:solidFill>
                  <a:schemeClr val="tx1"/>
                </a:solidFill>
              </a:rPr>
              <a:t> в </a:t>
            </a:r>
            <a:r>
              <a:rPr lang="ru-RU" b="1" dirty="0" err="1">
                <a:solidFill>
                  <a:schemeClr val="tx1"/>
                </a:solidFill>
              </a:rPr>
              <a:t>небезпеці</a:t>
            </a:r>
            <a:r>
              <a:rPr lang="uk-UA" b="1" dirty="0">
                <a:solidFill>
                  <a:schemeClr val="tx1"/>
                </a:solidFill>
              </a:rPr>
              <a:t> (ст. 135 КК України)</a:t>
            </a:r>
            <a:endParaRPr lang="ru-RU" dirty="0">
              <a:solidFill>
                <a:schemeClr val="tx1"/>
              </a:solidFill>
            </a:endParaRPr>
          </a:p>
        </p:txBody>
      </p:sp>
      <p:sp>
        <p:nvSpPr>
          <p:cNvPr id="3" name="Содержимое 2"/>
          <p:cNvSpPr>
            <a:spLocks noGrp="1"/>
          </p:cNvSpPr>
          <p:nvPr>
            <p:ph sz="quarter" idx="1"/>
          </p:nvPr>
        </p:nvSpPr>
        <p:spPr>
          <a:xfrm>
            <a:off x="179512" y="1447800"/>
            <a:ext cx="8784976" cy="5149552"/>
          </a:xfrm>
        </p:spPr>
        <p:txBody>
          <a:bodyPr>
            <a:normAutofit fontScale="85000" lnSpcReduction="20000"/>
          </a:bodyPr>
          <a:lstStyle/>
          <a:p>
            <a:pPr marL="0" indent="358775">
              <a:buNone/>
            </a:pPr>
            <a:r>
              <a:rPr lang="uk-UA" i="1" dirty="0"/>
              <a:t>1. Завідоме залишення без допомоги особи, яка перебуває в небезпечному для життя стані і позбавлена можливості вжити заходів до самозбереження через малолітство, старість, хворобу або внаслідок іншого безпорадного стану, якщо той, хто залишив без допомоги, зобов’язаний був піклуватися про цю особу і мав змогу надати їй допомогу, а також у разі, коли він сам поставив потерпілого в небезпечний для життя стан, —</a:t>
            </a:r>
            <a:endParaRPr lang="uk-UA" dirty="0"/>
          </a:p>
          <a:p>
            <a:pPr marL="0" indent="358775">
              <a:buNone/>
            </a:pPr>
            <a:r>
              <a:rPr lang="uk-UA" i="1" dirty="0"/>
              <a:t>карається обмеженням волі на строк до 2 років або позбавленням волі на той самий строк.</a:t>
            </a:r>
            <a:endParaRPr lang="uk-UA" dirty="0"/>
          </a:p>
          <a:p>
            <a:pPr marL="0" indent="358775">
              <a:buNone/>
            </a:pPr>
            <a:r>
              <a:rPr lang="uk-UA" i="1" dirty="0"/>
              <a:t>2. Ті самі дії, вчинені матір’ю стосовно новонародженої дитини, якщо матір не перебувала в обумовленому пологами стані, —</a:t>
            </a:r>
            <a:endParaRPr lang="uk-UA" dirty="0"/>
          </a:p>
          <a:p>
            <a:pPr marL="0" indent="358775">
              <a:buNone/>
            </a:pPr>
            <a:r>
              <a:rPr lang="uk-UA" i="1" dirty="0"/>
              <a:t>караються обмеженням волі на строк до 3 років або позбавленням волі на той самий строк.</a:t>
            </a:r>
            <a:endParaRPr lang="uk-UA" dirty="0"/>
          </a:p>
          <a:p>
            <a:pPr marL="0" indent="358775">
              <a:buNone/>
            </a:pPr>
            <a:r>
              <a:rPr lang="uk-UA" i="1" dirty="0"/>
              <a:t>3. Діяння, передбачені частинами 1 або 2 цієї статті, якщо вони спричинили смерть особи або інші тяжкі наслідки, — </a:t>
            </a:r>
            <a:endParaRPr lang="uk-UA" dirty="0"/>
          </a:p>
          <a:p>
            <a:pPr marL="0" indent="358775">
              <a:buNone/>
            </a:pPr>
            <a:r>
              <a:rPr lang="uk-UA" i="1" dirty="0"/>
              <a:t>караються позбавленням волі на строк від 3 до 8 років.</a:t>
            </a:r>
            <a:endParaRPr lang="uk-UA"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79512" y="332656"/>
            <a:ext cx="8507288" cy="6192688"/>
          </a:xfrm>
        </p:spPr>
        <p:txBody>
          <a:bodyPr/>
          <a:lstStyle/>
          <a:p>
            <a:endParaRPr lang="ru-RU" dirty="0"/>
          </a:p>
        </p:txBody>
      </p:sp>
      <p:sp>
        <p:nvSpPr>
          <p:cNvPr id="4" name="Блок-схема: альтернативный процесс 3"/>
          <p:cNvSpPr/>
          <p:nvPr/>
        </p:nvSpPr>
        <p:spPr>
          <a:xfrm>
            <a:off x="467544" y="332656"/>
            <a:ext cx="7992888" cy="1584176"/>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b="1" dirty="0" err="1"/>
              <a:t>Безпосередній</a:t>
            </a:r>
            <a:r>
              <a:rPr lang="ru-RU" sz="3200" b="1" dirty="0"/>
              <a:t> </a:t>
            </a:r>
            <a:r>
              <a:rPr lang="ru-RU" sz="3200" b="1" dirty="0" err="1"/>
              <a:t>об’єкт</a:t>
            </a:r>
            <a:r>
              <a:rPr lang="ru-RU" sz="3200" dirty="0"/>
              <a:t> </a:t>
            </a:r>
            <a:r>
              <a:rPr lang="ru-RU" sz="3200" dirty="0" err="1"/>
              <a:t>злочину</a:t>
            </a:r>
            <a:r>
              <a:rPr lang="ru-RU" sz="3200" dirty="0"/>
              <a:t> - </a:t>
            </a:r>
            <a:r>
              <a:rPr lang="ru-RU" sz="3200" dirty="0" err="1"/>
              <a:t>життя</a:t>
            </a:r>
            <a:r>
              <a:rPr lang="ru-RU" sz="3200" dirty="0"/>
              <a:t> та </a:t>
            </a:r>
            <a:r>
              <a:rPr lang="ru-RU" sz="3200" dirty="0" err="1"/>
              <a:t>здоров’я</a:t>
            </a:r>
            <a:r>
              <a:rPr lang="ru-RU" sz="3200" dirty="0"/>
              <a:t> </a:t>
            </a:r>
            <a:r>
              <a:rPr lang="ru-RU" sz="3200" dirty="0" err="1"/>
              <a:t>людини</a:t>
            </a:r>
            <a:endParaRPr lang="ru-RU" sz="3200" dirty="0"/>
          </a:p>
        </p:txBody>
      </p:sp>
      <p:sp>
        <p:nvSpPr>
          <p:cNvPr id="5" name="Блок-схема: альтернативный процесс 4"/>
          <p:cNvSpPr/>
          <p:nvPr/>
        </p:nvSpPr>
        <p:spPr>
          <a:xfrm>
            <a:off x="467544" y="1988840"/>
            <a:ext cx="7992888" cy="4248472"/>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b="1" dirty="0" err="1"/>
              <a:t>Об’єктивна</a:t>
            </a:r>
            <a:r>
              <a:rPr lang="ru-RU" sz="3200" b="1" dirty="0"/>
              <a:t> сторона </a:t>
            </a:r>
            <a:r>
              <a:rPr lang="ru-RU" sz="3200" b="1" dirty="0" err="1"/>
              <a:t>злочину</a:t>
            </a:r>
            <a:r>
              <a:rPr lang="ru-RU" sz="3200" dirty="0"/>
              <a:t> </a:t>
            </a:r>
            <a:r>
              <a:rPr lang="ru-RU" sz="3200" dirty="0" err="1"/>
              <a:t>полягає</a:t>
            </a:r>
            <a:r>
              <a:rPr lang="ru-RU" sz="3200" dirty="0"/>
              <a:t> в </a:t>
            </a:r>
            <a:r>
              <a:rPr lang="ru-RU" sz="3200" u="sng" dirty="0" err="1"/>
              <a:t>бездіяльності</a:t>
            </a:r>
            <a:r>
              <a:rPr lang="ru-RU" sz="3200" dirty="0"/>
              <a:t> у </a:t>
            </a:r>
            <a:r>
              <a:rPr lang="ru-RU" sz="3200" dirty="0" err="1"/>
              <a:t>вигляді</a:t>
            </a:r>
            <a:r>
              <a:rPr lang="ru-RU" sz="3200" dirty="0"/>
              <a:t> </a:t>
            </a:r>
            <a:r>
              <a:rPr lang="ru-RU" sz="3200" dirty="0" err="1"/>
              <a:t>неподання</a:t>
            </a:r>
            <a:r>
              <a:rPr lang="ru-RU" sz="3200" dirty="0"/>
              <a:t> </a:t>
            </a:r>
            <a:r>
              <a:rPr lang="ru-RU" sz="3200" dirty="0" err="1"/>
              <a:t>чи</a:t>
            </a:r>
            <a:r>
              <a:rPr lang="ru-RU" sz="3200" dirty="0"/>
              <a:t> </a:t>
            </a:r>
            <a:r>
              <a:rPr lang="ru-RU" sz="3200" dirty="0" err="1"/>
              <a:t>неналежного</a:t>
            </a:r>
            <a:r>
              <a:rPr lang="ru-RU" sz="3200" dirty="0"/>
              <a:t> </a:t>
            </a:r>
            <a:r>
              <a:rPr lang="ru-RU" sz="3200" dirty="0" err="1"/>
              <a:t>подання</a:t>
            </a:r>
            <a:r>
              <a:rPr lang="ru-RU" sz="3200" dirty="0"/>
              <a:t> </a:t>
            </a:r>
            <a:r>
              <a:rPr lang="ru-RU" sz="3200" dirty="0" err="1"/>
              <a:t>необхідної</a:t>
            </a:r>
            <a:r>
              <a:rPr lang="ru-RU" sz="3200" dirty="0"/>
              <a:t> </a:t>
            </a:r>
            <a:r>
              <a:rPr lang="ru-RU" sz="3200" dirty="0" err="1"/>
              <a:t>допомоги</a:t>
            </a:r>
            <a:r>
              <a:rPr lang="ru-RU" sz="3200" dirty="0"/>
              <a:t> </a:t>
            </a:r>
            <a:r>
              <a:rPr lang="ru-RU" sz="3200" dirty="0" err="1"/>
              <a:t>особі</a:t>
            </a:r>
            <a:r>
              <a:rPr lang="ru-RU" sz="3200" dirty="0"/>
              <a:t>, яка </a:t>
            </a:r>
            <a:r>
              <a:rPr lang="ru-RU" sz="3200" dirty="0" err="1"/>
              <a:t>перебуває</a:t>
            </a:r>
            <a:r>
              <a:rPr lang="ru-RU" sz="3200" dirty="0"/>
              <a:t> в </a:t>
            </a:r>
            <a:r>
              <a:rPr lang="ru-RU" sz="3200" dirty="0" err="1"/>
              <a:t>небезпечному</a:t>
            </a:r>
            <a:r>
              <a:rPr lang="ru-RU" sz="3200" dirty="0"/>
              <a:t> для </a:t>
            </a:r>
            <a:r>
              <a:rPr lang="ru-RU" sz="3200" dirty="0" err="1"/>
              <a:t>життя</a:t>
            </a:r>
            <a:r>
              <a:rPr lang="ru-RU" sz="3200" dirty="0"/>
              <a:t> </a:t>
            </a:r>
            <a:r>
              <a:rPr lang="ru-RU" sz="3200" dirty="0" err="1"/>
              <a:t>стані</a:t>
            </a:r>
            <a:r>
              <a:rPr lang="ru-RU" sz="3200" dirty="0"/>
              <a:t> </a:t>
            </a:r>
            <a:r>
              <a:rPr lang="ru-RU" sz="3200" dirty="0" err="1"/>
              <a:t>і</a:t>
            </a:r>
            <a:r>
              <a:rPr lang="ru-RU" sz="3200" dirty="0"/>
              <a:t> </a:t>
            </a:r>
            <a:r>
              <a:rPr lang="ru-RU" sz="3200" dirty="0" err="1"/>
              <a:t>позбавлена</a:t>
            </a:r>
            <a:r>
              <a:rPr lang="ru-RU" sz="3200" dirty="0"/>
              <a:t> </a:t>
            </a:r>
            <a:r>
              <a:rPr lang="ru-RU" sz="3200" dirty="0" err="1"/>
              <a:t>можливості</a:t>
            </a:r>
            <a:r>
              <a:rPr lang="ru-RU" sz="3200" dirty="0"/>
              <a:t> </a:t>
            </a:r>
            <a:r>
              <a:rPr lang="ru-RU" sz="3200" dirty="0" err="1"/>
              <a:t>вжити</a:t>
            </a:r>
            <a:r>
              <a:rPr lang="ru-RU" sz="3200" dirty="0"/>
              <a:t> </a:t>
            </a:r>
            <a:r>
              <a:rPr lang="ru-RU" sz="3200" dirty="0" err="1"/>
              <a:t>заходів</a:t>
            </a:r>
            <a:r>
              <a:rPr lang="ru-RU" sz="3200" dirty="0"/>
              <a:t> до </a:t>
            </a:r>
            <a:r>
              <a:rPr lang="ru-RU" sz="3200" dirty="0" err="1"/>
              <a:t>самозбереження</a:t>
            </a:r>
            <a:r>
              <a:rPr lang="ru-RU" sz="3200" dirty="0"/>
              <a:t>, за </a:t>
            </a:r>
            <a:r>
              <a:rPr lang="ru-RU" sz="3200" dirty="0" err="1"/>
              <a:t>наявності</a:t>
            </a:r>
            <a:r>
              <a:rPr lang="ru-RU" sz="3200" dirty="0"/>
              <a:t> </a:t>
            </a:r>
            <a:r>
              <a:rPr lang="ru-RU" sz="3200" dirty="0" err="1"/>
              <a:t>можливості</a:t>
            </a:r>
            <a:r>
              <a:rPr lang="ru-RU" sz="3200" dirty="0"/>
              <a:t> </a:t>
            </a:r>
            <a:r>
              <a:rPr lang="ru-RU" sz="3200" dirty="0" err="1"/>
              <a:t>подання</a:t>
            </a:r>
            <a:r>
              <a:rPr lang="ru-RU" sz="3200" dirty="0"/>
              <a:t> </a:t>
            </a:r>
            <a:r>
              <a:rPr lang="ru-RU" sz="3200" dirty="0" err="1"/>
              <a:t>такої</a:t>
            </a:r>
            <a:r>
              <a:rPr lang="ru-RU" sz="3200" dirty="0"/>
              <a:t> </a:t>
            </a:r>
            <a:r>
              <a:rPr lang="ru-RU" sz="3200" dirty="0" err="1"/>
              <a:t>допомоги</a:t>
            </a:r>
            <a:endParaRPr lang="ru-RU" sz="3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640960" cy="4536504"/>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ru-RU" dirty="0" err="1">
                <a:solidFill>
                  <a:schemeClr val="tx1"/>
                </a:solidFill>
              </a:rPr>
              <a:t>Суб’єктивна</a:t>
            </a:r>
            <a:r>
              <a:rPr lang="ru-RU" dirty="0">
                <a:solidFill>
                  <a:schemeClr val="tx1"/>
                </a:solidFill>
              </a:rPr>
              <a:t> сторона </a:t>
            </a:r>
            <a:r>
              <a:rPr lang="ru-RU" dirty="0" err="1">
                <a:solidFill>
                  <a:schemeClr val="tx1"/>
                </a:solidFill>
              </a:rPr>
              <a:t>залишення</a:t>
            </a:r>
            <a:r>
              <a:rPr lang="ru-RU" dirty="0">
                <a:solidFill>
                  <a:schemeClr val="tx1"/>
                </a:solidFill>
              </a:rPr>
              <a:t> </a:t>
            </a:r>
            <a:r>
              <a:rPr lang="ru-RU" dirty="0" err="1">
                <a:solidFill>
                  <a:schemeClr val="tx1"/>
                </a:solidFill>
              </a:rPr>
              <a:t>потерпілого</a:t>
            </a:r>
            <a:r>
              <a:rPr lang="ru-RU" dirty="0">
                <a:solidFill>
                  <a:schemeClr val="tx1"/>
                </a:solidFill>
              </a:rPr>
              <a:t> в </a:t>
            </a:r>
            <a:r>
              <a:rPr lang="ru-RU" dirty="0" err="1">
                <a:solidFill>
                  <a:schemeClr val="tx1"/>
                </a:solidFill>
              </a:rPr>
              <a:t>небезпеці</a:t>
            </a:r>
            <a:r>
              <a:rPr lang="ru-RU" dirty="0">
                <a:solidFill>
                  <a:schemeClr val="tx1"/>
                </a:solidFill>
              </a:rPr>
              <a:t> (ч.1 ст.135 КК) - </a:t>
            </a:r>
            <a:r>
              <a:rPr lang="ru-RU" dirty="0" err="1">
                <a:solidFill>
                  <a:schemeClr val="tx1"/>
                </a:solidFill>
              </a:rPr>
              <a:t>умисна</a:t>
            </a:r>
            <a:r>
              <a:rPr lang="ru-RU" dirty="0">
                <a:solidFill>
                  <a:schemeClr val="tx1"/>
                </a:solidFill>
              </a:rPr>
              <a:t> вина: </a:t>
            </a:r>
            <a:r>
              <a:rPr lang="ru-RU" dirty="0" err="1">
                <a:solidFill>
                  <a:schemeClr val="tx1"/>
                </a:solidFill>
              </a:rPr>
              <a:t>винна</a:t>
            </a:r>
            <a:r>
              <a:rPr lang="ru-RU" dirty="0">
                <a:solidFill>
                  <a:schemeClr val="tx1"/>
                </a:solidFill>
              </a:rPr>
              <a:t> особа </a:t>
            </a:r>
            <a:r>
              <a:rPr lang="ru-RU" dirty="0" err="1">
                <a:solidFill>
                  <a:schemeClr val="tx1"/>
                </a:solidFill>
              </a:rPr>
              <a:t>усвідомлює</a:t>
            </a:r>
            <a:r>
              <a:rPr lang="ru-RU" dirty="0">
                <a:solidFill>
                  <a:schemeClr val="tx1"/>
                </a:solidFill>
              </a:rPr>
              <a:t> </a:t>
            </a:r>
            <a:r>
              <a:rPr lang="ru-RU" dirty="0" err="1">
                <a:solidFill>
                  <a:schemeClr val="tx1"/>
                </a:solidFill>
              </a:rPr>
              <a:t>небезпечність</a:t>
            </a:r>
            <a:r>
              <a:rPr lang="ru-RU" dirty="0">
                <a:solidFill>
                  <a:schemeClr val="tx1"/>
                </a:solidFill>
              </a:rPr>
              <a:t> для </a:t>
            </a:r>
            <a:r>
              <a:rPr lang="ru-RU" dirty="0" err="1">
                <a:solidFill>
                  <a:schemeClr val="tx1"/>
                </a:solidFill>
              </a:rPr>
              <a:t>життя</a:t>
            </a:r>
            <a:r>
              <a:rPr lang="ru-RU" dirty="0">
                <a:solidFill>
                  <a:schemeClr val="tx1"/>
                </a:solidFill>
              </a:rPr>
              <a:t> </a:t>
            </a:r>
            <a:r>
              <a:rPr lang="ru-RU" dirty="0" err="1">
                <a:solidFill>
                  <a:schemeClr val="tx1"/>
                </a:solidFill>
              </a:rPr>
              <a:t>і</a:t>
            </a:r>
            <a:r>
              <a:rPr lang="ru-RU" dirty="0">
                <a:solidFill>
                  <a:schemeClr val="tx1"/>
                </a:solidFill>
              </a:rPr>
              <a:t> </a:t>
            </a:r>
            <a:r>
              <a:rPr lang="ru-RU" dirty="0" err="1">
                <a:solidFill>
                  <a:schemeClr val="tx1"/>
                </a:solidFill>
              </a:rPr>
              <a:t>здоров’я</a:t>
            </a:r>
            <a:r>
              <a:rPr lang="ru-RU" dirty="0">
                <a:solidFill>
                  <a:schemeClr val="tx1"/>
                </a:solidFill>
              </a:rPr>
              <a:t> </a:t>
            </a:r>
            <a:r>
              <a:rPr lang="ru-RU" dirty="0" err="1">
                <a:solidFill>
                  <a:schemeClr val="tx1"/>
                </a:solidFill>
              </a:rPr>
              <a:t>потерпілого</a:t>
            </a:r>
            <a:r>
              <a:rPr lang="ru-RU" dirty="0">
                <a:solidFill>
                  <a:schemeClr val="tx1"/>
                </a:solidFill>
              </a:rPr>
              <a:t> </a:t>
            </a:r>
            <a:r>
              <a:rPr lang="ru-RU" dirty="0" err="1">
                <a:solidFill>
                  <a:schemeClr val="tx1"/>
                </a:solidFill>
              </a:rPr>
              <a:t>його</a:t>
            </a:r>
            <a:r>
              <a:rPr lang="ru-RU" dirty="0">
                <a:solidFill>
                  <a:schemeClr val="tx1"/>
                </a:solidFill>
              </a:rPr>
              <a:t> стану </a:t>
            </a:r>
            <a:r>
              <a:rPr lang="ru-RU" dirty="0" err="1">
                <a:solidFill>
                  <a:schemeClr val="tx1"/>
                </a:solidFill>
              </a:rPr>
              <a:t>і</a:t>
            </a:r>
            <a:r>
              <a:rPr lang="ru-RU" dirty="0">
                <a:solidFill>
                  <a:schemeClr val="tx1"/>
                </a:solidFill>
              </a:rPr>
              <a:t> </a:t>
            </a:r>
            <a:r>
              <a:rPr lang="ru-RU" dirty="0" err="1">
                <a:solidFill>
                  <a:schemeClr val="tx1"/>
                </a:solidFill>
              </a:rPr>
              <a:t>байдуже</a:t>
            </a:r>
            <a:r>
              <a:rPr lang="ru-RU" dirty="0">
                <a:solidFill>
                  <a:schemeClr val="tx1"/>
                </a:solidFill>
              </a:rPr>
              <a:t> ставиться до </a:t>
            </a:r>
            <a:r>
              <a:rPr lang="ru-RU" dirty="0" err="1">
                <a:solidFill>
                  <a:schemeClr val="tx1"/>
                </a:solidFill>
              </a:rPr>
              <a:t>настання</a:t>
            </a:r>
            <a:r>
              <a:rPr lang="ru-RU" dirty="0">
                <a:solidFill>
                  <a:schemeClr val="tx1"/>
                </a:solidFill>
              </a:rPr>
              <a:t> </a:t>
            </a:r>
            <a:r>
              <a:rPr lang="ru-RU" dirty="0" err="1">
                <a:solidFill>
                  <a:schemeClr val="tx1"/>
                </a:solidFill>
              </a:rPr>
              <a:t>смерті</a:t>
            </a:r>
            <a:r>
              <a:rPr lang="ru-RU" dirty="0">
                <a:solidFill>
                  <a:schemeClr val="tx1"/>
                </a:solidFill>
              </a:rPr>
              <a:t> </a:t>
            </a:r>
            <a:r>
              <a:rPr lang="ru-RU" dirty="0" err="1">
                <a:solidFill>
                  <a:schemeClr val="tx1"/>
                </a:solidFill>
              </a:rPr>
              <a:t>потерпілого</a:t>
            </a:r>
            <a:r>
              <a:rPr lang="ru-RU" dirty="0">
                <a:solidFill>
                  <a:schemeClr val="tx1"/>
                </a:solidFill>
              </a:rPr>
              <a:t> </a:t>
            </a:r>
            <a:r>
              <a:rPr lang="ru-RU" dirty="0" err="1">
                <a:solidFill>
                  <a:schemeClr val="tx1"/>
                </a:solidFill>
              </a:rPr>
              <a:t>чи</a:t>
            </a:r>
            <a:r>
              <a:rPr lang="ru-RU" dirty="0">
                <a:solidFill>
                  <a:schemeClr val="tx1"/>
                </a:solidFill>
              </a:rPr>
              <a:t> тяжких </a:t>
            </a:r>
            <a:r>
              <a:rPr lang="ru-RU" dirty="0" err="1">
                <a:solidFill>
                  <a:schemeClr val="tx1"/>
                </a:solidFill>
              </a:rPr>
              <a:t>наслідків</a:t>
            </a:r>
            <a:r>
              <a:rPr lang="ru-RU" dirty="0">
                <a:solidFill>
                  <a:schemeClr val="tx1"/>
                </a:solidFill>
              </a:rPr>
              <a:t> для </a:t>
            </a:r>
            <a:r>
              <a:rPr lang="ru-RU" dirty="0" err="1">
                <a:solidFill>
                  <a:schemeClr val="tx1"/>
                </a:solidFill>
              </a:rPr>
              <a:t>його</a:t>
            </a:r>
            <a:r>
              <a:rPr lang="ru-RU" dirty="0">
                <a:solidFill>
                  <a:schemeClr val="tx1"/>
                </a:solidFill>
              </a:rPr>
              <a:t> </a:t>
            </a:r>
            <a:r>
              <a:rPr lang="ru-RU" dirty="0" err="1">
                <a:solidFill>
                  <a:schemeClr val="tx1"/>
                </a:solidFill>
              </a:rPr>
              <a:t>здоров’я</a:t>
            </a:r>
            <a:r>
              <a:rPr lang="ru-RU" dirty="0">
                <a:solidFill>
                  <a:schemeClr val="tx1"/>
                </a:solidFill>
              </a:rPr>
              <a:t>.</a:t>
            </a:r>
          </a:p>
        </p:txBody>
      </p:sp>
      <p:pic>
        <p:nvPicPr>
          <p:cNvPr id="36866" name="Picture 2" descr="ÐÐ°ÑÑÐ¸Ð½ÐºÐ¸ Ð¿Ð¾ Ð·Ð°Ð¿ÑÐ¾ÑÑ Ð·Ð°Ð»Ð¸ÑÐµÐ½Ð½Ñ Ð² Ð½ÐµÐ±ÐµÐ·Ð¿ÐµÑÑ"/>
          <p:cNvPicPr>
            <a:picLocks noChangeAspect="1" noChangeArrowheads="1"/>
          </p:cNvPicPr>
          <p:nvPr/>
        </p:nvPicPr>
        <p:blipFill>
          <a:blip r:embed="rId2" cstate="print"/>
          <a:srcRect/>
          <a:stretch>
            <a:fillRect/>
          </a:stretch>
        </p:blipFill>
        <p:spPr bwMode="auto">
          <a:xfrm>
            <a:off x="5364088" y="4293096"/>
            <a:ext cx="3486150" cy="232410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28992" cy="1008112"/>
          </a:xfrm>
        </p:spPr>
        <p:txBody>
          <a:bodyPr>
            <a:noAutofit/>
          </a:bodyPr>
          <a:lstStyle/>
          <a:p>
            <a:pPr lvl="0"/>
            <a:r>
              <a:rPr lang="ru-RU" sz="3000" b="1" dirty="0">
                <a:solidFill>
                  <a:schemeClr val="tx1"/>
                </a:solidFill>
              </a:rPr>
              <a:t>1. </a:t>
            </a:r>
            <a:r>
              <a:rPr lang="ru-RU" sz="3000" b="1" dirty="0" err="1">
                <a:solidFill>
                  <a:schemeClr val="tx1"/>
                </a:solidFill>
              </a:rPr>
              <a:t>Зараження</a:t>
            </a:r>
            <a:r>
              <a:rPr lang="ru-RU" sz="3000" b="1" dirty="0">
                <a:solidFill>
                  <a:schemeClr val="tx1"/>
                </a:solidFill>
              </a:rPr>
              <a:t> </a:t>
            </a:r>
            <a:r>
              <a:rPr lang="ru-RU" sz="3000" b="1" dirty="0" err="1">
                <a:solidFill>
                  <a:schemeClr val="tx1"/>
                </a:solidFill>
              </a:rPr>
              <a:t>вірусом</a:t>
            </a:r>
            <a:r>
              <a:rPr lang="ru-RU" sz="3000" b="1" dirty="0">
                <a:solidFill>
                  <a:schemeClr val="tx1"/>
                </a:solidFill>
              </a:rPr>
              <a:t> </a:t>
            </a:r>
            <a:r>
              <a:rPr lang="ru-RU" sz="3000" b="1" dirty="0" err="1">
                <a:solidFill>
                  <a:schemeClr val="tx1"/>
                </a:solidFill>
              </a:rPr>
              <a:t>імунодефіциту</a:t>
            </a:r>
            <a:r>
              <a:rPr lang="ru-RU" sz="3000" b="1" dirty="0">
                <a:solidFill>
                  <a:schemeClr val="tx1"/>
                </a:solidFill>
              </a:rPr>
              <a:t> </a:t>
            </a:r>
            <a:r>
              <a:rPr lang="ru-RU" sz="3000" b="1" dirty="0" err="1">
                <a:solidFill>
                  <a:schemeClr val="tx1"/>
                </a:solidFill>
              </a:rPr>
              <a:t>людини</a:t>
            </a:r>
            <a:r>
              <a:rPr lang="ru-RU" sz="3000" b="1" dirty="0">
                <a:solidFill>
                  <a:schemeClr val="tx1"/>
                </a:solidFill>
              </a:rPr>
              <a:t> </a:t>
            </a:r>
            <a:r>
              <a:rPr lang="ru-RU" sz="3000" b="1" dirty="0" err="1">
                <a:solidFill>
                  <a:schemeClr val="tx1"/>
                </a:solidFill>
              </a:rPr>
              <a:t>чи</a:t>
            </a:r>
            <a:r>
              <a:rPr lang="ru-RU" sz="3000" b="1" dirty="0">
                <a:solidFill>
                  <a:schemeClr val="tx1"/>
                </a:solidFill>
              </a:rPr>
              <a:t> </a:t>
            </a:r>
            <a:r>
              <a:rPr lang="ru-RU" sz="3000" b="1" dirty="0" err="1">
                <a:solidFill>
                  <a:schemeClr val="tx1"/>
                </a:solidFill>
              </a:rPr>
              <a:t>іншої</a:t>
            </a:r>
            <a:r>
              <a:rPr lang="ru-RU" sz="3000" b="1" dirty="0">
                <a:solidFill>
                  <a:schemeClr val="tx1"/>
                </a:solidFill>
              </a:rPr>
              <a:t> </a:t>
            </a:r>
            <a:r>
              <a:rPr lang="ru-RU" sz="3000" b="1" dirty="0" err="1">
                <a:solidFill>
                  <a:schemeClr val="tx1"/>
                </a:solidFill>
              </a:rPr>
              <a:t>невиліковної</a:t>
            </a:r>
            <a:r>
              <a:rPr lang="ru-RU" sz="3000" b="1" dirty="0">
                <a:solidFill>
                  <a:schemeClr val="tx1"/>
                </a:solidFill>
              </a:rPr>
              <a:t> </a:t>
            </a:r>
            <a:r>
              <a:rPr lang="ru-RU" sz="3000" b="1" dirty="0" err="1">
                <a:solidFill>
                  <a:schemeClr val="tx1"/>
                </a:solidFill>
              </a:rPr>
              <a:t>інфекційної</a:t>
            </a:r>
            <a:r>
              <a:rPr lang="ru-RU" sz="3000" b="1" dirty="0">
                <a:solidFill>
                  <a:schemeClr val="tx1"/>
                </a:solidFill>
              </a:rPr>
              <a:t> </a:t>
            </a:r>
            <a:r>
              <a:rPr lang="ru-RU" sz="3000" b="1" dirty="0" err="1">
                <a:solidFill>
                  <a:schemeClr val="tx1"/>
                </a:solidFill>
              </a:rPr>
              <a:t>хвороби</a:t>
            </a:r>
            <a:r>
              <a:rPr lang="ru-RU" sz="3000" b="1" dirty="0">
                <a:solidFill>
                  <a:schemeClr val="tx1"/>
                </a:solidFill>
              </a:rPr>
              <a:t> (ст. 130 КК</a:t>
            </a:r>
            <a:r>
              <a:rPr lang="en-US" sz="3000" b="1" dirty="0">
                <a:solidFill>
                  <a:schemeClr val="tx1"/>
                </a:solidFill>
              </a:rPr>
              <a:t>)</a:t>
            </a:r>
            <a:r>
              <a:rPr lang="ru-RU" sz="3000" b="1" dirty="0">
                <a:solidFill>
                  <a:schemeClr val="tx1"/>
                </a:solidFill>
              </a:rPr>
              <a:t> </a:t>
            </a:r>
            <a:endParaRPr lang="ru-RU" sz="3000" dirty="0">
              <a:solidFill>
                <a:schemeClr val="tx1"/>
              </a:solidFill>
            </a:endParaRPr>
          </a:p>
        </p:txBody>
      </p:sp>
      <p:sp>
        <p:nvSpPr>
          <p:cNvPr id="3" name="Содержимое 2"/>
          <p:cNvSpPr>
            <a:spLocks noGrp="1"/>
          </p:cNvSpPr>
          <p:nvPr>
            <p:ph sz="quarter" idx="1"/>
          </p:nvPr>
        </p:nvSpPr>
        <p:spPr>
          <a:xfrm>
            <a:off x="107504" y="1052736"/>
            <a:ext cx="8784976" cy="5544616"/>
          </a:xfrm>
        </p:spPr>
        <p:txBody>
          <a:bodyPr>
            <a:normAutofit fontScale="85000" lnSpcReduction="20000"/>
          </a:bodyPr>
          <a:lstStyle/>
          <a:p>
            <a:pPr marL="0" indent="268288">
              <a:buNone/>
            </a:pPr>
            <a:r>
              <a:rPr lang="uk-UA" i="1" dirty="0"/>
              <a:t>1. Свідоме поставлення іншої особи в небезпеку зараження вірусом імунодефіциту людини чи іншої невиліковної інфекційної хвороби, що є небезпечною для життя людини, -</a:t>
            </a:r>
          </a:p>
          <a:p>
            <a:pPr marL="0" indent="268288">
              <a:buNone/>
            </a:pPr>
            <a:r>
              <a:rPr lang="uk-UA" i="1" dirty="0"/>
              <a:t>карається арештом на строк до трьох місяців або обмеженням волі на строк до п'яти років, або позбавленням волі на строк до трьох років.</a:t>
            </a:r>
          </a:p>
          <a:p>
            <a:pPr marL="0" indent="268288">
              <a:buNone/>
            </a:pPr>
            <a:r>
              <a:rPr lang="uk-UA" i="1" dirty="0"/>
              <a:t>2. Зараження іншої особи вірусом імунодефіциту людини чи іншої невиліковної інфекційної хвороби особою, яка знала про те, що вона є носієм цього вірусу, -</a:t>
            </a:r>
          </a:p>
          <a:p>
            <a:pPr marL="0" indent="268288">
              <a:buNone/>
            </a:pPr>
            <a:r>
              <a:rPr lang="uk-UA" i="1" dirty="0"/>
              <a:t>карається позбавленням волі на строк від двох до п'яти років.</a:t>
            </a:r>
          </a:p>
          <a:p>
            <a:pPr marL="0" indent="268288">
              <a:buNone/>
            </a:pPr>
            <a:r>
              <a:rPr lang="uk-UA" i="1" dirty="0"/>
              <a:t>3. Дії, передбачені частиною другою цієї статті, вчинені щодо двох чи більше осіб або неповнолітнього, -</a:t>
            </a:r>
          </a:p>
          <a:p>
            <a:pPr marL="0" indent="268288">
              <a:buNone/>
            </a:pPr>
            <a:r>
              <a:rPr lang="uk-UA" i="1" dirty="0"/>
              <a:t>караються позбавленням волі на строк від трьох до восьми років.</a:t>
            </a:r>
          </a:p>
          <a:p>
            <a:pPr marL="0" indent="268288">
              <a:buNone/>
            </a:pPr>
            <a:r>
              <a:rPr lang="uk-UA" i="1" dirty="0"/>
              <a:t>4. Умисне зараження іншої особи вірусом імунодефіциту людини чи іншої невиліковної інфекційної хвороби, що є небезпечною для життя людини, -</a:t>
            </a:r>
          </a:p>
          <a:p>
            <a:pPr marL="0" indent="268288">
              <a:buNone/>
            </a:pPr>
            <a:r>
              <a:rPr lang="uk-UA" i="1" dirty="0"/>
              <a:t>карається позбавленням волі на строк від п'яти до десяти років</a:t>
            </a:r>
            <a:r>
              <a:rPr lang="ru-RU" i="1" dirty="0"/>
              <a:t>.</a:t>
            </a:r>
          </a:p>
          <a:p>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435280" cy="706090"/>
          </a:xfrm>
        </p:spPr>
        <p:txBody>
          <a:bodyPr>
            <a:normAutofit/>
          </a:bodyPr>
          <a:lstStyle/>
          <a:p>
            <a:r>
              <a:rPr lang="ru-RU" sz="3600" b="1" dirty="0" err="1">
                <a:solidFill>
                  <a:schemeClr val="tx1"/>
                </a:solidFill>
              </a:rPr>
              <a:t>Кваліфіковані</a:t>
            </a:r>
            <a:r>
              <a:rPr lang="ru-RU" sz="3600" b="1" dirty="0">
                <a:solidFill>
                  <a:schemeClr val="tx1"/>
                </a:solidFill>
              </a:rPr>
              <a:t> </a:t>
            </a:r>
            <a:r>
              <a:rPr lang="ru-RU" sz="3600" b="1" dirty="0" err="1">
                <a:solidFill>
                  <a:schemeClr val="tx1"/>
                </a:solidFill>
              </a:rPr>
              <a:t>види</a:t>
            </a:r>
            <a:r>
              <a:rPr lang="ru-RU" sz="3600" b="1" dirty="0">
                <a:solidFill>
                  <a:schemeClr val="tx1"/>
                </a:solidFill>
              </a:rPr>
              <a:t> </a:t>
            </a:r>
            <a:r>
              <a:rPr lang="ru-RU" sz="3600" b="1" dirty="0" err="1">
                <a:solidFill>
                  <a:schemeClr val="tx1"/>
                </a:solidFill>
              </a:rPr>
              <a:t>злочину</a:t>
            </a:r>
            <a:endParaRPr lang="ru-RU" sz="3600" b="1" dirty="0">
              <a:solidFill>
                <a:schemeClr val="tx1"/>
              </a:solidFill>
            </a:endParaRPr>
          </a:p>
        </p:txBody>
      </p:sp>
      <p:sp>
        <p:nvSpPr>
          <p:cNvPr id="3" name="Содержимое 2"/>
          <p:cNvSpPr>
            <a:spLocks noGrp="1"/>
          </p:cNvSpPr>
          <p:nvPr>
            <p:ph sz="quarter" idx="1"/>
          </p:nvPr>
        </p:nvSpPr>
        <p:spPr>
          <a:xfrm>
            <a:off x="251520" y="1196752"/>
            <a:ext cx="8435280" cy="4823048"/>
          </a:xfrm>
        </p:spPr>
        <p:style>
          <a:lnRef idx="1">
            <a:schemeClr val="accent1"/>
          </a:lnRef>
          <a:fillRef idx="2">
            <a:schemeClr val="accent1"/>
          </a:fillRef>
          <a:effectRef idx="1">
            <a:schemeClr val="accent1"/>
          </a:effectRef>
          <a:fontRef idx="minor">
            <a:schemeClr val="dk1"/>
          </a:fontRef>
        </p:style>
        <p:txBody>
          <a:bodyPr>
            <a:normAutofit/>
          </a:bodyPr>
          <a:lstStyle/>
          <a:p>
            <a:r>
              <a:rPr lang="ru-RU" sz="3200" dirty="0" err="1"/>
              <a:t>Залишення</a:t>
            </a:r>
            <a:r>
              <a:rPr lang="ru-RU" sz="3200" dirty="0"/>
              <a:t> </a:t>
            </a:r>
            <a:r>
              <a:rPr lang="ru-RU" sz="3200" dirty="0" err="1"/>
              <a:t>матір’ю</a:t>
            </a:r>
            <a:r>
              <a:rPr lang="ru-RU" sz="3200" dirty="0"/>
              <a:t> без </a:t>
            </a:r>
            <a:r>
              <a:rPr lang="ru-RU" sz="3200" dirty="0" err="1"/>
              <a:t>допомоги</a:t>
            </a:r>
            <a:r>
              <a:rPr lang="ru-RU" sz="3200" dirty="0"/>
              <a:t> </a:t>
            </a:r>
            <a:r>
              <a:rPr lang="ru-RU" sz="3200" dirty="0" err="1"/>
              <a:t>своєї</a:t>
            </a:r>
            <a:r>
              <a:rPr lang="ru-RU" sz="3200" dirty="0"/>
              <a:t> </a:t>
            </a:r>
            <a:r>
              <a:rPr lang="ru-RU" sz="3200" dirty="0" err="1"/>
              <a:t>новонародженої</a:t>
            </a:r>
            <a:r>
              <a:rPr lang="ru-RU" sz="3200" dirty="0"/>
              <a:t> </a:t>
            </a:r>
            <a:r>
              <a:rPr lang="ru-RU" sz="3200" dirty="0" err="1"/>
              <a:t>дитини</a:t>
            </a:r>
            <a:r>
              <a:rPr lang="ru-RU" sz="3200" dirty="0"/>
              <a:t>, </a:t>
            </a:r>
            <a:r>
              <a:rPr lang="ru-RU" sz="3200" dirty="0" err="1"/>
              <a:t>якщо</a:t>
            </a:r>
            <a:r>
              <a:rPr lang="ru-RU" sz="3200" dirty="0"/>
              <a:t> </a:t>
            </a:r>
            <a:r>
              <a:rPr lang="ru-RU" sz="3200" dirty="0" err="1"/>
              <a:t>матір</a:t>
            </a:r>
            <a:r>
              <a:rPr lang="ru-RU" sz="3200" dirty="0"/>
              <a:t> не </a:t>
            </a:r>
            <a:r>
              <a:rPr lang="ru-RU" sz="3200" dirty="0" err="1"/>
              <a:t>перебувала</a:t>
            </a:r>
            <a:r>
              <a:rPr lang="ru-RU" sz="3200" dirty="0"/>
              <a:t> в </a:t>
            </a:r>
            <a:r>
              <a:rPr lang="ru-RU" sz="3200" dirty="0" err="1"/>
              <a:t>обумовленому</a:t>
            </a:r>
            <a:r>
              <a:rPr lang="ru-RU" sz="3200" dirty="0"/>
              <a:t> пологами </a:t>
            </a:r>
            <a:r>
              <a:rPr lang="ru-RU" sz="3200" dirty="0" err="1"/>
              <a:t>стані</a:t>
            </a:r>
            <a:r>
              <a:rPr lang="ru-RU" sz="3200" dirty="0"/>
              <a:t> (ч. 2 ст. 135 КК) </a:t>
            </a:r>
          </a:p>
          <a:p>
            <a:r>
              <a:rPr lang="ru-RU" sz="3200" dirty="0"/>
              <a:t>Ч. 3 </a:t>
            </a:r>
            <a:r>
              <a:rPr lang="ru-RU" sz="3200" dirty="0" err="1"/>
              <a:t>цієї</a:t>
            </a:r>
            <a:r>
              <a:rPr lang="ru-RU" sz="3200" dirty="0"/>
              <a:t> </a:t>
            </a:r>
            <a:r>
              <a:rPr lang="ru-RU" sz="3200" dirty="0" err="1"/>
              <a:t>статті</a:t>
            </a:r>
            <a:r>
              <a:rPr lang="ru-RU" sz="3200" dirty="0"/>
              <a:t> </a:t>
            </a:r>
            <a:r>
              <a:rPr lang="ru-RU" sz="3200" dirty="0" err="1"/>
              <a:t>передбачає</a:t>
            </a:r>
            <a:r>
              <a:rPr lang="ru-RU" sz="3200" dirty="0"/>
              <a:t> </a:t>
            </a:r>
            <a:r>
              <a:rPr lang="ru-RU" sz="3200" dirty="0" err="1"/>
              <a:t>відповідальність</a:t>
            </a:r>
            <a:r>
              <a:rPr lang="ru-RU" sz="3200" dirty="0"/>
              <a:t> у </a:t>
            </a:r>
            <a:r>
              <a:rPr lang="ru-RU" sz="3200" dirty="0" err="1"/>
              <a:t>разі</a:t>
            </a:r>
            <a:r>
              <a:rPr lang="ru-RU" sz="3200" dirty="0"/>
              <a:t> </a:t>
            </a:r>
            <a:r>
              <a:rPr lang="ru-RU" sz="3200" dirty="0" err="1"/>
              <a:t>настання</a:t>
            </a:r>
            <a:r>
              <a:rPr lang="ru-RU" sz="3200" dirty="0"/>
              <a:t> </a:t>
            </a:r>
            <a:r>
              <a:rPr lang="ru-RU" sz="3200" dirty="0" err="1"/>
              <a:t>смерті</a:t>
            </a:r>
            <a:r>
              <a:rPr lang="ru-RU" sz="3200" dirty="0"/>
              <a:t> </a:t>
            </a:r>
            <a:r>
              <a:rPr lang="ru-RU" sz="3200" dirty="0" err="1"/>
              <a:t>потерпілого</a:t>
            </a:r>
            <a:r>
              <a:rPr lang="ru-RU" sz="3200" dirty="0"/>
              <a:t> </a:t>
            </a:r>
            <a:r>
              <a:rPr lang="ru-RU" sz="3200" dirty="0" err="1"/>
              <a:t>або</a:t>
            </a:r>
            <a:r>
              <a:rPr lang="ru-RU" sz="3200" dirty="0"/>
              <a:t> </a:t>
            </a:r>
            <a:r>
              <a:rPr lang="ru-RU" sz="3200" dirty="0" err="1"/>
              <a:t>інших</a:t>
            </a:r>
            <a:r>
              <a:rPr lang="ru-RU" sz="3200" dirty="0"/>
              <a:t> тяжких </a:t>
            </a:r>
            <a:r>
              <a:rPr lang="ru-RU" sz="3200" dirty="0" err="1"/>
              <a:t>наслідків</a:t>
            </a:r>
            <a:r>
              <a:rPr lang="ru-RU" sz="3200" dirty="0"/>
              <a:t> – </a:t>
            </a:r>
            <a:r>
              <a:rPr lang="ru-RU" sz="3200" dirty="0" err="1"/>
              <a:t>заподіяння</a:t>
            </a:r>
            <a:r>
              <a:rPr lang="ru-RU" sz="3200" dirty="0"/>
              <a:t> </a:t>
            </a:r>
            <a:r>
              <a:rPr lang="ru-RU" sz="3200" dirty="0" err="1"/>
              <a:t>тяжких</a:t>
            </a:r>
            <a:r>
              <a:rPr lang="ru-RU" sz="3200" dirty="0"/>
              <a:t> </a:t>
            </a:r>
            <a:r>
              <a:rPr lang="ru-RU" sz="3200" dirty="0" err="1"/>
              <a:t>або</a:t>
            </a:r>
            <a:r>
              <a:rPr lang="ru-RU" sz="3200" dirty="0"/>
              <a:t> </a:t>
            </a:r>
            <a:r>
              <a:rPr lang="ru-RU" sz="3200" dirty="0" err="1"/>
              <a:t>середньої</a:t>
            </a:r>
            <a:r>
              <a:rPr lang="ru-RU" sz="3200" dirty="0"/>
              <a:t> </a:t>
            </a:r>
            <a:r>
              <a:rPr lang="ru-RU" sz="3200" dirty="0" err="1"/>
              <a:t>тяжкості</a:t>
            </a:r>
            <a:r>
              <a:rPr lang="ru-RU" sz="3200" dirty="0"/>
              <a:t> </a:t>
            </a:r>
            <a:r>
              <a:rPr lang="ru-RU" sz="3200" dirty="0" err="1"/>
              <a:t>тілесних</a:t>
            </a:r>
            <a:r>
              <a:rPr lang="ru-RU" sz="3200" dirty="0"/>
              <a:t> </a:t>
            </a:r>
            <a:r>
              <a:rPr lang="ru-RU" sz="3200" dirty="0" err="1"/>
              <a:t>ушкоджень</a:t>
            </a:r>
            <a:endParaRPr lang="ru-RU" sz="3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784976" cy="706090"/>
          </a:xfrm>
        </p:spPr>
        <p:txBody>
          <a:bodyPr>
            <a:normAutofit fontScale="90000"/>
          </a:bodyPr>
          <a:lstStyle/>
          <a:p>
            <a:r>
              <a:rPr lang="ru-RU" b="1" dirty="0" err="1">
                <a:solidFill>
                  <a:schemeClr val="tx1"/>
                </a:solidFill>
              </a:rPr>
              <a:t>Суб’єкт</a:t>
            </a:r>
            <a:r>
              <a:rPr lang="ru-RU" dirty="0">
                <a:solidFill>
                  <a:schemeClr val="tx1"/>
                </a:solidFill>
              </a:rPr>
              <a:t> - </a:t>
            </a:r>
            <a:r>
              <a:rPr lang="ru-RU" dirty="0" err="1">
                <a:solidFill>
                  <a:schemeClr val="tx1"/>
                </a:solidFill>
              </a:rPr>
              <a:t>осудна</a:t>
            </a:r>
            <a:r>
              <a:rPr lang="ru-RU" dirty="0">
                <a:solidFill>
                  <a:schemeClr val="tx1"/>
                </a:solidFill>
              </a:rPr>
              <a:t> особа, яка </a:t>
            </a:r>
            <a:r>
              <a:rPr lang="ru-RU" dirty="0" err="1">
                <a:solidFill>
                  <a:schemeClr val="tx1"/>
                </a:solidFill>
              </a:rPr>
              <a:t>досягла</a:t>
            </a:r>
            <a:r>
              <a:rPr lang="ru-RU" dirty="0">
                <a:solidFill>
                  <a:schemeClr val="tx1"/>
                </a:solidFill>
              </a:rPr>
              <a:t> 16 </a:t>
            </a:r>
            <a:r>
              <a:rPr lang="ru-RU" dirty="0" err="1">
                <a:solidFill>
                  <a:schemeClr val="tx1"/>
                </a:solidFill>
              </a:rPr>
              <a:t>років</a:t>
            </a:r>
            <a:endParaRPr lang="ru-RU" dirty="0">
              <a:solidFill>
                <a:schemeClr val="tx1"/>
              </a:solidFill>
            </a:endParaRPr>
          </a:p>
        </p:txBody>
      </p:sp>
      <p:sp>
        <p:nvSpPr>
          <p:cNvPr id="3" name="Содержимое 2"/>
          <p:cNvSpPr>
            <a:spLocks noGrp="1"/>
          </p:cNvSpPr>
          <p:nvPr>
            <p:ph sz="quarter" idx="1"/>
          </p:nvPr>
        </p:nvSpPr>
        <p:spPr>
          <a:xfrm>
            <a:off x="251520" y="1196752"/>
            <a:ext cx="8640960" cy="2232248"/>
          </a:xfrm>
        </p:spPr>
        <p:txBody>
          <a:bodyPr/>
          <a:lstStyle/>
          <a:p>
            <a:r>
              <a:rPr lang="ru-RU" dirty="0"/>
              <a:t>особ, </a:t>
            </a:r>
            <a:r>
              <a:rPr lang="ru-RU" dirty="0" err="1"/>
              <a:t>які</a:t>
            </a:r>
            <a:r>
              <a:rPr lang="ru-RU" dirty="0"/>
              <a:t> </a:t>
            </a:r>
            <a:r>
              <a:rPr lang="ru-RU" dirty="0" err="1"/>
              <a:t>зобов’язані</a:t>
            </a:r>
            <a:r>
              <a:rPr lang="ru-RU" dirty="0"/>
              <a:t> </a:t>
            </a:r>
            <a:r>
              <a:rPr lang="ru-RU" dirty="0" err="1"/>
              <a:t>були</a:t>
            </a:r>
            <a:r>
              <a:rPr lang="ru-RU" dirty="0"/>
              <a:t> </a:t>
            </a:r>
            <a:r>
              <a:rPr lang="ru-RU" dirty="0" err="1"/>
              <a:t>піклуватися</a:t>
            </a:r>
            <a:r>
              <a:rPr lang="ru-RU" dirty="0"/>
              <a:t> про </a:t>
            </a:r>
            <a:r>
              <a:rPr lang="ru-RU" dirty="0" err="1"/>
              <a:t>осіб</a:t>
            </a:r>
            <a:r>
              <a:rPr lang="ru-RU" dirty="0"/>
              <a:t>, </a:t>
            </a:r>
            <a:r>
              <a:rPr lang="ru-RU" dirty="0" err="1"/>
              <a:t>що</a:t>
            </a:r>
            <a:r>
              <a:rPr lang="ru-RU" dirty="0"/>
              <a:t> </a:t>
            </a:r>
            <a:r>
              <a:rPr lang="ru-RU" dirty="0" err="1"/>
              <a:t>перебувають</a:t>
            </a:r>
            <a:r>
              <a:rPr lang="ru-RU" dirty="0"/>
              <a:t> в </a:t>
            </a:r>
            <a:r>
              <a:rPr lang="ru-RU" dirty="0" err="1"/>
              <a:t>небезпечному</a:t>
            </a:r>
            <a:r>
              <a:rPr lang="ru-RU" dirty="0"/>
              <a:t> для </a:t>
            </a:r>
            <a:r>
              <a:rPr lang="ru-RU" dirty="0" err="1"/>
              <a:t>життя</a:t>
            </a:r>
            <a:r>
              <a:rPr lang="ru-RU" dirty="0"/>
              <a:t> </a:t>
            </a:r>
            <a:r>
              <a:rPr lang="ru-RU" dirty="0" err="1"/>
              <a:t>становищі</a:t>
            </a:r>
            <a:r>
              <a:rPr lang="ru-RU" dirty="0"/>
              <a:t>;</a:t>
            </a:r>
          </a:p>
          <a:p>
            <a:r>
              <a:rPr lang="ru-RU" dirty="0" err="1"/>
              <a:t>які</a:t>
            </a:r>
            <a:r>
              <a:rPr lang="ru-RU" dirty="0"/>
              <a:t> </a:t>
            </a:r>
            <a:r>
              <a:rPr lang="ru-RU" dirty="0" err="1"/>
              <a:t>самі</a:t>
            </a:r>
            <a:r>
              <a:rPr lang="ru-RU" dirty="0"/>
              <a:t> поставили </a:t>
            </a:r>
            <a:r>
              <a:rPr lang="ru-RU" dirty="0" err="1"/>
              <a:t>потерпілого</a:t>
            </a:r>
            <a:r>
              <a:rPr lang="ru-RU" dirty="0"/>
              <a:t> в </a:t>
            </a:r>
            <a:r>
              <a:rPr lang="ru-RU" dirty="0" err="1"/>
              <a:t>небезпечний</a:t>
            </a:r>
            <a:r>
              <a:rPr lang="ru-RU" dirty="0"/>
              <a:t> для </a:t>
            </a:r>
            <a:r>
              <a:rPr lang="ru-RU" dirty="0" err="1"/>
              <a:t>життя</a:t>
            </a:r>
            <a:r>
              <a:rPr lang="ru-RU" dirty="0"/>
              <a:t> стан; </a:t>
            </a:r>
          </a:p>
          <a:p>
            <a:r>
              <a:rPr lang="ru-RU" dirty="0" err="1"/>
              <a:t>матір</a:t>
            </a:r>
            <a:r>
              <a:rPr lang="ru-RU" dirty="0"/>
              <a:t> </a:t>
            </a:r>
            <a:r>
              <a:rPr lang="ru-RU" dirty="0" err="1"/>
              <a:t>новонародженої</a:t>
            </a:r>
            <a:r>
              <a:rPr lang="ru-RU" dirty="0"/>
              <a:t> </a:t>
            </a:r>
            <a:r>
              <a:rPr lang="ru-RU" dirty="0" err="1"/>
              <a:t>дитини</a:t>
            </a:r>
            <a:endParaRPr lang="ru-RU" dirty="0"/>
          </a:p>
        </p:txBody>
      </p:sp>
      <p:pic>
        <p:nvPicPr>
          <p:cNvPr id="44034" name="Picture 2" descr="C:\Users\lenvo\Desktop\281623w540zc0.jpg"/>
          <p:cNvPicPr>
            <a:picLocks noChangeAspect="1" noChangeArrowheads="1"/>
          </p:cNvPicPr>
          <p:nvPr/>
        </p:nvPicPr>
        <p:blipFill>
          <a:blip r:embed="rId2" cstate="print"/>
          <a:srcRect/>
          <a:stretch>
            <a:fillRect/>
          </a:stretch>
        </p:blipFill>
        <p:spPr bwMode="auto">
          <a:xfrm>
            <a:off x="5580112" y="2708920"/>
            <a:ext cx="3214653" cy="2410990"/>
          </a:xfrm>
          <a:prstGeom prst="rect">
            <a:avLst/>
          </a:prstGeom>
          <a:noFill/>
        </p:spPr>
      </p:pic>
      <p:pic>
        <p:nvPicPr>
          <p:cNvPr id="44035" name="Picture 3" descr="C:\Users\lenvo\Desktop\lori-0004005939-bigwww.jpg"/>
          <p:cNvPicPr>
            <a:picLocks noChangeAspect="1" noChangeArrowheads="1"/>
          </p:cNvPicPr>
          <p:nvPr/>
        </p:nvPicPr>
        <p:blipFill>
          <a:blip r:embed="rId3" cstate="print"/>
          <a:srcRect/>
          <a:stretch>
            <a:fillRect/>
          </a:stretch>
        </p:blipFill>
        <p:spPr bwMode="auto">
          <a:xfrm>
            <a:off x="3131840" y="3645024"/>
            <a:ext cx="3217425" cy="2010891"/>
          </a:xfrm>
          <a:prstGeom prst="rect">
            <a:avLst/>
          </a:prstGeom>
          <a:noFill/>
        </p:spPr>
      </p:pic>
      <p:pic>
        <p:nvPicPr>
          <p:cNvPr id="44036" name="Picture 4" descr="C:\Users\lenvo\Desktop\wpid-DSC00216_novjyy_razmer_first_foto.jpg"/>
          <p:cNvPicPr>
            <a:picLocks noChangeAspect="1" noChangeArrowheads="1"/>
          </p:cNvPicPr>
          <p:nvPr/>
        </p:nvPicPr>
        <p:blipFill>
          <a:blip r:embed="rId4" cstate="print"/>
          <a:srcRect/>
          <a:stretch>
            <a:fillRect/>
          </a:stretch>
        </p:blipFill>
        <p:spPr bwMode="auto">
          <a:xfrm>
            <a:off x="323528" y="4149080"/>
            <a:ext cx="3245867" cy="2163911"/>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12968" cy="1728192"/>
          </a:xfrm>
        </p:spPr>
        <p:txBody>
          <a:bodyPr>
            <a:normAutofit fontScale="90000"/>
          </a:bodyPr>
          <a:lstStyle/>
          <a:p>
            <a:r>
              <a:rPr lang="ru-RU" b="1" dirty="0">
                <a:solidFill>
                  <a:schemeClr val="tx1"/>
                </a:solidFill>
              </a:rPr>
              <a:t>7. </a:t>
            </a:r>
            <a:r>
              <a:rPr lang="ru-RU" b="1" dirty="0" err="1">
                <a:solidFill>
                  <a:schemeClr val="tx1"/>
                </a:solidFill>
              </a:rPr>
              <a:t>Ненадання</a:t>
            </a:r>
            <a:r>
              <a:rPr lang="ru-RU" b="1" dirty="0">
                <a:solidFill>
                  <a:schemeClr val="tx1"/>
                </a:solidFill>
              </a:rPr>
              <a:t> </a:t>
            </a:r>
            <a:r>
              <a:rPr lang="ru-RU" b="1" dirty="0" err="1">
                <a:solidFill>
                  <a:schemeClr val="tx1"/>
                </a:solidFill>
              </a:rPr>
              <a:t>допомоги</a:t>
            </a:r>
            <a:r>
              <a:rPr lang="ru-RU" b="1" dirty="0">
                <a:solidFill>
                  <a:schemeClr val="tx1"/>
                </a:solidFill>
              </a:rPr>
              <a:t> </a:t>
            </a:r>
            <a:r>
              <a:rPr lang="ru-RU" b="1" dirty="0" err="1">
                <a:solidFill>
                  <a:schemeClr val="tx1"/>
                </a:solidFill>
              </a:rPr>
              <a:t>особі</a:t>
            </a:r>
            <a:r>
              <a:rPr lang="ru-RU" b="1" dirty="0">
                <a:solidFill>
                  <a:schemeClr val="tx1"/>
                </a:solidFill>
              </a:rPr>
              <a:t>, яка </a:t>
            </a:r>
            <a:r>
              <a:rPr lang="ru-RU" b="1" dirty="0" err="1">
                <a:solidFill>
                  <a:schemeClr val="tx1"/>
                </a:solidFill>
              </a:rPr>
              <a:t>перебуває</a:t>
            </a:r>
            <a:r>
              <a:rPr lang="ru-RU" b="1" dirty="0">
                <a:solidFill>
                  <a:schemeClr val="tx1"/>
                </a:solidFill>
              </a:rPr>
              <a:t> в </a:t>
            </a:r>
            <a:r>
              <a:rPr lang="ru-RU" b="1" dirty="0" err="1">
                <a:solidFill>
                  <a:schemeClr val="tx1"/>
                </a:solidFill>
              </a:rPr>
              <a:t>небезпечному</a:t>
            </a:r>
            <a:r>
              <a:rPr lang="ru-RU" b="1" dirty="0">
                <a:solidFill>
                  <a:schemeClr val="tx1"/>
                </a:solidFill>
              </a:rPr>
              <a:t> для </a:t>
            </a:r>
            <a:r>
              <a:rPr lang="ru-RU" b="1" dirty="0" err="1">
                <a:solidFill>
                  <a:schemeClr val="tx1"/>
                </a:solidFill>
              </a:rPr>
              <a:t>життя</a:t>
            </a:r>
            <a:r>
              <a:rPr lang="ru-RU" b="1" dirty="0">
                <a:solidFill>
                  <a:schemeClr val="tx1"/>
                </a:solidFill>
              </a:rPr>
              <a:t> </a:t>
            </a:r>
            <a:r>
              <a:rPr lang="ru-RU" b="1" dirty="0" err="1">
                <a:solidFill>
                  <a:schemeClr val="tx1"/>
                </a:solidFill>
              </a:rPr>
              <a:t>стані</a:t>
            </a:r>
            <a:r>
              <a:rPr lang="uk-UA" b="1" dirty="0">
                <a:solidFill>
                  <a:schemeClr val="tx1"/>
                </a:solidFill>
              </a:rPr>
              <a:t> (ст. 136 КК України)</a:t>
            </a:r>
            <a:endParaRPr lang="ru-RU" b="1" dirty="0">
              <a:solidFill>
                <a:schemeClr val="tx1"/>
              </a:solidFill>
            </a:endParaRPr>
          </a:p>
        </p:txBody>
      </p:sp>
      <p:sp>
        <p:nvSpPr>
          <p:cNvPr id="3" name="Содержимое 2"/>
          <p:cNvSpPr>
            <a:spLocks noGrp="1"/>
          </p:cNvSpPr>
          <p:nvPr>
            <p:ph sz="quarter" idx="1"/>
          </p:nvPr>
        </p:nvSpPr>
        <p:spPr>
          <a:xfrm>
            <a:off x="251520" y="1844824"/>
            <a:ext cx="8712968" cy="4680520"/>
          </a:xfrm>
        </p:spPr>
        <p:txBody>
          <a:bodyPr>
            <a:normAutofit fontScale="77500" lnSpcReduction="20000"/>
          </a:bodyPr>
          <a:lstStyle/>
          <a:p>
            <a:pPr marL="0" indent="268288">
              <a:buNone/>
            </a:pPr>
            <a:r>
              <a:rPr lang="ru-RU" i="1" dirty="0"/>
              <a:t>1. </a:t>
            </a:r>
            <a:r>
              <a:rPr lang="ru-RU" i="1" dirty="0" err="1"/>
              <a:t>Ненадання</a:t>
            </a:r>
            <a:r>
              <a:rPr lang="ru-RU" i="1" dirty="0"/>
              <a:t> </a:t>
            </a:r>
            <a:r>
              <a:rPr lang="ru-RU" i="1" dirty="0" err="1"/>
              <a:t>допомоги</a:t>
            </a:r>
            <a:r>
              <a:rPr lang="ru-RU" i="1" dirty="0"/>
              <a:t> </a:t>
            </a:r>
            <a:r>
              <a:rPr lang="ru-RU" i="1" dirty="0" err="1"/>
              <a:t>особі</a:t>
            </a:r>
            <a:r>
              <a:rPr lang="ru-RU" i="1" dirty="0"/>
              <a:t>, яка </a:t>
            </a:r>
            <a:r>
              <a:rPr lang="ru-RU" i="1" dirty="0" err="1"/>
              <a:t>перебуває</a:t>
            </a:r>
            <a:r>
              <a:rPr lang="ru-RU" i="1" dirty="0"/>
              <a:t> в </a:t>
            </a:r>
            <a:r>
              <a:rPr lang="ru-RU" i="1" dirty="0" err="1"/>
              <a:t>небезпечному</a:t>
            </a:r>
            <a:r>
              <a:rPr lang="ru-RU" i="1" dirty="0"/>
              <a:t> для </a:t>
            </a:r>
            <a:r>
              <a:rPr lang="ru-RU" i="1" dirty="0" err="1"/>
              <a:t>життя</a:t>
            </a:r>
            <a:r>
              <a:rPr lang="ru-RU" i="1" dirty="0"/>
              <a:t> </a:t>
            </a:r>
            <a:r>
              <a:rPr lang="ru-RU" i="1" dirty="0" err="1"/>
              <a:t>стані</a:t>
            </a:r>
            <a:r>
              <a:rPr lang="ru-RU" i="1" dirty="0"/>
              <a:t>, при </a:t>
            </a:r>
            <a:r>
              <a:rPr lang="ru-RU" i="1" dirty="0" err="1"/>
              <a:t>можливості</a:t>
            </a:r>
            <a:r>
              <a:rPr lang="ru-RU" i="1" dirty="0"/>
              <a:t> </a:t>
            </a:r>
            <a:r>
              <a:rPr lang="ru-RU" i="1" dirty="0" err="1"/>
              <a:t>надати</a:t>
            </a:r>
            <a:r>
              <a:rPr lang="ru-RU" i="1" dirty="0"/>
              <a:t> </a:t>
            </a:r>
            <a:r>
              <a:rPr lang="ru-RU" i="1" dirty="0" err="1"/>
              <a:t>таку</a:t>
            </a:r>
            <a:r>
              <a:rPr lang="ru-RU" i="1" dirty="0"/>
              <a:t> </a:t>
            </a:r>
            <a:r>
              <a:rPr lang="ru-RU" i="1" dirty="0" err="1"/>
              <a:t>допомогу</a:t>
            </a:r>
            <a:r>
              <a:rPr lang="ru-RU" i="1" dirty="0"/>
              <a:t> </a:t>
            </a:r>
            <a:r>
              <a:rPr lang="ru-RU" i="1" dirty="0" err="1"/>
              <a:t>або</a:t>
            </a:r>
            <a:r>
              <a:rPr lang="ru-RU" i="1" dirty="0"/>
              <a:t> </a:t>
            </a:r>
            <a:r>
              <a:rPr lang="ru-RU" i="1" dirty="0" err="1"/>
              <a:t>неповідомлення</a:t>
            </a:r>
            <a:r>
              <a:rPr lang="ru-RU" i="1" dirty="0"/>
              <a:t> про </a:t>
            </a:r>
            <a:r>
              <a:rPr lang="ru-RU" i="1" dirty="0" err="1"/>
              <a:t>такий</a:t>
            </a:r>
            <a:r>
              <a:rPr lang="ru-RU" i="1" dirty="0"/>
              <a:t> стан особи </a:t>
            </a:r>
            <a:r>
              <a:rPr lang="ru-RU" i="1" dirty="0" err="1"/>
              <a:t>належним</a:t>
            </a:r>
            <a:r>
              <a:rPr lang="ru-RU" i="1" dirty="0"/>
              <a:t> </a:t>
            </a:r>
            <a:r>
              <a:rPr lang="ru-RU" i="1" dirty="0" err="1"/>
              <a:t>установам</a:t>
            </a:r>
            <a:r>
              <a:rPr lang="ru-RU" i="1" dirty="0"/>
              <a:t> </a:t>
            </a:r>
            <a:r>
              <a:rPr lang="ru-RU" i="1" dirty="0" err="1"/>
              <a:t>чи</a:t>
            </a:r>
            <a:r>
              <a:rPr lang="ru-RU" i="1" dirty="0"/>
              <a:t> особам, </a:t>
            </a:r>
            <a:r>
              <a:rPr lang="ru-RU" i="1" dirty="0" err="1"/>
              <a:t>якщо</a:t>
            </a:r>
            <a:r>
              <a:rPr lang="ru-RU" i="1" dirty="0"/>
              <a:t> </a:t>
            </a:r>
            <a:r>
              <a:rPr lang="ru-RU" i="1" dirty="0" err="1"/>
              <a:t>це</a:t>
            </a:r>
            <a:r>
              <a:rPr lang="ru-RU" i="1" dirty="0"/>
              <a:t> </a:t>
            </a:r>
            <a:r>
              <a:rPr lang="ru-RU" i="1" dirty="0" err="1"/>
              <a:t>спричинило</a:t>
            </a:r>
            <a:r>
              <a:rPr lang="ru-RU" i="1" dirty="0"/>
              <a:t> </a:t>
            </a:r>
            <a:r>
              <a:rPr lang="ru-RU" i="1" dirty="0" err="1"/>
              <a:t>тяжкі</a:t>
            </a:r>
            <a:r>
              <a:rPr lang="ru-RU" i="1" dirty="0"/>
              <a:t> </a:t>
            </a:r>
            <a:r>
              <a:rPr lang="ru-RU" i="1" dirty="0" err="1"/>
              <a:t>тілесні</a:t>
            </a:r>
            <a:r>
              <a:rPr lang="ru-RU" i="1" dirty="0"/>
              <a:t> </a:t>
            </a:r>
            <a:r>
              <a:rPr lang="ru-RU" i="1" dirty="0" err="1"/>
              <a:t>ушкодження</a:t>
            </a:r>
            <a:r>
              <a:rPr lang="ru-RU" i="1" dirty="0"/>
              <a:t>, —</a:t>
            </a:r>
            <a:endParaRPr lang="ru-RU" dirty="0"/>
          </a:p>
          <a:p>
            <a:pPr marL="0" indent="268288">
              <a:buNone/>
            </a:pPr>
            <a:r>
              <a:rPr lang="ru-RU" i="1" dirty="0" err="1"/>
              <a:t>караються</a:t>
            </a:r>
            <a:r>
              <a:rPr lang="ru-RU" i="1" dirty="0"/>
              <a:t> штрафом від 200 до 500 НМДГ </a:t>
            </a:r>
            <a:r>
              <a:rPr lang="ru-RU" i="1" dirty="0" err="1"/>
              <a:t>або</a:t>
            </a:r>
            <a:r>
              <a:rPr lang="ru-RU" i="1" dirty="0"/>
              <a:t> </a:t>
            </a:r>
            <a:r>
              <a:rPr lang="ru-RU" i="1" dirty="0" err="1"/>
              <a:t>арештом</a:t>
            </a:r>
            <a:r>
              <a:rPr lang="ru-RU" i="1" dirty="0"/>
              <a:t> на строк до 6 </a:t>
            </a:r>
            <a:r>
              <a:rPr lang="ru-RU" i="1" dirty="0" err="1"/>
              <a:t>місяців</a:t>
            </a:r>
            <a:r>
              <a:rPr lang="ru-RU" i="1" dirty="0"/>
              <a:t>.</a:t>
            </a:r>
            <a:endParaRPr lang="ru-RU" dirty="0"/>
          </a:p>
          <a:p>
            <a:pPr marL="0" indent="268288">
              <a:buNone/>
            </a:pPr>
            <a:r>
              <a:rPr lang="ru-RU" i="1" dirty="0"/>
              <a:t>2. </a:t>
            </a:r>
            <a:r>
              <a:rPr lang="ru-RU" i="1" dirty="0" err="1"/>
              <a:t>Ненадання</a:t>
            </a:r>
            <a:r>
              <a:rPr lang="ru-RU" i="1" dirty="0"/>
              <a:t> </a:t>
            </a:r>
            <a:r>
              <a:rPr lang="ru-RU" i="1" dirty="0" err="1"/>
              <a:t>допомоги</a:t>
            </a:r>
            <a:r>
              <a:rPr lang="ru-RU" i="1" dirty="0"/>
              <a:t> </a:t>
            </a:r>
            <a:r>
              <a:rPr lang="ru-RU" i="1" dirty="0" err="1"/>
              <a:t>малолітньому</a:t>
            </a:r>
            <a:r>
              <a:rPr lang="ru-RU" i="1" dirty="0"/>
              <a:t>, </a:t>
            </a:r>
            <a:r>
              <a:rPr lang="ru-RU" i="1" dirty="0" err="1"/>
              <a:t>який</a:t>
            </a:r>
            <a:r>
              <a:rPr lang="ru-RU" i="1" dirty="0"/>
              <a:t> </a:t>
            </a:r>
            <a:r>
              <a:rPr lang="ru-RU" i="1" dirty="0" err="1"/>
              <a:t>завідомо</a:t>
            </a:r>
            <a:r>
              <a:rPr lang="ru-RU" i="1" dirty="0"/>
              <a:t> </a:t>
            </a:r>
            <a:r>
              <a:rPr lang="ru-RU" i="1" dirty="0" err="1"/>
              <a:t>перебуває</a:t>
            </a:r>
            <a:r>
              <a:rPr lang="ru-RU" i="1" dirty="0"/>
              <a:t> в </a:t>
            </a:r>
            <a:r>
              <a:rPr lang="ru-RU" i="1" dirty="0" err="1"/>
              <a:t>небезпечному</a:t>
            </a:r>
            <a:r>
              <a:rPr lang="ru-RU" i="1" dirty="0"/>
              <a:t> для </a:t>
            </a:r>
            <a:r>
              <a:rPr lang="ru-RU" i="1" dirty="0" err="1"/>
              <a:t>життя</a:t>
            </a:r>
            <a:r>
              <a:rPr lang="ru-RU" i="1" dirty="0"/>
              <a:t> </a:t>
            </a:r>
            <a:r>
              <a:rPr lang="ru-RU" i="1" dirty="0" err="1"/>
              <a:t>стані</a:t>
            </a:r>
            <a:r>
              <a:rPr lang="ru-RU" i="1" dirty="0"/>
              <a:t>, при </a:t>
            </a:r>
            <a:r>
              <a:rPr lang="ru-RU" i="1" dirty="0" err="1"/>
              <a:t>можливості</a:t>
            </a:r>
            <a:r>
              <a:rPr lang="ru-RU" i="1" dirty="0"/>
              <a:t> </a:t>
            </a:r>
            <a:r>
              <a:rPr lang="ru-RU" i="1" dirty="0" err="1"/>
              <a:t>надати</a:t>
            </a:r>
            <a:r>
              <a:rPr lang="ru-RU" i="1" dirty="0"/>
              <a:t> </a:t>
            </a:r>
            <a:r>
              <a:rPr lang="ru-RU" i="1" dirty="0" err="1"/>
              <a:t>таку</a:t>
            </a:r>
            <a:r>
              <a:rPr lang="ru-RU" i="1" dirty="0"/>
              <a:t> </a:t>
            </a:r>
            <a:r>
              <a:rPr lang="ru-RU" i="1" dirty="0" err="1"/>
              <a:t>допомогу</a:t>
            </a:r>
            <a:r>
              <a:rPr lang="ru-RU" i="1" dirty="0"/>
              <a:t> </a:t>
            </a:r>
            <a:r>
              <a:rPr lang="ru-RU" i="1" dirty="0" err="1"/>
              <a:t>або</a:t>
            </a:r>
            <a:r>
              <a:rPr lang="ru-RU" i="1" dirty="0"/>
              <a:t> </a:t>
            </a:r>
            <a:r>
              <a:rPr lang="ru-RU" i="1" dirty="0" err="1"/>
              <a:t>неповідомлення</a:t>
            </a:r>
            <a:r>
              <a:rPr lang="ru-RU" i="1" dirty="0"/>
              <a:t> про </a:t>
            </a:r>
            <a:r>
              <a:rPr lang="ru-RU" i="1" dirty="0" err="1"/>
              <a:t>такий</a:t>
            </a:r>
            <a:r>
              <a:rPr lang="ru-RU" i="1" dirty="0"/>
              <a:t> стан </a:t>
            </a:r>
            <a:r>
              <a:rPr lang="ru-RU" i="1" dirty="0" err="1"/>
              <a:t>дитини</a:t>
            </a:r>
            <a:r>
              <a:rPr lang="ru-RU" i="1" dirty="0"/>
              <a:t> </a:t>
            </a:r>
            <a:r>
              <a:rPr lang="ru-RU" i="1" dirty="0" err="1"/>
              <a:t>належним</a:t>
            </a:r>
            <a:r>
              <a:rPr lang="ru-RU" i="1" dirty="0"/>
              <a:t> </a:t>
            </a:r>
            <a:r>
              <a:rPr lang="ru-RU" i="1" dirty="0" err="1"/>
              <a:t>установам</a:t>
            </a:r>
            <a:r>
              <a:rPr lang="ru-RU" i="1" dirty="0"/>
              <a:t> </a:t>
            </a:r>
            <a:r>
              <a:rPr lang="ru-RU" i="1" dirty="0" err="1"/>
              <a:t>чи</a:t>
            </a:r>
            <a:r>
              <a:rPr lang="ru-RU" i="1" dirty="0"/>
              <a:t> особам —</a:t>
            </a:r>
            <a:endParaRPr lang="ru-RU" dirty="0"/>
          </a:p>
          <a:p>
            <a:pPr marL="0" indent="268288">
              <a:buNone/>
            </a:pPr>
            <a:r>
              <a:rPr lang="ru-RU" i="1" dirty="0" err="1"/>
              <a:t>караються</a:t>
            </a:r>
            <a:r>
              <a:rPr lang="ru-RU" i="1" dirty="0"/>
              <a:t> штрафом від 500 до 1000 НМДГ </a:t>
            </a:r>
            <a:r>
              <a:rPr lang="ru-RU" i="1" dirty="0" err="1"/>
              <a:t>або</a:t>
            </a:r>
            <a:r>
              <a:rPr lang="ru-RU" i="1" dirty="0"/>
              <a:t> </a:t>
            </a:r>
            <a:r>
              <a:rPr lang="ru-RU" i="1" dirty="0" err="1"/>
              <a:t>арештом</a:t>
            </a:r>
            <a:r>
              <a:rPr lang="ru-RU" i="1" dirty="0"/>
              <a:t> на строк до 6 </a:t>
            </a:r>
            <a:r>
              <a:rPr lang="ru-RU" i="1" dirty="0" err="1"/>
              <a:t>місяців</a:t>
            </a:r>
            <a:r>
              <a:rPr lang="ru-RU" i="1" dirty="0"/>
              <a:t>, </a:t>
            </a:r>
            <a:r>
              <a:rPr lang="ru-RU" i="1" dirty="0" err="1"/>
              <a:t>або</a:t>
            </a:r>
            <a:r>
              <a:rPr lang="ru-RU" i="1" dirty="0"/>
              <a:t> </a:t>
            </a:r>
            <a:r>
              <a:rPr lang="ru-RU" i="1" dirty="0" err="1"/>
              <a:t>обмеженням</a:t>
            </a:r>
            <a:r>
              <a:rPr lang="ru-RU" i="1" dirty="0"/>
              <a:t> </a:t>
            </a:r>
            <a:r>
              <a:rPr lang="ru-RU" i="1" dirty="0" err="1"/>
              <a:t>волі</a:t>
            </a:r>
            <a:r>
              <a:rPr lang="ru-RU" i="1" dirty="0"/>
              <a:t> на строк до 3 </a:t>
            </a:r>
            <a:r>
              <a:rPr lang="ru-RU" i="1" dirty="0" err="1"/>
              <a:t>років</a:t>
            </a:r>
            <a:r>
              <a:rPr lang="ru-RU" i="1" dirty="0"/>
              <a:t>.</a:t>
            </a:r>
            <a:endParaRPr lang="ru-RU" dirty="0"/>
          </a:p>
          <a:p>
            <a:pPr marL="0" indent="268288">
              <a:buNone/>
            </a:pPr>
            <a:r>
              <a:rPr lang="ru-RU" i="1" dirty="0"/>
              <a:t>3. </a:t>
            </a:r>
            <a:r>
              <a:rPr lang="ru-RU" i="1" dirty="0" err="1"/>
              <a:t>Діяння</a:t>
            </a:r>
            <a:r>
              <a:rPr lang="ru-RU" i="1" dirty="0"/>
              <a:t>, </a:t>
            </a:r>
            <a:r>
              <a:rPr lang="ru-RU" i="1" dirty="0" err="1"/>
              <a:t>передбачені</a:t>
            </a:r>
            <a:r>
              <a:rPr lang="ru-RU" i="1" dirty="0"/>
              <a:t> </a:t>
            </a:r>
            <a:r>
              <a:rPr lang="ru-RU" i="1" dirty="0" err="1"/>
              <a:t>частинами</a:t>
            </a:r>
            <a:r>
              <a:rPr lang="ru-RU" i="1" dirty="0"/>
              <a:t> 1 </a:t>
            </a:r>
            <a:r>
              <a:rPr lang="ru-RU" i="1" dirty="0" err="1"/>
              <a:t>або</a:t>
            </a:r>
            <a:r>
              <a:rPr lang="ru-RU" i="1" dirty="0"/>
              <a:t> 2 </a:t>
            </a:r>
            <a:r>
              <a:rPr lang="ru-RU" i="1" dirty="0" err="1"/>
              <a:t>цієї</a:t>
            </a:r>
            <a:r>
              <a:rPr lang="ru-RU" i="1" dirty="0"/>
              <a:t> </a:t>
            </a:r>
            <a:r>
              <a:rPr lang="ru-RU" i="1" dirty="0" err="1"/>
              <a:t>статті</a:t>
            </a:r>
            <a:r>
              <a:rPr lang="ru-RU" i="1" dirty="0"/>
              <a:t>, </a:t>
            </a:r>
            <a:r>
              <a:rPr lang="ru-RU" i="1" dirty="0" err="1"/>
              <a:t>якщо</a:t>
            </a:r>
            <a:r>
              <a:rPr lang="ru-RU" i="1" dirty="0"/>
              <a:t> вони </a:t>
            </a:r>
            <a:r>
              <a:rPr lang="ru-RU" i="1" dirty="0" err="1"/>
              <a:t>спричинили</a:t>
            </a:r>
            <a:r>
              <a:rPr lang="ru-RU" i="1" dirty="0"/>
              <a:t> смерть </a:t>
            </a:r>
            <a:r>
              <a:rPr lang="ru-RU" i="1" dirty="0" err="1"/>
              <a:t>потерпілого</a:t>
            </a:r>
            <a:r>
              <a:rPr lang="ru-RU" i="1" dirty="0"/>
              <a:t>, —</a:t>
            </a:r>
            <a:endParaRPr lang="ru-RU" dirty="0"/>
          </a:p>
          <a:p>
            <a:pPr marL="0" indent="268288">
              <a:buNone/>
            </a:pPr>
            <a:r>
              <a:rPr lang="ru-RU" i="1" dirty="0" err="1"/>
              <a:t>караються</a:t>
            </a:r>
            <a:r>
              <a:rPr lang="ru-RU" i="1" dirty="0"/>
              <a:t> </a:t>
            </a:r>
            <a:r>
              <a:rPr lang="ru-RU" i="1" dirty="0" err="1"/>
              <a:t>обмеженням</a:t>
            </a:r>
            <a:r>
              <a:rPr lang="ru-RU" i="1" dirty="0"/>
              <a:t> </a:t>
            </a:r>
            <a:r>
              <a:rPr lang="ru-RU" i="1" dirty="0" err="1"/>
              <a:t>волі</a:t>
            </a:r>
            <a:r>
              <a:rPr lang="ru-RU" i="1" dirty="0"/>
              <a:t> на строк від </a:t>
            </a:r>
            <a:r>
              <a:rPr lang="ru-RU" i="1" dirty="0" err="1"/>
              <a:t>трьох</a:t>
            </a:r>
            <a:r>
              <a:rPr lang="ru-RU" i="1" dirty="0"/>
              <a:t> до </a:t>
            </a:r>
            <a:r>
              <a:rPr lang="ru-RU" i="1" dirty="0" err="1"/>
              <a:t>п’яти</a:t>
            </a:r>
            <a:r>
              <a:rPr lang="ru-RU" i="1" dirty="0"/>
              <a:t> </a:t>
            </a:r>
            <a:r>
              <a:rPr lang="ru-RU" i="1" dirty="0" err="1"/>
              <a:t>років</a:t>
            </a:r>
            <a:r>
              <a:rPr lang="ru-RU" i="1" dirty="0"/>
              <a:t> </a:t>
            </a:r>
            <a:r>
              <a:rPr lang="ru-RU" i="1" dirty="0" err="1"/>
              <a:t>або</a:t>
            </a:r>
            <a:r>
              <a:rPr lang="ru-RU" i="1" dirty="0"/>
              <a:t> </a:t>
            </a:r>
            <a:r>
              <a:rPr lang="ru-RU" i="1" dirty="0" err="1"/>
              <a:t>позбавленням</a:t>
            </a:r>
            <a:r>
              <a:rPr lang="ru-RU" i="1" dirty="0"/>
              <a:t> </a:t>
            </a:r>
            <a:r>
              <a:rPr lang="ru-RU" i="1" dirty="0" err="1"/>
              <a:t>волі</a:t>
            </a:r>
            <a:r>
              <a:rPr lang="ru-RU" i="1" dirty="0"/>
              <a:t> на строк від </a:t>
            </a:r>
            <a:r>
              <a:rPr lang="ru-RU" i="1" dirty="0" err="1"/>
              <a:t>двох</a:t>
            </a:r>
            <a:r>
              <a:rPr lang="ru-RU" i="1" dirty="0"/>
              <a:t> до </a:t>
            </a:r>
            <a:r>
              <a:rPr lang="ru-RU" i="1" dirty="0" err="1"/>
              <a:t>п’яти</a:t>
            </a:r>
            <a:r>
              <a:rPr lang="ru-RU" i="1" dirty="0"/>
              <a:t> </a:t>
            </a:r>
            <a:r>
              <a:rPr lang="ru-RU" i="1" dirty="0" err="1"/>
              <a:t>років</a:t>
            </a:r>
            <a:r>
              <a:rPr lang="ru-RU" i="1" dirty="0"/>
              <a:t>.</a:t>
            </a:r>
            <a:endParaRPr lang="ru-RU" dirty="0"/>
          </a:p>
          <a:p>
            <a:pPr>
              <a:buNone/>
            </a:pPr>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79512" y="332656"/>
            <a:ext cx="8507288" cy="6192688"/>
          </a:xfrm>
        </p:spPr>
        <p:txBody>
          <a:bodyPr/>
          <a:lstStyle/>
          <a:p>
            <a:endParaRPr lang="ru-RU" dirty="0"/>
          </a:p>
        </p:txBody>
      </p:sp>
      <p:sp>
        <p:nvSpPr>
          <p:cNvPr id="4" name="Блок-схема: альтернативный процесс 3"/>
          <p:cNvSpPr/>
          <p:nvPr/>
        </p:nvSpPr>
        <p:spPr>
          <a:xfrm>
            <a:off x="179512" y="332656"/>
            <a:ext cx="7992888" cy="1584176"/>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b="1" dirty="0" err="1"/>
              <a:t>Безпосередній</a:t>
            </a:r>
            <a:r>
              <a:rPr lang="ru-RU" sz="3200" b="1" dirty="0"/>
              <a:t> </a:t>
            </a:r>
            <a:r>
              <a:rPr lang="ru-RU" sz="3200" b="1" dirty="0" err="1"/>
              <a:t>об’єкт</a:t>
            </a:r>
            <a:r>
              <a:rPr lang="ru-RU" sz="3200" dirty="0"/>
              <a:t> </a:t>
            </a:r>
            <a:r>
              <a:rPr lang="ru-RU" sz="3200" dirty="0" err="1"/>
              <a:t>злочину</a:t>
            </a:r>
            <a:r>
              <a:rPr lang="ru-RU" sz="3200" dirty="0"/>
              <a:t> - </a:t>
            </a:r>
            <a:r>
              <a:rPr lang="ru-RU" sz="3200" dirty="0" err="1"/>
              <a:t>життя</a:t>
            </a:r>
            <a:r>
              <a:rPr lang="ru-RU" sz="3200" dirty="0"/>
              <a:t> та </a:t>
            </a:r>
            <a:r>
              <a:rPr lang="ru-RU" sz="3200" dirty="0" err="1"/>
              <a:t>здоров’я</a:t>
            </a:r>
            <a:r>
              <a:rPr lang="ru-RU" sz="3200" dirty="0"/>
              <a:t> </a:t>
            </a:r>
            <a:r>
              <a:rPr lang="ru-RU" sz="3200" dirty="0" err="1"/>
              <a:t>людини</a:t>
            </a:r>
            <a:endParaRPr lang="ru-RU" sz="3200" dirty="0"/>
          </a:p>
        </p:txBody>
      </p:sp>
      <p:sp>
        <p:nvSpPr>
          <p:cNvPr id="5" name="Блок-схема: альтернативный процесс 4"/>
          <p:cNvSpPr/>
          <p:nvPr/>
        </p:nvSpPr>
        <p:spPr>
          <a:xfrm>
            <a:off x="251520" y="1988840"/>
            <a:ext cx="7920880" cy="4608512"/>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3200" b="1" dirty="0" err="1"/>
              <a:t>Об’єктивна</a:t>
            </a:r>
            <a:r>
              <a:rPr lang="ru-RU" sz="3200" b="1" dirty="0"/>
              <a:t> сторона</a:t>
            </a:r>
            <a:r>
              <a:rPr lang="ru-RU" sz="3200" dirty="0"/>
              <a:t> - </a:t>
            </a:r>
            <a:r>
              <a:rPr lang="ru-RU" sz="3200" dirty="0" err="1"/>
              <a:t>бездіяльність</a:t>
            </a:r>
            <a:r>
              <a:rPr lang="ru-RU" sz="3200" dirty="0"/>
              <a:t> у </a:t>
            </a:r>
            <a:r>
              <a:rPr lang="ru-RU" sz="3200" dirty="0" err="1"/>
              <a:t>вигляді</a:t>
            </a:r>
            <a:r>
              <a:rPr lang="ru-RU" sz="3200" dirty="0"/>
              <a:t>:</a:t>
            </a:r>
          </a:p>
          <a:p>
            <a:r>
              <a:rPr lang="ru-RU" sz="3200" dirty="0"/>
              <a:t>- </a:t>
            </a:r>
            <a:r>
              <a:rPr lang="ru-RU" sz="3200" dirty="0" err="1"/>
              <a:t>ненадання</a:t>
            </a:r>
            <a:r>
              <a:rPr lang="ru-RU" sz="3200" dirty="0"/>
              <a:t> </a:t>
            </a:r>
            <a:r>
              <a:rPr lang="ru-RU" sz="3200" dirty="0" err="1"/>
              <a:t>допомоги</a:t>
            </a:r>
            <a:r>
              <a:rPr lang="ru-RU" sz="3200" dirty="0"/>
              <a:t> </a:t>
            </a:r>
            <a:r>
              <a:rPr lang="ru-RU" sz="3200" dirty="0" err="1"/>
              <a:t>особі</a:t>
            </a:r>
            <a:r>
              <a:rPr lang="ru-RU" sz="3200" dirty="0"/>
              <a:t>, яка </a:t>
            </a:r>
            <a:r>
              <a:rPr lang="ru-RU" sz="3200" dirty="0" err="1"/>
              <a:t>перебуває</a:t>
            </a:r>
            <a:r>
              <a:rPr lang="ru-RU" sz="3200" dirty="0"/>
              <a:t> в </a:t>
            </a:r>
            <a:r>
              <a:rPr lang="ru-RU" sz="3200" dirty="0" err="1"/>
              <a:t>небезпечному</a:t>
            </a:r>
            <a:r>
              <a:rPr lang="ru-RU" sz="3200" dirty="0"/>
              <a:t> для </a:t>
            </a:r>
            <a:r>
              <a:rPr lang="ru-RU" sz="3200" dirty="0" err="1"/>
              <a:t>життя</a:t>
            </a:r>
            <a:r>
              <a:rPr lang="ru-RU" sz="3200" dirty="0"/>
              <a:t> </a:t>
            </a:r>
            <a:r>
              <a:rPr lang="ru-RU" sz="3200" dirty="0" err="1"/>
              <a:t>стані</a:t>
            </a:r>
            <a:r>
              <a:rPr lang="ru-RU" sz="3200" dirty="0"/>
              <a:t>, при </a:t>
            </a:r>
            <a:r>
              <a:rPr lang="ru-RU" sz="3200" dirty="0" err="1"/>
              <a:t>можливості</a:t>
            </a:r>
            <a:r>
              <a:rPr lang="ru-RU" sz="3200" dirty="0"/>
              <a:t> </a:t>
            </a:r>
            <a:r>
              <a:rPr lang="ru-RU" sz="3200" dirty="0" err="1"/>
              <a:t>надати</a:t>
            </a:r>
            <a:r>
              <a:rPr lang="ru-RU" sz="3200" dirty="0"/>
              <a:t> </a:t>
            </a:r>
            <a:r>
              <a:rPr lang="ru-RU" sz="3200" dirty="0" err="1"/>
              <a:t>таку</a:t>
            </a:r>
            <a:r>
              <a:rPr lang="ru-RU" sz="3200" dirty="0"/>
              <a:t> </a:t>
            </a:r>
            <a:r>
              <a:rPr lang="ru-RU" sz="3200" dirty="0" err="1"/>
              <a:t>допомогу</a:t>
            </a:r>
            <a:r>
              <a:rPr lang="ru-RU" sz="3200" dirty="0"/>
              <a:t>;</a:t>
            </a:r>
          </a:p>
          <a:p>
            <a:r>
              <a:rPr lang="ru-RU" sz="3200" dirty="0"/>
              <a:t>- </a:t>
            </a:r>
            <a:r>
              <a:rPr lang="ru-RU" sz="3200" dirty="0" err="1"/>
              <a:t>неповідомлення</a:t>
            </a:r>
            <a:r>
              <a:rPr lang="ru-RU" sz="3200" dirty="0"/>
              <a:t> про </a:t>
            </a:r>
            <a:r>
              <a:rPr lang="ru-RU" sz="3200" dirty="0" err="1"/>
              <a:t>такий</a:t>
            </a:r>
            <a:r>
              <a:rPr lang="ru-RU" sz="3200" dirty="0"/>
              <a:t> стан </a:t>
            </a:r>
            <a:r>
              <a:rPr lang="ru-RU" sz="3200" dirty="0" err="1"/>
              <a:t>належним</a:t>
            </a:r>
            <a:r>
              <a:rPr lang="ru-RU" sz="3200" dirty="0"/>
              <a:t> </a:t>
            </a:r>
            <a:r>
              <a:rPr lang="ru-RU" sz="3200" dirty="0" err="1"/>
              <a:t>установам</a:t>
            </a:r>
            <a:r>
              <a:rPr lang="ru-RU" sz="3200" dirty="0"/>
              <a:t> </a:t>
            </a:r>
            <a:r>
              <a:rPr lang="ru-RU" sz="3200" dirty="0" err="1"/>
              <a:t>чи</a:t>
            </a:r>
            <a:r>
              <a:rPr lang="ru-RU" sz="3200" dirty="0"/>
              <a:t> особам.</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640960" cy="2016224"/>
          </a:xfrm>
        </p:spPr>
        <p:style>
          <a:lnRef idx="1">
            <a:schemeClr val="accent1"/>
          </a:lnRef>
          <a:fillRef idx="2">
            <a:schemeClr val="accent1"/>
          </a:fillRef>
          <a:effectRef idx="1">
            <a:schemeClr val="accent1"/>
          </a:effectRef>
          <a:fontRef idx="minor">
            <a:schemeClr val="dk1"/>
          </a:fontRef>
        </p:style>
        <p:txBody>
          <a:bodyPr>
            <a:normAutofit/>
          </a:bodyPr>
          <a:lstStyle/>
          <a:p>
            <a:r>
              <a:rPr lang="ru-RU" dirty="0" err="1">
                <a:solidFill>
                  <a:schemeClr val="tx1"/>
                </a:solidFill>
              </a:rPr>
              <a:t>Суб’єктивна</a:t>
            </a:r>
            <a:r>
              <a:rPr lang="ru-RU" dirty="0">
                <a:solidFill>
                  <a:schemeClr val="tx1"/>
                </a:solidFill>
              </a:rPr>
              <a:t> сторона - </a:t>
            </a:r>
            <a:r>
              <a:rPr lang="ru-RU" dirty="0"/>
              <a:t>вина у </a:t>
            </a:r>
            <a:r>
              <a:rPr lang="ru-RU" dirty="0" err="1"/>
              <a:t>формі</a:t>
            </a:r>
            <a:r>
              <a:rPr lang="ru-RU" dirty="0"/>
              <a:t> </a:t>
            </a:r>
            <a:r>
              <a:rPr lang="ru-RU" dirty="0" err="1"/>
              <a:t>умислу</a:t>
            </a:r>
            <a:r>
              <a:rPr lang="ru-RU" dirty="0"/>
              <a:t> (</a:t>
            </a:r>
            <a:r>
              <a:rPr lang="ru-RU" dirty="0" err="1"/>
              <a:t>стосовно</a:t>
            </a:r>
            <a:r>
              <a:rPr lang="ru-RU" dirty="0"/>
              <a:t> </a:t>
            </a:r>
            <a:r>
              <a:rPr lang="ru-RU" dirty="0" err="1"/>
              <a:t>бездіяльності</a:t>
            </a:r>
            <a:r>
              <a:rPr lang="ru-RU" dirty="0"/>
              <a:t>) та </a:t>
            </a:r>
            <a:r>
              <a:rPr lang="ru-RU" dirty="0" err="1"/>
              <a:t>необережності</a:t>
            </a:r>
            <a:r>
              <a:rPr lang="ru-RU" dirty="0"/>
              <a:t> (</a:t>
            </a:r>
            <a:r>
              <a:rPr lang="ru-RU" dirty="0" err="1"/>
              <a:t>щодо</a:t>
            </a:r>
            <a:r>
              <a:rPr lang="ru-RU" dirty="0"/>
              <a:t> </a:t>
            </a:r>
            <a:r>
              <a:rPr lang="ru-RU" dirty="0" err="1"/>
              <a:t>наслідків</a:t>
            </a:r>
            <a:r>
              <a:rPr lang="ru-RU" dirty="0"/>
              <a:t>)</a:t>
            </a:r>
            <a:endParaRPr lang="ru-RU" dirty="0">
              <a:solidFill>
                <a:schemeClr val="tx1"/>
              </a:solidFill>
            </a:endParaRPr>
          </a:p>
        </p:txBody>
      </p:sp>
      <p:pic>
        <p:nvPicPr>
          <p:cNvPr id="45059" name="Picture 3" descr="C:\Users\lenvo\Desktop\maxresdefault.jpg"/>
          <p:cNvPicPr>
            <a:picLocks noChangeAspect="1" noChangeArrowheads="1"/>
          </p:cNvPicPr>
          <p:nvPr/>
        </p:nvPicPr>
        <p:blipFill>
          <a:blip r:embed="rId2" cstate="print"/>
          <a:srcRect/>
          <a:stretch>
            <a:fillRect/>
          </a:stretch>
        </p:blipFill>
        <p:spPr bwMode="auto">
          <a:xfrm>
            <a:off x="539552" y="2276872"/>
            <a:ext cx="8136904" cy="4289846"/>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40960" cy="1143000"/>
          </a:xfrm>
        </p:spPr>
        <p:txBody>
          <a:bodyPr/>
          <a:lstStyle/>
          <a:p>
            <a:r>
              <a:rPr lang="ru-RU" b="1" dirty="0" err="1">
                <a:solidFill>
                  <a:schemeClr val="tx1"/>
                </a:solidFill>
              </a:rPr>
              <a:t>Кваліфіковані</a:t>
            </a:r>
            <a:r>
              <a:rPr lang="ru-RU" b="1" dirty="0">
                <a:solidFill>
                  <a:schemeClr val="tx1"/>
                </a:solidFill>
              </a:rPr>
              <a:t> </a:t>
            </a:r>
            <a:r>
              <a:rPr lang="ru-RU" b="1" dirty="0" err="1">
                <a:solidFill>
                  <a:schemeClr val="tx1"/>
                </a:solidFill>
              </a:rPr>
              <a:t>види</a:t>
            </a:r>
            <a:r>
              <a:rPr lang="ru-RU" b="1" dirty="0">
                <a:solidFill>
                  <a:schemeClr val="tx1"/>
                </a:solidFill>
              </a:rPr>
              <a:t> </a:t>
            </a:r>
            <a:r>
              <a:rPr lang="ru-RU" b="1" dirty="0" err="1">
                <a:solidFill>
                  <a:schemeClr val="tx1"/>
                </a:solidFill>
              </a:rPr>
              <a:t>злочину</a:t>
            </a:r>
            <a:endParaRPr lang="ru-RU" dirty="0"/>
          </a:p>
        </p:txBody>
      </p:sp>
      <p:sp>
        <p:nvSpPr>
          <p:cNvPr id="3" name="Содержимое 2"/>
          <p:cNvSpPr>
            <a:spLocks noGrp="1"/>
          </p:cNvSpPr>
          <p:nvPr>
            <p:ph sz="quarter" idx="1"/>
          </p:nvPr>
        </p:nvSpPr>
        <p:spPr>
          <a:xfrm>
            <a:off x="251520" y="1447800"/>
            <a:ext cx="8640960" cy="2773288"/>
          </a:xfrm>
        </p:spPr>
        <p:style>
          <a:lnRef idx="1">
            <a:schemeClr val="accent1"/>
          </a:lnRef>
          <a:fillRef idx="2">
            <a:schemeClr val="accent1"/>
          </a:fillRef>
          <a:effectRef idx="1">
            <a:schemeClr val="accent1"/>
          </a:effectRef>
          <a:fontRef idx="minor">
            <a:schemeClr val="dk1"/>
          </a:fontRef>
        </p:style>
        <p:txBody>
          <a:bodyPr/>
          <a:lstStyle/>
          <a:p>
            <a:r>
              <a:rPr lang="ru-RU" dirty="0" err="1"/>
              <a:t>Ненадання</a:t>
            </a:r>
            <a:r>
              <a:rPr lang="ru-RU" dirty="0"/>
              <a:t> </a:t>
            </a:r>
            <a:r>
              <a:rPr lang="ru-RU" dirty="0" err="1"/>
              <a:t>допомоги</a:t>
            </a:r>
            <a:r>
              <a:rPr lang="ru-RU" dirty="0"/>
              <a:t> </a:t>
            </a:r>
            <a:r>
              <a:rPr lang="ru-RU" dirty="0" err="1"/>
              <a:t>малолітньому</a:t>
            </a:r>
            <a:r>
              <a:rPr lang="ru-RU" dirty="0"/>
              <a:t>, </a:t>
            </a:r>
            <a:r>
              <a:rPr lang="ru-RU" dirty="0" err="1"/>
              <a:t>який</a:t>
            </a:r>
            <a:r>
              <a:rPr lang="ru-RU" dirty="0"/>
              <a:t> </a:t>
            </a:r>
            <a:r>
              <a:rPr lang="ru-RU" dirty="0" err="1"/>
              <a:t>завідомо</a:t>
            </a:r>
            <a:r>
              <a:rPr lang="ru-RU" dirty="0"/>
              <a:t> </a:t>
            </a:r>
            <a:r>
              <a:rPr lang="ru-RU" dirty="0" err="1"/>
              <a:t>перебуває</a:t>
            </a:r>
            <a:r>
              <a:rPr lang="ru-RU" dirty="0"/>
              <a:t> в </a:t>
            </a:r>
            <a:r>
              <a:rPr lang="ru-RU" dirty="0" err="1"/>
              <a:t>небезпечному</a:t>
            </a:r>
            <a:r>
              <a:rPr lang="ru-RU" dirty="0"/>
              <a:t> для </a:t>
            </a:r>
            <a:r>
              <a:rPr lang="ru-RU" dirty="0" err="1"/>
              <a:t>життя</a:t>
            </a:r>
            <a:r>
              <a:rPr lang="ru-RU" dirty="0"/>
              <a:t> </a:t>
            </a:r>
            <a:r>
              <a:rPr lang="ru-RU" dirty="0" err="1"/>
              <a:t>стані</a:t>
            </a:r>
            <a:r>
              <a:rPr lang="ru-RU" dirty="0"/>
              <a:t>, при </a:t>
            </a:r>
            <a:r>
              <a:rPr lang="ru-RU" dirty="0" err="1"/>
              <a:t>можливості</a:t>
            </a:r>
            <a:r>
              <a:rPr lang="ru-RU" dirty="0"/>
              <a:t> </a:t>
            </a:r>
            <a:r>
              <a:rPr lang="ru-RU" dirty="0" err="1"/>
              <a:t>надати</a:t>
            </a:r>
            <a:r>
              <a:rPr lang="ru-RU" dirty="0"/>
              <a:t> </a:t>
            </a:r>
            <a:r>
              <a:rPr lang="ru-RU" dirty="0" err="1"/>
              <a:t>таку</a:t>
            </a:r>
            <a:r>
              <a:rPr lang="ru-RU" dirty="0"/>
              <a:t> </a:t>
            </a:r>
            <a:r>
              <a:rPr lang="ru-RU" dirty="0" err="1"/>
              <a:t>допомогу</a:t>
            </a:r>
            <a:r>
              <a:rPr lang="ru-RU" dirty="0"/>
              <a:t> </a:t>
            </a:r>
            <a:r>
              <a:rPr lang="ru-RU" dirty="0" err="1"/>
              <a:t>або</a:t>
            </a:r>
            <a:r>
              <a:rPr lang="ru-RU" dirty="0"/>
              <a:t> </a:t>
            </a:r>
            <a:r>
              <a:rPr lang="ru-RU" dirty="0" err="1"/>
              <a:t>неповідомлення</a:t>
            </a:r>
            <a:r>
              <a:rPr lang="ru-RU" dirty="0"/>
              <a:t> про </a:t>
            </a:r>
            <a:r>
              <a:rPr lang="ru-RU" dirty="0" err="1"/>
              <a:t>це</a:t>
            </a:r>
            <a:r>
              <a:rPr lang="ru-RU" dirty="0"/>
              <a:t> </a:t>
            </a:r>
            <a:r>
              <a:rPr lang="ru-RU" dirty="0" err="1"/>
              <a:t>належним</a:t>
            </a:r>
            <a:r>
              <a:rPr lang="ru-RU" dirty="0"/>
              <a:t> </a:t>
            </a:r>
            <a:r>
              <a:rPr lang="ru-RU" dirty="0" err="1"/>
              <a:t>установам</a:t>
            </a:r>
            <a:r>
              <a:rPr lang="ru-RU" dirty="0"/>
              <a:t> </a:t>
            </a:r>
            <a:r>
              <a:rPr lang="ru-RU" dirty="0" err="1"/>
              <a:t>чи</a:t>
            </a:r>
            <a:r>
              <a:rPr lang="ru-RU" dirty="0"/>
              <a:t> особам (без </a:t>
            </a:r>
            <a:r>
              <a:rPr lang="ru-RU" dirty="0" err="1"/>
              <a:t>наслідків</a:t>
            </a:r>
            <a:r>
              <a:rPr lang="ru-RU" dirty="0"/>
              <a:t>, </a:t>
            </a:r>
            <a:r>
              <a:rPr lang="ru-RU" dirty="0" err="1"/>
              <a:t>передбачених</a:t>
            </a:r>
            <a:r>
              <a:rPr lang="ru-RU" dirty="0"/>
              <a:t> ч. 1 </a:t>
            </a:r>
            <a:r>
              <a:rPr lang="ru-RU" dirty="0" err="1"/>
              <a:t>цієї</a:t>
            </a:r>
            <a:r>
              <a:rPr lang="ru-RU" dirty="0"/>
              <a:t> </a:t>
            </a:r>
            <a:r>
              <a:rPr lang="ru-RU" dirty="0" err="1"/>
              <a:t>статті</a:t>
            </a:r>
            <a:r>
              <a:rPr lang="ru-RU" dirty="0"/>
              <a:t>);</a:t>
            </a:r>
          </a:p>
          <a:p>
            <a:r>
              <a:rPr lang="ru-RU" dirty="0" err="1"/>
              <a:t>настання</a:t>
            </a:r>
            <a:r>
              <a:rPr lang="ru-RU" dirty="0"/>
              <a:t> </a:t>
            </a:r>
            <a:r>
              <a:rPr lang="ru-RU" dirty="0" err="1"/>
              <a:t>смерті</a:t>
            </a:r>
            <a:r>
              <a:rPr lang="ru-RU" dirty="0"/>
              <a:t> </a:t>
            </a:r>
            <a:r>
              <a:rPr lang="ru-RU" dirty="0" err="1"/>
              <a:t>потерпілого</a:t>
            </a:r>
            <a:r>
              <a:rPr lang="ru-RU" dirty="0"/>
              <a:t>.</a:t>
            </a:r>
          </a:p>
        </p:txBody>
      </p:sp>
      <p:pic>
        <p:nvPicPr>
          <p:cNvPr id="46082" name="Picture 2" descr="C:\Users\lenvo\Desktop\1144176.jpg"/>
          <p:cNvPicPr>
            <a:picLocks noChangeAspect="1" noChangeArrowheads="1"/>
          </p:cNvPicPr>
          <p:nvPr/>
        </p:nvPicPr>
        <p:blipFill>
          <a:blip r:embed="rId2" cstate="print"/>
          <a:srcRect/>
          <a:stretch>
            <a:fillRect/>
          </a:stretch>
        </p:blipFill>
        <p:spPr bwMode="auto">
          <a:xfrm>
            <a:off x="5076056" y="3717032"/>
            <a:ext cx="3810649" cy="2952328"/>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784976" cy="706090"/>
          </a:xfrm>
        </p:spPr>
        <p:txBody>
          <a:bodyPr>
            <a:normAutofit fontScale="90000"/>
          </a:bodyPr>
          <a:lstStyle/>
          <a:p>
            <a:r>
              <a:rPr lang="ru-RU" b="1" dirty="0" err="1">
                <a:solidFill>
                  <a:schemeClr val="tx1"/>
                </a:solidFill>
              </a:rPr>
              <a:t>Суб’єкт</a:t>
            </a:r>
            <a:r>
              <a:rPr lang="ru-RU" dirty="0">
                <a:solidFill>
                  <a:schemeClr val="tx1"/>
                </a:solidFill>
              </a:rPr>
              <a:t> - </a:t>
            </a:r>
            <a:r>
              <a:rPr lang="ru-RU" dirty="0" err="1">
                <a:solidFill>
                  <a:schemeClr val="tx1"/>
                </a:solidFill>
              </a:rPr>
              <a:t>осудна</a:t>
            </a:r>
            <a:r>
              <a:rPr lang="ru-RU" dirty="0">
                <a:solidFill>
                  <a:schemeClr val="tx1"/>
                </a:solidFill>
              </a:rPr>
              <a:t> особа, яка </a:t>
            </a:r>
            <a:r>
              <a:rPr lang="ru-RU" dirty="0" err="1">
                <a:solidFill>
                  <a:schemeClr val="tx1"/>
                </a:solidFill>
              </a:rPr>
              <a:t>досягла</a:t>
            </a:r>
            <a:r>
              <a:rPr lang="ru-RU" dirty="0">
                <a:solidFill>
                  <a:schemeClr val="tx1"/>
                </a:solidFill>
              </a:rPr>
              <a:t> 16 </a:t>
            </a:r>
            <a:r>
              <a:rPr lang="ru-RU" dirty="0" err="1">
                <a:solidFill>
                  <a:schemeClr val="tx1"/>
                </a:solidFill>
              </a:rPr>
              <a:t>років</a:t>
            </a:r>
            <a:endParaRPr lang="ru-RU" dirty="0">
              <a:solidFill>
                <a:schemeClr val="tx1"/>
              </a:solidFill>
            </a:endParaRPr>
          </a:p>
        </p:txBody>
      </p:sp>
      <p:sp>
        <p:nvSpPr>
          <p:cNvPr id="3" name="Содержимое 2"/>
          <p:cNvSpPr>
            <a:spLocks noGrp="1"/>
          </p:cNvSpPr>
          <p:nvPr>
            <p:ph sz="quarter" idx="1"/>
          </p:nvPr>
        </p:nvSpPr>
        <p:spPr>
          <a:xfrm>
            <a:off x="251520" y="1196752"/>
            <a:ext cx="8640960" cy="2232248"/>
          </a:xfrm>
        </p:spPr>
        <p:txBody>
          <a:bodyPr/>
          <a:lstStyle/>
          <a:p>
            <a:r>
              <a:rPr lang="ru-RU" dirty="0"/>
              <a:t>не </a:t>
            </a:r>
            <a:r>
              <a:rPr lang="ru-RU" dirty="0" err="1"/>
              <a:t>була</a:t>
            </a:r>
            <a:r>
              <a:rPr lang="ru-RU" dirty="0"/>
              <a:t> </a:t>
            </a:r>
            <a:r>
              <a:rPr lang="ru-RU" dirty="0" err="1"/>
              <a:t>зобов’язана</a:t>
            </a:r>
            <a:r>
              <a:rPr lang="ru-RU" dirty="0"/>
              <a:t> </a:t>
            </a:r>
            <a:r>
              <a:rPr lang="ru-RU" dirty="0" err="1"/>
              <a:t>піклуватися</a:t>
            </a:r>
            <a:r>
              <a:rPr lang="ru-RU" dirty="0"/>
              <a:t> про </a:t>
            </a:r>
            <a:r>
              <a:rPr lang="ru-RU" dirty="0" err="1"/>
              <a:t>потерпілого</a:t>
            </a:r>
            <a:r>
              <a:rPr lang="ru-RU" dirty="0"/>
              <a:t>;</a:t>
            </a:r>
          </a:p>
          <a:p>
            <a:r>
              <a:rPr lang="ru-RU" dirty="0"/>
              <a:t>сама не поставила </a:t>
            </a:r>
            <a:r>
              <a:rPr lang="ru-RU" dirty="0" err="1"/>
              <a:t>його</a:t>
            </a:r>
            <a:r>
              <a:rPr lang="ru-RU" dirty="0"/>
              <a:t> в </a:t>
            </a:r>
            <a:r>
              <a:rPr lang="ru-RU" dirty="0" err="1"/>
              <a:t>небезпечне</a:t>
            </a:r>
            <a:r>
              <a:rPr lang="ru-RU" dirty="0"/>
              <a:t> для </a:t>
            </a:r>
            <a:r>
              <a:rPr lang="ru-RU" dirty="0" err="1"/>
              <a:t>життя</a:t>
            </a:r>
            <a:r>
              <a:rPr lang="ru-RU" dirty="0"/>
              <a:t> становище.</a:t>
            </a:r>
          </a:p>
        </p:txBody>
      </p:sp>
      <p:pic>
        <p:nvPicPr>
          <p:cNvPr id="47106" name="Picture 2" descr="C:\Users\lenvo\Desktop\1515044990_81c9bbdd-043b-4be9-9b7c-6e63bf4c6ffb.jpg"/>
          <p:cNvPicPr>
            <a:picLocks noChangeAspect="1" noChangeArrowheads="1"/>
          </p:cNvPicPr>
          <p:nvPr/>
        </p:nvPicPr>
        <p:blipFill>
          <a:blip r:embed="rId2" cstate="print"/>
          <a:srcRect/>
          <a:stretch>
            <a:fillRect/>
          </a:stretch>
        </p:blipFill>
        <p:spPr bwMode="auto">
          <a:xfrm>
            <a:off x="3635896" y="3645024"/>
            <a:ext cx="5124137" cy="3059186"/>
          </a:xfrm>
          <a:prstGeom prst="rect">
            <a:avLst/>
          </a:prstGeom>
          <a:noFill/>
        </p:spPr>
      </p:pic>
      <p:pic>
        <p:nvPicPr>
          <p:cNvPr id="47109" name="Picture 5" descr="C:\Users\lenvo\Desktop\v_Mkvi3v4DQ.jpg"/>
          <p:cNvPicPr>
            <a:picLocks noChangeAspect="1" noChangeArrowheads="1"/>
          </p:cNvPicPr>
          <p:nvPr/>
        </p:nvPicPr>
        <p:blipFill>
          <a:blip r:embed="rId3" cstate="print"/>
          <a:srcRect/>
          <a:stretch>
            <a:fillRect/>
          </a:stretch>
        </p:blipFill>
        <p:spPr bwMode="auto">
          <a:xfrm>
            <a:off x="539552" y="2636912"/>
            <a:ext cx="3936437" cy="2952328"/>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640960" cy="1152128"/>
          </a:xfrm>
        </p:spPr>
        <p:txBody>
          <a:bodyPr>
            <a:normAutofit fontScale="90000"/>
          </a:bodyPr>
          <a:lstStyle/>
          <a:p>
            <a:pPr algn="just"/>
            <a:r>
              <a:rPr lang="ru-RU" sz="2800" b="1" dirty="0">
                <a:solidFill>
                  <a:schemeClr val="tx1"/>
                </a:solidFill>
              </a:rPr>
              <a:t>8. </a:t>
            </a:r>
            <a:r>
              <a:rPr lang="ru-RU" sz="2800" b="1" dirty="0" err="1">
                <a:solidFill>
                  <a:schemeClr val="tx1"/>
                </a:solidFill>
              </a:rPr>
              <a:t>Порушення</a:t>
            </a:r>
            <a:r>
              <a:rPr lang="ru-RU" sz="2800" b="1" dirty="0">
                <a:solidFill>
                  <a:schemeClr val="tx1"/>
                </a:solidFill>
              </a:rPr>
              <a:t> </a:t>
            </a:r>
            <a:r>
              <a:rPr lang="ru-RU" sz="2800" b="1" dirty="0" err="1">
                <a:solidFill>
                  <a:schemeClr val="tx1"/>
                </a:solidFill>
              </a:rPr>
              <a:t>встановленого</a:t>
            </a:r>
            <a:r>
              <a:rPr lang="ru-RU" sz="2800" b="1" dirty="0">
                <a:solidFill>
                  <a:schemeClr val="tx1"/>
                </a:solidFill>
              </a:rPr>
              <a:t> законом порядку </a:t>
            </a:r>
            <a:r>
              <a:rPr lang="ru-RU" sz="2800" b="1" dirty="0" err="1">
                <a:solidFill>
                  <a:schemeClr val="tx1"/>
                </a:solidFill>
              </a:rPr>
              <a:t>трансплантації</a:t>
            </a:r>
            <a:r>
              <a:rPr lang="ru-RU" sz="2800" b="1" dirty="0">
                <a:solidFill>
                  <a:schemeClr val="tx1"/>
                </a:solidFill>
              </a:rPr>
              <a:t> </a:t>
            </a:r>
            <a:r>
              <a:rPr lang="ru-RU" sz="2800" b="1" dirty="0" err="1">
                <a:solidFill>
                  <a:schemeClr val="tx1"/>
                </a:solidFill>
              </a:rPr>
              <a:t>органів</a:t>
            </a:r>
            <a:r>
              <a:rPr lang="ru-RU" sz="2800" b="1" dirty="0">
                <a:solidFill>
                  <a:schemeClr val="tx1"/>
                </a:solidFill>
              </a:rPr>
              <a:t> </a:t>
            </a:r>
            <a:r>
              <a:rPr lang="ru-RU" sz="2800" b="1" dirty="0" err="1">
                <a:solidFill>
                  <a:schemeClr val="tx1"/>
                </a:solidFill>
              </a:rPr>
              <a:t>або</a:t>
            </a:r>
            <a:r>
              <a:rPr lang="ru-RU" sz="2800" b="1" dirty="0">
                <a:solidFill>
                  <a:schemeClr val="tx1"/>
                </a:solidFill>
              </a:rPr>
              <a:t> тканин </a:t>
            </a:r>
            <a:r>
              <a:rPr lang="ru-RU" sz="2800" b="1" dirty="0" err="1">
                <a:solidFill>
                  <a:schemeClr val="tx1"/>
                </a:solidFill>
              </a:rPr>
              <a:t>людини</a:t>
            </a:r>
            <a:r>
              <a:rPr lang="uk-UA" sz="2800" b="1" dirty="0">
                <a:solidFill>
                  <a:schemeClr val="tx1"/>
                </a:solidFill>
              </a:rPr>
              <a:t> (ст. 143 КК України</a:t>
            </a:r>
            <a:r>
              <a:rPr lang="uk-UA" sz="2800" dirty="0">
                <a:solidFill>
                  <a:schemeClr val="tx1"/>
                </a:solidFill>
              </a:rPr>
              <a:t>)</a:t>
            </a:r>
            <a:endParaRPr lang="ru-RU" sz="2800" dirty="0">
              <a:solidFill>
                <a:schemeClr val="tx1"/>
              </a:solidFill>
            </a:endParaRPr>
          </a:p>
        </p:txBody>
      </p:sp>
      <p:sp>
        <p:nvSpPr>
          <p:cNvPr id="3" name="Содержимое 2"/>
          <p:cNvSpPr>
            <a:spLocks noGrp="1"/>
          </p:cNvSpPr>
          <p:nvPr>
            <p:ph sz="quarter" idx="1"/>
          </p:nvPr>
        </p:nvSpPr>
        <p:spPr>
          <a:xfrm>
            <a:off x="107504" y="1196752"/>
            <a:ext cx="9036496" cy="5544616"/>
          </a:xfrm>
        </p:spPr>
        <p:txBody>
          <a:bodyPr>
            <a:normAutofit fontScale="92500"/>
          </a:bodyPr>
          <a:lstStyle/>
          <a:p>
            <a:pPr marL="0" indent="0">
              <a:buNone/>
            </a:pPr>
            <a:r>
              <a:rPr lang="ru-RU" i="1" dirty="0"/>
              <a:t>1. </a:t>
            </a:r>
            <a:r>
              <a:rPr lang="ru-RU" i="1" dirty="0" err="1"/>
              <a:t>Умисне</a:t>
            </a:r>
            <a:r>
              <a:rPr lang="ru-RU" i="1" dirty="0"/>
              <a:t> </a:t>
            </a:r>
            <a:r>
              <a:rPr lang="ru-RU" i="1" dirty="0" err="1"/>
              <a:t>порушення</a:t>
            </a:r>
            <a:r>
              <a:rPr lang="ru-RU" i="1" dirty="0"/>
              <a:t> </a:t>
            </a:r>
            <a:r>
              <a:rPr lang="ru-RU" i="1" dirty="0" err="1"/>
              <a:t>встановленого</a:t>
            </a:r>
            <a:r>
              <a:rPr lang="ru-RU" i="1" dirty="0"/>
              <a:t> законом порядку </a:t>
            </a:r>
            <a:r>
              <a:rPr lang="ru-RU" i="1" dirty="0" err="1"/>
              <a:t>застосування</a:t>
            </a:r>
            <a:r>
              <a:rPr lang="ru-RU" i="1" dirty="0"/>
              <a:t> </a:t>
            </a:r>
            <a:r>
              <a:rPr lang="ru-RU" i="1" dirty="0" err="1"/>
              <a:t>трансплантації</a:t>
            </a:r>
            <a:r>
              <a:rPr lang="ru-RU" i="1" dirty="0"/>
              <a:t> </a:t>
            </a:r>
            <a:r>
              <a:rPr lang="ru-RU" i="1" dirty="0" err="1"/>
              <a:t>анатомічних</a:t>
            </a:r>
            <a:r>
              <a:rPr lang="ru-RU" i="1" dirty="0"/>
              <a:t> </a:t>
            </a:r>
            <a:r>
              <a:rPr lang="ru-RU" i="1" dirty="0" err="1"/>
              <a:t>матеріалів</a:t>
            </a:r>
            <a:r>
              <a:rPr lang="ru-RU" i="1" dirty="0"/>
              <a:t> </a:t>
            </a:r>
            <a:r>
              <a:rPr lang="ru-RU" i="1" dirty="0" err="1"/>
              <a:t>людини</a:t>
            </a:r>
            <a:r>
              <a:rPr lang="ru-RU" i="1" dirty="0"/>
              <a:t>, </a:t>
            </a:r>
            <a:r>
              <a:rPr lang="ru-RU" i="1" dirty="0" err="1"/>
              <a:t>що</a:t>
            </a:r>
            <a:r>
              <a:rPr lang="ru-RU" i="1" dirty="0"/>
              <a:t> </a:t>
            </a:r>
            <a:r>
              <a:rPr lang="ru-RU" i="1" dirty="0" err="1"/>
              <a:t>спричинило</a:t>
            </a:r>
            <a:r>
              <a:rPr lang="ru-RU" i="1" dirty="0"/>
              <a:t> </a:t>
            </a:r>
            <a:r>
              <a:rPr lang="ru-RU" i="1" dirty="0" err="1"/>
              <a:t>істотну</a:t>
            </a:r>
            <a:r>
              <a:rPr lang="ru-RU" i="1" dirty="0"/>
              <a:t> шкоду </a:t>
            </a:r>
            <a:r>
              <a:rPr lang="ru-RU" i="1" dirty="0" err="1"/>
              <a:t>здоров’ю</a:t>
            </a:r>
            <a:r>
              <a:rPr lang="ru-RU" i="1" dirty="0"/>
              <a:t> </a:t>
            </a:r>
            <a:r>
              <a:rPr lang="ru-RU" i="1" dirty="0" err="1"/>
              <a:t>потерпілого</a:t>
            </a:r>
            <a:r>
              <a:rPr lang="ru-RU" i="1" dirty="0"/>
              <a:t>, -</a:t>
            </a:r>
          </a:p>
          <a:p>
            <a:pPr marL="0" indent="0">
              <a:buNone/>
            </a:pPr>
            <a:r>
              <a:rPr lang="ru-RU" i="1" dirty="0"/>
              <a:t>2. </a:t>
            </a:r>
            <a:r>
              <a:rPr lang="ru-RU" i="1" dirty="0" err="1"/>
              <a:t>Вилучення</a:t>
            </a:r>
            <a:r>
              <a:rPr lang="ru-RU" i="1" dirty="0"/>
              <a:t> у </a:t>
            </a:r>
            <a:r>
              <a:rPr lang="ru-RU" i="1" dirty="0" err="1"/>
              <a:t>людини</a:t>
            </a:r>
            <a:r>
              <a:rPr lang="ru-RU" i="1" dirty="0"/>
              <a:t> шляхом </a:t>
            </a:r>
            <a:r>
              <a:rPr lang="ru-RU" i="1" dirty="0" err="1"/>
              <a:t>примушування</a:t>
            </a:r>
            <a:r>
              <a:rPr lang="ru-RU" i="1" dirty="0"/>
              <a:t> </a:t>
            </a:r>
            <a:r>
              <a:rPr lang="ru-RU" i="1" dirty="0" err="1"/>
              <a:t>або</a:t>
            </a:r>
            <a:r>
              <a:rPr lang="ru-RU" i="1" dirty="0"/>
              <a:t> обману </a:t>
            </a:r>
            <a:r>
              <a:rPr lang="ru-RU" i="1" dirty="0" err="1"/>
              <a:t>її</a:t>
            </a:r>
            <a:r>
              <a:rPr lang="ru-RU" i="1" dirty="0"/>
              <a:t> </a:t>
            </a:r>
            <a:r>
              <a:rPr lang="ru-RU" i="1" dirty="0" err="1"/>
              <a:t>анатомічних</a:t>
            </a:r>
            <a:r>
              <a:rPr lang="ru-RU" i="1" dirty="0"/>
              <a:t> </a:t>
            </a:r>
            <a:r>
              <a:rPr lang="ru-RU" i="1" dirty="0" err="1"/>
              <a:t>матеріалів</a:t>
            </a:r>
            <a:r>
              <a:rPr lang="ru-RU" i="1" dirty="0"/>
              <a:t> з метою </a:t>
            </a:r>
            <a:r>
              <a:rPr lang="ru-RU" i="1" dirty="0" err="1"/>
              <a:t>їх</a:t>
            </a:r>
            <a:r>
              <a:rPr lang="ru-RU" i="1" dirty="0"/>
              <a:t> </a:t>
            </a:r>
            <a:r>
              <a:rPr lang="ru-RU" i="1" dirty="0" err="1"/>
              <a:t>трансплантації</a:t>
            </a:r>
            <a:r>
              <a:rPr lang="ru-RU" i="1" dirty="0"/>
              <a:t> -</a:t>
            </a:r>
          </a:p>
          <a:p>
            <a:pPr marL="0" indent="0">
              <a:buNone/>
            </a:pPr>
            <a:r>
              <a:rPr lang="ru-RU" i="1" dirty="0"/>
              <a:t>3. </a:t>
            </a:r>
            <a:r>
              <a:rPr lang="ru-RU" i="1" dirty="0" err="1"/>
              <a:t>Дії</a:t>
            </a:r>
            <a:r>
              <a:rPr lang="ru-RU" i="1" dirty="0"/>
              <a:t>, </a:t>
            </a:r>
            <a:r>
              <a:rPr lang="ru-RU" i="1" dirty="0" err="1"/>
              <a:t>передбачені</a:t>
            </a:r>
            <a:r>
              <a:rPr lang="ru-RU" i="1" dirty="0"/>
              <a:t> </a:t>
            </a:r>
            <a:r>
              <a:rPr lang="ru-RU" i="1" dirty="0" err="1"/>
              <a:t>частиною</a:t>
            </a:r>
            <a:r>
              <a:rPr lang="ru-RU" i="1" dirty="0"/>
              <a:t> другою </a:t>
            </a:r>
            <a:r>
              <a:rPr lang="ru-RU" i="1" dirty="0" err="1"/>
              <a:t>цієї</a:t>
            </a:r>
            <a:r>
              <a:rPr lang="ru-RU" i="1" dirty="0"/>
              <a:t> </a:t>
            </a:r>
            <a:r>
              <a:rPr lang="ru-RU" i="1" dirty="0" err="1"/>
              <a:t>статті</a:t>
            </a:r>
            <a:r>
              <a:rPr lang="ru-RU" i="1" dirty="0"/>
              <a:t>, </a:t>
            </a:r>
            <a:r>
              <a:rPr lang="ru-RU" i="1" dirty="0" err="1"/>
              <a:t>вчинені</a:t>
            </a:r>
            <a:r>
              <a:rPr lang="ru-RU" i="1" dirty="0"/>
              <a:t> </a:t>
            </a:r>
            <a:r>
              <a:rPr lang="ru-RU" i="1" dirty="0" err="1"/>
              <a:t>щодо</a:t>
            </a:r>
            <a:r>
              <a:rPr lang="ru-RU" i="1" dirty="0"/>
              <a:t> особи, яка </a:t>
            </a:r>
            <a:r>
              <a:rPr lang="ru-RU" i="1" dirty="0" err="1"/>
              <a:t>перебувала</a:t>
            </a:r>
            <a:r>
              <a:rPr lang="ru-RU" i="1" dirty="0"/>
              <a:t> в </a:t>
            </a:r>
            <a:r>
              <a:rPr lang="ru-RU" i="1" dirty="0" err="1"/>
              <a:t>безпорадному</a:t>
            </a:r>
            <a:r>
              <a:rPr lang="ru-RU" i="1" dirty="0"/>
              <a:t> </a:t>
            </a:r>
            <a:r>
              <a:rPr lang="ru-RU" i="1" dirty="0" err="1"/>
              <a:t>стані</a:t>
            </a:r>
            <a:r>
              <a:rPr lang="ru-RU" i="1" dirty="0"/>
              <a:t> </a:t>
            </a:r>
            <a:r>
              <a:rPr lang="ru-RU" i="1" dirty="0" err="1"/>
              <a:t>або</a:t>
            </a:r>
            <a:r>
              <a:rPr lang="ru-RU" i="1" dirty="0"/>
              <a:t> в </a:t>
            </a:r>
            <a:r>
              <a:rPr lang="ru-RU" i="1" dirty="0" err="1"/>
              <a:t>матеріальній</a:t>
            </a:r>
            <a:r>
              <a:rPr lang="ru-RU" i="1" dirty="0"/>
              <a:t> </a:t>
            </a:r>
            <a:r>
              <a:rPr lang="ru-RU" i="1" dirty="0" err="1"/>
              <a:t>чи</a:t>
            </a:r>
            <a:r>
              <a:rPr lang="ru-RU" i="1" dirty="0"/>
              <a:t> </a:t>
            </a:r>
            <a:r>
              <a:rPr lang="ru-RU" i="1" dirty="0" err="1"/>
              <a:t>іншій</a:t>
            </a:r>
            <a:r>
              <a:rPr lang="ru-RU" i="1" dirty="0"/>
              <a:t> </a:t>
            </a:r>
            <a:r>
              <a:rPr lang="ru-RU" i="1" dirty="0" err="1"/>
              <a:t>залежності</a:t>
            </a:r>
            <a:r>
              <a:rPr lang="ru-RU" i="1" dirty="0"/>
              <a:t> </a:t>
            </a:r>
            <a:r>
              <a:rPr lang="ru-RU" i="1" dirty="0" err="1"/>
              <a:t>від</a:t>
            </a:r>
            <a:r>
              <a:rPr lang="ru-RU" i="1" dirty="0"/>
              <a:t> винного, -</a:t>
            </a:r>
          </a:p>
          <a:p>
            <a:pPr marL="0" indent="0">
              <a:buNone/>
            </a:pPr>
            <a:r>
              <a:rPr lang="ru-RU" i="1" dirty="0"/>
              <a:t>4. Незаконна </a:t>
            </a:r>
            <a:r>
              <a:rPr lang="ru-RU" i="1" dirty="0" err="1"/>
              <a:t>торгівля</a:t>
            </a:r>
            <a:r>
              <a:rPr lang="ru-RU" i="1" dirty="0"/>
              <a:t> </a:t>
            </a:r>
            <a:r>
              <a:rPr lang="ru-RU" i="1" dirty="0" err="1"/>
              <a:t>анатомічними</a:t>
            </a:r>
            <a:r>
              <a:rPr lang="ru-RU" i="1" dirty="0"/>
              <a:t> </a:t>
            </a:r>
            <a:r>
              <a:rPr lang="ru-RU" i="1" dirty="0" err="1"/>
              <a:t>матеріалами</a:t>
            </a:r>
            <a:r>
              <a:rPr lang="ru-RU" i="1" dirty="0"/>
              <a:t> </a:t>
            </a:r>
            <a:r>
              <a:rPr lang="ru-RU" i="1" dirty="0" err="1"/>
              <a:t>людини</a:t>
            </a:r>
            <a:r>
              <a:rPr lang="ru-RU" i="1" dirty="0"/>
              <a:t> -</a:t>
            </a:r>
          </a:p>
          <a:p>
            <a:pPr marL="0" indent="0">
              <a:buNone/>
            </a:pPr>
            <a:r>
              <a:rPr lang="ru-RU" i="1" dirty="0"/>
              <a:t>5. </a:t>
            </a:r>
            <a:r>
              <a:rPr lang="ru-RU" i="1" dirty="0" err="1"/>
              <a:t>Дії</a:t>
            </a:r>
            <a:r>
              <a:rPr lang="ru-RU" i="1" dirty="0"/>
              <a:t>, </a:t>
            </a:r>
            <a:r>
              <a:rPr lang="ru-RU" i="1" dirty="0" err="1"/>
              <a:t>передбачені</a:t>
            </a:r>
            <a:r>
              <a:rPr lang="ru-RU" i="1" dirty="0"/>
              <a:t> </a:t>
            </a:r>
            <a:r>
              <a:rPr lang="ru-RU" i="1" dirty="0" err="1"/>
              <a:t>частинами</a:t>
            </a:r>
            <a:r>
              <a:rPr lang="ru-RU" i="1" dirty="0"/>
              <a:t> другою, </a:t>
            </a:r>
            <a:r>
              <a:rPr lang="ru-RU" i="1" dirty="0" err="1"/>
              <a:t>третьою</a:t>
            </a:r>
            <a:r>
              <a:rPr lang="ru-RU" i="1" dirty="0"/>
              <a:t> </a:t>
            </a:r>
            <a:r>
              <a:rPr lang="ru-RU" i="1" dirty="0" err="1"/>
              <a:t>чи</a:t>
            </a:r>
            <a:r>
              <a:rPr lang="ru-RU" i="1" dirty="0"/>
              <a:t> четвертою </a:t>
            </a:r>
            <a:r>
              <a:rPr lang="ru-RU" i="1" dirty="0" err="1"/>
              <a:t>цієї</a:t>
            </a:r>
            <a:r>
              <a:rPr lang="ru-RU" i="1" dirty="0"/>
              <a:t> </a:t>
            </a:r>
            <a:r>
              <a:rPr lang="ru-RU" i="1" dirty="0" err="1"/>
              <a:t>статті</a:t>
            </a:r>
            <a:r>
              <a:rPr lang="ru-RU" i="1" dirty="0"/>
              <a:t>, </a:t>
            </a:r>
            <a:r>
              <a:rPr lang="ru-RU" i="1" dirty="0" err="1"/>
              <a:t>вчинені</a:t>
            </a:r>
            <a:r>
              <a:rPr lang="ru-RU" i="1" dirty="0"/>
              <a:t> за </a:t>
            </a:r>
            <a:r>
              <a:rPr lang="ru-RU" i="1" dirty="0" err="1"/>
              <a:t>попередньою</a:t>
            </a:r>
            <a:r>
              <a:rPr lang="ru-RU" i="1" dirty="0"/>
              <a:t> </a:t>
            </a:r>
            <a:r>
              <a:rPr lang="ru-RU" i="1" dirty="0" err="1"/>
              <a:t>змовою</a:t>
            </a:r>
            <a:r>
              <a:rPr lang="ru-RU" i="1" dirty="0"/>
              <a:t> </a:t>
            </a:r>
            <a:r>
              <a:rPr lang="ru-RU" i="1" dirty="0" err="1"/>
              <a:t>групою</a:t>
            </a:r>
            <a:r>
              <a:rPr lang="ru-RU" i="1" dirty="0"/>
              <a:t> </a:t>
            </a:r>
            <a:r>
              <a:rPr lang="ru-RU" i="1" dirty="0" err="1"/>
              <a:t>осіб</a:t>
            </a:r>
            <a:r>
              <a:rPr lang="ru-RU" i="1" dirty="0"/>
              <a:t>, </a:t>
            </a:r>
            <a:r>
              <a:rPr lang="ru-RU" i="1" dirty="0" err="1"/>
              <a:t>або</a:t>
            </a:r>
            <a:r>
              <a:rPr lang="ru-RU" i="1" dirty="0"/>
              <a:t> участь у </a:t>
            </a:r>
            <a:r>
              <a:rPr lang="ru-RU" i="1" dirty="0" err="1"/>
              <a:t>транснаціональних</a:t>
            </a:r>
            <a:r>
              <a:rPr lang="ru-RU" i="1" dirty="0"/>
              <a:t> </a:t>
            </a:r>
            <a:r>
              <a:rPr lang="ru-RU" i="1" dirty="0" err="1"/>
              <a:t>організаціях</a:t>
            </a:r>
            <a:r>
              <a:rPr lang="ru-RU" i="1" dirty="0"/>
              <a:t>, </a:t>
            </a:r>
            <a:r>
              <a:rPr lang="ru-RU" i="1" dirty="0" err="1"/>
              <a:t>які</a:t>
            </a:r>
            <a:r>
              <a:rPr lang="ru-RU" i="1" dirty="0"/>
              <a:t> </a:t>
            </a:r>
            <a:r>
              <a:rPr lang="ru-RU" i="1" dirty="0" err="1"/>
              <a:t>займаються</a:t>
            </a:r>
            <a:r>
              <a:rPr lang="ru-RU" i="1" dirty="0"/>
              <a:t> такою </a:t>
            </a:r>
            <a:r>
              <a:rPr lang="ru-RU" i="1" dirty="0" err="1"/>
              <a:t>діяльністю</a:t>
            </a:r>
            <a:r>
              <a:rPr lang="ru-RU" i="1" dirty="0"/>
              <a:t>, -</a:t>
            </a:r>
          </a:p>
          <a:p>
            <a:pPr marL="0" indent="0">
              <a:buNone/>
            </a:pPr>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404664"/>
            <a:ext cx="8640960" cy="3744416"/>
          </a:xfrm>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ru-RU" sz="3600" dirty="0" err="1"/>
              <a:t>Безпосередній</a:t>
            </a:r>
            <a:r>
              <a:rPr lang="ru-RU" sz="3600" dirty="0"/>
              <a:t> </a:t>
            </a:r>
            <a:r>
              <a:rPr lang="ru-RU" sz="3600" dirty="0" err="1"/>
              <a:t>об’єкт</a:t>
            </a:r>
            <a:r>
              <a:rPr lang="ru-RU" sz="3600" dirty="0"/>
              <a:t> </a:t>
            </a:r>
            <a:r>
              <a:rPr lang="ru-RU" sz="3600" dirty="0" err="1"/>
              <a:t>злочину</a:t>
            </a:r>
            <a:r>
              <a:rPr lang="ru-RU" sz="3600" dirty="0"/>
              <a:t> є:</a:t>
            </a:r>
          </a:p>
          <a:p>
            <a:r>
              <a:rPr lang="ru-RU" sz="3600" dirty="0" err="1"/>
              <a:t>встановлені</a:t>
            </a:r>
            <a:r>
              <a:rPr lang="ru-RU" sz="3600" dirty="0"/>
              <a:t> </a:t>
            </a:r>
            <a:r>
              <a:rPr lang="ru-RU" sz="3600" dirty="0" err="1"/>
              <a:t>відносини</a:t>
            </a:r>
            <a:r>
              <a:rPr lang="ru-RU" sz="3600" dirty="0"/>
              <a:t> </a:t>
            </a:r>
            <a:r>
              <a:rPr lang="ru-RU" sz="3600" dirty="0" err="1"/>
              <a:t>щодо</a:t>
            </a:r>
            <a:r>
              <a:rPr lang="ru-RU" sz="3600" dirty="0"/>
              <a:t> порядку </a:t>
            </a:r>
            <a:r>
              <a:rPr lang="ru-RU" sz="3600" dirty="0" err="1"/>
              <a:t>трансплантації</a:t>
            </a:r>
            <a:r>
              <a:rPr lang="ru-RU" sz="3600" dirty="0"/>
              <a:t> </a:t>
            </a:r>
            <a:r>
              <a:rPr lang="ru-RU" sz="3600" dirty="0" err="1"/>
              <a:t>анатомічних</a:t>
            </a:r>
            <a:r>
              <a:rPr lang="ru-RU" sz="3600" dirty="0"/>
              <a:t> </a:t>
            </a:r>
            <a:r>
              <a:rPr lang="ru-RU" sz="3600" dirty="0" err="1"/>
              <a:t>матеріалів</a:t>
            </a:r>
            <a:r>
              <a:rPr lang="ru-RU" sz="3600" dirty="0"/>
              <a:t> </a:t>
            </a:r>
            <a:r>
              <a:rPr lang="ru-RU" sz="3600" dirty="0" err="1"/>
              <a:t>людини</a:t>
            </a:r>
            <a:endParaRPr lang="ru-RU" sz="3600" dirty="0"/>
          </a:p>
          <a:p>
            <a:pPr>
              <a:buNone/>
            </a:pPr>
            <a:r>
              <a:rPr lang="uk-UA" sz="3600" dirty="0"/>
              <a:t>Додатковий об’єкт</a:t>
            </a:r>
          </a:p>
          <a:p>
            <a:r>
              <a:rPr lang="uk-UA" sz="3600" dirty="0" err="1"/>
              <a:t>Здоров’є</a:t>
            </a:r>
            <a:r>
              <a:rPr lang="uk-UA" sz="3600" dirty="0"/>
              <a:t> та життя особи;</a:t>
            </a:r>
          </a:p>
        </p:txBody>
      </p:sp>
      <p:pic>
        <p:nvPicPr>
          <p:cNvPr id="52226" name="Picture 2" descr="C:\Users\lenvo\Desktop\pic001.jpg"/>
          <p:cNvPicPr>
            <a:picLocks noChangeAspect="1" noChangeArrowheads="1"/>
          </p:cNvPicPr>
          <p:nvPr/>
        </p:nvPicPr>
        <p:blipFill>
          <a:blip r:embed="rId2" cstate="print"/>
          <a:srcRect/>
          <a:stretch>
            <a:fillRect/>
          </a:stretch>
        </p:blipFill>
        <p:spPr bwMode="auto">
          <a:xfrm>
            <a:off x="5364088" y="4005064"/>
            <a:ext cx="3552395" cy="2664296"/>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23528" y="260648"/>
            <a:ext cx="8363272" cy="4320480"/>
          </a:xfrm>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pPr>
              <a:buNone/>
            </a:pPr>
            <a:r>
              <a:rPr lang="ru-RU" sz="3600" b="1" dirty="0" err="1"/>
              <a:t>Об’єктивна</a:t>
            </a:r>
            <a:r>
              <a:rPr lang="ru-RU" sz="3600" b="1" dirty="0"/>
              <a:t> сторона </a:t>
            </a:r>
            <a:r>
              <a:rPr lang="ru-RU" sz="3600" dirty="0"/>
              <a:t>- </a:t>
            </a:r>
            <a:r>
              <a:rPr lang="ru-RU" sz="3600" dirty="0" err="1"/>
              <a:t>дії</a:t>
            </a:r>
            <a:r>
              <a:rPr lang="ru-RU" sz="3600" dirty="0"/>
              <a:t>, </a:t>
            </a:r>
            <a:r>
              <a:rPr lang="ru-RU" sz="3600" dirty="0" err="1"/>
              <a:t>що</a:t>
            </a:r>
            <a:r>
              <a:rPr lang="ru-RU" sz="3600" dirty="0"/>
              <a:t> </a:t>
            </a:r>
            <a:r>
              <a:rPr lang="ru-RU" sz="3600" dirty="0" err="1"/>
              <a:t>спрямовані</a:t>
            </a:r>
            <a:r>
              <a:rPr lang="ru-RU" sz="3600" dirty="0"/>
              <a:t> на:</a:t>
            </a:r>
          </a:p>
          <a:p>
            <a:pPr>
              <a:buNone/>
            </a:pPr>
            <a:r>
              <a:rPr lang="ru-RU" sz="3600" dirty="0"/>
              <a:t>1)	</a:t>
            </a:r>
            <a:r>
              <a:rPr lang="ru-RU" sz="3600" dirty="0" err="1"/>
              <a:t>порушення</a:t>
            </a:r>
            <a:r>
              <a:rPr lang="ru-RU" sz="3600" dirty="0"/>
              <a:t> </a:t>
            </a:r>
            <a:r>
              <a:rPr lang="ru-RU" sz="3600" dirty="0" err="1"/>
              <a:t>встановленого</a:t>
            </a:r>
            <a:r>
              <a:rPr lang="ru-RU" sz="3600" dirty="0"/>
              <a:t> законом порядку </a:t>
            </a:r>
            <a:r>
              <a:rPr lang="ru-RU" sz="3600" dirty="0" err="1"/>
              <a:t>застосування</a:t>
            </a:r>
            <a:r>
              <a:rPr lang="ru-RU" sz="3600" dirty="0"/>
              <a:t> </a:t>
            </a:r>
            <a:r>
              <a:rPr lang="ru-RU" sz="3600" dirty="0" err="1"/>
              <a:t>трансплантації</a:t>
            </a:r>
            <a:r>
              <a:rPr lang="ru-RU" sz="3600" dirty="0"/>
              <a:t> </a:t>
            </a:r>
            <a:r>
              <a:rPr lang="ru-RU" sz="3600" dirty="0" err="1"/>
              <a:t>анатомічних</a:t>
            </a:r>
            <a:r>
              <a:rPr lang="ru-RU" sz="3600" dirty="0"/>
              <a:t> </a:t>
            </a:r>
            <a:r>
              <a:rPr lang="ru-RU" sz="3600" dirty="0" err="1"/>
              <a:t>матеріалів</a:t>
            </a:r>
            <a:r>
              <a:rPr lang="ru-RU" sz="3600" dirty="0"/>
              <a:t> </a:t>
            </a:r>
            <a:r>
              <a:rPr lang="ru-RU" sz="3600" dirty="0" err="1"/>
              <a:t>людини</a:t>
            </a:r>
            <a:r>
              <a:rPr lang="ru-RU" sz="3600" dirty="0"/>
              <a:t>;</a:t>
            </a:r>
          </a:p>
          <a:p>
            <a:pPr>
              <a:buNone/>
            </a:pPr>
            <a:r>
              <a:rPr lang="ru-RU" sz="3600" dirty="0"/>
              <a:t>2)	</a:t>
            </a:r>
            <a:r>
              <a:rPr lang="ru-RU" sz="3600" dirty="0" err="1"/>
              <a:t>вилучення</a:t>
            </a:r>
            <a:r>
              <a:rPr lang="ru-RU" sz="3600" dirty="0"/>
              <a:t> у </a:t>
            </a:r>
            <a:r>
              <a:rPr lang="ru-RU" sz="3600" dirty="0" err="1"/>
              <a:t>людини</a:t>
            </a:r>
            <a:r>
              <a:rPr lang="ru-RU" sz="3600" dirty="0"/>
              <a:t> шляхом </a:t>
            </a:r>
            <a:r>
              <a:rPr lang="ru-RU" sz="3600" dirty="0" err="1"/>
              <a:t>примушування</a:t>
            </a:r>
            <a:r>
              <a:rPr lang="ru-RU" sz="3600" dirty="0"/>
              <a:t> </a:t>
            </a:r>
            <a:r>
              <a:rPr lang="ru-RU" sz="3600" dirty="0" err="1"/>
              <a:t>або</a:t>
            </a:r>
            <a:r>
              <a:rPr lang="ru-RU" sz="3600" dirty="0"/>
              <a:t> обману </a:t>
            </a:r>
            <a:r>
              <a:rPr lang="ru-RU" sz="3600" dirty="0" err="1"/>
              <a:t>її</a:t>
            </a:r>
            <a:r>
              <a:rPr lang="ru-RU" sz="3600" dirty="0"/>
              <a:t> </a:t>
            </a:r>
            <a:r>
              <a:rPr lang="ru-RU" sz="3600" dirty="0" err="1"/>
              <a:t>анатомічних</a:t>
            </a:r>
            <a:r>
              <a:rPr lang="ru-RU" sz="3600" dirty="0"/>
              <a:t> </a:t>
            </a:r>
            <a:r>
              <a:rPr lang="ru-RU" sz="3600" dirty="0" err="1"/>
              <a:t>матеріалів</a:t>
            </a:r>
            <a:r>
              <a:rPr lang="ru-RU" sz="3600" dirty="0"/>
              <a:t> з метою </a:t>
            </a:r>
            <a:r>
              <a:rPr lang="ru-RU" sz="3600" dirty="0" err="1"/>
              <a:t>їх</a:t>
            </a:r>
            <a:r>
              <a:rPr lang="ru-RU" sz="3600" dirty="0"/>
              <a:t> </a:t>
            </a:r>
            <a:r>
              <a:rPr lang="ru-RU" sz="3600" dirty="0" err="1"/>
              <a:t>трансплантації</a:t>
            </a:r>
            <a:r>
              <a:rPr lang="ru-RU" sz="3600" dirty="0"/>
              <a:t>;</a:t>
            </a:r>
          </a:p>
          <a:p>
            <a:pPr>
              <a:buNone/>
            </a:pPr>
            <a:r>
              <a:rPr lang="ru-RU" sz="3600" dirty="0"/>
              <a:t>3)	незаконна </a:t>
            </a:r>
            <a:r>
              <a:rPr lang="ru-RU" sz="3600" dirty="0" err="1"/>
              <a:t>торгівля</a:t>
            </a:r>
            <a:r>
              <a:rPr lang="ru-RU" sz="3600" dirty="0"/>
              <a:t> </a:t>
            </a:r>
            <a:r>
              <a:rPr lang="ru-RU" sz="3600" dirty="0" err="1"/>
              <a:t>анатомічними</a:t>
            </a:r>
            <a:r>
              <a:rPr lang="ru-RU" sz="3600" dirty="0"/>
              <a:t> </a:t>
            </a:r>
            <a:r>
              <a:rPr lang="ru-RU" sz="3600" dirty="0" err="1"/>
              <a:t>матеріалами</a:t>
            </a:r>
            <a:r>
              <a:rPr lang="ru-RU" sz="3600" dirty="0"/>
              <a:t> </a:t>
            </a:r>
            <a:r>
              <a:rPr lang="ru-RU" sz="3600" dirty="0" err="1"/>
              <a:t>людини</a:t>
            </a:r>
            <a:endParaRPr lang="ru-RU" sz="3600" dirty="0"/>
          </a:p>
          <a:p>
            <a:endParaRPr lang="ru-RU" dirty="0"/>
          </a:p>
        </p:txBody>
      </p:sp>
      <p:pic>
        <p:nvPicPr>
          <p:cNvPr id="53250" name="Picture 2" descr="C:\Users\lenvo\Desktop\tramsplantat.jpg"/>
          <p:cNvPicPr>
            <a:picLocks noChangeAspect="1" noChangeArrowheads="1"/>
          </p:cNvPicPr>
          <p:nvPr/>
        </p:nvPicPr>
        <p:blipFill>
          <a:blip r:embed="rId2" cstate="print"/>
          <a:srcRect/>
          <a:stretch>
            <a:fillRect/>
          </a:stretch>
        </p:blipFill>
        <p:spPr bwMode="auto">
          <a:xfrm>
            <a:off x="4932040" y="3933056"/>
            <a:ext cx="3734755" cy="245248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188640"/>
            <a:ext cx="8964488" cy="6408712"/>
          </a:xfrm>
        </p:spPr>
        <p:txBody>
          <a:bodyPr/>
          <a:lstStyle/>
          <a:p>
            <a:endParaRPr lang="ru-RU" dirty="0"/>
          </a:p>
        </p:txBody>
      </p:sp>
      <p:sp>
        <p:nvSpPr>
          <p:cNvPr id="4" name="Овал 3"/>
          <p:cNvSpPr/>
          <p:nvPr/>
        </p:nvSpPr>
        <p:spPr>
          <a:xfrm>
            <a:off x="755576" y="476672"/>
            <a:ext cx="4752528" cy="331236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600" b="1" i="1" dirty="0" err="1"/>
              <a:t>Безпосередній</a:t>
            </a:r>
            <a:r>
              <a:rPr lang="ru-RU" sz="3600" b="1" i="1" dirty="0"/>
              <a:t> </a:t>
            </a:r>
            <a:r>
              <a:rPr lang="ru-RU" sz="3600" b="1" i="1" dirty="0" err="1"/>
              <a:t>об'єкт</a:t>
            </a:r>
            <a:r>
              <a:rPr lang="ru-RU" sz="3600" b="1" i="1" dirty="0"/>
              <a:t> - </a:t>
            </a:r>
            <a:r>
              <a:rPr lang="ru-RU" sz="3600" dirty="0"/>
              <a:t> </a:t>
            </a:r>
            <a:r>
              <a:rPr lang="ru-RU" sz="3600" dirty="0" err="1"/>
              <a:t>здоров'я</a:t>
            </a:r>
            <a:r>
              <a:rPr lang="ru-RU" sz="3600" dirty="0"/>
              <a:t> </a:t>
            </a:r>
            <a:r>
              <a:rPr lang="ru-RU" sz="3600" dirty="0" err="1"/>
              <a:t>людини</a:t>
            </a:r>
            <a:endParaRPr lang="ru-RU" sz="3600" dirty="0"/>
          </a:p>
        </p:txBody>
      </p:sp>
      <p:pic>
        <p:nvPicPr>
          <p:cNvPr id="1026" name="Picture 2" descr="C:\Users\lenvo\Desktop\image015_52.jpg"/>
          <p:cNvPicPr>
            <a:picLocks noChangeAspect="1" noChangeArrowheads="1"/>
          </p:cNvPicPr>
          <p:nvPr/>
        </p:nvPicPr>
        <p:blipFill>
          <a:blip r:embed="rId2" cstate="print"/>
          <a:srcRect/>
          <a:stretch>
            <a:fillRect/>
          </a:stretch>
        </p:blipFill>
        <p:spPr bwMode="auto">
          <a:xfrm>
            <a:off x="3779912" y="4149080"/>
            <a:ext cx="4930775" cy="2125662"/>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40960" cy="1143000"/>
          </a:xfrm>
        </p:spPr>
        <p:txBody>
          <a:bodyPr>
            <a:normAutofit/>
          </a:bodyPr>
          <a:lstStyle/>
          <a:p>
            <a:r>
              <a:rPr lang="ru-RU" dirty="0" err="1">
                <a:solidFill>
                  <a:schemeClr val="tx1"/>
                </a:solidFill>
              </a:rPr>
              <a:t>Кваліфікуючі</a:t>
            </a:r>
            <a:r>
              <a:rPr lang="ru-RU" dirty="0">
                <a:solidFill>
                  <a:schemeClr val="tx1"/>
                </a:solidFill>
              </a:rPr>
              <a:t> </a:t>
            </a:r>
            <a:r>
              <a:rPr lang="ru-RU" dirty="0" err="1">
                <a:solidFill>
                  <a:schemeClr val="tx1"/>
                </a:solidFill>
              </a:rPr>
              <a:t>ознаки</a:t>
            </a:r>
            <a:r>
              <a:rPr lang="ru-RU" dirty="0">
                <a:solidFill>
                  <a:schemeClr val="tx1"/>
                </a:solidFill>
              </a:rPr>
              <a:t> </a:t>
            </a:r>
            <a:r>
              <a:rPr lang="ru-RU" dirty="0" err="1">
                <a:solidFill>
                  <a:schemeClr val="tx1"/>
                </a:solidFill>
              </a:rPr>
              <a:t>діянь</a:t>
            </a:r>
            <a:endParaRPr lang="ru-RU" dirty="0">
              <a:solidFill>
                <a:schemeClr val="tx1"/>
              </a:solidFill>
            </a:endParaRPr>
          </a:p>
        </p:txBody>
      </p:sp>
      <p:sp>
        <p:nvSpPr>
          <p:cNvPr id="3" name="Содержимое 2"/>
          <p:cNvSpPr>
            <a:spLocks noGrp="1"/>
          </p:cNvSpPr>
          <p:nvPr>
            <p:ph sz="quarter" idx="1"/>
          </p:nvPr>
        </p:nvSpPr>
        <p:spPr>
          <a:xfrm>
            <a:off x="179512" y="1484784"/>
            <a:ext cx="8784976" cy="5040560"/>
          </a:xfrm>
        </p:spPr>
        <p:txBody>
          <a:bodyPr/>
          <a:lstStyle/>
          <a:p>
            <a:r>
              <a:rPr lang="ru-RU" dirty="0" err="1"/>
              <a:t>Безпорадний</a:t>
            </a:r>
            <a:r>
              <a:rPr lang="ru-RU" dirty="0"/>
              <a:t> стан, </a:t>
            </a:r>
            <a:r>
              <a:rPr lang="ru-RU" dirty="0" err="1"/>
              <a:t>матеріальна</a:t>
            </a:r>
            <a:r>
              <a:rPr lang="ru-RU" dirty="0"/>
              <a:t> та </a:t>
            </a:r>
            <a:r>
              <a:rPr lang="ru-RU" dirty="0" err="1"/>
              <a:t>інша</a:t>
            </a:r>
            <a:r>
              <a:rPr lang="ru-RU" dirty="0"/>
              <a:t> </a:t>
            </a:r>
            <a:r>
              <a:rPr lang="ru-RU" dirty="0" err="1"/>
              <a:t>залежність</a:t>
            </a:r>
            <a:r>
              <a:rPr lang="ru-RU" dirty="0"/>
              <a:t> (ч. 3 ст. 143 КК);</a:t>
            </a:r>
          </a:p>
          <a:p>
            <a:r>
              <a:rPr lang="ru-RU" i="1" dirty="0" err="1"/>
              <a:t>Дії</a:t>
            </a:r>
            <a:r>
              <a:rPr lang="ru-RU" i="1" dirty="0"/>
              <a:t> </a:t>
            </a:r>
            <a:r>
              <a:rPr lang="ru-RU" i="1" dirty="0" err="1"/>
              <a:t>вчинені</a:t>
            </a:r>
            <a:r>
              <a:rPr lang="ru-RU" i="1" dirty="0"/>
              <a:t> за </a:t>
            </a:r>
            <a:r>
              <a:rPr lang="ru-RU" i="1" dirty="0" err="1"/>
              <a:t>попередньою</a:t>
            </a:r>
            <a:r>
              <a:rPr lang="ru-RU" i="1" dirty="0"/>
              <a:t> </a:t>
            </a:r>
            <a:r>
              <a:rPr lang="ru-RU" i="1" dirty="0" err="1"/>
              <a:t>змовою</a:t>
            </a:r>
            <a:r>
              <a:rPr lang="ru-RU" i="1" dirty="0"/>
              <a:t> </a:t>
            </a:r>
            <a:r>
              <a:rPr lang="ru-RU" i="1" dirty="0" err="1"/>
              <a:t>групою</a:t>
            </a:r>
            <a:r>
              <a:rPr lang="ru-RU" i="1" dirty="0"/>
              <a:t> </a:t>
            </a:r>
            <a:r>
              <a:rPr lang="ru-RU" i="1" dirty="0" err="1"/>
              <a:t>осіб</a:t>
            </a:r>
            <a:r>
              <a:rPr lang="ru-RU" i="1" dirty="0"/>
              <a:t>;</a:t>
            </a:r>
          </a:p>
          <a:p>
            <a:r>
              <a:rPr lang="ru-RU" i="1" dirty="0"/>
              <a:t> Участь у </a:t>
            </a:r>
            <a:r>
              <a:rPr lang="ru-RU" i="1" dirty="0" err="1"/>
              <a:t>транснаціональних</a:t>
            </a:r>
            <a:r>
              <a:rPr lang="ru-RU" i="1" dirty="0"/>
              <a:t> </a:t>
            </a:r>
            <a:r>
              <a:rPr lang="ru-RU" i="1" dirty="0" err="1"/>
              <a:t>організаціях</a:t>
            </a:r>
            <a:r>
              <a:rPr lang="ru-RU" i="1" dirty="0"/>
              <a:t>,  </a:t>
            </a:r>
            <a:r>
              <a:rPr lang="ru-RU" i="1" dirty="0" err="1"/>
              <a:t>які</a:t>
            </a:r>
            <a:r>
              <a:rPr lang="ru-RU" i="1" dirty="0"/>
              <a:t> </a:t>
            </a:r>
            <a:r>
              <a:rPr lang="ru-RU" i="1" dirty="0" err="1"/>
              <a:t>займаються</a:t>
            </a:r>
            <a:r>
              <a:rPr lang="ru-RU" i="1" dirty="0"/>
              <a:t> такою </a:t>
            </a:r>
            <a:r>
              <a:rPr lang="ru-RU" i="1" dirty="0" err="1"/>
              <a:t>діяльністю</a:t>
            </a:r>
            <a:r>
              <a:rPr lang="ru-RU" i="1" dirty="0"/>
              <a:t> (ч. 5 ст. 143 КК)</a:t>
            </a:r>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435280" cy="3874442"/>
          </a:xfrm>
        </p:spPr>
        <p:style>
          <a:lnRef idx="1">
            <a:schemeClr val="accent1"/>
          </a:lnRef>
          <a:fillRef idx="2">
            <a:schemeClr val="accent1"/>
          </a:fillRef>
          <a:effectRef idx="1">
            <a:schemeClr val="accent1"/>
          </a:effectRef>
          <a:fontRef idx="minor">
            <a:schemeClr val="dk1"/>
          </a:fontRef>
        </p:style>
        <p:txBody>
          <a:bodyPr>
            <a:normAutofit/>
          </a:bodyPr>
          <a:lstStyle/>
          <a:p>
            <a:r>
              <a:rPr lang="ru-RU" b="1" dirty="0" err="1"/>
              <a:t>Суб’єктивна</a:t>
            </a:r>
            <a:r>
              <a:rPr lang="ru-RU" b="1" dirty="0"/>
              <a:t> сторона </a:t>
            </a:r>
            <a:r>
              <a:rPr lang="ru-RU" dirty="0"/>
              <a:t>- для ч. 1 ст. 143 КК, </a:t>
            </a:r>
            <a:r>
              <a:rPr lang="ru-RU" dirty="0" err="1"/>
              <a:t>можуть</a:t>
            </a:r>
            <a:r>
              <a:rPr lang="ru-RU" dirty="0"/>
              <a:t> бути </a:t>
            </a:r>
            <a:r>
              <a:rPr lang="ru-RU" dirty="0" err="1"/>
              <a:t>вчинені</a:t>
            </a:r>
            <a:r>
              <a:rPr lang="ru-RU" dirty="0"/>
              <a:t> </a:t>
            </a:r>
            <a:r>
              <a:rPr lang="ru-RU" dirty="0" err="1"/>
              <a:t>лише</a:t>
            </a:r>
            <a:r>
              <a:rPr lang="ru-RU" dirty="0"/>
              <a:t> з </a:t>
            </a:r>
            <a:r>
              <a:rPr lang="ru-RU" dirty="0" err="1"/>
              <a:t>умислом</a:t>
            </a:r>
            <a:r>
              <a:rPr lang="ru-RU" dirty="0"/>
              <a:t> </a:t>
            </a:r>
            <a:r>
              <a:rPr lang="ru-RU" dirty="0" err="1"/>
              <a:t>щодо</a:t>
            </a:r>
            <a:r>
              <a:rPr lang="ru-RU" dirty="0"/>
              <a:t> д</a:t>
            </a:r>
            <a:r>
              <a:rPr lang="uk-UA" dirty="0" err="1"/>
              <a:t>ії</a:t>
            </a:r>
            <a:r>
              <a:rPr lang="uk-UA" dirty="0"/>
              <a:t>, а ставлення до наслідків - необережність</a:t>
            </a:r>
            <a:r>
              <a:rPr lang="ru-RU" dirty="0"/>
              <a:t>;</a:t>
            </a:r>
            <a:br>
              <a:rPr lang="ru-RU" dirty="0"/>
            </a:br>
            <a:r>
              <a:rPr lang="ru-RU" dirty="0"/>
              <a:t> для ч. 2, 3, 4, 5- </a:t>
            </a:r>
            <a:r>
              <a:rPr lang="ru-RU" dirty="0" err="1"/>
              <a:t>прямий</a:t>
            </a:r>
            <a:r>
              <a:rPr lang="ru-RU" dirty="0"/>
              <a:t> </a:t>
            </a:r>
            <a:r>
              <a:rPr lang="ru-RU" dirty="0" err="1"/>
              <a:t>умисел</a:t>
            </a:r>
            <a:br>
              <a:rPr lang="ru-RU" dirty="0"/>
            </a:br>
            <a:r>
              <a:rPr lang="ru-RU"/>
              <a:t> </a:t>
            </a:r>
            <a:endParaRPr lang="ru-RU" dirty="0">
              <a:solidFill>
                <a:schemeClr val="tx1"/>
              </a:solidFill>
            </a:endParaRPr>
          </a:p>
        </p:txBody>
      </p:sp>
      <p:sp>
        <p:nvSpPr>
          <p:cNvPr id="3" name="Содержимое 2"/>
          <p:cNvSpPr>
            <a:spLocks noGrp="1"/>
          </p:cNvSpPr>
          <p:nvPr>
            <p:ph sz="quarter" idx="1"/>
          </p:nvPr>
        </p:nvSpPr>
        <p:spPr>
          <a:xfrm>
            <a:off x="251520" y="4293096"/>
            <a:ext cx="8420472" cy="1440160"/>
          </a:xfrm>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uk-UA" sz="3600" b="1" dirty="0"/>
              <a:t>Суб’єкт</a:t>
            </a:r>
            <a:r>
              <a:rPr lang="uk-UA" sz="3600" dirty="0"/>
              <a:t> як загальний так і спеціальний з 16 років</a:t>
            </a:r>
            <a:endParaRPr lang="ru-RU" sz="36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8892480" cy="1143000"/>
          </a:xfrm>
        </p:spPr>
        <p:txBody>
          <a:bodyPr>
            <a:normAutofit fontScale="90000"/>
          </a:bodyPr>
          <a:lstStyle/>
          <a:p>
            <a:r>
              <a:rPr lang="uk-UA" b="1" dirty="0">
                <a:solidFill>
                  <a:schemeClr val="tx1"/>
                </a:solidFill>
              </a:rPr>
              <a:t>9. </a:t>
            </a:r>
            <a:r>
              <a:rPr lang="ru-RU" b="1" dirty="0" err="1">
                <a:solidFill>
                  <a:schemeClr val="tx1"/>
                </a:solidFill>
              </a:rPr>
              <a:t>Насильницьке</a:t>
            </a:r>
            <a:r>
              <a:rPr lang="ru-RU" b="1" dirty="0">
                <a:solidFill>
                  <a:schemeClr val="tx1"/>
                </a:solidFill>
              </a:rPr>
              <a:t> донорство</a:t>
            </a:r>
            <a:r>
              <a:rPr lang="uk-UA" b="1" dirty="0">
                <a:solidFill>
                  <a:schemeClr val="tx1"/>
                </a:solidFill>
              </a:rPr>
              <a:t> (ст. 144 КК України)</a:t>
            </a:r>
            <a:endParaRPr lang="ru-RU" dirty="0">
              <a:solidFill>
                <a:schemeClr val="tx1"/>
              </a:solidFill>
            </a:endParaRPr>
          </a:p>
        </p:txBody>
      </p:sp>
      <p:sp>
        <p:nvSpPr>
          <p:cNvPr id="3" name="Содержимое 2"/>
          <p:cNvSpPr>
            <a:spLocks noGrp="1"/>
          </p:cNvSpPr>
          <p:nvPr>
            <p:ph sz="quarter" idx="1"/>
          </p:nvPr>
        </p:nvSpPr>
        <p:spPr>
          <a:xfrm>
            <a:off x="251520" y="1447800"/>
            <a:ext cx="8712968" cy="4069432"/>
          </a:xfrm>
        </p:spPr>
        <p:txBody>
          <a:bodyPr>
            <a:normAutofit/>
          </a:bodyPr>
          <a:lstStyle/>
          <a:p>
            <a:pPr marL="0" indent="447675">
              <a:buNone/>
            </a:pPr>
            <a:r>
              <a:rPr lang="ru-RU" i="1" dirty="0"/>
              <a:t>1. </a:t>
            </a:r>
            <a:r>
              <a:rPr lang="ru-RU" i="1" dirty="0" err="1"/>
              <a:t>Насильницьке</a:t>
            </a:r>
            <a:r>
              <a:rPr lang="ru-RU" i="1" dirty="0"/>
              <a:t> </a:t>
            </a:r>
            <a:r>
              <a:rPr lang="ru-RU" i="1" dirty="0" err="1"/>
              <a:t>або</a:t>
            </a:r>
            <a:r>
              <a:rPr lang="ru-RU" i="1" dirty="0"/>
              <a:t> шляхом обману </a:t>
            </a:r>
            <a:r>
              <a:rPr lang="ru-RU" i="1" dirty="0" err="1"/>
              <a:t>вилучення</a:t>
            </a:r>
            <a:r>
              <a:rPr lang="ru-RU" i="1" dirty="0"/>
              <a:t> </a:t>
            </a:r>
            <a:r>
              <a:rPr lang="ru-RU" i="1" dirty="0" err="1"/>
              <a:t>крові</a:t>
            </a:r>
            <a:r>
              <a:rPr lang="ru-RU" i="1" dirty="0"/>
              <a:t> у </a:t>
            </a:r>
            <a:r>
              <a:rPr lang="ru-RU" i="1" dirty="0" err="1"/>
              <a:t>людини</a:t>
            </a:r>
            <a:r>
              <a:rPr lang="ru-RU" i="1" dirty="0"/>
              <a:t> </a:t>
            </a:r>
            <a:r>
              <a:rPr lang="ru-RU" i="1" dirty="0" err="1"/>
              <a:t>з</a:t>
            </a:r>
            <a:r>
              <a:rPr lang="ru-RU" i="1" dirty="0"/>
              <a:t> метою </a:t>
            </a:r>
            <a:r>
              <a:rPr lang="ru-RU" i="1" dirty="0" err="1"/>
              <a:t>використання</a:t>
            </a:r>
            <a:r>
              <a:rPr lang="ru-RU" i="1" dirty="0"/>
              <a:t> </a:t>
            </a:r>
            <a:r>
              <a:rPr lang="ru-RU" i="1" dirty="0" err="1"/>
              <a:t>її</a:t>
            </a:r>
            <a:r>
              <a:rPr lang="ru-RU" i="1" dirty="0"/>
              <a:t> як донора —</a:t>
            </a:r>
            <a:endParaRPr lang="ru-RU" dirty="0"/>
          </a:p>
          <a:p>
            <a:pPr marL="0" indent="447675">
              <a:buNone/>
            </a:pPr>
            <a:r>
              <a:rPr lang="ru-RU" i="1" dirty="0"/>
              <a:t>2. </a:t>
            </a:r>
            <a:r>
              <a:rPr lang="ru-RU" i="1" dirty="0" err="1"/>
              <a:t>Дії</a:t>
            </a:r>
            <a:r>
              <a:rPr lang="ru-RU" i="1" dirty="0"/>
              <a:t>, </a:t>
            </a:r>
            <a:r>
              <a:rPr lang="ru-RU" i="1" dirty="0" err="1"/>
              <a:t>передбачені</a:t>
            </a:r>
            <a:r>
              <a:rPr lang="ru-RU" i="1" dirty="0"/>
              <a:t> </a:t>
            </a:r>
            <a:r>
              <a:rPr lang="ru-RU" i="1" dirty="0" err="1"/>
              <a:t>частиною</a:t>
            </a:r>
            <a:r>
              <a:rPr lang="ru-RU" i="1" dirty="0"/>
              <a:t> </a:t>
            </a:r>
            <a:r>
              <a:rPr lang="ru-RU" i="1" dirty="0" err="1"/>
              <a:t>першою</a:t>
            </a:r>
            <a:r>
              <a:rPr lang="ru-RU" i="1" dirty="0"/>
              <a:t> </a:t>
            </a:r>
            <a:r>
              <a:rPr lang="ru-RU" i="1" dirty="0" err="1"/>
              <a:t>цієї</a:t>
            </a:r>
            <a:r>
              <a:rPr lang="ru-RU" i="1" dirty="0"/>
              <a:t> </a:t>
            </a:r>
            <a:r>
              <a:rPr lang="ru-RU" i="1" dirty="0" err="1"/>
              <a:t>статті</a:t>
            </a:r>
            <a:r>
              <a:rPr lang="ru-RU" i="1" dirty="0"/>
              <a:t>, </a:t>
            </a:r>
            <a:r>
              <a:rPr lang="ru-RU" i="1" dirty="0" err="1"/>
              <a:t>вчинені</a:t>
            </a:r>
            <a:r>
              <a:rPr lang="ru-RU" i="1" dirty="0"/>
              <a:t> </a:t>
            </a:r>
            <a:r>
              <a:rPr lang="ru-RU" i="1" dirty="0" err="1"/>
              <a:t>щодо</a:t>
            </a:r>
            <a:r>
              <a:rPr lang="ru-RU" i="1" dirty="0"/>
              <a:t> </a:t>
            </a:r>
            <a:r>
              <a:rPr lang="ru-RU" i="1" dirty="0" err="1"/>
              <a:t>неповнолітнього</a:t>
            </a:r>
            <a:r>
              <a:rPr lang="ru-RU" i="1" dirty="0"/>
              <a:t> </a:t>
            </a:r>
            <a:r>
              <a:rPr lang="ru-RU" i="1" dirty="0" err="1"/>
              <a:t>або</a:t>
            </a:r>
            <a:r>
              <a:rPr lang="ru-RU" i="1" dirty="0"/>
              <a:t> особи, яка </a:t>
            </a:r>
            <a:r>
              <a:rPr lang="ru-RU" i="1" dirty="0" err="1"/>
              <a:t>перебувала</a:t>
            </a:r>
            <a:r>
              <a:rPr lang="ru-RU" i="1" dirty="0"/>
              <a:t> в </a:t>
            </a:r>
            <a:r>
              <a:rPr lang="ru-RU" i="1" dirty="0" err="1"/>
              <a:t>безпорадному</a:t>
            </a:r>
            <a:r>
              <a:rPr lang="ru-RU" i="1" dirty="0"/>
              <a:t> </a:t>
            </a:r>
            <a:r>
              <a:rPr lang="ru-RU" i="1" dirty="0" err="1"/>
              <a:t>стані</a:t>
            </a:r>
            <a:r>
              <a:rPr lang="ru-RU" i="1" dirty="0"/>
              <a:t> </a:t>
            </a:r>
            <a:r>
              <a:rPr lang="ru-RU" i="1" dirty="0" err="1"/>
              <a:t>чи</a:t>
            </a:r>
            <a:r>
              <a:rPr lang="ru-RU" i="1" dirty="0"/>
              <a:t> </a:t>
            </a:r>
            <a:r>
              <a:rPr lang="ru-RU" i="1" dirty="0" err="1"/>
              <a:t>в</a:t>
            </a:r>
            <a:r>
              <a:rPr lang="ru-RU" i="1" dirty="0"/>
              <a:t> </a:t>
            </a:r>
            <a:r>
              <a:rPr lang="ru-RU" i="1" dirty="0" err="1"/>
              <a:t>матеріальній</a:t>
            </a:r>
            <a:r>
              <a:rPr lang="ru-RU" i="1" dirty="0"/>
              <a:t> </a:t>
            </a:r>
            <a:r>
              <a:rPr lang="ru-RU" i="1" dirty="0" err="1"/>
              <a:t>залежності</a:t>
            </a:r>
            <a:r>
              <a:rPr lang="ru-RU" i="1" dirty="0"/>
              <a:t> від винного, —</a:t>
            </a:r>
            <a:endParaRPr lang="ru-RU" dirty="0"/>
          </a:p>
          <a:p>
            <a:pPr marL="0" indent="447675">
              <a:buNone/>
            </a:pPr>
            <a:r>
              <a:rPr lang="ru-RU" i="1" dirty="0"/>
              <a:t>3. </a:t>
            </a:r>
            <a:r>
              <a:rPr lang="ru-RU" i="1" dirty="0" err="1"/>
              <a:t>Дії</a:t>
            </a:r>
            <a:r>
              <a:rPr lang="ru-RU" i="1" dirty="0"/>
              <a:t>, </a:t>
            </a:r>
            <a:r>
              <a:rPr lang="ru-RU" i="1" dirty="0" err="1"/>
              <a:t>передбачені</a:t>
            </a:r>
            <a:r>
              <a:rPr lang="ru-RU" i="1" dirty="0"/>
              <a:t> </a:t>
            </a:r>
            <a:r>
              <a:rPr lang="ru-RU" i="1" dirty="0" err="1"/>
              <a:t>частинами</a:t>
            </a:r>
            <a:r>
              <a:rPr lang="ru-RU" i="1" dirty="0"/>
              <a:t> </a:t>
            </a:r>
            <a:r>
              <a:rPr lang="ru-RU" i="1" dirty="0" err="1"/>
              <a:t>першою</a:t>
            </a:r>
            <a:r>
              <a:rPr lang="ru-RU" i="1" dirty="0"/>
              <a:t> </a:t>
            </a:r>
            <a:r>
              <a:rPr lang="ru-RU" i="1" dirty="0" err="1"/>
              <a:t>і</a:t>
            </a:r>
            <a:r>
              <a:rPr lang="ru-RU" i="1" dirty="0"/>
              <a:t> другою </a:t>
            </a:r>
            <a:r>
              <a:rPr lang="ru-RU" i="1" dirty="0" err="1"/>
              <a:t>цієї</a:t>
            </a:r>
            <a:r>
              <a:rPr lang="ru-RU" i="1" dirty="0"/>
              <a:t> </a:t>
            </a:r>
            <a:r>
              <a:rPr lang="ru-RU" i="1" dirty="0" err="1"/>
              <a:t>статті</a:t>
            </a:r>
            <a:r>
              <a:rPr lang="ru-RU" i="1" dirty="0"/>
              <a:t>, </a:t>
            </a:r>
            <a:r>
              <a:rPr lang="ru-RU" i="1" dirty="0" err="1"/>
              <a:t>вчинені</a:t>
            </a:r>
            <a:r>
              <a:rPr lang="ru-RU" i="1" dirty="0"/>
              <a:t> за </a:t>
            </a:r>
            <a:r>
              <a:rPr lang="ru-RU" i="1" dirty="0" err="1"/>
              <a:t>попередньою</a:t>
            </a:r>
            <a:r>
              <a:rPr lang="ru-RU" i="1" dirty="0"/>
              <a:t> </a:t>
            </a:r>
            <a:r>
              <a:rPr lang="ru-RU" i="1" dirty="0" err="1"/>
              <a:t>змовою</a:t>
            </a:r>
            <a:r>
              <a:rPr lang="ru-RU" i="1" dirty="0"/>
              <a:t> </a:t>
            </a:r>
            <a:r>
              <a:rPr lang="ru-RU" i="1" dirty="0" err="1"/>
              <a:t>групою</a:t>
            </a:r>
            <a:r>
              <a:rPr lang="ru-RU" i="1" dirty="0"/>
              <a:t> </a:t>
            </a:r>
            <a:r>
              <a:rPr lang="ru-RU" i="1" dirty="0" err="1"/>
              <a:t>осіб</a:t>
            </a:r>
            <a:r>
              <a:rPr lang="ru-RU" i="1" dirty="0"/>
              <a:t> </a:t>
            </a:r>
            <a:r>
              <a:rPr lang="ru-RU" i="1" dirty="0" err="1"/>
              <a:t>або</a:t>
            </a:r>
            <a:r>
              <a:rPr lang="ru-RU" i="1" dirty="0"/>
              <a:t> </a:t>
            </a:r>
            <a:r>
              <a:rPr lang="ru-RU" i="1" dirty="0" err="1"/>
              <a:t>з</a:t>
            </a:r>
            <a:r>
              <a:rPr lang="ru-RU" i="1" dirty="0"/>
              <a:t> метою продажу, —</a:t>
            </a:r>
            <a:endParaRPr lang="ru-RU" dirty="0"/>
          </a:p>
          <a:p>
            <a:endParaRPr lang="ru-R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052736"/>
            <a:ext cx="4032448" cy="4392488"/>
          </a:xfrm>
        </p:spPr>
        <p:style>
          <a:lnRef idx="1">
            <a:schemeClr val="accent1"/>
          </a:lnRef>
          <a:fillRef idx="2">
            <a:schemeClr val="accent1"/>
          </a:fillRef>
          <a:effectRef idx="1">
            <a:schemeClr val="accent1"/>
          </a:effectRef>
          <a:fontRef idx="minor">
            <a:schemeClr val="dk1"/>
          </a:fontRef>
        </p:style>
        <p:txBody>
          <a:bodyPr>
            <a:noAutofit/>
          </a:bodyPr>
          <a:lstStyle/>
          <a:p>
            <a:pPr algn="just"/>
            <a:r>
              <a:rPr lang="ru-RU" sz="3600" b="1" dirty="0" err="1">
                <a:solidFill>
                  <a:schemeClr val="tx1"/>
                </a:solidFill>
              </a:rPr>
              <a:t>Безпосередній</a:t>
            </a:r>
            <a:r>
              <a:rPr lang="ru-RU" sz="3600" dirty="0">
                <a:solidFill>
                  <a:schemeClr val="tx1"/>
                </a:solidFill>
              </a:rPr>
              <a:t> </a:t>
            </a:r>
            <a:r>
              <a:rPr lang="ru-RU" sz="3600" b="1" dirty="0" err="1">
                <a:solidFill>
                  <a:schemeClr val="tx1"/>
                </a:solidFill>
              </a:rPr>
              <a:t>об’єкт</a:t>
            </a:r>
            <a:r>
              <a:rPr lang="ru-RU" sz="3600" dirty="0">
                <a:solidFill>
                  <a:schemeClr val="tx1"/>
                </a:solidFill>
              </a:rPr>
              <a:t> </a:t>
            </a:r>
            <a:r>
              <a:rPr lang="ru-RU" sz="3600" dirty="0" err="1">
                <a:solidFill>
                  <a:schemeClr val="tx1"/>
                </a:solidFill>
              </a:rPr>
              <a:t>злочину</a:t>
            </a:r>
            <a:r>
              <a:rPr lang="ru-RU" sz="3600" dirty="0">
                <a:solidFill>
                  <a:schemeClr val="tx1"/>
                </a:solidFill>
              </a:rPr>
              <a:t> - порядок </a:t>
            </a:r>
            <a:r>
              <a:rPr lang="ru-RU" sz="3600" dirty="0" err="1">
                <a:solidFill>
                  <a:schemeClr val="tx1"/>
                </a:solidFill>
              </a:rPr>
              <a:t>надання</a:t>
            </a:r>
            <a:r>
              <a:rPr lang="ru-RU" sz="3600" dirty="0">
                <a:solidFill>
                  <a:schemeClr val="tx1"/>
                </a:solidFill>
              </a:rPr>
              <a:t> донором </a:t>
            </a:r>
            <a:r>
              <a:rPr lang="ru-RU" sz="3600" dirty="0" err="1">
                <a:solidFill>
                  <a:schemeClr val="tx1"/>
                </a:solidFill>
              </a:rPr>
              <a:t>крові</a:t>
            </a:r>
            <a:r>
              <a:rPr lang="ru-RU" sz="3600" dirty="0">
                <a:solidFill>
                  <a:schemeClr val="tx1"/>
                </a:solidFill>
              </a:rPr>
              <a:t> та </a:t>
            </a:r>
            <a:r>
              <a:rPr lang="ru-RU" sz="3600" dirty="0" err="1">
                <a:solidFill>
                  <a:schemeClr val="tx1"/>
                </a:solidFill>
              </a:rPr>
              <a:t>її</a:t>
            </a:r>
            <a:r>
              <a:rPr lang="ru-RU" sz="3600" dirty="0">
                <a:solidFill>
                  <a:schemeClr val="tx1"/>
                </a:solidFill>
              </a:rPr>
              <a:t> </a:t>
            </a:r>
            <a:r>
              <a:rPr lang="ru-RU" sz="3600" dirty="0" err="1">
                <a:solidFill>
                  <a:schemeClr val="tx1"/>
                </a:solidFill>
              </a:rPr>
              <a:t>компонентів</a:t>
            </a:r>
            <a:r>
              <a:rPr lang="ru-RU" sz="3600" dirty="0">
                <a:solidFill>
                  <a:schemeClr val="tx1"/>
                </a:solidFill>
              </a:rPr>
              <a:t>, </a:t>
            </a:r>
            <a:r>
              <a:rPr lang="ru-RU" sz="3600" b="1" dirty="0" err="1">
                <a:solidFill>
                  <a:schemeClr val="tx1"/>
                </a:solidFill>
              </a:rPr>
              <a:t>додатковий</a:t>
            </a:r>
            <a:r>
              <a:rPr lang="ru-RU" sz="3600" b="1" dirty="0">
                <a:solidFill>
                  <a:schemeClr val="tx1"/>
                </a:solidFill>
              </a:rPr>
              <a:t> </a:t>
            </a:r>
            <a:r>
              <a:rPr lang="ru-RU" sz="3600" dirty="0">
                <a:solidFill>
                  <a:schemeClr val="tx1"/>
                </a:solidFill>
              </a:rPr>
              <a:t>- </a:t>
            </a:r>
            <a:r>
              <a:rPr lang="ru-RU" sz="3600" dirty="0" err="1">
                <a:solidFill>
                  <a:schemeClr val="tx1"/>
                </a:solidFill>
              </a:rPr>
              <a:t>життя</a:t>
            </a:r>
            <a:r>
              <a:rPr lang="ru-RU" sz="3600" dirty="0">
                <a:solidFill>
                  <a:schemeClr val="tx1"/>
                </a:solidFill>
              </a:rPr>
              <a:t> та </a:t>
            </a:r>
            <a:r>
              <a:rPr lang="ru-RU" sz="3600" dirty="0" err="1">
                <a:solidFill>
                  <a:schemeClr val="tx1"/>
                </a:solidFill>
              </a:rPr>
              <a:t>здоров’я</a:t>
            </a:r>
            <a:r>
              <a:rPr lang="ru-RU" sz="3600" dirty="0">
                <a:solidFill>
                  <a:schemeClr val="tx1"/>
                </a:solidFill>
              </a:rPr>
              <a:t> донора</a:t>
            </a:r>
          </a:p>
        </p:txBody>
      </p:sp>
      <p:sp>
        <p:nvSpPr>
          <p:cNvPr id="3" name="Содержимое 2"/>
          <p:cNvSpPr>
            <a:spLocks noGrp="1"/>
          </p:cNvSpPr>
          <p:nvPr>
            <p:ph sz="quarter" idx="1"/>
          </p:nvPr>
        </p:nvSpPr>
        <p:spPr>
          <a:xfrm>
            <a:off x="4644008" y="1052736"/>
            <a:ext cx="4176464" cy="4392488"/>
          </a:xfrm>
        </p:spPr>
        <p:style>
          <a:lnRef idx="1">
            <a:schemeClr val="accent1"/>
          </a:lnRef>
          <a:fillRef idx="2">
            <a:schemeClr val="accent1"/>
          </a:fillRef>
          <a:effectRef idx="1">
            <a:schemeClr val="accent1"/>
          </a:effectRef>
          <a:fontRef idx="minor">
            <a:schemeClr val="dk1"/>
          </a:fontRef>
        </p:style>
        <p:txBody>
          <a:bodyPr>
            <a:noAutofit/>
          </a:bodyPr>
          <a:lstStyle/>
          <a:p>
            <a:pPr>
              <a:buNone/>
            </a:pPr>
            <a:r>
              <a:rPr lang="ru-RU" sz="3600" b="1" dirty="0"/>
              <a:t>З </a:t>
            </a:r>
            <a:r>
              <a:rPr lang="ru-RU" sz="3600" b="1" dirty="0" err="1"/>
              <a:t>об’єктивної</a:t>
            </a:r>
            <a:r>
              <a:rPr lang="ru-RU" sz="3600" b="1" dirty="0"/>
              <a:t> </a:t>
            </a:r>
            <a:r>
              <a:rPr lang="ru-RU" sz="3600" b="1" dirty="0" err="1"/>
              <a:t>сторони</a:t>
            </a:r>
            <a:r>
              <a:rPr lang="ru-RU" sz="3600" b="1" dirty="0"/>
              <a:t> </a:t>
            </a:r>
            <a:r>
              <a:rPr lang="ru-RU" sz="3600" dirty="0" err="1"/>
              <a:t>насильницьке</a:t>
            </a:r>
            <a:r>
              <a:rPr lang="ru-RU" sz="3600" dirty="0"/>
              <a:t> донорство </a:t>
            </a:r>
            <a:r>
              <a:rPr lang="ru-RU" sz="3600" dirty="0" err="1"/>
              <a:t>характеризується</a:t>
            </a:r>
            <a:r>
              <a:rPr lang="ru-RU" sz="3600" dirty="0"/>
              <a:t> як </a:t>
            </a:r>
            <a:r>
              <a:rPr lang="ru-RU" sz="3600" dirty="0" err="1"/>
              <a:t>дією</a:t>
            </a:r>
            <a:r>
              <a:rPr lang="ru-RU" sz="3600" dirty="0"/>
              <a:t>, так </a:t>
            </a:r>
            <a:r>
              <a:rPr lang="ru-RU" sz="3600" dirty="0" err="1"/>
              <a:t>і</a:t>
            </a:r>
            <a:r>
              <a:rPr lang="ru-RU" sz="3600" dirty="0"/>
              <a:t> </a:t>
            </a:r>
            <a:r>
              <a:rPr lang="ru-RU" sz="3600" dirty="0" err="1"/>
              <a:t>бездіяльністю</a:t>
            </a:r>
            <a:endParaRPr lang="ru-RU" sz="36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435280" cy="3874442"/>
          </a:xfrm>
        </p:spPr>
        <p:style>
          <a:lnRef idx="1">
            <a:schemeClr val="accent1"/>
          </a:lnRef>
          <a:fillRef idx="2">
            <a:schemeClr val="accent1"/>
          </a:fillRef>
          <a:effectRef idx="1">
            <a:schemeClr val="accent1"/>
          </a:effectRef>
          <a:fontRef idx="minor">
            <a:schemeClr val="dk1"/>
          </a:fontRef>
        </p:style>
        <p:txBody>
          <a:bodyPr>
            <a:normAutofit/>
          </a:bodyPr>
          <a:lstStyle/>
          <a:p>
            <a:r>
              <a:rPr lang="ru-RU" b="1" dirty="0" err="1"/>
              <a:t>Суб’єктивна</a:t>
            </a:r>
            <a:r>
              <a:rPr lang="ru-RU" b="1" dirty="0"/>
              <a:t> сторона </a:t>
            </a:r>
            <a:r>
              <a:rPr lang="ru-RU" b="1" dirty="0" err="1"/>
              <a:t>злочину</a:t>
            </a:r>
            <a:r>
              <a:rPr lang="ru-RU" b="1" dirty="0"/>
              <a:t> </a:t>
            </a:r>
            <a:r>
              <a:rPr lang="ru-RU" dirty="0"/>
              <a:t>-  </a:t>
            </a:r>
            <a:r>
              <a:rPr lang="ru-RU" dirty="0" err="1"/>
              <a:t>прямий</a:t>
            </a:r>
            <a:r>
              <a:rPr lang="ru-RU" dirty="0"/>
              <a:t> </a:t>
            </a:r>
            <a:r>
              <a:rPr lang="ru-RU" dirty="0" err="1"/>
              <a:t>умисел</a:t>
            </a:r>
            <a:r>
              <a:rPr lang="ru-RU" dirty="0"/>
              <a:t>. </a:t>
            </a:r>
            <a:r>
              <a:rPr lang="ru-RU" dirty="0" err="1"/>
              <a:t>Обов’язковою</a:t>
            </a:r>
            <a:r>
              <a:rPr lang="ru-RU" dirty="0"/>
              <a:t> </a:t>
            </a:r>
            <a:r>
              <a:rPr lang="ru-RU" dirty="0" err="1"/>
              <a:t>ознакою</a:t>
            </a:r>
            <a:r>
              <a:rPr lang="ru-RU" dirty="0"/>
              <a:t> </a:t>
            </a:r>
            <a:r>
              <a:rPr lang="ru-RU" dirty="0" err="1"/>
              <a:t>даного</a:t>
            </a:r>
            <a:r>
              <a:rPr lang="ru-RU" dirty="0"/>
              <a:t> </a:t>
            </a:r>
            <a:r>
              <a:rPr lang="ru-RU" dirty="0" err="1"/>
              <a:t>злочину</a:t>
            </a:r>
            <a:r>
              <a:rPr lang="ru-RU" dirty="0"/>
              <a:t> </a:t>
            </a:r>
            <a:r>
              <a:rPr lang="ru-RU" dirty="0" err="1"/>
              <a:t>є</a:t>
            </a:r>
            <a:r>
              <a:rPr lang="ru-RU" dirty="0"/>
              <a:t> </a:t>
            </a:r>
            <a:r>
              <a:rPr lang="ru-RU" dirty="0" err="1"/>
              <a:t>наявність</a:t>
            </a:r>
            <a:r>
              <a:rPr lang="ru-RU" dirty="0"/>
              <a:t> </a:t>
            </a:r>
            <a:r>
              <a:rPr lang="ru-RU" b="1" dirty="0"/>
              <a:t>мети</a:t>
            </a:r>
            <a:r>
              <a:rPr lang="ru-RU" dirty="0"/>
              <a:t> – </a:t>
            </a:r>
            <a:r>
              <a:rPr lang="ru-RU" dirty="0" err="1"/>
              <a:t>використання</a:t>
            </a:r>
            <a:r>
              <a:rPr lang="ru-RU" dirty="0"/>
              <a:t> </a:t>
            </a:r>
            <a:r>
              <a:rPr lang="ru-RU" dirty="0" err="1"/>
              <a:t>потерпілого</a:t>
            </a:r>
            <a:r>
              <a:rPr lang="ru-RU" dirty="0"/>
              <a:t> як донора </a:t>
            </a:r>
            <a:br>
              <a:rPr lang="ru-RU" dirty="0"/>
            </a:br>
            <a:endParaRPr lang="ru-RU" dirty="0">
              <a:solidFill>
                <a:schemeClr val="tx1"/>
              </a:solidFill>
            </a:endParaRPr>
          </a:p>
        </p:txBody>
      </p:sp>
      <p:sp>
        <p:nvSpPr>
          <p:cNvPr id="3" name="Содержимое 2"/>
          <p:cNvSpPr>
            <a:spLocks noGrp="1"/>
          </p:cNvSpPr>
          <p:nvPr>
            <p:ph sz="quarter" idx="1"/>
          </p:nvPr>
        </p:nvSpPr>
        <p:spPr>
          <a:xfrm>
            <a:off x="251520" y="4293096"/>
            <a:ext cx="8420472" cy="1440160"/>
          </a:xfrm>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uk-UA" sz="3600" b="1" dirty="0"/>
              <a:t>Суб’єкт</a:t>
            </a:r>
            <a:r>
              <a:rPr lang="uk-UA" sz="3600" dirty="0"/>
              <a:t> як загальний так і спеціальний з 16 років</a:t>
            </a:r>
            <a:endParaRPr lang="ru-RU" sz="36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40960" cy="1143000"/>
          </a:xfrm>
        </p:spPr>
        <p:txBody>
          <a:bodyPr>
            <a:normAutofit/>
          </a:bodyPr>
          <a:lstStyle/>
          <a:p>
            <a:r>
              <a:rPr lang="ru-RU" dirty="0" err="1">
                <a:solidFill>
                  <a:schemeClr val="tx1"/>
                </a:solidFill>
              </a:rPr>
              <a:t>Кваліфікуючі</a:t>
            </a:r>
            <a:r>
              <a:rPr lang="ru-RU" dirty="0">
                <a:solidFill>
                  <a:schemeClr val="tx1"/>
                </a:solidFill>
              </a:rPr>
              <a:t> </a:t>
            </a:r>
            <a:r>
              <a:rPr lang="ru-RU" dirty="0" err="1">
                <a:solidFill>
                  <a:schemeClr val="tx1"/>
                </a:solidFill>
              </a:rPr>
              <a:t>ознаки</a:t>
            </a:r>
            <a:r>
              <a:rPr lang="ru-RU" dirty="0">
                <a:solidFill>
                  <a:schemeClr val="tx1"/>
                </a:solidFill>
              </a:rPr>
              <a:t> </a:t>
            </a:r>
            <a:r>
              <a:rPr lang="ru-RU" dirty="0" err="1">
                <a:solidFill>
                  <a:schemeClr val="tx1"/>
                </a:solidFill>
              </a:rPr>
              <a:t>діянь</a:t>
            </a:r>
            <a:endParaRPr lang="ru-RU" dirty="0">
              <a:solidFill>
                <a:schemeClr val="tx1"/>
              </a:solidFill>
            </a:endParaRPr>
          </a:p>
        </p:txBody>
      </p:sp>
      <p:sp>
        <p:nvSpPr>
          <p:cNvPr id="3" name="Содержимое 2"/>
          <p:cNvSpPr>
            <a:spLocks noGrp="1"/>
          </p:cNvSpPr>
          <p:nvPr>
            <p:ph sz="quarter" idx="1"/>
          </p:nvPr>
        </p:nvSpPr>
        <p:spPr>
          <a:xfrm>
            <a:off x="179512" y="1484784"/>
            <a:ext cx="8784976" cy="5040560"/>
          </a:xfrm>
        </p:spPr>
        <p:txBody>
          <a:bodyPr>
            <a:normAutofit/>
          </a:bodyPr>
          <a:lstStyle/>
          <a:p>
            <a:r>
              <a:rPr lang="ru-RU" sz="3200" dirty="0" err="1"/>
              <a:t>потерпілим</a:t>
            </a:r>
            <a:r>
              <a:rPr lang="ru-RU" sz="3200" dirty="0"/>
              <a:t> </a:t>
            </a:r>
            <a:r>
              <a:rPr lang="ru-RU" sz="3200" dirty="0" err="1"/>
              <a:t>є</a:t>
            </a:r>
            <a:r>
              <a:rPr lang="ru-RU" sz="3200" dirty="0"/>
              <a:t> </a:t>
            </a:r>
            <a:r>
              <a:rPr lang="ru-RU" sz="3200" dirty="0" err="1"/>
              <a:t>неповнолітній</a:t>
            </a:r>
            <a:r>
              <a:rPr lang="ru-RU" sz="3200" dirty="0"/>
              <a:t>; </a:t>
            </a:r>
          </a:p>
          <a:p>
            <a:r>
              <a:rPr lang="ru-RU" sz="3200" dirty="0" err="1"/>
              <a:t>потерпілим</a:t>
            </a:r>
            <a:r>
              <a:rPr lang="ru-RU" sz="3200" dirty="0"/>
              <a:t> </a:t>
            </a:r>
            <a:r>
              <a:rPr lang="ru-RU" sz="3200" dirty="0" err="1"/>
              <a:t>є</a:t>
            </a:r>
            <a:r>
              <a:rPr lang="ru-RU" sz="3200" dirty="0"/>
              <a:t> особа, яка </a:t>
            </a:r>
            <a:r>
              <a:rPr lang="ru-RU" sz="3200" dirty="0" err="1"/>
              <a:t>перебувала</a:t>
            </a:r>
            <a:r>
              <a:rPr lang="ru-RU" sz="3200" dirty="0"/>
              <a:t> в </a:t>
            </a:r>
            <a:r>
              <a:rPr lang="ru-RU" sz="3200" dirty="0" err="1"/>
              <a:t>матеріальній</a:t>
            </a:r>
            <a:r>
              <a:rPr lang="ru-RU" sz="3200" dirty="0"/>
              <a:t> </a:t>
            </a:r>
            <a:r>
              <a:rPr lang="ru-RU" sz="3200" dirty="0" err="1"/>
              <a:t>або</a:t>
            </a:r>
            <a:r>
              <a:rPr lang="ru-RU" sz="3200" dirty="0"/>
              <a:t> </a:t>
            </a:r>
            <a:r>
              <a:rPr lang="ru-RU" sz="3200" dirty="0" err="1"/>
              <a:t>іншій</a:t>
            </a:r>
            <a:r>
              <a:rPr lang="ru-RU" sz="3200" dirty="0"/>
              <a:t> </a:t>
            </a:r>
            <a:r>
              <a:rPr lang="ru-RU" sz="3200" dirty="0" err="1"/>
              <a:t>залежності</a:t>
            </a:r>
            <a:r>
              <a:rPr lang="ru-RU" sz="3200" dirty="0"/>
              <a:t> від винного; </a:t>
            </a:r>
          </a:p>
          <a:p>
            <a:r>
              <a:rPr lang="ru-RU" sz="3200" dirty="0" err="1"/>
              <a:t>потерпілий</a:t>
            </a:r>
            <a:r>
              <a:rPr lang="ru-RU" sz="3200" dirty="0"/>
              <a:t> </a:t>
            </a:r>
            <a:r>
              <a:rPr lang="ru-RU" sz="3200" dirty="0" err="1"/>
              <a:t>перебував</a:t>
            </a:r>
            <a:r>
              <a:rPr lang="ru-RU" sz="3200" dirty="0"/>
              <a:t> в </a:t>
            </a:r>
            <a:r>
              <a:rPr lang="ru-RU" sz="3200" dirty="0" err="1"/>
              <a:t>безпорадному</a:t>
            </a:r>
            <a:r>
              <a:rPr lang="ru-RU" sz="3200" dirty="0"/>
              <a:t> </a:t>
            </a:r>
            <a:r>
              <a:rPr lang="ru-RU" sz="3200" dirty="0" err="1"/>
              <a:t>стані</a:t>
            </a:r>
            <a:r>
              <a:rPr lang="ru-RU" sz="3200" dirty="0"/>
              <a:t>; </a:t>
            </a:r>
          </a:p>
          <a:p>
            <a:r>
              <a:rPr lang="ru-RU" sz="3200" dirty="0" err="1"/>
              <a:t>злочин</a:t>
            </a:r>
            <a:r>
              <a:rPr lang="ru-RU" sz="3200" dirty="0"/>
              <a:t> вчинено за </a:t>
            </a:r>
            <a:r>
              <a:rPr lang="ru-RU" sz="3200" dirty="0" err="1"/>
              <a:t>попередньою</a:t>
            </a:r>
            <a:r>
              <a:rPr lang="ru-RU" sz="3200" dirty="0"/>
              <a:t> </a:t>
            </a:r>
            <a:r>
              <a:rPr lang="ru-RU" sz="3200" dirty="0" err="1"/>
              <a:t>змовою</a:t>
            </a:r>
            <a:r>
              <a:rPr lang="ru-RU" sz="3200" dirty="0"/>
              <a:t> </a:t>
            </a:r>
            <a:r>
              <a:rPr lang="ru-RU" sz="3200" dirty="0" err="1"/>
              <a:t>групою</a:t>
            </a:r>
            <a:r>
              <a:rPr lang="ru-RU" sz="3200" dirty="0"/>
              <a:t> </a:t>
            </a:r>
            <a:r>
              <a:rPr lang="ru-RU" sz="3200" dirty="0" err="1"/>
              <a:t>осіб</a:t>
            </a:r>
            <a:r>
              <a:rPr lang="ru-RU" sz="3200" dirty="0"/>
              <a:t>; </a:t>
            </a:r>
          </a:p>
          <a:p>
            <a:r>
              <a:rPr lang="ru-RU" sz="3200" dirty="0" err="1"/>
              <a:t>злочин</a:t>
            </a:r>
            <a:r>
              <a:rPr lang="ru-RU" sz="3200" dirty="0"/>
              <a:t> вчинено </a:t>
            </a:r>
            <a:r>
              <a:rPr lang="ru-RU" sz="3200" dirty="0" err="1"/>
              <a:t>з</a:t>
            </a:r>
            <a:r>
              <a:rPr lang="ru-RU" sz="3200" dirty="0"/>
              <a:t> </a:t>
            </a:r>
            <a:r>
              <a:rPr lang="ru-RU" sz="3200" dirty="0" err="1"/>
              <a:t>корисливою</a:t>
            </a:r>
            <a:r>
              <a:rPr lang="ru-RU" sz="3200" dirty="0"/>
              <a:t> метою (продаж </a:t>
            </a:r>
            <a:r>
              <a:rPr lang="ru-RU" sz="3200" dirty="0" err="1"/>
              <a:t>крові</a:t>
            </a:r>
            <a:r>
              <a:rPr lang="ru-RU" sz="3200" dirty="0"/>
              <a:t> </a:t>
            </a:r>
            <a:r>
              <a:rPr lang="ru-RU" sz="3200" dirty="0" err="1"/>
              <a:t>або</a:t>
            </a:r>
            <a:r>
              <a:rPr lang="ru-RU" sz="3200" dirty="0"/>
              <a:t> </a:t>
            </a:r>
            <a:r>
              <a:rPr lang="ru-RU" sz="3200" dirty="0" err="1"/>
              <a:t>її</a:t>
            </a:r>
            <a:r>
              <a:rPr lang="ru-RU" sz="3200" dirty="0"/>
              <a:t> </a:t>
            </a:r>
            <a:r>
              <a:rPr lang="ru-RU" sz="3200" dirty="0" err="1"/>
              <a:t>компонентів</a:t>
            </a:r>
            <a:r>
              <a:rPr lang="ru-RU" sz="3200" dirty="0"/>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Users\lenvo\Desktop\preview-21747NOGxzlYV2Z_000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sz="quarter" idx="1"/>
          </p:nvPr>
        </p:nvSpPr>
        <p:spPr>
          <a:xfrm>
            <a:off x="0" y="476672"/>
            <a:ext cx="8892480" cy="6381328"/>
          </a:xfrm>
        </p:spPr>
        <p:txBody>
          <a:bodyPr>
            <a:normAutofit/>
          </a:bodyPr>
          <a:lstStyle/>
          <a:p>
            <a:pPr algn="ctr">
              <a:buNone/>
            </a:pPr>
            <a:r>
              <a:rPr lang="ru-RU" sz="3600" b="1" dirty="0" err="1">
                <a:solidFill>
                  <a:schemeClr val="bg1"/>
                </a:solidFill>
              </a:rPr>
              <a:t>Дякую</a:t>
            </a:r>
            <a:r>
              <a:rPr lang="ru-RU" sz="3600" b="1" dirty="0">
                <a:solidFill>
                  <a:schemeClr val="bg1"/>
                </a:solidFill>
              </a:rPr>
              <a:t> за </a:t>
            </a:r>
            <a:r>
              <a:rPr lang="ru-RU" sz="3600" b="1" dirty="0" err="1">
                <a:solidFill>
                  <a:schemeClr val="bg1"/>
                </a:solidFill>
              </a:rPr>
              <a:t>увагу</a:t>
            </a:r>
            <a:endParaRPr lang="ru-RU" sz="3600" b="1" dirty="0">
              <a:solidFill>
                <a:schemeClr val="bg1"/>
              </a:solidFill>
            </a:endParaRPr>
          </a:p>
          <a:p>
            <a:pPr algn="ctr">
              <a:buNone/>
            </a:pPr>
            <a:endParaRPr lang="ru-RU" sz="3600" b="1" dirty="0">
              <a:solidFill>
                <a:schemeClr val="bg1"/>
              </a:solidFill>
            </a:endParaRPr>
          </a:p>
          <a:p>
            <a:pPr algn="ctr">
              <a:buNone/>
            </a:pPr>
            <a:endParaRPr lang="ru-RU" sz="3600" b="1" dirty="0">
              <a:solidFill>
                <a:schemeClr val="bg1"/>
              </a:solidFill>
            </a:endParaRPr>
          </a:p>
          <a:p>
            <a:pPr algn="ctr">
              <a:buNone/>
            </a:pPr>
            <a:endParaRPr lang="ru-RU" sz="3600" b="1" dirty="0">
              <a:solidFill>
                <a:schemeClr val="bg1"/>
              </a:solidFill>
            </a:endParaRPr>
          </a:p>
          <a:p>
            <a:pPr algn="ctr">
              <a:buNone/>
            </a:pPr>
            <a:endParaRPr lang="ru-RU" sz="3600" b="1" dirty="0">
              <a:solidFill>
                <a:schemeClr val="bg1"/>
              </a:solidFill>
            </a:endParaRPr>
          </a:p>
          <a:p>
            <a:pPr algn="ctr">
              <a:buNone/>
            </a:pPr>
            <a:endParaRPr lang="ru-RU" sz="3600" b="1" dirty="0">
              <a:solidFill>
                <a:schemeClr val="bg1"/>
              </a:solidFill>
            </a:endParaRPr>
          </a:p>
          <a:p>
            <a:pPr algn="r">
              <a:buNone/>
            </a:pPr>
            <a:endParaRPr lang="ru-RU" sz="3600" b="1" dirty="0">
              <a:solidFill>
                <a:schemeClr val="bg1"/>
              </a:solidFill>
            </a:endParaRPr>
          </a:p>
          <a:p>
            <a:pPr algn="r">
              <a:buNone/>
            </a:pPr>
            <a:r>
              <a:rPr lang="ru-RU" sz="3600" b="1" dirty="0">
                <a:solidFill>
                  <a:schemeClr val="bg1"/>
                </a:solidFill>
              </a:rPr>
              <a:t>Лектор:</a:t>
            </a:r>
          </a:p>
          <a:p>
            <a:pPr algn="r">
              <a:buNone/>
            </a:pPr>
            <a:r>
              <a:rPr lang="ru-RU" sz="3600" b="1" dirty="0">
                <a:solidFill>
                  <a:schemeClr val="bg1"/>
                </a:solidFill>
              </a:rPr>
              <a:t>Плутицька К.М.</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07504" y="188640"/>
            <a:ext cx="8784976" cy="6408712"/>
          </a:xfrm>
        </p:spPr>
        <p:txBody>
          <a:bodyPr/>
          <a:lstStyle/>
          <a:p>
            <a:pPr algn="ctr">
              <a:buNone/>
            </a:pPr>
            <a:r>
              <a:rPr lang="ru-RU" i="1" dirty="0"/>
              <a:t>ст. 1 Закону </a:t>
            </a:r>
            <a:r>
              <a:rPr lang="ru-RU" i="1" dirty="0" err="1"/>
              <a:t>України</a:t>
            </a:r>
            <a:r>
              <a:rPr lang="ru-RU" i="1" dirty="0"/>
              <a:t> «Про </a:t>
            </a:r>
            <a:r>
              <a:rPr lang="ru-RU" i="1" dirty="0" err="1"/>
              <a:t>захист</a:t>
            </a:r>
            <a:r>
              <a:rPr lang="ru-RU" i="1" dirty="0"/>
              <a:t> </a:t>
            </a:r>
            <a:r>
              <a:rPr lang="ru-RU" i="1" dirty="0" err="1"/>
              <a:t>населення</a:t>
            </a:r>
            <a:r>
              <a:rPr lang="ru-RU" i="1" dirty="0"/>
              <a:t> від </a:t>
            </a:r>
            <a:r>
              <a:rPr lang="ru-RU" i="1" dirty="0" err="1"/>
              <a:t>інфекційних</a:t>
            </a:r>
            <a:r>
              <a:rPr lang="ru-RU" i="1" dirty="0"/>
              <a:t> хвороб» від 6.04.2000 р.</a:t>
            </a:r>
          </a:p>
        </p:txBody>
      </p:sp>
      <p:sp>
        <p:nvSpPr>
          <p:cNvPr id="4" name="Прямоугольник 3"/>
          <p:cNvSpPr/>
          <p:nvPr/>
        </p:nvSpPr>
        <p:spPr>
          <a:xfrm>
            <a:off x="107504" y="1052736"/>
            <a:ext cx="4464496" cy="554461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2400" b="1" i="1" dirty="0"/>
              <a:t>Особливо небезпечні </a:t>
            </a:r>
            <a:r>
              <a:rPr lang="uk-UA" sz="2400" dirty="0"/>
              <a:t>інфекційні хвороби - інфекційні хвороби </a:t>
            </a:r>
            <a:br>
              <a:rPr lang="uk-UA" sz="2400" dirty="0"/>
            </a:br>
            <a:r>
              <a:rPr lang="uk-UA" sz="2400" dirty="0"/>
              <a:t>(у тому числі карантинні: чума, холера, жовта гарячка), що </a:t>
            </a:r>
            <a:br>
              <a:rPr lang="uk-UA" sz="2400" dirty="0"/>
            </a:br>
            <a:r>
              <a:rPr lang="uk-UA" sz="2400" dirty="0"/>
              <a:t>характеризуються важкими та (або) стійкими розладами здоров'я у </a:t>
            </a:r>
            <a:br>
              <a:rPr lang="uk-UA" sz="2400" dirty="0"/>
            </a:br>
            <a:r>
              <a:rPr lang="uk-UA" sz="2400" dirty="0"/>
              <a:t>значної кількості хворих, високим рівнем смертності, швидким </a:t>
            </a:r>
            <a:br>
              <a:rPr lang="uk-UA" sz="2400" dirty="0"/>
            </a:br>
            <a:r>
              <a:rPr lang="uk-UA" sz="2400" dirty="0"/>
              <a:t>поширенням цих хвороб серед населення</a:t>
            </a:r>
          </a:p>
        </p:txBody>
      </p:sp>
      <p:sp>
        <p:nvSpPr>
          <p:cNvPr id="5" name="Прямоугольник 4"/>
          <p:cNvSpPr/>
          <p:nvPr/>
        </p:nvSpPr>
        <p:spPr>
          <a:xfrm>
            <a:off x="4788024" y="1052736"/>
            <a:ext cx="4248472" cy="554461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3200" dirty="0"/>
              <a:t>Н</a:t>
            </a:r>
            <a:r>
              <a:rPr lang="ru-RU" sz="3200" dirty="0" err="1"/>
              <a:t>ебезпечні</a:t>
            </a:r>
            <a:r>
              <a:rPr lang="ru-RU" sz="3200" dirty="0"/>
              <a:t> </a:t>
            </a:r>
            <a:r>
              <a:rPr lang="ru-RU" sz="3200" dirty="0" err="1"/>
              <a:t>інфекційні</a:t>
            </a:r>
            <a:r>
              <a:rPr lang="ru-RU" sz="3200" dirty="0"/>
              <a:t> </a:t>
            </a:r>
            <a:r>
              <a:rPr lang="ru-RU" sz="3200" dirty="0" err="1"/>
              <a:t>хвороби</a:t>
            </a:r>
            <a:r>
              <a:rPr lang="ru-RU" sz="3200" dirty="0"/>
              <a:t> - </a:t>
            </a:r>
            <a:r>
              <a:rPr lang="ru-RU" sz="3200" dirty="0" err="1"/>
              <a:t>інфекційні</a:t>
            </a:r>
            <a:r>
              <a:rPr lang="ru-RU" sz="3200" dirty="0"/>
              <a:t> </a:t>
            </a:r>
            <a:r>
              <a:rPr lang="ru-RU" sz="3200" dirty="0" err="1"/>
              <a:t>хвороби</a:t>
            </a:r>
            <a:r>
              <a:rPr lang="ru-RU" sz="3200" dirty="0"/>
              <a:t>, </a:t>
            </a:r>
            <a:r>
              <a:rPr lang="ru-RU" sz="3200" dirty="0" err="1"/>
              <a:t>що</a:t>
            </a:r>
            <a:r>
              <a:rPr lang="ru-RU" sz="3200" dirty="0"/>
              <a:t> </a:t>
            </a:r>
            <a:r>
              <a:rPr lang="ru-RU" sz="3200" dirty="0" err="1"/>
              <a:t>характеризуються</a:t>
            </a:r>
            <a:r>
              <a:rPr lang="ru-RU" sz="3200" dirty="0"/>
              <a:t> </a:t>
            </a:r>
            <a:r>
              <a:rPr lang="ru-RU" sz="3200" dirty="0" err="1"/>
              <a:t>важкими</a:t>
            </a:r>
            <a:r>
              <a:rPr lang="ru-RU" sz="3200" dirty="0"/>
              <a:t> та (</a:t>
            </a:r>
            <a:r>
              <a:rPr lang="ru-RU" sz="3200" dirty="0" err="1"/>
              <a:t>або</a:t>
            </a:r>
            <a:r>
              <a:rPr lang="ru-RU" sz="3200" dirty="0"/>
              <a:t>) </a:t>
            </a:r>
            <a:r>
              <a:rPr lang="ru-RU" sz="3200" dirty="0" err="1"/>
              <a:t>стійкими</a:t>
            </a:r>
            <a:r>
              <a:rPr lang="ru-RU" sz="3200" dirty="0"/>
              <a:t> </a:t>
            </a:r>
            <a:r>
              <a:rPr lang="ru-RU" sz="3200" dirty="0" err="1"/>
              <a:t>розладами</a:t>
            </a:r>
            <a:r>
              <a:rPr lang="ru-RU" sz="3200" dirty="0"/>
              <a:t> </a:t>
            </a:r>
            <a:r>
              <a:rPr lang="ru-RU" sz="3200" dirty="0" err="1"/>
              <a:t>здоров'я</a:t>
            </a:r>
            <a:r>
              <a:rPr lang="ru-RU" sz="3200" dirty="0"/>
              <a:t> в </a:t>
            </a:r>
            <a:r>
              <a:rPr lang="ru-RU" sz="3200" dirty="0" err="1"/>
              <a:t>окремих</a:t>
            </a:r>
            <a:r>
              <a:rPr lang="ru-RU" sz="3200" dirty="0"/>
              <a:t> </a:t>
            </a:r>
            <a:r>
              <a:rPr lang="ru-RU" sz="3200" dirty="0" err="1"/>
              <a:t>хворих</a:t>
            </a:r>
            <a:r>
              <a:rPr lang="ru-RU" sz="3200" dirty="0"/>
              <a:t> </a:t>
            </a:r>
            <a:r>
              <a:rPr lang="ru-RU" sz="3200" dirty="0" err="1"/>
              <a:t>і</a:t>
            </a:r>
            <a:r>
              <a:rPr lang="ru-RU" sz="3200" dirty="0"/>
              <a:t> </a:t>
            </a:r>
            <a:r>
              <a:rPr lang="ru-RU" sz="3200" dirty="0" err="1"/>
              <a:t>становлять</a:t>
            </a:r>
            <a:r>
              <a:rPr lang="ru-RU" sz="3200" dirty="0"/>
              <a:t> </a:t>
            </a:r>
            <a:r>
              <a:rPr lang="ru-RU" sz="3200" dirty="0" err="1"/>
              <a:t>небезпеку</a:t>
            </a:r>
            <a:r>
              <a:rPr lang="ru-RU" sz="3200" dirty="0"/>
              <a:t> для </a:t>
            </a:r>
            <a:r>
              <a:rPr lang="ru-RU" sz="3200" dirty="0" err="1"/>
              <a:t>їх</a:t>
            </a:r>
            <a:r>
              <a:rPr lang="ru-RU" sz="3200" dirty="0"/>
              <a:t> </a:t>
            </a:r>
            <a:r>
              <a:rPr lang="ru-RU" sz="3200" dirty="0" err="1"/>
              <a:t>життя</a:t>
            </a:r>
            <a:r>
              <a:rPr lang="ru-RU" sz="3200" dirty="0"/>
              <a:t> та </a:t>
            </a:r>
            <a:r>
              <a:rPr lang="ru-RU" sz="3200" dirty="0" err="1"/>
              <a:t>здоров'я</a:t>
            </a:r>
            <a:endParaRPr lang="uk-UA"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3933056"/>
            <a:ext cx="8640960" cy="23042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4" name="Прямоугольник 3"/>
          <p:cNvSpPr/>
          <p:nvPr/>
        </p:nvSpPr>
        <p:spPr>
          <a:xfrm>
            <a:off x="251520" y="1124744"/>
            <a:ext cx="8640960" cy="266429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2" name="Заголовок 1"/>
          <p:cNvSpPr>
            <a:spLocks noGrp="1"/>
          </p:cNvSpPr>
          <p:nvPr>
            <p:ph type="title"/>
          </p:nvPr>
        </p:nvSpPr>
        <p:spPr>
          <a:xfrm>
            <a:off x="107504" y="274638"/>
            <a:ext cx="8856984" cy="634082"/>
          </a:xfrm>
        </p:spPr>
        <p:txBody>
          <a:bodyPr>
            <a:normAutofit fontScale="90000"/>
          </a:bodyPr>
          <a:lstStyle/>
          <a:p>
            <a:r>
              <a:rPr lang="uk-UA" b="1" dirty="0">
                <a:solidFill>
                  <a:schemeClr val="tx1"/>
                </a:solidFill>
              </a:rPr>
              <a:t>Об’єктивна сторона:</a:t>
            </a:r>
            <a:endParaRPr lang="ru-RU" b="1" dirty="0">
              <a:solidFill>
                <a:schemeClr val="tx1"/>
              </a:solidFill>
            </a:endParaRPr>
          </a:p>
        </p:txBody>
      </p:sp>
      <p:sp>
        <p:nvSpPr>
          <p:cNvPr id="3" name="Содержимое 2"/>
          <p:cNvSpPr>
            <a:spLocks noGrp="1"/>
          </p:cNvSpPr>
          <p:nvPr>
            <p:ph sz="quarter" idx="1"/>
          </p:nvPr>
        </p:nvSpPr>
        <p:spPr>
          <a:xfrm>
            <a:off x="179512" y="980728"/>
            <a:ext cx="8784976" cy="5688632"/>
          </a:xfrm>
        </p:spPr>
        <p:txBody>
          <a:bodyPr>
            <a:normAutofit/>
          </a:bodyPr>
          <a:lstStyle/>
          <a:p>
            <a:pPr>
              <a:buFont typeface="Arial" pitchFamily="34" charset="0"/>
              <a:buChar char="•"/>
            </a:pPr>
            <a:r>
              <a:rPr lang="ru-RU" sz="3200" dirty="0" err="1"/>
              <a:t>Свідоме</a:t>
            </a:r>
            <a:r>
              <a:rPr lang="ru-RU" sz="3200" dirty="0"/>
              <a:t> </a:t>
            </a:r>
            <a:r>
              <a:rPr lang="ru-RU" sz="3200" dirty="0" err="1"/>
              <a:t>поставлення</a:t>
            </a:r>
            <a:r>
              <a:rPr lang="ru-RU" sz="3200" dirty="0"/>
              <a:t> </a:t>
            </a:r>
            <a:r>
              <a:rPr lang="ru-RU" sz="3200" dirty="0" err="1"/>
              <a:t>іншої</a:t>
            </a:r>
            <a:r>
              <a:rPr lang="ru-RU" sz="3200" dirty="0"/>
              <a:t> особи в </a:t>
            </a:r>
            <a:r>
              <a:rPr lang="ru-RU" sz="3200" dirty="0" err="1"/>
              <a:t>небезпеку</a:t>
            </a:r>
            <a:r>
              <a:rPr lang="ru-RU" sz="3200" dirty="0"/>
              <a:t> </a:t>
            </a:r>
            <a:r>
              <a:rPr lang="ru-RU" sz="3200" dirty="0" err="1"/>
              <a:t>зараження</a:t>
            </a:r>
            <a:r>
              <a:rPr lang="ru-RU" sz="3200" dirty="0"/>
              <a:t> </a:t>
            </a:r>
            <a:r>
              <a:rPr lang="ru-RU" sz="3200" dirty="0" err="1"/>
              <a:t>вірусом</a:t>
            </a:r>
            <a:r>
              <a:rPr lang="ru-RU" sz="3200" dirty="0"/>
              <a:t> </a:t>
            </a:r>
            <a:r>
              <a:rPr lang="ru-RU" sz="3200" dirty="0" err="1"/>
              <a:t>імунодефіциту</a:t>
            </a:r>
            <a:r>
              <a:rPr lang="ru-RU" sz="3200" dirty="0"/>
              <a:t> </a:t>
            </a:r>
            <a:r>
              <a:rPr lang="ru-RU" sz="3200" dirty="0" err="1"/>
              <a:t>людини</a:t>
            </a:r>
            <a:r>
              <a:rPr lang="ru-RU" sz="3200" dirty="0"/>
              <a:t> </a:t>
            </a:r>
            <a:r>
              <a:rPr lang="ru-RU" sz="3200" dirty="0" err="1"/>
              <a:t>чи</a:t>
            </a:r>
            <a:r>
              <a:rPr lang="ru-RU" sz="3200" dirty="0"/>
              <a:t> </a:t>
            </a:r>
            <a:r>
              <a:rPr lang="ru-RU" sz="3200" dirty="0" err="1"/>
              <a:t>іншої</a:t>
            </a:r>
            <a:r>
              <a:rPr lang="ru-RU" sz="3200" dirty="0"/>
              <a:t> </a:t>
            </a:r>
            <a:r>
              <a:rPr lang="ru-RU" sz="3200" dirty="0" err="1"/>
              <a:t>невиліковної</a:t>
            </a:r>
            <a:r>
              <a:rPr lang="ru-RU" sz="3200" dirty="0"/>
              <a:t> </a:t>
            </a:r>
            <a:r>
              <a:rPr lang="ru-RU" sz="3200" dirty="0" err="1"/>
              <a:t>інфекційної</a:t>
            </a:r>
            <a:r>
              <a:rPr lang="ru-RU" sz="3200" dirty="0"/>
              <a:t> </a:t>
            </a:r>
            <a:r>
              <a:rPr lang="ru-RU" sz="3200" dirty="0" err="1"/>
              <a:t>хвороби</a:t>
            </a:r>
            <a:r>
              <a:rPr lang="ru-RU" sz="3200" dirty="0"/>
              <a:t>, </a:t>
            </a:r>
            <a:r>
              <a:rPr lang="ru-RU" sz="3200" dirty="0" err="1"/>
              <a:t>що</a:t>
            </a:r>
            <a:r>
              <a:rPr lang="ru-RU" sz="3200" dirty="0"/>
              <a:t> </a:t>
            </a:r>
            <a:r>
              <a:rPr lang="ru-RU" sz="3200" dirty="0" err="1"/>
              <a:t>є</a:t>
            </a:r>
            <a:r>
              <a:rPr lang="ru-RU" sz="3200" dirty="0"/>
              <a:t> </a:t>
            </a:r>
            <a:r>
              <a:rPr lang="ru-RU" sz="3200" dirty="0" err="1"/>
              <a:t>небезпечною</a:t>
            </a:r>
            <a:r>
              <a:rPr lang="ru-RU" sz="3200" dirty="0"/>
              <a:t> для </a:t>
            </a:r>
            <a:r>
              <a:rPr lang="ru-RU" sz="3200" dirty="0" err="1"/>
              <a:t>життя</a:t>
            </a:r>
            <a:r>
              <a:rPr lang="ru-RU" sz="3200" dirty="0"/>
              <a:t> </a:t>
            </a:r>
            <a:r>
              <a:rPr lang="ru-RU" sz="3200" dirty="0" err="1"/>
              <a:t>людини</a:t>
            </a:r>
            <a:r>
              <a:rPr lang="ru-RU" sz="3200" dirty="0"/>
              <a:t> (ч. 1 ст. 130 КК);</a:t>
            </a:r>
          </a:p>
          <a:p>
            <a:pPr>
              <a:buFont typeface="Arial" pitchFamily="34" charset="0"/>
              <a:buChar char="•"/>
            </a:pPr>
            <a:endParaRPr lang="ru-RU" sz="3600" dirty="0"/>
          </a:p>
          <a:p>
            <a:pPr>
              <a:buFont typeface="Arial" pitchFamily="34" charset="0"/>
              <a:buChar char="•"/>
            </a:pPr>
            <a:r>
              <a:rPr lang="ru-RU" sz="3200" dirty="0" err="1"/>
              <a:t>Зараження</a:t>
            </a:r>
            <a:r>
              <a:rPr lang="ru-RU" sz="3200" dirty="0"/>
              <a:t> </a:t>
            </a:r>
            <a:r>
              <a:rPr lang="ru-RU" sz="3200" dirty="0" err="1"/>
              <a:t>іншої</a:t>
            </a:r>
            <a:r>
              <a:rPr lang="ru-RU" sz="3200" dirty="0"/>
              <a:t> особи </a:t>
            </a:r>
            <a:r>
              <a:rPr lang="ru-RU" sz="3200" dirty="0" err="1"/>
              <a:t>вірусом</a:t>
            </a:r>
            <a:r>
              <a:rPr lang="ru-RU" sz="3200" dirty="0"/>
              <a:t> </a:t>
            </a:r>
            <a:r>
              <a:rPr lang="ru-RU" sz="3200" dirty="0" err="1"/>
              <a:t>імунодефіциту</a:t>
            </a:r>
            <a:r>
              <a:rPr lang="ru-RU" sz="3200" dirty="0"/>
              <a:t> </a:t>
            </a:r>
            <a:r>
              <a:rPr lang="ru-RU" sz="3200" dirty="0" err="1"/>
              <a:t>людини</a:t>
            </a:r>
            <a:r>
              <a:rPr lang="ru-RU" sz="3200" dirty="0"/>
              <a:t> </a:t>
            </a:r>
            <a:r>
              <a:rPr lang="ru-RU" sz="3200" dirty="0" err="1"/>
              <a:t>чи</a:t>
            </a:r>
            <a:r>
              <a:rPr lang="ru-RU" sz="3200" dirty="0"/>
              <a:t> </a:t>
            </a:r>
            <a:r>
              <a:rPr lang="ru-RU" sz="3200" dirty="0" err="1"/>
              <a:t>іншої</a:t>
            </a:r>
            <a:r>
              <a:rPr lang="ru-RU" sz="3200" dirty="0"/>
              <a:t> </a:t>
            </a:r>
            <a:r>
              <a:rPr lang="ru-RU" sz="3200" dirty="0" err="1"/>
              <a:t>невиліковної</a:t>
            </a:r>
            <a:r>
              <a:rPr lang="ru-RU" sz="3200" dirty="0"/>
              <a:t> </a:t>
            </a:r>
            <a:r>
              <a:rPr lang="ru-RU" sz="3200" dirty="0" err="1"/>
              <a:t>інфекційної</a:t>
            </a:r>
            <a:r>
              <a:rPr lang="ru-RU" sz="3200" dirty="0"/>
              <a:t> </a:t>
            </a:r>
            <a:r>
              <a:rPr lang="ru-RU" sz="3200" dirty="0" err="1"/>
              <a:t>хвороби</a:t>
            </a:r>
            <a:r>
              <a:rPr lang="ru-RU" sz="3200" dirty="0"/>
              <a:t> особою (ч. 2, 3, 4 ст. 130 КК);</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4005064"/>
            <a:ext cx="8640960" cy="10801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4" name="Прямоугольник 3"/>
          <p:cNvSpPr/>
          <p:nvPr/>
        </p:nvSpPr>
        <p:spPr>
          <a:xfrm>
            <a:off x="251520" y="1196752"/>
            <a:ext cx="8640960" cy="266429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2" name="Заголовок 1"/>
          <p:cNvSpPr>
            <a:spLocks noGrp="1"/>
          </p:cNvSpPr>
          <p:nvPr>
            <p:ph type="title"/>
          </p:nvPr>
        </p:nvSpPr>
        <p:spPr>
          <a:xfrm>
            <a:off x="251520" y="274638"/>
            <a:ext cx="8712968" cy="850106"/>
          </a:xfrm>
        </p:spPr>
        <p:txBody>
          <a:bodyPr/>
          <a:lstStyle/>
          <a:p>
            <a:r>
              <a:rPr lang="ru-RU" b="1" i="1" dirty="0" err="1">
                <a:solidFill>
                  <a:schemeClr val="tx1"/>
                </a:solidFill>
              </a:rPr>
              <a:t>Кваліфіковані</a:t>
            </a:r>
            <a:r>
              <a:rPr lang="ru-RU" b="1" i="1" dirty="0">
                <a:solidFill>
                  <a:schemeClr val="tx1"/>
                </a:solidFill>
              </a:rPr>
              <a:t> </a:t>
            </a:r>
            <a:r>
              <a:rPr lang="ru-RU" b="1" i="1" dirty="0" err="1">
                <a:solidFill>
                  <a:schemeClr val="tx1"/>
                </a:solidFill>
              </a:rPr>
              <a:t>види</a:t>
            </a:r>
            <a:endParaRPr lang="ru-RU" dirty="0">
              <a:solidFill>
                <a:schemeClr val="tx1"/>
              </a:solidFill>
            </a:endParaRPr>
          </a:p>
        </p:txBody>
      </p:sp>
      <p:sp>
        <p:nvSpPr>
          <p:cNvPr id="3" name="Содержимое 2"/>
          <p:cNvSpPr>
            <a:spLocks noGrp="1"/>
          </p:cNvSpPr>
          <p:nvPr>
            <p:ph sz="quarter" idx="1"/>
          </p:nvPr>
        </p:nvSpPr>
        <p:spPr>
          <a:xfrm>
            <a:off x="251520" y="1052736"/>
            <a:ext cx="8640960" cy="5544616"/>
          </a:xfrm>
        </p:spPr>
        <p:txBody>
          <a:bodyPr>
            <a:normAutofit/>
          </a:bodyPr>
          <a:lstStyle/>
          <a:p>
            <a:r>
              <a:rPr lang="ru-RU" sz="3600" dirty="0" err="1"/>
              <a:t>зараження</a:t>
            </a:r>
            <a:r>
              <a:rPr lang="ru-RU" sz="3600" dirty="0"/>
              <a:t> </a:t>
            </a:r>
            <a:r>
              <a:rPr lang="ru-RU" sz="3600" dirty="0" err="1"/>
              <a:t>вірусом</a:t>
            </a:r>
            <a:r>
              <a:rPr lang="ru-RU" sz="3600" dirty="0"/>
              <a:t> </a:t>
            </a:r>
            <a:r>
              <a:rPr lang="ru-RU" sz="3600" dirty="0" err="1"/>
              <a:t>імунодефіциту</a:t>
            </a:r>
            <a:r>
              <a:rPr lang="ru-RU" sz="3600" dirty="0"/>
              <a:t> </a:t>
            </a:r>
            <a:r>
              <a:rPr lang="ru-RU" sz="3600" dirty="0" err="1"/>
              <a:t>людини</a:t>
            </a:r>
            <a:r>
              <a:rPr lang="ru-RU" sz="3600" dirty="0"/>
              <a:t> </a:t>
            </a:r>
            <a:r>
              <a:rPr lang="ru-RU" sz="3600" dirty="0" err="1"/>
              <a:t>чи</a:t>
            </a:r>
            <a:r>
              <a:rPr lang="ru-RU" sz="3600" dirty="0"/>
              <a:t> </a:t>
            </a:r>
            <a:r>
              <a:rPr lang="ru-RU" sz="3600" dirty="0" err="1"/>
              <a:t>іншою</a:t>
            </a:r>
            <a:r>
              <a:rPr lang="ru-RU" sz="3600" dirty="0"/>
              <a:t> </a:t>
            </a:r>
            <a:r>
              <a:rPr lang="ru-RU" sz="3600" dirty="0" err="1"/>
              <a:t>невиліковною</a:t>
            </a:r>
            <a:r>
              <a:rPr lang="ru-RU" sz="3600" dirty="0"/>
              <a:t> </a:t>
            </a:r>
            <a:r>
              <a:rPr lang="ru-RU" sz="3600" dirty="0" err="1"/>
              <a:t>інфекційною</a:t>
            </a:r>
            <a:r>
              <a:rPr lang="ru-RU" sz="3600" dirty="0"/>
              <a:t> хворобою </a:t>
            </a:r>
            <a:r>
              <a:rPr lang="ru-RU" sz="3600" dirty="0" err="1"/>
              <a:t>двох</a:t>
            </a:r>
            <a:r>
              <a:rPr lang="ru-RU" sz="3600" dirty="0"/>
              <a:t> </a:t>
            </a:r>
            <a:r>
              <a:rPr lang="ru-RU" sz="3600" dirty="0" err="1"/>
              <a:t>чи</a:t>
            </a:r>
            <a:r>
              <a:rPr lang="ru-RU" sz="3600" dirty="0"/>
              <a:t> </a:t>
            </a:r>
            <a:r>
              <a:rPr lang="ru-RU" sz="3600" dirty="0" err="1"/>
              <a:t>більше</a:t>
            </a:r>
            <a:r>
              <a:rPr lang="ru-RU" sz="3600" dirty="0"/>
              <a:t> </a:t>
            </a:r>
            <a:r>
              <a:rPr lang="ru-RU" sz="3600" dirty="0" err="1"/>
              <a:t>осіб</a:t>
            </a:r>
            <a:r>
              <a:rPr lang="ru-RU" sz="3600" dirty="0"/>
              <a:t> </a:t>
            </a:r>
            <a:r>
              <a:rPr lang="ru-RU" sz="3600" dirty="0" err="1"/>
              <a:t>або</a:t>
            </a:r>
            <a:r>
              <a:rPr lang="ru-RU" sz="3600" dirty="0"/>
              <a:t> </a:t>
            </a:r>
            <a:r>
              <a:rPr lang="ru-RU" sz="3600" dirty="0" err="1"/>
              <a:t>неповнолітнього</a:t>
            </a:r>
            <a:r>
              <a:rPr lang="ru-RU" sz="3600" dirty="0"/>
              <a:t> (ч. 3 ст. 130 КК); </a:t>
            </a:r>
          </a:p>
          <a:p>
            <a:r>
              <a:rPr lang="ru-RU" sz="3600" dirty="0" err="1"/>
              <a:t>умисне</a:t>
            </a:r>
            <a:r>
              <a:rPr lang="ru-RU" sz="3600" dirty="0"/>
              <a:t> </a:t>
            </a:r>
            <a:r>
              <a:rPr lang="ru-RU" sz="3600" dirty="0" err="1"/>
              <a:t>зараження</a:t>
            </a:r>
            <a:r>
              <a:rPr lang="ru-RU" sz="3600" dirty="0"/>
              <a:t> </a:t>
            </a:r>
            <a:r>
              <a:rPr lang="ru-RU" sz="3600" dirty="0" err="1"/>
              <a:t>іншої</a:t>
            </a:r>
            <a:r>
              <a:rPr lang="ru-RU" sz="3600" dirty="0"/>
              <a:t> особи </a:t>
            </a:r>
            <a:r>
              <a:rPr lang="ru-RU" sz="3600" dirty="0" err="1"/>
              <a:t>цими</a:t>
            </a:r>
            <a:r>
              <a:rPr lang="ru-RU" sz="3600" dirty="0"/>
              <a:t> хворобами (ч. 4 ст. 130 КК)</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712968" cy="706090"/>
          </a:xfrm>
        </p:spPr>
        <p:txBody>
          <a:bodyPr>
            <a:normAutofit/>
          </a:bodyPr>
          <a:lstStyle/>
          <a:p>
            <a:r>
              <a:rPr lang="ru-RU" sz="3600" b="1" dirty="0" err="1">
                <a:solidFill>
                  <a:schemeClr val="tx1"/>
                </a:solidFill>
              </a:rPr>
              <a:t>Суб’єктивна</a:t>
            </a:r>
            <a:r>
              <a:rPr lang="ru-RU" sz="3600" b="1" dirty="0">
                <a:solidFill>
                  <a:schemeClr val="tx1"/>
                </a:solidFill>
              </a:rPr>
              <a:t> сторона</a:t>
            </a:r>
          </a:p>
        </p:txBody>
      </p:sp>
      <p:sp>
        <p:nvSpPr>
          <p:cNvPr id="7" name="Прямоугольник 6"/>
          <p:cNvSpPr/>
          <p:nvPr/>
        </p:nvSpPr>
        <p:spPr>
          <a:xfrm>
            <a:off x="251520" y="1268760"/>
            <a:ext cx="3384376" cy="16561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600" dirty="0"/>
              <a:t>ч. 1 ст. 130 КК ;</a:t>
            </a:r>
          </a:p>
          <a:p>
            <a:pPr algn="ctr"/>
            <a:r>
              <a:rPr lang="uk-UA" sz="3600" dirty="0"/>
              <a:t>ч. 4 ст. 130 КК</a:t>
            </a:r>
            <a:endParaRPr lang="ru-RU" sz="3600" dirty="0"/>
          </a:p>
        </p:txBody>
      </p:sp>
      <p:sp>
        <p:nvSpPr>
          <p:cNvPr id="8" name="Содержимое 7"/>
          <p:cNvSpPr>
            <a:spLocks noGrp="1"/>
          </p:cNvSpPr>
          <p:nvPr>
            <p:ph sz="quarter" idx="1"/>
          </p:nvPr>
        </p:nvSpPr>
        <p:spPr>
          <a:xfrm>
            <a:off x="323528" y="3789040"/>
            <a:ext cx="3384376" cy="158417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buNone/>
            </a:pPr>
            <a:r>
              <a:rPr lang="ru-RU" sz="3600" dirty="0"/>
              <a:t>ч. 2 ст. 130 КК</a:t>
            </a:r>
          </a:p>
          <a:p>
            <a:pPr algn="ctr">
              <a:buNone/>
            </a:pPr>
            <a:r>
              <a:rPr lang="uk-UA" sz="3600" dirty="0"/>
              <a:t>ч. 3 ст. 130 КК</a:t>
            </a:r>
            <a:endParaRPr lang="ru-RU" sz="3600" dirty="0"/>
          </a:p>
        </p:txBody>
      </p:sp>
      <p:sp>
        <p:nvSpPr>
          <p:cNvPr id="9" name="Овал 8"/>
          <p:cNvSpPr/>
          <p:nvPr/>
        </p:nvSpPr>
        <p:spPr>
          <a:xfrm>
            <a:off x="5652120" y="1268760"/>
            <a:ext cx="3168352" cy="165618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600" dirty="0" err="1"/>
              <a:t>умисел</a:t>
            </a:r>
            <a:endParaRPr lang="ru-RU" sz="3600" dirty="0"/>
          </a:p>
        </p:txBody>
      </p:sp>
      <p:sp>
        <p:nvSpPr>
          <p:cNvPr id="10" name="Овал 9"/>
          <p:cNvSpPr/>
          <p:nvPr/>
        </p:nvSpPr>
        <p:spPr>
          <a:xfrm>
            <a:off x="5436096" y="3284984"/>
            <a:ext cx="3384376" cy="266429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3600" dirty="0"/>
              <a:t>необережність</a:t>
            </a:r>
            <a:endParaRPr lang="ru-RU" sz="3600" dirty="0"/>
          </a:p>
        </p:txBody>
      </p:sp>
      <p:sp>
        <p:nvSpPr>
          <p:cNvPr id="11" name="Стрелка вправо 10"/>
          <p:cNvSpPr/>
          <p:nvPr/>
        </p:nvSpPr>
        <p:spPr>
          <a:xfrm>
            <a:off x="3851920" y="1844824"/>
            <a:ext cx="1728192" cy="4846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12" name="Стрелка вправо 11"/>
          <p:cNvSpPr/>
          <p:nvPr/>
        </p:nvSpPr>
        <p:spPr>
          <a:xfrm>
            <a:off x="3851920" y="4221088"/>
            <a:ext cx="1512168" cy="484632"/>
          </a:xfrm>
          <a:prstGeom prst="right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40960" cy="706090"/>
          </a:xfrm>
        </p:spPr>
        <p:txBody>
          <a:bodyPr>
            <a:normAutofit/>
          </a:bodyPr>
          <a:lstStyle/>
          <a:p>
            <a:r>
              <a:rPr lang="uk-UA" sz="3600" b="1" dirty="0">
                <a:solidFill>
                  <a:schemeClr val="tx1"/>
                </a:solidFill>
              </a:rPr>
              <a:t>Суб’єкт злочину</a:t>
            </a:r>
            <a:endParaRPr lang="ru-RU" sz="3600" b="1" dirty="0">
              <a:solidFill>
                <a:schemeClr val="tx1"/>
              </a:solidFill>
            </a:endParaRPr>
          </a:p>
        </p:txBody>
      </p:sp>
      <p:sp>
        <p:nvSpPr>
          <p:cNvPr id="3" name="Содержимое 2"/>
          <p:cNvSpPr>
            <a:spLocks noGrp="1"/>
          </p:cNvSpPr>
          <p:nvPr>
            <p:ph sz="quarter" idx="1"/>
          </p:nvPr>
        </p:nvSpPr>
        <p:spPr>
          <a:xfrm>
            <a:off x="251520" y="1196752"/>
            <a:ext cx="8435280" cy="5184576"/>
          </a:xfrm>
        </p:spPr>
        <p:txBody>
          <a:bodyPr>
            <a:normAutofit/>
          </a:bodyPr>
          <a:lstStyle/>
          <a:p>
            <a:pPr>
              <a:buNone/>
            </a:pPr>
            <a:r>
              <a:rPr lang="uk-UA" sz="3600" dirty="0"/>
              <a:t>Особа з 16 років</a:t>
            </a:r>
            <a:endParaRPr lang="ru-RU" sz="3600" dirty="0"/>
          </a:p>
        </p:txBody>
      </p:sp>
      <p:sp>
        <p:nvSpPr>
          <p:cNvPr id="4" name="Скругленный прямоугольник 3"/>
          <p:cNvSpPr/>
          <p:nvPr/>
        </p:nvSpPr>
        <p:spPr>
          <a:xfrm>
            <a:off x="2195736" y="1844824"/>
            <a:ext cx="6408712" cy="47525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buFont typeface="Arial" pitchFamily="34" charset="0"/>
              <a:buChar char="•"/>
            </a:pPr>
            <a:r>
              <a:rPr lang="ru-RU" sz="2800" dirty="0" err="1"/>
              <a:t>носії</a:t>
            </a:r>
            <a:r>
              <a:rPr lang="ru-RU" sz="2800" dirty="0"/>
              <a:t> ВІЛ, </a:t>
            </a:r>
            <a:r>
              <a:rPr lang="ru-RU" sz="2800" dirty="0" err="1"/>
              <a:t>хворі</a:t>
            </a:r>
            <a:r>
              <a:rPr lang="ru-RU" sz="2800" dirty="0"/>
              <a:t> на СНІД </a:t>
            </a:r>
            <a:r>
              <a:rPr lang="ru-RU" sz="2800" dirty="0" err="1"/>
              <a:t>або</a:t>
            </a:r>
            <a:r>
              <a:rPr lang="ru-RU" sz="2800" dirty="0"/>
              <a:t> </a:t>
            </a:r>
            <a:r>
              <a:rPr lang="ru-RU" sz="2800" dirty="0" err="1"/>
              <a:t>іншу</a:t>
            </a:r>
            <a:r>
              <a:rPr lang="ru-RU" sz="2800" dirty="0"/>
              <a:t> </a:t>
            </a:r>
            <a:r>
              <a:rPr lang="ru-RU" sz="2800" dirty="0" err="1"/>
              <a:t>невиліковну</a:t>
            </a:r>
            <a:r>
              <a:rPr lang="ru-RU" sz="2800" dirty="0"/>
              <a:t> </a:t>
            </a:r>
            <a:r>
              <a:rPr lang="ru-RU" sz="2800" dirty="0" err="1"/>
              <a:t>інфекційну</a:t>
            </a:r>
            <a:r>
              <a:rPr lang="ru-RU" sz="2800" dirty="0"/>
              <a:t> хворобу, </a:t>
            </a:r>
            <a:r>
              <a:rPr lang="ru-RU" sz="2800" dirty="0" err="1"/>
              <a:t>небезпечну</a:t>
            </a:r>
            <a:r>
              <a:rPr lang="ru-RU" sz="2800" dirty="0"/>
              <a:t> для </a:t>
            </a:r>
            <a:r>
              <a:rPr lang="ru-RU" sz="2800" dirty="0" err="1"/>
              <a:t>життя</a:t>
            </a:r>
            <a:endParaRPr lang="ru-RU" sz="2800" dirty="0"/>
          </a:p>
          <a:p>
            <a:pPr algn="ctr">
              <a:buFont typeface="Arial" pitchFamily="34" charset="0"/>
              <a:buChar char="•"/>
            </a:pPr>
            <a:r>
              <a:rPr lang="ru-RU" sz="2800" dirty="0"/>
              <a:t>особи, </a:t>
            </a:r>
            <a:r>
              <a:rPr lang="ru-RU" sz="2800" dirty="0" err="1"/>
              <a:t>що</a:t>
            </a:r>
            <a:r>
              <a:rPr lang="ru-RU" sz="2800" dirty="0"/>
              <a:t> не </a:t>
            </a:r>
            <a:r>
              <a:rPr lang="ru-RU" sz="2800" dirty="0" err="1"/>
              <a:t>страждають</a:t>
            </a:r>
            <a:r>
              <a:rPr lang="ru-RU" sz="2800" dirty="0"/>
              <a:t> на </a:t>
            </a:r>
            <a:r>
              <a:rPr lang="ru-RU" sz="2800" dirty="0" err="1"/>
              <a:t>ці</a:t>
            </a:r>
            <a:r>
              <a:rPr lang="ru-RU" sz="2800" dirty="0"/>
              <a:t> </a:t>
            </a:r>
            <a:r>
              <a:rPr lang="ru-RU" sz="2800" dirty="0" err="1"/>
              <a:t>захворювання</a:t>
            </a:r>
            <a:r>
              <a:rPr lang="ru-RU" sz="2800" dirty="0"/>
              <a:t> (ч. 1, 4 ст. 130 КК – </a:t>
            </a:r>
            <a:r>
              <a:rPr lang="ru-RU" sz="2800" dirty="0" err="1"/>
              <a:t>наприклад</a:t>
            </a:r>
            <a:r>
              <a:rPr lang="ru-RU" sz="2800" dirty="0"/>
              <a:t>, </a:t>
            </a:r>
            <a:r>
              <a:rPr lang="ru-RU" sz="2800" dirty="0" err="1"/>
              <a:t>людина</a:t>
            </a:r>
            <a:r>
              <a:rPr lang="ru-RU" sz="2800" dirty="0"/>
              <a:t>, яка </a:t>
            </a:r>
            <a:r>
              <a:rPr lang="ru-RU" sz="2800" dirty="0" err="1"/>
              <a:t>використовує</a:t>
            </a:r>
            <a:r>
              <a:rPr lang="ru-RU" sz="2800" dirty="0"/>
              <a:t> для </a:t>
            </a:r>
            <a:r>
              <a:rPr lang="ru-RU" sz="2800" dirty="0" err="1"/>
              <a:t>ін’єкцій</a:t>
            </a:r>
            <a:r>
              <a:rPr lang="ru-RU" sz="2800" dirty="0"/>
              <a:t> </a:t>
            </a:r>
            <a:r>
              <a:rPr lang="ru-RU" sz="2800" dirty="0" err="1"/>
              <a:t>кільком</a:t>
            </a:r>
            <a:r>
              <a:rPr lang="ru-RU" sz="2800" dirty="0"/>
              <a:t> особам один шприц, а </a:t>
            </a:r>
            <a:r>
              <a:rPr lang="ru-RU" sz="2800" dirty="0" err="1"/>
              <a:t>серед</a:t>
            </a:r>
            <a:r>
              <a:rPr lang="ru-RU" sz="2800" dirty="0"/>
              <a:t> них </a:t>
            </a:r>
            <a:r>
              <a:rPr lang="ru-RU" sz="2800" dirty="0" err="1"/>
              <a:t>є</a:t>
            </a:r>
            <a:r>
              <a:rPr lang="ru-RU" sz="2800" dirty="0"/>
              <a:t> заражений </a:t>
            </a:r>
            <a:r>
              <a:rPr lang="ru-RU" sz="2800" dirty="0" err="1"/>
              <a:t>збудником</a:t>
            </a:r>
            <a:r>
              <a:rPr lang="ru-RU" sz="2800" dirty="0"/>
              <a:t> </a:t>
            </a:r>
            <a:r>
              <a:rPr lang="ru-RU" sz="2800" dirty="0" err="1"/>
              <a:t>інфекційної</a:t>
            </a:r>
            <a:r>
              <a:rPr lang="ru-RU" sz="2800" dirty="0"/>
              <a:t> </a:t>
            </a:r>
            <a:r>
              <a:rPr lang="ru-RU" sz="2800" dirty="0" err="1"/>
              <a:t>хвороби</a:t>
            </a:r>
            <a:r>
              <a:rPr lang="ru-RU" sz="2800" dirty="0"/>
              <a:t>)</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2218</TotalTime>
  <Words>2955</Words>
  <Application>Microsoft Office PowerPoint</Application>
  <PresentationFormat>Экран (4:3)</PresentationFormat>
  <Paragraphs>184</Paragraphs>
  <Slides>46</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46</vt:i4>
      </vt:variant>
    </vt:vector>
  </HeadingPairs>
  <TitlesOfParts>
    <vt:vector size="54" baseType="lpstr">
      <vt:lpstr>Arial</vt:lpstr>
      <vt:lpstr>Calibri</vt:lpstr>
      <vt:lpstr>Cambria</vt:lpstr>
      <vt:lpstr>Franklin Gothic Book</vt:lpstr>
      <vt:lpstr>Perpetua</vt:lpstr>
      <vt:lpstr>Times New Roman</vt:lpstr>
      <vt:lpstr>Wingdings 2</vt:lpstr>
      <vt:lpstr>Справедливость</vt:lpstr>
      <vt:lpstr>ТЕМА 3 (частина 2)</vt:lpstr>
      <vt:lpstr>План</vt:lpstr>
      <vt:lpstr>1. Зараження вірусом імунодефіциту людини чи іншої невиліковної інфекційної хвороби (ст. 130 КК) </vt:lpstr>
      <vt:lpstr>Презентация PowerPoint</vt:lpstr>
      <vt:lpstr>Презентация PowerPoint</vt:lpstr>
      <vt:lpstr>Об’єктивна сторона:</vt:lpstr>
      <vt:lpstr>Кваліфіковані види</vt:lpstr>
      <vt:lpstr>Суб’єктивна сторона</vt:lpstr>
      <vt:lpstr>Суб’єкт злочину</vt:lpstr>
      <vt:lpstr>2. Неналежне виконання професійних обов’язків, що спричинило зараження особи вірусом імунодефіциту людини чи іншої невиліковної інфекційної хвороби (ст. 131 КК України)</vt:lpstr>
      <vt:lpstr>Презентация PowerPoint</vt:lpstr>
      <vt:lpstr>Об’єктивна сторона злочину</vt:lpstr>
      <vt:lpstr>Обов’язкова ознака - наслідки</vt:lpstr>
      <vt:lpstr>Суб’єктивна сторона</vt:lpstr>
      <vt:lpstr>Презентация PowerPoint</vt:lpstr>
      <vt:lpstr>3. Розголошення відомостей про проведення медичного огляду на виявлення зараження вірусом імунодефіциту людини чи іншої невиліковної інфекційної хвороби (ст. 132 КК України).</vt:lpstr>
      <vt:lpstr>Презентация PowerPoint</vt:lpstr>
      <vt:lpstr>Презентация PowerPoint</vt:lpstr>
      <vt:lpstr>Презентация PowerPoint</vt:lpstr>
      <vt:lpstr>4. Зараження венеричною хворобою (ст. 133 КК України)</vt:lpstr>
      <vt:lpstr>Презентация PowerPoint</vt:lpstr>
      <vt:lpstr>Презентация PowerPoint</vt:lpstr>
      <vt:lpstr>5. Незаконне проведення аборту або стерилізації (ст. 134 КК України) (з 11.01.2019)</vt:lpstr>
      <vt:lpstr>Презентация PowerPoint</vt:lpstr>
      <vt:lpstr>Об’єктивна сторона</vt:lpstr>
      <vt:lpstr>Суб’єктивна сторона злочину характеризується прямим умислом</vt:lpstr>
      <vt:lpstr>6. Залишення в небезпеці (ст. 135 КК України)</vt:lpstr>
      <vt:lpstr>Презентация PowerPoint</vt:lpstr>
      <vt:lpstr>Суб’єктивна сторона залишення потерпілого в небезпеці (ч.1 ст.135 КК) - умисна вина: винна особа усвідомлює небезпечність для життя і здоров’я потерпілого його стану і байдуже ставиться до настання смерті потерпілого чи тяжких наслідків для його здоров’я.</vt:lpstr>
      <vt:lpstr>Кваліфіковані види злочину</vt:lpstr>
      <vt:lpstr>Суб’єкт - осудна особа, яка досягла 16 років</vt:lpstr>
      <vt:lpstr>7. Ненадання допомоги особі, яка перебуває в небезпечному для життя стані (ст. 136 КК України)</vt:lpstr>
      <vt:lpstr>Презентация PowerPoint</vt:lpstr>
      <vt:lpstr>Суб’єктивна сторона - вина у формі умислу (стосовно бездіяльності) та необережності (щодо наслідків)</vt:lpstr>
      <vt:lpstr>Кваліфіковані види злочину</vt:lpstr>
      <vt:lpstr>Суб’єкт - осудна особа, яка досягла 16 років</vt:lpstr>
      <vt:lpstr>8. Порушення встановленого законом порядку трансплантації органів або тканин людини (ст. 143 КК України)</vt:lpstr>
      <vt:lpstr>Презентация PowerPoint</vt:lpstr>
      <vt:lpstr>Презентация PowerPoint</vt:lpstr>
      <vt:lpstr>Кваліфікуючі ознаки діянь</vt:lpstr>
      <vt:lpstr>Суб’єктивна сторона - для ч. 1 ст. 143 КК, можуть бути вчинені лише з умислом щодо дії, а ставлення до наслідків - необережність;  для ч. 2, 3, 4, 5- прямий умисел  </vt:lpstr>
      <vt:lpstr>9. Насильницьке донорство (ст. 144 КК України)</vt:lpstr>
      <vt:lpstr>Безпосередній об’єкт злочину - порядок надання донором крові та її компонентів, додатковий - життя та здоров’я донора</vt:lpstr>
      <vt:lpstr>Суб’єктивна сторона злочину -  прямий умисел. Обов’язковою ознакою даного злочину є наявність мети – використання потерпілого як донора  </vt:lpstr>
      <vt:lpstr>Кваліфікуючі ознаки діянь</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1</dc:title>
  <dc:creator>lenvo</dc:creator>
  <cp:lastModifiedBy>Пользователь</cp:lastModifiedBy>
  <cp:revision>196</cp:revision>
  <dcterms:created xsi:type="dcterms:W3CDTF">2018-09-05T14:57:47Z</dcterms:created>
  <dcterms:modified xsi:type="dcterms:W3CDTF">2022-09-25T17:31:05Z</dcterms:modified>
</cp:coreProperties>
</file>