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4" r:id="rId4"/>
    <p:sldId id="272" r:id="rId5"/>
    <p:sldId id="257" r:id="rId6"/>
    <p:sldId id="260" r:id="rId7"/>
    <p:sldId id="259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1DAF7D-9A77-4965-B5B0-CE68178BEA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5A949C3-B27C-4745-873F-A440760631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F0CBC3-0CC2-4504-8172-5815C5B25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130E-196C-4752-84C3-4685B0187AA9}" type="datetimeFigureOut">
              <a:rPr lang="ru-UA" smtClean="0"/>
              <a:t>15.10.2025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923691-F25A-4E01-B1A7-903C01465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FEA1F9-5691-42D1-8125-2CC1CCAF3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D4A9-2B06-4265-8223-C152BC6DC52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86582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1DBABB-0BA7-4B95-B5E4-2483C68B0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74FAA01-3907-4F3A-A458-79E7D5D95B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12F766-B586-4DC9-AB0D-418A4EFA1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130E-196C-4752-84C3-4685B0187AA9}" type="datetimeFigureOut">
              <a:rPr lang="ru-UA" smtClean="0"/>
              <a:t>15.10.2025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FD96F2-3ACA-4BF2-B7EB-8EAC43D71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DBF307D-2A37-4671-80AA-1E91928C8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D4A9-2B06-4265-8223-C152BC6DC52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92149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893B957-FA79-4822-B298-3C9049ED6F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CDA2C82-8D5F-41CB-BD82-B2DEE2DD88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D76CBF-D63B-4D2F-AAE7-18F29F2B9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130E-196C-4752-84C3-4685B0187AA9}" type="datetimeFigureOut">
              <a:rPr lang="ru-UA" smtClean="0"/>
              <a:t>15.10.2025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6560EE-590D-4DB7-953E-CBCF38A51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26F327-D5DA-4322-8FA6-536C2E3B8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D4A9-2B06-4265-8223-C152BC6DC52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8516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5D5883-4B31-45D9-AF52-ED208290D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99B83A-FEA9-4F84-B006-F080BDA0A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B5AD2C-9C5D-4526-9B18-389E16D27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130E-196C-4752-84C3-4685B0187AA9}" type="datetimeFigureOut">
              <a:rPr lang="ru-UA" smtClean="0"/>
              <a:t>15.10.2025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FC0F28-87C2-4688-B867-93E753CA2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011D67-02E5-4BB4-927E-5DC1564BD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D4A9-2B06-4265-8223-C152BC6DC52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18836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6FF8A3-C796-4966-AE40-377B2F3CD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3725010-A9BA-4BA1-92D1-0B75F943F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BC1976-F570-41F7-95AA-40C4DF352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130E-196C-4752-84C3-4685B0187AA9}" type="datetimeFigureOut">
              <a:rPr lang="ru-UA" smtClean="0"/>
              <a:t>15.10.2025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43C37D-24D1-485C-9D24-DE628F679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9059E6-5A14-410E-B4FC-318CC4140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D4A9-2B06-4265-8223-C152BC6DC52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65798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43A3C0-77B5-4DC6-BEBD-52A83948A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B116BD-6E39-432B-BBC8-53871E8BBF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F7D3716-A1D6-4675-BF1A-580465B3D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947766-8284-41D8-9B44-E25AA184E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130E-196C-4752-84C3-4685B0187AA9}" type="datetimeFigureOut">
              <a:rPr lang="ru-UA" smtClean="0"/>
              <a:t>15.10.2025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5C2C62E-590E-4B2A-9409-EDE20616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C649AA-3E30-4208-BA27-931C7320E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D4A9-2B06-4265-8223-C152BC6DC52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40762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158CB0-8193-4ED0-B63A-DA86A907B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95E6B85-E550-4987-B174-874D7B1BB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B2228B6-96CC-49DA-A837-BCF3544F9F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8524B79-4E46-42D4-B47E-8101EBCBA6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DCC9666-EA23-4E7B-BB50-C04893246F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2F9DB00-810F-4E9D-8CDE-1FA901432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130E-196C-4752-84C3-4685B0187AA9}" type="datetimeFigureOut">
              <a:rPr lang="ru-UA" smtClean="0"/>
              <a:t>15.10.2025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86CBB00-622B-478C-8501-7CCD28CCD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9927D86-0870-4918-B61C-60E0EFAC8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D4A9-2B06-4265-8223-C152BC6DC52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65010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3F1708-5070-4010-8A7B-2CA269347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67E5DB2-9809-4D77-A327-8DD45D6AC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130E-196C-4752-84C3-4685B0187AA9}" type="datetimeFigureOut">
              <a:rPr lang="ru-UA" smtClean="0"/>
              <a:t>15.10.2025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B56B1B0-C837-40FF-A37D-40BAFFA42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4776CD7-3B4F-476C-9E6A-ABFE60E90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D4A9-2B06-4265-8223-C152BC6DC52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2471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8C024F4-0786-4DFC-AA35-215BD3509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130E-196C-4752-84C3-4685B0187AA9}" type="datetimeFigureOut">
              <a:rPr lang="ru-UA" smtClean="0"/>
              <a:t>15.10.2025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CE7E751-BA48-4007-911B-386AF6DC5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81A0D74-554E-4520-BDBB-2DB490530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D4A9-2B06-4265-8223-C152BC6DC52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07671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81F97B-0F9C-4CE5-B0D2-7BD2765EF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791A15-D852-40EA-84AF-F22B2C274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1619391-58A2-4190-9BB5-4C5713573C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1DE874C-9A6E-43C3-BCC0-627850142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130E-196C-4752-84C3-4685B0187AA9}" type="datetimeFigureOut">
              <a:rPr lang="ru-UA" smtClean="0"/>
              <a:t>15.10.2025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F72AC87-0D96-4D62-8FF4-E3E0CA510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71E7FF3-E59C-457E-9C02-7340AB1D7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D4A9-2B06-4265-8223-C152BC6DC52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17923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00D7EC-0E08-4F07-8B63-E3DD9AE06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6F0302-1B3A-4EF1-891B-6336D145E7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9696992-EAEF-46A0-9BFE-106FCE5CB0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7D159A1-B3B4-4245-8B31-4F8AF7A1A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8130E-196C-4752-84C3-4685B0187AA9}" type="datetimeFigureOut">
              <a:rPr lang="ru-UA" smtClean="0"/>
              <a:t>15.10.2025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7D0B33-716E-4124-831E-B585E0CCF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4714823-E9A6-445F-986F-0A30E3B83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2D4A9-2B06-4265-8223-C152BC6DC52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24390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FDCC87-FBAA-4C2F-A2E6-62E50F559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3BA3853-F230-4C1C-9538-74368431B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749295-888E-4A15-9470-7DE5CA26F3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8130E-196C-4752-84C3-4685B0187AA9}" type="datetimeFigureOut">
              <a:rPr lang="ru-UA" smtClean="0"/>
              <a:t>15.10.2025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685D98-895A-47F0-BBA4-59A714D03C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452265-9F8C-49C1-A639-4310887C97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2D4A9-2B06-4265-8223-C152BC6DC528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06327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B68054-B32B-41E0-BE6A-9C77A6B582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8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Патологічна хода</a:t>
            </a:r>
            <a:endParaRPr lang="ru-UA" sz="8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2" name="Picture 2" descr="Нарушение о д а">
            <a:extLst>
              <a:ext uri="{FF2B5EF4-FFF2-40B4-BE49-F238E27FC236}">
                <a16:creationId xmlns:a16="http://schemas.microsoft.com/office/drawing/2014/main" id="{66A445F5-2048-4F70-BEA5-C45633E63F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938" y="3552804"/>
            <a:ext cx="4979964" cy="2728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2258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AE2992-A8CF-4571-B230-62C364B15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895" y="365126"/>
            <a:ext cx="11535508" cy="59147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400" b="1" dirty="0">
                <a:latin typeface="Calibri" panose="020F0502020204030204" pitchFamily="34" charset="0"/>
                <a:ea typeface="Calibri" panose="020F0502020204030204" pitchFamily="34" charset="0"/>
              </a:rPr>
              <a:t>Надмірне дорсальне згинання з відсутністю відриву п'ятки під час завершального</a:t>
            </a:r>
            <a:br>
              <a:rPr lang="uk-UA" sz="2400" b="1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400" b="1" dirty="0">
                <a:latin typeface="Calibri" panose="020F0502020204030204" pitchFamily="34" charset="0"/>
                <a:ea typeface="Calibri" panose="020F0502020204030204" pitchFamily="34" charset="0"/>
              </a:rPr>
              <a:t>етапу опорної фази </a:t>
            </a:r>
            <a:endParaRPr lang="ru-UA" sz="24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A837C7-D2BB-4C72-9C51-9BC0E04C3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597" y="956604"/>
            <a:ext cx="11666806" cy="5536271"/>
          </a:xfrm>
        </p:spPr>
        <p:txBody>
          <a:bodyPr>
            <a:normAutofit fontScale="85000" lnSpcReduction="10000"/>
          </a:bodyPr>
          <a:lstStyle/>
          <a:p>
            <a:pPr marL="0" algn="just">
              <a:lnSpc>
                <a:spcPct val="100000"/>
              </a:lnSpc>
              <a:spcBef>
                <a:spcPts val="0"/>
              </a:spcBef>
            </a:pPr>
            <a:r>
              <a:rPr lang="uk-UA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uk-UA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це </a:t>
            </a:r>
            <a:r>
              <a:rPr lang="uk-UA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відхилення від норми зазвичай починається з надмірного дорсального згинання стопи</a:t>
            </a:r>
            <a:br>
              <a:rPr lang="uk-UA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під час Середини опорної фази. Як у Середині опорної фази стабільність може бути</a:t>
            </a:r>
            <a:br>
              <a:rPr lang="uk-UA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порушеною. Додатково із відсутністю відриву п'ятки, довжина кроку на протилежній</a:t>
            </a:r>
            <a:br>
              <a:rPr lang="uk-UA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кінцівці буде порушена. Має бути відрив п'ятки під час Завершального етапу опорної</a:t>
            </a:r>
            <a:br>
              <a:rPr lang="uk-UA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фази для Підготовчого етапу махової фази тому що, відсутність відриву п'ятки може</a:t>
            </a:r>
            <a:br>
              <a:rPr lang="uk-UA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призвести до неадекватного розгинання коліна під час Підготовчого етапу махової</a:t>
            </a:r>
            <a:br>
              <a:rPr lang="uk-UA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фази.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510"/>
              </a:lnSpc>
              <a:spcBef>
                <a:spcPts val="1200"/>
              </a:spcBef>
            </a:pPr>
            <a:r>
              <a:rPr lang="uk-UA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Найбільш ймовірні причини появи</a:t>
            </a:r>
            <a:r>
              <a:rPr lang="uk-UA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надмірного дорсального згинання з відсутністю</a:t>
            </a:r>
            <a:b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відриву п'ятки під час завершального етапу опорної фази</a:t>
            </a:r>
            <a:endParaRPr lang="ru-UA" sz="2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l">
              <a:lnSpc>
                <a:spcPts val="151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6725" algn="l"/>
              </a:tabLst>
            </a:pPr>
            <a:r>
              <a:rPr lang="uk-UA" sz="24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Слабкість </a:t>
            </a:r>
            <a:r>
              <a:rPr lang="uk-UA" sz="24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плантарних</a:t>
            </a:r>
            <a:r>
              <a:rPr lang="uk-UA" sz="24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згиначів</a:t>
            </a:r>
            <a:endParaRPr lang="ru-UA" sz="24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ts val="151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3075" algn="l"/>
              </a:tabLst>
            </a:pPr>
            <a:r>
              <a:rPr lang="uk-UA" sz="24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Біль у гомілковостопному суглобі, передньої частини стопи чи пальцях стопи</a:t>
            </a:r>
            <a:endParaRPr lang="ru-UA" sz="24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algn="just">
              <a:lnSpc>
                <a:spcPct val="100000"/>
              </a:lnSpc>
              <a:spcBef>
                <a:spcPts val="0"/>
              </a:spcBef>
            </a:pPr>
            <a:endParaRPr lang="ru-UA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342750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58E7A3-B3F9-468A-A25B-68EDADB64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54" y="365125"/>
            <a:ext cx="10515600" cy="315912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Надмірне </a:t>
            </a:r>
            <a:r>
              <a:rPr lang="uk-UA" sz="32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плантарне</a:t>
            </a:r>
            <a:r>
              <a:rPr lang="uk-UA" sz="3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згинання </a:t>
            </a:r>
            <a:endParaRPr lang="ru-UA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5F0C0C-6C23-4476-879E-437D559C3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276" y="1055077"/>
            <a:ext cx="11540196" cy="543779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</a:t>
            </a:r>
            <a:r>
              <a:rPr lang="uk-UA" sz="3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це коли стопа є усією</a:t>
            </a:r>
            <a:br>
              <a:rPr lang="uk-UA" sz="3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3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підошвою на поверхні, гомілка не може здійснити рух уперед та замість цього є повне</a:t>
            </a:r>
            <a:br>
              <a:rPr lang="uk-UA" sz="3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3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розгинання або </a:t>
            </a:r>
            <a:r>
              <a:rPr lang="uk-UA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перерозгинання</a:t>
            </a:r>
            <a:r>
              <a:rPr lang="uk-UA" sz="3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коліна. У результаті втрачається просування тіла до</a:t>
            </a:r>
            <a:br>
              <a:rPr lang="uk-UA" sz="3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3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переду. Це може призвести до появи усвідомленого утримання рівноваги. Також це</a:t>
            </a:r>
            <a:br>
              <a:rPr lang="uk-UA" sz="3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3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може супроводжуватись швидким розгинанням коліна та його </a:t>
            </a:r>
            <a:r>
              <a:rPr lang="uk-UA" sz="3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перерозгинанням</a:t>
            </a:r>
            <a:r>
              <a:rPr lang="uk-UA" sz="3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чи</a:t>
            </a:r>
            <a:br>
              <a:rPr lang="uk-UA" sz="3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3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хитанням. Таке відхилення від норми викликає рух коліна до заду і може бути</a:t>
            </a:r>
            <a:br>
              <a:rPr lang="uk-UA" sz="3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3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причиною появи його болю, а також перешкоджати просуванню тіла до переду.</a:t>
            </a:r>
          </a:p>
          <a:p>
            <a:pPr algn="just"/>
            <a:endParaRPr lang="uk-UA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l">
              <a:lnSpc>
                <a:spcPct val="120000"/>
              </a:lnSpc>
              <a:spcBef>
                <a:spcPts val="1200"/>
              </a:spcBef>
              <a:buNone/>
            </a:pPr>
            <a:r>
              <a:rPr lang="uk-UA" sz="29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Найбільш ймовірні причини появи</a:t>
            </a:r>
            <a:r>
              <a:rPr lang="uk-UA" sz="29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uk-UA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надмірного </a:t>
            </a:r>
            <a:r>
              <a:rPr lang="uk-UA" sz="29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плантарного</a:t>
            </a:r>
            <a:r>
              <a:rPr lang="uk-UA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згинання</a:t>
            </a:r>
            <a:endParaRPr lang="ru-UA" sz="29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3075" algn="l"/>
              </a:tabLst>
            </a:pPr>
            <a:r>
              <a:rPr lang="uk-UA" sz="29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Контрактури </a:t>
            </a:r>
            <a:r>
              <a:rPr lang="uk-UA" sz="29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плантарних</a:t>
            </a:r>
            <a:r>
              <a:rPr lang="uk-UA" sz="29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згиначів</a:t>
            </a:r>
            <a:endParaRPr lang="ru-UA" sz="29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6725" algn="l"/>
              </a:tabLst>
            </a:pPr>
            <a:r>
              <a:rPr lang="uk-UA" sz="29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Спастика</a:t>
            </a:r>
            <a:r>
              <a:rPr lang="uk-UA" sz="29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sz="29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плантарних</a:t>
            </a:r>
            <a:r>
              <a:rPr lang="uk-UA" sz="29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згиначів</a:t>
            </a:r>
            <a:endParaRPr lang="ru-UA" sz="29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3075" algn="l"/>
              </a:tabLst>
            </a:pPr>
            <a:r>
              <a:rPr lang="uk-UA" sz="29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Порушення </a:t>
            </a:r>
            <a:r>
              <a:rPr lang="uk-UA" sz="29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пропріоцептивної</a:t>
            </a:r>
            <a:r>
              <a:rPr lang="uk-UA" sz="29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чутливості</a:t>
            </a:r>
            <a:endParaRPr lang="ru-UA" sz="29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6725" algn="l"/>
              </a:tabLst>
            </a:pPr>
            <a:r>
              <a:rPr lang="uk-UA" sz="29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Слабкість чотириголового м'язу стегна (якщо є присутнє надмірне </a:t>
            </a:r>
            <a:r>
              <a:rPr lang="uk-UA" sz="29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плантарне</a:t>
            </a:r>
            <a:r>
              <a:rPr lang="uk-UA" sz="29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згинання під час етапу завантаження стопи)</a:t>
            </a:r>
            <a:endParaRPr lang="ru-UA" sz="29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6725" algn="l"/>
              </a:tabLst>
            </a:pPr>
            <a:r>
              <a:rPr lang="uk-UA" sz="29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Спастика</a:t>
            </a:r>
            <a:r>
              <a:rPr lang="uk-UA" sz="29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чотириголового м'язу стегна (якщо є присутнє надмірне </a:t>
            </a:r>
            <a:r>
              <a:rPr lang="uk-UA" sz="29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плантарне</a:t>
            </a:r>
            <a:br>
              <a:rPr lang="uk-UA" sz="29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uk-UA" sz="2900" u="none" strike="noStrike" spc="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згинання під час етапу завантаження стопи)</a:t>
            </a:r>
            <a:endParaRPr lang="ru-UA" sz="2900" u="none" strike="noStrike" spc="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uk-UA" sz="2900" dirty="0">
                <a:solidFill>
                  <a:srgbClr val="000000"/>
                </a:solidFill>
                <a:effectLst/>
                <a:ea typeface="Arial Unicode MS"/>
                <a:cs typeface="Arial Unicode MS"/>
              </a:rPr>
              <a:t>Біль гомілковостопного суглобу</a:t>
            </a:r>
            <a:endParaRPr lang="ru-UA" sz="2900" dirty="0">
              <a:effectLst/>
              <a:ea typeface="Calibri" panose="020F0502020204030204" pitchFamily="34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430971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C2010F-EE9E-49E1-B68F-B04D95AD1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083" y="365125"/>
            <a:ext cx="11802794" cy="436733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Надмірне </a:t>
            </a:r>
            <a:r>
              <a:rPr lang="uk-UA" sz="28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плантарне</a:t>
            </a:r>
            <a:r>
              <a:rPr lang="uk-UA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згинання (хода на пальцях чи хода з відривом п'ятки)</a:t>
            </a:r>
            <a:endParaRPr lang="ru-UA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447B26-DD39-44B5-8376-3204F88E6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249" y="970671"/>
            <a:ext cx="11099409" cy="5522203"/>
          </a:xfrm>
        </p:spPr>
        <p:txBody>
          <a:bodyPr>
            <a:normAutofit/>
          </a:bodyPr>
          <a:lstStyle/>
          <a:p>
            <a:pPr algn="just"/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якщо є </a:t>
            </a:r>
            <a:r>
              <a:rPr lang="uk-UA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плантарне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згинання під час фази Опори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і п'ятка є піднята над поверхнею, це називається хода на пальцях. Є дві причини цього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для кульшового та колінного суглобів. Одна є такою, що коліно та кульшовий суглоб є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прямими, що викликає велику нестабільність та відповідно ця причина не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спостерігається у більшості пацієнтів окрім невеликої кількості випадків. Інша причина є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для стопи, коли є </a:t>
            </a:r>
            <a:r>
              <a:rPr lang="uk-UA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плантарне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згинання та п'ятка є піднята над поверхнею і кульшовий та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колінний суглоб є зігнуті. Якщо таке спостерігається одразу з обох сторін це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спостерігається найчастіше у дітей. Це положення є нестабільним та збільшує м'язові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витрати у кульшовому та колінному суглобах.</a:t>
            </a:r>
          </a:p>
          <a:p>
            <a:pPr algn="just">
              <a:lnSpc>
                <a:spcPts val="1490"/>
              </a:lnSpc>
              <a:spcBef>
                <a:spcPts val="1200"/>
              </a:spcBef>
            </a:pPr>
            <a:r>
              <a:rPr lang="uk-UA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Найбільш ймовірні причини появи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надмірного </a:t>
            </a:r>
            <a:r>
              <a:rPr lang="uk-UA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плантарного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згинання (ходьби на</a:t>
            </a:r>
            <a:b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пальцях чи ходи з відривом п'ятки)</a:t>
            </a:r>
            <a:endParaRPr lang="ru-UA" sz="18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l">
              <a:lnSpc>
                <a:spcPts val="151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6250" algn="l"/>
              </a:tabLst>
            </a:pP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Контрактури </a:t>
            </a:r>
            <a:r>
              <a:rPr lang="uk-UA" sz="18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плантарних</a:t>
            </a: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згиначів</a:t>
            </a:r>
            <a:endParaRPr lang="ru-UA" sz="18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ts val="151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6725" algn="l"/>
              </a:tabLst>
            </a:pPr>
            <a:r>
              <a:rPr lang="uk-UA" sz="18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Спастика</a:t>
            </a: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sz="18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плантарних</a:t>
            </a: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згиначів</a:t>
            </a:r>
            <a:endParaRPr lang="ru-UA" sz="18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ts val="151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3075" algn="l"/>
              </a:tabLst>
            </a:pP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Контрактура згиначів коліна</a:t>
            </a:r>
            <a:endParaRPr lang="ru-UA" sz="18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ts val="151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6725" algn="l"/>
              </a:tabLst>
            </a:pPr>
            <a:r>
              <a:rPr lang="uk-UA" sz="18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Спастика</a:t>
            </a: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згиначів коліна</a:t>
            </a:r>
            <a:endParaRPr lang="ru-UA" sz="18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ts val="151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6250" algn="l"/>
              </a:tabLst>
            </a:pP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Різниця довжини ніг (хода пальцями на довшій кінцівці)</a:t>
            </a:r>
            <a:endParaRPr lang="ru-UA" sz="18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ru-UA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104369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966927-3DCA-487D-81AB-0CC1001A5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1140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Контралатеральне</a:t>
            </a:r>
            <a:r>
              <a:rPr lang="uk-UA" sz="3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опадання тазу </a:t>
            </a:r>
            <a:endParaRPr lang="ru-UA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CDCDEB-55B5-4FD3-A6FE-0694BB0A3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3" y="1026942"/>
            <a:ext cx="11591778" cy="5641144"/>
          </a:xfrm>
        </p:spPr>
        <p:txBody>
          <a:bodyPr/>
          <a:lstStyle/>
          <a:p>
            <a:pPr indent="-228600" algn="just">
              <a:lnSpc>
                <a:spcPct val="100000"/>
              </a:lnSpc>
              <a:spcAft>
                <a:spcPts val="1200"/>
              </a:spcAft>
            </a:pPr>
            <a:r>
              <a:rPr lang="uk-UA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це відбувається коли</a:t>
            </a:r>
            <a:br>
              <a:rPr lang="uk-UA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кінцівка оцінюється у фазі Опори та таз на протилежній сторонні опадає. Ця</a:t>
            </a:r>
            <a:br>
              <a:rPr lang="uk-UA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нестабільність може збільшувати енергетичні витати та бути причиною бокового</a:t>
            </a:r>
            <a:br>
              <a:rPr lang="uk-UA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нахиляння тулуба.</a:t>
            </a:r>
            <a:endParaRPr lang="ru-UA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1200"/>
              </a:spcBef>
            </a:pPr>
            <a:r>
              <a:rPr lang="uk-UA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Найбільш ймовірні причини появи</a:t>
            </a:r>
            <a:r>
              <a:rPr lang="uk-UA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контралатерального</a:t>
            </a:r>
            <a:r>
              <a:rPr lang="uk-UA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опадання тазу</a:t>
            </a:r>
            <a:endParaRPr lang="ru-UA" sz="2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000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6725" algn="l"/>
              </a:tabLst>
            </a:pPr>
            <a:r>
              <a:rPr lang="uk-UA" sz="24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Слабкість відвідних м'язів стегна у фазі Опорі</a:t>
            </a:r>
            <a:endParaRPr lang="ru-UA" sz="24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ru-UA" dirty="0"/>
          </a:p>
        </p:txBody>
      </p:sp>
      <p:pic>
        <p:nvPicPr>
          <p:cNvPr id="4098" name="Picture 2" descr="Положителен симптом на Тренделенбург - Orthopedy.BG">
            <a:extLst>
              <a:ext uri="{FF2B5EF4-FFF2-40B4-BE49-F238E27FC236}">
                <a16:creationId xmlns:a16="http://schemas.microsoft.com/office/drawing/2014/main" id="{B93BF5B9-6C1E-46CE-AD9C-7BD0A2E987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42" y="3798569"/>
            <a:ext cx="2053589" cy="2927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455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35E747-FAC6-409B-94DC-AA9743CD3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7625"/>
            <a:ext cx="10515600" cy="45016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Боковий нахил тулуба </a:t>
            </a:r>
            <a:endParaRPr lang="ru-UA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9D52F5-549F-48C3-B796-423187FD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827" y="675250"/>
            <a:ext cx="11549575" cy="6070208"/>
          </a:xfrm>
        </p:spPr>
        <p:txBody>
          <a:bodyPr>
            <a:normAutofit/>
          </a:bodyPr>
          <a:lstStyle/>
          <a:p>
            <a:pPr indent="-228600" algn="just">
              <a:lnSpc>
                <a:spcPts val="1465"/>
              </a:lnSpc>
              <a:spcAft>
                <a:spcPts val="1200"/>
              </a:spcAft>
            </a:pP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-228600" algn="just">
              <a:lnSpc>
                <a:spcPts val="1465"/>
              </a:lnSpc>
              <a:spcAft>
                <a:spcPts val="1200"/>
              </a:spcAft>
            </a:pP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це часто відбувається разом з, чи замість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контралатерального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опадання тазу. Це є компенсаторний рух, що вказує на інші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проблеми десь іще. Важливо визначити коли з'являється боковий нахил тулуба, та на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якій стороні у певний період часу (протягом фази Опори чи протягом фази Маху), також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можна визначити сторону (</a:t>
            </a:r>
            <a:r>
              <a:rPr lang="uk-UA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іпеселатерально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чи </a:t>
            </a:r>
            <a:r>
              <a:rPr lang="uk-UA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контралатерально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), яка може мати різні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причини появи бокового нахилу тулуба. Проблема, яка виникає під час цих відхилень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від норми, це коли велика маса тулуба рухається з'являються великі енергетичні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витрати, що не прямо пов'язані із рухом до переду та переміщенням. Тривалі та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надмірні атипові рухи, такі як боковий нахил тулуба може призвести до появу болю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попереку.</a:t>
            </a:r>
            <a:endParaRPr lang="ru-UA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-228600" algn="l">
              <a:lnSpc>
                <a:spcPct val="100000"/>
              </a:lnSpc>
              <a:spcBef>
                <a:spcPts val="0"/>
              </a:spcBef>
            </a:pPr>
            <a:r>
              <a:rPr lang="uk-UA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Найбільш ймовірні причини появи</a:t>
            </a:r>
            <a:r>
              <a:rPr lang="uk-UA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бокового нахилу тулуба</a:t>
            </a:r>
            <a:endParaRPr lang="ru-UA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l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3075" algn="l"/>
              </a:tabLst>
            </a:pPr>
            <a:r>
              <a:rPr lang="uk-UA" sz="20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Іпселатеральний</a:t>
            </a:r>
            <a:r>
              <a:rPr lang="uk-UA" sz="2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біль кульшового суглобу</a:t>
            </a:r>
            <a:endParaRPr lang="ru-UA" sz="20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3075" algn="l"/>
              </a:tabLst>
            </a:pPr>
            <a:r>
              <a:rPr lang="uk-UA" sz="20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Іпселатеральна</a:t>
            </a:r>
            <a:r>
              <a:rPr lang="uk-UA" sz="2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слабкість м'язів відведення стегна</a:t>
            </a:r>
            <a:endParaRPr lang="ru-UA" sz="20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1010" algn="l"/>
              </a:tabLst>
            </a:pPr>
            <a:r>
              <a:rPr lang="uk-UA" sz="2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Допомога при маховій фазі </a:t>
            </a:r>
            <a:r>
              <a:rPr lang="uk-UA" sz="20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контралатеральної</a:t>
            </a:r>
            <a:r>
              <a:rPr lang="uk-UA" sz="2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кінцівки</a:t>
            </a:r>
            <a:endParaRPr lang="ru-UA" sz="20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ru-UA" sz="2000" dirty="0"/>
          </a:p>
        </p:txBody>
      </p:sp>
    </p:spTree>
    <p:extLst>
      <p:ext uri="{BB962C8B-B14F-4D97-AF65-F5344CB8AC3E}">
        <p14:creationId xmlns:p14="http://schemas.microsoft.com/office/powerpoint/2010/main" val="3044425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6DA7B6-77C9-4AD7-A525-AFAD5457A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114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Нахил тулуба до переду</a:t>
            </a:r>
            <a:endParaRPr lang="ru-UA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251DFB-1A26-45D4-B52E-6DC17B96D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083" y="1012874"/>
            <a:ext cx="11802794" cy="5480000"/>
          </a:xfrm>
        </p:spPr>
        <p:txBody>
          <a:bodyPr>
            <a:normAutofit fontScale="25000" lnSpcReduction="20000"/>
          </a:bodyPr>
          <a:lstStyle/>
          <a:p>
            <a:pPr indent="-228600" algn="just">
              <a:lnSpc>
                <a:spcPts val="1465"/>
              </a:lnSpc>
              <a:spcAft>
                <a:spcPts val="1200"/>
              </a:spcAft>
            </a:pP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якщо спостерігається таке відхилення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від норми, то це часто можна бачити протягом усього циклу ходи. Воно може мати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багато причин появи цього та може супроводжувати багато відхилень від норми. Якщо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є сильно виражений нахил тулуба до переду він може супроводжуватись надмірним поперековим лордозом, що дозволить людині дивитись обличчям уперед та не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дивитись собі під ноги. Нахил тулуба до переду може завадити балансу та збільшити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енергетичні витрати, особливо для м'язів розгиначів стегна.</a:t>
            </a:r>
            <a:endParaRPr lang="ru-UA" sz="8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-228600" algn="just">
              <a:lnSpc>
                <a:spcPts val="1510"/>
              </a:lnSpc>
              <a:spcAft>
                <a:spcPts val="1200"/>
              </a:spcAft>
            </a:pPr>
            <a:r>
              <a:rPr lang="uk-UA" sz="8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Найбільш ймовірні причини появи</a:t>
            </a:r>
            <a:r>
              <a:rPr lang="uk-UA" sz="8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нахилу тулуба до переду</a:t>
            </a:r>
            <a:endParaRPr lang="ru-UA" sz="8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ts val="151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9900" algn="l"/>
              </a:tabLst>
            </a:pP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Слабкість м'язів розгиначів стегна, (використання допоміжного обладнання</a:t>
            </a:r>
            <a:b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такого як ходунки або милиці)</a:t>
            </a:r>
            <a:endParaRPr lang="ru-UA" sz="80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ts val="151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6250" algn="l"/>
              </a:tabLst>
            </a:pP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Контрактура згинання стегна (може супроводжуватися надмірним поперековим</a:t>
            </a:r>
            <a:b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лордозом та нахилом тазу до переду)</a:t>
            </a:r>
            <a:endParaRPr lang="ru-UA" sz="80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ts val="151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3075" algn="l"/>
              </a:tabLst>
            </a:pP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Компенсаторне скерування власного погляду під ноги унаслідок порушення</a:t>
            </a:r>
            <a:b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uk-UA" sz="80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пропріоцепції</a:t>
            </a: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слабкого балансу чи появи обох цих причин</a:t>
            </a:r>
            <a:endParaRPr lang="ru-UA" sz="80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ts val="151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3075" algn="l"/>
              </a:tabLst>
            </a:pP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Компенсаторна підтримка центру маси тіла вище цієї точки унаслідок</a:t>
            </a:r>
            <a:b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надмірного </a:t>
            </a:r>
            <a:r>
              <a:rPr lang="uk-UA" sz="80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плантарного</a:t>
            </a: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згинання коли коліно знаходиться у положенні</a:t>
            </a:r>
            <a:b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розгинання чи </a:t>
            </a:r>
            <a:r>
              <a:rPr lang="uk-UA" sz="80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перерозгинання</a:t>
            </a: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під час опорної фази</a:t>
            </a:r>
            <a:endParaRPr lang="ru-UA" sz="80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928329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0D26A0-D4C6-46EF-A10B-A8FB4FDB4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78302"/>
          </a:xfrm>
        </p:spPr>
        <p:txBody>
          <a:bodyPr>
            <a:normAutofit/>
          </a:bodyPr>
          <a:lstStyle/>
          <a:p>
            <a:pPr algn="ctr"/>
            <a:r>
              <a:rPr lang="uk-UA" sz="2400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ПЕРЕМІЩЕННЯ ВПЕРЕД МАХОВОЇ НОГИ</a:t>
            </a:r>
            <a:r>
              <a:rPr lang="uk-UA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u-UA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9D6524-0B96-4FE7-8D2C-121BD7F8C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099" y="759655"/>
            <a:ext cx="11605846" cy="5733220"/>
          </a:xfrm>
        </p:spPr>
        <p:txBody>
          <a:bodyPr>
            <a:normAutofit fontScale="25000" lnSpcReduction="20000"/>
          </a:bodyPr>
          <a:lstStyle/>
          <a:p>
            <a:pPr indent="-228600" algn="just">
              <a:lnSpc>
                <a:spcPts val="1465"/>
              </a:lnSpc>
              <a:spcAft>
                <a:spcPts val="1200"/>
              </a:spcAft>
            </a:pPr>
            <a:r>
              <a:rPr lang="uk-UA" sz="9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Обмеження згинання коліна у підготовчому етапі махової фахи </a:t>
            </a:r>
            <a:r>
              <a:rPr lang="uk-UA" sz="8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uk-UA" sz="8000" cap="small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оскільки</a:t>
            </a: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більше ніж половина згинання коліна відбувається під час фази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Маху зокрема, це спостерігається під час Підготовчого етапу махової фази і якщо не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спостерігається достатнього згинання у цій фазі, це буде проявлятись у тому, що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пацієнт не зможе мати адекватний кліренс стопи. Таке відхилення від норми зазвичай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спостерігається під час Підготовчого етапу махової фази коли відсутнє достатнє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плантарне</a:t>
            </a: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згинання, та може передувати надмірному дорсальному згинанню чи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відсутністю відриву п'ятки від поверхні під час Завершального етапу опорної фази.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Після Підготовчого етапу махової фази коліно згинається пасивно, обмеження згинання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коліна викликається рухом, положенням чи м'язами, які обмежують можливості коліна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згинатися під дією фізичних сил.</a:t>
            </a:r>
            <a:endParaRPr lang="ru-UA" sz="8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510"/>
              </a:lnSpc>
            </a:pPr>
            <a:r>
              <a:rPr lang="uk-UA" sz="8000" b="1" i="0" u="none" strike="noStrike" spc="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Найбільш ймовірні причини появи</a:t>
            </a:r>
            <a:r>
              <a:rPr lang="uk-UA" sz="8000" b="1" dirty="0">
                <a:solidFill>
                  <a:srgbClr val="000000"/>
                </a:solidFill>
                <a:effectLst/>
                <a:ea typeface="Arial Unicode MS"/>
                <a:cs typeface="Arial Unicode MS"/>
              </a:rPr>
              <a:t> обмеження згинання коліна на підготовчому етапі</a:t>
            </a:r>
            <a:br>
              <a:rPr lang="uk-UA" sz="8000" b="1" dirty="0">
                <a:solidFill>
                  <a:srgbClr val="000000"/>
                </a:solidFill>
                <a:effectLst/>
                <a:ea typeface="Arial Unicode MS"/>
                <a:cs typeface="Arial Unicode MS"/>
              </a:rPr>
            </a:br>
            <a:r>
              <a:rPr lang="uk-UA" sz="8000" b="1" dirty="0">
                <a:solidFill>
                  <a:srgbClr val="000000"/>
                </a:solidFill>
                <a:effectLst/>
                <a:ea typeface="Arial Unicode MS"/>
                <a:cs typeface="Arial Unicode MS"/>
              </a:rPr>
              <a:t>махової фази</a:t>
            </a:r>
            <a:endParaRPr lang="ru-UA" sz="8000" b="1" dirty="0">
              <a:solidFill>
                <a:srgbClr val="000000"/>
              </a:solidFill>
              <a:effectLst/>
              <a:ea typeface="Arial Unicode MS"/>
              <a:cs typeface="Arial Unicode MS"/>
            </a:endParaRPr>
          </a:p>
          <a:p>
            <a:pPr marL="342900" lvl="0" indent="-342900" algn="l">
              <a:lnSpc>
                <a:spcPts val="151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6725" algn="l"/>
              </a:tabLst>
            </a:pPr>
            <a:r>
              <a:rPr lang="uk-UA" sz="80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Спастика</a:t>
            </a: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чотириголового м'язу стегна</a:t>
            </a:r>
            <a:endParaRPr lang="ru-UA" sz="80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ts val="151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3075" algn="l"/>
              </a:tabLst>
            </a:pP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Низький рівень селективного контролю руху</a:t>
            </a:r>
            <a:endParaRPr lang="ru-UA" sz="80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ts val="151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6725" algn="l"/>
              </a:tabLst>
            </a:pP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Слабкість м'язів </a:t>
            </a:r>
            <a:r>
              <a:rPr lang="uk-UA" sz="80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плантарних</a:t>
            </a: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згиначів (відсутність відриву п'ятки під час</a:t>
            </a:r>
            <a:b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Завершального етапу опорної фази)</a:t>
            </a:r>
            <a:endParaRPr lang="ru-UA" sz="80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ts val="151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3075" algn="l"/>
              </a:tabLst>
            </a:pP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Біль у гомілковостопному суглобі, передньої частини стопи чи пальців</a:t>
            </a:r>
            <a:endParaRPr lang="ru-UA" sz="80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5927529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B1543B-856B-4FB4-9894-01D822C6C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354" y="365126"/>
            <a:ext cx="11690252" cy="31591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Обмеження згинання коліна під час початкового етапу махової фази </a:t>
            </a:r>
            <a:endParaRPr lang="ru-UA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27A68C-5A02-46A2-AD50-36A6A3790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844062"/>
            <a:ext cx="11690252" cy="5332901"/>
          </a:xfrm>
        </p:spPr>
        <p:txBody>
          <a:bodyPr/>
          <a:lstStyle/>
          <a:p>
            <a:pPr indent="-228600" algn="just">
              <a:lnSpc>
                <a:spcPts val="1465"/>
              </a:lnSpc>
              <a:spcAft>
                <a:spcPts val="12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це зазвичай починається під час Підготовчого етапу махової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фази, але на Початковому етапі махової фази з'являється м'язова активність і не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відбувається тільки пасивно, тому розглядається окремо. Це часто обмежується рухом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згинання стегна що може впливати на кліренс стопи і у результаті буде спостерігатись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волочіння стопи. Оскільки згинання коліна є першочерговим механізмом для кліренсу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стопи, обмеження згинання коліна є найбільш ймовірною причиною появи волочіння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стопи, але тим не менше, необхідно диференціювати це від надмірного </a:t>
            </a:r>
            <a:r>
              <a:rPr lang="uk-UA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плантарного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згинання та бути впевненим що це також не є проблемою.</a:t>
            </a:r>
            <a:endParaRPr lang="ru-UA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490"/>
              </a:lnSpc>
              <a:spcBef>
                <a:spcPts val="1200"/>
              </a:spcBef>
            </a:pPr>
            <a:endParaRPr lang="uk-UA" sz="20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ts val="1490"/>
              </a:lnSpc>
              <a:spcBef>
                <a:spcPts val="1200"/>
              </a:spcBef>
            </a:pPr>
            <a:r>
              <a:rPr lang="uk-UA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Найбільш ймовірні причини появи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uk-UA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обмеження згинання коліна під час початкового</a:t>
            </a:r>
            <a:br>
              <a:rPr lang="uk-UA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етапу махової фази</a:t>
            </a:r>
            <a:endParaRPr lang="ru-UA" sz="20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l">
              <a:lnSpc>
                <a:spcPts val="149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3550" algn="l"/>
              </a:tabLst>
            </a:pPr>
            <a:r>
              <a:rPr lang="uk-UA" sz="2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Усі причини які з'являються під час підготовчого етапу махової фази</a:t>
            </a:r>
            <a:endParaRPr lang="ru-UA" sz="20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ts val="110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9900" algn="l"/>
              </a:tabLst>
            </a:pPr>
            <a:r>
              <a:rPr lang="uk-UA" sz="2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Слабкість м'язів кульшового та колінного суглобів (</a:t>
            </a:r>
            <a:r>
              <a:rPr lang="uk-UA" sz="20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двосуглобові</a:t>
            </a:r>
            <a:r>
              <a:rPr lang="uk-UA" sz="2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м'язи)</a:t>
            </a:r>
            <a:endParaRPr lang="ru-UA" sz="20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 algn="just">
              <a:lnSpc>
                <a:spcPts val="1465"/>
              </a:lnSpc>
              <a:spcAft>
                <a:spcPts val="1200"/>
              </a:spcAft>
            </a:pP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® </a:t>
            </a:r>
            <a:r>
              <a:rPr lang="uk-UA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Спастика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розгиначів стегна (оскільки обмеження згиначів стегна можуть також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призводити до обмеження згинання коліна)</a:t>
            </a:r>
            <a:endParaRPr lang="ru-UA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119588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47952A-546C-4DB2-AFA9-C9B5A3065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775" y="365126"/>
            <a:ext cx="10777025" cy="68995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400" b="1" dirty="0">
                <a:latin typeface="Calibri" panose="020F0502020204030204" pitchFamily="34" charset="0"/>
                <a:ea typeface="Calibri" panose="020F0502020204030204" pitchFamily="34" charset="0"/>
              </a:rPr>
              <a:t>Надмірне згинання коліна (недостатнє розгинання) під час завершального етапу</a:t>
            </a:r>
            <a:br>
              <a:rPr lang="uk-UA" sz="2400" b="1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400" b="1" dirty="0">
                <a:latin typeface="Calibri" panose="020F0502020204030204" pitchFamily="34" charset="0"/>
                <a:ea typeface="Calibri" panose="020F0502020204030204" pitchFamily="34" charset="0"/>
              </a:rPr>
              <a:t>махової фази </a:t>
            </a:r>
            <a:endParaRPr lang="ru-UA" sz="24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73745B-9C85-4E49-B93D-0C904D7B1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3" y="1209822"/>
            <a:ext cx="11732455" cy="4967141"/>
          </a:xfrm>
        </p:spPr>
        <p:txBody>
          <a:bodyPr>
            <a:normAutofit fontScale="25000" lnSpcReduction="20000"/>
          </a:bodyPr>
          <a:lstStyle/>
          <a:p>
            <a:pPr indent="-228600" algn="just">
              <a:lnSpc>
                <a:spcPts val="1465"/>
              </a:lnSpc>
              <a:spcAft>
                <a:spcPts val="1200"/>
              </a:spcAft>
            </a:pP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розгинання коліна на Завершальному етапі махової фази є одним з компонентів який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визначає довжину кроку. Якщо коліно зігнуте, довжина кроку буде коротшою. При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проведенні обстеження важливим є врахувати усі можливі причини появи цього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відхилення від норми, це можуть бути першочергові причини (напр. проблеми, які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пов'язані із коліном) чи згинання коліна які виникли унаслідок компенсаторних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відхилень від норми у стопі. Тому що, якщо стопа є у </a:t>
            </a:r>
            <a:r>
              <a:rPr lang="uk-UA" sz="8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плантарному</a:t>
            </a: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згинанні, коліно</a:t>
            </a:r>
            <a:b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буде зігнуте, що буде сприяти контакту з поверхнею передньою частиною стопи.</a:t>
            </a:r>
            <a:endParaRPr lang="ru-UA" sz="8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490"/>
              </a:lnSpc>
              <a:spcBef>
                <a:spcPts val="1200"/>
              </a:spcBef>
            </a:pPr>
            <a:r>
              <a:rPr lang="uk-UA" sz="8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Найбільш ймовірні причини появи</a:t>
            </a:r>
            <a:r>
              <a:rPr lang="uk-UA" sz="8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uk-UA" sz="8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надмірного згинання коліна (недостатнє</a:t>
            </a:r>
            <a:br>
              <a:rPr lang="uk-UA" sz="8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80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розгинання) під час завершального етапу махової фази</a:t>
            </a:r>
            <a:endParaRPr lang="ru-UA" sz="80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ts val="151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9900" algn="l"/>
              </a:tabLst>
            </a:pP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Слабкість чотириголового м'язу стегна</a:t>
            </a:r>
            <a:endParaRPr lang="ru-UA" sz="80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ts val="151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6725" algn="l"/>
              </a:tabLst>
            </a:pP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Згинальна контрактура коліна</a:t>
            </a:r>
            <a:endParaRPr lang="ru-UA" sz="80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ts val="151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6250" algn="l"/>
              </a:tabLst>
            </a:pP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Порушений селективний контроль руху</a:t>
            </a:r>
            <a:endParaRPr lang="ru-UA" sz="80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ts val="1510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3075" algn="l"/>
              </a:tabLst>
            </a:pP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Компенсаторні механізми для фази Початкового контакту передньої частини</a:t>
            </a:r>
            <a:b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uk-UA" sz="80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стопи або усією підошвою стопи</a:t>
            </a:r>
            <a:endParaRPr lang="ru-UA" sz="80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95795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12E24-B235-4199-BC75-70B798B2E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3853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Обстеження ходи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3F9E20-56BC-4D2B-A84A-BF4E45CEC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5926"/>
            <a:ext cx="10515600" cy="5676949"/>
          </a:xfrm>
        </p:spPr>
        <p:txBody>
          <a:bodyPr>
            <a:normAutofit/>
          </a:bodyPr>
          <a:lstStyle/>
          <a:p>
            <a:r>
              <a:rPr lang="uk-UA" dirty="0"/>
              <a:t> Босоніж</a:t>
            </a:r>
          </a:p>
          <a:p>
            <a:r>
              <a:rPr lang="uk-UA" dirty="0"/>
              <a:t>Звичайна, комфортна швидкість</a:t>
            </a:r>
          </a:p>
          <a:p>
            <a:r>
              <a:rPr lang="uk-UA" dirty="0"/>
              <a:t>Безпечно, безперешкодно</a:t>
            </a:r>
          </a:p>
          <a:p>
            <a:r>
              <a:rPr lang="uk-UA" dirty="0"/>
              <a:t>Шорти</a:t>
            </a:r>
          </a:p>
          <a:p>
            <a:r>
              <a:rPr lang="uk-UA" dirty="0"/>
              <a:t>При можливості відео</a:t>
            </a:r>
          </a:p>
          <a:p>
            <a:r>
              <a:rPr lang="uk-UA" dirty="0"/>
              <a:t>Сагітальна, фронтальна площина</a:t>
            </a:r>
          </a:p>
          <a:p>
            <a:r>
              <a:rPr lang="uk-UA" dirty="0"/>
              <a:t>Фокус на одній кінцівці за один раз</a:t>
            </a:r>
          </a:p>
          <a:p>
            <a:r>
              <a:rPr lang="uk-UA" dirty="0"/>
              <a:t>Стопа, коліно, кульшовий суглоб …</a:t>
            </a:r>
          </a:p>
          <a:p>
            <a:r>
              <a:rPr lang="uk-UA" dirty="0"/>
              <a:t>З обладнанням</a:t>
            </a:r>
          </a:p>
          <a:p>
            <a:r>
              <a:rPr lang="ru-RU" b="1" i="0" u="none" strike="noStrike" baseline="0" dirty="0" err="1">
                <a:solidFill>
                  <a:srgbClr val="000000"/>
                </a:solidFill>
                <a:latin typeface="+mj-lt"/>
              </a:rPr>
              <a:t>Двохопорна</a:t>
            </a:r>
            <a:r>
              <a:rPr lang="ru-RU" b="1" i="0" u="none" strike="noStrike" baseline="0" dirty="0">
                <a:solidFill>
                  <a:srgbClr val="000000"/>
                </a:solidFill>
                <a:latin typeface="+mj-lt"/>
              </a:rPr>
              <a:t> фаза є </a:t>
            </a:r>
            <a:r>
              <a:rPr lang="ru-RU" b="1" i="0" u="none" strike="noStrike" baseline="0" dirty="0" err="1">
                <a:solidFill>
                  <a:srgbClr val="000000"/>
                </a:solidFill>
                <a:latin typeface="+mj-lt"/>
              </a:rPr>
              <a:t>довшою</a:t>
            </a:r>
            <a:endParaRPr lang="ru-RU" b="1" i="0" u="none" strike="noStrike" baseline="0" dirty="0">
              <a:solidFill>
                <a:srgbClr val="000000"/>
              </a:solidFill>
              <a:latin typeface="+mj-lt"/>
            </a:endParaRPr>
          </a:p>
          <a:p>
            <a:r>
              <a:rPr lang="ru-RU" b="1" i="0" u="none" strike="noStrike" baseline="0" dirty="0" err="1">
                <a:solidFill>
                  <a:srgbClr val="000000"/>
                </a:solidFill>
                <a:latin typeface="+mj-lt"/>
              </a:rPr>
              <a:t>Махова</a:t>
            </a:r>
            <a:r>
              <a:rPr lang="ru-RU" b="1" i="0" u="none" strike="noStrike" baseline="0" dirty="0">
                <a:solidFill>
                  <a:srgbClr val="000000"/>
                </a:solidFill>
                <a:latin typeface="+mj-lt"/>
              </a:rPr>
              <a:t> фаза є </a:t>
            </a:r>
            <a:r>
              <a:rPr lang="ru-RU" b="1" i="0" u="none" strike="noStrike" baseline="0" dirty="0" err="1">
                <a:solidFill>
                  <a:srgbClr val="000000"/>
                </a:solidFill>
                <a:latin typeface="+mj-lt"/>
              </a:rPr>
              <a:t>коротшою</a:t>
            </a:r>
            <a:endParaRPr lang="ru-RU" b="1" i="0" u="none" strike="noStrike" baseline="0" dirty="0">
              <a:solidFill>
                <a:srgbClr val="000000"/>
              </a:solidFill>
              <a:latin typeface="+mj-lt"/>
            </a:endParaRPr>
          </a:p>
          <a:p>
            <a:endParaRPr lang="ru-RU" b="1" i="0" u="none" strike="noStrike" baseline="0" dirty="0">
              <a:solidFill>
                <a:srgbClr val="000000"/>
              </a:solidFill>
              <a:latin typeface="+mj-lt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37575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E28AE2-ED68-4275-A61B-84D9DF8DD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5207"/>
          </a:xfrm>
        </p:spPr>
        <p:txBody>
          <a:bodyPr>
            <a:noAutofit/>
          </a:bodyPr>
          <a:lstStyle/>
          <a:p>
            <a:pPr algn="ctr"/>
            <a:r>
              <a:rPr lang="ru-RU" sz="3600" b="1" i="0" u="none" strike="noStrike" baseline="0" dirty="0" err="1">
                <a:solidFill>
                  <a:srgbClr val="000000"/>
                </a:solidFill>
                <a:latin typeface="Franklin Gothic Book" panose="020B0503020102020204" pitchFamily="34" charset="0"/>
              </a:rPr>
              <a:t>Чи</a:t>
            </a:r>
            <a:r>
              <a:rPr lang="ru-RU" sz="3600" b="1" i="0" u="none" strike="noStrike" baseline="0" dirty="0">
                <a:solidFill>
                  <a:srgbClr val="000000"/>
                </a:solidFill>
                <a:latin typeface="Franklin Gothic Book" panose="020B0503020102020204" pitchFamily="34" charset="0"/>
              </a:rPr>
              <a:t> є </a:t>
            </a:r>
            <a:r>
              <a:rPr lang="ru-RU" sz="3600" b="1" i="0" u="none" strike="noStrike" baseline="0" dirty="0" err="1">
                <a:solidFill>
                  <a:srgbClr val="000000"/>
                </a:solidFill>
                <a:latin typeface="Franklin Gothic Book" panose="020B0503020102020204" pitchFamily="34" charset="0"/>
              </a:rPr>
              <a:t>це</a:t>
            </a:r>
            <a:r>
              <a:rPr lang="ru-RU" sz="3600" b="1" i="0" u="none" strike="noStrike" baseline="0" dirty="0">
                <a:solidFill>
                  <a:srgbClr val="000000"/>
                </a:solidFill>
                <a:latin typeface="Franklin Gothic Book" panose="020B0503020102020204" pitchFamily="34" charset="0"/>
              </a:rPr>
              <a:t> </a:t>
            </a:r>
            <a:r>
              <a:rPr lang="ru-RU" sz="3600" b="1" i="0" u="none" strike="noStrike" baseline="0" dirty="0" err="1">
                <a:solidFill>
                  <a:srgbClr val="000000"/>
                </a:solidFill>
                <a:latin typeface="Franklin Gothic Book" panose="020B0503020102020204" pitchFamily="34" charset="0"/>
              </a:rPr>
              <a:t>серйозною</a:t>
            </a:r>
            <a:r>
              <a:rPr lang="ru-RU" sz="3600" b="1" i="0" u="none" strike="noStrike" baseline="0" dirty="0">
                <a:solidFill>
                  <a:srgbClr val="000000"/>
                </a:solidFill>
                <a:latin typeface="Franklin Gothic Book" panose="020B0503020102020204" pitchFamily="34" charset="0"/>
              </a:rPr>
              <a:t> проблемою?</a:t>
            </a:r>
            <a:endParaRPr lang="ru-UA" sz="36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E0F70E-955E-4FA6-A62C-ABA703061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9145"/>
            <a:ext cx="10515600" cy="5107818"/>
          </a:xfrm>
        </p:spPr>
        <p:txBody>
          <a:bodyPr/>
          <a:lstStyle/>
          <a:p>
            <a:pPr algn="l"/>
            <a:endParaRPr lang="ru-UA" sz="1800" b="0" i="0" u="none" strike="noStrike" baseline="0" dirty="0">
              <a:solidFill>
                <a:srgbClr val="000000"/>
              </a:solidFill>
              <a:latin typeface="Franklin Gothic Book" panose="020B0503020102020204" pitchFamily="34" charset="0"/>
            </a:endParaRPr>
          </a:p>
          <a:p>
            <a:r>
              <a:rPr lang="uk-UA" b="0" i="0" u="none" strike="noStrike" baseline="0" dirty="0">
                <a:solidFill>
                  <a:srgbClr val="000000"/>
                </a:solidFill>
                <a:latin typeface="Franklin Gothic Book" panose="020B0503020102020204" pitchFamily="34" charset="0"/>
              </a:rPr>
              <a:t>Заважає функціональному завданню</a:t>
            </a:r>
          </a:p>
          <a:p>
            <a:r>
              <a:rPr lang="uk-UA" b="0" i="0" u="none" strike="noStrike" baseline="0" dirty="0">
                <a:solidFill>
                  <a:srgbClr val="000000"/>
                </a:solidFill>
                <a:latin typeface="Franklin Gothic Book" panose="020B0503020102020204" pitchFamily="34" charset="0"/>
              </a:rPr>
              <a:t>Збільшує потребу в енергії</a:t>
            </a:r>
          </a:p>
          <a:p>
            <a:r>
              <a:rPr lang="uk-UA" b="0" i="0" u="none" strike="noStrike" baseline="0" dirty="0">
                <a:solidFill>
                  <a:srgbClr val="000000"/>
                </a:solidFill>
                <a:latin typeface="Franklin Gothic Book" panose="020B0503020102020204" pitchFamily="34" charset="0"/>
              </a:rPr>
              <a:t>Зменшує просування вперед</a:t>
            </a:r>
          </a:p>
          <a:p>
            <a:r>
              <a:rPr lang="uk-UA" b="0" i="0" u="none" strike="noStrike" baseline="0" dirty="0">
                <a:solidFill>
                  <a:srgbClr val="000000"/>
                </a:solidFill>
                <a:latin typeface="Franklin Gothic Book" panose="020B0503020102020204" pitchFamily="34" charset="0"/>
              </a:rPr>
              <a:t>Зменшує стабільність</a:t>
            </a:r>
          </a:p>
          <a:p>
            <a:r>
              <a:rPr lang="uk-UA" b="0" i="0" u="none" strike="noStrike" baseline="0" dirty="0">
                <a:solidFill>
                  <a:srgbClr val="000000"/>
                </a:solidFill>
                <a:latin typeface="Franklin Gothic Book" panose="020B0503020102020204" pitchFamily="34" charset="0"/>
              </a:rPr>
              <a:t>Скорочує довжину кроку</a:t>
            </a:r>
          </a:p>
          <a:p>
            <a:r>
              <a:rPr lang="uk-UA" b="0" i="0" u="none" strike="noStrike" baseline="0" dirty="0">
                <a:solidFill>
                  <a:srgbClr val="000000"/>
                </a:solidFill>
                <a:latin typeface="Franklin Gothic Book" panose="020B0503020102020204" pitchFamily="34" charset="0"/>
              </a:rPr>
              <a:t>Спричиняє або може спричинити біль</a:t>
            </a:r>
          </a:p>
          <a:p>
            <a:r>
              <a:rPr lang="uk-UA" b="0" i="0" u="none" strike="noStrike" baseline="0" dirty="0">
                <a:solidFill>
                  <a:srgbClr val="000000"/>
                </a:solidFill>
                <a:latin typeface="Franklin Gothic Book" panose="020B0503020102020204" pitchFamily="34" charset="0"/>
              </a:rPr>
              <a:t>Компенсаторні рухи не є основними проблемами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836806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C8788B-9E2B-43F5-9F5F-7B9BF52AA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8046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dirty="0"/>
              <a:t>НОРМАЛЬНА ХОДА</a:t>
            </a:r>
            <a:endParaRPr lang="ru-UA" sz="3600" b="1" dirty="0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3DDE66FD-06F0-4CFC-A474-0658136537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350" y="1223889"/>
            <a:ext cx="11269465" cy="526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882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244236-446C-4A0C-B1DC-38BD738E5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944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spc="20" dirty="0"/>
              <a:t>Терапія може бути орієнтована на ці відхилення від норми, що є основною проблемою</a:t>
            </a:r>
            <a:endParaRPr lang="ru-UA" sz="3600" b="1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659E875-FE76-4125-A5E9-2CE517E8A7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59768"/>
              </p:ext>
            </p:extLst>
          </p:nvPr>
        </p:nvGraphicFramePr>
        <p:xfrm>
          <a:off x="1125415" y="1519311"/>
          <a:ext cx="10228385" cy="52236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28385">
                  <a:extLst>
                    <a:ext uri="{9D8B030D-6E8A-4147-A177-3AD203B41FA5}">
                      <a16:colId xmlns:a16="http://schemas.microsoft.com/office/drawing/2014/main" val="3667505682"/>
                    </a:ext>
                  </a:extLst>
                </a:gridCol>
              </a:tblGrid>
              <a:tr h="5223627">
                <a:tc>
                  <a:txBody>
                    <a:bodyPr/>
                    <a:lstStyle/>
                    <a:p>
                      <a:pPr marL="12700" marR="12700" indent="-228600" algn="just">
                        <a:lnSpc>
                          <a:spcPts val="1510"/>
                        </a:lnSpc>
                        <a:spcAft>
                          <a:spcPts val="1180"/>
                        </a:spcAft>
                      </a:pPr>
                      <a:br>
                        <a:rPr lang="uk-UA" sz="2800" spc="20" dirty="0">
                          <a:effectLst/>
                        </a:rPr>
                      </a:br>
                      <a:r>
                        <a:rPr lang="uk-UA" sz="2800" spc="20" dirty="0">
                          <a:effectLst/>
                        </a:rPr>
                        <a:t>Основні проблеми:</a:t>
                      </a:r>
                      <a:endParaRPr lang="ru-UA" sz="2800" spc="2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1200"/>
                        </a:spcAft>
                        <a:buClr>
                          <a:srgbClr val="000000"/>
                        </a:buClr>
                        <a:buSzPts val="1050"/>
                        <a:buFont typeface="Arial" panose="020B0604020202020204" pitchFamily="34" charset="0"/>
                        <a:buChar char="•"/>
                        <a:tabLst>
                          <a:tab pos="473075" algn="l"/>
                        </a:tabLst>
                      </a:pPr>
                      <a:r>
                        <a:rPr lang="uk-UA" sz="2800" u="none" strike="noStrike" spc="20" dirty="0">
                          <a:effectLst/>
                        </a:rPr>
                        <a:t>порушують функціональні завдання</a:t>
                      </a:r>
                      <a:endParaRPr lang="ru-UA" sz="2800" u="none" strike="noStrike" spc="2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1200"/>
                        </a:spcAft>
                        <a:buClr>
                          <a:srgbClr val="000000"/>
                        </a:buClr>
                        <a:buSzPts val="1050"/>
                        <a:buFont typeface="Arial" panose="020B0604020202020204" pitchFamily="34" charset="0"/>
                        <a:buChar char="•"/>
                        <a:tabLst>
                          <a:tab pos="466725" algn="l"/>
                        </a:tabLst>
                      </a:pPr>
                      <a:r>
                        <a:rPr lang="uk-UA" sz="2800" u="none" strike="noStrike" spc="20" dirty="0">
                          <a:effectLst/>
                        </a:rPr>
                        <a:t>збільшують енергетичні витрати</a:t>
                      </a:r>
                      <a:endParaRPr lang="ru-UA" sz="2800" u="none" strike="noStrike" spc="2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1200"/>
                        </a:spcAft>
                        <a:buClr>
                          <a:srgbClr val="000000"/>
                        </a:buClr>
                        <a:buSzPts val="1050"/>
                        <a:buFont typeface="Arial" panose="020B0604020202020204" pitchFamily="34" charset="0"/>
                        <a:buChar char="•"/>
                        <a:tabLst>
                          <a:tab pos="463550" algn="l"/>
                        </a:tabLst>
                      </a:pPr>
                      <a:r>
                        <a:rPr lang="uk-UA" sz="2800" u="none" strike="noStrike" spc="20" dirty="0">
                          <a:effectLst/>
                        </a:rPr>
                        <a:t>знижують просування тіла до переду</a:t>
                      </a:r>
                      <a:endParaRPr lang="ru-UA" sz="2800" u="none" strike="noStrike" spc="2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1200"/>
                        </a:spcAft>
                        <a:buClr>
                          <a:srgbClr val="000000"/>
                        </a:buClr>
                        <a:buSzPts val="1050"/>
                        <a:buFont typeface="Arial" panose="020B0604020202020204" pitchFamily="34" charset="0"/>
                        <a:buChar char="•"/>
                        <a:tabLst>
                          <a:tab pos="466725" algn="l"/>
                        </a:tabLst>
                      </a:pPr>
                      <a:r>
                        <a:rPr lang="uk-UA" sz="2800" u="none" strike="noStrike" spc="20" dirty="0">
                          <a:effectLst/>
                        </a:rPr>
                        <a:t>знижують рівень стабільності</a:t>
                      </a:r>
                      <a:endParaRPr lang="ru-UA" sz="2800" u="none" strike="noStrike" spc="2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 panose="020B0604020202020204" pitchFamily="34" charset="0"/>
                        <a:buChar char="•"/>
                        <a:tabLst>
                          <a:tab pos="463550" algn="l"/>
                        </a:tabLst>
                      </a:pPr>
                      <a:r>
                        <a:rPr lang="uk-UA" sz="2800" u="none" strike="noStrike" spc="20" dirty="0">
                          <a:effectLst/>
                        </a:rPr>
                        <a:t>укорочують довжину кроку</a:t>
                      </a:r>
                      <a:endParaRPr lang="ru-UA" sz="2800" u="none" strike="noStrike" spc="2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 panose="020B0604020202020204" pitchFamily="34" charset="0"/>
                        <a:buChar char="•"/>
                        <a:tabLst>
                          <a:tab pos="466725" algn="l"/>
                        </a:tabLst>
                      </a:pPr>
                      <a:r>
                        <a:rPr lang="uk-UA" sz="2800" u="none" strike="noStrike" spc="20" dirty="0">
                          <a:effectLst/>
                        </a:rPr>
                        <a:t>є причиною чи можливою причиною появу болю</a:t>
                      </a:r>
                      <a:endParaRPr lang="ru-UA" sz="2800" u="none" strike="noStrike" spc="2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80742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5912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8ED4CF-B746-4BF8-8A51-B4F03E6F3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1817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НАВАНТАЖЕННЯ ВАГОЮ</a:t>
            </a:r>
            <a:r>
              <a:rPr lang="uk-UA" sz="320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ru-UA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D92478-567E-4D39-B941-C722C98AE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8296"/>
            <a:ext cx="6949440" cy="5086106"/>
          </a:xfrm>
        </p:spPr>
        <p:txBody>
          <a:bodyPr/>
          <a:lstStyle/>
          <a:p>
            <a:pPr algn="just"/>
            <a:r>
              <a:rPr lang="uk-UA" sz="24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Контакт передньою частиною стопи</a:t>
            </a:r>
            <a:r>
              <a:rPr lang="uk-UA" sz="2400" dirty="0">
                <a:solidFill>
                  <a:srgbClr val="000000"/>
                </a:solidFill>
                <a:effectLst/>
                <a:latin typeface="Arial Unicode MS"/>
                <a:ea typeface="Arial Unicode MS"/>
                <a:cs typeface="Arial Unicode MS"/>
              </a:rPr>
              <a:t> - як Початковий контакт, що є моментом у часі, це</a:t>
            </a:r>
            <a:br>
              <a:rPr lang="uk-UA" sz="2400" dirty="0">
                <a:solidFill>
                  <a:srgbClr val="000000"/>
                </a:solidFill>
                <a:effectLst/>
                <a:latin typeface="Arial Unicode MS"/>
                <a:ea typeface="Arial Unicode MS"/>
                <a:cs typeface="Arial Unicode MS"/>
              </a:rPr>
            </a:br>
            <a:r>
              <a:rPr lang="uk-UA" sz="2400" dirty="0">
                <a:solidFill>
                  <a:srgbClr val="000000"/>
                </a:solidFill>
                <a:effectLst/>
                <a:latin typeface="Arial Unicode MS"/>
                <a:ea typeface="Arial Unicode MS"/>
                <a:cs typeface="Arial Unicode MS"/>
              </a:rPr>
              <a:t>відхилення від норми починається із Завершального етапу махової фази. Контакт</a:t>
            </a:r>
            <a:br>
              <a:rPr lang="uk-UA" sz="2400" dirty="0">
                <a:solidFill>
                  <a:srgbClr val="000000"/>
                </a:solidFill>
                <a:effectLst/>
                <a:latin typeface="Arial Unicode MS"/>
                <a:ea typeface="Arial Unicode MS"/>
                <a:cs typeface="Arial Unicode MS"/>
              </a:rPr>
            </a:br>
            <a:r>
              <a:rPr lang="uk-UA" sz="2400" dirty="0">
                <a:solidFill>
                  <a:srgbClr val="000000"/>
                </a:solidFill>
                <a:effectLst/>
                <a:latin typeface="Arial Unicode MS"/>
                <a:ea typeface="Arial Unicode MS"/>
                <a:cs typeface="Arial Unicode MS"/>
              </a:rPr>
              <a:t>передньою частиною стопи може бути обумовлений надмірним </a:t>
            </a:r>
            <a:r>
              <a:rPr lang="uk-UA" sz="2400" dirty="0" err="1">
                <a:solidFill>
                  <a:srgbClr val="000000"/>
                </a:solidFill>
                <a:effectLst/>
                <a:latin typeface="Arial Unicode MS"/>
                <a:ea typeface="Arial Unicode MS"/>
                <a:cs typeface="Arial Unicode MS"/>
              </a:rPr>
              <a:t>плантарним</a:t>
            </a:r>
            <a:br>
              <a:rPr lang="uk-UA" sz="2400" dirty="0">
                <a:solidFill>
                  <a:srgbClr val="000000"/>
                </a:solidFill>
                <a:effectLst/>
                <a:latin typeface="Arial Unicode MS"/>
                <a:ea typeface="Arial Unicode MS"/>
                <a:cs typeface="Arial Unicode MS"/>
              </a:rPr>
            </a:br>
            <a:r>
              <a:rPr lang="uk-UA" sz="2400" dirty="0">
                <a:solidFill>
                  <a:srgbClr val="000000"/>
                </a:solidFill>
                <a:effectLst/>
                <a:latin typeface="Arial Unicode MS"/>
                <a:ea typeface="Arial Unicode MS"/>
                <a:cs typeface="Arial Unicode MS"/>
              </a:rPr>
              <a:t>згинанням стопи, обмеженим згинанням кульшового суглобу та коліна під час фази</a:t>
            </a:r>
            <a:br>
              <a:rPr lang="uk-UA" sz="2400" dirty="0">
                <a:solidFill>
                  <a:srgbClr val="000000"/>
                </a:solidFill>
                <a:effectLst/>
                <a:latin typeface="Arial Unicode MS"/>
                <a:ea typeface="Arial Unicode MS"/>
                <a:cs typeface="Arial Unicode MS"/>
              </a:rPr>
            </a:br>
            <a:r>
              <a:rPr lang="uk-UA" sz="2400" dirty="0">
                <a:solidFill>
                  <a:srgbClr val="000000"/>
                </a:solidFill>
                <a:effectLst/>
                <a:latin typeface="Arial Unicode MS"/>
                <a:ea typeface="Arial Unicode MS"/>
                <a:cs typeface="Arial Unicode MS"/>
              </a:rPr>
              <a:t>Завантаження стопи. Це відбувається тому, що гомілка не просувається до переду і</a:t>
            </a:r>
            <a:br>
              <a:rPr lang="uk-UA" sz="2400" dirty="0">
                <a:solidFill>
                  <a:srgbClr val="000000"/>
                </a:solidFill>
                <a:effectLst/>
                <a:latin typeface="Arial Unicode MS"/>
                <a:ea typeface="Arial Unicode MS"/>
                <a:cs typeface="Arial Unicode MS"/>
              </a:rPr>
            </a:br>
            <a:r>
              <a:rPr lang="uk-UA" sz="2400" dirty="0">
                <a:solidFill>
                  <a:srgbClr val="000000"/>
                </a:solidFill>
                <a:effectLst/>
                <a:latin typeface="Arial Unicode MS"/>
                <a:ea typeface="Arial Unicode MS"/>
                <a:cs typeface="Arial Unicode MS"/>
              </a:rPr>
              <a:t>коліно згинається, що може також бути результатом втрати амортизації</a:t>
            </a:r>
            <a:r>
              <a:rPr lang="uk-UA" sz="1800" dirty="0">
                <a:solidFill>
                  <a:srgbClr val="000000"/>
                </a:solidFill>
                <a:effectLst/>
                <a:latin typeface="Arial Unicode MS"/>
                <a:ea typeface="Arial Unicode MS"/>
                <a:cs typeface="Arial Unicode MS"/>
              </a:rPr>
              <a:t>.</a:t>
            </a:r>
            <a:endParaRPr lang="ru-UA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DBF763-5A70-4232-8DE4-4FC9C18B9E4C}"/>
              </a:ext>
            </a:extLst>
          </p:cNvPr>
          <p:cNvSpPr txBox="1"/>
          <p:nvPr/>
        </p:nvSpPr>
        <p:spPr>
          <a:xfrm>
            <a:off x="7974036" y="1462405"/>
            <a:ext cx="3927232" cy="42986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90"/>
              </a:lnSpc>
              <a:spcBef>
                <a:spcPts val="1200"/>
              </a:spcBef>
            </a:pPr>
            <a:r>
              <a:rPr lang="uk-UA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Найбільш ймовірні причини появи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контакту передньою частиною стопи</a:t>
            </a:r>
            <a:r>
              <a:rPr lang="uk-UA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та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контакту</a:t>
            </a:r>
            <a:b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усією підошвою стопи</a:t>
            </a:r>
          </a:p>
          <a:p>
            <a:pPr algn="ctr">
              <a:lnSpc>
                <a:spcPts val="1490"/>
              </a:lnSpc>
              <a:spcBef>
                <a:spcPts val="1200"/>
              </a:spcBef>
            </a:pPr>
            <a:endParaRPr lang="ru-UA" sz="18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l">
              <a:lnSpc>
                <a:spcPts val="1535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6250" algn="l"/>
              </a:tabLst>
            </a:pP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Контрактура </a:t>
            </a:r>
            <a:r>
              <a:rPr lang="uk-UA" sz="18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плантарного</a:t>
            </a: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згинання</a:t>
            </a:r>
            <a:endParaRPr lang="ru-UA" sz="18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ts val="1535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9900" algn="l"/>
              </a:tabLst>
            </a:pPr>
            <a:r>
              <a:rPr lang="uk-UA" sz="18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Спастика</a:t>
            </a: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чи надмірне напруження м'язів </a:t>
            </a:r>
            <a:r>
              <a:rPr lang="uk-UA" sz="18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плантарних</a:t>
            </a: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згиначів</a:t>
            </a:r>
            <a:endParaRPr lang="ru-UA" sz="18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ts val="1535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6725" algn="l"/>
              </a:tabLst>
            </a:pP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Слабкість м'язів дорсального згинання</a:t>
            </a:r>
            <a:endParaRPr lang="ru-UA" sz="18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ts val="1535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6725" algn="l"/>
              </a:tabLst>
            </a:pP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Слабкість чотириголового м'язу стегна</a:t>
            </a:r>
            <a:endParaRPr lang="ru-UA" sz="18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ts val="1535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6250" algn="l"/>
              </a:tabLst>
            </a:pP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Низький рівень рухового контролю</a:t>
            </a:r>
            <a:endParaRPr lang="ru-UA" sz="18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ts val="1535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6250" algn="l"/>
              </a:tabLst>
            </a:pP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Біль стопи чи гомілковостопного суглобу</a:t>
            </a:r>
            <a:endParaRPr lang="ru-UA" sz="18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076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70D740-8C46-45C8-AB6E-F2F87B5AA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661074" cy="1097280"/>
          </a:xfrm>
        </p:spPr>
        <p:txBody>
          <a:bodyPr>
            <a:normAutofit/>
          </a:bodyPr>
          <a:lstStyle/>
          <a:p>
            <a:pPr algn="ctr"/>
            <a:r>
              <a:rPr lang="uk-UA" sz="28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Контакт усією підошвою стопи</a:t>
            </a:r>
            <a:endParaRPr lang="ru-UA" sz="2800" u="sng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C124B5-06FD-4BB6-B1E0-80DF5767A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259" y="1461770"/>
            <a:ext cx="7244862" cy="5395595"/>
          </a:xfrm>
        </p:spPr>
        <p:txBody>
          <a:bodyPr/>
          <a:lstStyle/>
          <a:p>
            <a:pPr algn="just"/>
            <a:r>
              <a:rPr lang="uk-UA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воно також починається із</a:t>
            </a:r>
            <a:br>
              <a:rPr lang="uk-UA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Завершального етапу махової фази та може бути обумовлено надмірним дорсальним</a:t>
            </a:r>
            <a:br>
              <a:rPr lang="uk-UA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згинанням стопи та згинанням коліна під час фази Завантаження стопи. Цей рух може</a:t>
            </a:r>
            <a:br>
              <a:rPr lang="uk-UA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призвести до втрати стабільності.</a:t>
            </a:r>
            <a:endParaRPr lang="ru-UA" sz="3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017C21-DA4B-4715-97F5-9F1409605CF7}"/>
              </a:ext>
            </a:extLst>
          </p:cNvPr>
          <p:cNvSpPr txBox="1"/>
          <p:nvPr/>
        </p:nvSpPr>
        <p:spPr>
          <a:xfrm>
            <a:off x="7974036" y="1462405"/>
            <a:ext cx="3927232" cy="42986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90"/>
              </a:lnSpc>
              <a:spcBef>
                <a:spcPts val="1200"/>
              </a:spcBef>
            </a:pPr>
            <a:r>
              <a:rPr lang="uk-UA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Найбільш ймовірні причини появи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контакту передньою частиною стопи</a:t>
            </a:r>
            <a:r>
              <a:rPr lang="uk-UA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та</a:t>
            </a: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контакту</a:t>
            </a:r>
            <a:b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усією підошвою стопи</a:t>
            </a:r>
          </a:p>
          <a:p>
            <a:pPr algn="ctr">
              <a:lnSpc>
                <a:spcPts val="1490"/>
              </a:lnSpc>
              <a:spcBef>
                <a:spcPts val="1200"/>
              </a:spcBef>
            </a:pPr>
            <a:endParaRPr lang="ru-UA" sz="18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l">
              <a:lnSpc>
                <a:spcPts val="1535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6250" algn="l"/>
              </a:tabLst>
            </a:pP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Контрактура </a:t>
            </a:r>
            <a:r>
              <a:rPr lang="uk-UA" sz="18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плантарного</a:t>
            </a: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згинання</a:t>
            </a:r>
            <a:endParaRPr lang="ru-UA" sz="18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ts val="1535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9900" algn="l"/>
              </a:tabLst>
            </a:pPr>
            <a:r>
              <a:rPr lang="uk-UA" sz="18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Спастика</a:t>
            </a: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чи надмірне напруження м'язів </a:t>
            </a:r>
            <a:r>
              <a:rPr lang="uk-UA" sz="18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плантарних</a:t>
            </a: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згиначів</a:t>
            </a:r>
            <a:endParaRPr lang="ru-UA" sz="18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ts val="1535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6725" algn="l"/>
              </a:tabLst>
            </a:pP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Слабкість м'язів дорсального згинання</a:t>
            </a:r>
            <a:endParaRPr lang="ru-UA" sz="18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ts val="1535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66725" algn="l"/>
              </a:tabLst>
            </a:pP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Слабкість чотириголового м'язу стегна</a:t>
            </a:r>
            <a:endParaRPr lang="ru-UA" sz="18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ts val="1535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6250" algn="l"/>
              </a:tabLst>
            </a:pP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Низький рівень рухового контролю</a:t>
            </a:r>
            <a:endParaRPr lang="ru-UA" sz="18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>
              <a:lnSpc>
                <a:spcPts val="1535"/>
              </a:lnSpc>
              <a:spcAft>
                <a:spcPts val="120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  <a:tabLst>
                <a:tab pos="476250" algn="l"/>
              </a:tabLst>
            </a:pPr>
            <a:r>
              <a:rPr lang="uk-UA" sz="18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Біль стопи чи гомілковостопного суглобу</a:t>
            </a:r>
            <a:endParaRPr lang="ru-UA" sz="18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603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EF289D-CAF1-4387-AF47-A78C81A3D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286" y="154746"/>
            <a:ext cx="11924714" cy="703384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Хитання коліна, швидке розгинання коліна чи його </a:t>
            </a:r>
            <a:r>
              <a:rPr lang="uk-UA" sz="32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перерозгинання</a:t>
            </a:r>
            <a:r>
              <a:rPr lang="uk-UA" sz="3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u-UA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502DE9-FCBF-4ED0-8DA8-9C53130B8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609" y="858131"/>
            <a:ext cx="11798105" cy="5725550"/>
          </a:xfrm>
        </p:spPr>
        <p:txBody>
          <a:bodyPr>
            <a:normAutofit/>
          </a:bodyPr>
          <a:lstStyle/>
          <a:p>
            <a:pPr algn="just"/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хитання коліна це його невідповідним чином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згинання та розгинання, яке спостерігається підчас однієї з фаз. У результаті це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призводить до нестабільності та типового у кінці амплітуди руху коліна швидкого його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перерозгинання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Швидке </a:t>
            </a:r>
            <a:r>
              <a:rPr lang="uk-UA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перерозгинання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коліна - це коли воно рухається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неконтрольовано з положення згинання до положення розгинання. Термін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перерозгинання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коліна використовується тільки тоді, якщо є явна амплітуда руху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перерозгинання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коліна. Часто, коли стопа розміщена на поверхні та знаходиться у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плантарному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згинанні, коліно виглядає </a:t>
            </a:r>
            <a:r>
              <a:rPr lang="uk-UA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перерозігнутим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навіть коли його насправді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немає. Усі ці рухи коліна до заду, можуть рано чи пізно призвести до появи болю на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задній поверхні коліна. Як швидке розгинання так і </a:t>
            </a:r>
            <a:r>
              <a:rPr lang="uk-UA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перерозгинання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коліна обмежують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просування тіла до переду, яке починається під час етапу Завантаження стопи, коли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гомілка </a:t>
            </a:r>
            <a:r>
              <a:rPr lang="uk-UA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штовхається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у напрямку до заду. У залежності від пацієнта, це може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починатись під час етапу Завантаження стопи з розігнутим коліном чи збереженим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перерозігнутим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коліном протягом </a:t>
            </a:r>
            <a:r>
              <a:rPr lang="uk-UA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Одноопорної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підтримки, або рух може початись не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раніше </a:t>
            </a:r>
            <a:r>
              <a:rPr lang="uk-UA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Одноопорної</a:t>
            </a: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підтримки (коли протилежне коліно підняте над підлогою).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Причина та функціональне обмеження є такими самим незалежно від того, коли вони</a:t>
            </a:r>
            <a:b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починаються.</a:t>
            </a:r>
            <a:endParaRPr lang="ru-UA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ts val="1510"/>
              </a:lnSpc>
              <a:spcBef>
                <a:spcPts val="1200"/>
              </a:spcBef>
            </a:pPr>
            <a:r>
              <a:rPr lang="uk-UA" sz="21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Найбільш ймовірні причини появи</a:t>
            </a:r>
            <a:r>
              <a:rPr lang="uk-UA" sz="2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uk-UA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хитання коліна, швидкого розгинання коліна чи </a:t>
            </a:r>
            <a:br>
              <a:rPr lang="uk-UA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його </a:t>
            </a:r>
            <a:r>
              <a:rPr lang="uk-UA" sz="21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перерозгинання</a:t>
            </a:r>
            <a:r>
              <a:rPr lang="uk-UA" sz="2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uk-UA" sz="21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порушена </a:t>
            </a:r>
            <a:r>
              <a:rPr lang="uk-UA" sz="21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пропріоцептивна</a:t>
            </a:r>
            <a:r>
              <a:rPr lang="uk-UA" sz="21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чутливість, слабкість чотириголового м'язу стегна, </a:t>
            </a:r>
            <a:r>
              <a:rPr lang="uk-UA" sz="21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спастика</a:t>
            </a:r>
            <a:r>
              <a:rPr lang="uk-UA" sz="21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чотириголового м'язу стегна, </a:t>
            </a:r>
            <a:r>
              <a:rPr lang="uk-UA" sz="21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спастика</a:t>
            </a:r>
            <a:r>
              <a:rPr lang="uk-UA" sz="21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м'язів </a:t>
            </a:r>
            <a:r>
              <a:rPr lang="uk-UA" sz="21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плантарних</a:t>
            </a:r>
            <a:r>
              <a:rPr lang="uk-UA" sz="21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згиначів стопи</a:t>
            </a:r>
            <a:endParaRPr lang="ru-UA" sz="21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230102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8AC8C1-B443-4EA5-8535-D3D4221D6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492368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/>
              <a:t>ОДНООПОРНА ПІДТРИМКА</a:t>
            </a:r>
            <a:endParaRPr lang="ru-UA" sz="32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D8A99A-E77A-4ED0-BA40-5EBBFC6DC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26610" y="773724"/>
            <a:ext cx="12318609" cy="5655212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uk-UA" sz="33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Надмірне дорсальне згинання, надмірне згинання стегна та коліна </a:t>
            </a:r>
            <a:r>
              <a:rPr lang="uk-UA" sz="33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- як тільки стопа усією підошвою є на підлозі, будь яке з цих відхилень від норми буде причиною появи усіх цих трьох</a:t>
            </a:r>
            <a:br>
              <a:rPr lang="uk-UA" sz="33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33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відхилень. Проблема є у тому, що коли коліно зігнуте, воно у цей момент спрямовує</a:t>
            </a:r>
            <a:br>
              <a:rPr lang="uk-UA" sz="33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33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реакцію сили опори позаду коліна та попереду кульшового суглобу. Ці зміни у кінетичному спрямуванні викликають активність чотириголового м'язу стегна та м'язів</a:t>
            </a:r>
            <a:br>
              <a:rPr lang="uk-UA" sz="33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33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розгиначів стегна, які у нормі не мають активності під час Середини опорної фази. Ця</a:t>
            </a:r>
            <a:br>
              <a:rPr lang="uk-UA" sz="33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33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нестабільність збільшує енергетичні витрати під час ходи, яка здійснюється протягом</a:t>
            </a:r>
            <a:br>
              <a:rPr lang="uk-UA" sz="33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33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тривалого часу і може бути причиною появи болю коліна.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</a:pPr>
            <a:r>
              <a:rPr lang="uk-UA" sz="33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Найбільш ймовірні причини появи</a:t>
            </a:r>
            <a:r>
              <a:rPr lang="uk-UA" sz="33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надмірного дорсального згинання, надмірного згинання стегна та коліна: </a:t>
            </a:r>
            <a:r>
              <a:rPr lang="uk-UA" sz="33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Слабкість </a:t>
            </a:r>
            <a:r>
              <a:rPr lang="uk-UA" sz="33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плантарних</a:t>
            </a:r>
            <a:r>
              <a:rPr lang="uk-UA" sz="33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згиначів, (</a:t>
            </a:r>
            <a:r>
              <a:rPr lang="uk-UA" sz="33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якщо це є причиною, ймовірно не буде також відриву п'ятки у</a:t>
            </a:r>
            <a:br>
              <a:rPr lang="uk-UA" sz="33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33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Завершальному етапі опорної фази), </a:t>
            </a:r>
            <a:r>
              <a:rPr lang="uk-UA" sz="33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контрактура м'язів згиначів коліна, </a:t>
            </a:r>
            <a:r>
              <a:rPr lang="uk-UA" sz="3300" u="none" strike="noStrike" spc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спастика</a:t>
            </a:r>
            <a:r>
              <a:rPr lang="uk-UA" sz="3300" u="none" strike="noStrike" spc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або надмірний тонус м'язів згиначів коліна, контрактура м'язів згиначів кульшового суглобу</a:t>
            </a:r>
            <a:endParaRPr lang="ru-UA" sz="33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ru-UA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5630408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2063</Words>
  <Application>Microsoft Office PowerPoint</Application>
  <PresentationFormat>Широкоэкранный</PresentationFormat>
  <Paragraphs>120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Arial Unicode MS</vt:lpstr>
      <vt:lpstr>Calibri</vt:lpstr>
      <vt:lpstr>Calibri Light</vt:lpstr>
      <vt:lpstr>Franklin Gothic Book</vt:lpstr>
      <vt:lpstr>Тема Office</vt:lpstr>
      <vt:lpstr>Патологічна хода</vt:lpstr>
      <vt:lpstr>Обстеження ходи</vt:lpstr>
      <vt:lpstr>Чи є це серйозною проблемою?</vt:lpstr>
      <vt:lpstr>НОРМАЛЬНА ХОДА</vt:lpstr>
      <vt:lpstr>Терапія може бути орієнтована на ці відхилення від норми, що є основною проблемою</vt:lpstr>
      <vt:lpstr>НАВАНТАЖЕННЯ ВАГОЮ </vt:lpstr>
      <vt:lpstr>Контакт усією підошвою стопи</vt:lpstr>
      <vt:lpstr>Хитання коліна, швидке розгинання коліна чи його перерозгинання </vt:lpstr>
      <vt:lpstr>ОДНООПОРНА ПІДТРИМКА</vt:lpstr>
      <vt:lpstr>Надмірне дорсальне згинання з відсутністю відриву п'ятки під час завершального етапу опорної фази </vt:lpstr>
      <vt:lpstr>Надмірне плантарне згинання </vt:lpstr>
      <vt:lpstr>Надмірне плантарне згинання (хода на пальцях чи хода з відривом п'ятки)</vt:lpstr>
      <vt:lpstr>Контралатеральне опадання тазу </vt:lpstr>
      <vt:lpstr>Боковий нахил тулуба </vt:lpstr>
      <vt:lpstr>Нахил тулуба до переду</vt:lpstr>
      <vt:lpstr>ПЕРЕМІЩЕННЯ ВПЕРЕД МАХОВОЇ НОГИ </vt:lpstr>
      <vt:lpstr>Обмеження згинання коліна під час початкового етапу махової фази </vt:lpstr>
      <vt:lpstr>Надмірне згинання коліна (недостатнє розгинання) під час завершального етапу махової фази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Патологічна хода</dc:title>
  <dc:creator>Елена Бессарабова</dc:creator>
  <cp:lastModifiedBy>Елена Бессарабова</cp:lastModifiedBy>
  <cp:revision>9</cp:revision>
  <dcterms:created xsi:type="dcterms:W3CDTF">2025-10-13T18:19:28Z</dcterms:created>
  <dcterms:modified xsi:type="dcterms:W3CDTF">2025-10-15T08:20:52Z</dcterms:modified>
</cp:coreProperties>
</file>