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08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2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BE825-557A-4C44-B192-301609FA3F5D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8B4DF-9FFD-41F9-AC4C-19E4439CB0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9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88B4DF-9FFD-41F9-AC4C-19E4439CB0E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61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89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787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037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479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543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13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000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695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1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34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69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276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6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89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167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203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7D3A-95E1-4F35-9CDC-44E60ED79AC1}" type="datetimeFigureOut">
              <a:rPr lang="ru-RU" smtClean="0"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232DA-3C8C-425B-A19D-55FB4A2A4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319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адміністративними органами влади дискреційних повноважень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32200"/>
            <a:ext cx="9886950" cy="1187449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(Рекомендація № </a:t>
            </a:r>
            <a:r>
              <a:rPr lang="en-US" dirty="0" smtClean="0"/>
              <a:t>R (80) 2</a:t>
            </a:r>
            <a:r>
              <a:rPr lang="uk-UA" dirty="0" smtClean="0"/>
              <a:t> Комітету Міністрів державам-членам, прийнята 11.03.1980 року на 360-й нараді заступників міністрів)</a:t>
            </a:r>
          </a:p>
          <a:p>
            <a:r>
              <a:rPr lang="uk-UA" dirty="0" smtClean="0"/>
              <a:t>+ Додаток до Рекомендації. Принципи, якими мають керуватися адміністративні органи влади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12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423086" y="556585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принципи реалізації дискреційних повноважень адміністративними органами влади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3753" y="185289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93234" y="1894913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загальних адміністративних приписів (послідовність, узгодженість адміністративної практики)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893234" y="4124108"/>
            <a:ext cx="9568142" cy="2733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297516" y="3683545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«Загальні адміністративні приписи»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приписи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адресовані адміністративною владою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посадовим особам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 адміністративної структури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її способу діяльності та забезпечення узгодженості такої діяльності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шляхом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практики, якої необхідно дотримуватися, при вирішенні подібних справ, які негативно впливають на громадян.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423086" y="556585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3753" y="185289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93234" y="1894913"/>
            <a:ext cx="9568142" cy="26332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Оприлюднення приписів (обов’язок адміністративного органу довести до відома громадськості акт)</a:t>
            </a:r>
          </a:p>
          <a:p>
            <a:pPr>
              <a:buFontTx/>
              <a:buChar char="-"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Запобіжна дія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заздалегідь особі надається можливість оцінити акт й ймовірність задоволення заяви, захисту прав, свобод;</a:t>
            </a:r>
          </a:p>
          <a:p>
            <a:pPr>
              <a:buFontTx/>
              <a:buChar char="-"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повідомляти особу про акт (на її вимогу, до чи після прийняття акту)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 стосується всіх актів, в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й тих, які приймаються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у письмовій формі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повідомлення здійснюється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вимогу особи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немає потреби зазначати спосіб, в який це було зроблено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Повідомляється лише та частина акту, яка стосується прав, свобод особи;</a:t>
            </a:r>
          </a:p>
          <a:p>
            <a:pPr>
              <a:buFontTx/>
              <a:buChar char="-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893234" y="4124108"/>
            <a:ext cx="9568142" cy="2733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69259" y="440352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099422" y="4551612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Відокремлена від припису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(ознайомлення особи про </a:t>
            </a:r>
            <a:r>
              <a:rPr lang="uk-UA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 відхилення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адміністративним органом від встановлених приписів при прийнятті акту, що негативно впливає на особу); причини відхилення, виправданість його чи це прояв свавілля).</a:t>
            </a:r>
          </a:p>
          <a:p>
            <a:pPr>
              <a:buFontTx/>
              <a:buChar char="-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18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423086" y="556585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endParaRPr lang="ru-RU" sz="4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3753" y="185289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93234" y="1894912"/>
            <a:ext cx="9568142" cy="4747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контролю (суд чи інший орган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право перевіряти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законність адміністративного акту, контролювати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акту; можливим є й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подвійний контроль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 адміністративного органу (особі, яку адміністративний орган влади змусив чекати на рішення (перевищує розумний строк), надається можливість вимагати, щоб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органу підлягала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контролю.</a:t>
            </a: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Сама держава визначає у національному законодавстві </a:t>
            </a:r>
            <a:r>
              <a:rPr lang="uk-UA" sz="1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передумови, час, характер, вид контролю;</a:t>
            </a:r>
          </a:p>
          <a:p>
            <a:pPr marL="0" indent="0">
              <a:buNone/>
            </a:pPr>
            <a:endParaRPr lang="uk-UA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 контрольного органу щодо отриманої інформації</a:t>
            </a:r>
          </a:p>
          <a:p>
            <a:pPr marL="0" indent="0">
              <a:buNone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(-гарантувати контролюючому органу можливості такої діяльності;</a:t>
            </a:r>
          </a:p>
          <a:p>
            <a:pPr>
              <a:buFontTx/>
              <a:buChar char="-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підконтрольної інформації</a:t>
            </a:r>
          </a:p>
          <a:p>
            <a:pPr>
              <a:buFontTx/>
              <a:buChar char="-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 адміністративного </a:t>
            </a:r>
            <a:r>
              <a:rPr lang="uk-UA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оргнау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надати таку інформацію</a:t>
            </a:r>
          </a:p>
          <a:p>
            <a:pPr>
              <a:buFontTx/>
              <a:buChar char="-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 про результати)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893234" y="4124108"/>
            <a:ext cx="9568142" cy="2733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06506" y="3211560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955987" y="3083100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43752" y="4623133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6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«Адміністративний акт»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захід чи рішення, який вжито (яке прийнято) під час реалізації владних повноважень і, який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яке з огляду на свій характер, безпосередньо впливає на права, свободи чи інтереси фізичних або юридичних осіб.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«Дискреційні повноваження»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повноваження, яке адміністративний орган, приймаючи рішення, може здійснювати з певною свободою розсуду, тобто коли орган може обирати з кількох юридично допустимих рішень те, яке вважає найбільш відповідних за цих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5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7250" y="1552576"/>
            <a:ext cx="10820400" cy="5028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 орган влади, який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дискреційні повноваження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повинен не лише дотримуватися чинних законів та інструкцій, але також діяти так, щоб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об’єктивних і справедливість; добросовісність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 діяльності,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 третіх осіб, важливі публічні інтереси </a:t>
            </a:r>
          </a:p>
          <a:p>
            <a:pPr marL="0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В деяких випадках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 публічні інтереси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виправдовувати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деякі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підході до застосування відповідних </a:t>
            </a:r>
            <a:r>
              <a:rPr lang="uk-UA" sz="2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endParaRPr lang="ru-RU" sz="28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96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905250" y="742950"/>
            <a:ext cx="7534275" cy="11430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Принципи, яких має дотримуватися адміністративних орган при реалізації дискреційних повноважень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 rot="2305059">
            <a:off x="3105151" y="1857551"/>
            <a:ext cx="333375" cy="12192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372226" y="2105201"/>
            <a:ext cx="333375" cy="12192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10315576" y="2105201"/>
            <a:ext cx="333375" cy="12192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71575" y="3048352"/>
            <a:ext cx="3124200" cy="229517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принципи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яких дотримується при реалізації дискреційних повноважень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920163" y="3543652"/>
            <a:ext cx="3124200" cy="229517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реалізацією дискреційних повноважень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45869" y="3648427"/>
            <a:ext cx="3124200" cy="229517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застосовується при реалізації дискреційних повноважень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3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62374" y="1524000"/>
            <a:ext cx="7743825" cy="46946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Державам надається </a:t>
            </a:r>
            <a:r>
              <a:rPr lang="uk-UA" sz="2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 свобода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виборі засобів забезпечення суттєвої </a:t>
            </a:r>
            <a:r>
              <a:rPr lang="uk-UA" sz="2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реалізації дискреційних повноважень закріпленим </a:t>
            </a:r>
            <a:r>
              <a:rPr lang="uk-UA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принципам</a:t>
            </a:r>
          </a:p>
          <a:p>
            <a:pPr marL="0" indent="0">
              <a:buNone/>
            </a:pPr>
            <a:endParaRPr lang="uk-UA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800" b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державами у законодавстві й практиці </a:t>
            </a:r>
            <a:r>
              <a:rPr lang="uk-UA" sz="28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endParaRPr lang="ru-RU" sz="2800" b="1" i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00050" y="1628775"/>
            <a:ext cx="3133725" cy="86677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</a:t>
            </a:r>
            <a:r>
              <a:rPr lang="en-US" dirty="0" smtClean="0"/>
              <a:t>to be guided by</a:t>
            </a:r>
            <a:r>
              <a:rPr lang="uk-UA" dirty="0" smtClean="0"/>
              <a:t>»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0049" y="3962400"/>
            <a:ext cx="3133725" cy="866775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«</a:t>
            </a:r>
            <a:r>
              <a:rPr lang="en-US" dirty="0" smtClean="0"/>
              <a:t>principle</a:t>
            </a:r>
            <a:r>
              <a:rPr lang="uk-UA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92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2300" y="0"/>
            <a:ext cx="8610600" cy="1293028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93028"/>
            <a:ext cx="10820400" cy="5155397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адміністративних актів, які прийнято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вжито в рамках реалізації дискреційних повноважень;</a:t>
            </a:r>
          </a:p>
          <a:p>
            <a:pPr>
              <a:buFontTx/>
              <a:buChar char="-"/>
            </a:pPr>
            <a:endParaRPr lang="uk-UA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застосовується: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Судових процесів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Розслідування кримінальних проваджень з метою передачі справ до суду;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 процедур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 управління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адміністративної влади</a:t>
            </a:r>
          </a:p>
          <a:p>
            <a:pPr>
              <a:buFontTx/>
              <a:buChar char="-"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адміністративних рішень, прийнятих у справах, де законодавець використав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«невизначене правове поняття»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(у законодавстві не закріплено визначення, воно має реальний зміст й визначається адміністративних органом у кожному випадку конкретно)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94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25" y="1403985"/>
            <a:ext cx="10820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Закріплені стандарти визначаються державами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спільні мінімальні стандарти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яких вони мають досягти. Держави можуть виходити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межі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 мінімуму і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ніщо не може тлумачитися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таке, що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послаблює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ту чи іншу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гарантію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вже </a:t>
            </a:r>
            <a:r>
              <a:rPr lang="uk-UA" sz="24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державою.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38475" y="2887409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принципи реалізації дискреційних повноважень адміністративними органами влади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33400" y="4219575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2238375" y="4219575"/>
            <a:ext cx="9115425" cy="20557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дискреційних повноважень (орган має переслідувати лише ту основну мету (одну з них), задля яких це повноваження надано).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можуть бути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«побічні наслідки»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 акту, вони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уваги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контексті правомірності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беруться.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надання органу таких повноважень має закріплюватися (в назві, преамбулі, основному змісті, супроводжувальному коментарі; якщо ж вказівки немає – тоді це публічні інтереси)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3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423086" y="556585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принципи реалізації дискреційних повноважень адміністративними органами влади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3753" y="185289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93234" y="1841125"/>
            <a:ext cx="9568142" cy="20557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Об’єктивність і безсторонність (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обов’язок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 враховувати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фактори справи й розглядати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 їх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без ігнорування, зловживання)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«фактори» - фактичні обставини справи, правові підстави адміністративного акту.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 орган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знайомиться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факторами за власною ініціативою, за запитами, наданими іншими особами тощо.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3752" y="4019548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893234" y="4019548"/>
            <a:ext cx="9568142" cy="2838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Рівність перед законом (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допустити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несправедливої дискримінації, забезпечити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однакове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ставлення до осіб в однакових ситуаціях)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ставленні ґрунтується на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правомірних підставах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є порушення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рівності перед законом;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Несправедлива дискримінація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різниця у ставленні, яка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має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розумного виправдання з точки зору переслідування мети та передбачуваних наслідків від акту.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Можливою є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моделі діяльності адміністративного органу з огляду на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інтереси 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 визнання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неприйнятною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попередньої практики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55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423086" y="556585"/>
            <a:ext cx="5143500" cy="1057275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принципи реалізації дискреційних повноважень адміністративними органами влади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3753" y="185289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893234" y="1841125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Пропорційність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(якщо адміністративних акт негативно впливає на права, свободи особи, тоді адміністративний орган має забезпечити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між публічними інтересами і приватними інтересами особи; адміністративний орган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покладати на особу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тягар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надмірним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точки зору мети; адміністративний орган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утримуватися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заходів (актів) які можуть призвести до несприятливих, непропорційних меті наслідків)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3752" y="4521572"/>
            <a:ext cx="1323975" cy="74295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893234" y="4124108"/>
            <a:ext cx="9568142" cy="2733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893234" y="4402229"/>
            <a:ext cx="9568142" cy="2282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Розумний строк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(залежить від складності питання; необхідності термінового прийняття рішення; кількості осіб, яких стосується). Якщо акт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приймається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 розумного строку         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діяльністю органу з боку уповноваженого суб’єкта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5647765" y="5647765"/>
            <a:ext cx="627529" cy="1792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54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ед самолета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След самолета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162</TotalTime>
  <Words>991</Words>
  <Application>Microsoft Office PowerPoint</Application>
  <PresentationFormat>Широкоэкранный</PresentationFormat>
  <Paragraphs>94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След самолета</vt:lpstr>
      <vt:lpstr>Реалізація адміністративними органами влади дискреційних повноважень</vt:lpstr>
      <vt:lpstr>Презентация PowerPoint</vt:lpstr>
      <vt:lpstr>Презентация PowerPoint</vt:lpstr>
      <vt:lpstr>Презентация PowerPoint</vt:lpstr>
      <vt:lpstr>Презентация PowerPoint</vt:lpstr>
      <vt:lpstr>Сфера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Реалізація адміністративними органами влади дискреційних повноважень</dc:title>
  <dc:creator>User</dc:creator>
  <cp:lastModifiedBy>User</cp:lastModifiedBy>
  <cp:revision>13</cp:revision>
  <dcterms:created xsi:type="dcterms:W3CDTF">2022-10-23T08:52:42Z</dcterms:created>
  <dcterms:modified xsi:type="dcterms:W3CDTF">2022-10-26T07:47:53Z</dcterms:modified>
</cp:coreProperties>
</file>