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56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4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67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90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812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172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688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26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35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632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224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8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42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5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44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2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60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D2FE5-7935-45C9-87C4-CBA6977C1E3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525DC-8FDF-4773-AABF-D97702FEA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51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05050" y="15224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Альтернатива судовому вирішенню спорів між адміністративними органами влади та приватними особами 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05050" y="4444366"/>
            <a:ext cx="9144000" cy="1655762"/>
          </a:xfrm>
        </p:spPr>
        <p:txBody>
          <a:bodyPr/>
          <a:lstStyle/>
          <a:p>
            <a:r>
              <a:rPr lang="uk-UA" dirty="0" smtClean="0"/>
              <a:t>Рекомендація </a:t>
            </a:r>
            <a:r>
              <a:rPr lang="en-US" dirty="0" smtClean="0"/>
              <a:t>REC (2001) 9, </a:t>
            </a:r>
            <a:r>
              <a:rPr lang="uk-UA" dirty="0" smtClean="0"/>
              <a:t>прийнята Комітетом Міністрів 05 вересня 2001 року на 762-й нараді заступників міністрів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81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5300" y="666750"/>
            <a:ext cx="6742111" cy="5753100"/>
          </a:xfrm>
        </p:spPr>
        <p:txBody>
          <a:bodyPr/>
          <a:lstStyle/>
          <a:p>
            <a:r>
              <a:rPr lang="uk-UA" dirty="0" smtClean="0"/>
              <a:t>Позасудова процедура із залученням третьої сторони, що докладає зусиль, щоб привести сторони у спорі до взаємно прийнятного рішення;</a:t>
            </a:r>
          </a:p>
          <a:p>
            <a:endParaRPr lang="uk-UA" dirty="0"/>
          </a:p>
          <a:p>
            <a:r>
              <a:rPr lang="uk-UA" dirty="0" smtClean="0"/>
              <a:t>Переговорне врегулювання</a:t>
            </a:r>
          </a:p>
          <a:p>
            <a:r>
              <a:rPr lang="uk-UA" dirty="0" smtClean="0"/>
              <a:t>Односторонній акт адміністративного органу (відкликання оспорюваного акту)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9650" y="666750"/>
            <a:ext cx="3009900" cy="666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Примирення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1000" y="2962275"/>
            <a:ext cx="3009900" cy="666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Примирення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600450" y="3105150"/>
            <a:ext cx="704850" cy="4381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886813">
            <a:off x="3095916" y="3775228"/>
            <a:ext cx="1212658" cy="5124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770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5300" y="666750"/>
            <a:ext cx="6742111" cy="5753100"/>
          </a:xfrm>
        </p:spPr>
        <p:txBody>
          <a:bodyPr/>
          <a:lstStyle/>
          <a:p>
            <a:r>
              <a:rPr lang="uk-UA" dirty="0" err="1" smtClean="0"/>
              <a:t>Посудова</a:t>
            </a:r>
            <a:r>
              <a:rPr lang="uk-UA" dirty="0" smtClean="0"/>
              <a:t> процедура із залученням третьої сторони, яка пропонує варіанти вирішення спору шляхом надання рекомендацій та висновків, які не є обов’язковими для сторін.</a:t>
            </a:r>
          </a:p>
          <a:p>
            <a:pPr marL="0" indent="0">
              <a:buNone/>
            </a:pPr>
            <a:r>
              <a:rPr lang="uk-UA" dirty="0" smtClean="0"/>
              <a:t>Переговорне врегулювання</a:t>
            </a:r>
          </a:p>
          <a:p>
            <a:pPr marL="0" indent="0">
              <a:buNone/>
            </a:pPr>
            <a:r>
              <a:rPr lang="uk-UA" dirty="0" smtClean="0"/>
              <a:t>Односторонній акт адміністративного органу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9650" y="666750"/>
            <a:ext cx="3009900" cy="666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Посередництво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1000" y="2962274"/>
            <a:ext cx="3009900" cy="1266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Результат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390900" y="3105149"/>
            <a:ext cx="914400" cy="2636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390900" y="3775228"/>
            <a:ext cx="917674" cy="263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786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Третейський розгляд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50" y="1657350"/>
            <a:ext cx="11087100" cy="504825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Сторони обирають законодавство, процедуру застосування</a:t>
            </a:r>
          </a:p>
          <a:p>
            <a:r>
              <a:rPr lang="uk-UA" dirty="0" smtClean="0"/>
              <a:t>Принципи справедливості </a:t>
            </a:r>
          </a:p>
          <a:p>
            <a:r>
              <a:rPr lang="uk-UA" dirty="0" smtClean="0"/>
              <a:t>Можливість залучення експертів</a:t>
            </a:r>
          </a:p>
          <a:p>
            <a:r>
              <a:rPr lang="uk-UA" dirty="0" smtClean="0"/>
              <a:t>Третейські судді мають мати повноваження попередньо оцінювати законність адміністративного акту</a:t>
            </a:r>
          </a:p>
          <a:p>
            <a:r>
              <a:rPr lang="uk-UA" dirty="0" smtClean="0"/>
              <a:t>Конфіденційність</a:t>
            </a:r>
          </a:p>
          <a:p>
            <a:pPr marL="0" indent="0">
              <a:buNone/>
            </a:pPr>
            <a:r>
              <a:rPr lang="uk-UA" dirty="0" smtClean="0"/>
              <a:t>(Хоча і формальність і конфліктність, однак формальність не встановлена державою, а конфліктність пом’якшується самими ж сторонами; немає змагальності)</a:t>
            </a:r>
          </a:p>
          <a:p>
            <a:r>
              <a:rPr lang="uk-UA" dirty="0" smtClean="0"/>
              <a:t>Засоби не замінюють взагалі судочинство, а доповнюють його.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b="1" i="1" dirty="0" smtClean="0"/>
              <a:t>Третейський розгляд </a:t>
            </a:r>
            <a:r>
              <a:rPr lang="uk-UA" dirty="0" smtClean="0"/>
              <a:t>– процедура, згідно з якого </a:t>
            </a:r>
            <a:r>
              <a:rPr lang="uk-UA" b="1" i="1" dirty="0" smtClean="0"/>
              <a:t>відповідність</a:t>
            </a:r>
            <a:r>
              <a:rPr lang="uk-UA" dirty="0" smtClean="0"/>
              <a:t> за вирішення спору поза межами суду шляхом </a:t>
            </a:r>
            <a:r>
              <a:rPr lang="uk-UA" b="1" i="1" dirty="0" smtClean="0"/>
              <a:t>прийняття рішення, обов’язкового</a:t>
            </a:r>
            <a:r>
              <a:rPr lang="uk-UA" dirty="0" smtClean="0"/>
              <a:t> для сторін, покладається на спеціальну </a:t>
            </a:r>
            <a:r>
              <a:rPr lang="uk-UA" b="1" i="1" dirty="0" smtClean="0"/>
              <a:t>особу</a:t>
            </a:r>
            <a:r>
              <a:rPr lang="uk-UA" dirty="0" smtClean="0"/>
              <a:t> – арбітра.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320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0963" y="495300"/>
            <a:ext cx="3430587" cy="53498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Переговори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0912" y="1030288"/>
            <a:ext cx="9905999" cy="1960564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Не можна використовувати як засіб для невиконання (</a:t>
            </a:r>
            <a:r>
              <a:rPr lang="uk-UA" dirty="0" err="1" smtClean="0"/>
              <a:t>гіпнозування</a:t>
            </a:r>
            <a:r>
              <a:rPr lang="uk-UA" dirty="0" smtClean="0"/>
              <a:t>)  своїх обов’язків;</a:t>
            </a:r>
          </a:p>
          <a:p>
            <a:r>
              <a:rPr lang="uk-UA" dirty="0" smtClean="0"/>
              <a:t>Особи – учасники переговорів мають мати повноваження для укладання компромісного договору.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08087" y="3698086"/>
            <a:ext cx="3716337" cy="5326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>
                  <a:outerShdw blurRad="177800" dist="38100" dir="2700000" algn="tl">
                    <a:srgbClr val="000000">
                      <a:alpha val="24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Спільне 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70163" y="4230690"/>
            <a:ext cx="8021638" cy="1960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Недержавний характер</a:t>
            </a:r>
          </a:p>
          <a:p>
            <a:r>
              <a:rPr lang="uk-UA" dirty="0" err="1" smtClean="0"/>
              <a:t>Позасудовість</a:t>
            </a:r>
            <a:r>
              <a:rPr lang="uk-UA" dirty="0" smtClean="0"/>
              <a:t> (посередництво, примирення)</a:t>
            </a:r>
          </a:p>
          <a:p>
            <a:r>
              <a:rPr lang="uk-UA" dirty="0" err="1" smtClean="0"/>
              <a:t>Судовість</a:t>
            </a:r>
            <a:r>
              <a:rPr lang="uk-UA" dirty="0" smtClean="0"/>
              <a:t> (третейський розгляд)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667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>
            <a:off x="8858250" y="3257550"/>
            <a:ext cx="342900" cy="1047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flipV="1">
            <a:off x="8858250" y="2343150"/>
            <a:ext cx="3429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391150" y="3257550"/>
            <a:ext cx="342900" cy="1047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flipV="1">
            <a:off x="5391150" y="2343150"/>
            <a:ext cx="3429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2381250" y="3371850"/>
            <a:ext cx="342900" cy="1047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flipV="1">
            <a:off x="2381250" y="2457450"/>
            <a:ext cx="3429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>
            <a:off x="628650" y="3162300"/>
            <a:ext cx="10668000" cy="419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33450" y="1238249"/>
            <a:ext cx="3067050" cy="1114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Публічний розгляд, консультант, переговори з громадськістю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00525" y="1181100"/>
            <a:ext cx="3067050" cy="952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Адмін</a:t>
            </a:r>
            <a:r>
              <a:rPr lang="uk-UA" dirty="0" smtClean="0"/>
              <a:t>. акт, який може негативно вплинути на особу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67625" y="1181100"/>
            <a:ext cx="3067050" cy="952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Судовий розгляд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47725" y="4591050"/>
            <a:ext cx="306705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Запобігання спору до прийняття </a:t>
            </a:r>
            <a:r>
              <a:rPr lang="uk-UA" dirty="0" err="1" smtClean="0"/>
              <a:t>адмін</a:t>
            </a:r>
            <a:r>
              <a:rPr lang="uk-UA" dirty="0" smtClean="0"/>
              <a:t>. акту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114800" y="4514850"/>
            <a:ext cx="306705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Можливий початок спору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81900" y="4514850"/>
            <a:ext cx="3067050" cy="723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Альтернативні засоби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4650" y="228600"/>
            <a:ext cx="5943600" cy="800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Засоби запобігання спору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12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Рекомендація </a:t>
            </a:r>
            <a:r>
              <a:rPr lang="en-US" dirty="0" smtClean="0"/>
              <a:t>R (81)</a:t>
            </a:r>
            <a:r>
              <a:rPr lang="uk-UA" dirty="0" smtClean="0"/>
              <a:t> 7 стосовно заходів полегшення доступу до правосуддя</a:t>
            </a:r>
          </a:p>
          <a:p>
            <a:r>
              <a:rPr lang="uk-UA" dirty="0" smtClean="0"/>
              <a:t>Рекомендація </a:t>
            </a:r>
            <a:r>
              <a:rPr lang="en-US" dirty="0" smtClean="0"/>
              <a:t>R (</a:t>
            </a:r>
            <a:r>
              <a:rPr lang="uk-UA" dirty="0" smtClean="0"/>
              <a:t>86</a:t>
            </a:r>
            <a:r>
              <a:rPr lang="en-US" dirty="0" smtClean="0"/>
              <a:t>)</a:t>
            </a:r>
            <a:r>
              <a:rPr lang="uk-UA" dirty="0" smtClean="0"/>
              <a:t> 12 стосовно заходів із запобігання надмірному навантаженню на суди та його зменшення шляхом дружнього врегулювання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177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6213" y="-128242"/>
            <a:ext cx="9905998" cy="1478570"/>
          </a:xfrm>
        </p:spPr>
        <p:txBody>
          <a:bodyPr/>
          <a:lstStyle/>
          <a:p>
            <a:r>
              <a:rPr lang="uk-UA" dirty="0" smtClean="0"/>
              <a:t>Альтернативні Засоби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2852" y="984566"/>
            <a:ext cx="9905999" cy="5248593"/>
          </a:xfrm>
        </p:spPr>
        <p:txBody>
          <a:bodyPr>
            <a:normAutofit/>
          </a:bodyPr>
          <a:lstStyle/>
          <a:p>
            <a:r>
              <a:rPr lang="uk-UA" dirty="0" smtClean="0"/>
              <a:t>Ситуативні фактори</a:t>
            </a:r>
          </a:p>
          <a:p>
            <a:pPr>
              <a:buFontTx/>
              <a:buChar char="-"/>
            </a:pPr>
            <a:r>
              <a:rPr lang="uk-UA" dirty="0" smtClean="0"/>
              <a:t>ще не сформовано (не у завершеному вигляді) ефективну систему судових органів; відсутність балансу між публічною адміністрацією та судочинством;</a:t>
            </a:r>
          </a:p>
          <a:p>
            <a:pPr>
              <a:buFontTx/>
              <a:buChar char="-"/>
            </a:pPr>
            <a:r>
              <a:rPr lang="uk-UA" dirty="0" smtClean="0"/>
              <a:t>відсутність достатніх кількісних, якісних характеристик судової системи;</a:t>
            </a:r>
          </a:p>
          <a:p>
            <a:r>
              <a:rPr lang="uk-UA" dirty="0" smtClean="0"/>
              <a:t>Структурні фактори</a:t>
            </a:r>
          </a:p>
          <a:p>
            <a:pPr>
              <a:buFontTx/>
              <a:buChar char="-"/>
            </a:pPr>
            <a:r>
              <a:rPr lang="uk-UA" dirty="0" err="1" smtClean="0"/>
              <a:t>формалізованість</a:t>
            </a:r>
            <a:r>
              <a:rPr lang="uk-UA" dirty="0" smtClean="0"/>
              <a:t> судових процедур;</a:t>
            </a:r>
          </a:p>
          <a:p>
            <a:pPr>
              <a:buFontTx/>
              <a:buChar char="-"/>
            </a:pPr>
            <a:r>
              <a:rPr lang="uk-UA" dirty="0" err="1" smtClean="0"/>
              <a:t>негнучнкість</a:t>
            </a:r>
            <a:r>
              <a:rPr lang="uk-UA" dirty="0" smtClean="0"/>
              <a:t> судових процедур;</a:t>
            </a:r>
          </a:p>
          <a:p>
            <a:pPr>
              <a:buFontTx/>
              <a:buChar char="-"/>
            </a:pPr>
            <a:r>
              <a:rPr lang="uk-UA" dirty="0" smtClean="0"/>
              <a:t>ризикованість судових процедур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65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Переваги альтернативних засобів вирішення адміністративно-правових спорів: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2249486"/>
            <a:ext cx="10288588" cy="4090353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uk-UA" dirty="0" smtClean="0"/>
              <a:t>простіші, гнучкі процедури;</a:t>
            </a:r>
          </a:p>
          <a:p>
            <a:pPr>
              <a:buFontTx/>
              <a:buChar char="-"/>
            </a:pPr>
            <a:r>
              <a:rPr lang="uk-UA" dirty="0" smtClean="0"/>
              <a:t>оперативність вирішення спору із меншими витратами;</a:t>
            </a:r>
          </a:p>
          <a:p>
            <a:pPr>
              <a:buFontTx/>
              <a:buChar char="-"/>
            </a:pPr>
            <a:r>
              <a:rPr lang="uk-UA" dirty="0" smtClean="0"/>
              <a:t>дружнє врегулювання;</a:t>
            </a:r>
          </a:p>
          <a:p>
            <a:pPr>
              <a:buFontTx/>
              <a:buChar char="-"/>
            </a:pPr>
            <a:r>
              <a:rPr lang="uk-UA" dirty="0" smtClean="0"/>
              <a:t>економічність процедури;</a:t>
            </a:r>
          </a:p>
          <a:p>
            <a:pPr>
              <a:buFontTx/>
              <a:buChar char="-"/>
            </a:pPr>
            <a:r>
              <a:rPr lang="uk-UA" dirty="0"/>
              <a:t>м</a:t>
            </a:r>
            <a:r>
              <a:rPr lang="uk-UA" dirty="0" smtClean="0"/>
              <a:t>ожливість залучення експертів для врегулювання спору (справедливість, свобода розсуду);</a:t>
            </a:r>
          </a:p>
          <a:p>
            <a:pPr>
              <a:buFontTx/>
              <a:buChar char="-"/>
            </a:pPr>
            <a:r>
              <a:rPr lang="uk-UA" dirty="0" smtClean="0"/>
              <a:t>не надає можливості ухилятися від виконання своїх обов’язків </a:t>
            </a:r>
          </a:p>
          <a:p>
            <a:pPr>
              <a:buFontTx/>
              <a:buChar char="-"/>
            </a:pPr>
            <a:r>
              <a:rPr lang="uk-UA" dirty="0"/>
              <a:t>м</a:t>
            </a:r>
            <a:r>
              <a:rPr lang="uk-UA" dirty="0" smtClean="0"/>
              <a:t>ожливість судового перегляду, оскільки це гарантія захисту прав як приватної особи, так і адміністративного органу</a:t>
            </a:r>
          </a:p>
          <a:p>
            <a:pPr>
              <a:buFontTx/>
              <a:buChar char="-"/>
            </a:pPr>
            <a:r>
              <a:rPr lang="uk-UA" dirty="0" smtClean="0"/>
              <a:t>дотримання принципів рівності, безсторонності, поваги до прав сторін у спорі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69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00" y="3486150"/>
            <a:ext cx="2706687" cy="619732"/>
          </a:xfrm>
        </p:spPr>
        <p:txBody>
          <a:bodyPr/>
          <a:lstStyle/>
          <a:p>
            <a:r>
              <a:rPr lang="uk-UA" dirty="0" smtClean="0"/>
              <a:t>Межі: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8063" y="1009650"/>
            <a:ext cx="6831012" cy="211455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Процедура внутрішнього контролю;</a:t>
            </a:r>
          </a:p>
          <a:p>
            <a:r>
              <a:rPr lang="uk-UA" dirty="0" smtClean="0"/>
              <a:t>Процедура примирення (</a:t>
            </a:r>
            <a:r>
              <a:rPr lang="uk-UA" dirty="0" err="1" smtClean="0"/>
              <a:t>консиліація</a:t>
            </a:r>
            <a:r>
              <a:rPr lang="uk-UA" dirty="0" smtClean="0"/>
              <a:t>);</a:t>
            </a:r>
          </a:p>
          <a:p>
            <a:r>
              <a:rPr lang="uk-UA" dirty="0" smtClean="0"/>
              <a:t>Врегулювання шляхом посередництва (медіація);</a:t>
            </a:r>
          </a:p>
          <a:p>
            <a:r>
              <a:rPr lang="uk-UA" dirty="0" smtClean="0"/>
              <a:t>Врегулювання спору шляхом переговорів;</a:t>
            </a:r>
          </a:p>
          <a:p>
            <a:r>
              <a:rPr lang="uk-UA" dirty="0" smtClean="0"/>
              <a:t>Третейський розгляд (арбітраж)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60513" y="408968"/>
            <a:ext cx="2706687" cy="619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>
                  <a:outerShdw blurRad="177800" dist="38100" dir="2700000" algn="tl">
                    <a:srgbClr val="000000">
                      <a:alpha val="24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Засоби: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627563" y="4105882"/>
            <a:ext cx="6878638" cy="2476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Загально дозволена практика</a:t>
            </a:r>
          </a:p>
          <a:p>
            <a:r>
              <a:rPr lang="uk-UA" dirty="0" smtClean="0"/>
              <a:t>Дозволена практика в окремих категоріях справ, для яких альтернатива </a:t>
            </a:r>
            <a:r>
              <a:rPr lang="ru-RU" dirty="0" smtClean="0"/>
              <a:t>є </a:t>
            </a:r>
            <a:r>
              <a:rPr lang="ru-RU" dirty="0" err="1" smtClean="0"/>
              <a:t>прийнятною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інд</a:t>
            </a:r>
            <a:r>
              <a:rPr lang="ru-RU" dirty="0" smtClean="0"/>
              <a:t>. </a:t>
            </a:r>
            <a:r>
              <a:rPr lang="ru-RU" dirty="0" err="1"/>
              <a:t>а</a:t>
            </a:r>
            <a:r>
              <a:rPr lang="ru-RU" dirty="0" err="1" smtClean="0"/>
              <a:t>кти</a:t>
            </a:r>
            <a:r>
              <a:rPr lang="ru-RU" dirty="0" smtClean="0"/>
              <a:t>, </a:t>
            </a:r>
            <a:r>
              <a:rPr lang="ru-RU" dirty="0" err="1" smtClean="0"/>
              <a:t>контракти</a:t>
            </a:r>
            <a:r>
              <a:rPr lang="ru-RU" dirty="0" smtClean="0"/>
              <a:t>, </a:t>
            </a:r>
            <a:r>
              <a:rPr lang="ru-RU" dirty="0" err="1" smtClean="0"/>
              <a:t>притензії</a:t>
            </a:r>
            <a:r>
              <a:rPr lang="ru-RU" dirty="0" smtClean="0"/>
              <a:t> грошового характеру, </a:t>
            </a:r>
            <a:r>
              <a:rPr lang="ru-RU" dirty="0" err="1" smtClean="0"/>
              <a:t>цивільно-правова</a:t>
            </a:r>
            <a:r>
              <a:rPr lang="ru-RU" dirty="0" smtClean="0"/>
              <a:t>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)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0086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1862" y="1639886"/>
            <a:ext cx="9905999" cy="4951414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Надання інформації про можливість використання сторонами;</a:t>
            </a:r>
          </a:p>
          <a:p>
            <a:r>
              <a:rPr lang="uk-UA" dirty="0" smtClean="0"/>
              <a:t>Незалежність, безсторонність примирителів, посередників (медіаторів), третейських судів (арбітрів);</a:t>
            </a:r>
          </a:p>
          <a:p>
            <a:r>
              <a:rPr lang="uk-UA" dirty="0" smtClean="0"/>
              <a:t>Гарантування справедливості процедури, поваги до прав сторін у спорі;</a:t>
            </a:r>
          </a:p>
          <a:p>
            <a:r>
              <a:rPr lang="uk-UA" dirty="0" smtClean="0"/>
              <a:t>Прозорість, свобода розсуду;</a:t>
            </a:r>
          </a:p>
          <a:p>
            <a:r>
              <a:rPr lang="uk-UA" dirty="0" smtClean="0"/>
              <a:t>Забезпеченість виконання рішень, досягнутих з використанням альтернативи</a:t>
            </a:r>
          </a:p>
          <a:p>
            <a:r>
              <a:rPr lang="uk-UA" dirty="0" smtClean="0"/>
              <a:t>Розумний строк застосування</a:t>
            </a:r>
          </a:p>
          <a:p>
            <a:r>
              <a:rPr lang="uk-UA" dirty="0" smtClean="0"/>
              <a:t>Можливість призупинення адміністративного акту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452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7813" y="142268"/>
            <a:ext cx="6802437" cy="1153132"/>
          </a:xfrm>
        </p:spPr>
        <p:txBody>
          <a:bodyPr/>
          <a:lstStyle/>
          <a:p>
            <a:r>
              <a:rPr lang="uk-UA" dirty="0" smtClean="0"/>
              <a:t>Альтернативні засоби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 rot="5400000">
            <a:off x="4434091" y="2291372"/>
            <a:ext cx="2714625" cy="323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7083888">
            <a:off x="1955355" y="1880967"/>
            <a:ext cx="1452274" cy="2084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3492635">
            <a:off x="7956474" y="1865457"/>
            <a:ext cx="1617039" cy="1601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5350" y="3162300"/>
            <a:ext cx="2552700" cy="2266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Або до порушення судового провадження (внутрішній контроль, примирення, посередництво, переговори)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953500" y="2895600"/>
            <a:ext cx="2552700" cy="2266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Або протягом судового провадження (примирення, посередництво, переговори)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00715" y="4076700"/>
            <a:ext cx="2552700" cy="2266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Виключає судове провадження (третейський розгляд)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115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Внутрішній 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Щодо будь-якого акту</a:t>
            </a:r>
          </a:p>
          <a:p>
            <a:r>
              <a:rPr lang="uk-UA" dirty="0" smtClean="0"/>
              <a:t>Перевірка доцільності, законності акту</a:t>
            </a:r>
          </a:p>
          <a:p>
            <a:r>
              <a:rPr lang="uk-UA" dirty="0" smtClean="0"/>
              <a:t>Може бути обов’язковою умовою для судового провадження</a:t>
            </a:r>
          </a:p>
          <a:p>
            <a:r>
              <a:rPr lang="uk-UA" dirty="0" smtClean="0"/>
              <a:t>Це оскарження у відповідному правомочному органі</a:t>
            </a:r>
          </a:p>
          <a:p>
            <a:pPr marL="0" indent="0">
              <a:buNone/>
            </a:pPr>
            <a:r>
              <a:rPr lang="uk-UA" dirty="0" smtClean="0"/>
              <a:t>(- той, що акт прийняв;</a:t>
            </a:r>
          </a:p>
          <a:p>
            <a:pPr marL="0" indent="0">
              <a:buNone/>
            </a:pPr>
            <a:r>
              <a:rPr lang="uk-UA" dirty="0" smtClean="0"/>
              <a:t>- вищий орган;</a:t>
            </a:r>
          </a:p>
          <a:p>
            <a:pPr marL="0" indent="0">
              <a:buNone/>
            </a:pPr>
            <a:r>
              <a:rPr lang="uk-UA" dirty="0" smtClean="0"/>
              <a:t>- спеціально уповноважений орган)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21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Примирення та посередництво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- ініціатори – або сторони, або суди, або обов’язково закріплені як умова</a:t>
            </a:r>
          </a:p>
          <a:p>
            <a:r>
              <a:rPr lang="uk-UA" dirty="0" smtClean="0"/>
              <a:t>Передбачають зустрічі (окремо зі сторонами, спільні)</a:t>
            </a:r>
          </a:p>
          <a:p>
            <a:r>
              <a:rPr lang="uk-UA" dirty="0" smtClean="0"/>
              <a:t>Посередник (примиритель) звертається до адміністративного органу з пропозицією скасувати (відкликати), змінити акт з огляду на законність, доцільність його.</a:t>
            </a:r>
          </a:p>
        </p:txBody>
      </p:sp>
    </p:spTree>
    <p:extLst>
      <p:ext uri="{BB962C8B-B14F-4D97-AF65-F5344CB8AC3E}">
        <p14:creationId xmlns:p14="http://schemas.microsoft.com/office/powerpoint/2010/main" val="3921689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166</TotalTime>
  <Words>648</Words>
  <Application>Microsoft Office PowerPoint</Application>
  <PresentationFormat>Широкоэкранный</PresentationFormat>
  <Paragraphs>89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Tw Cen MT</vt:lpstr>
      <vt:lpstr>Контур</vt:lpstr>
      <vt:lpstr>Альтернатива судовому вирішенню спорів між адміністративними органами влади та приватними особами </vt:lpstr>
      <vt:lpstr>Презентация PowerPoint</vt:lpstr>
      <vt:lpstr>Альтернативні Засоби</vt:lpstr>
      <vt:lpstr>Переваги альтернативних засобів вирішення адміністративно-правових спорів:</vt:lpstr>
      <vt:lpstr>Межі:</vt:lpstr>
      <vt:lpstr>Принципи</vt:lpstr>
      <vt:lpstr>Альтернативні засоби</vt:lpstr>
      <vt:lpstr>Внутрішній контроль</vt:lpstr>
      <vt:lpstr>Примирення та посередництво</vt:lpstr>
      <vt:lpstr>Презентация PowerPoint</vt:lpstr>
      <vt:lpstr>Презентация PowerPoint</vt:lpstr>
      <vt:lpstr>Третейський розгляд</vt:lpstr>
      <vt:lpstr>Переговори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Рекомендація </dc:title>
  <dc:creator>User</dc:creator>
  <cp:lastModifiedBy>User</cp:lastModifiedBy>
  <cp:revision>14</cp:revision>
  <dcterms:created xsi:type="dcterms:W3CDTF">2022-10-30T15:51:23Z</dcterms:created>
  <dcterms:modified xsi:type="dcterms:W3CDTF">2022-11-02T08:53:58Z</dcterms:modified>
</cp:coreProperties>
</file>